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93" r:id="rId3"/>
    <p:sldId id="294" r:id="rId4"/>
    <p:sldId id="295" r:id="rId5"/>
    <p:sldId id="296" r:id="rId6"/>
    <p:sldId id="286" r:id="rId7"/>
    <p:sldId id="289" r:id="rId8"/>
    <p:sldId id="290" r:id="rId9"/>
    <p:sldId id="287" r:id="rId10"/>
    <p:sldId id="288" r:id="rId11"/>
    <p:sldId id="292" r:id="rId12"/>
    <p:sldId id="265" r:id="rId13"/>
    <p:sldId id="271" r:id="rId14"/>
    <p:sldId id="270" r:id="rId15"/>
    <p:sldId id="272" r:id="rId16"/>
    <p:sldId id="273" r:id="rId17"/>
    <p:sldId id="258" r:id="rId18"/>
    <p:sldId id="282" r:id="rId19"/>
    <p:sldId id="276" r:id="rId20"/>
    <p:sldId id="274" r:id="rId21"/>
    <p:sldId id="257" r:id="rId22"/>
    <p:sldId id="259" r:id="rId23"/>
    <p:sldId id="284" r:id="rId24"/>
    <p:sldId id="283" r:id="rId25"/>
    <p:sldId id="285" r:id="rId26"/>
    <p:sldId id="262" r:id="rId27"/>
    <p:sldId id="277" r:id="rId28"/>
    <p:sldId id="263" r:id="rId29"/>
    <p:sldId id="278" r:id="rId30"/>
    <p:sldId id="279" r:id="rId31"/>
    <p:sldId id="280" r:id="rId32"/>
    <p:sldId id="26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59" autoAdjust="0"/>
    <p:restoredTop sz="79713" autoAdjust="0"/>
  </p:normalViewPr>
  <p:slideViewPr>
    <p:cSldViewPr snapToGrid="0">
      <p:cViewPr varScale="1">
        <p:scale>
          <a:sx n="72" d="100"/>
          <a:sy n="72" d="100"/>
        </p:scale>
        <p:origin x="507" y="5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1201DF-D215-4302-A6C2-98761404BA0D}" type="datetimeFigureOut">
              <a:rPr lang="en-GB" smtClean="0"/>
              <a:t>11/07/2019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7BAEBA-C1D9-413C-B004-37A20A76121D}" type="slidenum">
              <a:rPr lang="en-GB" smtClean="0"/>
              <a:t>‹#›</a:t>
            </a:fld>
            <a:endParaRPr lang="en-GB"/>
          </a:p>
        </p:txBody>
      </p:sp>
    </p:spTree>
    <p:extLst>
      <p:ext uri="{BB962C8B-B14F-4D97-AF65-F5344CB8AC3E}">
        <p14:creationId xmlns:p14="http://schemas.microsoft.com/office/powerpoint/2010/main" val="1359594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7BAEBA-C1D9-413C-B004-37A20A76121D}" type="slidenum">
              <a:rPr lang="en-GB" smtClean="0"/>
              <a:t>6</a:t>
            </a:fld>
            <a:endParaRPr lang="en-GB"/>
          </a:p>
        </p:txBody>
      </p:sp>
    </p:spTree>
    <p:extLst>
      <p:ext uri="{BB962C8B-B14F-4D97-AF65-F5344CB8AC3E}">
        <p14:creationId xmlns:p14="http://schemas.microsoft.com/office/powerpoint/2010/main" val="22702908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7BAEBA-C1D9-413C-B004-37A20A76121D}" type="slidenum">
              <a:rPr lang="en-GB" smtClean="0"/>
              <a:t>7</a:t>
            </a:fld>
            <a:endParaRPr lang="en-GB"/>
          </a:p>
        </p:txBody>
      </p:sp>
    </p:spTree>
    <p:extLst>
      <p:ext uri="{BB962C8B-B14F-4D97-AF65-F5344CB8AC3E}">
        <p14:creationId xmlns:p14="http://schemas.microsoft.com/office/powerpoint/2010/main" val="23758115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7BAEBA-C1D9-413C-B004-37A20A76121D}" type="slidenum">
              <a:rPr lang="en-GB" smtClean="0"/>
              <a:t>8</a:t>
            </a:fld>
            <a:endParaRPr lang="en-GB"/>
          </a:p>
        </p:txBody>
      </p:sp>
    </p:spTree>
    <p:extLst>
      <p:ext uri="{BB962C8B-B14F-4D97-AF65-F5344CB8AC3E}">
        <p14:creationId xmlns:p14="http://schemas.microsoft.com/office/powerpoint/2010/main" val="28706907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7BAEBA-C1D9-413C-B004-37A20A76121D}" type="slidenum">
              <a:rPr lang="en-GB" smtClean="0"/>
              <a:t>11</a:t>
            </a:fld>
            <a:endParaRPr lang="en-GB"/>
          </a:p>
        </p:txBody>
      </p:sp>
    </p:spTree>
    <p:extLst>
      <p:ext uri="{BB962C8B-B14F-4D97-AF65-F5344CB8AC3E}">
        <p14:creationId xmlns:p14="http://schemas.microsoft.com/office/powerpoint/2010/main" val="31748599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7BAEBA-C1D9-413C-B004-37A20A76121D}" type="slidenum">
              <a:rPr lang="en-GB" smtClean="0"/>
              <a:t>18</a:t>
            </a:fld>
            <a:endParaRPr lang="en-GB"/>
          </a:p>
        </p:txBody>
      </p:sp>
    </p:spTree>
    <p:extLst>
      <p:ext uri="{BB962C8B-B14F-4D97-AF65-F5344CB8AC3E}">
        <p14:creationId xmlns:p14="http://schemas.microsoft.com/office/powerpoint/2010/main" val="3737166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7BAEBA-C1D9-413C-B004-37A20A76121D}" type="slidenum">
              <a:rPr lang="en-GB" smtClean="0"/>
              <a:t>20</a:t>
            </a:fld>
            <a:endParaRPr lang="en-GB"/>
          </a:p>
        </p:txBody>
      </p:sp>
    </p:spTree>
    <p:extLst>
      <p:ext uri="{BB962C8B-B14F-4D97-AF65-F5344CB8AC3E}">
        <p14:creationId xmlns:p14="http://schemas.microsoft.com/office/powerpoint/2010/main" val="9466511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7BAEBA-C1D9-413C-B004-37A20A76121D}" type="slidenum">
              <a:rPr lang="en-GB" smtClean="0"/>
              <a:t>22</a:t>
            </a:fld>
            <a:endParaRPr lang="en-GB"/>
          </a:p>
        </p:txBody>
      </p:sp>
    </p:spTree>
    <p:extLst>
      <p:ext uri="{BB962C8B-B14F-4D97-AF65-F5344CB8AC3E}">
        <p14:creationId xmlns:p14="http://schemas.microsoft.com/office/powerpoint/2010/main" val="2349311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D9F52AA-E834-406F-9EF3-EC5C0894085D}"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F06B3-EBD3-4457-99C4-6DB225A2835D}" type="slidenum">
              <a:rPr lang="en-GB" smtClean="0"/>
              <a:t>‹#›</a:t>
            </a:fld>
            <a:endParaRPr lang="en-GB"/>
          </a:p>
        </p:txBody>
      </p:sp>
    </p:spTree>
    <p:extLst>
      <p:ext uri="{BB962C8B-B14F-4D97-AF65-F5344CB8AC3E}">
        <p14:creationId xmlns:p14="http://schemas.microsoft.com/office/powerpoint/2010/main" val="2112626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9F52AA-E834-406F-9EF3-EC5C0894085D}"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F06B3-EBD3-4457-99C4-6DB225A2835D}" type="slidenum">
              <a:rPr lang="en-GB" smtClean="0"/>
              <a:t>‹#›</a:t>
            </a:fld>
            <a:endParaRPr lang="en-GB"/>
          </a:p>
        </p:txBody>
      </p:sp>
    </p:spTree>
    <p:extLst>
      <p:ext uri="{BB962C8B-B14F-4D97-AF65-F5344CB8AC3E}">
        <p14:creationId xmlns:p14="http://schemas.microsoft.com/office/powerpoint/2010/main" val="4227207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9F52AA-E834-406F-9EF3-EC5C0894085D}"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F06B3-EBD3-4457-99C4-6DB225A2835D}" type="slidenum">
              <a:rPr lang="en-GB" smtClean="0"/>
              <a:t>‹#›</a:t>
            </a:fld>
            <a:endParaRPr lang="en-GB"/>
          </a:p>
        </p:txBody>
      </p:sp>
    </p:spTree>
    <p:extLst>
      <p:ext uri="{BB962C8B-B14F-4D97-AF65-F5344CB8AC3E}">
        <p14:creationId xmlns:p14="http://schemas.microsoft.com/office/powerpoint/2010/main" val="13466154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D9F52AA-E834-406F-9EF3-EC5C0894085D}" type="datetimeFigureOut">
              <a:rPr lang="en-GB" smtClean="0"/>
              <a:t>11/07/2019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6F06B3-EBD3-4457-99C4-6DB225A2835D}" type="slidenum">
              <a:rPr lang="en-GB" smtClean="0"/>
              <a:t>‹#›</a:t>
            </a:fld>
            <a:endParaRPr lang="en-GB"/>
          </a:p>
        </p:txBody>
      </p:sp>
    </p:spTree>
    <p:extLst>
      <p:ext uri="{BB962C8B-B14F-4D97-AF65-F5344CB8AC3E}">
        <p14:creationId xmlns:p14="http://schemas.microsoft.com/office/powerpoint/2010/main" val="1753144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D9F52AA-E834-406F-9EF3-EC5C0894085D}" type="datetimeFigureOut">
              <a:rPr lang="en-GB" smtClean="0"/>
              <a:t>11/07/2019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6F06B3-EBD3-4457-99C4-6DB225A2835D}" type="slidenum">
              <a:rPr lang="en-GB" smtClean="0"/>
              <a:t>‹#›</a:t>
            </a:fld>
            <a:endParaRPr lang="en-GB"/>
          </a:p>
        </p:txBody>
      </p:sp>
    </p:spTree>
    <p:extLst>
      <p:ext uri="{BB962C8B-B14F-4D97-AF65-F5344CB8AC3E}">
        <p14:creationId xmlns:p14="http://schemas.microsoft.com/office/powerpoint/2010/main" val="9759880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D9F52AA-E834-406F-9EF3-EC5C0894085D}" type="datetimeFigureOut">
              <a:rPr lang="en-GB" smtClean="0"/>
              <a:t>11/07/2019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6F06B3-EBD3-4457-99C4-6DB225A2835D}" type="slidenum">
              <a:rPr lang="en-GB" smtClean="0"/>
              <a:t>‹#›</a:t>
            </a:fld>
            <a:endParaRPr lang="en-GB"/>
          </a:p>
        </p:txBody>
      </p:sp>
    </p:spTree>
    <p:extLst>
      <p:ext uri="{BB962C8B-B14F-4D97-AF65-F5344CB8AC3E}">
        <p14:creationId xmlns:p14="http://schemas.microsoft.com/office/powerpoint/2010/main" val="25565604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9F52AA-E834-406F-9EF3-EC5C0894085D}" type="datetimeFigureOut">
              <a:rPr lang="en-GB" smtClean="0"/>
              <a:t>11/07/2019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6F06B3-EBD3-4457-99C4-6DB225A2835D}" type="slidenum">
              <a:rPr lang="en-GB" smtClean="0"/>
              <a:t>‹#›</a:t>
            </a:fld>
            <a:endParaRPr lang="en-GB"/>
          </a:p>
        </p:txBody>
      </p:sp>
    </p:spTree>
    <p:extLst>
      <p:ext uri="{BB962C8B-B14F-4D97-AF65-F5344CB8AC3E}">
        <p14:creationId xmlns:p14="http://schemas.microsoft.com/office/powerpoint/2010/main" val="3232396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9F52AA-E834-406F-9EF3-EC5C0894085D}" type="datetimeFigureOut">
              <a:rPr lang="en-GB" smtClean="0"/>
              <a:t>11/07/2019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6F06B3-EBD3-4457-99C4-6DB225A2835D}" type="slidenum">
              <a:rPr lang="en-GB" smtClean="0"/>
              <a:t>‹#›</a:t>
            </a:fld>
            <a:endParaRPr lang="en-GB"/>
          </a:p>
        </p:txBody>
      </p:sp>
    </p:spTree>
    <p:extLst>
      <p:ext uri="{BB962C8B-B14F-4D97-AF65-F5344CB8AC3E}">
        <p14:creationId xmlns:p14="http://schemas.microsoft.com/office/powerpoint/2010/main" val="3333902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9F52AA-E834-406F-9EF3-EC5C0894085D}" type="datetimeFigureOut">
              <a:rPr lang="en-GB" smtClean="0"/>
              <a:t>11/07/2019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6F06B3-EBD3-4457-99C4-6DB225A2835D}" type="slidenum">
              <a:rPr lang="en-GB" smtClean="0"/>
              <a:t>‹#›</a:t>
            </a:fld>
            <a:endParaRPr lang="en-GB"/>
          </a:p>
        </p:txBody>
      </p:sp>
    </p:spTree>
    <p:extLst>
      <p:ext uri="{BB962C8B-B14F-4D97-AF65-F5344CB8AC3E}">
        <p14:creationId xmlns:p14="http://schemas.microsoft.com/office/powerpoint/2010/main" val="3973873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9F52AA-E834-406F-9EF3-EC5C0894085D}"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F06B3-EBD3-4457-99C4-6DB225A2835D}" type="slidenum">
              <a:rPr lang="en-GB" smtClean="0"/>
              <a:t>‹#›</a:t>
            </a:fld>
            <a:endParaRPr lang="en-GB"/>
          </a:p>
        </p:txBody>
      </p:sp>
    </p:spTree>
    <p:extLst>
      <p:ext uri="{BB962C8B-B14F-4D97-AF65-F5344CB8AC3E}">
        <p14:creationId xmlns:p14="http://schemas.microsoft.com/office/powerpoint/2010/main" val="3375834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D9F52AA-E834-406F-9EF3-EC5C0894085D}"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F06B3-EBD3-4457-99C4-6DB225A2835D}" type="slidenum">
              <a:rPr lang="en-GB" smtClean="0"/>
              <a:t>‹#›</a:t>
            </a:fld>
            <a:endParaRPr lang="en-GB"/>
          </a:p>
        </p:txBody>
      </p:sp>
    </p:spTree>
    <p:extLst>
      <p:ext uri="{BB962C8B-B14F-4D97-AF65-F5344CB8AC3E}">
        <p14:creationId xmlns:p14="http://schemas.microsoft.com/office/powerpoint/2010/main" val="3255224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9F52AA-E834-406F-9EF3-EC5C0894085D}" type="datetimeFigureOut">
              <a:rPr lang="en-GB" smtClean="0"/>
              <a:t>11/07/2019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6F06B3-EBD3-4457-99C4-6DB225A2835D}" type="slidenum">
              <a:rPr lang="en-GB" smtClean="0"/>
              <a:t>‹#›</a:t>
            </a:fld>
            <a:endParaRPr lang="en-GB"/>
          </a:p>
        </p:txBody>
      </p:sp>
    </p:spTree>
    <p:extLst>
      <p:ext uri="{BB962C8B-B14F-4D97-AF65-F5344CB8AC3E}">
        <p14:creationId xmlns:p14="http://schemas.microsoft.com/office/powerpoint/2010/main" val="2044066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j9cuHvaSOhQ" TargetMode="Externa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youtube.com/watch?v=4-C2i9Iq9vY" TargetMode="Externa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summerhillschool.co.uk/about.php"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hyperlink" Target="https://www.youtube.com/watch?v=FX7JKgFWRE4" TargetMode="Externa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hyperlink" Target="https://www.isc.co.uk/research/" TargetMode="External"/><Relationship Id="rId7" Type="http://schemas.openxmlformats.org/officeDocument/2006/relationships/hyperlink" Target="http://sunrise.org.uk/about-2" TargetMode="External"/><Relationship Id="rId2" Type="http://schemas.openxmlformats.org/officeDocument/2006/relationships/hyperlink" Target="https://www.youtube.com/watch?v=4-C2i9Iq9vY" TargetMode="External"/><Relationship Id="rId1" Type="http://schemas.openxmlformats.org/officeDocument/2006/relationships/slideLayout" Target="../slideLayouts/slideLayout2.xml"/><Relationship Id="rId6" Type="http://schemas.openxmlformats.org/officeDocument/2006/relationships/hyperlink" Target="http://www.summerhillschool.co.uk/about.php" TargetMode="External"/><Relationship Id="rId5" Type="http://schemas.openxmlformats.org/officeDocument/2006/relationships/hyperlink" Target="https://www.youtube.com/watch?v=FX7JKgFWRE4" TargetMode="External"/><Relationship Id="rId4" Type="http://schemas.openxmlformats.org/officeDocument/2006/relationships/hyperlink" Target="http://www.nant-y-cwm.co.uk/educ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ECES6008/C </a:t>
            </a:r>
            <a:r>
              <a:rPr lang="en-GB" dirty="0" smtClean="0"/>
              <a:t>	</a:t>
            </a:r>
            <a:endParaRPr lang="en-GB" dirty="0"/>
          </a:p>
        </p:txBody>
      </p:sp>
      <p:sp>
        <p:nvSpPr>
          <p:cNvPr id="3" name="Subtitle 2"/>
          <p:cNvSpPr>
            <a:spLocks noGrp="1"/>
          </p:cNvSpPr>
          <p:nvPr>
            <p:ph type="subTitle" idx="1"/>
          </p:nvPr>
        </p:nvSpPr>
        <p:spPr/>
        <p:txBody>
          <a:bodyPr/>
          <a:lstStyle/>
          <a:p>
            <a:r>
              <a:rPr lang="en-GB" dirty="0" smtClean="0"/>
              <a:t>Radical Education / </a:t>
            </a:r>
            <a:r>
              <a:rPr lang="en-GB" dirty="0" err="1" smtClean="0"/>
              <a:t>Addysg</a:t>
            </a:r>
            <a:r>
              <a:rPr lang="en-GB" dirty="0" smtClean="0"/>
              <a:t> Radical </a:t>
            </a:r>
          </a:p>
          <a:p>
            <a:r>
              <a:rPr lang="en-GB" dirty="0" err="1" smtClean="0"/>
              <a:t>Sesiwn</a:t>
            </a:r>
            <a:r>
              <a:rPr lang="en-GB" dirty="0" smtClean="0"/>
              <a:t> </a:t>
            </a:r>
            <a:r>
              <a:rPr lang="en-GB" dirty="0" smtClean="0"/>
              <a:t>6 </a:t>
            </a:r>
            <a:r>
              <a:rPr lang="en-GB" dirty="0" smtClean="0"/>
              <a:t>/ Session </a:t>
            </a:r>
            <a:r>
              <a:rPr lang="en-GB" dirty="0" smtClean="0"/>
              <a:t>6 </a:t>
            </a:r>
            <a:endParaRPr lang="en-GB" dirty="0"/>
          </a:p>
        </p:txBody>
      </p:sp>
    </p:spTree>
    <p:extLst>
      <p:ext uri="{BB962C8B-B14F-4D97-AF65-F5344CB8AC3E}">
        <p14:creationId xmlns:p14="http://schemas.microsoft.com/office/powerpoint/2010/main" val="3044617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algn="ctr"/>
            <a:r>
              <a:rPr lang="en-GB" dirty="0" smtClean="0"/>
              <a:t>Learning Outcomes</a:t>
            </a:r>
            <a:br>
              <a:rPr lang="en-GB" dirty="0" smtClean="0"/>
            </a:br>
            <a:r>
              <a:rPr lang="en-GB" i="1" dirty="0" err="1" smtClean="0">
                <a:solidFill>
                  <a:schemeClr val="accent1"/>
                </a:solidFill>
              </a:rPr>
              <a:t>Deilliannau</a:t>
            </a:r>
            <a:r>
              <a:rPr lang="en-GB" i="1" dirty="0" smtClean="0">
                <a:solidFill>
                  <a:schemeClr val="accent1"/>
                </a:solidFill>
              </a:rPr>
              <a:t> </a:t>
            </a:r>
            <a:r>
              <a:rPr lang="en-GB" i="1" dirty="0" err="1" smtClean="0">
                <a:solidFill>
                  <a:schemeClr val="accent1"/>
                </a:solidFill>
              </a:rPr>
              <a:t>Dysgu</a:t>
            </a:r>
            <a:r>
              <a:rPr lang="en-GB" i="1" dirty="0" smtClean="0">
                <a:solidFill>
                  <a:schemeClr val="accent1"/>
                </a:solidFill>
              </a:rPr>
              <a:t> </a:t>
            </a:r>
            <a:endParaRPr lang="en-GB" i="1" dirty="0">
              <a:solidFill>
                <a:schemeClr val="accent1"/>
              </a:solidFill>
            </a:endParaRPr>
          </a:p>
        </p:txBody>
      </p:sp>
      <p:sp>
        <p:nvSpPr>
          <p:cNvPr id="3" name="Content Placeholder 2"/>
          <p:cNvSpPr>
            <a:spLocks noGrp="1"/>
          </p:cNvSpPr>
          <p:nvPr>
            <p:ph sz="half" idx="1"/>
          </p:nvPr>
        </p:nvSpPr>
        <p:spPr>
          <a:xfrm>
            <a:off x="838200" y="3898899"/>
            <a:ext cx="5181600" cy="2278064"/>
          </a:xfrm>
        </p:spPr>
        <p:style>
          <a:lnRef idx="2">
            <a:schemeClr val="dk1"/>
          </a:lnRef>
          <a:fillRef idx="1">
            <a:schemeClr val="lt1"/>
          </a:fillRef>
          <a:effectRef idx="0">
            <a:schemeClr val="dk1"/>
          </a:effectRef>
          <a:fontRef idx="minor">
            <a:schemeClr val="dk1"/>
          </a:fontRef>
        </p:style>
        <p:txBody>
          <a:bodyPr/>
          <a:lstStyle/>
          <a:p>
            <a:r>
              <a:rPr lang="cy-GB" dirty="0"/>
              <a:t>Gynnig beirniadaeth eang o strwythurau addysgol traddodiadol (yn cynnwys addysg, cwricwlwm, asesu, addysgeg</a:t>
            </a:r>
            <a:r>
              <a:rPr lang="cy-GB" dirty="0" smtClean="0"/>
              <a:t>).</a:t>
            </a:r>
            <a:endParaRPr lang="en-GB" dirty="0" smtClean="0">
              <a:effectLst/>
            </a:endParaRPr>
          </a:p>
          <a:p>
            <a:endParaRPr lang="en-GB" dirty="0"/>
          </a:p>
        </p:txBody>
      </p:sp>
      <p:sp>
        <p:nvSpPr>
          <p:cNvPr id="4" name="Content Placeholder 3"/>
          <p:cNvSpPr>
            <a:spLocks noGrp="1"/>
          </p:cNvSpPr>
          <p:nvPr>
            <p:ph sz="half" idx="2"/>
          </p:nvPr>
        </p:nvSpPr>
        <p:spPr>
          <a:xfrm>
            <a:off x="6172200" y="3898899"/>
            <a:ext cx="5181600" cy="2278063"/>
          </a:xfrm>
        </p:spPr>
        <p:style>
          <a:lnRef idx="2">
            <a:schemeClr val="accent1"/>
          </a:lnRef>
          <a:fillRef idx="1">
            <a:schemeClr val="lt1"/>
          </a:fillRef>
          <a:effectRef idx="0">
            <a:schemeClr val="accent1"/>
          </a:effectRef>
          <a:fontRef idx="minor">
            <a:schemeClr val="dk1"/>
          </a:fontRef>
        </p:style>
        <p:txBody>
          <a:bodyPr/>
          <a:lstStyle/>
          <a:p>
            <a:r>
              <a:rPr lang="en-US" dirty="0"/>
              <a:t>Offer a broad critique of traditional educational structures (including schooling, curriculum, assessment, pedagogy</a:t>
            </a:r>
            <a:r>
              <a:rPr lang="en-US" dirty="0" smtClean="0"/>
              <a:t>).</a:t>
            </a:r>
            <a:endParaRPr lang="en-GB" dirty="0" smtClean="0">
              <a:effectLst/>
            </a:endParaRPr>
          </a:p>
          <a:p>
            <a:pPr marL="0" indent="0">
              <a:buNone/>
            </a:pPr>
            <a:endParaRPr lang="en-GB" dirty="0"/>
          </a:p>
        </p:txBody>
      </p:sp>
      <p:pic>
        <p:nvPicPr>
          <p:cNvPr id="5" name="Picture 4"/>
          <p:cNvPicPr>
            <a:picLocks noChangeAspect="1"/>
          </p:cNvPicPr>
          <p:nvPr/>
        </p:nvPicPr>
        <p:blipFill>
          <a:blip r:embed="rId2"/>
          <a:stretch>
            <a:fillRect/>
          </a:stretch>
        </p:blipFill>
        <p:spPr>
          <a:xfrm>
            <a:off x="4767262" y="2051050"/>
            <a:ext cx="2505075" cy="1670050"/>
          </a:xfrm>
          <a:prstGeom prst="rect">
            <a:avLst/>
          </a:prstGeom>
        </p:spPr>
      </p:pic>
    </p:spTree>
    <p:extLst>
      <p:ext uri="{BB962C8B-B14F-4D97-AF65-F5344CB8AC3E}">
        <p14:creationId xmlns:p14="http://schemas.microsoft.com/office/powerpoint/2010/main" val="3020789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2441575"/>
          </a:xfrm>
        </p:spPr>
        <p:style>
          <a:lnRef idx="2">
            <a:schemeClr val="dk1"/>
          </a:lnRef>
          <a:fillRef idx="1">
            <a:schemeClr val="lt1"/>
          </a:fillRef>
          <a:effectRef idx="0">
            <a:schemeClr val="dk1"/>
          </a:effectRef>
          <a:fontRef idx="minor">
            <a:schemeClr val="dk1"/>
          </a:fontRef>
        </p:style>
        <p:txBody>
          <a:bodyPr/>
          <a:lstStyle/>
          <a:p>
            <a:r>
              <a:rPr lang="cy-GB" dirty="0"/>
              <a:t>Dangos ymwybyddiaeth feirniadol o ddamcaniaethau radical allweddol, dulliau o gysyniadoli a gweledigaethau o addysg (yn enwedig addysgeg feirniadol)</a:t>
            </a:r>
            <a:endParaRPr lang="en-GB" dirty="0" smtClean="0">
              <a:effectLst/>
            </a:endParaRPr>
          </a:p>
          <a:p>
            <a:endParaRPr lang="en-GB" dirty="0"/>
          </a:p>
        </p:txBody>
      </p:sp>
      <p:sp>
        <p:nvSpPr>
          <p:cNvPr id="4" name="Content Placeholder 3"/>
          <p:cNvSpPr>
            <a:spLocks noGrp="1"/>
          </p:cNvSpPr>
          <p:nvPr>
            <p:ph sz="half" idx="2"/>
          </p:nvPr>
        </p:nvSpPr>
        <p:spPr>
          <a:xfrm>
            <a:off x="6172200" y="1825625"/>
            <a:ext cx="5181600" cy="2441575"/>
          </a:xfrm>
        </p:spPr>
        <p:style>
          <a:lnRef idx="2">
            <a:schemeClr val="accent1"/>
          </a:lnRef>
          <a:fillRef idx="1">
            <a:schemeClr val="lt1"/>
          </a:fillRef>
          <a:effectRef idx="0">
            <a:schemeClr val="accent1"/>
          </a:effectRef>
          <a:fontRef idx="minor">
            <a:schemeClr val="dk1"/>
          </a:fontRef>
        </p:style>
        <p:txBody>
          <a:bodyPr/>
          <a:lstStyle/>
          <a:p>
            <a:r>
              <a:rPr lang="en-US" dirty="0"/>
              <a:t>Demonstrate a critical awareness of  key radical theories, conceptualizations and visions of education (in particular critical pedagogy)</a:t>
            </a:r>
            <a:endParaRPr lang="en-GB" dirty="0" smtClean="0">
              <a:effectLst/>
            </a:endParaRPr>
          </a:p>
          <a:p>
            <a:endParaRPr lang="en-GB" dirty="0"/>
          </a:p>
        </p:txBody>
      </p:sp>
      <p:sp>
        <p:nvSpPr>
          <p:cNvPr id="5"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algn="ctr"/>
            <a:r>
              <a:rPr lang="en-GB" dirty="0" smtClean="0"/>
              <a:t>Learning Outcomes</a:t>
            </a:r>
            <a:br>
              <a:rPr lang="en-GB" dirty="0" smtClean="0"/>
            </a:br>
            <a:r>
              <a:rPr lang="en-GB" i="1" dirty="0" err="1" smtClean="0">
                <a:solidFill>
                  <a:schemeClr val="accent1"/>
                </a:solidFill>
              </a:rPr>
              <a:t>Deilliannau</a:t>
            </a:r>
            <a:r>
              <a:rPr lang="en-GB" i="1" dirty="0" smtClean="0">
                <a:solidFill>
                  <a:schemeClr val="accent1"/>
                </a:solidFill>
              </a:rPr>
              <a:t> </a:t>
            </a:r>
            <a:r>
              <a:rPr lang="en-GB" i="1" dirty="0" err="1" smtClean="0">
                <a:solidFill>
                  <a:schemeClr val="accent1"/>
                </a:solidFill>
              </a:rPr>
              <a:t>Dysgu</a:t>
            </a:r>
            <a:r>
              <a:rPr lang="en-GB" i="1" dirty="0" smtClean="0">
                <a:solidFill>
                  <a:schemeClr val="accent1"/>
                </a:solidFill>
              </a:rPr>
              <a:t> </a:t>
            </a:r>
            <a:endParaRPr lang="en-GB" i="1" dirty="0">
              <a:solidFill>
                <a:schemeClr val="accent1"/>
              </a:solidFill>
            </a:endParaRPr>
          </a:p>
        </p:txBody>
      </p:sp>
      <p:pic>
        <p:nvPicPr>
          <p:cNvPr id="6" name="Picture 5"/>
          <p:cNvPicPr>
            <a:picLocks noChangeAspect="1"/>
          </p:cNvPicPr>
          <p:nvPr/>
        </p:nvPicPr>
        <p:blipFill>
          <a:blip r:embed="rId2"/>
          <a:stretch>
            <a:fillRect/>
          </a:stretch>
        </p:blipFill>
        <p:spPr>
          <a:xfrm>
            <a:off x="4298950" y="4597400"/>
            <a:ext cx="3238500" cy="2000250"/>
          </a:xfrm>
          <a:prstGeom prst="rect">
            <a:avLst/>
          </a:prstGeom>
        </p:spPr>
      </p:pic>
    </p:spTree>
    <p:extLst>
      <p:ext uri="{BB962C8B-B14F-4D97-AF65-F5344CB8AC3E}">
        <p14:creationId xmlns:p14="http://schemas.microsoft.com/office/powerpoint/2010/main" val="1829668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4216399"/>
            <a:ext cx="5181600" cy="2400301"/>
          </a:xfrm>
        </p:spPr>
        <p:style>
          <a:lnRef idx="2">
            <a:schemeClr val="dk1"/>
          </a:lnRef>
          <a:fillRef idx="1">
            <a:schemeClr val="lt1"/>
          </a:fillRef>
          <a:effectRef idx="0">
            <a:schemeClr val="dk1"/>
          </a:effectRef>
          <a:fontRef idx="minor">
            <a:schemeClr val="dk1"/>
          </a:fontRef>
        </p:style>
        <p:txBody>
          <a:bodyPr>
            <a:normAutofit/>
          </a:bodyPr>
          <a:lstStyle/>
          <a:p>
            <a:r>
              <a:rPr lang="cy-GB" dirty="0"/>
              <a:t>Datblygu ymagweddau dychmygus ac arloesol ar addysg, cwricwlwm, asesu, y dosbarth a deunyddiau dysgu ac addysgu eraill</a:t>
            </a:r>
            <a:endParaRPr lang="en-GB" dirty="0" smtClean="0">
              <a:effectLst/>
            </a:endParaRPr>
          </a:p>
          <a:p>
            <a:endParaRPr lang="en-GB" dirty="0"/>
          </a:p>
        </p:txBody>
      </p:sp>
      <p:sp>
        <p:nvSpPr>
          <p:cNvPr id="4" name="Content Placeholder 3"/>
          <p:cNvSpPr>
            <a:spLocks noGrp="1"/>
          </p:cNvSpPr>
          <p:nvPr>
            <p:ph sz="half" idx="2"/>
          </p:nvPr>
        </p:nvSpPr>
        <p:spPr>
          <a:xfrm>
            <a:off x="6172200" y="4216398"/>
            <a:ext cx="5181600" cy="2400301"/>
          </a:xfrm>
        </p:spPr>
        <p:style>
          <a:lnRef idx="2">
            <a:schemeClr val="accent1"/>
          </a:lnRef>
          <a:fillRef idx="1">
            <a:schemeClr val="lt1"/>
          </a:fillRef>
          <a:effectRef idx="0">
            <a:schemeClr val="accent1"/>
          </a:effectRef>
          <a:fontRef idx="minor">
            <a:schemeClr val="dk1"/>
          </a:fontRef>
        </p:style>
        <p:txBody>
          <a:bodyPr>
            <a:normAutofit/>
          </a:bodyPr>
          <a:lstStyle/>
          <a:p>
            <a:r>
              <a:rPr lang="en-US" dirty="0"/>
              <a:t>Develop imaginative and innovative approaches to schooling, curriculum, assessment, the classroom and other learning and teaching materials</a:t>
            </a:r>
            <a:endParaRPr lang="en-GB" dirty="0" smtClean="0">
              <a:effectLst/>
            </a:endParaRPr>
          </a:p>
          <a:p>
            <a:endParaRPr lang="en-GB" dirty="0"/>
          </a:p>
        </p:txBody>
      </p:sp>
      <p:sp>
        <p:nvSpPr>
          <p:cNvPr id="5"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algn="ctr"/>
            <a:r>
              <a:rPr lang="en-GB" dirty="0" smtClean="0"/>
              <a:t>Learning Outcomes</a:t>
            </a:r>
            <a:br>
              <a:rPr lang="en-GB" dirty="0" smtClean="0"/>
            </a:br>
            <a:r>
              <a:rPr lang="en-GB" i="1" dirty="0" err="1" smtClean="0">
                <a:solidFill>
                  <a:schemeClr val="accent1"/>
                </a:solidFill>
              </a:rPr>
              <a:t>Deilliannau</a:t>
            </a:r>
            <a:r>
              <a:rPr lang="en-GB" i="1" dirty="0" smtClean="0">
                <a:solidFill>
                  <a:schemeClr val="accent1"/>
                </a:solidFill>
              </a:rPr>
              <a:t> </a:t>
            </a:r>
            <a:r>
              <a:rPr lang="en-GB" i="1" dirty="0" err="1" smtClean="0">
                <a:solidFill>
                  <a:schemeClr val="accent1"/>
                </a:solidFill>
              </a:rPr>
              <a:t>Dysgu</a:t>
            </a:r>
            <a:r>
              <a:rPr lang="en-GB" i="1" dirty="0" smtClean="0">
                <a:solidFill>
                  <a:schemeClr val="accent1"/>
                </a:solidFill>
              </a:rPr>
              <a:t> </a:t>
            </a:r>
            <a:endParaRPr lang="en-GB" i="1" dirty="0">
              <a:solidFill>
                <a:schemeClr val="accent1"/>
              </a:solidFill>
            </a:endParaRPr>
          </a:p>
        </p:txBody>
      </p:sp>
      <p:pic>
        <p:nvPicPr>
          <p:cNvPr id="6" name="Picture 5"/>
          <p:cNvPicPr>
            <a:picLocks noChangeAspect="1"/>
          </p:cNvPicPr>
          <p:nvPr/>
        </p:nvPicPr>
        <p:blipFill>
          <a:blip r:embed="rId2"/>
          <a:stretch>
            <a:fillRect/>
          </a:stretch>
        </p:blipFill>
        <p:spPr>
          <a:xfrm>
            <a:off x="4410075" y="1898650"/>
            <a:ext cx="3219450" cy="2154750"/>
          </a:xfrm>
          <a:prstGeom prst="rect">
            <a:avLst/>
          </a:prstGeom>
        </p:spPr>
      </p:pic>
    </p:spTree>
    <p:extLst>
      <p:ext uri="{BB962C8B-B14F-4D97-AF65-F5344CB8AC3E}">
        <p14:creationId xmlns:p14="http://schemas.microsoft.com/office/powerpoint/2010/main" val="2870593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973263"/>
            <a:ext cx="5181600" cy="2344737"/>
          </a:xfrm>
        </p:spPr>
        <p:style>
          <a:lnRef idx="2">
            <a:schemeClr val="dk1"/>
          </a:lnRef>
          <a:fillRef idx="1">
            <a:schemeClr val="lt1"/>
          </a:fillRef>
          <a:effectRef idx="0">
            <a:schemeClr val="dk1"/>
          </a:effectRef>
          <a:fontRef idx="minor">
            <a:schemeClr val="dk1"/>
          </a:fontRef>
        </p:style>
        <p:txBody>
          <a:bodyPr>
            <a:normAutofit lnSpcReduction="10000"/>
          </a:bodyPr>
          <a:lstStyle/>
          <a:p>
            <a:r>
              <a:rPr lang="cy-GB" dirty="0"/>
              <a:t>Trefnu eu gwybodaeth a’r hyn y maent wedi’i ddysgu drwy ddefnyddio amrywiaeth o ffynonellau gwybodaeth, gan gynnwys TGCh, a chyflwyno’u gwaith ar y lefel briodol</a:t>
            </a:r>
            <a:endParaRPr lang="en-GB" dirty="0"/>
          </a:p>
          <a:p>
            <a:endParaRPr lang="en-GB" dirty="0"/>
          </a:p>
        </p:txBody>
      </p:sp>
      <p:sp>
        <p:nvSpPr>
          <p:cNvPr id="4" name="Content Placeholder 3"/>
          <p:cNvSpPr>
            <a:spLocks noGrp="1"/>
          </p:cNvSpPr>
          <p:nvPr>
            <p:ph sz="half" idx="2"/>
          </p:nvPr>
        </p:nvSpPr>
        <p:spPr>
          <a:xfrm>
            <a:off x="6172200" y="4508499"/>
            <a:ext cx="5181600" cy="2197101"/>
          </a:xfrm>
        </p:spPr>
        <p:style>
          <a:lnRef idx="2">
            <a:schemeClr val="accent1"/>
          </a:lnRef>
          <a:fillRef idx="1">
            <a:schemeClr val="lt1"/>
          </a:fillRef>
          <a:effectRef idx="0">
            <a:schemeClr val="accent1"/>
          </a:effectRef>
          <a:fontRef idx="minor">
            <a:schemeClr val="dk1"/>
          </a:fontRef>
        </p:style>
        <p:txBody>
          <a:bodyPr>
            <a:normAutofit lnSpcReduction="10000"/>
          </a:bodyPr>
          <a:lstStyle/>
          <a:p>
            <a:r>
              <a:rPr lang="en-US" dirty="0"/>
              <a:t>Organize their knowledge and learning through the use of a range of information sources, including ICT and present their work at the appropriate level.</a:t>
            </a:r>
            <a:endParaRPr lang="en-GB" dirty="0"/>
          </a:p>
          <a:p>
            <a:endParaRPr lang="en-GB" dirty="0"/>
          </a:p>
        </p:txBody>
      </p:sp>
      <p:sp>
        <p:nvSpPr>
          <p:cNvPr id="5"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algn="ctr"/>
            <a:r>
              <a:rPr lang="en-GB" dirty="0" smtClean="0"/>
              <a:t>Learning Outcomes</a:t>
            </a:r>
            <a:br>
              <a:rPr lang="en-GB" dirty="0" smtClean="0"/>
            </a:br>
            <a:r>
              <a:rPr lang="en-GB" i="1" dirty="0" err="1" smtClean="0">
                <a:solidFill>
                  <a:schemeClr val="accent1"/>
                </a:solidFill>
              </a:rPr>
              <a:t>Deilliannau</a:t>
            </a:r>
            <a:r>
              <a:rPr lang="en-GB" i="1" dirty="0" smtClean="0">
                <a:solidFill>
                  <a:schemeClr val="accent1"/>
                </a:solidFill>
              </a:rPr>
              <a:t> </a:t>
            </a:r>
            <a:r>
              <a:rPr lang="en-GB" i="1" dirty="0" err="1" smtClean="0">
                <a:solidFill>
                  <a:schemeClr val="accent1"/>
                </a:solidFill>
              </a:rPr>
              <a:t>Dysgu</a:t>
            </a:r>
            <a:r>
              <a:rPr lang="en-GB" i="1" dirty="0" smtClean="0">
                <a:solidFill>
                  <a:schemeClr val="accent1"/>
                </a:solidFill>
              </a:rPr>
              <a:t> </a:t>
            </a:r>
            <a:endParaRPr lang="en-GB" i="1" dirty="0">
              <a:solidFill>
                <a:schemeClr val="accent1"/>
              </a:solidFill>
            </a:endParaRPr>
          </a:p>
        </p:txBody>
      </p:sp>
      <p:pic>
        <p:nvPicPr>
          <p:cNvPr id="6" name="Picture 5"/>
          <p:cNvPicPr>
            <a:picLocks noChangeAspect="1"/>
          </p:cNvPicPr>
          <p:nvPr/>
        </p:nvPicPr>
        <p:blipFill>
          <a:blip r:embed="rId2"/>
          <a:stretch>
            <a:fillRect/>
          </a:stretch>
        </p:blipFill>
        <p:spPr>
          <a:xfrm>
            <a:off x="7718425" y="2101056"/>
            <a:ext cx="2089150" cy="2089150"/>
          </a:xfrm>
          <a:prstGeom prst="rect">
            <a:avLst/>
          </a:prstGeom>
        </p:spPr>
      </p:pic>
      <p:pic>
        <p:nvPicPr>
          <p:cNvPr id="8" name="Picture 7"/>
          <p:cNvPicPr>
            <a:picLocks noChangeAspect="1"/>
          </p:cNvPicPr>
          <p:nvPr/>
        </p:nvPicPr>
        <p:blipFill>
          <a:blip r:embed="rId3"/>
          <a:stretch>
            <a:fillRect/>
          </a:stretch>
        </p:blipFill>
        <p:spPr>
          <a:xfrm>
            <a:off x="1663700" y="4603829"/>
            <a:ext cx="3027362" cy="2006439"/>
          </a:xfrm>
          <a:prstGeom prst="rect">
            <a:avLst/>
          </a:prstGeom>
        </p:spPr>
      </p:pic>
    </p:spTree>
    <p:extLst>
      <p:ext uri="{BB962C8B-B14F-4D97-AF65-F5344CB8AC3E}">
        <p14:creationId xmlns:p14="http://schemas.microsoft.com/office/powerpoint/2010/main" val="1198176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i="1" dirty="0" err="1" smtClean="0">
                <a:solidFill>
                  <a:schemeClr val="accent6"/>
                </a:solidFill>
              </a:rPr>
              <a:t>Pwrpas</a:t>
            </a:r>
            <a:r>
              <a:rPr lang="en-GB" i="1" dirty="0" smtClean="0">
                <a:solidFill>
                  <a:schemeClr val="accent6"/>
                </a:solidFill>
              </a:rPr>
              <a:t> </a:t>
            </a:r>
            <a:r>
              <a:rPr lang="en-GB" i="1" dirty="0" err="1" smtClean="0">
                <a:solidFill>
                  <a:schemeClr val="accent6"/>
                </a:solidFill>
              </a:rPr>
              <a:t>Ysgol</a:t>
            </a:r>
            <a:r>
              <a:rPr lang="en-GB" i="1" dirty="0" smtClean="0">
                <a:solidFill>
                  <a:schemeClr val="accent6"/>
                </a:solidFill>
              </a:rPr>
              <a:t/>
            </a:r>
            <a:br>
              <a:rPr lang="en-GB" i="1" dirty="0" smtClean="0">
                <a:solidFill>
                  <a:schemeClr val="accent6"/>
                </a:solidFill>
              </a:rPr>
            </a:br>
            <a:r>
              <a:rPr lang="en-GB" dirty="0" smtClean="0"/>
              <a:t>The Purpose of School </a:t>
            </a:r>
            <a:endParaRPr lang="en-GB" dirty="0"/>
          </a:p>
        </p:txBody>
      </p:sp>
      <p:sp>
        <p:nvSpPr>
          <p:cNvPr id="3" name="Content Placeholder 2"/>
          <p:cNvSpPr>
            <a:spLocks noGrp="1"/>
          </p:cNvSpPr>
          <p:nvPr>
            <p:ph sz="half" idx="1"/>
          </p:nvPr>
        </p:nvSpPr>
        <p:spPr>
          <a:xfrm>
            <a:off x="838200" y="5123145"/>
            <a:ext cx="5181600" cy="1053818"/>
          </a:xfrm>
        </p:spPr>
        <p:txBody>
          <a:bodyPr>
            <a:normAutofit fontScale="92500"/>
          </a:bodyPr>
          <a:lstStyle/>
          <a:p>
            <a:r>
              <a:rPr lang="en-GB" dirty="0" err="1"/>
              <a:t>Mewn</a:t>
            </a:r>
            <a:r>
              <a:rPr lang="en-GB" dirty="0"/>
              <a:t> </a:t>
            </a:r>
            <a:r>
              <a:rPr lang="en-GB" dirty="0" err="1" smtClean="0"/>
              <a:t>pârau</a:t>
            </a:r>
            <a:r>
              <a:rPr lang="en-GB" dirty="0" smtClean="0"/>
              <a:t>, </a:t>
            </a:r>
            <a:r>
              <a:rPr lang="en-GB" dirty="0" err="1"/>
              <a:t>ysgrifennwch</a:t>
            </a:r>
            <a:r>
              <a:rPr lang="en-GB" dirty="0"/>
              <a:t> </a:t>
            </a:r>
            <a:r>
              <a:rPr lang="en-GB" dirty="0" err="1"/>
              <a:t>restr</a:t>
            </a:r>
            <a:r>
              <a:rPr lang="en-GB" dirty="0"/>
              <a:t> o </a:t>
            </a:r>
            <a:r>
              <a:rPr lang="en-GB" dirty="0" err="1" smtClean="0"/>
              <a:t>resymau</a:t>
            </a:r>
            <a:r>
              <a:rPr lang="en-GB" dirty="0"/>
              <a:t> </a:t>
            </a:r>
            <a:r>
              <a:rPr lang="en-GB" dirty="0" smtClean="0"/>
              <a:t>pam </a:t>
            </a:r>
            <a:r>
              <a:rPr lang="en-GB" dirty="0" err="1" smtClean="0"/>
              <a:t>mae</a:t>
            </a:r>
            <a:r>
              <a:rPr lang="en-GB" dirty="0" smtClean="0"/>
              <a:t> </a:t>
            </a:r>
            <a:r>
              <a:rPr lang="en-GB" dirty="0" err="1" smtClean="0"/>
              <a:t>angen</a:t>
            </a:r>
            <a:r>
              <a:rPr lang="en-GB" dirty="0" smtClean="0"/>
              <a:t> </a:t>
            </a:r>
            <a:r>
              <a:rPr lang="en-GB" dirty="0" err="1"/>
              <a:t>ysgolion</a:t>
            </a:r>
            <a:r>
              <a:rPr lang="en-GB" dirty="0"/>
              <a:t>. </a:t>
            </a:r>
          </a:p>
        </p:txBody>
      </p:sp>
      <p:sp>
        <p:nvSpPr>
          <p:cNvPr id="4" name="Content Placeholder 3"/>
          <p:cNvSpPr>
            <a:spLocks noGrp="1"/>
          </p:cNvSpPr>
          <p:nvPr>
            <p:ph sz="half" idx="2"/>
          </p:nvPr>
        </p:nvSpPr>
        <p:spPr>
          <a:xfrm>
            <a:off x="6172200" y="5123145"/>
            <a:ext cx="5181600" cy="1053818"/>
          </a:xfrm>
        </p:spPr>
        <p:txBody>
          <a:bodyPr>
            <a:normAutofit fontScale="92500"/>
          </a:bodyPr>
          <a:lstStyle/>
          <a:p>
            <a:r>
              <a:rPr lang="en-GB" dirty="0" smtClean="0"/>
              <a:t>In pairs, write a list of reasons for why we need schools. </a:t>
            </a:r>
            <a:endParaRPr lang="en-GB" dirty="0"/>
          </a:p>
        </p:txBody>
      </p:sp>
      <p:pic>
        <p:nvPicPr>
          <p:cNvPr id="5" name="Picture 4"/>
          <p:cNvPicPr>
            <a:picLocks noChangeAspect="1"/>
          </p:cNvPicPr>
          <p:nvPr/>
        </p:nvPicPr>
        <p:blipFill>
          <a:blip r:embed="rId3"/>
          <a:stretch>
            <a:fillRect/>
          </a:stretch>
        </p:blipFill>
        <p:spPr>
          <a:xfrm>
            <a:off x="3540935" y="1928682"/>
            <a:ext cx="4782366" cy="2514599"/>
          </a:xfrm>
          <a:prstGeom prst="rect">
            <a:avLst/>
          </a:prstGeom>
        </p:spPr>
      </p:pic>
    </p:spTree>
    <p:extLst>
      <p:ext uri="{BB962C8B-B14F-4D97-AF65-F5344CB8AC3E}">
        <p14:creationId xmlns:p14="http://schemas.microsoft.com/office/powerpoint/2010/main" val="39800950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Knowledge, Power and Foucault  </a:t>
            </a:r>
            <a:endParaRPr lang="en-GB" dirty="0"/>
          </a:p>
        </p:txBody>
      </p:sp>
      <p:sp>
        <p:nvSpPr>
          <p:cNvPr id="3" name="Content Placeholder 2"/>
          <p:cNvSpPr>
            <a:spLocks noGrp="1"/>
          </p:cNvSpPr>
          <p:nvPr>
            <p:ph sz="half" idx="1"/>
          </p:nvPr>
        </p:nvSpPr>
        <p:spPr/>
        <p:style>
          <a:lnRef idx="2">
            <a:schemeClr val="accent6"/>
          </a:lnRef>
          <a:fillRef idx="1">
            <a:schemeClr val="lt1"/>
          </a:fillRef>
          <a:effectRef idx="0">
            <a:schemeClr val="accent6"/>
          </a:effectRef>
          <a:fontRef idx="minor">
            <a:schemeClr val="dk1"/>
          </a:fontRef>
        </p:style>
        <p:txBody>
          <a:bodyPr>
            <a:normAutofit fontScale="92500" lnSpcReduction="10000"/>
          </a:bodyPr>
          <a:lstStyle/>
          <a:p>
            <a:r>
              <a:rPr lang="en-GB" dirty="0"/>
              <a:t>“Ask not what the world is made of but rather why we view it in the way we do” </a:t>
            </a:r>
          </a:p>
          <a:p>
            <a:pPr marL="0" indent="0" algn="r">
              <a:buNone/>
            </a:pPr>
            <a:r>
              <a:rPr lang="en-GB" sz="2000" dirty="0"/>
              <a:t>(Kant cited in </a:t>
            </a:r>
            <a:r>
              <a:rPr lang="en-GB" sz="2000" dirty="0" err="1"/>
              <a:t>MacBlain</a:t>
            </a:r>
            <a:r>
              <a:rPr lang="en-GB" sz="2000" dirty="0"/>
              <a:t>, 2014, p5).</a:t>
            </a:r>
          </a:p>
          <a:p>
            <a:endParaRPr lang="en-GB" dirty="0" smtClean="0"/>
          </a:p>
          <a:p>
            <a:r>
              <a:rPr lang="en-GB" dirty="0" err="1" smtClean="0"/>
              <a:t>Roedd</a:t>
            </a:r>
            <a:r>
              <a:rPr lang="en-GB" dirty="0" smtClean="0"/>
              <a:t> </a:t>
            </a:r>
            <a:r>
              <a:rPr lang="en-GB" dirty="0" err="1"/>
              <a:t>Nietzche</a:t>
            </a:r>
            <a:r>
              <a:rPr lang="en-GB" dirty="0"/>
              <a:t> </a:t>
            </a:r>
            <a:r>
              <a:rPr lang="en-GB" dirty="0" err="1"/>
              <a:t>yn</a:t>
            </a:r>
            <a:r>
              <a:rPr lang="en-GB" dirty="0"/>
              <a:t> </a:t>
            </a:r>
            <a:r>
              <a:rPr lang="en-GB" dirty="0" err="1"/>
              <a:t>dadlau</a:t>
            </a:r>
            <a:r>
              <a:rPr lang="en-GB" dirty="0"/>
              <a:t> </a:t>
            </a:r>
            <a:r>
              <a:rPr lang="en-GB" dirty="0" err="1"/>
              <a:t>fod</a:t>
            </a:r>
            <a:r>
              <a:rPr lang="en-GB" dirty="0"/>
              <a:t> </a:t>
            </a:r>
            <a:r>
              <a:rPr lang="en-GB" dirty="0" err="1"/>
              <a:t>gwybodaeth</a:t>
            </a:r>
            <a:r>
              <a:rPr lang="en-GB" dirty="0"/>
              <a:t> </a:t>
            </a:r>
            <a:r>
              <a:rPr lang="en-GB" dirty="0" err="1"/>
              <a:t>a’r</a:t>
            </a:r>
            <a:r>
              <a:rPr lang="en-GB" dirty="0"/>
              <a:t> </a:t>
            </a:r>
            <a:r>
              <a:rPr lang="en-GB" dirty="0" err="1"/>
              <a:t>gwir</a:t>
            </a:r>
            <a:r>
              <a:rPr lang="en-GB" dirty="0"/>
              <a:t> </a:t>
            </a:r>
            <a:r>
              <a:rPr lang="en-GB" dirty="0" err="1"/>
              <a:t>yn</a:t>
            </a:r>
            <a:r>
              <a:rPr lang="en-GB" dirty="0"/>
              <a:t> </a:t>
            </a:r>
            <a:r>
              <a:rPr lang="en-GB" dirty="0" err="1"/>
              <a:t>cael</a:t>
            </a:r>
            <a:r>
              <a:rPr lang="en-GB" dirty="0"/>
              <a:t> </a:t>
            </a:r>
            <a:r>
              <a:rPr lang="en-GB" dirty="0" err="1"/>
              <a:t>eu</a:t>
            </a:r>
            <a:r>
              <a:rPr lang="en-GB" dirty="0"/>
              <a:t> </a:t>
            </a:r>
            <a:r>
              <a:rPr lang="en-GB" dirty="0" err="1"/>
              <a:t>creu</a:t>
            </a:r>
            <a:r>
              <a:rPr lang="en-GB" dirty="0"/>
              <a:t> </a:t>
            </a:r>
            <a:r>
              <a:rPr lang="en-GB" dirty="0" err="1"/>
              <a:t>gan</a:t>
            </a:r>
            <a:r>
              <a:rPr lang="en-GB" dirty="0"/>
              <a:t> </a:t>
            </a:r>
            <a:r>
              <a:rPr lang="en-GB" dirty="0" err="1" smtClean="0"/>
              <a:t>sefydliadau</a:t>
            </a:r>
            <a:r>
              <a:rPr lang="en-GB" dirty="0" smtClean="0"/>
              <a:t>, a bod </a:t>
            </a:r>
            <a:r>
              <a:rPr lang="en-GB" dirty="0" err="1" smtClean="0"/>
              <a:t>disgyblaethau</a:t>
            </a:r>
            <a:r>
              <a:rPr lang="en-GB" dirty="0" smtClean="0"/>
              <a:t> </a:t>
            </a:r>
            <a:r>
              <a:rPr lang="en-GB" dirty="0" err="1"/>
              <a:t>p</a:t>
            </a:r>
            <a:r>
              <a:rPr lang="en-GB" dirty="0" err="1" smtClean="0"/>
              <a:t>roffesiynol</a:t>
            </a:r>
            <a:r>
              <a:rPr lang="en-GB" dirty="0" smtClean="0"/>
              <a:t> </a:t>
            </a:r>
            <a:r>
              <a:rPr lang="en-GB" dirty="0" err="1" smtClean="0"/>
              <a:t>yn</a:t>
            </a:r>
            <a:r>
              <a:rPr lang="en-GB" dirty="0" smtClean="0"/>
              <a:t> </a:t>
            </a:r>
            <a:r>
              <a:rPr lang="en-GB" dirty="0" err="1" smtClean="0"/>
              <a:t>cael</a:t>
            </a:r>
            <a:r>
              <a:rPr lang="en-GB" dirty="0" smtClean="0"/>
              <a:t> </a:t>
            </a:r>
            <a:r>
              <a:rPr lang="en-GB" dirty="0" err="1" smtClean="0"/>
              <a:t>eu</a:t>
            </a:r>
            <a:r>
              <a:rPr lang="en-GB" dirty="0" smtClean="0"/>
              <a:t> </a:t>
            </a:r>
            <a:r>
              <a:rPr lang="en-GB" dirty="0" err="1" smtClean="0"/>
              <a:t>cynnig</a:t>
            </a:r>
            <a:r>
              <a:rPr lang="en-GB" dirty="0" smtClean="0"/>
              <a:t> </a:t>
            </a:r>
            <a:r>
              <a:rPr lang="en-GB" dirty="0" err="1" smtClean="0"/>
              <a:t>fel</a:t>
            </a:r>
            <a:r>
              <a:rPr lang="en-GB" dirty="0" smtClean="0"/>
              <a:t> </a:t>
            </a:r>
            <a:r>
              <a:rPr lang="en-GB" dirty="0" err="1" smtClean="0"/>
              <a:t>petaent</a:t>
            </a:r>
            <a:r>
              <a:rPr lang="en-GB" dirty="0" smtClean="0"/>
              <a:t> </a:t>
            </a:r>
            <a:r>
              <a:rPr lang="en-GB" dirty="0" err="1"/>
              <a:t>yn</a:t>
            </a:r>
            <a:r>
              <a:rPr lang="en-GB" dirty="0"/>
              <a:t> </a:t>
            </a:r>
            <a:r>
              <a:rPr lang="en-GB" dirty="0" err="1"/>
              <a:t>gyflawn</a:t>
            </a:r>
            <a:r>
              <a:rPr lang="en-GB" dirty="0"/>
              <a:t> ac </a:t>
            </a:r>
            <a:r>
              <a:rPr lang="en-GB" dirty="0" err="1"/>
              <a:t>yn</a:t>
            </a:r>
            <a:r>
              <a:rPr lang="en-GB" dirty="0"/>
              <a:t> </a:t>
            </a:r>
            <a:r>
              <a:rPr lang="en-GB" dirty="0" err="1"/>
              <a:t>gyson</a:t>
            </a:r>
            <a:r>
              <a:rPr lang="en-GB" dirty="0"/>
              <a:t> </a:t>
            </a:r>
            <a:r>
              <a:rPr lang="en-GB" dirty="0" err="1"/>
              <a:t>trwy</a:t>
            </a:r>
            <a:r>
              <a:rPr lang="en-GB" dirty="0"/>
              <a:t> </a:t>
            </a:r>
            <a:r>
              <a:rPr lang="en-GB" dirty="0" err="1"/>
              <a:t>amser</a:t>
            </a:r>
            <a:r>
              <a:rPr lang="en-GB" dirty="0"/>
              <a:t>. </a:t>
            </a:r>
          </a:p>
          <a:p>
            <a:endParaRPr lang="en-GB" dirty="0"/>
          </a:p>
          <a:p>
            <a:endParaRPr lang="en-GB" dirty="0" smtClean="0"/>
          </a:p>
        </p:txBody>
      </p:sp>
      <p:sp>
        <p:nvSpPr>
          <p:cNvPr id="4" name="Content Placeholder 3"/>
          <p:cNvSpPr>
            <a:spLocks noGrp="1"/>
          </p:cNvSpPr>
          <p:nvPr>
            <p:ph sz="half" idx="2"/>
          </p:nvPr>
        </p:nvSpPr>
        <p:spPr/>
        <p:style>
          <a:lnRef idx="2">
            <a:schemeClr val="accent6">
              <a:shade val="50000"/>
            </a:schemeClr>
          </a:lnRef>
          <a:fillRef idx="1">
            <a:schemeClr val="accent6"/>
          </a:fillRef>
          <a:effectRef idx="0">
            <a:schemeClr val="accent6"/>
          </a:effectRef>
          <a:fontRef idx="minor">
            <a:schemeClr val="lt1"/>
          </a:fontRef>
        </p:style>
        <p:txBody>
          <a:bodyPr>
            <a:normAutofit fontScale="92500" lnSpcReduction="10000"/>
          </a:bodyPr>
          <a:lstStyle/>
          <a:p>
            <a:r>
              <a:rPr lang="en-GB" dirty="0" smtClean="0"/>
              <a:t>“Ask not what the world is made of but rather why we view it in the way we do” </a:t>
            </a:r>
          </a:p>
          <a:p>
            <a:pPr marL="0" indent="0" algn="r">
              <a:buNone/>
            </a:pPr>
            <a:r>
              <a:rPr lang="en-GB" sz="2000" dirty="0" smtClean="0"/>
              <a:t>(Kant cited in </a:t>
            </a:r>
            <a:r>
              <a:rPr lang="en-GB" sz="2000" dirty="0" err="1" smtClean="0"/>
              <a:t>MacBlain</a:t>
            </a:r>
            <a:r>
              <a:rPr lang="en-GB" sz="2000" dirty="0" smtClean="0"/>
              <a:t>, 2014, p5).</a:t>
            </a:r>
          </a:p>
          <a:p>
            <a:pPr marL="0" indent="0" algn="r">
              <a:buNone/>
            </a:pPr>
            <a:endParaRPr lang="en-GB" sz="2000" dirty="0"/>
          </a:p>
          <a:p>
            <a:r>
              <a:rPr lang="en-GB" dirty="0" err="1" smtClean="0"/>
              <a:t>Nietzche</a:t>
            </a:r>
            <a:r>
              <a:rPr lang="en-GB" dirty="0" smtClean="0"/>
              <a:t> argued that knowledge and truth is created by, and between, establishments and professional disciplines are offered as though they are timeless and complete. </a:t>
            </a:r>
          </a:p>
          <a:p>
            <a:pPr marL="0" indent="0" algn="r">
              <a:buNone/>
            </a:pPr>
            <a:r>
              <a:rPr lang="en-GB" sz="2000" dirty="0" smtClean="0"/>
              <a:t>(Cited in Aubrey and Riley, 2017). </a:t>
            </a:r>
          </a:p>
        </p:txBody>
      </p:sp>
    </p:spTree>
    <p:extLst>
      <p:ext uri="{BB962C8B-B14F-4D97-AF65-F5344CB8AC3E}">
        <p14:creationId xmlns:p14="http://schemas.microsoft.com/office/powerpoint/2010/main" val="2182247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i="1" dirty="0" err="1" smtClean="0">
                <a:solidFill>
                  <a:schemeClr val="accent6"/>
                </a:solidFill>
              </a:rPr>
              <a:t>Syniadau</a:t>
            </a:r>
            <a:r>
              <a:rPr lang="en-GB" i="1" dirty="0" smtClean="0">
                <a:solidFill>
                  <a:schemeClr val="accent6"/>
                </a:solidFill>
              </a:rPr>
              <a:t> Foucault </a:t>
            </a:r>
            <a:r>
              <a:rPr lang="en-GB" dirty="0" smtClean="0"/>
              <a:t/>
            </a:r>
            <a:br>
              <a:rPr lang="en-GB" dirty="0" smtClean="0"/>
            </a:br>
            <a:r>
              <a:rPr lang="en-GB" dirty="0" smtClean="0"/>
              <a:t>Foucault’s Ideas </a:t>
            </a:r>
            <a:endParaRPr lang="en-GB" dirty="0"/>
          </a:p>
        </p:txBody>
      </p:sp>
      <p:sp>
        <p:nvSpPr>
          <p:cNvPr id="3" name="Content Placeholder 2"/>
          <p:cNvSpPr>
            <a:spLocks noGrp="1"/>
          </p:cNvSpPr>
          <p:nvPr>
            <p:ph sz="half" idx="1"/>
          </p:nvPr>
        </p:nvSpPr>
        <p:spPr/>
        <p:style>
          <a:lnRef idx="2">
            <a:schemeClr val="accent6"/>
          </a:lnRef>
          <a:fillRef idx="1">
            <a:schemeClr val="lt1"/>
          </a:fillRef>
          <a:effectRef idx="0">
            <a:schemeClr val="accent6"/>
          </a:effectRef>
          <a:fontRef idx="minor">
            <a:schemeClr val="dk1"/>
          </a:fontRef>
        </p:style>
        <p:txBody>
          <a:bodyPr>
            <a:normAutofit fontScale="92500" lnSpcReduction="20000"/>
          </a:bodyPr>
          <a:lstStyle/>
          <a:p>
            <a:r>
              <a:rPr lang="en-GB" dirty="0" err="1" smtClean="0"/>
              <a:t>Pwer</a:t>
            </a:r>
            <a:r>
              <a:rPr lang="en-GB" dirty="0" smtClean="0"/>
              <a:t> </a:t>
            </a:r>
            <a:r>
              <a:rPr lang="en-GB" dirty="0" err="1" smtClean="0"/>
              <a:t>disgwrs</a:t>
            </a:r>
            <a:r>
              <a:rPr lang="en-GB" dirty="0" smtClean="0"/>
              <a:t> </a:t>
            </a:r>
          </a:p>
          <a:p>
            <a:endParaRPr lang="en-GB" dirty="0"/>
          </a:p>
          <a:p>
            <a:r>
              <a:rPr lang="en-GB" dirty="0" err="1" smtClean="0"/>
              <a:t>Disgyblaeth</a:t>
            </a:r>
            <a:r>
              <a:rPr lang="en-GB" dirty="0" smtClean="0"/>
              <a:t> </a:t>
            </a:r>
          </a:p>
          <a:p>
            <a:pPr lvl="1"/>
            <a:r>
              <a:rPr lang="en-GB" dirty="0" err="1" smtClean="0"/>
              <a:t>Cyrff</a:t>
            </a:r>
            <a:r>
              <a:rPr lang="en-GB" dirty="0" smtClean="0"/>
              <a:t> </a:t>
            </a:r>
            <a:r>
              <a:rPr lang="en-GB" dirty="0" err="1" smtClean="0"/>
              <a:t>dof</a:t>
            </a:r>
            <a:endParaRPr lang="en-GB" dirty="0" smtClean="0"/>
          </a:p>
          <a:p>
            <a:pPr lvl="1"/>
            <a:r>
              <a:rPr lang="en-GB" dirty="0" err="1" smtClean="0"/>
              <a:t>Arsylwi</a:t>
            </a:r>
            <a:r>
              <a:rPr lang="en-GB" dirty="0" smtClean="0"/>
              <a:t> </a:t>
            </a:r>
            <a:r>
              <a:rPr lang="en-GB" dirty="0" err="1" smtClean="0"/>
              <a:t>hierarchaidd</a:t>
            </a:r>
            <a:r>
              <a:rPr lang="en-GB" dirty="0" smtClean="0"/>
              <a:t> </a:t>
            </a:r>
          </a:p>
          <a:p>
            <a:pPr lvl="1"/>
            <a:r>
              <a:rPr lang="en-GB" dirty="0" err="1" smtClean="0"/>
              <a:t>Normaleiddio</a:t>
            </a:r>
            <a:endParaRPr lang="en-GB" dirty="0" smtClean="0"/>
          </a:p>
          <a:p>
            <a:pPr lvl="1"/>
            <a:r>
              <a:rPr lang="en-GB" dirty="0" err="1" smtClean="0"/>
              <a:t>Arholi</a:t>
            </a:r>
            <a:r>
              <a:rPr lang="en-GB" dirty="0"/>
              <a:t> </a:t>
            </a:r>
            <a:endParaRPr lang="en-GB" dirty="0" smtClean="0"/>
          </a:p>
          <a:p>
            <a:pPr lvl="1"/>
            <a:endParaRPr lang="en-GB" dirty="0"/>
          </a:p>
          <a:p>
            <a:r>
              <a:rPr lang="en-GB" dirty="0" err="1" smtClean="0"/>
              <a:t>Panopticon</a:t>
            </a:r>
            <a:endParaRPr lang="en-GB" dirty="0" smtClean="0"/>
          </a:p>
          <a:p>
            <a:pPr marL="0" indent="0" algn="r">
              <a:buNone/>
            </a:pPr>
            <a:endParaRPr lang="en-GB" dirty="0" smtClean="0"/>
          </a:p>
          <a:p>
            <a:pPr marL="0" indent="0" algn="r">
              <a:buNone/>
            </a:pPr>
            <a:r>
              <a:rPr lang="en-GB" dirty="0" smtClean="0"/>
              <a:t>Aubrey </a:t>
            </a:r>
            <a:r>
              <a:rPr lang="en-GB" dirty="0"/>
              <a:t>and Riley,2017</a:t>
            </a:r>
          </a:p>
          <a:p>
            <a:pPr marL="0" indent="0">
              <a:buNone/>
            </a:pPr>
            <a:r>
              <a:rPr lang="en-GB" dirty="0" smtClean="0"/>
              <a:t> </a:t>
            </a:r>
            <a:endParaRPr lang="en-GB" dirty="0"/>
          </a:p>
        </p:txBody>
      </p:sp>
      <p:sp>
        <p:nvSpPr>
          <p:cNvPr id="4" name="Content Placeholder 3"/>
          <p:cNvSpPr>
            <a:spLocks noGrp="1"/>
          </p:cNvSpPr>
          <p:nvPr>
            <p:ph sz="half" idx="2"/>
          </p:nvPr>
        </p:nvSpPr>
        <p:spPr/>
        <p:style>
          <a:lnRef idx="2">
            <a:schemeClr val="accent6">
              <a:shade val="50000"/>
            </a:schemeClr>
          </a:lnRef>
          <a:fillRef idx="1">
            <a:schemeClr val="accent6"/>
          </a:fillRef>
          <a:effectRef idx="0">
            <a:schemeClr val="accent6"/>
          </a:effectRef>
          <a:fontRef idx="minor">
            <a:schemeClr val="lt1"/>
          </a:fontRef>
        </p:style>
        <p:txBody>
          <a:bodyPr>
            <a:normAutofit fontScale="92500" lnSpcReduction="20000"/>
          </a:bodyPr>
          <a:lstStyle/>
          <a:p>
            <a:r>
              <a:rPr lang="en-GB" dirty="0" smtClean="0"/>
              <a:t>The power of discourse</a:t>
            </a:r>
          </a:p>
          <a:p>
            <a:endParaRPr lang="en-GB" dirty="0"/>
          </a:p>
          <a:p>
            <a:r>
              <a:rPr lang="en-GB" dirty="0" smtClean="0"/>
              <a:t>Discipline </a:t>
            </a:r>
          </a:p>
          <a:p>
            <a:pPr lvl="1"/>
            <a:r>
              <a:rPr lang="en-GB" dirty="0" smtClean="0"/>
              <a:t>Docile bodies</a:t>
            </a:r>
          </a:p>
          <a:p>
            <a:pPr lvl="1"/>
            <a:r>
              <a:rPr lang="en-GB" dirty="0" smtClean="0"/>
              <a:t>Hierarchical observation </a:t>
            </a:r>
          </a:p>
          <a:p>
            <a:pPr lvl="1"/>
            <a:r>
              <a:rPr lang="en-GB" dirty="0" smtClean="0"/>
              <a:t>Normalisation </a:t>
            </a:r>
          </a:p>
          <a:p>
            <a:pPr lvl="1"/>
            <a:r>
              <a:rPr lang="en-GB" dirty="0" smtClean="0"/>
              <a:t>Examination </a:t>
            </a:r>
          </a:p>
          <a:p>
            <a:pPr lvl="1"/>
            <a:endParaRPr lang="en-GB" dirty="0"/>
          </a:p>
          <a:p>
            <a:r>
              <a:rPr lang="en-GB" dirty="0" smtClean="0"/>
              <a:t> </a:t>
            </a:r>
            <a:r>
              <a:rPr lang="en-GB" dirty="0" err="1" smtClean="0"/>
              <a:t>Panopticon</a:t>
            </a:r>
            <a:r>
              <a:rPr lang="en-GB" dirty="0" smtClean="0"/>
              <a:t> </a:t>
            </a:r>
          </a:p>
          <a:p>
            <a:pPr marL="0" indent="0" algn="r">
              <a:buNone/>
            </a:pPr>
            <a:endParaRPr lang="en-GB" dirty="0" smtClean="0"/>
          </a:p>
          <a:p>
            <a:pPr marL="0" indent="0" algn="r">
              <a:buNone/>
            </a:pPr>
            <a:r>
              <a:rPr lang="en-GB" dirty="0" smtClean="0"/>
              <a:t>Aubrey and Riley,2017</a:t>
            </a:r>
            <a:endParaRPr lang="en-GB" dirty="0"/>
          </a:p>
        </p:txBody>
      </p:sp>
    </p:spTree>
    <p:extLst>
      <p:ext uri="{BB962C8B-B14F-4D97-AF65-F5344CB8AC3E}">
        <p14:creationId xmlns:p14="http://schemas.microsoft.com/office/powerpoint/2010/main" val="5002227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i="1" dirty="0" smtClean="0">
                <a:solidFill>
                  <a:schemeClr val="accent6"/>
                </a:solidFill>
              </a:rPr>
              <a:t>Y </a:t>
            </a:r>
            <a:r>
              <a:rPr lang="en-GB" i="1" dirty="0" err="1" smtClean="0">
                <a:solidFill>
                  <a:schemeClr val="accent6"/>
                </a:solidFill>
              </a:rPr>
              <a:t>Ddadl</a:t>
            </a:r>
            <a:r>
              <a:rPr lang="en-GB" i="1" dirty="0" smtClean="0">
                <a:solidFill>
                  <a:schemeClr val="accent6"/>
                </a:solidFill>
              </a:rPr>
              <a:t> </a:t>
            </a:r>
            <a:r>
              <a:rPr lang="en-GB" i="1" dirty="0" err="1" smtClean="0">
                <a:solidFill>
                  <a:schemeClr val="accent6"/>
                </a:solidFill>
              </a:rPr>
              <a:t>yn</a:t>
            </a:r>
            <a:r>
              <a:rPr lang="en-GB" i="1" dirty="0" smtClean="0">
                <a:solidFill>
                  <a:schemeClr val="accent6"/>
                </a:solidFill>
              </a:rPr>
              <a:t> </a:t>
            </a:r>
            <a:r>
              <a:rPr lang="en-GB" i="1" dirty="0" err="1" smtClean="0">
                <a:solidFill>
                  <a:schemeClr val="accent6"/>
                </a:solidFill>
              </a:rPr>
              <a:t>Erbyn</a:t>
            </a:r>
            <a:r>
              <a:rPr lang="en-GB" i="1" dirty="0" smtClean="0">
                <a:solidFill>
                  <a:schemeClr val="accent6"/>
                </a:solidFill>
              </a:rPr>
              <a:t> </a:t>
            </a:r>
            <a:r>
              <a:rPr lang="en-GB" i="1" dirty="0" err="1" smtClean="0">
                <a:solidFill>
                  <a:schemeClr val="accent6"/>
                </a:solidFill>
              </a:rPr>
              <a:t>Ysgolion</a:t>
            </a:r>
            <a:r>
              <a:rPr lang="en-GB" i="1" dirty="0" smtClean="0">
                <a:solidFill>
                  <a:schemeClr val="accent6"/>
                </a:solidFill>
              </a:rPr>
              <a:t/>
            </a:r>
            <a:br>
              <a:rPr lang="en-GB" i="1" dirty="0" smtClean="0">
                <a:solidFill>
                  <a:schemeClr val="accent6"/>
                </a:solidFill>
              </a:rPr>
            </a:br>
            <a:r>
              <a:rPr lang="en-GB" dirty="0" smtClean="0"/>
              <a:t>The Argument against Schools </a:t>
            </a:r>
            <a:endParaRPr lang="en-GB" dirty="0"/>
          </a:p>
        </p:txBody>
      </p:sp>
      <p:sp>
        <p:nvSpPr>
          <p:cNvPr id="3" name="Content Placeholder 2"/>
          <p:cNvSpPr>
            <a:spLocks noGrp="1"/>
          </p:cNvSpPr>
          <p:nvPr>
            <p:ph sz="half" idx="1"/>
          </p:nvPr>
        </p:nvSpPr>
        <p:spPr>
          <a:xfrm>
            <a:off x="838200" y="1825625"/>
            <a:ext cx="5181600" cy="4788116"/>
          </a:xfrm>
        </p:spPr>
        <p:style>
          <a:lnRef idx="2">
            <a:schemeClr val="accent6"/>
          </a:lnRef>
          <a:fillRef idx="1">
            <a:schemeClr val="lt1"/>
          </a:fillRef>
          <a:effectRef idx="0">
            <a:schemeClr val="accent6"/>
          </a:effectRef>
          <a:fontRef idx="minor">
            <a:schemeClr val="dk1"/>
          </a:fontRef>
        </p:style>
        <p:txBody>
          <a:bodyPr>
            <a:normAutofit fontScale="92500"/>
          </a:bodyPr>
          <a:lstStyle/>
          <a:p>
            <a:r>
              <a:rPr lang="en-GB" dirty="0"/>
              <a:t>Mae </a:t>
            </a:r>
            <a:r>
              <a:rPr lang="en-GB" dirty="0" err="1"/>
              <a:t>ysgolion</a:t>
            </a:r>
            <a:r>
              <a:rPr lang="en-GB" dirty="0"/>
              <a:t> </a:t>
            </a:r>
            <a:r>
              <a:rPr lang="en-GB" dirty="0" err="1"/>
              <a:t>yn</a:t>
            </a:r>
            <a:r>
              <a:rPr lang="en-GB" dirty="0"/>
              <a:t> </a:t>
            </a:r>
            <a:r>
              <a:rPr lang="en-GB" dirty="0" err="1"/>
              <a:t>ffurf</a:t>
            </a:r>
            <a:r>
              <a:rPr lang="en-GB" dirty="0"/>
              <a:t> o </a:t>
            </a:r>
            <a:r>
              <a:rPr lang="en-GB" dirty="0" err="1"/>
              <a:t>reolaeth</a:t>
            </a:r>
            <a:r>
              <a:rPr lang="en-GB" dirty="0"/>
              <a:t> </a:t>
            </a:r>
            <a:r>
              <a:rPr lang="en-GB" dirty="0" err="1"/>
              <a:t>wladwriaethol</a:t>
            </a:r>
            <a:r>
              <a:rPr lang="en-GB" dirty="0"/>
              <a:t>: </a:t>
            </a:r>
            <a:endParaRPr lang="en-GB" dirty="0" smtClean="0"/>
          </a:p>
          <a:p>
            <a:pPr lvl="1"/>
            <a:r>
              <a:rPr lang="en-GB" dirty="0" smtClean="0"/>
              <a:t>“</a:t>
            </a:r>
            <a:r>
              <a:rPr lang="en-GB" dirty="0"/>
              <a:t>Education systems within capitalist societies are a form of ‘ideological state apparatus’ designed as a means of social control” (Althusser, 1971 </a:t>
            </a:r>
            <a:r>
              <a:rPr lang="en-GB" dirty="0" err="1" smtClean="0"/>
              <a:t>yn</a:t>
            </a:r>
            <a:r>
              <a:rPr lang="en-GB" dirty="0" smtClean="0"/>
              <a:t> Pollard </a:t>
            </a:r>
            <a:r>
              <a:rPr lang="en-GB" dirty="0"/>
              <a:t>et al, 2008</a:t>
            </a:r>
            <a:r>
              <a:rPr lang="en-GB" dirty="0" smtClean="0"/>
              <a:t>).</a:t>
            </a:r>
          </a:p>
          <a:p>
            <a:pPr marL="457200" lvl="1" indent="0">
              <a:buNone/>
            </a:pPr>
            <a:endParaRPr lang="en-GB" dirty="0" smtClean="0"/>
          </a:p>
          <a:p>
            <a:r>
              <a:rPr lang="en-GB" dirty="0"/>
              <a:t>Mae </a:t>
            </a:r>
            <a:r>
              <a:rPr lang="en-GB" dirty="0" err="1"/>
              <a:t>pwyslais</a:t>
            </a:r>
            <a:r>
              <a:rPr lang="en-GB" dirty="0"/>
              <a:t> </a:t>
            </a:r>
            <a:r>
              <a:rPr lang="en-GB" dirty="0" err="1"/>
              <a:t>ar</a:t>
            </a:r>
            <a:r>
              <a:rPr lang="en-GB" dirty="0"/>
              <a:t> </a:t>
            </a:r>
            <a:r>
              <a:rPr lang="en-GB" dirty="0" err="1"/>
              <a:t>reoli</a:t>
            </a:r>
            <a:r>
              <a:rPr lang="en-GB" dirty="0"/>
              <a:t> </a:t>
            </a:r>
            <a:r>
              <a:rPr lang="en-GB" dirty="0" err="1"/>
              <a:t>dosbarth</a:t>
            </a:r>
            <a:r>
              <a:rPr lang="en-GB" dirty="0"/>
              <a:t> </a:t>
            </a:r>
            <a:r>
              <a:rPr lang="en-GB" dirty="0" err="1"/>
              <a:t>mwy</a:t>
            </a:r>
            <a:r>
              <a:rPr lang="en-GB" dirty="0"/>
              <a:t> </a:t>
            </a:r>
            <a:r>
              <a:rPr lang="en-GB" dirty="0" err="1"/>
              <a:t>i</a:t>
            </a:r>
            <a:r>
              <a:rPr lang="en-GB" dirty="0"/>
              <a:t> </a:t>
            </a:r>
            <a:r>
              <a:rPr lang="en-GB" dirty="0" err="1"/>
              <a:t>ymwneud</a:t>
            </a:r>
            <a:r>
              <a:rPr lang="en-GB" dirty="0"/>
              <a:t> </a:t>
            </a:r>
            <a:r>
              <a:rPr lang="en-GB" dirty="0" smtClean="0"/>
              <a:t>â </a:t>
            </a:r>
            <a:r>
              <a:rPr lang="en-GB" dirty="0" err="1"/>
              <a:t>disgyblaeth</a:t>
            </a:r>
            <a:r>
              <a:rPr lang="en-GB" dirty="0"/>
              <a:t> </a:t>
            </a:r>
            <a:r>
              <a:rPr lang="en-GB" dirty="0" smtClean="0"/>
              <a:t>nag â </a:t>
            </a:r>
            <a:r>
              <a:rPr lang="en-GB" dirty="0" err="1" smtClean="0"/>
              <a:t>dysgu</a:t>
            </a:r>
            <a:r>
              <a:rPr lang="en-GB" dirty="0"/>
              <a:t>. </a:t>
            </a:r>
            <a:r>
              <a:rPr lang="en-GB" dirty="0" err="1"/>
              <a:t>Mae’n</a:t>
            </a:r>
            <a:r>
              <a:rPr lang="en-GB" dirty="0"/>
              <a:t> </a:t>
            </a:r>
            <a:r>
              <a:rPr lang="en-GB" dirty="0" err="1"/>
              <a:t>ffordd</a:t>
            </a:r>
            <a:r>
              <a:rPr lang="en-GB" dirty="0"/>
              <a:t> o </a:t>
            </a:r>
            <a:r>
              <a:rPr lang="en-GB" dirty="0" err="1"/>
              <a:t>greu</a:t>
            </a:r>
            <a:r>
              <a:rPr lang="en-GB" dirty="0"/>
              <a:t> </a:t>
            </a:r>
            <a:r>
              <a:rPr lang="en-GB" dirty="0" err="1"/>
              <a:t>disgyblion</a:t>
            </a:r>
            <a:r>
              <a:rPr lang="en-GB" dirty="0"/>
              <a:t> </a:t>
            </a:r>
            <a:r>
              <a:rPr lang="en-GB" dirty="0" err="1"/>
              <a:t>sy’n</a:t>
            </a:r>
            <a:r>
              <a:rPr lang="en-GB" dirty="0"/>
              <a:t> </a:t>
            </a:r>
            <a:r>
              <a:rPr lang="en-GB" dirty="0" err="1"/>
              <a:t>cydymffurfio</a:t>
            </a:r>
            <a:r>
              <a:rPr lang="en-GB" dirty="0"/>
              <a:t> </a:t>
            </a:r>
            <a:r>
              <a:rPr lang="en-GB" dirty="0" err="1"/>
              <a:t>i</a:t>
            </a:r>
            <a:r>
              <a:rPr lang="en-GB" dirty="0"/>
              <a:t> </a:t>
            </a:r>
            <a:r>
              <a:rPr lang="en-GB" dirty="0" err="1"/>
              <a:t>ddisgwyliadau</a:t>
            </a:r>
            <a:r>
              <a:rPr lang="en-GB" dirty="0"/>
              <a:t> </a:t>
            </a:r>
            <a:r>
              <a:rPr lang="en-GB" dirty="0" err="1"/>
              <a:t>cymdeithas</a:t>
            </a:r>
            <a:r>
              <a:rPr lang="en-GB" dirty="0"/>
              <a:t>. </a:t>
            </a:r>
          </a:p>
          <a:p>
            <a:endParaRPr lang="en-GB" dirty="0"/>
          </a:p>
        </p:txBody>
      </p:sp>
      <p:sp>
        <p:nvSpPr>
          <p:cNvPr id="4" name="Content Placeholder 3"/>
          <p:cNvSpPr>
            <a:spLocks noGrp="1"/>
          </p:cNvSpPr>
          <p:nvPr>
            <p:ph sz="half" idx="2"/>
          </p:nvPr>
        </p:nvSpPr>
        <p:spPr>
          <a:xfrm>
            <a:off x="6172200" y="1825624"/>
            <a:ext cx="5181600" cy="4788117"/>
          </a:xfrm>
        </p:spPr>
        <p:style>
          <a:lnRef idx="2">
            <a:schemeClr val="accent6">
              <a:shade val="50000"/>
            </a:schemeClr>
          </a:lnRef>
          <a:fillRef idx="1">
            <a:schemeClr val="accent6"/>
          </a:fillRef>
          <a:effectRef idx="0">
            <a:schemeClr val="accent6"/>
          </a:effectRef>
          <a:fontRef idx="minor">
            <a:schemeClr val="lt1"/>
          </a:fontRef>
        </p:style>
        <p:txBody>
          <a:bodyPr>
            <a:normAutofit fontScale="92500"/>
          </a:bodyPr>
          <a:lstStyle/>
          <a:p>
            <a:r>
              <a:rPr lang="en-GB" dirty="0" smtClean="0"/>
              <a:t>Schools are state mechanisms for control:</a:t>
            </a:r>
          </a:p>
          <a:p>
            <a:pPr lvl="1"/>
            <a:r>
              <a:rPr lang="en-GB" dirty="0" smtClean="0"/>
              <a:t>“Education systems within capitalist societies are a form of ‘ideological state apparatus’ designed as a means of social control” (Althusser, 1971 cited in Pollard et al, 2008).</a:t>
            </a:r>
          </a:p>
          <a:p>
            <a:pPr marL="457200" lvl="1" indent="0">
              <a:buNone/>
            </a:pPr>
            <a:endParaRPr lang="en-GB" dirty="0" smtClean="0"/>
          </a:p>
          <a:p>
            <a:r>
              <a:rPr lang="en-GB" dirty="0"/>
              <a:t>Emphasis in schools on ‘classroom management’ is more about discipline and less about learning. It’s a way of getting students to conform to society’s expectations. </a:t>
            </a:r>
          </a:p>
          <a:p>
            <a:endParaRPr lang="en-GB" dirty="0" smtClean="0"/>
          </a:p>
        </p:txBody>
      </p:sp>
    </p:spTree>
    <p:extLst>
      <p:ext uri="{BB962C8B-B14F-4D97-AF65-F5344CB8AC3E}">
        <p14:creationId xmlns:p14="http://schemas.microsoft.com/office/powerpoint/2010/main" val="20252415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551146"/>
            <a:ext cx="5181600" cy="3908120"/>
          </a:xfrm>
        </p:spPr>
        <p:style>
          <a:lnRef idx="2">
            <a:schemeClr val="accent6"/>
          </a:lnRef>
          <a:fillRef idx="1">
            <a:schemeClr val="lt1"/>
          </a:fillRef>
          <a:effectRef idx="0">
            <a:schemeClr val="accent6"/>
          </a:effectRef>
          <a:fontRef idx="minor">
            <a:schemeClr val="dk1"/>
          </a:fontRef>
        </p:style>
        <p:txBody>
          <a:bodyPr>
            <a:normAutofit/>
          </a:bodyPr>
          <a:lstStyle/>
          <a:p>
            <a:r>
              <a:rPr lang="en-GB" dirty="0" err="1" smtClean="0"/>
              <a:t>Strwythurau</a:t>
            </a:r>
            <a:r>
              <a:rPr lang="en-GB" dirty="0" smtClean="0"/>
              <a:t> </a:t>
            </a:r>
            <a:r>
              <a:rPr lang="en-GB" dirty="0" err="1" smtClean="0"/>
              <a:t>hierarchaidd</a:t>
            </a:r>
            <a:r>
              <a:rPr lang="en-GB" dirty="0" smtClean="0"/>
              <a:t> </a:t>
            </a:r>
          </a:p>
          <a:p>
            <a:r>
              <a:rPr lang="en-GB" dirty="0" err="1" smtClean="0"/>
              <a:t>Mae’n</a:t>
            </a:r>
            <a:r>
              <a:rPr lang="en-GB" dirty="0" smtClean="0"/>
              <a:t> </a:t>
            </a:r>
            <a:r>
              <a:rPr lang="en-GB" dirty="0" err="1" smtClean="0"/>
              <a:t>bosib</a:t>
            </a:r>
            <a:r>
              <a:rPr lang="en-GB" dirty="0" smtClean="0"/>
              <a:t> </a:t>
            </a:r>
            <a:r>
              <a:rPr lang="en-GB" dirty="0" err="1" smtClean="0"/>
              <a:t>arsylwi</a:t>
            </a:r>
            <a:r>
              <a:rPr lang="en-GB" dirty="0" smtClean="0"/>
              <a:t> </a:t>
            </a:r>
            <a:r>
              <a:rPr lang="en-GB" dirty="0" err="1" smtClean="0"/>
              <a:t>pob</a:t>
            </a:r>
            <a:r>
              <a:rPr lang="en-GB" dirty="0" smtClean="0"/>
              <a:t> darn </a:t>
            </a:r>
            <a:r>
              <a:rPr lang="en-GB" dirty="0" err="1" smtClean="0"/>
              <a:t>bach</a:t>
            </a:r>
            <a:r>
              <a:rPr lang="en-GB" dirty="0" smtClean="0"/>
              <a:t> </a:t>
            </a:r>
            <a:r>
              <a:rPr lang="en-GB" dirty="0" err="1" smtClean="0"/>
              <a:t>o’r</a:t>
            </a:r>
            <a:r>
              <a:rPr lang="en-GB" dirty="0" smtClean="0"/>
              <a:t> </a:t>
            </a:r>
            <a:r>
              <a:rPr lang="en-GB" dirty="0" err="1" smtClean="0"/>
              <a:t>diwrnod</a:t>
            </a:r>
            <a:r>
              <a:rPr lang="en-GB" dirty="0" smtClean="0"/>
              <a:t> </a:t>
            </a:r>
            <a:r>
              <a:rPr lang="en-GB" dirty="0" err="1" smtClean="0"/>
              <a:t>ysgol</a:t>
            </a:r>
            <a:r>
              <a:rPr lang="en-GB" dirty="0" smtClean="0"/>
              <a:t> </a:t>
            </a:r>
          </a:p>
          <a:p>
            <a:r>
              <a:rPr lang="en-GB" dirty="0" smtClean="0"/>
              <a:t>Mae </a:t>
            </a:r>
            <a:r>
              <a:rPr lang="en-GB" dirty="0" err="1" smtClean="0"/>
              <a:t>adeiladau</a:t>
            </a:r>
            <a:r>
              <a:rPr lang="en-GB" dirty="0" smtClean="0"/>
              <a:t> </a:t>
            </a:r>
            <a:r>
              <a:rPr lang="en-GB" dirty="0" err="1" smtClean="0"/>
              <a:t>wedi</a:t>
            </a:r>
            <a:r>
              <a:rPr lang="en-GB" dirty="0" smtClean="0"/>
              <a:t> </a:t>
            </a:r>
            <a:r>
              <a:rPr lang="en-GB" dirty="0" err="1" smtClean="0"/>
              <a:t>ei</a:t>
            </a:r>
            <a:r>
              <a:rPr lang="en-GB" dirty="0" smtClean="0"/>
              <a:t> </a:t>
            </a:r>
            <a:r>
              <a:rPr lang="en-GB" dirty="0" err="1" smtClean="0"/>
              <a:t>cynllunio</a:t>
            </a:r>
            <a:r>
              <a:rPr lang="en-GB" dirty="0" smtClean="0"/>
              <a:t> </a:t>
            </a:r>
            <a:r>
              <a:rPr lang="en-GB" dirty="0" err="1" smtClean="0"/>
              <a:t>er</a:t>
            </a:r>
            <a:r>
              <a:rPr lang="en-GB" dirty="0" smtClean="0"/>
              <a:t> </a:t>
            </a:r>
            <a:r>
              <a:rPr lang="en-GB" dirty="0" err="1" smtClean="0"/>
              <a:t>mwyn</a:t>
            </a:r>
            <a:r>
              <a:rPr lang="en-GB" dirty="0" smtClean="0"/>
              <a:t> </a:t>
            </a:r>
            <a:r>
              <a:rPr lang="en-GB" dirty="0" err="1" smtClean="0"/>
              <a:t>galluogi</a:t>
            </a:r>
            <a:r>
              <a:rPr lang="en-GB" dirty="0" smtClean="0"/>
              <a:t> </a:t>
            </a:r>
            <a:r>
              <a:rPr lang="en-GB" dirty="0" err="1" smtClean="0"/>
              <a:t>goruwchwyliaeth</a:t>
            </a:r>
            <a:r>
              <a:rPr lang="en-GB" dirty="0"/>
              <a:t>. </a:t>
            </a:r>
            <a:r>
              <a:rPr lang="en-GB" dirty="0" smtClean="0"/>
              <a:t>(</a:t>
            </a:r>
            <a:r>
              <a:rPr lang="en-GB" dirty="0"/>
              <a:t>Schwan </a:t>
            </a:r>
            <a:r>
              <a:rPr lang="en-GB" dirty="0" smtClean="0"/>
              <a:t>a </a:t>
            </a:r>
            <a:r>
              <a:rPr lang="en-GB" dirty="0"/>
              <a:t>Shapiro, 2011 </a:t>
            </a:r>
            <a:r>
              <a:rPr lang="en-GB" dirty="0" err="1" smtClean="0"/>
              <a:t>yn</a:t>
            </a:r>
            <a:r>
              <a:rPr lang="en-GB" dirty="0" smtClean="0"/>
              <a:t> Aubrey </a:t>
            </a:r>
            <a:r>
              <a:rPr lang="en-GB" dirty="0"/>
              <a:t>and Riley, 2017). </a:t>
            </a:r>
          </a:p>
          <a:p>
            <a:endParaRPr lang="en-GB" dirty="0"/>
          </a:p>
        </p:txBody>
      </p:sp>
      <p:sp>
        <p:nvSpPr>
          <p:cNvPr id="4" name="Content Placeholder 3"/>
          <p:cNvSpPr>
            <a:spLocks noGrp="1"/>
          </p:cNvSpPr>
          <p:nvPr>
            <p:ph sz="half" idx="2"/>
          </p:nvPr>
        </p:nvSpPr>
        <p:spPr>
          <a:xfrm>
            <a:off x="6172200" y="551146"/>
            <a:ext cx="5181600" cy="3908121"/>
          </a:xfrm>
        </p:spPr>
        <p:style>
          <a:lnRef idx="2">
            <a:schemeClr val="accent6">
              <a:shade val="50000"/>
            </a:schemeClr>
          </a:lnRef>
          <a:fillRef idx="1">
            <a:schemeClr val="accent6"/>
          </a:fillRef>
          <a:effectRef idx="0">
            <a:schemeClr val="accent6"/>
          </a:effectRef>
          <a:fontRef idx="minor">
            <a:schemeClr val="lt1"/>
          </a:fontRef>
        </p:style>
        <p:txBody>
          <a:bodyPr>
            <a:normAutofit/>
          </a:bodyPr>
          <a:lstStyle/>
          <a:p>
            <a:r>
              <a:rPr lang="en-GB" dirty="0"/>
              <a:t>Hierarchical power </a:t>
            </a:r>
            <a:r>
              <a:rPr lang="en-GB" dirty="0" smtClean="0"/>
              <a:t>structures</a:t>
            </a:r>
            <a:endParaRPr lang="en-GB" dirty="0"/>
          </a:p>
          <a:p>
            <a:r>
              <a:rPr lang="en-GB" dirty="0" smtClean="0"/>
              <a:t>Each aspect of the school day can be observed in minute detail</a:t>
            </a:r>
          </a:p>
          <a:p>
            <a:r>
              <a:rPr lang="en-GB" dirty="0"/>
              <a:t>School buildings are built to create ‘space in ways that allow for total supervision’ (Schwan and Shapiro, 2011 cited in Aubrey and Riley, 2017). </a:t>
            </a:r>
          </a:p>
          <a:p>
            <a:endParaRPr lang="en-GB" dirty="0"/>
          </a:p>
        </p:txBody>
      </p:sp>
      <p:sp>
        <p:nvSpPr>
          <p:cNvPr id="5" name="Rounded Rectangle 4"/>
          <p:cNvSpPr/>
          <p:nvPr/>
        </p:nvSpPr>
        <p:spPr>
          <a:xfrm>
            <a:off x="1064713" y="4597052"/>
            <a:ext cx="10509336" cy="214195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just"/>
            <a:r>
              <a:rPr lang="en-GB" sz="2000" dirty="0" smtClean="0"/>
              <a:t>“Schools are broken down into houses, the school day into a timetable and a curriculum (a serial space of serial knowledges) and into specialist locations; pupil movements are broken down within and into lessons, they are allocated to seats, organised onto tables or in rows, labelled, tested, measured and calculated by the techniques of examination”</a:t>
            </a:r>
          </a:p>
          <a:p>
            <a:pPr algn="r"/>
            <a:r>
              <a:rPr lang="en-GB" sz="2000" dirty="0" smtClean="0"/>
              <a:t> (Ball, 2013, p46 cited in Aubrey and Riley, 2017). </a:t>
            </a:r>
            <a:endParaRPr lang="en-GB" sz="2000" dirty="0"/>
          </a:p>
        </p:txBody>
      </p:sp>
    </p:spTree>
    <p:extLst>
      <p:ext uri="{BB962C8B-B14F-4D97-AF65-F5344CB8AC3E}">
        <p14:creationId xmlns:p14="http://schemas.microsoft.com/office/powerpoint/2010/main" val="16373683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i="1" dirty="0" err="1" smtClean="0">
                <a:solidFill>
                  <a:schemeClr val="accent6"/>
                </a:solidFill>
              </a:rPr>
              <a:t>Gwybodaeth</a:t>
            </a:r>
            <a:r>
              <a:rPr lang="en-GB" i="1" dirty="0" smtClean="0">
                <a:solidFill>
                  <a:schemeClr val="accent6"/>
                </a:solidFill>
              </a:rPr>
              <a:t> </a:t>
            </a:r>
            <a:r>
              <a:rPr lang="en-GB" i="1" dirty="0" err="1" smtClean="0">
                <a:solidFill>
                  <a:schemeClr val="accent6"/>
                </a:solidFill>
              </a:rPr>
              <a:t>a’r</a:t>
            </a:r>
            <a:r>
              <a:rPr lang="en-GB" i="1" dirty="0" smtClean="0">
                <a:solidFill>
                  <a:schemeClr val="accent6"/>
                </a:solidFill>
              </a:rPr>
              <a:t> </a:t>
            </a:r>
            <a:r>
              <a:rPr lang="en-GB" i="1" dirty="0" err="1" smtClean="0">
                <a:solidFill>
                  <a:schemeClr val="accent6"/>
                </a:solidFill>
              </a:rPr>
              <a:t>Cwricwlwm</a:t>
            </a:r>
            <a:r>
              <a:rPr lang="en-GB" i="1" dirty="0" smtClean="0">
                <a:solidFill>
                  <a:schemeClr val="accent6"/>
                </a:solidFill>
              </a:rPr>
              <a:t> </a:t>
            </a:r>
            <a:br>
              <a:rPr lang="en-GB" i="1" dirty="0" smtClean="0">
                <a:solidFill>
                  <a:schemeClr val="accent6"/>
                </a:solidFill>
              </a:rPr>
            </a:br>
            <a:r>
              <a:rPr lang="en-GB" dirty="0" smtClean="0"/>
              <a:t>Knowledge and the Curriculum </a:t>
            </a:r>
            <a:endParaRPr lang="en-GB" dirty="0"/>
          </a:p>
        </p:txBody>
      </p:sp>
      <p:sp>
        <p:nvSpPr>
          <p:cNvPr id="3" name="Content Placeholder 2"/>
          <p:cNvSpPr>
            <a:spLocks noGrp="1"/>
          </p:cNvSpPr>
          <p:nvPr>
            <p:ph sz="half" idx="1"/>
          </p:nvPr>
        </p:nvSpPr>
        <p:spPr>
          <a:xfrm>
            <a:off x="838200" y="1825625"/>
            <a:ext cx="5181600" cy="4775590"/>
          </a:xfrm>
        </p:spPr>
        <p:style>
          <a:lnRef idx="2">
            <a:schemeClr val="accent6"/>
          </a:lnRef>
          <a:fillRef idx="1">
            <a:schemeClr val="lt1"/>
          </a:fillRef>
          <a:effectRef idx="0">
            <a:schemeClr val="accent6"/>
          </a:effectRef>
          <a:fontRef idx="minor">
            <a:schemeClr val="dk1"/>
          </a:fontRef>
        </p:style>
        <p:txBody>
          <a:bodyPr>
            <a:noAutofit/>
          </a:bodyPr>
          <a:lstStyle/>
          <a:p>
            <a:r>
              <a:rPr lang="en-GB" sz="2400" dirty="0" err="1"/>
              <a:t>Mae’r</a:t>
            </a:r>
            <a:r>
              <a:rPr lang="en-GB" sz="2400" dirty="0"/>
              <a:t> </a:t>
            </a:r>
            <a:r>
              <a:rPr lang="en-GB" sz="2400" dirty="0" err="1"/>
              <a:t>cwricwlwm</a:t>
            </a:r>
            <a:r>
              <a:rPr lang="en-GB" sz="2400" dirty="0"/>
              <a:t> </a:t>
            </a:r>
            <a:r>
              <a:rPr lang="en-GB" sz="2400" dirty="0" err="1"/>
              <a:t>yn</a:t>
            </a:r>
            <a:r>
              <a:rPr lang="en-GB" sz="2400" dirty="0"/>
              <a:t> </a:t>
            </a:r>
            <a:r>
              <a:rPr lang="en-GB" sz="2400" dirty="0" err="1"/>
              <a:t>cynrychioli</a:t>
            </a:r>
            <a:r>
              <a:rPr lang="en-GB" sz="2400" dirty="0"/>
              <a:t> </a:t>
            </a:r>
            <a:r>
              <a:rPr lang="en-GB" sz="2400" dirty="0" err="1"/>
              <a:t>gwybodaeth</a:t>
            </a:r>
            <a:r>
              <a:rPr lang="en-GB" sz="2400" dirty="0"/>
              <a:t> ‘</a:t>
            </a:r>
            <a:r>
              <a:rPr lang="en-GB" sz="2400" dirty="0" err="1"/>
              <a:t>gwir</a:t>
            </a:r>
            <a:r>
              <a:rPr lang="en-GB" sz="2400" dirty="0"/>
              <a:t>’ </a:t>
            </a:r>
            <a:r>
              <a:rPr lang="en-GB" sz="2400" dirty="0" err="1" smtClean="0"/>
              <a:t>pwnc</a:t>
            </a:r>
            <a:endParaRPr lang="en-GB" sz="2400" dirty="0"/>
          </a:p>
          <a:p>
            <a:pPr lvl="1"/>
            <a:r>
              <a:rPr lang="en-GB" sz="2000" dirty="0" err="1"/>
              <a:t>Pwy</a:t>
            </a:r>
            <a:r>
              <a:rPr lang="en-GB" sz="2000" dirty="0"/>
              <a:t> </a:t>
            </a:r>
            <a:r>
              <a:rPr lang="en-GB" sz="2000" dirty="0" err="1"/>
              <a:t>sy’n</a:t>
            </a:r>
            <a:r>
              <a:rPr lang="en-GB" sz="2000" dirty="0"/>
              <a:t> </a:t>
            </a:r>
            <a:r>
              <a:rPr lang="en-GB" sz="2000" dirty="0" err="1"/>
              <a:t>penderfynu</a:t>
            </a:r>
            <a:r>
              <a:rPr lang="en-GB" sz="2000" dirty="0"/>
              <a:t> </a:t>
            </a:r>
            <a:r>
              <a:rPr lang="en-GB" sz="2000" dirty="0" err="1"/>
              <a:t>ar</a:t>
            </a:r>
            <a:r>
              <a:rPr lang="en-GB" sz="2000" dirty="0"/>
              <a:t> y </a:t>
            </a:r>
            <a:r>
              <a:rPr lang="en-GB" sz="2000" dirty="0" err="1"/>
              <a:t>cynnwys</a:t>
            </a:r>
            <a:r>
              <a:rPr lang="en-GB" sz="2000" dirty="0"/>
              <a:t>?</a:t>
            </a:r>
          </a:p>
          <a:p>
            <a:r>
              <a:rPr lang="en-GB" sz="2400" dirty="0"/>
              <a:t>Y </a:t>
            </a:r>
            <a:r>
              <a:rPr lang="en-GB" sz="2400" dirty="0" err="1"/>
              <a:t>cwricwlwm</a:t>
            </a:r>
            <a:r>
              <a:rPr lang="en-GB" sz="2400" dirty="0"/>
              <a:t> </a:t>
            </a:r>
            <a:r>
              <a:rPr lang="en-GB" sz="2400" dirty="0" err="1"/>
              <a:t>cudd</a:t>
            </a:r>
            <a:r>
              <a:rPr lang="en-GB" sz="2400" dirty="0"/>
              <a:t> – </a:t>
            </a:r>
            <a:r>
              <a:rPr lang="en-GB" sz="2400" dirty="0" err="1"/>
              <a:t>cydymffurfio</a:t>
            </a:r>
            <a:r>
              <a:rPr lang="en-GB" sz="2400" dirty="0"/>
              <a:t> </a:t>
            </a:r>
            <a:r>
              <a:rPr lang="en-GB" sz="2400" dirty="0" err="1"/>
              <a:t>cymdeithasol</a:t>
            </a:r>
            <a:r>
              <a:rPr lang="en-GB" sz="2400" dirty="0"/>
              <a:t>?</a:t>
            </a:r>
          </a:p>
          <a:p>
            <a:r>
              <a:rPr lang="en-GB" sz="2400" dirty="0"/>
              <a:t>Mae Bowles a </a:t>
            </a:r>
            <a:r>
              <a:rPr lang="en-GB" sz="2400" dirty="0" err="1"/>
              <a:t>Gintis</a:t>
            </a:r>
            <a:r>
              <a:rPr lang="en-GB" sz="2400" dirty="0"/>
              <a:t> (1976) </a:t>
            </a:r>
            <a:r>
              <a:rPr lang="en-GB" sz="2400" dirty="0" err="1"/>
              <a:t>yn</a:t>
            </a:r>
            <a:r>
              <a:rPr lang="en-GB" sz="2400" dirty="0"/>
              <a:t> </a:t>
            </a:r>
            <a:r>
              <a:rPr lang="en-GB" sz="2400" dirty="0" err="1"/>
              <a:t>dadlau</a:t>
            </a:r>
            <a:r>
              <a:rPr lang="en-GB" sz="2400" dirty="0"/>
              <a:t> </a:t>
            </a:r>
            <a:r>
              <a:rPr lang="en-GB" sz="2400" dirty="0" err="1"/>
              <a:t>fod</a:t>
            </a:r>
            <a:r>
              <a:rPr lang="en-GB" sz="2400" dirty="0"/>
              <a:t> </a:t>
            </a:r>
            <a:r>
              <a:rPr lang="en-GB" sz="2400" dirty="0" err="1"/>
              <a:t>prosesau</a:t>
            </a:r>
            <a:r>
              <a:rPr lang="en-GB" sz="2400" dirty="0"/>
              <a:t> </a:t>
            </a:r>
            <a:r>
              <a:rPr lang="en-GB" sz="2400" dirty="0" err="1"/>
              <a:t>ysgolion</a:t>
            </a:r>
            <a:r>
              <a:rPr lang="en-GB" sz="2400" dirty="0"/>
              <a:t> </a:t>
            </a:r>
            <a:r>
              <a:rPr lang="en-GB" sz="2400" dirty="0" err="1"/>
              <a:t>yn</a:t>
            </a:r>
            <a:r>
              <a:rPr lang="en-GB" sz="2400" dirty="0"/>
              <a:t> </a:t>
            </a:r>
            <a:r>
              <a:rPr lang="en-GB" sz="2400" dirty="0" err="1"/>
              <a:t>creu</a:t>
            </a:r>
            <a:r>
              <a:rPr lang="en-GB" sz="2400" dirty="0"/>
              <a:t> </a:t>
            </a:r>
            <a:r>
              <a:rPr lang="en-GB" sz="2400" dirty="0" err="1"/>
              <a:t>disgyblion</a:t>
            </a:r>
            <a:r>
              <a:rPr lang="en-GB" sz="2400" dirty="0"/>
              <a:t> </a:t>
            </a:r>
            <a:r>
              <a:rPr lang="en-GB" sz="2400" dirty="0" err="1"/>
              <a:t>goddefol</a:t>
            </a:r>
            <a:r>
              <a:rPr lang="en-GB" sz="2400" dirty="0"/>
              <a:t> </a:t>
            </a:r>
            <a:r>
              <a:rPr lang="en-GB" sz="2400" dirty="0" err="1"/>
              <a:t>sy’n</a:t>
            </a:r>
            <a:r>
              <a:rPr lang="en-GB" sz="2400" dirty="0"/>
              <a:t> </a:t>
            </a:r>
            <a:r>
              <a:rPr lang="en-GB" sz="2400" dirty="0" err="1"/>
              <a:t>derbyn</a:t>
            </a:r>
            <a:r>
              <a:rPr lang="en-GB" sz="2400" dirty="0"/>
              <a:t> </a:t>
            </a:r>
            <a:r>
              <a:rPr lang="en-GB" sz="2400" dirty="0" err="1" smtClean="0"/>
              <a:t>awdurdod</a:t>
            </a:r>
            <a:r>
              <a:rPr lang="en-GB" sz="2400" dirty="0" smtClean="0"/>
              <a:t> </a:t>
            </a:r>
            <a:endParaRPr lang="en-GB" sz="2400" dirty="0"/>
          </a:p>
          <a:p>
            <a:r>
              <a:rPr lang="en-GB" sz="2400" dirty="0" err="1"/>
              <a:t>Maent</a:t>
            </a:r>
            <a:r>
              <a:rPr lang="en-GB" sz="2400" dirty="0"/>
              <a:t> </a:t>
            </a:r>
            <a:r>
              <a:rPr lang="en-GB" sz="2400" dirty="0" err="1"/>
              <a:t>hefyd</a:t>
            </a:r>
            <a:r>
              <a:rPr lang="en-GB" sz="2400" dirty="0"/>
              <a:t> </a:t>
            </a:r>
            <a:r>
              <a:rPr lang="en-GB" sz="2400" dirty="0" err="1"/>
              <a:t>yn</a:t>
            </a:r>
            <a:r>
              <a:rPr lang="en-GB" sz="2400" dirty="0"/>
              <a:t> </a:t>
            </a:r>
            <a:r>
              <a:rPr lang="en-GB" sz="2400" dirty="0" err="1"/>
              <a:t>dadlau</a:t>
            </a:r>
            <a:r>
              <a:rPr lang="en-GB" sz="2400" dirty="0"/>
              <a:t> bod </a:t>
            </a:r>
            <a:r>
              <a:rPr lang="en-GB" sz="2400" dirty="0" err="1"/>
              <a:t>pwrpas</a:t>
            </a:r>
            <a:r>
              <a:rPr lang="en-GB" sz="2400" dirty="0"/>
              <a:t> </a:t>
            </a:r>
            <a:r>
              <a:rPr lang="en-GB" sz="2400" dirty="0" err="1"/>
              <a:t>dysgu</a:t>
            </a:r>
            <a:r>
              <a:rPr lang="en-GB" sz="2400" dirty="0"/>
              <a:t> </a:t>
            </a:r>
            <a:r>
              <a:rPr lang="en-GB" sz="2400" dirty="0" err="1"/>
              <a:t>llai</a:t>
            </a:r>
            <a:r>
              <a:rPr lang="en-GB" sz="2400" dirty="0"/>
              <a:t> </a:t>
            </a:r>
            <a:r>
              <a:rPr lang="en-GB" sz="2400" dirty="0" err="1"/>
              <a:t>pwysig</a:t>
            </a:r>
            <a:r>
              <a:rPr lang="en-GB" sz="2400" dirty="0"/>
              <a:t> </a:t>
            </a:r>
            <a:r>
              <a:rPr lang="en-GB" sz="2400" dirty="0" err="1" smtClean="0"/>
              <a:t>na</a:t>
            </a:r>
            <a:r>
              <a:rPr lang="en-GB" sz="2400" dirty="0" smtClean="0"/>
              <a:t> </a:t>
            </a:r>
            <a:r>
              <a:rPr lang="en-GB" sz="2400" dirty="0" err="1"/>
              <a:t>safon</a:t>
            </a:r>
            <a:r>
              <a:rPr lang="en-GB" sz="2400" dirty="0"/>
              <a:t> y </a:t>
            </a:r>
            <a:r>
              <a:rPr lang="en-GB" sz="2400" dirty="0" err="1" smtClean="0"/>
              <a:t>gwaith</a:t>
            </a:r>
            <a:r>
              <a:rPr lang="en-GB" sz="2400" dirty="0" smtClean="0"/>
              <a:t> </a:t>
            </a:r>
            <a:endParaRPr lang="en-GB" sz="2400" dirty="0"/>
          </a:p>
          <a:p>
            <a:pPr marL="0" indent="0" algn="r">
              <a:buNone/>
            </a:pPr>
            <a:r>
              <a:rPr lang="en-GB" sz="2400" dirty="0" smtClean="0"/>
              <a:t>Pollard et al, 2008 </a:t>
            </a:r>
            <a:endParaRPr lang="en-GB" sz="2400" dirty="0"/>
          </a:p>
        </p:txBody>
      </p:sp>
      <p:sp>
        <p:nvSpPr>
          <p:cNvPr id="4" name="Content Placeholder 3"/>
          <p:cNvSpPr>
            <a:spLocks noGrp="1"/>
          </p:cNvSpPr>
          <p:nvPr>
            <p:ph sz="half" idx="2"/>
          </p:nvPr>
        </p:nvSpPr>
        <p:spPr>
          <a:xfrm>
            <a:off x="6172200" y="1825624"/>
            <a:ext cx="5181600" cy="4775591"/>
          </a:xfrm>
        </p:spPr>
        <p:style>
          <a:lnRef idx="2">
            <a:schemeClr val="accent6">
              <a:shade val="50000"/>
            </a:schemeClr>
          </a:lnRef>
          <a:fillRef idx="1">
            <a:schemeClr val="accent6"/>
          </a:fillRef>
          <a:effectRef idx="0">
            <a:schemeClr val="accent6"/>
          </a:effectRef>
          <a:fontRef idx="minor">
            <a:schemeClr val="lt1"/>
          </a:fontRef>
        </p:style>
        <p:txBody>
          <a:bodyPr>
            <a:normAutofit fontScale="85000" lnSpcReduction="20000"/>
          </a:bodyPr>
          <a:lstStyle/>
          <a:p>
            <a:r>
              <a:rPr lang="en-GB" dirty="0" smtClean="0"/>
              <a:t>Curriculum – prescribed knowledge which is the accepted ‘truth’ of a subject</a:t>
            </a:r>
          </a:p>
          <a:p>
            <a:pPr lvl="1"/>
            <a:r>
              <a:rPr lang="en-GB" dirty="0" smtClean="0"/>
              <a:t>Who decides what should be included? </a:t>
            </a:r>
          </a:p>
          <a:p>
            <a:r>
              <a:rPr lang="en-GB" dirty="0" smtClean="0"/>
              <a:t>The ‘hidden curriculum’ – reproducing social conformity?</a:t>
            </a:r>
          </a:p>
          <a:p>
            <a:r>
              <a:rPr lang="en-GB" dirty="0" smtClean="0"/>
              <a:t>Bowles and </a:t>
            </a:r>
            <a:r>
              <a:rPr lang="en-GB" dirty="0" err="1" smtClean="0"/>
              <a:t>Gintis</a:t>
            </a:r>
            <a:r>
              <a:rPr lang="en-GB" dirty="0" smtClean="0"/>
              <a:t> (1976) argued school processes tend to induce passivity and the acceptance of authority.</a:t>
            </a:r>
          </a:p>
          <a:p>
            <a:r>
              <a:rPr lang="en-GB" dirty="0" smtClean="0"/>
              <a:t>They also argued that there’s more of a concern about the quantity and quality of work irrespective of purpose.</a:t>
            </a:r>
          </a:p>
          <a:p>
            <a:pPr marL="0" indent="0" algn="r">
              <a:buNone/>
            </a:pPr>
            <a:r>
              <a:rPr lang="en-GB" dirty="0" smtClean="0"/>
              <a:t>Pollard et al, 2008</a:t>
            </a:r>
            <a:endParaRPr lang="en-GB" dirty="0"/>
          </a:p>
        </p:txBody>
      </p:sp>
    </p:spTree>
    <p:extLst>
      <p:ext uri="{BB962C8B-B14F-4D97-AF65-F5344CB8AC3E}">
        <p14:creationId xmlns:p14="http://schemas.microsoft.com/office/powerpoint/2010/main" val="27628722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solidFill>
                  <a:schemeClr val="accent6"/>
                </a:solidFill>
              </a:rPr>
              <a:t>Sesiwn</a:t>
            </a:r>
            <a:r>
              <a:rPr lang="en-GB" dirty="0" smtClean="0">
                <a:solidFill>
                  <a:schemeClr val="accent6"/>
                </a:solidFill>
              </a:rPr>
              <a:t> </a:t>
            </a:r>
            <a:r>
              <a:rPr lang="en-GB" dirty="0" err="1" smtClean="0">
                <a:solidFill>
                  <a:schemeClr val="accent6"/>
                </a:solidFill>
              </a:rPr>
              <a:t>Heddiw</a:t>
            </a:r>
            <a:r>
              <a:rPr lang="en-GB" dirty="0" smtClean="0">
                <a:solidFill>
                  <a:schemeClr val="accent6"/>
                </a:solidFill>
              </a:rPr>
              <a:t/>
            </a:r>
            <a:br>
              <a:rPr lang="en-GB" dirty="0" smtClean="0">
                <a:solidFill>
                  <a:schemeClr val="accent6"/>
                </a:solidFill>
              </a:rPr>
            </a:br>
            <a:r>
              <a:rPr lang="en-GB" dirty="0" smtClean="0"/>
              <a:t>What’s the alternative?</a:t>
            </a:r>
            <a:endParaRPr lang="en-GB" dirty="0"/>
          </a:p>
        </p:txBody>
      </p:sp>
      <p:sp>
        <p:nvSpPr>
          <p:cNvPr id="4" name="Content Placeholder 3"/>
          <p:cNvSpPr>
            <a:spLocks noGrp="1"/>
          </p:cNvSpPr>
          <p:nvPr>
            <p:ph sz="half" idx="1"/>
          </p:nvPr>
        </p:nvSpPr>
        <p:spPr/>
        <p:txBody>
          <a:bodyPr>
            <a:normAutofit fontScale="92500" lnSpcReduction="10000"/>
          </a:bodyPr>
          <a:lstStyle/>
          <a:p>
            <a:r>
              <a:rPr lang="en-GB" dirty="0" err="1"/>
              <a:t>Ysgolion</a:t>
            </a:r>
            <a:r>
              <a:rPr lang="en-GB" dirty="0"/>
              <a:t>…</a:t>
            </a:r>
            <a:r>
              <a:rPr lang="en-GB" dirty="0" err="1"/>
              <a:t>ond</a:t>
            </a:r>
            <a:r>
              <a:rPr lang="en-GB" dirty="0"/>
              <a:t> </a:t>
            </a:r>
            <a:r>
              <a:rPr lang="en-GB" dirty="0" err="1"/>
              <a:t>yn</a:t>
            </a:r>
            <a:r>
              <a:rPr lang="en-GB" dirty="0"/>
              <a:t> </a:t>
            </a:r>
            <a:r>
              <a:rPr lang="en-GB" dirty="0" err="1"/>
              <a:t>wahanol</a:t>
            </a:r>
            <a:r>
              <a:rPr lang="en-GB" dirty="0"/>
              <a:t>! </a:t>
            </a:r>
          </a:p>
          <a:p>
            <a:endParaRPr lang="en-GB" dirty="0"/>
          </a:p>
          <a:p>
            <a:r>
              <a:rPr lang="en-GB" dirty="0" err="1"/>
              <a:t>Sut</a:t>
            </a:r>
            <a:r>
              <a:rPr lang="en-GB" dirty="0"/>
              <a:t> gall model </a:t>
            </a:r>
            <a:r>
              <a:rPr lang="en-GB" dirty="0" err="1"/>
              <a:t>seiliedig</a:t>
            </a:r>
            <a:r>
              <a:rPr lang="en-GB" dirty="0"/>
              <a:t> </a:t>
            </a:r>
            <a:r>
              <a:rPr lang="en-GB" dirty="0" err="1"/>
              <a:t>ar</a:t>
            </a:r>
            <a:r>
              <a:rPr lang="en-GB" dirty="0"/>
              <a:t> </a:t>
            </a:r>
            <a:r>
              <a:rPr lang="en-GB" dirty="0" err="1"/>
              <a:t>ysgol</a:t>
            </a:r>
            <a:r>
              <a:rPr lang="en-GB" dirty="0"/>
              <a:t> </a:t>
            </a:r>
            <a:r>
              <a:rPr lang="en-GB" dirty="0" err="1" smtClean="0"/>
              <a:t>ddarparu</a:t>
            </a:r>
            <a:r>
              <a:rPr lang="en-GB" dirty="0" smtClean="0"/>
              <a:t> </a:t>
            </a:r>
            <a:r>
              <a:rPr lang="en-GB" dirty="0" err="1"/>
              <a:t>gwahanol</a:t>
            </a:r>
            <a:r>
              <a:rPr lang="en-GB" dirty="0"/>
              <a:t> </a:t>
            </a:r>
            <a:r>
              <a:rPr lang="en-GB" dirty="0" err="1"/>
              <a:t>fathau</a:t>
            </a:r>
            <a:r>
              <a:rPr lang="en-GB" dirty="0"/>
              <a:t> o </a:t>
            </a:r>
            <a:r>
              <a:rPr lang="en-GB" dirty="0" err="1"/>
              <a:t>brofiadau</a:t>
            </a:r>
            <a:r>
              <a:rPr lang="en-GB" dirty="0"/>
              <a:t> </a:t>
            </a:r>
            <a:r>
              <a:rPr lang="en-GB" dirty="0" err="1"/>
              <a:t>dysgu</a:t>
            </a:r>
            <a:r>
              <a:rPr lang="en-GB" dirty="0"/>
              <a:t> </a:t>
            </a:r>
            <a:r>
              <a:rPr lang="en-GB" dirty="0" err="1"/>
              <a:t>i</a:t>
            </a:r>
            <a:r>
              <a:rPr lang="en-GB" dirty="0"/>
              <a:t> </a:t>
            </a:r>
            <a:r>
              <a:rPr lang="en-GB" dirty="0" err="1"/>
              <a:t>blant</a:t>
            </a:r>
            <a:r>
              <a:rPr lang="en-GB" dirty="0"/>
              <a:t>?</a:t>
            </a:r>
          </a:p>
          <a:p>
            <a:endParaRPr lang="en-GB" dirty="0"/>
          </a:p>
          <a:p>
            <a:r>
              <a:rPr lang="en-GB" dirty="0" err="1" smtClean="0"/>
              <a:t>Sut</a:t>
            </a:r>
            <a:r>
              <a:rPr lang="en-GB" dirty="0" smtClean="0"/>
              <a:t> </a:t>
            </a:r>
            <a:r>
              <a:rPr lang="en-GB" dirty="0" err="1" smtClean="0"/>
              <a:t>fedr</a:t>
            </a:r>
            <a:r>
              <a:rPr lang="en-GB" dirty="0" smtClean="0"/>
              <a:t> </a:t>
            </a:r>
            <a:r>
              <a:rPr lang="en-GB" dirty="0"/>
              <a:t>‘</a:t>
            </a:r>
            <a:r>
              <a:rPr lang="en-GB" dirty="0" err="1"/>
              <a:t>ysgolion</a:t>
            </a:r>
            <a:r>
              <a:rPr lang="en-GB" dirty="0"/>
              <a:t> </a:t>
            </a:r>
            <a:r>
              <a:rPr lang="en-GB" dirty="0" err="1"/>
              <a:t>radicalaidd</a:t>
            </a:r>
            <a:r>
              <a:rPr lang="en-GB" dirty="0"/>
              <a:t>’ </a:t>
            </a:r>
            <a:r>
              <a:rPr lang="en-GB" dirty="0" err="1"/>
              <a:t>edrych</a:t>
            </a:r>
            <a:r>
              <a:rPr lang="en-GB" dirty="0"/>
              <a:t> ?</a:t>
            </a:r>
            <a:r>
              <a:rPr lang="en-GB" dirty="0" smtClean="0"/>
              <a:t> </a:t>
            </a:r>
            <a:endParaRPr lang="en-GB" dirty="0"/>
          </a:p>
          <a:p>
            <a:endParaRPr lang="en-GB" dirty="0"/>
          </a:p>
        </p:txBody>
      </p:sp>
      <p:sp>
        <p:nvSpPr>
          <p:cNvPr id="5" name="Content Placeholder 4"/>
          <p:cNvSpPr>
            <a:spLocks noGrp="1"/>
          </p:cNvSpPr>
          <p:nvPr>
            <p:ph sz="half" idx="2"/>
          </p:nvPr>
        </p:nvSpPr>
        <p:spPr/>
        <p:txBody>
          <a:bodyPr>
            <a:normAutofit fontScale="92500" lnSpcReduction="10000"/>
          </a:bodyPr>
          <a:lstStyle/>
          <a:p>
            <a:r>
              <a:rPr lang="en-GB" dirty="0" smtClean="0"/>
              <a:t>Schools… but not as we may know them! </a:t>
            </a:r>
          </a:p>
          <a:p>
            <a:endParaRPr lang="en-GB" dirty="0"/>
          </a:p>
          <a:p>
            <a:r>
              <a:rPr lang="en-GB" dirty="0" smtClean="0"/>
              <a:t>How can the school-based model of education be used to provide a different type of learning experience for children?  </a:t>
            </a:r>
          </a:p>
          <a:p>
            <a:endParaRPr lang="en-GB" dirty="0"/>
          </a:p>
          <a:p>
            <a:r>
              <a:rPr lang="en-GB" dirty="0" smtClean="0"/>
              <a:t>What might ‘radical schools’ look like? How can schools overcome the previous criticisms? </a:t>
            </a:r>
            <a:endParaRPr lang="en-GB" dirty="0"/>
          </a:p>
        </p:txBody>
      </p:sp>
    </p:spTree>
    <p:extLst>
      <p:ext uri="{BB962C8B-B14F-4D97-AF65-F5344CB8AC3E}">
        <p14:creationId xmlns:p14="http://schemas.microsoft.com/office/powerpoint/2010/main" val="4061314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accent6"/>
                </a:solidFill>
              </a:rPr>
              <a:t>Y Sector </a:t>
            </a:r>
            <a:r>
              <a:rPr lang="en-GB" dirty="0" err="1">
                <a:solidFill>
                  <a:schemeClr val="accent6"/>
                </a:solidFill>
              </a:rPr>
              <a:t>Annibynnol</a:t>
            </a:r>
            <a:r>
              <a:rPr lang="en-GB" dirty="0">
                <a:solidFill>
                  <a:schemeClr val="accent6"/>
                </a:solidFill>
              </a:rPr>
              <a:t> </a:t>
            </a:r>
            <a:br>
              <a:rPr lang="en-GB" dirty="0">
                <a:solidFill>
                  <a:schemeClr val="accent6"/>
                </a:solidFill>
              </a:rPr>
            </a:br>
            <a:r>
              <a:rPr lang="en-GB" dirty="0"/>
              <a:t>The Independent Sector</a:t>
            </a:r>
          </a:p>
        </p:txBody>
      </p:sp>
      <p:sp>
        <p:nvSpPr>
          <p:cNvPr id="3" name="Content Placeholder 2"/>
          <p:cNvSpPr>
            <a:spLocks noGrp="1"/>
          </p:cNvSpPr>
          <p:nvPr>
            <p:ph sz="half" idx="1"/>
          </p:nvPr>
        </p:nvSpPr>
        <p:spPr>
          <a:xfrm>
            <a:off x="838200" y="1825624"/>
            <a:ext cx="5181600" cy="4754789"/>
          </a:xfrm>
        </p:spPr>
        <p:txBody>
          <a:bodyPr>
            <a:normAutofit fontScale="77500" lnSpcReduction="20000"/>
          </a:bodyPr>
          <a:lstStyle/>
          <a:p>
            <a:pPr>
              <a:lnSpc>
                <a:spcPct val="120000"/>
              </a:lnSpc>
            </a:pPr>
            <a:r>
              <a:rPr lang="en-GB" dirty="0"/>
              <a:t>Mae </a:t>
            </a:r>
            <a:r>
              <a:rPr lang="en-GB" dirty="0" err="1"/>
              <a:t>yna</a:t>
            </a:r>
            <a:r>
              <a:rPr lang="en-GB" dirty="0"/>
              <a:t> 625,000 o </a:t>
            </a:r>
            <a:r>
              <a:rPr lang="en-GB" dirty="0" err="1"/>
              <a:t>blant</a:t>
            </a:r>
            <a:r>
              <a:rPr lang="en-GB" dirty="0"/>
              <a:t> </a:t>
            </a:r>
            <a:r>
              <a:rPr lang="en-GB" dirty="0" err="1"/>
              <a:t>yn</a:t>
            </a:r>
            <a:r>
              <a:rPr lang="en-GB" dirty="0"/>
              <a:t> </a:t>
            </a:r>
            <a:r>
              <a:rPr lang="en-GB" dirty="0" err="1"/>
              <a:t>cael</a:t>
            </a:r>
            <a:r>
              <a:rPr lang="en-GB" dirty="0"/>
              <a:t> </a:t>
            </a:r>
            <a:r>
              <a:rPr lang="en-GB" dirty="0" err="1"/>
              <a:t>eu</a:t>
            </a:r>
            <a:r>
              <a:rPr lang="en-GB" dirty="0"/>
              <a:t> </a:t>
            </a:r>
            <a:r>
              <a:rPr lang="en-GB" dirty="0" err="1"/>
              <a:t>haddysgu</a:t>
            </a:r>
            <a:r>
              <a:rPr lang="en-GB" dirty="0"/>
              <a:t> </a:t>
            </a:r>
            <a:r>
              <a:rPr lang="en-GB" dirty="0" err="1"/>
              <a:t>mewn</a:t>
            </a:r>
            <a:r>
              <a:rPr lang="en-GB" dirty="0"/>
              <a:t> </a:t>
            </a:r>
            <a:r>
              <a:rPr lang="en-GB" dirty="0" err="1"/>
              <a:t>tua</a:t>
            </a:r>
            <a:r>
              <a:rPr lang="en-GB" dirty="0"/>
              <a:t> 2600 o </a:t>
            </a:r>
            <a:r>
              <a:rPr lang="en-GB" dirty="0" err="1"/>
              <a:t>ysgolion</a:t>
            </a:r>
            <a:r>
              <a:rPr lang="en-GB" dirty="0"/>
              <a:t> </a:t>
            </a:r>
            <a:r>
              <a:rPr lang="en-GB" dirty="0" err="1"/>
              <a:t>annibynnol</a:t>
            </a:r>
            <a:r>
              <a:rPr lang="en-GB" dirty="0"/>
              <a:t>. </a:t>
            </a:r>
            <a:endParaRPr lang="en-GB" dirty="0" smtClean="0"/>
          </a:p>
          <a:p>
            <a:pPr marL="0" indent="0">
              <a:lnSpc>
                <a:spcPct val="120000"/>
              </a:lnSpc>
              <a:buNone/>
            </a:pPr>
            <a:endParaRPr lang="en-GB" dirty="0"/>
          </a:p>
          <a:p>
            <a:pPr>
              <a:lnSpc>
                <a:spcPct val="120000"/>
              </a:lnSpc>
            </a:pPr>
            <a:r>
              <a:rPr lang="en-GB" dirty="0"/>
              <a:t>Mae </a:t>
            </a:r>
            <a:r>
              <a:rPr lang="en-GB" dirty="0" err="1"/>
              <a:t>hyn</a:t>
            </a:r>
            <a:r>
              <a:rPr lang="en-GB" dirty="0"/>
              <a:t> </a:t>
            </a:r>
            <a:r>
              <a:rPr lang="en-GB" dirty="0" err="1"/>
              <a:t>yn</a:t>
            </a:r>
            <a:r>
              <a:rPr lang="en-GB" dirty="0"/>
              <a:t> </a:t>
            </a:r>
            <a:r>
              <a:rPr lang="en-GB" dirty="0" err="1"/>
              <a:t>cyfateb</a:t>
            </a:r>
            <a:r>
              <a:rPr lang="en-GB" dirty="0"/>
              <a:t> </a:t>
            </a:r>
            <a:r>
              <a:rPr lang="en-GB" dirty="0" err="1"/>
              <a:t>i</a:t>
            </a:r>
            <a:r>
              <a:rPr lang="en-GB" dirty="0"/>
              <a:t> 6.5% o </a:t>
            </a:r>
            <a:r>
              <a:rPr lang="en-GB" dirty="0" err="1"/>
              <a:t>blant</a:t>
            </a:r>
            <a:r>
              <a:rPr lang="en-GB" dirty="0"/>
              <a:t> </a:t>
            </a:r>
            <a:r>
              <a:rPr lang="en-GB" dirty="0" err="1"/>
              <a:t>ym</a:t>
            </a:r>
            <a:r>
              <a:rPr lang="en-GB" dirty="0"/>
              <a:t> </a:t>
            </a:r>
            <a:r>
              <a:rPr lang="en-GB" dirty="0" err="1"/>
              <a:t>Mhrydain</a:t>
            </a:r>
            <a:r>
              <a:rPr lang="en-GB" dirty="0"/>
              <a:t>  (a </a:t>
            </a:r>
            <a:r>
              <a:rPr lang="en-GB" dirty="0" err="1"/>
              <a:t>dros</a:t>
            </a:r>
            <a:r>
              <a:rPr lang="en-GB" dirty="0"/>
              <a:t> 7% o </a:t>
            </a:r>
            <a:r>
              <a:rPr lang="en-GB" dirty="0" err="1"/>
              <a:t>blant</a:t>
            </a:r>
            <a:r>
              <a:rPr lang="en-GB" dirty="0"/>
              <a:t> </a:t>
            </a:r>
            <a:r>
              <a:rPr lang="en-GB" dirty="0" err="1"/>
              <a:t>yn</a:t>
            </a:r>
            <a:r>
              <a:rPr lang="en-GB" dirty="0"/>
              <a:t> </a:t>
            </a:r>
            <a:r>
              <a:rPr lang="en-GB" dirty="0" err="1"/>
              <a:t>Lloegr</a:t>
            </a:r>
            <a:r>
              <a:rPr lang="en-GB" dirty="0"/>
              <a:t>) </a:t>
            </a:r>
            <a:r>
              <a:rPr lang="en-GB" dirty="0" err="1"/>
              <a:t>gyda’r</a:t>
            </a:r>
            <a:r>
              <a:rPr lang="en-GB" dirty="0"/>
              <a:t> </a:t>
            </a:r>
            <a:r>
              <a:rPr lang="en-GB" dirty="0" err="1" smtClean="0"/>
              <a:t>ffigwr</a:t>
            </a:r>
            <a:r>
              <a:rPr lang="en-GB" dirty="0" smtClean="0"/>
              <a:t> </a:t>
            </a:r>
            <a:r>
              <a:rPr lang="en-GB" dirty="0" err="1"/>
              <a:t>yn</a:t>
            </a:r>
            <a:r>
              <a:rPr lang="en-GB" dirty="0"/>
              <a:t> </a:t>
            </a:r>
            <a:r>
              <a:rPr lang="en-GB" dirty="0" err="1"/>
              <a:t>codi</a:t>
            </a:r>
            <a:r>
              <a:rPr lang="en-GB" dirty="0"/>
              <a:t> </a:t>
            </a:r>
            <a:r>
              <a:rPr lang="en-GB" dirty="0" err="1" smtClean="0"/>
              <a:t>i</a:t>
            </a:r>
            <a:r>
              <a:rPr lang="en-GB" dirty="0" smtClean="0"/>
              <a:t> </a:t>
            </a:r>
            <a:r>
              <a:rPr lang="en-GB" dirty="0"/>
              <a:t>18% </a:t>
            </a:r>
            <a:r>
              <a:rPr lang="en-GB" dirty="0" err="1"/>
              <a:t>dros</a:t>
            </a:r>
            <a:r>
              <a:rPr lang="en-GB" dirty="0"/>
              <a:t> </a:t>
            </a:r>
            <a:r>
              <a:rPr lang="en-GB" dirty="0" smtClean="0"/>
              <a:t>16 </a:t>
            </a:r>
            <a:r>
              <a:rPr lang="en-GB" dirty="0" err="1" smtClean="0"/>
              <a:t>oed</a:t>
            </a:r>
            <a:r>
              <a:rPr lang="en-GB" dirty="0" smtClean="0"/>
              <a:t>. </a:t>
            </a:r>
          </a:p>
          <a:p>
            <a:pPr marL="0" indent="0">
              <a:lnSpc>
                <a:spcPct val="120000"/>
              </a:lnSpc>
              <a:buNone/>
            </a:pPr>
            <a:endParaRPr lang="en-GB" dirty="0"/>
          </a:p>
          <a:p>
            <a:pPr>
              <a:lnSpc>
                <a:spcPct val="120000"/>
              </a:lnSpc>
            </a:pPr>
            <a:r>
              <a:rPr lang="en-GB" dirty="0"/>
              <a:t>Mae </a:t>
            </a:r>
            <a:r>
              <a:rPr lang="en-GB" dirty="0" err="1"/>
              <a:t>tua</a:t>
            </a:r>
            <a:r>
              <a:rPr lang="en-GB" dirty="0"/>
              <a:t> 65 </a:t>
            </a:r>
            <a:r>
              <a:rPr lang="en-GB" dirty="0" err="1"/>
              <a:t>ysgol</a:t>
            </a:r>
            <a:r>
              <a:rPr lang="en-GB" dirty="0"/>
              <a:t> </a:t>
            </a:r>
            <a:r>
              <a:rPr lang="en-GB" dirty="0" err="1"/>
              <a:t>annibynnol</a:t>
            </a:r>
            <a:r>
              <a:rPr lang="en-GB" dirty="0"/>
              <a:t> </a:t>
            </a:r>
            <a:r>
              <a:rPr lang="en-GB" dirty="0" err="1"/>
              <a:t>ar</a:t>
            </a:r>
            <a:r>
              <a:rPr lang="en-GB" dirty="0"/>
              <a:t> draws </a:t>
            </a:r>
            <a:r>
              <a:rPr lang="en-GB" dirty="0" err="1"/>
              <a:t>Cymru</a:t>
            </a:r>
            <a:r>
              <a:rPr lang="en-GB" dirty="0"/>
              <a:t>. </a:t>
            </a:r>
          </a:p>
          <a:p>
            <a:endParaRPr lang="en-GB" dirty="0"/>
          </a:p>
        </p:txBody>
      </p:sp>
      <p:sp>
        <p:nvSpPr>
          <p:cNvPr id="4" name="Content Placeholder 3"/>
          <p:cNvSpPr>
            <a:spLocks noGrp="1"/>
          </p:cNvSpPr>
          <p:nvPr>
            <p:ph sz="half" idx="2"/>
          </p:nvPr>
        </p:nvSpPr>
        <p:spPr>
          <a:xfrm>
            <a:off x="6172200" y="1825624"/>
            <a:ext cx="5181600" cy="4918075"/>
          </a:xfrm>
        </p:spPr>
        <p:txBody>
          <a:bodyPr>
            <a:normAutofit fontScale="77500" lnSpcReduction="20000"/>
          </a:bodyPr>
          <a:lstStyle/>
          <a:p>
            <a:pPr>
              <a:lnSpc>
                <a:spcPct val="120000"/>
              </a:lnSpc>
            </a:pPr>
            <a:r>
              <a:rPr lang="en-GB" dirty="0" smtClean="0"/>
              <a:t>The </a:t>
            </a:r>
            <a:r>
              <a:rPr lang="en-GB" dirty="0"/>
              <a:t>UK independent sector as a whole educates around 625,000 children in around 2,600 schools.</a:t>
            </a:r>
          </a:p>
          <a:p>
            <a:pPr>
              <a:lnSpc>
                <a:spcPct val="120000"/>
              </a:lnSpc>
            </a:pPr>
            <a:r>
              <a:rPr lang="en-GB" dirty="0"/>
              <a:t>The independent sector educates around 6.5% of the total number of school children in the UK (and over 7% of the total number of school children in England) with the figure rising to more than 18% of pupils over the age of 16</a:t>
            </a:r>
            <a:r>
              <a:rPr lang="en-GB" dirty="0" smtClean="0"/>
              <a:t>. (Independent Schools Council, 2017). </a:t>
            </a:r>
          </a:p>
          <a:p>
            <a:pPr>
              <a:lnSpc>
                <a:spcPct val="120000"/>
              </a:lnSpc>
            </a:pPr>
            <a:r>
              <a:rPr lang="en-GB" dirty="0" smtClean="0"/>
              <a:t>There are approximately 65 independent schools across Wales (Welsh Government, 2011). </a:t>
            </a:r>
            <a:endParaRPr lang="en-GB" dirty="0"/>
          </a:p>
          <a:p>
            <a:endParaRPr lang="en-GB" dirty="0"/>
          </a:p>
        </p:txBody>
      </p:sp>
    </p:spTree>
    <p:extLst>
      <p:ext uri="{BB962C8B-B14F-4D97-AF65-F5344CB8AC3E}">
        <p14:creationId xmlns:p14="http://schemas.microsoft.com/office/powerpoint/2010/main" val="41102936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Y Sector </a:t>
            </a:r>
            <a:r>
              <a:rPr lang="en-GB" dirty="0" err="1" smtClean="0"/>
              <a:t>Annibynnol</a:t>
            </a:r>
            <a:r>
              <a:rPr lang="en-GB" dirty="0" smtClean="0"/>
              <a:t> </a:t>
            </a:r>
            <a:br>
              <a:rPr lang="en-GB" dirty="0" smtClean="0"/>
            </a:br>
            <a:r>
              <a:rPr lang="en-GB" dirty="0" smtClean="0">
                <a:hlinkClick r:id="rId2"/>
              </a:rPr>
              <a:t>The Independent Sector</a:t>
            </a:r>
            <a:endParaRPr lang="en-GB" dirty="0"/>
          </a:p>
        </p:txBody>
      </p:sp>
      <p:sp>
        <p:nvSpPr>
          <p:cNvPr id="3" name="Content Placeholder 2"/>
          <p:cNvSpPr>
            <a:spLocks noGrp="1"/>
          </p:cNvSpPr>
          <p:nvPr>
            <p:ph sz="half" idx="1"/>
          </p:nvPr>
        </p:nvSpPr>
        <p:spPr>
          <a:xfrm>
            <a:off x="838200" y="1825624"/>
            <a:ext cx="5181600" cy="5032376"/>
          </a:xfrm>
        </p:spPr>
        <p:style>
          <a:lnRef idx="2">
            <a:schemeClr val="accent6"/>
          </a:lnRef>
          <a:fillRef idx="1">
            <a:schemeClr val="lt1"/>
          </a:fillRef>
          <a:effectRef idx="0">
            <a:schemeClr val="accent6"/>
          </a:effectRef>
          <a:fontRef idx="minor">
            <a:schemeClr val="dk1"/>
          </a:fontRef>
        </p:style>
        <p:txBody>
          <a:bodyPr>
            <a:normAutofit fontScale="85000" lnSpcReduction="20000"/>
          </a:bodyPr>
          <a:lstStyle/>
          <a:p>
            <a:pPr>
              <a:lnSpc>
                <a:spcPct val="120000"/>
              </a:lnSpc>
            </a:pPr>
            <a:r>
              <a:rPr lang="en-GB" dirty="0"/>
              <a:t>Mae </a:t>
            </a:r>
            <a:r>
              <a:rPr lang="en-GB" dirty="0" err="1"/>
              <a:t>nifer</a:t>
            </a:r>
            <a:r>
              <a:rPr lang="en-GB" dirty="0"/>
              <a:t> o </a:t>
            </a:r>
            <a:r>
              <a:rPr lang="en-GB" dirty="0" err="1"/>
              <a:t>wahanol</a:t>
            </a:r>
            <a:r>
              <a:rPr lang="en-GB" dirty="0"/>
              <a:t> </a:t>
            </a:r>
            <a:r>
              <a:rPr lang="en-GB" dirty="0" err="1"/>
              <a:t>fathau</a:t>
            </a:r>
            <a:r>
              <a:rPr lang="en-GB" dirty="0"/>
              <a:t> -  </a:t>
            </a:r>
            <a:r>
              <a:rPr lang="en-GB" dirty="0" err="1"/>
              <a:t>preifat</a:t>
            </a:r>
            <a:r>
              <a:rPr lang="en-GB" dirty="0"/>
              <a:t>, </a:t>
            </a:r>
            <a:r>
              <a:rPr lang="en-GB" dirty="0" err="1"/>
              <a:t>preswyl</a:t>
            </a:r>
            <a:r>
              <a:rPr lang="en-GB" dirty="0"/>
              <a:t>, </a:t>
            </a:r>
            <a:r>
              <a:rPr lang="en-GB" dirty="0" err="1" smtClean="0"/>
              <a:t>cyhoeddus</a:t>
            </a:r>
            <a:endParaRPr lang="en-GB" dirty="0"/>
          </a:p>
          <a:p>
            <a:pPr>
              <a:lnSpc>
                <a:spcPct val="120000"/>
              </a:lnSpc>
            </a:pPr>
            <a:r>
              <a:rPr lang="en-GB" dirty="0"/>
              <a:t>Mae </a:t>
            </a:r>
            <a:r>
              <a:rPr lang="en-GB" dirty="0" err="1"/>
              <a:t>angen</a:t>
            </a:r>
            <a:r>
              <a:rPr lang="en-GB" dirty="0"/>
              <a:t> </a:t>
            </a:r>
            <a:r>
              <a:rPr lang="en-GB" dirty="0" err="1"/>
              <a:t>talu</a:t>
            </a:r>
            <a:r>
              <a:rPr lang="en-GB" dirty="0"/>
              <a:t> </a:t>
            </a:r>
            <a:r>
              <a:rPr lang="en-GB" dirty="0" err="1"/>
              <a:t>ffioedd</a:t>
            </a:r>
            <a:r>
              <a:rPr lang="en-GB" dirty="0"/>
              <a:t> </a:t>
            </a:r>
            <a:r>
              <a:rPr lang="en-GB" dirty="0" err="1"/>
              <a:t>fel</a:t>
            </a:r>
            <a:r>
              <a:rPr lang="en-GB" dirty="0"/>
              <a:t> </a:t>
            </a:r>
            <a:r>
              <a:rPr lang="en-GB" dirty="0" err="1" smtClean="0"/>
              <a:t>arfer</a:t>
            </a:r>
            <a:endParaRPr lang="en-GB" dirty="0"/>
          </a:p>
          <a:p>
            <a:pPr>
              <a:lnSpc>
                <a:spcPct val="120000"/>
              </a:lnSpc>
            </a:pPr>
            <a:r>
              <a:rPr lang="en-GB" dirty="0" err="1"/>
              <a:t>Yn</a:t>
            </a:r>
            <a:r>
              <a:rPr lang="en-GB" dirty="0"/>
              <a:t> </a:t>
            </a:r>
            <a:r>
              <a:rPr lang="en-GB" dirty="0" err="1"/>
              <a:t>aml</a:t>
            </a:r>
            <a:r>
              <a:rPr lang="en-GB" dirty="0"/>
              <a:t> </a:t>
            </a:r>
            <a:r>
              <a:rPr lang="en-GB" dirty="0" err="1"/>
              <a:t>mae</a:t>
            </a:r>
            <a:r>
              <a:rPr lang="en-GB" dirty="0"/>
              <a:t> </a:t>
            </a:r>
            <a:r>
              <a:rPr lang="en-GB" dirty="0" err="1"/>
              <a:t>ysgolion</a:t>
            </a:r>
            <a:r>
              <a:rPr lang="en-GB" dirty="0"/>
              <a:t> </a:t>
            </a:r>
            <a:r>
              <a:rPr lang="en-GB" dirty="0" err="1"/>
              <a:t>yn</a:t>
            </a:r>
            <a:r>
              <a:rPr lang="en-GB" dirty="0"/>
              <a:t> </a:t>
            </a:r>
            <a:r>
              <a:rPr lang="en-GB" dirty="0" err="1"/>
              <a:t>cynnig</a:t>
            </a:r>
            <a:r>
              <a:rPr lang="en-GB" dirty="0"/>
              <a:t> </a:t>
            </a:r>
            <a:r>
              <a:rPr lang="en-GB" dirty="0" err="1"/>
              <a:t>opsiwn</a:t>
            </a:r>
            <a:r>
              <a:rPr lang="en-GB" dirty="0"/>
              <a:t> ‘</a:t>
            </a:r>
            <a:r>
              <a:rPr lang="en-GB" dirty="0" err="1"/>
              <a:t>preswyl</a:t>
            </a:r>
            <a:r>
              <a:rPr lang="en-GB" dirty="0" smtClean="0"/>
              <a:t>’</a:t>
            </a:r>
            <a:endParaRPr lang="en-GB" dirty="0"/>
          </a:p>
          <a:p>
            <a:pPr>
              <a:lnSpc>
                <a:spcPct val="120000"/>
              </a:lnSpc>
            </a:pPr>
            <a:r>
              <a:rPr lang="en-GB" dirty="0" err="1"/>
              <a:t>Nid</a:t>
            </a:r>
            <a:r>
              <a:rPr lang="en-GB" dirty="0"/>
              <a:t> </a:t>
            </a:r>
            <a:r>
              <a:rPr lang="en-GB" dirty="0" err="1" smtClean="0"/>
              <a:t>ydynt</a:t>
            </a:r>
            <a:r>
              <a:rPr lang="en-GB" dirty="0" smtClean="0"/>
              <a:t> </a:t>
            </a:r>
            <a:r>
              <a:rPr lang="en-GB" dirty="0" err="1" smtClean="0"/>
              <a:t>yn</a:t>
            </a:r>
            <a:r>
              <a:rPr lang="en-GB" dirty="0" smtClean="0"/>
              <a:t> </a:t>
            </a:r>
            <a:r>
              <a:rPr lang="en-GB" dirty="0" err="1"/>
              <a:t>cael</a:t>
            </a:r>
            <a:r>
              <a:rPr lang="en-GB" dirty="0"/>
              <a:t> </a:t>
            </a:r>
            <a:r>
              <a:rPr lang="en-GB" dirty="0" err="1" smtClean="0"/>
              <a:t>eu</a:t>
            </a:r>
            <a:r>
              <a:rPr lang="en-GB" dirty="0" smtClean="0"/>
              <a:t> </a:t>
            </a:r>
            <a:r>
              <a:rPr lang="en-GB" dirty="0" err="1"/>
              <a:t>ariannu</a:t>
            </a:r>
            <a:r>
              <a:rPr lang="en-GB" dirty="0"/>
              <a:t> </a:t>
            </a:r>
            <a:r>
              <a:rPr lang="en-GB" dirty="0" err="1"/>
              <a:t>gan</a:t>
            </a:r>
            <a:r>
              <a:rPr lang="en-GB" dirty="0"/>
              <a:t> y </a:t>
            </a:r>
            <a:r>
              <a:rPr lang="en-GB" dirty="0" err="1"/>
              <a:t>llywodraeth</a:t>
            </a:r>
            <a:r>
              <a:rPr lang="en-GB" dirty="0"/>
              <a:t> (</a:t>
            </a:r>
            <a:r>
              <a:rPr lang="en-GB" dirty="0" err="1"/>
              <a:t>er</a:t>
            </a:r>
            <a:r>
              <a:rPr lang="en-GB" dirty="0"/>
              <a:t> </a:t>
            </a:r>
            <a:r>
              <a:rPr lang="en-GB" dirty="0" err="1"/>
              <a:t>maent</a:t>
            </a:r>
            <a:r>
              <a:rPr lang="en-GB" dirty="0"/>
              <a:t> â</a:t>
            </a:r>
            <a:r>
              <a:rPr lang="en-GB" dirty="0" smtClean="0"/>
              <a:t> </a:t>
            </a:r>
            <a:r>
              <a:rPr lang="en-GB" dirty="0" err="1"/>
              <a:t>statws</a:t>
            </a:r>
            <a:r>
              <a:rPr lang="en-GB" dirty="0"/>
              <a:t> </a:t>
            </a:r>
            <a:r>
              <a:rPr lang="en-GB" dirty="0" err="1"/>
              <a:t>elusennol</a:t>
            </a:r>
            <a:r>
              <a:rPr lang="en-GB" dirty="0" smtClean="0"/>
              <a:t>)</a:t>
            </a:r>
            <a:endParaRPr lang="en-GB" dirty="0"/>
          </a:p>
          <a:p>
            <a:pPr>
              <a:lnSpc>
                <a:spcPct val="120000"/>
              </a:lnSpc>
            </a:pPr>
            <a:r>
              <a:rPr lang="en-GB" dirty="0" err="1"/>
              <a:t>Nid</a:t>
            </a:r>
            <a:r>
              <a:rPr lang="en-GB" dirty="0"/>
              <a:t> </a:t>
            </a:r>
            <a:r>
              <a:rPr lang="en-GB" dirty="0" err="1"/>
              <a:t>oes</a:t>
            </a:r>
            <a:r>
              <a:rPr lang="en-GB" dirty="0"/>
              <a:t> </a:t>
            </a:r>
            <a:r>
              <a:rPr lang="en-GB" dirty="0" err="1"/>
              <a:t>rhaid</a:t>
            </a:r>
            <a:r>
              <a:rPr lang="en-GB" dirty="0"/>
              <a:t> </a:t>
            </a:r>
            <a:r>
              <a:rPr lang="en-GB" dirty="0" err="1"/>
              <a:t>dysgu’r</a:t>
            </a:r>
            <a:r>
              <a:rPr lang="en-GB" dirty="0"/>
              <a:t> </a:t>
            </a:r>
            <a:r>
              <a:rPr lang="en-GB" dirty="0" err="1"/>
              <a:t>cwricwlwm</a:t>
            </a:r>
            <a:r>
              <a:rPr lang="en-GB" dirty="0"/>
              <a:t> </a:t>
            </a:r>
            <a:r>
              <a:rPr lang="en-GB" dirty="0" err="1"/>
              <a:t>cenedlaethol</a:t>
            </a:r>
            <a:r>
              <a:rPr lang="en-GB" dirty="0"/>
              <a:t> </a:t>
            </a:r>
            <a:r>
              <a:rPr lang="en-GB" dirty="0" err="1" smtClean="0"/>
              <a:t>na</a:t>
            </a:r>
            <a:r>
              <a:rPr lang="en-GB" dirty="0" smtClean="0"/>
              <a:t> </a:t>
            </a:r>
            <a:r>
              <a:rPr lang="en-GB" dirty="0" err="1" smtClean="0"/>
              <a:t>chymwysterau</a:t>
            </a:r>
            <a:r>
              <a:rPr lang="en-GB" dirty="0" smtClean="0"/>
              <a:t> </a:t>
            </a:r>
            <a:r>
              <a:rPr lang="en-GB" dirty="0" err="1"/>
              <a:t>penodol</a:t>
            </a:r>
            <a:r>
              <a:rPr lang="en-GB" dirty="0"/>
              <a:t> </a:t>
            </a:r>
          </a:p>
        </p:txBody>
      </p:sp>
      <p:sp>
        <p:nvSpPr>
          <p:cNvPr id="4" name="Content Placeholder 3"/>
          <p:cNvSpPr>
            <a:spLocks noGrp="1"/>
          </p:cNvSpPr>
          <p:nvPr>
            <p:ph sz="half" idx="2"/>
          </p:nvPr>
        </p:nvSpPr>
        <p:spPr>
          <a:xfrm>
            <a:off x="6172200" y="1825624"/>
            <a:ext cx="5181600" cy="4779891"/>
          </a:xfrm>
        </p:spPr>
        <p:style>
          <a:lnRef idx="2">
            <a:schemeClr val="accent6">
              <a:shade val="50000"/>
            </a:schemeClr>
          </a:lnRef>
          <a:fillRef idx="1">
            <a:schemeClr val="accent6"/>
          </a:fillRef>
          <a:effectRef idx="0">
            <a:schemeClr val="accent6"/>
          </a:effectRef>
          <a:fontRef idx="minor">
            <a:schemeClr val="lt1"/>
          </a:fontRef>
        </p:style>
        <p:txBody>
          <a:bodyPr>
            <a:normAutofit fontScale="85000" lnSpcReduction="20000"/>
          </a:bodyPr>
          <a:lstStyle/>
          <a:p>
            <a:r>
              <a:rPr lang="en-GB" dirty="0" smtClean="0"/>
              <a:t>Different types - private schools, boarding schools, prep/public schools</a:t>
            </a:r>
          </a:p>
          <a:p>
            <a:pPr marL="0" indent="0">
              <a:buNone/>
            </a:pPr>
            <a:endParaRPr lang="en-GB" dirty="0" smtClean="0"/>
          </a:p>
          <a:p>
            <a:r>
              <a:rPr lang="en-GB" dirty="0" smtClean="0"/>
              <a:t>Usually require fees to attend </a:t>
            </a:r>
          </a:p>
          <a:p>
            <a:pPr marL="0" indent="0">
              <a:buNone/>
            </a:pPr>
            <a:endParaRPr lang="en-GB" dirty="0" smtClean="0"/>
          </a:p>
          <a:p>
            <a:r>
              <a:rPr lang="en-GB" dirty="0" smtClean="0"/>
              <a:t>Often offer residential (or ‘boarding’) facilities</a:t>
            </a:r>
          </a:p>
          <a:p>
            <a:pPr marL="0" indent="0">
              <a:buNone/>
            </a:pPr>
            <a:endParaRPr lang="en-GB" dirty="0" smtClean="0"/>
          </a:p>
          <a:p>
            <a:r>
              <a:rPr lang="en-GB" dirty="0" smtClean="0"/>
              <a:t>Not government-funded (though they do have ‘charitable status’)</a:t>
            </a:r>
          </a:p>
          <a:p>
            <a:pPr marL="0" indent="0">
              <a:buNone/>
            </a:pPr>
            <a:endParaRPr lang="en-GB" dirty="0" smtClean="0"/>
          </a:p>
          <a:p>
            <a:r>
              <a:rPr lang="en-GB" dirty="0" smtClean="0"/>
              <a:t>Do not have to teach the state prescribed national curriculum and/or required qualification syllabi </a:t>
            </a:r>
          </a:p>
          <a:p>
            <a:endParaRPr lang="en-GB" dirty="0"/>
          </a:p>
        </p:txBody>
      </p:sp>
    </p:spTree>
    <p:extLst>
      <p:ext uri="{BB962C8B-B14F-4D97-AF65-F5344CB8AC3E}">
        <p14:creationId xmlns:p14="http://schemas.microsoft.com/office/powerpoint/2010/main" val="22220516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solidFill>
                  <a:schemeClr val="accent6"/>
                </a:solidFill>
              </a:rPr>
              <a:t>Manteision</a:t>
            </a:r>
            <a:r>
              <a:rPr lang="en-GB" dirty="0" smtClean="0">
                <a:solidFill>
                  <a:schemeClr val="accent6"/>
                </a:solidFill>
              </a:rPr>
              <a:t> ac </a:t>
            </a:r>
            <a:r>
              <a:rPr lang="en-GB" dirty="0" err="1" smtClean="0">
                <a:solidFill>
                  <a:schemeClr val="accent6"/>
                </a:solidFill>
              </a:rPr>
              <a:t>Anfanteision</a:t>
            </a:r>
            <a:r>
              <a:rPr lang="en-GB" dirty="0" smtClean="0">
                <a:solidFill>
                  <a:schemeClr val="accent6"/>
                </a:solidFill>
              </a:rPr>
              <a:t> </a:t>
            </a:r>
            <a:r>
              <a:rPr lang="en-GB" dirty="0" smtClean="0"/>
              <a:t/>
            </a:r>
            <a:br>
              <a:rPr lang="en-GB" dirty="0" smtClean="0"/>
            </a:br>
            <a:r>
              <a:rPr lang="en-GB" dirty="0" smtClean="0"/>
              <a:t>Benefits and Drawbacks </a:t>
            </a:r>
            <a:endParaRPr lang="en-GB" dirty="0"/>
          </a:p>
        </p:txBody>
      </p:sp>
      <p:sp>
        <p:nvSpPr>
          <p:cNvPr id="3" name="Content Placeholder 2"/>
          <p:cNvSpPr>
            <a:spLocks noGrp="1"/>
          </p:cNvSpPr>
          <p:nvPr>
            <p:ph sz="half" idx="1"/>
          </p:nvPr>
        </p:nvSpPr>
        <p:spPr/>
        <p:style>
          <a:lnRef idx="2">
            <a:schemeClr val="accent6"/>
          </a:lnRef>
          <a:fillRef idx="1">
            <a:schemeClr val="lt1"/>
          </a:fillRef>
          <a:effectRef idx="0">
            <a:schemeClr val="accent6"/>
          </a:effectRef>
          <a:fontRef idx="minor">
            <a:schemeClr val="dk1"/>
          </a:fontRef>
        </p:style>
        <p:txBody>
          <a:bodyPr>
            <a:noAutofit/>
          </a:bodyPr>
          <a:lstStyle/>
          <a:p>
            <a:r>
              <a:rPr lang="en-GB" sz="4000" dirty="0" err="1" smtClean="0"/>
              <a:t>Mewn</a:t>
            </a:r>
            <a:r>
              <a:rPr lang="en-GB" sz="4000" dirty="0"/>
              <a:t> </a:t>
            </a:r>
            <a:r>
              <a:rPr lang="en-GB" sz="4000" dirty="0" err="1" smtClean="0"/>
              <a:t>pâr</a:t>
            </a:r>
            <a:r>
              <a:rPr lang="en-GB" sz="4000" dirty="0" smtClean="0"/>
              <a:t>, </a:t>
            </a:r>
            <a:r>
              <a:rPr lang="en-GB" sz="4000" dirty="0" err="1" smtClean="0"/>
              <a:t>trafodwch</a:t>
            </a:r>
            <a:r>
              <a:rPr lang="en-GB" sz="4000" dirty="0" smtClean="0"/>
              <a:t>:</a:t>
            </a:r>
          </a:p>
          <a:p>
            <a:pPr lvl="1"/>
            <a:r>
              <a:rPr lang="en-GB" sz="3600" dirty="0" smtClean="0"/>
              <a:t>Beth </a:t>
            </a:r>
            <a:r>
              <a:rPr lang="en-GB" sz="3600" dirty="0" err="1" smtClean="0"/>
              <a:t>yw</a:t>
            </a:r>
            <a:r>
              <a:rPr lang="en-GB" sz="3600" dirty="0" smtClean="0"/>
              <a:t> </a:t>
            </a:r>
            <a:r>
              <a:rPr lang="en-GB" sz="3600" dirty="0" err="1" smtClean="0"/>
              <a:t>manteision</a:t>
            </a:r>
            <a:r>
              <a:rPr lang="en-GB" sz="3600" dirty="0" smtClean="0"/>
              <a:t> </a:t>
            </a:r>
            <a:r>
              <a:rPr lang="en-GB" sz="3600" dirty="0" err="1" smtClean="0"/>
              <a:t>ysgolion</a:t>
            </a:r>
            <a:r>
              <a:rPr lang="en-GB" sz="3600" dirty="0" smtClean="0"/>
              <a:t> </a:t>
            </a:r>
            <a:r>
              <a:rPr lang="en-GB" sz="3600" dirty="0" err="1" smtClean="0"/>
              <a:t>annibynnol</a:t>
            </a:r>
            <a:r>
              <a:rPr lang="en-GB" sz="3600" dirty="0" smtClean="0"/>
              <a:t>?</a:t>
            </a:r>
          </a:p>
          <a:p>
            <a:pPr lvl="1"/>
            <a:r>
              <a:rPr lang="en-GB" sz="3600" dirty="0" smtClean="0"/>
              <a:t>Beth </a:t>
            </a:r>
            <a:r>
              <a:rPr lang="en-GB" sz="3600" dirty="0" err="1" smtClean="0"/>
              <a:t>yw</a:t>
            </a:r>
            <a:r>
              <a:rPr lang="en-GB" sz="3600" dirty="0" smtClean="0"/>
              <a:t> </a:t>
            </a:r>
            <a:r>
              <a:rPr lang="en-GB" sz="3600" dirty="0" err="1" smtClean="0"/>
              <a:t>anfanteision</a:t>
            </a:r>
            <a:r>
              <a:rPr lang="en-GB" sz="3600" dirty="0" smtClean="0"/>
              <a:t> </a:t>
            </a:r>
            <a:r>
              <a:rPr lang="en-GB" sz="3600" dirty="0" err="1" smtClean="0"/>
              <a:t>ysgolion</a:t>
            </a:r>
            <a:r>
              <a:rPr lang="en-GB" sz="3600" dirty="0" smtClean="0"/>
              <a:t> </a:t>
            </a:r>
            <a:r>
              <a:rPr lang="en-GB" sz="3600" dirty="0" err="1" smtClean="0"/>
              <a:t>annibynnol</a:t>
            </a:r>
            <a:r>
              <a:rPr lang="en-GB" sz="3600" dirty="0" smtClean="0"/>
              <a:t>? </a:t>
            </a:r>
            <a:endParaRPr lang="en-GB" sz="3600" dirty="0"/>
          </a:p>
        </p:txBody>
      </p:sp>
      <p:sp>
        <p:nvSpPr>
          <p:cNvPr id="4" name="Content Placeholder 3"/>
          <p:cNvSpPr>
            <a:spLocks noGrp="1"/>
          </p:cNvSpPr>
          <p:nvPr>
            <p:ph sz="half" idx="2"/>
          </p:nvPr>
        </p:nvSpPr>
        <p:spPr/>
        <p:style>
          <a:lnRef idx="2">
            <a:schemeClr val="accent6">
              <a:shade val="50000"/>
            </a:schemeClr>
          </a:lnRef>
          <a:fillRef idx="1">
            <a:schemeClr val="accent6"/>
          </a:fillRef>
          <a:effectRef idx="0">
            <a:schemeClr val="accent6"/>
          </a:effectRef>
          <a:fontRef idx="minor">
            <a:schemeClr val="lt1"/>
          </a:fontRef>
        </p:style>
        <p:txBody>
          <a:bodyPr>
            <a:normAutofit/>
          </a:bodyPr>
          <a:lstStyle/>
          <a:p>
            <a:r>
              <a:rPr lang="en-GB" sz="3600" dirty="0" smtClean="0"/>
              <a:t>In pairs, discuss:</a:t>
            </a:r>
          </a:p>
          <a:p>
            <a:pPr lvl="1"/>
            <a:r>
              <a:rPr lang="en-GB" sz="3200" dirty="0" smtClean="0"/>
              <a:t>What are the possible benefits of an independent school sector?</a:t>
            </a:r>
          </a:p>
          <a:p>
            <a:pPr lvl="1"/>
            <a:r>
              <a:rPr lang="en-GB" sz="3200" dirty="0" smtClean="0"/>
              <a:t>What are the possible drawbacks of an independent school sector? </a:t>
            </a:r>
            <a:endParaRPr lang="en-GB" sz="3200" dirty="0"/>
          </a:p>
        </p:txBody>
      </p:sp>
    </p:spTree>
    <p:extLst>
      <p:ext uri="{BB962C8B-B14F-4D97-AF65-F5344CB8AC3E}">
        <p14:creationId xmlns:p14="http://schemas.microsoft.com/office/powerpoint/2010/main" val="30163331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i="1" dirty="0" err="1" smtClean="0">
                <a:solidFill>
                  <a:schemeClr val="accent6"/>
                </a:solidFill>
              </a:rPr>
              <a:t>Rhyddid</a:t>
            </a:r>
            <a:r>
              <a:rPr lang="en-GB" i="1" dirty="0" smtClean="0">
                <a:solidFill>
                  <a:schemeClr val="accent6"/>
                </a:solidFill>
              </a:rPr>
              <a:t> </a:t>
            </a:r>
            <a:r>
              <a:rPr lang="en-GB" i="1" dirty="0" err="1" smtClean="0">
                <a:solidFill>
                  <a:schemeClr val="accent6"/>
                </a:solidFill>
              </a:rPr>
              <a:t>o’r</a:t>
            </a:r>
            <a:r>
              <a:rPr lang="en-GB" i="1" dirty="0" smtClean="0">
                <a:solidFill>
                  <a:schemeClr val="accent6"/>
                </a:solidFill>
              </a:rPr>
              <a:t> </a:t>
            </a:r>
            <a:r>
              <a:rPr lang="en-GB" i="1" dirty="0" err="1" smtClean="0">
                <a:solidFill>
                  <a:schemeClr val="accent6"/>
                </a:solidFill>
              </a:rPr>
              <a:t>Cwricwlwm</a:t>
            </a:r>
            <a:r>
              <a:rPr lang="en-GB" i="1" dirty="0" smtClean="0">
                <a:solidFill>
                  <a:schemeClr val="accent6"/>
                </a:solidFill>
              </a:rPr>
              <a:t> </a:t>
            </a:r>
            <a:br>
              <a:rPr lang="en-GB" i="1" dirty="0" smtClean="0">
                <a:solidFill>
                  <a:schemeClr val="accent6"/>
                </a:solidFill>
              </a:rPr>
            </a:br>
            <a:r>
              <a:rPr lang="en-GB" dirty="0" smtClean="0"/>
              <a:t>Freedom from Curriculum Constraints </a:t>
            </a:r>
            <a:endParaRPr lang="en-GB" dirty="0"/>
          </a:p>
        </p:txBody>
      </p:sp>
      <p:sp>
        <p:nvSpPr>
          <p:cNvPr id="3" name="Content Placeholder 2"/>
          <p:cNvSpPr>
            <a:spLocks noGrp="1"/>
          </p:cNvSpPr>
          <p:nvPr>
            <p:ph sz="half" idx="1"/>
          </p:nvPr>
        </p:nvSpPr>
        <p:spPr/>
        <p:style>
          <a:lnRef idx="2">
            <a:schemeClr val="accent6"/>
          </a:lnRef>
          <a:fillRef idx="1">
            <a:schemeClr val="lt1"/>
          </a:fillRef>
          <a:effectRef idx="0">
            <a:schemeClr val="accent6"/>
          </a:effectRef>
          <a:fontRef idx="minor">
            <a:schemeClr val="dk1"/>
          </a:fontRef>
        </p:style>
        <p:txBody>
          <a:bodyPr>
            <a:normAutofit fontScale="85000" lnSpcReduction="20000"/>
          </a:bodyPr>
          <a:lstStyle/>
          <a:p>
            <a:pPr>
              <a:lnSpc>
                <a:spcPct val="120000"/>
              </a:lnSpc>
            </a:pPr>
            <a:r>
              <a:rPr lang="en-GB" dirty="0"/>
              <a:t>Mae </a:t>
            </a:r>
            <a:r>
              <a:rPr lang="en-GB" dirty="0" err="1"/>
              <a:t>rhyddid</a:t>
            </a:r>
            <a:r>
              <a:rPr lang="en-GB" dirty="0"/>
              <a:t> </a:t>
            </a:r>
            <a:r>
              <a:rPr lang="en-GB" dirty="0" err="1"/>
              <a:t>gan</a:t>
            </a:r>
            <a:r>
              <a:rPr lang="en-GB" dirty="0"/>
              <a:t> </a:t>
            </a:r>
            <a:r>
              <a:rPr lang="en-GB" dirty="0" err="1"/>
              <a:t>ysgolion</a:t>
            </a:r>
            <a:r>
              <a:rPr lang="en-GB" dirty="0"/>
              <a:t> </a:t>
            </a:r>
            <a:r>
              <a:rPr lang="en-GB" dirty="0" err="1"/>
              <a:t>i</a:t>
            </a:r>
            <a:r>
              <a:rPr lang="en-GB" dirty="0"/>
              <a:t> </a:t>
            </a:r>
            <a:r>
              <a:rPr lang="en-GB" dirty="0" err="1"/>
              <a:t>ddewis</a:t>
            </a:r>
            <a:r>
              <a:rPr lang="en-GB" dirty="0"/>
              <a:t> </a:t>
            </a:r>
            <a:r>
              <a:rPr lang="en-GB" dirty="0" err="1" smtClean="0"/>
              <a:t>eu</a:t>
            </a:r>
            <a:r>
              <a:rPr lang="en-GB" dirty="0" smtClean="0"/>
              <a:t> </a:t>
            </a:r>
            <a:r>
              <a:rPr lang="en-GB" dirty="0" err="1" smtClean="0"/>
              <a:t>athroniaeth</a:t>
            </a:r>
            <a:r>
              <a:rPr lang="en-GB" dirty="0" smtClean="0"/>
              <a:t> </a:t>
            </a:r>
            <a:r>
              <a:rPr lang="en-GB" dirty="0" err="1" smtClean="0"/>
              <a:t>eu</a:t>
            </a:r>
            <a:r>
              <a:rPr lang="en-GB" dirty="0" smtClean="0"/>
              <a:t> </a:t>
            </a:r>
            <a:r>
              <a:rPr lang="en-GB" dirty="0" err="1"/>
              <a:t>hun</a:t>
            </a:r>
            <a:r>
              <a:rPr lang="en-GB" dirty="0"/>
              <a:t> </a:t>
            </a:r>
            <a:r>
              <a:rPr lang="en-GB" dirty="0" err="1"/>
              <a:t>tuag</a:t>
            </a:r>
            <a:r>
              <a:rPr lang="en-GB" dirty="0"/>
              <a:t> at </a:t>
            </a:r>
            <a:r>
              <a:rPr lang="en-GB" dirty="0" err="1"/>
              <a:t>addysg</a:t>
            </a:r>
            <a:endParaRPr lang="en-GB" dirty="0"/>
          </a:p>
          <a:p>
            <a:pPr>
              <a:lnSpc>
                <a:spcPct val="120000"/>
              </a:lnSpc>
            </a:pPr>
            <a:endParaRPr lang="en-GB" dirty="0"/>
          </a:p>
          <a:p>
            <a:pPr>
              <a:lnSpc>
                <a:spcPct val="120000"/>
              </a:lnSpc>
            </a:pPr>
            <a:r>
              <a:rPr lang="en-GB" dirty="0" err="1"/>
              <a:t>Nid</a:t>
            </a:r>
            <a:r>
              <a:rPr lang="en-GB" dirty="0"/>
              <a:t> </a:t>
            </a:r>
            <a:r>
              <a:rPr lang="en-GB" dirty="0" err="1"/>
              <a:t>oes</a:t>
            </a:r>
            <a:r>
              <a:rPr lang="en-GB" dirty="0"/>
              <a:t> </a:t>
            </a:r>
            <a:r>
              <a:rPr lang="en-GB" dirty="0" err="1"/>
              <a:t>rhaid</a:t>
            </a:r>
            <a:r>
              <a:rPr lang="en-GB" dirty="0"/>
              <a:t> </a:t>
            </a:r>
            <a:r>
              <a:rPr lang="en-GB" dirty="0" err="1"/>
              <a:t>dysgu’r</a:t>
            </a:r>
            <a:r>
              <a:rPr lang="en-GB" dirty="0"/>
              <a:t> </a:t>
            </a:r>
            <a:r>
              <a:rPr lang="en-GB" dirty="0" err="1"/>
              <a:t>cwricwlwm</a:t>
            </a:r>
            <a:r>
              <a:rPr lang="en-GB" dirty="0"/>
              <a:t> </a:t>
            </a:r>
          </a:p>
          <a:p>
            <a:pPr>
              <a:lnSpc>
                <a:spcPct val="120000"/>
              </a:lnSpc>
            </a:pPr>
            <a:endParaRPr lang="en-GB" dirty="0"/>
          </a:p>
          <a:p>
            <a:pPr>
              <a:lnSpc>
                <a:spcPct val="120000"/>
              </a:lnSpc>
            </a:pPr>
            <a:r>
              <a:rPr lang="en-GB" dirty="0" err="1"/>
              <a:t>Yn</a:t>
            </a:r>
            <a:r>
              <a:rPr lang="en-GB" dirty="0"/>
              <a:t> </a:t>
            </a:r>
            <a:r>
              <a:rPr lang="en-GB" dirty="0" err="1"/>
              <a:t>aml</a:t>
            </a:r>
            <a:r>
              <a:rPr lang="en-GB" dirty="0"/>
              <a:t> </a:t>
            </a:r>
            <a:r>
              <a:rPr lang="en-GB" dirty="0" err="1"/>
              <a:t>yn</a:t>
            </a:r>
            <a:r>
              <a:rPr lang="en-GB" dirty="0"/>
              <a:t> </a:t>
            </a:r>
            <a:r>
              <a:rPr lang="en-GB" dirty="0" err="1"/>
              <a:t>cael</a:t>
            </a:r>
            <a:r>
              <a:rPr lang="en-GB" dirty="0"/>
              <a:t> </a:t>
            </a:r>
            <a:r>
              <a:rPr lang="en-GB" dirty="0" err="1"/>
              <a:t>ei</a:t>
            </a:r>
            <a:r>
              <a:rPr lang="en-GB" dirty="0"/>
              <a:t> </a:t>
            </a:r>
            <a:r>
              <a:rPr lang="en-GB" dirty="0" err="1"/>
              <a:t>rhedeg</a:t>
            </a:r>
            <a:r>
              <a:rPr lang="en-GB" dirty="0"/>
              <a:t> </a:t>
            </a:r>
            <a:r>
              <a:rPr lang="en-GB" dirty="0" err="1"/>
              <a:t>gan</a:t>
            </a:r>
            <a:r>
              <a:rPr lang="en-GB" dirty="0"/>
              <a:t> </a:t>
            </a:r>
            <a:r>
              <a:rPr lang="en-GB" dirty="0" err="1"/>
              <a:t>rieni</a:t>
            </a:r>
            <a:r>
              <a:rPr lang="en-GB" dirty="0"/>
              <a:t> </a:t>
            </a:r>
            <a:r>
              <a:rPr lang="en-GB" dirty="0" err="1"/>
              <a:t>sy’n</a:t>
            </a:r>
            <a:r>
              <a:rPr lang="en-GB" dirty="0"/>
              <a:t> </a:t>
            </a:r>
            <a:r>
              <a:rPr lang="en-GB" dirty="0" err="1"/>
              <a:t>chwilio</a:t>
            </a:r>
            <a:r>
              <a:rPr lang="en-GB" dirty="0"/>
              <a:t> am </a:t>
            </a:r>
            <a:r>
              <a:rPr lang="en-GB" dirty="0" err="1"/>
              <a:t>ddewis</a:t>
            </a:r>
            <a:r>
              <a:rPr lang="en-GB" dirty="0"/>
              <a:t> </a:t>
            </a:r>
            <a:r>
              <a:rPr lang="en-GB" dirty="0" err="1"/>
              <a:t>arall</a:t>
            </a:r>
            <a:r>
              <a:rPr lang="en-GB" dirty="0"/>
              <a:t> </a:t>
            </a:r>
            <a:r>
              <a:rPr lang="en-GB" dirty="0" err="1"/>
              <a:t>i</a:t>
            </a:r>
            <a:r>
              <a:rPr lang="en-GB" dirty="0"/>
              <a:t> </a:t>
            </a:r>
            <a:r>
              <a:rPr lang="en-GB" dirty="0" err="1"/>
              <a:t>addysg</a:t>
            </a:r>
            <a:r>
              <a:rPr lang="en-GB" dirty="0"/>
              <a:t> </a:t>
            </a:r>
            <a:r>
              <a:rPr lang="en-GB" dirty="0" err="1"/>
              <a:t>wladwriaethol</a:t>
            </a:r>
            <a:r>
              <a:rPr lang="en-GB" dirty="0"/>
              <a:t> – </a:t>
            </a:r>
            <a:r>
              <a:rPr lang="en-GB" b="1" dirty="0" err="1"/>
              <a:t>ffocws</a:t>
            </a:r>
            <a:r>
              <a:rPr lang="en-GB" b="1" dirty="0"/>
              <a:t> </a:t>
            </a:r>
            <a:r>
              <a:rPr lang="en-GB" b="1" dirty="0" err="1"/>
              <a:t>sesiwn</a:t>
            </a:r>
            <a:r>
              <a:rPr lang="en-GB" b="1" dirty="0"/>
              <a:t> </a:t>
            </a:r>
            <a:r>
              <a:rPr lang="en-GB" b="1" dirty="0" err="1"/>
              <a:t>heddiw</a:t>
            </a:r>
            <a:r>
              <a:rPr lang="en-GB" b="1" dirty="0"/>
              <a:t> </a:t>
            </a:r>
          </a:p>
          <a:p>
            <a:endParaRPr lang="en-GB" dirty="0"/>
          </a:p>
        </p:txBody>
      </p:sp>
      <p:sp>
        <p:nvSpPr>
          <p:cNvPr id="4" name="Content Placeholder 3"/>
          <p:cNvSpPr>
            <a:spLocks noGrp="1"/>
          </p:cNvSpPr>
          <p:nvPr>
            <p:ph sz="half" idx="2"/>
          </p:nvPr>
        </p:nvSpPr>
        <p:spPr/>
        <p:style>
          <a:lnRef idx="2">
            <a:schemeClr val="accent6">
              <a:shade val="50000"/>
            </a:schemeClr>
          </a:lnRef>
          <a:fillRef idx="1">
            <a:schemeClr val="accent6"/>
          </a:fillRef>
          <a:effectRef idx="0">
            <a:schemeClr val="accent6"/>
          </a:effectRef>
          <a:fontRef idx="minor">
            <a:schemeClr val="lt1"/>
          </a:fontRef>
        </p:style>
        <p:txBody>
          <a:bodyPr>
            <a:normAutofit fontScale="85000" lnSpcReduction="20000"/>
          </a:bodyPr>
          <a:lstStyle/>
          <a:p>
            <a:pPr>
              <a:lnSpc>
                <a:spcPct val="110000"/>
              </a:lnSpc>
            </a:pPr>
            <a:r>
              <a:rPr lang="en-GB" dirty="0" smtClean="0"/>
              <a:t>Independent schools, free schools and academies are free to choose their own philosophical approaches to education </a:t>
            </a:r>
          </a:p>
          <a:p>
            <a:pPr marL="0" indent="0">
              <a:lnSpc>
                <a:spcPct val="110000"/>
              </a:lnSpc>
              <a:buNone/>
            </a:pPr>
            <a:endParaRPr lang="en-GB" dirty="0" smtClean="0"/>
          </a:p>
          <a:p>
            <a:pPr>
              <a:lnSpc>
                <a:spcPct val="110000"/>
              </a:lnSpc>
            </a:pPr>
            <a:r>
              <a:rPr lang="en-GB" dirty="0" smtClean="0"/>
              <a:t>Not required to teach the national curriculum </a:t>
            </a:r>
          </a:p>
          <a:p>
            <a:pPr marL="0" indent="0">
              <a:lnSpc>
                <a:spcPct val="110000"/>
              </a:lnSpc>
              <a:buNone/>
            </a:pPr>
            <a:endParaRPr lang="en-GB" dirty="0" smtClean="0"/>
          </a:p>
          <a:p>
            <a:pPr>
              <a:lnSpc>
                <a:spcPct val="110000"/>
              </a:lnSpc>
            </a:pPr>
            <a:r>
              <a:rPr lang="en-GB" dirty="0" smtClean="0"/>
              <a:t>May be run by parents or interest groups who are seeking a particular alternative to state education</a:t>
            </a:r>
            <a:endParaRPr lang="en-GB" b="1" u="sng" dirty="0"/>
          </a:p>
        </p:txBody>
      </p:sp>
    </p:spTree>
    <p:extLst>
      <p:ext uri="{BB962C8B-B14F-4D97-AF65-F5344CB8AC3E}">
        <p14:creationId xmlns:p14="http://schemas.microsoft.com/office/powerpoint/2010/main" val="27510789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7468"/>
            <a:ext cx="10515600" cy="1022241"/>
          </a:xfrm>
        </p:spPr>
        <p:txBody>
          <a:bodyPr>
            <a:normAutofit fontScale="90000"/>
          </a:bodyPr>
          <a:lstStyle/>
          <a:p>
            <a:pPr algn="ctr"/>
            <a:r>
              <a:rPr lang="en-GB" sz="3600" dirty="0" smtClean="0">
                <a:solidFill>
                  <a:schemeClr val="accent6">
                    <a:lumMod val="75000"/>
                  </a:schemeClr>
                </a:solidFill>
              </a:rPr>
              <a:t>Pa </a:t>
            </a:r>
            <a:r>
              <a:rPr lang="en-GB" sz="3600" dirty="0" err="1" smtClean="0">
                <a:solidFill>
                  <a:schemeClr val="accent6">
                    <a:lumMod val="75000"/>
                  </a:schemeClr>
                </a:solidFill>
              </a:rPr>
              <a:t>fath</a:t>
            </a:r>
            <a:r>
              <a:rPr lang="en-GB" sz="3600" dirty="0" smtClean="0">
                <a:solidFill>
                  <a:schemeClr val="accent6">
                    <a:lumMod val="75000"/>
                  </a:schemeClr>
                </a:solidFill>
              </a:rPr>
              <a:t> o </a:t>
            </a:r>
            <a:r>
              <a:rPr lang="en-GB" sz="3600" dirty="0" err="1" smtClean="0">
                <a:solidFill>
                  <a:schemeClr val="accent6">
                    <a:lumMod val="75000"/>
                  </a:schemeClr>
                </a:solidFill>
              </a:rPr>
              <a:t>addysg</a:t>
            </a:r>
            <a:r>
              <a:rPr lang="en-GB" sz="3600" dirty="0" smtClean="0">
                <a:solidFill>
                  <a:schemeClr val="accent6">
                    <a:lumMod val="75000"/>
                  </a:schemeClr>
                </a:solidFill>
              </a:rPr>
              <a:t> a </a:t>
            </a:r>
            <a:r>
              <a:rPr lang="en-GB" sz="3600" dirty="0" err="1" smtClean="0">
                <a:solidFill>
                  <a:schemeClr val="accent6">
                    <a:lumMod val="75000"/>
                  </a:schemeClr>
                </a:solidFill>
              </a:rPr>
              <a:t>awgrymir</a:t>
            </a:r>
            <a:r>
              <a:rPr lang="en-GB" sz="3600" dirty="0" smtClean="0">
                <a:solidFill>
                  <a:schemeClr val="accent6">
                    <a:lumMod val="75000"/>
                  </a:schemeClr>
                </a:solidFill>
              </a:rPr>
              <a:t> </a:t>
            </a:r>
            <a:r>
              <a:rPr lang="en-GB" sz="3600" dirty="0" err="1" smtClean="0">
                <a:solidFill>
                  <a:schemeClr val="accent6">
                    <a:lumMod val="75000"/>
                  </a:schemeClr>
                </a:solidFill>
              </a:rPr>
              <a:t>gan</a:t>
            </a:r>
            <a:r>
              <a:rPr lang="en-GB" sz="3600" dirty="0" smtClean="0">
                <a:solidFill>
                  <a:schemeClr val="accent6">
                    <a:lumMod val="75000"/>
                  </a:schemeClr>
                </a:solidFill>
              </a:rPr>
              <a:t> y </a:t>
            </a:r>
            <a:r>
              <a:rPr lang="en-GB" sz="3600" dirty="0" err="1" smtClean="0">
                <a:solidFill>
                  <a:schemeClr val="accent6">
                    <a:lumMod val="75000"/>
                  </a:schemeClr>
                </a:solidFill>
              </a:rPr>
              <a:t>lluniau</a:t>
            </a:r>
            <a:r>
              <a:rPr lang="en-GB" sz="3600" dirty="0" smtClean="0">
                <a:solidFill>
                  <a:schemeClr val="accent6">
                    <a:lumMod val="75000"/>
                  </a:schemeClr>
                </a:solidFill>
              </a:rPr>
              <a:t> </a:t>
            </a:r>
            <a:r>
              <a:rPr lang="en-GB" sz="3600" dirty="0" err="1" smtClean="0">
                <a:solidFill>
                  <a:schemeClr val="accent6">
                    <a:lumMod val="75000"/>
                  </a:schemeClr>
                </a:solidFill>
              </a:rPr>
              <a:t>yma</a:t>
            </a:r>
            <a:r>
              <a:rPr lang="en-GB" sz="3600" dirty="0" smtClean="0">
                <a:solidFill>
                  <a:schemeClr val="accent6">
                    <a:lumMod val="75000"/>
                  </a:schemeClr>
                </a:solidFill>
              </a:rPr>
              <a:t>? </a:t>
            </a:r>
            <a:br>
              <a:rPr lang="en-GB" sz="3600" dirty="0" smtClean="0">
                <a:solidFill>
                  <a:schemeClr val="accent6">
                    <a:lumMod val="75000"/>
                  </a:schemeClr>
                </a:solidFill>
              </a:rPr>
            </a:br>
            <a:r>
              <a:rPr lang="en-GB" sz="3600" dirty="0" smtClean="0"/>
              <a:t>What kind of education is suggested by these images?</a:t>
            </a:r>
            <a:endParaRPr lang="en-GB" sz="3600" dirty="0"/>
          </a:p>
        </p:txBody>
      </p:sp>
      <p:pic>
        <p:nvPicPr>
          <p:cNvPr id="4" name="Picture 3"/>
          <p:cNvPicPr>
            <a:picLocks noChangeAspect="1"/>
          </p:cNvPicPr>
          <p:nvPr/>
        </p:nvPicPr>
        <p:blipFill>
          <a:blip r:embed="rId2"/>
          <a:stretch>
            <a:fillRect/>
          </a:stretch>
        </p:blipFill>
        <p:spPr>
          <a:xfrm>
            <a:off x="382496" y="1655380"/>
            <a:ext cx="3790040" cy="2522482"/>
          </a:xfrm>
          <a:prstGeom prst="rect">
            <a:avLst/>
          </a:prstGeom>
        </p:spPr>
      </p:pic>
      <p:pic>
        <p:nvPicPr>
          <p:cNvPr id="5" name="Picture 4"/>
          <p:cNvPicPr>
            <a:picLocks noChangeAspect="1"/>
          </p:cNvPicPr>
          <p:nvPr/>
        </p:nvPicPr>
        <p:blipFill>
          <a:blip r:embed="rId3"/>
          <a:stretch>
            <a:fillRect/>
          </a:stretch>
        </p:blipFill>
        <p:spPr>
          <a:xfrm>
            <a:off x="382496" y="4603533"/>
            <a:ext cx="2959976" cy="1968384"/>
          </a:xfrm>
          <a:prstGeom prst="rect">
            <a:avLst/>
          </a:prstGeom>
        </p:spPr>
      </p:pic>
      <p:pic>
        <p:nvPicPr>
          <p:cNvPr id="6" name="Picture 5"/>
          <p:cNvPicPr>
            <a:picLocks noChangeAspect="1"/>
          </p:cNvPicPr>
          <p:nvPr/>
        </p:nvPicPr>
        <p:blipFill>
          <a:blip r:embed="rId4"/>
          <a:stretch>
            <a:fillRect/>
          </a:stretch>
        </p:blipFill>
        <p:spPr>
          <a:xfrm>
            <a:off x="8095220" y="1433780"/>
            <a:ext cx="3122602" cy="1967239"/>
          </a:xfrm>
          <a:prstGeom prst="rect">
            <a:avLst/>
          </a:prstGeom>
        </p:spPr>
      </p:pic>
      <p:pic>
        <p:nvPicPr>
          <p:cNvPr id="7" name="Picture 6"/>
          <p:cNvPicPr>
            <a:picLocks noChangeAspect="1"/>
          </p:cNvPicPr>
          <p:nvPr/>
        </p:nvPicPr>
        <p:blipFill>
          <a:blip r:embed="rId5"/>
          <a:stretch>
            <a:fillRect/>
          </a:stretch>
        </p:blipFill>
        <p:spPr>
          <a:xfrm>
            <a:off x="8054572" y="4288221"/>
            <a:ext cx="3431263" cy="2283696"/>
          </a:xfrm>
          <a:prstGeom prst="rect">
            <a:avLst/>
          </a:prstGeom>
        </p:spPr>
      </p:pic>
      <p:pic>
        <p:nvPicPr>
          <p:cNvPr id="8" name="Picture 7"/>
          <p:cNvPicPr>
            <a:picLocks noChangeAspect="1"/>
          </p:cNvPicPr>
          <p:nvPr/>
        </p:nvPicPr>
        <p:blipFill>
          <a:blip r:embed="rId6"/>
          <a:stretch>
            <a:fillRect/>
          </a:stretch>
        </p:blipFill>
        <p:spPr>
          <a:xfrm>
            <a:off x="4596715" y="1736751"/>
            <a:ext cx="3074326" cy="2044427"/>
          </a:xfrm>
          <a:prstGeom prst="rect">
            <a:avLst/>
          </a:prstGeom>
        </p:spPr>
      </p:pic>
      <p:pic>
        <p:nvPicPr>
          <p:cNvPr id="9" name="Picture 8"/>
          <p:cNvPicPr>
            <a:picLocks noChangeAspect="1"/>
          </p:cNvPicPr>
          <p:nvPr/>
        </p:nvPicPr>
        <p:blipFill>
          <a:blip r:embed="rId7"/>
          <a:stretch>
            <a:fillRect/>
          </a:stretch>
        </p:blipFill>
        <p:spPr>
          <a:xfrm>
            <a:off x="4172536" y="4486393"/>
            <a:ext cx="2780699" cy="2085524"/>
          </a:xfrm>
          <a:prstGeom prst="rect">
            <a:avLst/>
          </a:prstGeom>
        </p:spPr>
      </p:pic>
    </p:spTree>
    <p:extLst>
      <p:ext uri="{BB962C8B-B14F-4D97-AF65-F5344CB8AC3E}">
        <p14:creationId xmlns:p14="http://schemas.microsoft.com/office/powerpoint/2010/main" val="423988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A.S Neill</a:t>
            </a:r>
            <a:endParaRPr lang="en-GB" dirty="0"/>
          </a:p>
        </p:txBody>
      </p:sp>
      <p:sp>
        <p:nvSpPr>
          <p:cNvPr id="3" name="Content Placeholder 2"/>
          <p:cNvSpPr>
            <a:spLocks noGrp="1"/>
          </p:cNvSpPr>
          <p:nvPr>
            <p:ph sz="half" idx="1"/>
          </p:nvPr>
        </p:nvSpPr>
        <p:spPr>
          <a:xfrm>
            <a:off x="838200" y="1825625"/>
            <a:ext cx="5181600" cy="4700434"/>
          </a:xfrm>
        </p:spPr>
        <p:style>
          <a:lnRef idx="2">
            <a:schemeClr val="accent6"/>
          </a:lnRef>
          <a:fillRef idx="1">
            <a:schemeClr val="lt1"/>
          </a:fillRef>
          <a:effectRef idx="0">
            <a:schemeClr val="accent6"/>
          </a:effectRef>
          <a:fontRef idx="minor">
            <a:schemeClr val="dk1"/>
          </a:fontRef>
        </p:style>
        <p:txBody>
          <a:bodyPr>
            <a:normAutofit fontScale="92500" lnSpcReduction="10000"/>
          </a:bodyPr>
          <a:lstStyle/>
          <a:p>
            <a:r>
              <a:rPr lang="en-GB" dirty="0"/>
              <a:t>Cred </a:t>
            </a:r>
            <a:r>
              <a:rPr lang="en-GB" dirty="0" err="1"/>
              <a:t>fod</a:t>
            </a:r>
            <a:r>
              <a:rPr lang="en-GB" dirty="0"/>
              <a:t> y </a:t>
            </a:r>
            <a:r>
              <a:rPr lang="en-GB" dirty="0" err="1"/>
              <a:t>plentyn</a:t>
            </a:r>
            <a:r>
              <a:rPr lang="en-GB" dirty="0"/>
              <a:t> </a:t>
            </a:r>
            <a:r>
              <a:rPr lang="en-GB" dirty="0" err="1"/>
              <a:t>yn</a:t>
            </a:r>
            <a:r>
              <a:rPr lang="en-GB" dirty="0"/>
              <a:t> </a:t>
            </a:r>
            <a:r>
              <a:rPr lang="en-GB" dirty="0" err="1"/>
              <a:t>dda</a:t>
            </a:r>
            <a:endParaRPr lang="en-GB" dirty="0"/>
          </a:p>
          <a:p>
            <a:r>
              <a:rPr lang="en-GB" dirty="0" err="1"/>
              <a:t>Pwrpas</a:t>
            </a:r>
            <a:r>
              <a:rPr lang="en-GB" dirty="0"/>
              <a:t> </a:t>
            </a:r>
            <a:r>
              <a:rPr lang="en-GB" dirty="0" err="1"/>
              <a:t>addysg</a:t>
            </a:r>
            <a:r>
              <a:rPr lang="en-GB" dirty="0"/>
              <a:t> </a:t>
            </a:r>
            <a:r>
              <a:rPr lang="en-GB" dirty="0" err="1"/>
              <a:t>yw</a:t>
            </a:r>
            <a:r>
              <a:rPr lang="en-GB" dirty="0"/>
              <a:t> </a:t>
            </a:r>
            <a:r>
              <a:rPr lang="en-GB" dirty="0" err="1"/>
              <a:t>darganfod</a:t>
            </a:r>
            <a:r>
              <a:rPr lang="en-GB" dirty="0"/>
              <a:t> </a:t>
            </a:r>
            <a:r>
              <a:rPr lang="en-GB" dirty="0" err="1"/>
              <a:t>hapusrwydd</a:t>
            </a:r>
            <a:endParaRPr lang="en-GB" dirty="0"/>
          </a:p>
          <a:p>
            <a:r>
              <a:rPr lang="en-GB" dirty="0" err="1"/>
              <a:t>Dylai</a:t>
            </a:r>
            <a:r>
              <a:rPr lang="en-GB" dirty="0"/>
              <a:t> </a:t>
            </a:r>
            <a:r>
              <a:rPr lang="en-GB" dirty="0" err="1"/>
              <a:t>addysg</a:t>
            </a:r>
            <a:r>
              <a:rPr lang="en-GB" dirty="0"/>
              <a:t> </a:t>
            </a:r>
            <a:r>
              <a:rPr lang="en-GB" dirty="0" err="1"/>
              <a:t>ddatblygu</a:t>
            </a:r>
            <a:r>
              <a:rPr lang="en-GB" dirty="0"/>
              <a:t> plant </a:t>
            </a:r>
            <a:r>
              <a:rPr lang="en-GB" dirty="0" err="1"/>
              <a:t>yn</a:t>
            </a:r>
            <a:r>
              <a:rPr lang="en-GB" dirty="0"/>
              <a:t> </a:t>
            </a:r>
            <a:r>
              <a:rPr lang="en-GB" dirty="0" err="1"/>
              <a:t>wybyddol</a:t>
            </a:r>
            <a:r>
              <a:rPr lang="en-GB" dirty="0"/>
              <a:t> ac </a:t>
            </a:r>
            <a:r>
              <a:rPr lang="en-GB" dirty="0" err="1"/>
              <a:t>yn</a:t>
            </a:r>
            <a:r>
              <a:rPr lang="en-GB" dirty="0"/>
              <a:t> </a:t>
            </a:r>
            <a:r>
              <a:rPr lang="en-GB" dirty="0" err="1"/>
              <a:t>emosiynol</a:t>
            </a:r>
            <a:r>
              <a:rPr lang="en-GB" dirty="0"/>
              <a:t> </a:t>
            </a:r>
          </a:p>
          <a:p>
            <a:r>
              <a:rPr lang="en-GB" dirty="0"/>
              <a:t>Mae </a:t>
            </a:r>
            <a:r>
              <a:rPr lang="en-GB" dirty="0" err="1"/>
              <a:t>disgyblaeth</a:t>
            </a:r>
            <a:r>
              <a:rPr lang="en-GB" dirty="0"/>
              <a:t> a </a:t>
            </a:r>
            <a:r>
              <a:rPr lang="en-GB" dirty="0" err="1"/>
              <a:t>chosb</a:t>
            </a:r>
            <a:r>
              <a:rPr lang="en-GB" dirty="0"/>
              <a:t> </a:t>
            </a:r>
            <a:r>
              <a:rPr lang="en-GB" dirty="0" err="1"/>
              <a:t>yn</a:t>
            </a:r>
            <a:r>
              <a:rPr lang="en-GB" dirty="0"/>
              <a:t> </a:t>
            </a:r>
            <a:r>
              <a:rPr lang="en-GB" dirty="0" err="1"/>
              <a:t>niweidiol</a:t>
            </a:r>
            <a:r>
              <a:rPr lang="en-GB" dirty="0"/>
              <a:t> </a:t>
            </a:r>
            <a:r>
              <a:rPr lang="en-GB" dirty="0" err="1"/>
              <a:t>i</a:t>
            </a:r>
            <a:r>
              <a:rPr lang="en-GB" dirty="0"/>
              <a:t> </a:t>
            </a:r>
            <a:r>
              <a:rPr lang="en-GB" dirty="0" err="1"/>
              <a:t>blant</a:t>
            </a:r>
            <a:endParaRPr lang="en-GB" dirty="0"/>
          </a:p>
          <a:p>
            <a:r>
              <a:rPr lang="en-GB" dirty="0"/>
              <a:t>Mae </a:t>
            </a:r>
            <a:r>
              <a:rPr lang="en-GB" dirty="0" err="1"/>
              <a:t>rhyddid</a:t>
            </a:r>
            <a:r>
              <a:rPr lang="en-GB" dirty="0"/>
              <a:t> a </a:t>
            </a:r>
            <a:r>
              <a:rPr lang="en-GB" dirty="0" err="1"/>
              <a:t>thrwydded</a:t>
            </a:r>
            <a:r>
              <a:rPr lang="en-GB" dirty="0"/>
              <a:t> </a:t>
            </a:r>
            <a:r>
              <a:rPr lang="en-GB" dirty="0" err="1"/>
              <a:t>yn</a:t>
            </a:r>
            <a:r>
              <a:rPr lang="en-GB" dirty="0"/>
              <a:t> </a:t>
            </a:r>
            <a:r>
              <a:rPr lang="en-GB" dirty="0" err="1"/>
              <a:t>wahanol</a:t>
            </a:r>
            <a:r>
              <a:rPr lang="en-GB" dirty="0"/>
              <a:t> – </a:t>
            </a:r>
            <a:r>
              <a:rPr lang="en-GB" dirty="0" err="1"/>
              <a:t>mae</a:t>
            </a:r>
            <a:r>
              <a:rPr lang="en-GB" dirty="0"/>
              <a:t> </a:t>
            </a:r>
            <a:r>
              <a:rPr lang="en-GB" dirty="0" err="1"/>
              <a:t>angen</a:t>
            </a:r>
            <a:r>
              <a:rPr lang="en-GB" dirty="0"/>
              <a:t> parch </a:t>
            </a:r>
            <a:r>
              <a:rPr lang="en-GB" dirty="0" err="1"/>
              <a:t>cilyddol</a:t>
            </a:r>
            <a:endParaRPr lang="en-GB" dirty="0"/>
          </a:p>
          <a:p>
            <a:r>
              <a:rPr lang="en-GB" dirty="0" err="1"/>
              <a:t>Dylai</a:t>
            </a:r>
            <a:r>
              <a:rPr lang="en-GB" dirty="0"/>
              <a:t> </a:t>
            </a:r>
            <a:r>
              <a:rPr lang="en-GB" dirty="0" err="1"/>
              <a:t>dysgu</a:t>
            </a:r>
            <a:r>
              <a:rPr lang="en-GB" dirty="0"/>
              <a:t> </a:t>
            </a:r>
            <a:r>
              <a:rPr lang="en-GB" dirty="0" err="1"/>
              <a:t>fod</a:t>
            </a:r>
            <a:r>
              <a:rPr lang="en-GB" dirty="0"/>
              <a:t> </a:t>
            </a:r>
            <a:r>
              <a:rPr lang="en-GB" dirty="0" err="1"/>
              <a:t>yn</a:t>
            </a:r>
            <a:r>
              <a:rPr lang="en-GB" dirty="0"/>
              <a:t> </a:t>
            </a:r>
            <a:r>
              <a:rPr lang="en-GB" dirty="0" err="1"/>
              <a:t>rhydd</a:t>
            </a:r>
            <a:r>
              <a:rPr lang="en-GB" dirty="0"/>
              <a:t> o </a:t>
            </a:r>
            <a:r>
              <a:rPr lang="en-GB" dirty="0" err="1"/>
              <a:t>euogrwydd</a:t>
            </a:r>
            <a:r>
              <a:rPr lang="en-GB" dirty="0"/>
              <a:t> </a:t>
            </a:r>
          </a:p>
          <a:p>
            <a:endParaRPr lang="en-GB" dirty="0"/>
          </a:p>
        </p:txBody>
      </p:sp>
      <p:sp>
        <p:nvSpPr>
          <p:cNvPr id="4" name="Content Placeholder 3"/>
          <p:cNvSpPr>
            <a:spLocks noGrp="1"/>
          </p:cNvSpPr>
          <p:nvPr>
            <p:ph sz="half" idx="2"/>
          </p:nvPr>
        </p:nvSpPr>
        <p:spPr>
          <a:xfrm>
            <a:off x="6172200" y="1825624"/>
            <a:ext cx="5181600" cy="4700435"/>
          </a:xfrm>
        </p:spPr>
        <p:style>
          <a:lnRef idx="2">
            <a:schemeClr val="accent6">
              <a:shade val="50000"/>
            </a:schemeClr>
          </a:lnRef>
          <a:fillRef idx="1">
            <a:schemeClr val="accent6"/>
          </a:fillRef>
          <a:effectRef idx="0">
            <a:schemeClr val="accent6"/>
          </a:effectRef>
          <a:fontRef idx="minor">
            <a:schemeClr val="lt1"/>
          </a:fontRef>
        </p:style>
        <p:txBody>
          <a:bodyPr>
            <a:normAutofit fontScale="92500" lnSpcReduction="10000"/>
          </a:bodyPr>
          <a:lstStyle/>
          <a:p>
            <a:r>
              <a:rPr lang="en-GB" dirty="0" smtClean="0"/>
              <a:t>A faith in the goodness of the child</a:t>
            </a:r>
          </a:p>
          <a:p>
            <a:r>
              <a:rPr lang="en-GB" dirty="0" smtClean="0"/>
              <a:t>Aim of education is to work joyfully and find happiness</a:t>
            </a:r>
          </a:p>
          <a:p>
            <a:r>
              <a:rPr lang="en-GB" dirty="0" smtClean="0"/>
              <a:t>Education is about both intellectual and emotional development</a:t>
            </a:r>
          </a:p>
          <a:p>
            <a:r>
              <a:rPr lang="en-GB" dirty="0" smtClean="0"/>
              <a:t>Discipline and punishment is harmful to child development</a:t>
            </a:r>
          </a:p>
          <a:p>
            <a:r>
              <a:rPr lang="en-GB" dirty="0" smtClean="0"/>
              <a:t>Freedom doesn’t mean licence – respect is a two way process</a:t>
            </a:r>
          </a:p>
          <a:p>
            <a:r>
              <a:rPr lang="en-GB" dirty="0" smtClean="0"/>
              <a:t>Learning and development needs to be free from guilt</a:t>
            </a:r>
          </a:p>
          <a:p>
            <a:pPr marL="0" indent="0" algn="r">
              <a:buNone/>
            </a:pPr>
            <a:r>
              <a:rPr lang="en-GB" dirty="0" smtClean="0"/>
              <a:t>Aubrey and Riley 2017</a:t>
            </a:r>
            <a:endParaRPr lang="en-GB" dirty="0"/>
          </a:p>
        </p:txBody>
      </p:sp>
    </p:spTree>
    <p:extLst>
      <p:ext uri="{BB962C8B-B14F-4D97-AF65-F5344CB8AC3E}">
        <p14:creationId xmlns:p14="http://schemas.microsoft.com/office/powerpoint/2010/main" val="19211574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A.S. Neill </a:t>
            </a:r>
            <a:endParaRPr lang="en-GB" dirty="0"/>
          </a:p>
        </p:txBody>
      </p:sp>
      <p:sp>
        <p:nvSpPr>
          <p:cNvPr id="4" name="Content Placeholder 3"/>
          <p:cNvSpPr>
            <a:spLocks noGrp="1"/>
          </p:cNvSpPr>
          <p:nvPr>
            <p:ph sz="half" idx="1"/>
          </p:nvPr>
        </p:nvSpPr>
        <p:spPr>
          <a:xfrm>
            <a:off x="838200" y="3725839"/>
            <a:ext cx="5181600" cy="2451123"/>
          </a:xfrm>
        </p:spPr>
        <p:txBody>
          <a:bodyPr>
            <a:normAutofit lnSpcReduction="10000"/>
          </a:bodyPr>
          <a:lstStyle/>
          <a:p>
            <a:r>
              <a:rPr lang="en-GB" dirty="0" err="1"/>
              <a:t>Gwyliwch</a:t>
            </a:r>
            <a:r>
              <a:rPr lang="en-GB" dirty="0"/>
              <a:t> y </a:t>
            </a:r>
            <a:r>
              <a:rPr lang="en-GB" dirty="0" err="1" smtClean="0"/>
              <a:t>fideo</a:t>
            </a:r>
            <a:r>
              <a:rPr lang="en-GB" dirty="0" smtClean="0"/>
              <a:t> </a:t>
            </a:r>
            <a:r>
              <a:rPr lang="en-GB" dirty="0"/>
              <a:t>o A.S. </a:t>
            </a:r>
            <a:r>
              <a:rPr lang="en-GB" dirty="0" smtClean="0"/>
              <a:t>Neill </a:t>
            </a:r>
            <a:r>
              <a:rPr lang="en-GB" dirty="0" err="1"/>
              <a:t>yn</a:t>
            </a:r>
            <a:r>
              <a:rPr lang="en-GB" dirty="0"/>
              <a:t> </a:t>
            </a:r>
            <a:r>
              <a:rPr lang="en-GB" dirty="0" err="1"/>
              <a:t>trafod</a:t>
            </a:r>
            <a:r>
              <a:rPr lang="en-GB" dirty="0"/>
              <a:t> </a:t>
            </a:r>
            <a:r>
              <a:rPr lang="en-GB" dirty="0" err="1"/>
              <a:t>addysg</a:t>
            </a:r>
            <a:r>
              <a:rPr lang="en-GB" dirty="0"/>
              <a:t>. </a:t>
            </a:r>
          </a:p>
          <a:p>
            <a:endParaRPr lang="en-GB" dirty="0"/>
          </a:p>
          <a:p>
            <a:r>
              <a:rPr lang="en-GB" dirty="0" err="1"/>
              <a:t>Nodwch</a:t>
            </a:r>
            <a:r>
              <a:rPr lang="en-GB" dirty="0"/>
              <a:t> </a:t>
            </a:r>
            <a:r>
              <a:rPr lang="en-GB" dirty="0" err="1"/>
              <a:t>b</a:t>
            </a:r>
            <a:r>
              <a:rPr lang="en-GB" dirty="0" err="1" smtClean="0"/>
              <a:t>rif</a:t>
            </a:r>
            <a:r>
              <a:rPr lang="en-GB" dirty="0" smtClean="0"/>
              <a:t> </a:t>
            </a:r>
            <a:r>
              <a:rPr lang="en-GB" dirty="0" err="1"/>
              <a:t>g</a:t>
            </a:r>
            <a:r>
              <a:rPr lang="en-GB" dirty="0" err="1" smtClean="0"/>
              <a:t>redoau</a:t>
            </a:r>
            <a:r>
              <a:rPr lang="en-GB" dirty="0" smtClean="0"/>
              <a:t> Neill. </a:t>
            </a:r>
            <a:endParaRPr lang="en-GB" dirty="0"/>
          </a:p>
          <a:p>
            <a:endParaRPr lang="en-GB" dirty="0"/>
          </a:p>
        </p:txBody>
      </p:sp>
      <p:sp>
        <p:nvSpPr>
          <p:cNvPr id="5" name="Content Placeholder 4"/>
          <p:cNvSpPr>
            <a:spLocks noGrp="1"/>
          </p:cNvSpPr>
          <p:nvPr>
            <p:ph sz="half" idx="2"/>
          </p:nvPr>
        </p:nvSpPr>
        <p:spPr>
          <a:xfrm>
            <a:off x="6172200" y="3671247"/>
            <a:ext cx="5181600" cy="2505715"/>
          </a:xfrm>
        </p:spPr>
        <p:txBody>
          <a:bodyPr>
            <a:normAutofit lnSpcReduction="10000"/>
          </a:bodyPr>
          <a:lstStyle/>
          <a:p>
            <a:r>
              <a:rPr lang="en-GB" dirty="0" smtClean="0"/>
              <a:t>Watch the </a:t>
            </a:r>
            <a:r>
              <a:rPr lang="en-GB" dirty="0" smtClean="0">
                <a:hlinkClick r:id="rId2"/>
              </a:rPr>
              <a:t>following video </a:t>
            </a:r>
            <a:r>
              <a:rPr lang="en-GB" dirty="0" smtClean="0"/>
              <a:t>of A.S. Neill discussing his philosophy of education. </a:t>
            </a:r>
          </a:p>
          <a:p>
            <a:pPr marL="0" indent="0">
              <a:buNone/>
            </a:pPr>
            <a:endParaRPr lang="en-GB" dirty="0" smtClean="0"/>
          </a:p>
          <a:p>
            <a:r>
              <a:rPr lang="en-GB" dirty="0" smtClean="0"/>
              <a:t>Make a note of Neill’s key beliefs. </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512" y="1581150"/>
            <a:ext cx="24669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5492857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smtClean="0"/>
              <a:t>A.S. Neill </a:t>
            </a:r>
            <a:endParaRPr lang="en-GB" dirty="0"/>
          </a:p>
        </p:txBody>
      </p:sp>
      <p:sp>
        <p:nvSpPr>
          <p:cNvPr id="5" name="Content Placeholder 4"/>
          <p:cNvSpPr>
            <a:spLocks noGrp="1"/>
          </p:cNvSpPr>
          <p:nvPr>
            <p:ph sz="half" idx="1"/>
          </p:nvPr>
        </p:nvSpPr>
        <p:spPr>
          <a:xfrm>
            <a:off x="838200" y="1825625"/>
            <a:ext cx="5181600" cy="4820104"/>
          </a:xfrm>
        </p:spPr>
        <p:style>
          <a:lnRef idx="2">
            <a:schemeClr val="accent6"/>
          </a:lnRef>
          <a:fillRef idx="1">
            <a:schemeClr val="lt1"/>
          </a:fillRef>
          <a:effectRef idx="0">
            <a:schemeClr val="accent6"/>
          </a:effectRef>
          <a:fontRef idx="minor">
            <a:schemeClr val="dk1"/>
          </a:fontRef>
        </p:style>
        <p:txBody>
          <a:bodyPr>
            <a:normAutofit fontScale="77500" lnSpcReduction="20000"/>
          </a:bodyPr>
          <a:lstStyle/>
          <a:p>
            <a:pPr>
              <a:lnSpc>
                <a:spcPct val="120000"/>
              </a:lnSpc>
            </a:pPr>
            <a:r>
              <a:rPr lang="en-GB" dirty="0" err="1" smtClean="0"/>
              <a:t>Crewr</a:t>
            </a:r>
            <a:r>
              <a:rPr lang="en-GB" dirty="0" smtClean="0"/>
              <a:t> </a:t>
            </a:r>
            <a:r>
              <a:rPr lang="en-GB" dirty="0" err="1"/>
              <a:t>ysgol</a:t>
            </a:r>
            <a:r>
              <a:rPr lang="en-GB" dirty="0"/>
              <a:t> Summerhill</a:t>
            </a:r>
          </a:p>
          <a:p>
            <a:pPr>
              <a:lnSpc>
                <a:spcPct val="120000"/>
              </a:lnSpc>
            </a:pPr>
            <a:r>
              <a:rPr lang="en-GB" dirty="0" err="1"/>
              <a:t>Wedi</a:t>
            </a:r>
            <a:r>
              <a:rPr lang="en-GB" dirty="0"/>
              <a:t> </a:t>
            </a:r>
            <a:r>
              <a:rPr lang="en-GB" dirty="0" err="1"/>
              <a:t>cael</a:t>
            </a:r>
            <a:r>
              <a:rPr lang="en-GB" dirty="0"/>
              <a:t> </a:t>
            </a:r>
            <a:r>
              <a:rPr lang="en-GB" dirty="0" err="1"/>
              <a:t>ei</a:t>
            </a:r>
            <a:r>
              <a:rPr lang="en-GB" dirty="0"/>
              <a:t> </a:t>
            </a:r>
            <a:r>
              <a:rPr lang="en-GB" dirty="0" err="1"/>
              <a:t>ddylanwadu</a:t>
            </a:r>
            <a:r>
              <a:rPr lang="en-GB" dirty="0"/>
              <a:t> </a:t>
            </a:r>
            <a:r>
              <a:rPr lang="en-GB" dirty="0" err="1"/>
              <a:t>gan</a:t>
            </a:r>
            <a:r>
              <a:rPr lang="en-GB" dirty="0"/>
              <a:t> </a:t>
            </a:r>
            <a:r>
              <a:rPr lang="en-GB" dirty="0" err="1" smtClean="0"/>
              <a:t>ddyneiddiaeth</a:t>
            </a:r>
            <a:r>
              <a:rPr lang="en-GB" dirty="0" smtClean="0"/>
              <a:t> </a:t>
            </a:r>
            <a:endParaRPr lang="en-GB" dirty="0"/>
          </a:p>
          <a:p>
            <a:pPr>
              <a:lnSpc>
                <a:spcPct val="120000"/>
              </a:lnSpc>
            </a:pPr>
            <a:r>
              <a:rPr lang="en-GB" dirty="0" err="1" smtClean="0"/>
              <a:t>Yn</a:t>
            </a:r>
            <a:r>
              <a:rPr lang="en-GB" dirty="0" smtClean="0"/>
              <a:t> </a:t>
            </a:r>
            <a:r>
              <a:rPr lang="en-GB" dirty="0" err="1"/>
              <a:t>c</a:t>
            </a:r>
            <a:r>
              <a:rPr lang="en-GB" dirty="0" err="1" smtClean="0"/>
              <a:t>redu</a:t>
            </a:r>
            <a:r>
              <a:rPr lang="en-GB" dirty="0" smtClean="0"/>
              <a:t> </a:t>
            </a:r>
            <a:r>
              <a:rPr lang="en-GB" dirty="0"/>
              <a:t>bod plant </a:t>
            </a:r>
            <a:r>
              <a:rPr lang="en-GB" dirty="0" err="1"/>
              <a:t>yn</a:t>
            </a:r>
            <a:r>
              <a:rPr lang="en-GB" dirty="0"/>
              <a:t> </a:t>
            </a:r>
            <a:r>
              <a:rPr lang="en-GB" dirty="0" err="1"/>
              <a:t>naturiol</a:t>
            </a:r>
            <a:r>
              <a:rPr lang="en-GB" dirty="0"/>
              <a:t> </a:t>
            </a:r>
            <a:r>
              <a:rPr lang="en-GB" dirty="0" err="1"/>
              <a:t>dda</a:t>
            </a:r>
            <a:endParaRPr lang="en-GB" dirty="0"/>
          </a:p>
          <a:p>
            <a:pPr>
              <a:lnSpc>
                <a:spcPct val="120000"/>
              </a:lnSpc>
            </a:pPr>
            <a:r>
              <a:rPr lang="en-GB" dirty="0"/>
              <a:t>Mae </a:t>
            </a:r>
            <a:r>
              <a:rPr lang="en-GB" dirty="0" err="1"/>
              <a:t>angen</a:t>
            </a:r>
            <a:r>
              <a:rPr lang="en-GB" dirty="0"/>
              <a:t> </a:t>
            </a:r>
            <a:r>
              <a:rPr lang="en-GB" dirty="0" err="1"/>
              <a:t>gwir</a:t>
            </a:r>
            <a:r>
              <a:rPr lang="en-GB" dirty="0"/>
              <a:t> </a:t>
            </a:r>
            <a:r>
              <a:rPr lang="en-GB" dirty="0" err="1"/>
              <a:t>ddiddordeb</a:t>
            </a:r>
            <a:r>
              <a:rPr lang="en-GB" dirty="0"/>
              <a:t> </a:t>
            </a:r>
            <a:r>
              <a:rPr lang="en-GB" dirty="0" err="1"/>
              <a:t>ar</a:t>
            </a:r>
            <a:r>
              <a:rPr lang="en-GB" dirty="0"/>
              <a:t> </a:t>
            </a:r>
            <a:r>
              <a:rPr lang="en-GB" dirty="0" err="1"/>
              <a:t>gyfer</a:t>
            </a:r>
            <a:r>
              <a:rPr lang="en-GB" dirty="0"/>
              <a:t> </a:t>
            </a:r>
            <a:r>
              <a:rPr lang="en-GB" dirty="0" err="1"/>
              <a:t>dysgu</a:t>
            </a:r>
            <a:r>
              <a:rPr lang="en-GB" dirty="0"/>
              <a:t> </a:t>
            </a:r>
          </a:p>
          <a:p>
            <a:pPr>
              <a:lnSpc>
                <a:spcPct val="120000"/>
              </a:lnSpc>
            </a:pPr>
            <a:r>
              <a:rPr lang="en-GB" dirty="0" err="1"/>
              <a:t>Rhyddid</a:t>
            </a:r>
            <a:r>
              <a:rPr lang="en-GB" dirty="0"/>
              <a:t> – </a:t>
            </a:r>
            <a:r>
              <a:rPr lang="en-GB" dirty="0" err="1" smtClean="0"/>
              <a:t>cyn</a:t>
            </a:r>
            <a:r>
              <a:rPr lang="en-GB" dirty="0" smtClean="0"/>
              <a:t> belled ag </a:t>
            </a:r>
            <a:r>
              <a:rPr lang="en-GB" dirty="0" err="1" smtClean="0"/>
              <a:t>ei</a:t>
            </a:r>
            <a:r>
              <a:rPr lang="en-GB" dirty="0" smtClean="0"/>
              <a:t> </a:t>
            </a:r>
            <a:r>
              <a:rPr lang="en-GB" dirty="0" err="1" smtClean="0"/>
              <a:t>fod</a:t>
            </a:r>
            <a:r>
              <a:rPr lang="en-GB" dirty="0" smtClean="0"/>
              <a:t> </a:t>
            </a:r>
            <a:r>
              <a:rPr lang="en-GB" dirty="0" err="1"/>
              <a:t>ddim</a:t>
            </a:r>
            <a:r>
              <a:rPr lang="en-GB" dirty="0"/>
              <a:t> </a:t>
            </a:r>
            <a:r>
              <a:rPr lang="en-GB" dirty="0" err="1"/>
              <a:t>yn</a:t>
            </a:r>
            <a:r>
              <a:rPr lang="en-GB" dirty="0"/>
              <a:t> </a:t>
            </a:r>
            <a:r>
              <a:rPr lang="en-GB" dirty="0" err="1"/>
              <a:t>effeithio</a:t>
            </a:r>
            <a:r>
              <a:rPr lang="en-GB" dirty="0"/>
              <a:t> </a:t>
            </a:r>
            <a:r>
              <a:rPr lang="en-GB" dirty="0" err="1"/>
              <a:t>ar</a:t>
            </a:r>
            <a:r>
              <a:rPr lang="en-GB" dirty="0"/>
              <a:t> </a:t>
            </a:r>
            <a:r>
              <a:rPr lang="en-GB" dirty="0" err="1"/>
              <a:t>ryddid</a:t>
            </a:r>
            <a:r>
              <a:rPr lang="en-GB" dirty="0"/>
              <a:t> </a:t>
            </a:r>
            <a:r>
              <a:rPr lang="en-GB" dirty="0" err="1"/>
              <a:t>eraill</a:t>
            </a:r>
            <a:endParaRPr lang="en-GB" dirty="0"/>
          </a:p>
          <a:p>
            <a:pPr>
              <a:lnSpc>
                <a:spcPct val="120000"/>
              </a:lnSpc>
            </a:pPr>
            <a:r>
              <a:rPr lang="en-GB" dirty="0" err="1"/>
              <a:t>Hawl</a:t>
            </a:r>
            <a:r>
              <a:rPr lang="en-GB" dirty="0"/>
              <a:t> </a:t>
            </a:r>
            <a:r>
              <a:rPr lang="en-GB" dirty="0" err="1"/>
              <a:t>i’r</a:t>
            </a:r>
            <a:r>
              <a:rPr lang="en-GB" dirty="0"/>
              <a:t> </a:t>
            </a:r>
            <a:r>
              <a:rPr lang="en-GB" dirty="0" err="1"/>
              <a:t>plentyn</a:t>
            </a:r>
            <a:r>
              <a:rPr lang="en-GB" dirty="0"/>
              <a:t> </a:t>
            </a:r>
            <a:r>
              <a:rPr lang="en-GB" dirty="0" err="1"/>
              <a:t>rheoli</a:t>
            </a:r>
            <a:r>
              <a:rPr lang="en-GB" dirty="0"/>
              <a:t> </a:t>
            </a:r>
            <a:r>
              <a:rPr lang="en-GB" dirty="0" err="1"/>
              <a:t>ei</a:t>
            </a:r>
            <a:r>
              <a:rPr lang="en-GB" dirty="0"/>
              <a:t> </a:t>
            </a:r>
            <a:r>
              <a:rPr lang="en-GB" dirty="0" err="1"/>
              <a:t>hun</a:t>
            </a:r>
            <a:r>
              <a:rPr lang="en-GB" dirty="0"/>
              <a:t> </a:t>
            </a:r>
          </a:p>
          <a:p>
            <a:pPr>
              <a:lnSpc>
                <a:spcPct val="120000"/>
              </a:lnSpc>
            </a:pPr>
            <a:r>
              <a:rPr lang="en-GB" dirty="0"/>
              <a:t>Mae </a:t>
            </a:r>
            <a:r>
              <a:rPr lang="en-GB" dirty="0" err="1"/>
              <a:t>hapusrwydd</a:t>
            </a:r>
            <a:r>
              <a:rPr lang="en-GB" dirty="0"/>
              <a:t> </a:t>
            </a:r>
            <a:r>
              <a:rPr lang="en-GB" dirty="0" err="1"/>
              <a:t>mwy</a:t>
            </a:r>
            <a:r>
              <a:rPr lang="en-GB" dirty="0"/>
              <a:t> </a:t>
            </a:r>
            <a:r>
              <a:rPr lang="en-GB" dirty="0" err="1"/>
              <a:t>pwysig</a:t>
            </a:r>
            <a:r>
              <a:rPr lang="en-GB" dirty="0"/>
              <a:t> </a:t>
            </a:r>
            <a:r>
              <a:rPr lang="en-GB" dirty="0" err="1" smtClean="0"/>
              <a:t>na</a:t>
            </a:r>
            <a:r>
              <a:rPr lang="en-GB" dirty="0" smtClean="0"/>
              <a:t> </a:t>
            </a:r>
            <a:r>
              <a:rPr lang="en-GB" dirty="0" err="1"/>
              <a:t>datblygiad</a:t>
            </a:r>
            <a:r>
              <a:rPr lang="en-GB" dirty="0"/>
              <a:t> </a:t>
            </a:r>
            <a:r>
              <a:rPr lang="en-GB" dirty="0" err="1" smtClean="0"/>
              <a:t>deallusol</a:t>
            </a:r>
            <a:endParaRPr lang="en-GB" dirty="0"/>
          </a:p>
        </p:txBody>
      </p:sp>
      <p:sp>
        <p:nvSpPr>
          <p:cNvPr id="6" name="Content Placeholder 5"/>
          <p:cNvSpPr>
            <a:spLocks noGrp="1"/>
          </p:cNvSpPr>
          <p:nvPr>
            <p:ph sz="half" idx="2"/>
          </p:nvPr>
        </p:nvSpPr>
        <p:spPr/>
        <p:style>
          <a:lnRef idx="2">
            <a:schemeClr val="accent6">
              <a:shade val="50000"/>
            </a:schemeClr>
          </a:lnRef>
          <a:fillRef idx="1">
            <a:schemeClr val="accent6"/>
          </a:fillRef>
          <a:effectRef idx="0">
            <a:schemeClr val="accent6"/>
          </a:effectRef>
          <a:fontRef idx="minor">
            <a:schemeClr val="lt1"/>
          </a:fontRef>
        </p:style>
        <p:txBody>
          <a:bodyPr>
            <a:normAutofit fontScale="77500" lnSpcReduction="20000"/>
          </a:bodyPr>
          <a:lstStyle/>
          <a:p>
            <a:r>
              <a:rPr lang="en-GB" dirty="0" smtClean="0"/>
              <a:t>Founder of Summerhill School</a:t>
            </a:r>
          </a:p>
          <a:p>
            <a:r>
              <a:rPr lang="en-GB" dirty="0" smtClean="0"/>
              <a:t>Influenced by Humanistic and Freudian schools of thought </a:t>
            </a:r>
          </a:p>
          <a:p>
            <a:r>
              <a:rPr lang="en-GB" dirty="0" smtClean="0"/>
              <a:t>Importance of nature </a:t>
            </a:r>
          </a:p>
          <a:p>
            <a:r>
              <a:rPr lang="en-GB" dirty="0" smtClean="0"/>
              <a:t>Children are innately good </a:t>
            </a:r>
          </a:p>
          <a:p>
            <a:r>
              <a:rPr lang="en-GB" dirty="0" smtClean="0"/>
              <a:t>Genuine interest is a prerequisite for learning </a:t>
            </a:r>
          </a:p>
          <a:p>
            <a:r>
              <a:rPr lang="en-GB" dirty="0" smtClean="0"/>
              <a:t>Freedom – as long as it does not encroach on another’s freedom</a:t>
            </a:r>
          </a:p>
          <a:p>
            <a:r>
              <a:rPr lang="en-GB" dirty="0" smtClean="0"/>
              <a:t>Children should be allowed to self-govern – role of self-determination </a:t>
            </a:r>
          </a:p>
          <a:p>
            <a:r>
              <a:rPr lang="en-GB" dirty="0" smtClean="0"/>
              <a:t>Happiness is just as important as intellectual development</a:t>
            </a:r>
          </a:p>
        </p:txBody>
      </p:sp>
      <p:sp>
        <p:nvSpPr>
          <p:cNvPr id="7" name="Cloud Callout 6"/>
          <p:cNvSpPr/>
          <p:nvPr/>
        </p:nvSpPr>
        <p:spPr>
          <a:xfrm>
            <a:off x="8129392" y="3557391"/>
            <a:ext cx="3795386" cy="2242159"/>
          </a:xfrm>
          <a:prstGeom prst="cloudCallout">
            <a:avLst>
              <a:gd name="adj1" fmla="val -50206"/>
              <a:gd name="adj2" fmla="val 72556"/>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400" dirty="0" smtClean="0"/>
              <a:t>Links to theorists?</a:t>
            </a:r>
          </a:p>
          <a:p>
            <a:pPr algn="ctr"/>
            <a:r>
              <a:rPr lang="en-GB" sz="2400" dirty="0" err="1" smtClean="0"/>
              <a:t>Damcaniaethau</a:t>
            </a:r>
            <a:r>
              <a:rPr lang="en-GB" sz="2400" dirty="0" smtClean="0"/>
              <a:t> </a:t>
            </a:r>
            <a:r>
              <a:rPr lang="en-GB" sz="2400" dirty="0" err="1" smtClean="0"/>
              <a:t>arall</a:t>
            </a:r>
            <a:r>
              <a:rPr lang="en-GB" sz="2400" dirty="0" smtClean="0"/>
              <a:t>? </a:t>
            </a:r>
            <a:endParaRPr lang="en-GB" sz="2400" dirty="0"/>
          </a:p>
        </p:txBody>
      </p:sp>
    </p:spTree>
    <p:extLst>
      <p:ext uri="{BB962C8B-B14F-4D97-AF65-F5344CB8AC3E}">
        <p14:creationId xmlns:p14="http://schemas.microsoft.com/office/powerpoint/2010/main" val="25504654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16828" y="453715"/>
            <a:ext cx="7336971" cy="1580329"/>
          </a:xfrm>
        </p:spPr>
        <p:txBody>
          <a:bodyPr>
            <a:normAutofit fontScale="90000"/>
          </a:bodyPr>
          <a:lstStyle/>
          <a:p>
            <a:pPr algn="ctr"/>
            <a:r>
              <a:rPr lang="en-GB" dirty="0" smtClean="0">
                <a:solidFill>
                  <a:schemeClr val="accent6">
                    <a:lumMod val="75000"/>
                  </a:schemeClr>
                </a:solidFill>
              </a:rPr>
              <a:t>Ysgol Summerhill </a:t>
            </a:r>
            <a:br>
              <a:rPr lang="en-GB" dirty="0" smtClean="0">
                <a:solidFill>
                  <a:schemeClr val="accent6">
                    <a:lumMod val="75000"/>
                  </a:schemeClr>
                </a:solidFill>
              </a:rPr>
            </a:br>
            <a:r>
              <a:rPr lang="en-GB" dirty="0" err="1" smtClean="0"/>
              <a:t>Summerhill</a:t>
            </a:r>
            <a:r>
              <a:rPr lang="en-GB" dirty="0" smtClean="0"/>
              <a:t> School </a:t>
            </a:r>
            <a:br>
              <a:rPr lang="en-GB" dirty="0" smtClean="0"/>
            </a:br>
            <a:r>
              <a:rPr lang="en-GB" dirty="0" smtClean="0"/>
              <a:t>(</a:t>
            </a:r>
            <a:r>
              <a:rPr lang="en-GB" dirty="0" err="1" smtClean="0"/>
              <a:t>A.S.Neill</a:t>
            </a:r>
            <a:r>
              <a:rPr lang="en-GB" dirty="0" smtClean="0"/>
              <a:t>) </a:t>
            </a:r>
            <a:endParaRPr lang="en-GB" dirty="0"/>
          </a:p>
        </p:txBody>
      </p:sp>
      <p:sp>
        <p:nvSpPr>
          <p:cNvPr id="3" name="Content Placeholder 2"/>
          <p:cNvSpPr>
            <a:spLocks noGrp="1"/>
          </p:cNvSpPr>
          <p:nvPr>
            <p:ph idx="1"/>
          </p:nvPr>
        </p:nvSpPr>
        <p:spPr>
          <a:xfrm>
            <a:off x="5992022" y="2566041"/>
            <a:ext cx="5946227" cy="3981716"/>
          </a:xfrm>
        </p:spPr>
        <p:style>
          <a:lnRef idx="1">
            <a:schemeClr val="accent6"/>
          </a:lnRef>
          <a:fillRef idx="2">
            <a:schemeClr val="accent6"/>
          </a:fillRef>
          <a:effectRef idx="1">
            <a:schemeClr val="accent6"/>
          </a:effectRef>
          <a:fontRef idx="minor">
            <a:schemeClr val="dk1"/>
          </a:fontRef>
        </p:style>
        <p:txBody>
          <a:bodyPr>
            <a:normAutofit fontScale="92500"/>
          </a:bodyPr>
          <a:lstStyle/>
          <a:p>
            <a:r>
              <a:rPr lang="en-GB" dirty="0" smtClean="0"/>
              <a:t>Democratic, self-governing school.</a:t>
            </a:r>
          </a:p>
          <a:p>
            <a:r>
              <a:rPr lang="en-GB" dirty="0" smtClean="0"/>
              <a:t>Adults and children have equal status.</a:t>
            </a:r>
          </a:p>
          <a:p>
            <a:r>
              <a:rPr lang="en-GB" dirty="0"/>
              <a:t>I</a:t>
            </a:r>
            <a:r>
              <a:rPr lang="en-GB" dirty="0" smtClean="0"/>
              <a:t>nformal environment. First names only. </a:t>
            </a:r>
          </a:p>
          <a:p>
            <a:r>
              <a:rPr lang="en-GB" dirty="0" smtClean="0"/>
              <a:t>Children can choose their own path in life – including lessons.</a:t>
            </a:r>
          </a:p>
          <a:p>
            <a:r>
              <a:rPr lang="en-GB" dirty="0" smtClean="0"/>
              <a:t>Learning takes place outside class in a casual environment.</a:t>
            </a:r>
          </a:p>
          <a:p>
            <a:r>
              <a:rPr lang="en-GB" dirty="0" smtClean="0"/>
              <a:t>Unlimited opportunities for play (which is believed is how children learn best). </a:t>
            </a:r>
            <a:endParaRPr lang="en-GB" dirty="0"/>
          </a:p>
        </p:txBody>
      </p:sp>
      <p:pic>
        <p:nvPicPr>
          <p:cNvPr id="6" name="Picture 5"/>
          <p:cNvPicPr>
            <a:picLocks noChangeAspect="1"/>
          </p:cNvPicPr>
          <p:nvPr/>
        </p:nvPicPr>
        <p:blipFill>
          <a:blip r:embed="rId2"/>
          <a:stretch>
            <a:fillRect/>
          </a:stretch>
        </p:blipFill>
        <p:spPr>
          <a:xfrm>
            <a:off x="838200" y="110359"/>
            <a:ext cx="3978729" cy="1767427"/>
          </a:xfrm>
          <a:prstGeom prst="rect">
            <a:avLst/>
          </a:prstGeom>
        </p:spPr>
      </p:pic>
      <p:sp>
        <p:nvSpPr>
          <p:cNvPr id="7" name="TextBox 6"/>
          <p:cNvSpPr txBox="1"/>
          <p:nvPr/>
        </p:nvSpPr>
        <p:spPr>
          <a:xfrm>
            <a:off x="375557" y="2310130"/>
            <a:ext cx="5355772" cy="449353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buFont typeface="Arial" panose="020B0604020202020204" pitchFamily="34" charset="0"/>
              <a:buChar char="•"/>
            </a:pPr>
            <a:r>
              <a:rPr lang="en-GB" sz="2200" dirty="0" err="1" smtClean="0">
                <a:solidFill>
                  <a:schemeClr val="accent6">
                    <a:lumMod val="75000"/>
                  </a:schemeClr>
                </a:solidFill>
              </a:rPr>
              <a:t>Democrataidd</a:t>
            </a:r>
            <a:r>
              <a:rPr lang="en-GB" sz="2200" dirty="0" smtClean="0">
                <a:solidFill>
                  <a:schemeClr val="accent6">
                    <a:lumMod val="75000"/>
                  </a:schemeClr>
                </a:solidFill>
              </a:rPr>
              <a:t> – </a:t>
            </a:r>
            <a:r>
              <a:rPr lang="en-GB" sz="2200" dirty="0" err="1" smtClean="0">
                <a:solidFill>
                  <a:schemeClr val="accent6">
                    <a:lumMod val="75000"/>
                  </a:schemeClr>
                </a:solidFill>
              </a:rPr>
              <a:t>ysgol</a:t>
            </a:r>
            <a:r>
              <a:rPr lang="en-GB" sz="2200" dirty="0" smtClean="0">
                <a:solidFill>
                  <a:schemeClr val="accent6">
                    <a:lumMod val="75000"/>
                  </a:schemeClr>
                </a:solidFill>
              </a:rPr>
              <a:t> </a:t>
            </a:r>
            <a:r>
              <a:rPr lang="en-GB" sz="2200" dirty="0" err="1" smtClean="0">
                <a:solidFill>
                  <a:schemeClr val="accent6">
                    <a:lumMod val="75000"/>
                  </a:schemeClr>
                </a:solidFill>
              </a:rPr>
              <a:t>hunain-arweiniol</a:t>
            </a:r>
            <a:r>
              <a:rPr lang="en-GB" sz="2200" dirty="0" smtClean="0">
                <a:solidFill>
                  <a:schemeClr val="accent6">
                    <a:lumMod val="75000"/>
                  </a:schemeClr>
                </a:solidFill>
              </a:rPr>
              <a:t> </a:t>
            </a:r>
          </a:p>
          <a:p>
            <a:pPr marL="285750" indent="-285750">
              <a:buFont typeface="Arial" panose="020B0604020202020204" pitchFamily="34" charset="0"/>
              <a:buChar char="•"/>
            </a:pPr>
            <a:r>
              <a:rPr lang="en-GB" sz="2200" dirty="0" smtClean="0">
                <a:solidFill>
                  <a:schemeClr val="accent6">
                    <a:lumMod val="75000"/>
                  </a:schemeClr>
                </a:solidFill>
              </a:rPr>
              <a:t>Mae </a:t>
            </a:r>
            <a:r>
              <a:rPr lang="en-GB" sz="2200" dirty="0" err="1" smtClean="0">
                <a:solidFill>
                  <a:schemeClr val="accent6">
                    <a:lumMod val="75000"/>
                  </a:schemeClr>
                </a:solidFill>
              </a:rPr>
              <a:t>gan</a:t>
            </a:r>
            <a:r>
              <a:rPr lang="en-GB" sz="2200" dirty="0" smtClean="0">
                <a:solidFill>
                  <a:schemeClr val="accent6">
                    <a:lumMod val="75000"/>
                  </a:schemeClr>
                </a:solidFill>
              </a:rPr>
              <a:t> </a:t>
            </a:r>
            <a:r>
              <a:rPr lang="en-GB" sz="2200" dirty="0" err="1" smtClean="0">
                <a:solidFill>
                  <a:schemeClr val="accent6">
                    <a:lumMod val="75000"/>
                  </a:schemeClr>
                </a:solidFill>
              </a:rPr>
              <a:t>oedolion</a:t>
            </a:r>
            <a:r>
              <a:rPr lang="en-GB" sz="2200" dirty="0" smtClean="0">
                <a:solidFill>
                  <a:schemeClr val="accent6">
                    <a:lumMod val="75000"/>
                  </a:schemeClr>
                </a:solidFill>
              </a:rPr>
              <a:t> a </a:t>
            </a:r>
            <a:r>
              <a:rPr lang="en-GB" sz="2200" dirty="0" err="1" smtClean="0">
                <a:solidFill>
                  <a:schemeClr val="accent6">
                    <a:lumMod val="75000"/>
                  </a:schemeClr>
                </a:solidFill>
              </a:rPr>
              <a:t>phlant</a:t>
            </a:r>
            <a:r>
              <a:rPr lang="en-GB" sz="2200" dirty="0" smtClean="0">
                <a:solidFill>
                  <a:schemeClr val="accent6">
                    <a:lumMod val="75000"/>
                  </a:schemeClr>
                </a:solidFill>
              </a:rPr>
              <a:t> </a:t>
            </a:r>
            <a:r>
              <a:rPr lang="en-GB" sz="2200" dirty="0" err="1" smtClean="0">
                <a:solidFill>
                  <a:schemeClr val="accent6">
                    <a:lumMod val="75000"/>
                  </a:schemeClr>
                </a:solidFill>
              </a:rPr>
              <a:t>yr</a:t>
            </a:r>
            <a:r>
              <a:rPr lang="en-GB" sz="2200" dirty="0" smtClean="0">
                <a:solidFill>
                  <a:schemeClr val="accent6">
                    <a:lumMod val="75000"/>
                  </a:schemeClr>
                </a:solidFill>
              </a:rPr>
              <a:t> un </a:t>
            </a:r>
            <a:r>
              <a:rPr lang="en-GB" sz="2200" dirty="0" err="1" smtClean="0">
                <a:solidFill>
                  <a:schemeClr val="accent6">
                    <a:lumMod val="75000"/>
                  </a:schemeClr>
                </a:solidFill>
              </a:rPr>
              <a:t>statws</a:t>
            </a:r>
            <a:r>
              <a:rPr lang="en-GB" sz="2200" dirty="0" smtClean="0">
                <a:solidFill>
                  <a:schemeClr val="accent6">
                    <a:lumMod val="75000"/>
                  </a:schemeClr>
                </a:solidFill>
              </a:rPr>
              <a:t> </a:t>
            </a:r>
            <a:r>
              <a:rPr lang="en-GB" sz="2200" dirty="0" err="1" smtClean="0">
                <a:solidFill>
                  <a:schemeClr val="accent6">
                    <a:lumMod val="75000"/>
                  </a:schemeClr>
                </a:solidFill>
              </a:rPr>
              <a:t>hafal</a:t>
            </a:r>
            <a:endParaRPr lang="en-GB" sz="2200" dirty="0" smtClean="0">
              <a:solidFill>
                <a:schemeClr val="accent6">
                  <a:lumMod val="75000"/>
                </a:schemeClr>
              </a:solidFill>
            </a:endParaRPr>
          </a:p>
          <a:p>
            <a:pPr marL="285750" indent="-285750">
              <a:buFont typeface="Arial" panose="020B0604020202020204" pitchFamily="34" charset="0"/>
              <a:buChar char="•"/>
            </a:pPr>
            <a:r>
              <a:rPr lang="en-GB" sz="2200" dirty="0" err="1" smtClean="0">
                <a:solidFill>
                  <a:schemeClr val="accent6">
                    <a:lumMod val="75000"/>
                  </a:schemeClr>
                </a:solidFill>
              </a:rPr>
              <a:t>Awyrgylch</a:t>
            </a:r>
            <a:r>
              <a:rPr lang="en-GB" sz="2200" dirty="0" smtClean="0">
                <a:solidFill>
                  <a:schemeClr val="accent6">
                    <a:lumMod val="75000"/>
                  </a:schemeClr>
                </a:solidFill>
              </a:rPr>
              <a:t> </a:t>
            </a:r>
            <a:r>
              <a:rPr lang="en-GB" sz="2200" dirty="0" err="1" smtClean="0">
                <a:solidFill>
                  <a:schemeClr val="accent6">
                    <a:lumMod val="75000"/>
                  </a:schemeClr>
                </a:solidFill>
              </a:rPr>
              <a:t>anffurfiol</a:t>
            </a:r>
            <a:r>
              <a:rPr lang="en-GB" sz="2200" dirty="0" smtClean="0">
                <a:solidFill>
                  <a:schemeClr val="accent6">
                    <a:lumMod val="75000"/>
                  </a:schemeClr>
                </a:solidFill>
              </a:rPr>
              <a:t>. </a:t>
            </a:r>
            <a:r>
              <a:rPr lang="en-GB" sz="2200" dirty="0" err="1" smtClean="0">
                <a:solidFill>
                  <a:schemeClr val="accent6">
                    <a:lumMod val="75000"/>
                  </a:schemeClr>
                </a:solidFill>
              </a:rPr>
              <a:t>Enwau</a:t>
            </a:r>
            <a:r>
              <a:rPr lang="en-GB" sz="2200" dirty="0" smtClean="0">
                <a:solidFill>
                  <a:schemeClr val="accent6">
                    <a:lumMod val="75000"/>
                  </a:schemeClr>
                </a:solidFill>
              </a:rPr>
              <a:t> </a:t>
            </a:r>
            <a:r>
              <a:rPr lang="en-GB" sz="2200" dirty="0" err="1" smtClean="0">
                <a:solidFill>
                  <a:schemeClr val="accent6">
                    <a:lumMod val="75000"/>
                  </a:schemeClr>
                </a:solidFill>
              </a:rPr>
              <a:t>cyntaf</a:t>
            </a:r>
            <a:r>
              <a:rPr lang="en-GB" sz="2200" dirty="0" smtClean="0">
                <a:solidFill>
                  <a:schemeClr val="accent6">
                    <a:lumMod val="75000"/>
                  </a:schemeClr>
                </a:solidFill>
              </a:rPr>
              <a:t> </a:t>
            </a:r>
            <a:r>
              <a:rPr lang="en-GB" sz="2200" dirty="0" err="1" smtClean="0">
                <a:solidFill>
                  <a:schemeClr val="accent6">
                    <a:lumMod val="75000"/>
                  </a:schemeClr>
                </a:solidFill>
              </a:rPr>
              <a:t>yn</a:t>
            </a:r>
            <a:r>
              <a:rPr lang="en-GB" sz="2200" dirty="0" smtClean="0">
                <a:solidFill>
                  <a:schemeClr val="accent6">
                    <a:lumMod val="75000"/>
                  </a:schemeClr>
                </a:solidFill>
              </a:rPr>
              <a:t> </a:t>
            </a:r>
            <a:r>
              <a:rPr lang="en-GB" sz="2200" dirty="0" err="1" smtClean="0">
                <a:solidFill>
                  <a:schemeClr val="accent6">
                    <a:lumMod val="75000"/>
                  </a:schemeClr>
                </a:solidFill>
              </a:rPr>
              <a:t>unig</a:t>
            </a:r>
            <a:r>
              <a:rPr lang="en-GB" sz="2200" dirty="0" smtClean="0">
                <a:solidFill>
                  <a:schemeClr val="accent6">
                    <a:lumMod val="75000"/>
                  </a:schemeClr>
                </a:solidFill>
              </a:rPr>
              <a:t>.</a:t>
            </a:r>
          </a:p>
          <a:p>
            <a:pPr marL="285750" indent="-285750">
              <a:buFont typeface="Arial" panose="020B0604020202020204" pitchFamily="34" charset="0"/>
              <a:buChar char="•"/>
            </a:pPr>
            <a:r>
              <a:rPr lang="en-GB" sz="2200" dirty="0" smtClean="0">
                <a:solidFill>
                  <a:schemeClr val="accent6">
                    <a:lumMod val="75000"/>
                  </a:schemeClr>
                </a:solidFill>
              </a:rPr>
              <a:t>Mae plant </a:t>
            </a:r>
            <a:r>
              <a:rPr lang="en-GB" sz="2200" dirty="0" err="1" smtClean="0">
                <a:solidFill>
                  <a:schemeClr val="accent6">
                    <a:lumMod val="75000"/>
                  </a:schemeClr>
                </a:solidFill>
              </a:rPr>
              <a:t>yn</a:t>
            </a:r>
            <a:r>
              <a:rPr lang="en-GB" sz="2200" dirty="0" smtClean="0">
                <a:solidFill>
                  <a:schemeClr val="accent6">
                    <a:lumMod val="75000"/>
                  </a:schemeClr>
                </a:solidFill>
              </a:rPr>
              <a:t> </a:t>
            </a:r>
            <a:r>
              <a:rPr lang="en-GB" sz="2200" dirty="0" err="1" smtClean="0">
                <a:solidFill>
                  <a:schemeClr val="accent6">
                    <a:lumMod val="75000"/>
                  </a:schemeClr>
                </a:solidFill>
              </a:rPr>
              <a:t>dewis</a:t>
            </a:r>
            <a:r>
              <a:rPr lang="en-GB" sz="2200" dirty="0" smtClean="0">
                <a:solidFill>
                  <a:schemeClr val="accent6">
                    <a:lumMod val="75000"/>
                  </a:schemeClr>
                </a:solidFill>
              </a:rPr>
              <a:t> </a:t>
            </a:r>
            <a:r>
              <a:rPr lang="en-GB" sz="2200" dirty="0" err="1" smtClean="0">
                <a:solidFill>
                  <a:schemeClr val="accent6">
                    <a:lumMod val="75000"/>
                  </a:schemeClr>
                </a:solidFill>
              </a:rPr>
              <a:t>eu</a:t>
            </a:r>
            <a:r>
              <a:rPr lang="en-GB" sz="2200" dirty="0" smtClean="0">
                <a:solidFill>
                  <a:schemeClr val="accent6">
                    <a:lumMod val="75000"/>
                  </a:schemeClr>
                </a:solidFill>
              </a:rPr>
              <a:t> </a:t>
            </a:r>
            <a:r>
              <a:rPr lang="en-GB" sz="2200" dirty="0" err="1" smtClean="0">
                <a:solidFill>
                  <a:schemeClr val="accent6">
                    <a:lumMod val="75000"/>
                  </a:schemeClr>
                </a:solidFill>
              </a:rPr>
              <a:t>llwybr</a:t>
            </a:r>
            <a:r>
              <a:rPr lang="en-GB" sz="2200" dirty="0" smtClean="0">
                <a:solidFill>
                  <a:schemeClr val="accent6">
                    <a:lumMod val="75000"/>
                  </a:schemeClr>
                </a:solidFill>
              </a:rPr>
              <a:t> </a:t>
            </a:r>
            <a:r>
              <a:rPr lang="en-GB" sz="2200" dirty="0" err="1" smtClean="0">
                <a:solidFill>
                  <a:schemeClr val="accent6">
                    <a:lumMod val="75000"/>
                  </a:schemeClr>
                </a:solidFill>
              </a:rPr>
              <a:t>eu</a:t>
            </a:r>
            <a:r>
              <a:rPr lang="en-GB" sz="2200" dirty="0" smtClean="0">
                <a:solidFill>
                  <a:schemeClr val="accent6">
                    <a:lumMod val="75000"/>
                  </a:schemeClr>
                </a:solidFill>
              </a:rPr>
              <a:t> </a:t>
            </a:r>
            <a:r>
              <a:rPr lang="en-GB" sz="2200" dirty="0" err="1" smtClean="0">
                <a:solidFill>
                  <a:schemeClr val="accent6">
                    <a:lumMod val="75000"/>
                  </a:schemeClr>
                </a:solidFill>
              </a:rPr>
              <a:t>hunain</a:t>
            </a:r>
            <a:r>
              <a:rPr lang="en-GB" sz="2200" dirty="0" smtClean="0">
                <a:solidFill>
                  <a:schemeClr val="accent6">
                    <a:lumMod val="75000"/>
                  </a:schemeClr>
                </a:solidFill>
              </a:rPr>
              <a:t> </a:t>
            </a:r>
            <a:r>
              <a:rPr lang="en-GB" sz="2200" dirty="0" err="1" smtClean="0">
                <a:solidFill>
                  <a:schemeClr val="accent6">
                    <a:lumMod val="75000"/>
                  </a:schemeClr>
                </a:solidFill>
              </a:rPr>
              <a:t>mewn</a:t>
            </a:r>
            <a:r>
              <a:rPr lang="en-GB" sz="2200" dirty="0" smtClean="0">
                <a:solidFill>
                  <a:schemeClr val="accent6">
                    <a:lumMod val="75000"/>
                  </a:schemeClr>
                </a:solidFill>
              </a:rPr>
              <a:t> </a:t>
            </a:r>
            <a:r>
              <a:rPr lang="en-GB" sz="2200" dirty="0" err="1" smtClean="0">
                <a:solidFill>
                  <a:schemeClr val="accent6">
                    <a:lumMod val="75000"/>
                  </a:schemeClr>
                </a:solidFill>
              </a:rPr>
              <a:t>bywyd</a:t>
            </a:r>
            <a:r>
              <a:rPr lang="en-GB" sz="2200" dirty="0" smtClean="0">
                <a:solidFill>
                  <a:schemeClr val="accent6">
                    <a:lumMod val="75000"/>
                  </a:schemeClr>
                </a:solidFill>
              </a:rPr>
              <a:t> – </a:t>
            </a:r>
            <a:r>
              <a:rPr lang="en-GB" sz="2200" dirty="0" err="1" smtClean="0">
                <a:solidFill>
                  <a:schemeClr val="accent6">
                    <a:lumMod val="75000"/>
                  </a:schemeClr>
                </a:solidFill>
              </a:rPr>
              <a:t>yn</a:t>
            </a:r>
            <a:r>
              <a:rPr lang="en-GB" sz="2200" dirty="0" smtClean="0">
                <a:solidFill>
                  <a:schemeClr val="accent6">
                    <a:lumMod val="75000"/>
                  </a:schemeClr>
                </a:solidFill>
              </a:rPr>
              <a:t> </a:t>
            </a:r>
            <a:r>
              <a:rPr lang="en-GB" sz="2200" dirty="0" err="1" smtClean="0">
                <a:solidFill>
                  <a:schemeClr val="accent6">
                    <a:lumMod val="75000"/>
                  </a:schemeClr>
                </a:solidFill>
              </a:rPr>
              <a:t>cynnwys</a:t>
            </a:r>
            <a:r>
              <a:rPr lang="en-GB" sz="2200" dirty="0" smtClean="0">
                <a:solidFill>
                  <a:schemeClr val="accent6">
                    <a:lumMod val="75000"/>
                  </a:schemeClr>
                </a:solidFill>
              </a:rPr>
              <a:t> </a:t>
            </a:r>
            <a:r>
              <a:rPr lang="en-GB" sz="2200" dirty="0" err="1" smtClean="0">
                <a:solidFill>
                  <a:schemeClr val="accent6">
                    <a:lumMod val="75000"/>
                  </a:schemeClr>
                </a:solidFill>
              </a:rPr>
              <a:t>gwersi</a:t>
            </a:r>
            <a:r>
              <a:rPr lang="en-GB" sz="2200" dirty="0" smtClean="0">
                <a:solidFill>
                  <a:schemeClr val="accent6">
                    <a:lumMod val="75000"/>
                  </a:schemeClr>
                </a:solidFill>
              </a:rPr>
              <a:t>. </a:t>
            </a:r>
          </a:p>
          <a:p>
            <a:pPr marL="285750" indent="-285750">
              <a:buFont typeface="Arial" panose="020B0604020202020204" pitchFamily="34" charset="0"/>
              <a:buChar char="•"/>
            </a:pPr>
            <a:r>
              <a:rPr lang="en-GB" sz="2200" dirty="0" smtClean="0">
                <a:solidFill>
                  <a:schemeClr val="accent6">
                    <a:lumMod val="75000"/>
                  </a:schemeClr>
                </a:solidFill>
              </a:rPr>
              <a:t>Mae </a:t>
            </a:r>
            <a:r>
              <a:rPr lang="en-GB" sz="2200" dirty="0" err="1" smtClean="0">
                <a:solidFill>
                  <a:schemeClr val="accent6">
                    <a:lumMod val="75000"/>
                  </a:schemeClr>
                </a:solidFill>
              </a:rPr>
              <a:t>dysgu</a:t>
            </a:r>
            <a:r>
              <a:rPr lang="en-GB" sz="2200" dirty="0" smtClean="0">
                <a:solidFill>
                  <a:schemeClr val="accent6">
                    <a:lumMod val="75000"/>
                  </a:schemeClr>
                </a:solidFill>
              </a:rPr>
              <a:t> </a:t>
            </a:r>
            <a:r>
              <a:rPr lang="en-GB" sz="2200" dirty="0" err="1" smtClean="0">
                <a:solidFill>
                  <a:schemeClr val="accent6">
                    <a:lumMod val="75000"/>
                  </a:schemeClr>
                </a:solidFill>
              </a:rPr>
              <a:t>yn</a:t>
            </a:r>
            <a:r>
              <a:rPr lang="en-GB" sz="2200" dirty="0" smtClean="0">
                <a:solidFill>
                  <a:schemeClr val="accent6">
                    <a:lumMod val="75000"/>
                  </a:schemeClr>
                </a:solidFill>
              </a:rPr>
              <a:t> </a:t>
            </a:r>
            <a:r>
              <a:rPr lang="en-GB" sz="2200" dirty="0" err="1" smtClean="0">
                <a:solidFill>
                  <a:schemeClr val="accent6">
                    <a:lumMod val="75000"/>
                  </a:schemeClr>
                </a:solidFill>
              </a:rPr>
              <a:t>cymryd</a:t>
            </a:r>
            <a:r>
              <a:rPr lang="en-GB" sz="2200" dirty="0" smtClean="0">
                <a:solidFill>
                  <a:schemeClr val="accent6">
                    <a:lumMod val="75000"/>
                  </a:schemeClr>
                </a:solidFill>
              </a:rPr>
              <a:t> </a:t>
            </a:r>
            <a:r>
              <a:rPr lang="en-GB" sz="2200" dirty="0" err="1" smtClean="0">
                <a:solidFill>
                  <a:schemeClr val="accent6">
                    <a:lumMod val="75000"/>
                  </a:schemeClr>
                </a:solidFill>
              </a:rPr>
              <a:t>lle</a:t>
            </a:r>
            <a:r>
              <a:rPr lang="en-GB" sz="2200" dirty="0" smtClean="0">
                <a:solidFill>
                  <a:schemeClr val="accent6">
                    <a:lumMod val="75000"/>
                  </a:schemeClr>
                </a:solidFill>
              </a:rPr>
              <a:t> </a:t>
            </a:r>
            <a:r>
              <a:rPr lang="en-GB" sz="2200" dirty="0" err="1" smtClean="0">
                <a:solidFill>
                  <a:schemeClr val="accent6">
                    <a:lumMod val="75000"/>
                  </a:schemeClr>
                </a:solidFill>
              </a:rPr>
              <a:t>tu</a:t>
            </a:r>
            <a:r>
              <a:rPr lang="en-GB" sz="2200" dirty="0" smtClean="0">
                <a:solidFill>
                  <a:schemeClr val="accent6">
                    <a:lumMod val="75000"/>
                  </a:schemeClr>
                </a:solidFill>
              </a:rPr>
              <a:t> </a:t>
            </a:r>
            <a:r>
              <a:rPr lang="en-GB" sz="2200" dirty="0" err="1" smtClean="0">
                <a:solidFill>
                  <a:schemeClr val="accent6">
                    <a:lumMod val="75000"/>
                  </a:schemeClr>
                </a:solidFill>
              </a:rPr>
              <a:t>allan</a:t>
            </a:r>
            <a:r>
              <a:rPr lang="en-GB" sz="2200" dirty="0" smtClean="0">
                <a:solidFill>
                  <a:schemeClr val="accent6">
                    <a:lumMod val="75000"/>
                  </a:schemeClr>
                </a:solidFill>
              </a:rPr>
              <a:t> </a:t>
            </a:r>
            <a:r>
              <a:rPr lang="en-GB" sz="2200" dirty="0" err="1" smtClean="0">
                <a:solidFill>
                  <a:schemeClr val="accent6">
                    <a:lumMod val="75000"/>
                  </a:schemeClr>
                </a:solidFill>
              </a:rPr>
              <a:t>i</a:t>
            </a:r>
            <a:r>
              <a:rPr lang="en-GB" sz="2200" dirty="0" smtClean="0">
                <a:solidFill>
                  <a:schemeClr val="accent6">
                    <a:lumMod val="75000"/>
                  </a:schemeClr>
                </a:solidFill>
              </a:rPr>
              <a:t> </a:t>
            </a:r>
            <a:r>
              <a:rPr lang="en-GB" sz="2200" dirty="0" err="1" smtClean="0">
                <a:solidFill>
                  <a:schemeClr val="accent6">
                    <a:lumMod val="75000"/>
                  </a:schemeClr>
                </a:solidFill>
              </a:rPr>
              <a:t>ystafell</a:t>
            </a:r>
            <a:r>
              <a:rPr lang="en-GB" sz="2200" dirty="0" smtClean="0">
                <a:solidFill>
                  <a:schemeClr val="accent6">
                    <a:lumMod val="75000"/>
                  </a:schemeClr>
                </a:solidFill>
              </a:rPr>
              <a:t> </a:t>
            </a:r>
            <a:r>
              <a:rPr lang="en-GB" sz="2200" dirty="0" err="1" smtClean="0">
                <a:solidFill>
                  <a:schemeClr val="accent6">
                    <a:lumMod val="75000"/>
                  </a:schemeClr>
                </a:solidFill>
              </a:rPr>
              <a:t>dosbarth</a:t>
            </a:r>
            <a:r>
              <a:rPr lang="en-GB" sz="2200" dirty="0" smtClean="0">
                <a:solidFill>
                  <a:schemeClr val="accent6">
                    <a:lumMod val="75000"/>
                  </a:schemeClr>
                </a:solidFill>
              </a:rPr>
              <a:t> </a:t>
            </a:r>
            <a:r>
              <a:rPr lang="en-GB" sz="2200" dirty="0" err="1" smtClean="0">
                <a:solidFill>
                  <a:schemeClr val="accent6">
                    <a:lumMod val="75000"/>
                  </a:schemeClr>
                </a:solidFill>
              </a:rPr>
              <a:t>traddodiadol</a:t>
            </a:r>
            <a:r>
              <a:rPr lang="en-GB" sz="2200" dirty="0" smtClean="0">
                <a:solidFill>
                  <a:schemeClr val="accent6">
                    <a:lumMod val="75000"/>
                  </a:schemeClr>
                </a:solidFill>
              </a:rPr>
              <a:t> ac o </a:t>
            </a:r>
            <a:r>
              <a:rPr lang="en-GB" sz="2200" dirty="0" err="1" smtClean="0">
                <a:solidFill>
                  <a:schemeClr val="accent6">
                    <a:lumMod val="75000"/>
                  </a:schemeClr>
                </a:solidFill>
              </a:rPr>
              <a:t>fewn</a:t>
            </a:r>
            <a:r>
              <a:rPr lang="en-GB" sz="2200" dirty="0" smtClean="0">
                <a:solidFill>
                  <a:schemeClr val="accent6">
                    <a:lumMod val="75000"/>
                  </a:schemeClr>
                </a:solidFill>
              </a:rPr>
              <a:t> </a:t>
            </a:r>
            <a:r>
              <a:rPr lang="en-GB" sz="2200" dirty="0" err="1" smtClean="0">
                <a:solidFill>
                  <a:schemeClr val="accent6">
                    <a:lumMod val="75000"/>
                  </a:schemeClr>
                </a:solidFill>
              </a:rPr>
              <a:t>awyrgylch</a:t>
            </a:r>
            <a:r>
              <a:rPr lang="en-GB" sz="2200" dirty="0" smtClean="0">
                <a:solidFill>
                  <a:schemeClr val="accent6">
                    <a:lumMod val="75000"/>
                  </a:schemeClr>
                </a:solidFill>
              </a:rPr>
              <a:t> </a:t>
            </a:r>
            <a:r>
              <a:rPr lang="en-GB" sz="2200" dirty="0" err="1" smtClean="0">
                <a:solidFill>
                  <a:schemeClr val="accent6">
                    <a:lumMod val="75000"/>
                  </a:schemeClr>
                </a:solidFill>
              </a:rPr>
              <a:t>anffurfiol</a:t>
            </a:r>
            <a:r>
              <a:rPr lang="en-GB" sz="2200" dirty="0" smtClean="0">
                <a:solidFill>
                  <a:schemeClr val="accent6">
                    <a:lumMod val="75000"/>
                  </a:schemeClr>
                </a:solidFill>
              </a:rPr>
              <a:t>.</a:t>
            </a:r>
          </a:p>
          <a:p>
            <a:pPr marL="285750" indent="-285750">
              <a:buFont typeface="Arial" panose="020B0604020202020204" pitchFamily="34" charset="0"/>
              <a:buChar char="•"/>
            </a:pPr>
            <a:r>
              <a:rPr lang="en-GB" sz="2200" dirty="0" err="1" smtClean="0">
                <a:solidFill>
                  <a:schemeClr val="accent6">
                    <a:lumMod val="75000"/>
                  </a:schemeClr>
                </a:solidFill>
              </a:rPr>
              <a:t>Cyfleodd</a:t>
            </a:r>
            <a:r>
              <a:rPr lang="en-GB" sz="2200" dirty="0" smtClean="0">
                <a:solidFill>
                  <a:schemeClr val="accent6">
                    <a:lumMod val="75000"/>
                  </a:schemeClr>
                </a:solidFill>
              </a:rPr>
              <a:t> di-</a:t>
            </a:r>
            <a:r>
              <a:rPr lang="en-GB" sz="2200" dirty="0" err="1" smtClean="0">
                <a:solidFill>
                  <a:schemeClr val="accent6">
                    <a:lumMod val="75000"/>
                  </a:schemeClr>
                </a:solidFill>
              </a:rPr>
              <a:t>diwedd</a:t>
            </a:r>
            <a:r>
              <a:rPr lang="en-GB" sz="2200" dirty="0" smtClean="0">
                <a:solidFill>
                  <a:schemeClr val="accent6">
                    <a:lumMod val="75000"/>
                  </a:schemeClr>
                </a:solidFill>
              </a:rPr>
              <a:t> </a:t>
            </a:r>
            <a:r>
              <a:rPr lang="en-GB" sz="2200" dirty="0" err="1" smtClean="0">
                <a:solidFill>
                  <a:schemeClr val="accent6">
                    <a:lumMod val="75000"/>
                  </a:schemeClr>
                </a:solidFill>
              </a:rPr>
              <a:t>i</a:t>
            </a:r>
            <a:r>
              <a:rPr lang="en-GB" sz="2200" dirty="0" smtClean="0">
                <a:solidFill>
                  <a:schemeClr val="accent6">
                    <a:lumMod val="75000"/>
                  </a:schemeClr>
                </a:solidFill>
              </a:rPr>
              <a:t> </a:t>
            </a:r>
            <a:r>
              <a:rPr lang="en-GB" sz="2200" dirty="0" err="1" smtClean="0">
                <a:solidFill>
                  <a:schemeClr val="accent6">
                    <a:lumMod val="75000"/>
                  </a:schemeClr>
                </a:solidFill>
              </a:rPr>
              <a:t>chwarae</a:t>
            </a:r>
            <a:r>
              <a:rPr lang="en-GB" sz="2200" dirty="0" smtClean="0">
                <a:solidFill>
                  <a:schemeClr val="accent6">
                    <a:lumMod val="75000"/>
                  </a:schemeClr>
                </a:solidFill>
              </a:rPr>
              <a:t> (</a:t>
            </a:r>
            <a:r>
              <a:rPr lang="en-GB" sz="2200" dirty="0" err="1" smtClean="0">
                <a:solidFill>
                  <a:schemeClr val="accent6">
                    <a:lumMod val="75000"/>
                  </a:schemeClr>
                </a:solidFill>
              </a:rPr>
              <a:t>gan</a:t>
            </a:r>
            <a:r>
              <a:rPr lang="en-GB" sz="2200" dirty="0" smtClean="0">
                <a:solidFill>
                  <a:schemeClr val="accent6">
                    <a:lumMod val="75000"/>
                  </a:schemeClr>
                </a:solidFill>
              </a:rPr>
              <a:t> </a:t>
            </a:r>
            <a:r>
              <a:rPr lang="en-GB" sz="2200" dirty="0" err="1" smtClean="0">
                <a:solidFill>
                  <a:schemeClr val="accent6">
                    <a:lumMod val="75000"/>
                  </a:schemeClr>
                </a:solidFill>
              </a:rPr>
              <a:t>mae</a:t>
            </a:r>
            <a:r>
              <a:rPr lang="en-GB" sz="2200" dirty="0" smtClean="0">
                <a:solidFill>
                  <a:schemeClr val="accent6">
                    <a:lumMod val="75000"/>
                  </a:schemeClr>
                </a:solidFill>
              </a:rPr>
              <a:t> </a:t>
            </a:r>
            <a:r>
              <a:rPr lang="en-GB" sz="2200" dirty="0" err="1" smtClean="0">
                <a:solidFill>
                  <a:schemeClr val="accent6">
                    <a:lumMod val="75000"/>
                  </a:schemeClr>
                </a:solidFill>
              </a:rPr>
              <a:t>dyma</a:t>
            </a:r>
            <a:r>
              <a:rPr lang="en-GB" sz="2200" dirty="0" smtClean="0">
                <a:solidFill>
                  <a:schemeClr val="accent6">
                    <a:lumMod val="75000"/>
                  </a:schemeClr>
                </a:solidFill>
              </a:rPr>
              <a:t> </a:t>
            </a:r>
            <a:r>
              <a:rPr lang="en-GB" sz="2200" dirty="0" err="1" smtClean="0">
                <a:solidFill>
                  <a:schemeClr val="accent6">
                    <a:lumMod val="75000"/>
                  </a:schemeClr>
                </a:solidFill>
              </a:rPr>
              <a:t>sut</a:t>
            </a:r>
            <a:r>
              <a:rPr lang="en-GB" sz="2200" dirty="0" smtClean="0">
                <a:solidFill>
                  <a:schemeClr val="accent6">
                    <a:lumMod val="75000"/>
                  </a:schemeClr>
                </a:solidFill>
              </a:rPr>
              <a:t> </a:t>
            </a:r>
            <a:r>
              <a:rPr lang="en-GB" sz="2200" dirty="0" err="1" smtClean="0">
                <a:solidFill>
                  <a:schemeClr val="accent6">
                    <a:lumMod val="75000"/>
                  </a:schemeClr>
                </a:solidFill>
              </a:rPr>
              <a:t>mae</a:t>
            </a:r>
            <a:r>
              <a:rPr lang="en-GB" sz="2200" dirty="0" smtClean="0">
                <a:solidFill>
                  <a:schemeClr val="accent6">
                    <a:lumMod val="75000"/>
                  </a:schemeClr>
                </a:solidFill>
              </a:rPr>
              <a:t> plant </a:t>
            </a:r>
            <a:r>
              <a:rPr lang="en-GB" sz="2200" dirty="0" err="1" smtClean="0">
                <a:solidFill>
                  <a:schemeClr val="accent6">
                    <a:lumMod val="75000"/>
                  </a:schemeClr>
                </a:solidFill>
              </a:rPr>
              <a:t>yn</a:t>
            </a:r>
            <a:r>
              <a:rPr lang="en-GB" sz="2200" dirty="0" smtClean="0">
                <a:solidFill>
                  <a:schemeClr val="accent6">
                    <a:lumMod val="75000"/>
                  </a:schemeClr>
                </a:solidFill>
              </a:rPr>
              <a:t> </a:t>
            </a:r>
            <a:r>
              <a:rPr lang="en-GB" sz="2200" dirty="0" err="1" smtClean="0">
                <a:solidFill>
                  <a:schemeClr val="accent6">
                    <a:lumMod val="75000"/>
                  </a:schemeClr>
                </a:solidFill>
              </a:rPr>
              <a:t>dysgu’n</a:t>
            </a:r>
            <a:r>
              <a:rPr lang="en-GB" sz="2200" dirty="0" smtClean="0">
                <a:solidFill>
                  <a:schemeClr val="accent6">
                    <a:lumMod val="75000"/>
                  </a:schemeClr>
                </a:solidFill>
              </a:rPr>
              <a:t> </a:t>
            </a:r>
            <a:r>
              <a:rPr lang="en-GB" sz="2200" dirty="0" err="1" smtClean="0">
                <a:solidFill>
                  <a:schemeClr val="accent6">
                    <a:lumMod val="75000"/>
                  </a:schemeClr>
                </a:solidFill>
              </a:rPr>
              <a:t>orau</a:t>
            </a:r>
            <a:r>
              <a:rPr lang="en-GB" sz="2200" dirty="0" smtClean="0">
                <a:solidFill>
                  <a:schemeClr val="accent6">
                    <a:lumMod val="75000"/>
                  </a:schemeClr>
                </a:solidFill>
              </a:rPr>
              <a:t>). </a:t>
            </a:r>
          </a:p>
          <a:p>
            <a:pPr marL="285750" indent="-285750">
              <a:buFont typeface="Arial" panose="020B0604020202020204" pitchFamily="34" charset="0"/>
              <a:buChar char="•"/>
            </a:pPr>
            <a:endParaRPr lang="en-GB" sz="2200" dirty="0">
              <a:solidFill>
                <a:schemeClr val="accent6">
                  <a:lumMod val="75000"/>
                </a:schemeClr>
              </a:solidFill>
            </a:endParaRPr>
          </a:p>
        </p:txBody>
      </p:sp>
    </p:spTree>
    <p:extLst>
      <p:ext uri="{BB962C8B-B14F-4D97-AF65-F5344CB8AC3E}">
        <p14:creationId xmlns:p14="http://schemas.microsoft.com/office/powerpoint/2010/main" val="1388023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solidFill>
                  <a:schemeClr val="accent6">
                    <a:lumMod val="75000"/>
                  </a:schemeClr>
                </a:solidFill>
              </a:rPr>
              <a:t>Tasg</a:t>
            </a:r>
            <a:r>
              <a:rPr lang="en-GB" dirty="0" smtClean="0">
                <a:solidFill>
                  <a:schemeClr val="accent6">
                    <a:lumMod val="75000"/>
                  </a:schemeClr>
                </a:solidFill>
              </a:rPr>
              <a:t> </a:t>
            </a:r>
            <a:br>
              <a:rPr lang="en-GB" dirty="0" smtClean="0">
                <a:solidFill>
                  <a:schemeClr val="accent6">
                    <a:lumMod val="75000"/>
                  </a:schemeClr>
                </a:solidFill>
              </a:rPr>
            </a:br>
            <a:r>
              <a:rPr lang="en-GB" dirty="0" smtClean="0"/>
              <a:t>Task </a:t>
            </a:r>
            <a:endParaRPr lang="en-GB" dirty="0"/>
          </a:p>
        </p:txBody>
      </p:sp>
      <p:sp>
        <p:nvSpPr>
          <p:cNvPr id="4" name="Content Placeholder 3"/>
          <p:cNvSpPr>
            <a:spLocks noGrp="1"/>
          </p:cNvSpPr>
          <p:nvPr>
            <p:ph sz="half" idx="1"/>
          </p:nvPr>
        </p:nvSpPr>
        <p:spPr>
          <a:xfrm>
            <a:off x="691243" y="1825625"/>
            <a:ext cx="5181600" cy="4351338"/>
          </a:xfrm>
        </p:spPr>
        <p:style>
          <a:lnRef idx="2">
            <a:schemeClr val="accent6"/>
          </a:lnRef>
          <a:fillRef idx="1">
            <a:schemeClr val="lt1"/>
          </a:fillRef>
          <a:effectRef idx="0">
            <a:schemeClr val="accent6"/>
          </a:effectRef>
          <a:fontRef idx="minor">
            <a:schemeClr val="dk1"/>
          </a:fontRef>
        </p:style>
        <p:txBody>
          <a:bodyPr>
            <a:normAutofit lnSpcReduction="10000"/>
          </a:bodyPr>
          <a:lstStyle/>
          <a:p>
            <a:r>
              <a:rPr lang="cy-GB" sz="3200" dirty="0" smtClean="0"/>
              <a:t>Ewch i safle we Summerhill. </a:t>
            </a:r>
          </a:p>
          <a:p>
            <a:pPr lvl="1"/>
            <a:r>
              <a:rPr lang="cy-GB" sz="2800" dirty="0" smtClean="0"/>
              <a:t>Beth ydych chi’n sylwi am gredoau’r ysgol ynglŷn â dysgu?</a:t>
            </a:r>
          </a:p>
          <a:p>
            <a:pPr lvl="1"/>
            <a:r>
              <a:rPr lang="cy-GB" sz="2800" dirty="0" smtClean="0"/>
              <a:t>Nodwch syniadau a chredoau cryfaf yr ysgol.</a:t>
            </a:r>
          </a:p>
          <a:p>
            <a:pPr lvl="1"/>
            <a:r>
              <a:rPr lang="cy-GB" sz="2800" dirty="0" smtClean="0"/>
              <a:t>Beth yw manteision hyn?</a:t>
            </a:r>
          </a:p>
          <a:p>
            <a:pPr lvl="1"/>
            <a:r>
              <a:rPr lang="cy-GB" sz="2800" dirty="0" smtClean="0"/>
              <a:t>Beth yw’r anfanteision? </a:t>
            </a:r>
          </a:p>
          <a:p>
            <a:pPr lvl="1"/>
            <a:r>
              <a:rPr lang="cy-GB" sz="2800" dirty="0" smtClean="0"/>
              <a:t>Beth sy’n gwneud yr ysgol yma yn ‘radical’?</a:t>
            </a:r>
            <a:endParaRPr lang="en-GB" sz="2800" dirty="0"/>
          </a:p>
        </p:txBody>
      </p:sp>
      <p:sp>
        <p:nvSpPr>
          <p:cNvPr id="5" name="Content Placeholder 4"/>
          <p:cNvSpPr>
            <a:spLocks noGrp="1"/>
          </p:cNvSpPr>
          <p:nvPr>
            <p:ph sz="half" idx="2"/>
          </p:nvPr>
        </p:nvSpPr>
        <p:spPr/>
        <p:style>
          <a:lnRef idx="1">
            <a:schemeClr val="accent6"/>
          </a:lnRef>
          <a:fillRef idx="2">
            <a:schemeClr val="accent6"/>
          </a:fillRef>
          <a:effectRef idx="1">
            <a:schemeClr val="accent6"/>
          </a:effectRef>
          <a:fontRef idx="minor">
            <a:schemeClr val="dk1"/>
          </a:fontRef>
        </p:style>
        <p:txBody>
          <a:bodyPr>
            <a:normAutofit lnSpcReduction="10000"/>
          </a:bodyPr>
          <a:lstStyle/>
          <a:p>
            <a:r>
              <a:rPr lang="en-GB" dirty="0" smtClean="0"/>
              <a:t>Go to the </a:t>
            </a:r>
            <a:r>
              <a:rPr lang="en-GB" dirty="0" smtClean="0">
                <a:hlinkClick r:id="rId3"/>
              </a:rPr>
              <a:t>About </a:t>
            </a:r>
            <a:r>
              <a:rPr lang="en-GB" dirty="0" err="1" smtClean="0">
                <a:hlinkClick r:id="rId3"/>
              </a:rPr>
              <a:t>Summerhill</a:t>
            </a:r>
            <a:r>
              <a:rPr lang="en-GB" dirty="0" smtClean="0">
                <a:hlinkClick r:id="rId3"/>
              </a:rPr>
              <a:t> </a:t>
            </a:r>
            <a:r>
              <a:rPr lang="en-GB" dirty="0" smtClean="0"/>
              <a:t>webpage. </a:t>
            </a:r>
          </a:p>
          <a:p>
            <a:pPr lvl="1"/>
            <a:r>
              <a:rPr lang="en-GB" dirty="0" smtClean="0"/>
              <a:t>What do you notice about the school’s beliefs about learning?</a:t>
            </a:r>
          </a:p>
          <a:p>
            <a:pPr lvl="1"/>
            <a:r>
              <a:rPr lang="en-GB" dirty="0" smtClean="0"/>
              <a:t>Identify some of the school’s strongest beliefs or principles. </a:t>
            </a:r>
          </a:p>
          <a:p>
            <a:pPr lvl="1"/>
            <a:r>
              <a:rPr lang="en-GB" dirty="0" smtClean="0"/>
              <a:t>What are the benefits of this approach?</a:t>
            </a:r>
          </a:p>
          <a:p>
            <a:pPr lvl="1"/>
            <a:r>
              <a:rPr lang="en-GB" dirty="0" smtClean="0"/>
              <a:t>What are the drawbacks of this approach?</a:t>
            </a:r>
          </a:p>
          <a:p>
            <a:pPr lvl="1"/>
            <a:r>
              <a:rPr lang="en-GB" dirty="0" smtClean="0"/>
              <a:t>What makes this a ‘radical’ school?</a:t>
            </a:r>
            <a:endParaRPr lang="en-GB" dirty="0"/>
          </a:p>
        </p:txBody>
      </p:sp>
    </p:spTree>
    <p:extLst>
      <p:ext uri="{BB962C8B-B14F-4D97-AF65-F5344CB8AC3E}">
        <p14:creationId xmlns:p14="http://schemas.microsoft.com/office/powerpoint/2010/main" val="3752175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solidFill>
                  <a:schemeClr val="accent6"/>
                </a:solidFill>
              </a:rPr>
              <a:t>Rhy</a:t>
            </a:r>
            <a:r>
              <a:rPr lang="en-GB" dirty="0" smtClean="0">
                <a:solidFill>
                  <a:schemeClr val="accent6"/>
                </a:solidFill>
              </a:rPr>
              <a:t> radical am </a:t>
            </a:r>
            <a:r>
              <a:rPr lang="en-GB" dirty="0" err="1" smtClean="0">
                <a:solidFill>
                  <a:schemeClr val="accent6"/>
                </a:solidFill>
              </a:rPr>
              <a:t>ysgolion</a:t>
            </a:r>
            <a:r>
              <a:rPr lang="en-GB" dirty="0" smtClean="0">
                <a:solidFill>
                  <a:schemeClr val="accent6"/>
                </a:solidFill>
              </a:rPr>
              <a:t> </a:t>
            </a:r>
            <a:r>
              <a:rPr lang="en-GB" dirty="0" err="1" smtClean="0">
                <a:solidFill>
                  <a:schemeClr val="accent6"/>
                </a:solidFill>
              </a:rPr>
              <a:t>prif-ffrwd</a:t>
            </a:r>
            <a:r>
              <a:rPr lang="en-GB" dirty="0" smtClean="0">
                <a:solidFill>
                  <a:schemeClr val="accent6"/>
                </a:solidFill>
              </a:rPr>
              <a:t>?</a:t>
            </a:r>
            <a:br>
              <a:rPr lang="en-GB" dirty="0" smtClean="0">
                <a:solidFill>
                  <a:schemeClr val="accent6"/>
                </a:solidFill>
              </a:rPr>
            </a:br>
            <a:r>
              <a:rPr lang="en-GB" dirty="0" smtClean="0"/>
              <a:t>Too radical for mainstream school? </a:t>
            </a:r>
            <a:endParaRPr lang="en-GB" dirty="0"/>
          </a:p>
        </p:txBody>
      </p:sp>
      <p:sp>
        <p:nvSpPr>
          <p:cNvPr id="3" name="Content Placeholder 2"/>
          <p:cNvSpPr>
            <a:spLocks noGrp="1"/>
          </p:cNvSpPr>
          <p:nvPr>
            <p:ph sz="half" idx="1"/>
          </p:nvPr>
        </p:nvSpPr>
        <p:spPr/>
        <p:style>
          <a:lnRef idx="2">
            <a:schemeClr val="accent6"/>
          </a:lnRef>
          <a:fillRef idx="1">
            <a:schemeClr val="lt1"/>
          </a:fillRef>
          <a:effectRef idx="0">
            <a:schemeClr val="accent6"/>
          </a:effectRef>
          <a:fontRef idx="minor">
            <a:schemeClr val="dk1"/>
          </a:fontRef>
        </p:style>
        <p:txBody>
          <a:bodyPr/>
          <a:lstStyle/>
          <a:p>
            <a:r>
              <a:rPr lang="en-GB" dirty="0" err="1" smtClean="0"/>
              <a:t>Parchu</a:t>
            </a:r>
            <a:r>
              <a:rPr lang="en-GB" dirty="0" smtClean="0"/>
              <a:t> </a:t>
            </a:r>
            <a:r>
              <a:rPr lang="en-GB" dirty="0"/>
              <a:t>p</a:t>
            </a:r>
            <a:r>
              <a:rPr lang="en-GB" dirty="0" smtClean="0"/>
              <a:t>lant</a:t>
            </a:r>
          </a:p>
          <a:p>
            <a:r>
              <a:rPr lang="en-GB" dirty="0" err="1" smtClean="0"/>
              <a:t>Diddordebau’r</a:t>
            </a:r>
            <a:r>
              <a:rPr lang="en-GB" dirty="0" smtClean="0"/>
              <a:t> </a:t>
            </a:r>
            <a:r>
              <a:rPr lang="en-GB" dirty="0" err="1" smtClean="0"/>
              <a:t>plentyn</a:t>
            </a:r>
            <a:r>
              <a:rPr lang="en-GB" dirty="0" smtClean="0"/>
              <a:t> </a:t>
            </a:r>
            <a:r>
              <a:rPr lang="en-GB" dirty="0" err="1" smtClean="0"/>
              <a:t>yn</a:t>
            </a:r>
            <a:r>
              <a:rPr lang="en-GB" dirty="0" smtClean="0"/>
              <a:t> </a:t>
            </a:r>
            <a:r>
              <a:rPr lang="en-GB" dirty="0" err="1" smtClean="0"/>
              <a:t>ganolog</a:t>
            </a:r>
            <a:r>
              <a:rPr lang="en-GB" dirty="0" smtClean="0"/>
              <a:t> </a:t>
            </a:r>
          </a:p>
          <a:p>
            <a:r>
              <a:rPr lang="en-GB" dirty="0" err="1" smtClean="0"/>
              <a:t>Llais</a:t>
            </a:r>
            <a:r>
              <a:rPr lang="en-GB" dirty="0" smtClean="0"/>
              <a:t> y </a:t>
            </a:r>
            <a:r>
              <a:rPr lang="en-GB" dirty="0" err="1" smtClean="0"/>
              <a:t>plentyn</a:t>
            </a:r>
            <a:endParaRPr lang="en-GB" dirty="0" smtClean="0"/>
          </a:p>
          <a:p>
            <a:r>
              <a:rPr lang="en-GB" dirty="0" err="1" smtClean="0"/>
              <a:t>Dysgu</a:t>
            </a:r>
            <a:r>
              <a:rPr lang="en-GB" dirty="0" smtClean="0"/>
              <a:t> </a:t>
            </a:r>
            <a:r>
              <a:rPr lang="en-GB" dirty="0" err="1" smtClean="0"/>
              <a:t>plentyn-canolog</a:t>
            </a:r>
            <a:endParaRPr lang="en-GB" dirty="0" smtClean="0"/>
          </a:p>
          <a:p>
            <a:r>
              <a:rPr lang="en-GB" dirty="0" err="1" smtClean="0"/>
              <a:t>Creadigrwydd</a:t>
            </a:r>
            <a:endParaRPr lang="en-GB" dirty="0" smtClean="0"/>
          </a:p>
          <a:p>
            <a:r>
              <a:rPr lang="en-GB" dirty="0" err="1" smtClean="0"/>
              <a:t>Chwarae</a:t>
            </a:r>
            <a:endParaRPr lang="en-GB" dirty="0" smtClean="0"/>
          </a:p>
          <a:p>
            <a:r>
              <a:rPr lang="en-GB" dirty="0" err="1" smtClean="0"/>
              <a:t>Dulliau</a:t>
            </a:r>
            <a:r>
              <a:rPr lang="en-GB" dirty="0" smtClean="0"/>
              <a:t> </a:t>
            </a:r>
            <a:r>
              <a:rPr lang="en-GB" dirty="0" err="1" smtClean="0"/>
              <a:t>actif</a:t>
            </a:r>
            <a:r>
              <a:rPr lang="en-GB" dirty="0" smtClean="0"/>
              <a:t> </a:t>
            </a:r>
            <a:endParaRPr lang="en-GB" dirty="0"/>
          </a:p>
        </p:txBody>
      </p:sp>
      <p:sp>
        <p:nvSpPr>
          <p:cNvPr id="4" name="Content Placeholder 3"/>
          <p:cNvSpPr>
            <a:spLocks noGrp="1"/>
          </p:cNvSpPr>
          <p:nvPr>
            <p:ph sz="half" idx="2"/>
          </p:nvPr>
        </p:nvSpPr>
        <p:spPr/>
        <p:style>
          <a:lnRef idx="1">
            <a:schemeClr val="accent6"/>
          </a:lnRef>
          <a:fillRef idx="2">
            <a:schemeClr val="accent6"/>
          </a:fillRef>
          <a:effectRef idx="1">
            <a:schemeClr val="accent6"/>
          </a:effectRef>
          <a:fontRef idx="minor">
            <a:schemeClr val="dk1"/>
          </a:fontRef>
        </p:style>
        <p:txBody>
          <a:bodyPr/>
          <a:lstStyle/>
          <a:p>
            <a:r>
              <a:rPr lang="en-GB" dirty="0" smtClean="0"/>
              <a:t>Respect for children </a:t>
            </a:r>
          </a:p>
          <a:p>
            <a:r>
              <a:rPr lang="en-GB" dirty="0" smtClean="0"/>
              <a:t>Placing children’s interests at the heart of learning</a:t>
            </a:r>
          </a:p>
          <a:p>
            <a:r>
              <a:rPr lang="en-GB" dirty="0" smtClean="0"/>
              <a:t>The voice of the child (‘student voice’) </a:t>
            </a:r>
          </a:p>
          <a:p>
            <a:r>
              <a:rPr lang="en-GB" dirty="0" smtClean="0"/>
              <a:t>Pupil-centred learning </a:t>
            </a:r>
          </a:p>
          <a:p>
            <a:r>
              <a:rPr lang="en-GB" dirty="0" smtClean="0"/>
              <a:t>Creativity and creative thinking</a:t>
            </a:r>
          </a:p>
          <a:p>
            <a:r>
              <a:rPr lang="en-GB" dirty="0" smtClean="0"/>
              <a:t>Role of play in learning</a:t>
            </a:r>
          </a:p>
          <a:p>
            <a:r>
              <a:rPr lang="en-GB" dirty="0" smtClean="0"/>
              <a:t>Active approaches to learning</a:t>
            </a:r>
            <a:endParaRPr lang="en-GB" dirty="0"/>
          </a:p>
        </p:txBody>
      </p:sp>
    </p:spTree>
    <p:extLst>
      <p:ext uri="{BB962C8B-B14F-4D97-AF65-F5344CB8AC3E}">
        <p14:creationId xmlns:p14="http://schemas.microsoft.com/office/powerpoint/2010/main" val="22625030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a:solidFill>
                  <a:schemeClr val="accent6"/>
                </a:solidFill>
              </a:rPr>
              <a:t>Beirniadaeth</a:t>
            </a:r>
            <a:r>
              <a:rPr lang="en-GB" dirty="0">
                <a:solidFill>
                  <a:schemeClr val="accent6"/>
                </a:solidFill>
              </a:rPr>
              <a:t> </a:t>
            </a:r>
            <a:r>
              <a:rPr lang="en-GB" dirty="0" err="1">
                <a:solidFill>
                  <a:schemeClr val="accent6"/>
                </a:solidFill>
              </a:rPr>
              <a:t>Posib</a:t>
            </a:r>
            <a:r>
              <a:rPr lang="en-GB" dirty="0">
                <a:solidFill>
                  <a:schemeClr val="accent6"/>
                </a:solidFill>
              </a:rPr>
              <a:t> </a:t>
            </a:r>
            <a:br>
              <a:rPr lang="en-GB" dirty="0">
                <a:solidFill>
                  <a:schemeClr val="accent6"/>
                </a:solidFill>
              </a:rPr>
            </a:br>
            <a:r>
              <a:rPr lang="en-GB" dirty="0"/>
              <a:t>Possible Criticisms </a:t>
            </a:r>
          </a:p>
        </p:txBody>
      </p:sp>
      <p:sp>
        <p:nvSpPr>
          <p:cNvPr id="3" name="Content Placeholder 2"/>
          <p:cNvSpPr>
            <a:spLocks noGrp="1"/>
          </p:cNvSpPr>
          <p:nvPr>
            <p:ph sz="half" idx="1"/>
          </p:nvPr>
        </p:nvSpPr>
        <p:spPr/>
        <p:style>
          <a:lnRef idx="2">
            <a:schemeClr val="accent6"/>
          </a:lnRef>
          <a:fillRef idx="1">
            <a:schemeClr val="lt1"/>
          </a:fillRef>
          <a:effectRef idx="0">
            <a:schemeClr val="accent6"/>
          </a:effectRef>
          <a:fontRef idx="minor">
            <a:schemeClr val="dk1"/>
          </a:fontRef>
        </p:style>
        <p:txBody>
          <a:bodyPr>
            <a:normAutofit/>
          </a:bodyPr>
          <a:lstStyle/>
          <a:p>
            <a:r>
              <a:rPr lang="en-GB" dirty="0" err="1"/>
              <a:t>Gellid</a:t>
            </a:r>
            <a:r>
              <a:rPr lang="en-GB" dirty="0"/>
              <a:t> </a:t>
            </a:r>
            <a:r>
              <a:rPr lang="en-GB" dirty="0" err="1"/>
              <a:t>herio</a:t>
            </a:r>
            <a:r>
              <a:rPr lang="en-GB" dirty="0"/>
              <a:t> </a:t>
            </a:r>
            <a:r>
              <a:rPr lang="en-GB" dirty="0" err="1"/>
              <a:t>syniadau</a:t>
            </a:r>
            <a:r>
              <a:rPr lang="en-GB" dirty="0"/>
              <a:t> Neil:</a:t>
            </a:r>
          </a:p>
          <a:p>
            <a:pPr lvl="1"/>
            <a:r>
              <a:rPr lang="en-GB" dirty="0" err="1"/>
              <a:t>Ydy</a:t>
            </a:r>
            <a:r>
              <a:rPr lang="en-GB" dirty="0"/>
              <a:t> plant </a:t>
            </a:r>
            <a:r>
              <a:rPr lang="en-GB" dirty="0" err="1"/>
              <a:t>gwir</a:t>
            </a:r>
            <a:r>
              <a:rPr lang="en-GB" dirty="0"/>
              <a:t> </a:t>
            </a:r>
            <a:r>
              <a:rPr lang="en-GB" dirty="0" err="1"/>
              <a:t>yn</a:t>
            </a:r>
            <a:r>
              <a:rPr lang="en-GB" dirty="0"/>
              <a:t> </a:t>
            </a:r>
            <a:r>
              <a:rPr lang="en-GB" dirty="0" err="1"/>
              <a:t>gwybod</a:t>
            </a:r>
            <a:r>
              <a:rPr lang="en-GB" dirty="0"/>
              <a:t> </a:t>
            </a:r>
            <a:r>
              <a:rPr lang="en-GB" dirty="0" err="1"/>
              <a:t>beth</a:t>
            </a:r>
            <a:r>
              <a:rPr lang="en-GB" dirty="0"/>
              <a:t> </a:t>
            </a:r>
            <a:r>
              <a:rPr lang="en-GB" dirty="0" err="1"/>
              <a:t>sy’n</a:t>
            </a:r>
            <a:r>
              <a:rPr lang="en-GB" dirty="0"/>
              <a:t> well </a:t>
            </a:r>
            <a:r>
              <a:rPr lang="en-GB" dirty="0" err="1"/>
              <a:t>iddynt</a:t>
            </a:r>
            <a:r>
              <a:rPr lang="en-GB" dirty="0"/>
              <a:t> </a:t>
            </a:r>
            <a:r>
              <a:rPr lang="en-GB" dirty="0" err="1"/>
              <a:t>yn</a:t>
            </a:r>
            <a:r>
              <a:rPr lang="en-GB" dirty="0"/>
              <a:t> </a:t>
            </a:r>
            <a:r>
              <a:rPr lang="en-GB" dirty="0" err="1"/>
              <a:t>gymdeithasol</a:t>
            </a:r>
            <a:r>
              <a:rPr lang="en-GB" dirty="0"/>
              <a:t> ac </a:t>
            </a:r>
            <a:r>
              <a:rPr lang="en-GB" dirty="0" err="1"/>
              <a:t>yn</a:t>
            </a:r>
            <a:r>
              <a:rPr lang="en-GB" dirty="0"/>
              <a:t> </a:t>
            </a:r>
            <a:r>
              <a:rPr lang="en-GB" dirty="0" err="1"/>
              <a:t>addysgol</a:t>
            </a:r>
            <a:r>
              <a:rPr lang="en-GB" dirty="0"/>
              <a:t>?</a:t>
            </a:r>
          </a:p>
          <a:p>
            <a:pPr lvl="1"/>
            <a:r>
              <a:rPr lang="en-GB" dirty="0"/>
              <a:t>A </a:t>
            </a:r>
            <a:r>
              <a:rPr lang="en-GB" dirty="0" err="1"/>
              <a:t>ddylai</a:t>
            </a:r>
            <a:r>
              <a:rPr lang="en-GB" dirty="0"/>
              <a:t> </a:t>
            </a:r>
            <a:r>
              <a:rPr lang="en-GB" dirty="0" err="1"/>
              <a:t>addysg</a:t>
            </a:r>
            <a:r>
              <a:rPr lang="en-GB" dirty="0"/>
              <a:t> </a:t>
            </a:r>
            <a:r>
              <a:rPr lang="en-GB" dirty="0" err="1"/>
              <a:t>g</a:t>
            </a:r>
            <a:r>
              <a:rPr lang="en-GB" dirty="0" err="1" smtClean="0"/>
              <a:t>anolbwyntio</a:t>
            </a:r>
            <a:r>
              <a:rPr lang="en-GB" dirty="0" smtClean="0"/>
              <a:t> </a:t>
            </a:r>
            <a:r>
              <a:rPr lang="en-GB" dirty="0" err="1"/>
              <a:t>mwy</a:t>
            </a:r>
            <a:r>
              <a:rPr lang="en-GB" dirty="0"/>
              <a:t> </a:t>
            </a:r>
            <a:r>
              <a:rPr lang="en-GB" dirty="0" err="1"/>
              <a:t>ar</a:t>
            </a:r>
            <a:r>
              <a:rPr lang="en-GB" dirty="0"/>
              <a:t> </a:t>
            </a:r>
            <a:r>
              <a:rPr lang="en-GB" dirty="0" err="1"/>
              <a:t>faterion</a:t>
            </a:r>
            <a:r>
              <a:rPr lang="en-GB" dirty="0"/>
              <a:t> </a:t>
            </a:r>
            <a:r>
              <a:rPr lang="en-GB" dirty="0" err="1"/>
              <a:t>ymarferol</a:t>
            </a:r>
            <a:r>
              <a:rPr lang="en-GB" dirty="0"/>
              <a:t> </a:t>
            </a:r>
            <a:r>
              <a:rPr lang="en-GB" dirty="0" smtClean="0"/>
              <a:t>nag </a:t>
            </a:r>
            <a:r>
              <a:rPr lang="en-GB" dirty="0" err="1" smtClean="0"/>
              <a:t>ar</a:t>
            </a:r>
            <a:r>
              <a:rPr lang="en-GB" dirty="0" smtClean="0"/>
              <a:t> </a:t>
            </a:r>
            <a:r>
              <a:rPr lang="en-GB" dirty="0" err="1" smtClean="0"/>
              <a:t>faterion</a:t>
            </a:r>
            <a:r>
              <a:rPr lang="en-GB" dirty="0" smtClean="0"/>
              <a:t> </a:t>
            </a:r>
            <a:r>
              <a:rPr lang="en-GB" dirty="0" err="1" smtClean="0"/>
              <a:t>deallusol</a:t>
            </a:r>
            <a:r>
              <a:rPr lang="en-GB" dirty="0" smtClean="0"/>
              <a:t>?</a:t>
            </a:r>
            <a:endParaRPr lang="en-GB" dirty="0"/>
          </a:p>
          <a:p>
            <a:pPr lvl="1"/>
            <a:endParaRPr lang="en-GB" dirty="0"/>
          </a:p>
          <a:p>
            <a:r>
              <a:rPr lang="en-GB" dirty="0"/>
              <a:t>Sail </a:t>
            </a:r>
            <a:r>
              <a:rPr lang="en-GB" dirty="0" err="1"/>
              <a:t>ei</a:t>
            </a:r>
            <a:r>
              <a:rPr lang="en-GB" dirty="0"/>
              <a:t> </a:t>
            </a:r>
            <a:r>
              <a:rPr lang="en-GB" dirty="0" err="1"/>
              <a:t>waith</a:t>
            </a:r>
            <a:r>
              <a:rPr lang="en-GB" dirty="0"/>
              <a:t> </a:t>
            </a:r>
            <a:r>
              <a:rPr lang="en-GB" dirty="0" err="1"/>
              <a:t>yw</a:t>
            </a:r>
            <a:r>
              <a:rPr lang="en-GB" dirty="0"/>
              <a:t> </a:t>
            </a:r>
            <a:r>
              <a:rPr lang="en-GB" dirty="0" err="1"/>
              <a:t>profiadau</a:t>
            </a:r>
            <a:r>
              <a:rPr lang="en-GB" dirty="0"/>
              <a:t> ac </a:t>
            </a:r>
            <a:r>
              <a:rPr lang="en-GB" dirty="0" err="1"/>
              <a:t>arsylwadau</a:t>
            </a:r>
            <a:r>
              <a:rPr lang="en-GB" dirty="0"/>
              <a:t> </a:t>
            </a:r>
            <a:r>
              <a:rPr lang="en-GB" dirty="0" err="1"/>
              <a:t>ei</a:t>
            </a:r>
            <a:r>
              <a:rPr lang="en-GB" dirty="0"/>
              <a:t> </a:t>
            </a:r>
            <a:r>
              <a:rPr lang="en-GB" dirty="0" err="1" smtClean="0"/>
              <a:t>hunan</a:t>
            </a:r>
            <a:r>
              <a:rPr lang="en-GB" dirty="0" smtClean="0"/>
              <a:t>, </a:t>
            </a:r>
            <a:r>
              <a:rPr lang="en-GB" dirty="0" err="1"/>
              <a:t>yn</a:t>
            </a:r>
            <a:r>
              <a:rPr lang="en-GB" dirty="0"/>
              <a:t> </a:t>
            </a:r>
            <a:r>
              <a:rPr lang="en-GB" dirty="0" err="1"/>
              <a:t>hytrach</a:t>
            </a:r>
            <a:r>
              <a:rPr lang="en-GB" dirty="0"/>
              <a:t> </a:t>
            </a:r>
            <a:r>
              <a:rPr lang="en-GB" dirty="0" err="1" smtClean="0"/>
              <a:t>na</a:t>
            </a:r>
            <a:r>
              <a:rPr lang="en-GB" dirty="0" smtClean="0"/>
              <a:t> </a:t>
            </a:r>
            <a:r>
              <a:rPr lang="en-GB" dirty="0" err="1" smtClean="0"/>
              <a:t>chredoau</a:t>
            </a:r>
            <a:r>
              <a:rPr lang="en-GB" dirty="0" smtClean="0"/>
              <a:t> </a:t>
            </a:r>
            <a:r>
              <a:rPr lang="en-GB" dirty="0" err="1" smtClean="0"/>
              <a:t>sefydledig</a:t>
            </a:r>
            <a:endParaRPr lang="en-GB" dirty="0"/>
          </a:p>
        </p:txBody>
      </p:sp>
      <p:sp>
        <p:nvSpPr>
          <p:cNvPr id="4" name="Content Placeholder 3"/>
          <p:cNvSpPr>
            <a:spLocks noGrp="1"/>
          </p:cNvSpPr>
          <p:nvPr>
            <p:ph sz="half" idx="2"/>
          </p:nvPr>
        </p:nvSpPr>
        <p:spPr>
          <a:xfrm>
            <a:off x="6172200" y="1825625"/>
            <a:ext cx="5181600" cy="4351338"/>
          </a:xfrm>
        </p:spPr>
        <p:style>
          <a:lnRef idx="2">
            <a:schemeClr val="accent6">
              <a:shade val="50000"/>
            </a:schemeClr>
          </a:lnRef>
          <a:fillRef idx="1">
            <a:schemeClr val="accent6"/>
          </a:fillRef>
          <a:effectRef idx="0">
            <a:schemeClr val="accent6"/>
          </a:effectRef>
          <a:fontRef idx="minor">
            <a:schemeClr val="lt1"/>
          </a:fontRef>
        </p:style>
        <p:txBody>
          <a:bodyPr>
            <a:noAutofit/>
          </a:bodyPr>
          <a:lstStyle/>
          <a:p>
            <a:r>
              <a:rPr lang="en-GB" sz="2400" dirty="0" smtClean="0"/>
              <a:t>Possible to question his thinking:</a:t>
            </a:r>
          </a:p>
          <a:p>
            <a:pPr lvl="1"/>
            <a:r>
              <a:rPr lang="en-GB" dirty="0" smtClean="0"/>
              <a:t>Do children actually know what is best for them socially and educationally?</a:t>
            </a:r>
          </a:p>
          <a:p>
            <a:pPr lvl="1"/>
            <a:r>
              <a:rPr lang="en-GB" dirty="0" smtClean="0"/>
              <a:t>Should education be centred on practical rather than intellectual matters? </a:t>
            </a:r>
          </a:p>
          <a:p>
            <a:pPr marL="457200" lvl="1" indent="0">
              <a:buNone/>
            </a:pPr>
            <a:endParaRPr lang="en-GB" dirty="0" smtClean="0"/>
          </a:p>
          <a:p>
            <a:r>
              <a:rPr lang="en-GB" sz="2400" dirty="0" smtClean="0"/>
              <a:t>Most of his work based on his own experiences and observations, not established systems of belief. </a:t>
            </a:r>
          </a:p>
        </p:txBody>
      </p:sp>
    </p:spTree>
    <p:extLst>
      <p:ext uri="{BB962C8B-B14F-4D97-AF65-F5344CB8AC3E}">
        <p14:creationId xmlns:p14="http://schemas.microsoft.com/office/powerpoint/2010/main" val="1347314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a:solidFill>
                  <a:schemeClr val="accent6"/>
                </a:solidFill>
              </a:rPr>
              <a:t>Beirniadaeth</a:t>
            </a:r>
            <a:r>
              <a:rPr lang="en-GB" dirty="0">
                <a:solidFill>
                  <a:schemeClr val="accent6"/>
                </a:solidFill>
              </a:rPr>
              <a:t> </a:t>
            </a:r>
            <a:r>
              <a:rPr lang="en-GB" dirty="0" err="1">
                <a:solidFill>
                  <a:schemeClr val="accent6"/>
                </a:solidFill>
              </a:rPr>
              <a:t>Posib</a:t>
            </a:r>
            <a:r>
              <a:rPr lang="en-GB" dirty="0">
                <a:solidFill>
                  <a:schemeClr val="accent6"/>
                </a:solidFill>
              </a:rPr>
              <a:t> </a:t>
            </a:r>
            <a:br>
              <a:rPr lang="en-GB" dirty="0">
                <a:solidFill>
                  <a:schemeClr val="accent6"/>
                </a:solidFill>
              </a:rPr>
            </a:br>
            <a:r>
              <a:rPr lang="en-GB" dirty="0"/>
              <a:t>Possible Criticisms </a:t>
            </a:r>
          </a:p>
        </p:txBody>
      </p:sp>
      <p:sp>
        <p:nvSpPr>
          <p:cNvPr id="3" name="Content Placeholder 2"/>
          <p:cNvSpPr>
            <a:spLocks noGrp="1"/>
          </p:cNvSpPr>
          <p:nvPr>
            <p:ph sz="half" idx="1"/>
          </p:nvPr>
        </p:nvSpPr>
        <p:spPr/>
        <p:style>
          <a:lnRef idx="2">
            <a:schemeClr val="accent6"/>
          </a:lnRef>
          <a:fillRef idx="1">
            <a:schemeClr val="lt1"/>
          </a:fillRef>
          <a:effectRef idx="0">
            <a:schemeClr val="accent6"/>
          </a:effectRef>
          <a:fontRef idx="minor">
            <a:schemeClr val="dk1"/>
          </a:fontRef>
        </p:style>
        <p:txBody>
          <a:bodyPr>
            <a:normAutofit fontScale="77500" lnSpcReduction="20000"/>
          </a:bodyPr>
          <a:lstStyle/>
          <a:p>
            <a:pPr>
              <a:lnSpc>
                <a:spcPct val="120000"/>
              </a:lnSpc>
            </a:pPr>
            <a:r>
              <a:rPr lang="en-GB" dirty="0"/>
              <a:t>Mae </a:t>
            </a:r>
            <a:r>
              <a:rPr lang="en-GB" dirty="0" err="1"/>
              <a:t>ei</a:t>
            </a:r>
            <a:r>
              <a:rPr lang="en-GB" dirty="0"/>
              <a:t> </a:t>
            </a:r>
            <a:r>
              <a:rPr lang="en-GB" dirty="0" err="1"/>
              <a:t>waith</a:t>
            </a:r>
            <a:r>
              <a:rPr lang="en-GB" dirty="0"/>
              <a:t> </a:t>
            </a:r>
            <a:r>
              <a:rPr lang="en-GB" dirty="0" err="1"/>
              <a:t>yn</a:t>
            </a:r>
            <a:r>
              <a:rPr lang="en-GB" dirty="0"/>
              <a:t> </a:t>
            </a:r>
            <a:r>
              <a:rPr lang="en-GB" dirty="0" err="1"/>
              <a:t>gyffredinol</a:t>
            </a:r>
            <a:r>
              <a:rPr lang="en-GB" dirty="0"/>
              <a:t> ac </a:t>
            </a:r>
            <a:r>
              <a:rPr lang="en-GB" dirty="0" err="1"/>
              <a:t>nid</a:t>
            </a:r>
            <a:r>
              <a:rPr lang="en-GB" dirty="0"/>
              <a:t> </a:t>
            </a:r>
            <a:r>
              <a:rPr lang="en-GB" dirty="0" err="1"/>
              <a:t>oes</a:t>
            </a:r>
            <a:r>
              <a:rPr lang="en-GB" dirty="0"/>
              <a:t> sail </a:t>
            </a:r>
            <a:r>
              <a:rPr lang="en-GB" dirty="0" err="1"/>
              <a:t>ddamcaniaethol</a:t>
            </a:r>
            <a:r>
              <a:rPr lang="en-GB" dirty="0"/>
              <a:t> am </a:t>
            </a:r>
            <a:r>
              <a:rPr lang="en-GB" dirty="0" err="1"/>
              <a:t>ei</a:t>
            </a:r>
            <a:r>
              <a:rPr lang="en-GB" dirty="0"/>
              <a:t> </a:t>
            </a:r>
            <a:r>
              <a:rPr lang="en-GB" dirty="0" smtClean="0"/>
              <a:t>sail </a:t>
            </a:r>
            <a:r>
              <a:rPr lang="en-GB" dirty="0" err="1" smtClean="0"/>
              <a:t>rhesymegol</a:t>
            </a:r>
            <a:r>
              <a:rPr lang="en-GB" dirty="0" smtClean="0"/>
              <a:t> </a:t>
            </a:r>
            <a:endParaRPr lang="en-GB" dirty="0"/>
          </a:p>
          <a:p>
            <a:pPr marL="0" indent="0">
              <a:lnSpc>
                <a:spcPct val="120000"/>
              </a:lnSpc>
              <a:buNone/>
            </a:pPr>
            <a:endParaRPr lang="en-GB" dirty="0"/>
          </a:p>
          <a:p>
            <a:pPr>
              <a:lnSpc>
                <a:spcPct val="120000"/>
              </a:lnSpc>
            </a:pPr>
            <a:r>
              <a:rPr lang="en-GB" dirty="0" err="1"/>
              <a:t>Rhoddid</a:t>
            </a:r>
            <a:r>
              <a:rPr lang="en-GB" dirty="0"/>
              <a:t> y </a:t>
            </a:r>
            <a:r>
              <a:rPr lang="en-GB" dirty="0" err="1"/>
              <a:t>bai</a:t>
            </a:r>
            <a:r>
              <a:rPr lang="en-GB" dirty="0"/>
              <a:t> </a:t>
            </a:r>
            <a:r>
              <a:rPr lang="en-GB" dirty="0" err="1"/>
              <a:t>ar</a:t>
            </a:r>
            <a:r>
              <a:rPr lang="en-GB" dirty="0"/>
              <a:t> </a:t>
            </a:r>
            <a:r>
              <a:rPr lang="en-GB" dirty="0" err="1"/>
              <a:t>fywyd</a:t>
            </a:r>
            <a:r>
              <a:rPr lang="en-GB" dirty="0"/>
              <a:t> </a:t>
            </a:r>
            <a:r>
              <a:rPr lang="en-GB" dirty="0" err="1"/>
              <a:t>cynnar</a:t>
            </a:r>
            <a:r>
              <a:rPr lang="en-GB" dirty="0"/>
              <a:t> plant Summerhill </a:t>
            </a:r>
            <a:r>
              <a:rPr lang="en-GB" dirty="0" err="1"/>
              <a:t>os</a:t>
            </a:r>
            <a:r>
              <a:rPr lang="en-GB" dirty="0"/>
              <a:t> </a:t>
            </a:r>
            <a:r>
              <a:rPr lang="en-GB" dirty="0" err="1"/>
              <a:t>nad</a:t>
            </a:r>
            <a:r>
              <a:rPr lang="en-GB" dirty="0"/>
              <a:t> </a:t>
            </a:r>
            <a:r>
              <a:rPr lang="en-GB" dirty="0" err="1"/>
              <a:t>oeddent</a:t>
            </a:r>
            <a:r>
              <a:rPr lang="en-GB" dirty="0"/>
              <a:t> </a:t>
            </a:r>
            <a:r>
              <a:rPr lang="en-GB" dirty="0" err="1"/>
              <a:t>yn</a:t>
            </a:r>
            <a:r>
              <a:rPr lang="en-GB" dirty="0"/>
              <a:t> </a:t>
            </a:r>
            <a:r>
              <a:rPr lang="en-GB" dirty="0" err="1" smtClean="0"/>
              <a:t>ymddwyn</a:t>
            </a:r>
            <a:r>
              <a:rPr lang="en-GB" dirty="0" smtClean="0"/>
              <a:t> </a:t>
            </a:r>
            <a:r>
              <a:rPr lang="en-GB" dirty="0" err="1" smtClean="0"/>
              <a:t>yn</a:t>
            </a:r>
            <a:r>
              <a:rPr lang="en-GB" dirty="0" smtClean="0"/>
              <a:t> </a:t>
            </a:r>
            <a:r>
              <a:rPr lang="en-GB" dirty="0" err="1" smtClean="0"/>
              <a:t>addas</a:t>
            </a:r>
            <a:r>
              <a:rPr lang="en-GB" dirty="0" smtClean="0"/>
              <a:t> </a:t>
            </a:r>
            <a:endParaRPr lang="en-GB" dirty="0"/>
          </a:p>
          <a:p>
            <a:pPr>
              <a:lnSpc>
                <a:spcPct val="120000"/>
              </a:lnSpc>
            </a:pPr>
            <a:endParaRPr lang="en-GB" dirty="0"/>
          </a:p>
          <a:p>
            <a:pPr>
              <a:lnSpc>
                <a:spcPct val="120000"/>
              </a:lnSpc>
            </a:pPr>
            <a:r>
              <a:rPr lang="en-GB" dirty="0" err="1"/>
              <a:t>Nid</a:t>
            </a:r>
            <a:r>
              <a:rPr lang="en-GB" dirty="0"/>
              <a:t> </a:t>
            </a:r>
            <a:r>
              <a:rPr lang="en-GB" dirty="0" err="1"/>
              <a:t>yw’r</a:t>
            </a:r>
            <a:r>
              <a:rPr lang="en-GB" dirty="0"/>
              <a:t> </a:t>
            </a:r>
            <a:r>
              <a:rPr lang="en-GB" dirty="0" err="1"/>
              <a:t>syniadau</a:t>
            </a:r>
            <a:r>
              <a:rPr lang="en-GB" dirty="0"/>
              <a:t> </a:t>
            </a:r>
            <a:r>
              <a:rPr lang="en-GB" dirty="0" err="1"/>
              <a:t>yma</a:t>
            </a:r>
            <a:r>
              <a:rPr lang="en-GB" dirty="0"/>
              <a:t> </a:t>
            </a:r>
            <a:r>
              <a:rPr lang="en-GB" dirty="0" err="1"/>
              <a:t>bellach</a:t>
            </a:r>
            <a:r>
              <a:rPr lang="en-GB" dirty="0"/>
              <a:t> </a:t>
            </a:r>
            <a:r>
              <a:rPr lang="en-GB" dirty="0" err="1"/>
              <a:t>yn</a:t>
            </a:r>
            <a:r>
              <a:rPr lang="en-GB" dirty="0"/>
              <a:t> ‘radical ‘ </a:t>
            </a:r>
            <a:r>
              <a:rPr lang="en-GB" dirty="0" err="1"/>
              <a:t>rydym</a:t>
            </a:r>
            <a:r>
              <a:rPr lang="en-GB" dirty="0"/>
              <a:t> </a:t>
            </a:r>
            <a:r>
              <a:rPr lang="en-GB" dirty="0" err="1"/>
              <a:t>eisoes</a:t>
            </a:r>
            <a:r>
              <a:rPr lang="en-GB" dirty="0"/>
              <a:t> </a:t>
            </a:r>
            <a:r>
              <a:rPr lang="en-GB" dirty="0" err="1"/>
              <a:t>yn</a:t>
            </a:r>
            <a:r>
              <a:rPr lang="en-GB" dirty="0"/>
              <a:t> </a:t>
            </a:r>
            <a:r>
              <a:rPr lang="en-GB" dirty="0" err="1"/>
              <a:t>paratoi</a:t>
            </a:r>
            <a:r>
              <a:rPr lang="en-GB" dirty="0"/>
              <a:t> plant </a:t>
            </a:r>
            <a:r>
              <a:rPr lang="en-GB" dirty="0" err="1"/>
              <a:t>yn</a:t>
            </a:r>
            <a:r>
              <a:rPr lang="en-GB" dirty="0"/>
              <a:t> </a:t>
            </a:r>
            <a:r>
              <a:rPr lang="en-GB" dirty="0" err="1"/>
              <a:t>wahanol</a:t>
            </a:r>
            <a:r>
              <a:rPr lang="en-GB" dirty="0"/>
              <a:t> am </a:t>
            </a:r>
            <a:r>
              <a:rPr lang="en-GB" dirty="0" err="1"/>
              <a:t>fywyd</a:t>
            </a:r>
            <a:r>
              <a:rPr lang="en-GB" dirty="0"/>
              <a:t> a </a:t>
            </a:r>
            <a:r>
              <a:rPr lang="en-GB" dirty="0" err="1"/>
              <a:t>gwaith</a:t>
            </a:r>
            <a:r>
              <a:rPr lang="en-GB" dirty="0"/>
              <a:t>. </a:t>
            </a:r>
          </a:p>
          <a:p>
            <a:endParaRPr lang="en-GB" dirty="0"/>
          </a:p>
        </p:txBody>
      </p:sp>
      <p:sp>
        <p:nvSpPr>
          <p:cNvPr id="4" name="Content Placeholder 3"/>
          <p:cNvSpPr>
            <a:spLocks noGrp="1"/>
          </p:cNvSpPr>
          <p:nvPr>
            <p:ph sz="half" idx="2"/>
          </p:nvPr>
        </p:nvSpPr>
        <p:spPr/>
        <p:style>
          <a:lnRef idx="2">
            <a:schemeClr val="accent6">
              <a:shade val="50000"/>
            </a:schemeClr>
          </a:lnRef>
          <a:fillRef idx="1">
            <a:schemeClr val="accent6"/>
          </a:fillRef>
          <a:effectRef idx="0">
            <a:schemeClr val="accent6"/>
          </a:effectRef>
          <a:fontRef idx="minor">
            <a:schemeClr val="lt1"/>
          </a:fontRef>
        </p:style>
        <p:txBody>
          <a:bodyPr>
            <a:normAutofit fontScale="77500" lnSpcReduction="20000"/>
          </a:bodyPr>
          <a:lstStyle/>
          <a:p>
            <a:r>
              <a:rPr lang="en-GB" dirty="0"/>
              <a:t>Generalises too much and doesn’t explore in depth the philosophical rationale for his ideas</a:t>
            </a:r>
            <a:r>
              <a:rPr lang="en-GB" dirty="0" smtClean="0"/>
              <a:t>.</a:t>
            </a:r>
          </a:p>
          <a:p>
            <a:pPr marL="0" indent="0">
              <a:buNone/>
            </a:pPr>
            <a:endParaRPr lang="en-GB" dirty="0"/>
          </a:p>
          <a:p>
            <a:r>
              <a:rPr lang="en-GB" dirty="0"/>
              <a:t>Children who presented with bad behaviour at Summerhill were said to have been affected by their early upbringing. </a:t>
            </a:r>
            <a:endParaRPr lang="en-GB" dirty="0" smtClean="0"/>
          </a:p>
          <a:p>
            <a:pPr marL="0" indent="0">
              <a:buNone/>
            </a:pPr>
            <a:endParaRPr lang="en-GB" dirty="0"/>
          </a:p>
          <a:p>
            <a:r>
              <a:rPr lang="en-GB" dirty="0"/>
              <a:t>No longer relevant in a modern and diverse society – education is preparing children differently now for work and life. </a:t>
            </a:r>
            <a:endParaRPr lang="en-GB" dirty="0" smtClean="0"/>
          </a:p>
          <a:p>
            <a:pPr marL="0" indent="0" algn="r">
              <a:buNone/>
            </a:pPr>
            <a:r>
              <a:rPr lang="en-GB" dirty="0" smtClean="0"/>
              <a:t>Aubrey and Riley, 2017 </a:t>
            </a:r>
            <a:endParaRPr lang="en-GB" dirty="0"/>
          </a:p>
          <a:p>
            <a:endParaRPr lang="en-GB" dirty="0"/>
          </a:p>
        </p:txBody>
      </p:sp>
    </p:spTree>
    <p:extLst>
      <p:ext uri="{BB962C8B-B14F-4D97-AF65-F5344CB8AC3E}">
        <p14:creationId xmlns:p14="http://schemas.microsoft.com/office/powerpoint/2010/main" val="22997518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err="1" smtClean="0">
                <a:solidFill>
                  <a:schemeClr val="accent6"/>
                </a:solidFill>
              </a:rPr>
              <a:t>Ysgol</a:t>
            </a:r>
            <a:r>
              <a:rPr lang="en-GB" dirty="0" smtClean="0">
                <a:solidFill>
                  <a:schemeClr val="accent6"/>
                </a:solidFill>
              </a:rPr>
              <a:t> Sunrise </a:t>
            </a:r>
            <a:br>
              <a:rPr lang="en-GB" dirty="0" smtClean="0">
                <a:solidFill>
                  <a:schemeClr val="accent6"/>
                </a:solidFill>
              </a:rPr>
            </a:br>
            <a:r>
              <a:rPr lang="en-GB" dirty="0" err="1" smtClean="0"/>
              <a:t>Sunrise</a:t>
            </a:r>
            <a:r>
              <a:rPr lang="en-GB" dirty="0" smtClean="0"/>
              <a:t> School</a:t>
            </a:r>
            <a:endParaRPr lang="en-GB" dirty="0"/>
          </a:p>
        </p:txBody>
      </p:sp>
      <p:sp>
        <p:nvSpPr>
          <p:cNvPr id="3" name="Content Placeholder 2"/>
          <p:cNvSpPr>
            <a:spLocks noGrp="1"/>
          </p:cNvSpPr>
          <p:nvPr>
            <p:ph sz="half" idx="1"/>
          </p:nvPr>
        </p:nvSpPr>
        <p:spPr/>
        <p:style>
          <a:lnRef idx="2">
            <a:schemeClr val="accent6"/>
          </a:lnRef>
          <a:fillRef idx="1">
            <a:schemeClr val="lt1"/>
          </a:fillRef>
          <a:effectRef idx="0">
            <a:schemeClr val="accent6"/>
          </a:effectRef>
          <a:fontRef idx="minor">
            <a:schemeClr val="dk1"/>
          </a:fontRef>
        </p:style>
        <p:txBody>
          <a:bodyPr>
            <a:normAutofit fontScale="92500" lnSpcReduction="20000"/>
          </a:bodyPr>
          <a:lstStyle/>
          <a:p>
            <a:pPr>
              <a:lnSpc>
                <a:spcPct val="120000"/>
              </a:lnSpc>
            </a:pPr>
            <a:r>
              <a:rPr lang="en-GB" dirty="0" err="1" smtClean="0"/>
              <a:t>Ysgol</a:t>
            </a:r>
            <a:r>
              <a:rPr lang="en-GB" dirty="0" smtClean="0"/>
              <a:t> </a:t>
            </a:r>
            <a:r>
              <a:rPr lang="en-GB" dirty="0" err="1" smtClean="0"/>
              <a:t>ar</a:t>
            </a:r>
            <a:r>
              <a:rPr lang="en-GB" dirty="0" smtClean="0"/>
              <a:t> </a:t>
            </a:r>
            <a:r>
              <a:rPr lang="en-GB" dirty="0" err="1" smtClean="0"/>
              <a:t>gyfer</a:t>
            </a:r>
            <a:r>
              <a:rPr lang="en-GB" dirty="0" smtClean="0"/>
              <a:t> plant </a:t>
            </a:r>
            <a:r>
              <a:rPr lang="en-GB" dirty="0" err="1" smtClean="0"/>
              <a:t>oed</a:t>
            </a:r>
            <a:r>
              <a:rPr lang="en-GB" dirty="0" smtClean="0"/>
              <a:t> 2 – 11;</a:t>
            </a:r>
          </a:p>
          <a:p>
            <a:pPr>
              <a:lnSpc>
                <a:spcPct val="120000"/>
              </a:lnSpc>
            </a:pPr>
            <a:r>
              <a:rPr lang="en-GB" dirty="0" err="1" smtClean="0"/>
              <a:t>Dysgu</a:t>
            </a:r>
            <a:r>
              <a:rPr lang="en-GB" dirty="0" smtClean="0"/>
              <a:t> </a:t>
            </a:r>
            <a:r>
              <a:rPr lang="en-GB" dirty="0" err="1" smtClean="0"/>
              <a:t>cwricwlwm</a:t>
            </a:r>
            <a:r>
              <a:rPr lang="en-GB" dirty="0" smtClean="0"/>
              <a:t> </a:t>
            </a:r>
            <a:r>
              <a:rPr lang="en-GB" dirty="0" err="1" smtClean="0"/>
              <a:t>wedi</a:t>
            </a:r>
            <a:r>
              <a:rPr lang="en-GB" dirty="0" smtClean="0"/>
              <a:t> </a:t>
            </a:r>
            <a:r>
              <a:rPr lang="en-GB" dirty="0" err="1" smtClean="0"/>
              <a:t>seilio</a:t>
            </a:r>
            <a:r>
              <a:rPr lang="en-GB" dirty="0" smtClean="0"/>
              <a:t> </a:t>
            </a:r>
            <a:r>
              <a:rPr lang="en-GB" dirty="0" err="1" smtClean="0"/>
              <a:t>ar</a:t>
            </a:r>
            <a:r>
              <a:rPr lang="en-GB" dirty="0" smtClean="0"/>
              <a:t> ‘synthesis of UK National Curriculum, Montessori and Neo-Humanist approaches’;</a:t>
            </a:r>
          </a:p>
          <a:p>
            <a:pPr>
              <a:lnSpc>
                <a:spcPct val="120000"/>
              </a:lnSpc>
            </a:pPr>
            <a:r>
              <a:rPr lang="en-GB" dirty="0" err="1" smtClean="0"/>
              <a:t>Rhoi</a:t>
            </a:r>
            <a:r>
              <a:rPr lang="en-GB" dirty="0" smtClean="0"/>
              <a:t> </a:t>
            </a:r>
            <a:r>
              <a:rPr lang="en-GB" dirty="0" err="1" smtClean="0"/>
              <a:t>ffocws</a:t>
            </a:r>
            <a:r>
              <a:rPr lang="en-GB" dirty="0" smtClean="0"/>
              <a:t> </a:t>
            </a:r>
            <a:r>
              <a:rPr lang="en-GB" dirty="0" err="1" smtClean="0"/>
              <a:t>ar</a:t>
            </a:r>
            <a:r>
              <a:rPr lang="en-GB" dirty="0" smtClean="0"/>
              <a:t> </a:t>
            </a:r>
            <a:r>
              <a:rPr lang="en-GB" dirty="0" err="1" smtClean="0"/>
              <a:t>ddysgu</a:t>
            </a:r>
            <a:r>
              <a:rPr lang="en-GB" dirty="0" smtClean="0"/>
              <a:t> </a:t>
            </a:r>
            <a:r>
              <a:rPr lang="en-GB" dirty="0" err="1" smtClean="0"/>
              <a:t>sydd</a:t>
            </a:r>
            <a:r>
              <a:rPr lang="en-GB" dirty="0" smtClean="0"/>
              <a:t> </a:t>
            </a:r>
            <a:r>
              <a:rPr lang="en-GB" dirty="0" err="1" smtClean="0"/>
              <a:t>wedi’i</a:t>
            </a:r>
            <a:r>
              <a:rPr lang="en-GB" dirty="0" smtClean="0"/>
              <a:t> </a:t>
            </a:r>
            <a:r>
              <a:rPr lang="en-GB" dirty="0" err="1" smtClean="0"/>
              <a:t>hunain-arwain</a:t>
            </a:r>
            <a:r>
              <a:rPr lang="en-GB" dirty="0" smtClean="0"/>
              <a:t>;</a:t>
            </a:r>
          </a:p>
          <a:p>
            <a:pPr>
              <a:lnSpc>
                <a:spcPct val="120000"/>
              </a:lnSpc>
            </a:pPr>
            <a:r>
              <a:rPr lang="en-GB" dirty="0" err="1" smtClean="0"/>
              <a:t>Yn</a:t>
            </a:r>
            <a:r>
              <a:rPr lang="en-GB" dirty="0" smtClean="0"/>
              <a:t> </a:t>
            </a:r>
            <a:r>
              <a:rPr lang="en-GB" dirty="0" err="1" smtClean="0"/>
              <a:t>cynnwys</a:t>
            </a:r>
            <a:r>
              <a:rPr lang="en-GB" dirty="0" smtClean="0"/>
              <a:t> yoga, </a:t>
            </a:r>
            <a:r>
              <a:rPr lang="en-GB" dirty="0" err="1" smtClean="0"/>
              <a:t>myfyrio</a:t>
            </a:r>
            <a:r>
              <a:rPr lang="en-GB" dirty="0" smtClean="0"/>
              <a:t> a </a:t>
            </a:r>
            <a:r>
              <a:rPr lang="en-GB" dirty="0" err="1" smtClean="0"/>
              <a:t>garddio</a:t>
            </a:r>
            <a:r>
              <a:rPr lang="en-GB" dirty="0" smtClean="0"/>
              <a:t> </a:t>
            </a:r>
            <a:r>
              <a:rPr lang="en-GB" dirty="0" err="1" smtClean="0"/>
              <a:t>fel</a:t>
            </a:r>
            <a:r>
              <a:rPr lang="en-GB" dirty="0" smtClean="0"/>
              <a:t> </a:t>
            </a:r>
            <a:r>
              <a:rPr lang="en-GB" dirty="0" err="1" smtClean="0"/>
              <a:t>rhan</a:t>
            </a:r>
            <a:r>
              <a:rPr lang="en-GB" dirty="0" smtClean="0"/>
              <a:t> o </a:t>
            </a:r>
            <a:r>
              <a:rPr lang="en-GB" dirty="0" err="1" smtClean="0"/>
              <a:t>arferion</a:t>
            </a:r>
            <a:r>
              <a:rPr lang="en-GB" dirty="0" smtClean="0"/>
              <a:t> </a:t>
            </a:r>
            <a:r>
              <a:rPr lang="en-GB" dirty="0" err="1" smtClean="0"/>
              <a:t>rheolaidd</a:t>
            </a:r>
            <a:r>
              <a:rPr lang="en-GB" dirty="0" smtClean="0"/>
              <a:t>. </a:t>
            </a:r>
          </a:p>
          <a:p>
            <a:pPr>
              <a:lnSpc>
                <a:spcPct val="120000"/>
              </a:lnSpc>
            </a:pPr>
            <a:endParaRPr lang="en-GB" dirty="0"/>
          </a:p>
        </p:txBody>
      </p:sp>
      <p:sp>
        <p:nvSpPr>
          <p:cNvPr id="4" name="Content Placeholder 3"/>
          <p:cNvSpPr>
            <a:spLocks noGrp="1"/>
          </p:cNvSpPr>
          <p:nvPr>
            <p:ph sz="half" idx="2"/>
          </p:nvPr>
        </p:nvSpPr>
        <p:spPr/>
        <p:style>
          <a:lnRef idx="1">
            <a:schemeClr val="accent6"/>
          </a:lnRef>
          <a:fillRef idx="2">
            <a:schemeClr val="accent6"/>
          </a:fillRef>
          <a:effectRef idx="1">
            <a:schemeClr val="accent6"/>
          </a:effectRef>
          <a:fontRef idx="minor">
            <a:schemeClr val="dk1"/>
          </a:fontRef>
        </p:style>
        <p:txBody>
          <a:bodyPr>
            <a:normAutofit fontScale="92500" lnSpcReduction="20000"/>
          </a:bodyPr>
          <a:lstStyle/>
          <a:p>
            <a:r>
              <a:rPr lang="en-GB" dirty="0" smtClean="0"/>
              <a:t>School which caters for 2-11 year olds;</a:t>
            </a:r>
          </a:p>
          <a:p>
            <a:r>
              <a:rPr lang="en-GB" dirty="0" smtClean="0"/>
              <a:t>Neo-humanist school;</a:t>
            </a:r>
          </a:p>
          <a:p>
            <a:r>
              <a:rPr lang="en-GB" dirty="0" smtClean="0"/>
              <a:t>Teaches a curriculum described as a ‘synthesis of UK National Curriculum, Montessori and Neo-Humanist approaches’;</a:t>
            </a:r>
          </a:p>
          <a:p>
            <a:r>
              <a:rPr lang="en-GB" dirty="0" smtClean="0"/>
              <a:t>Places a focus on self-directed learning;</a:t>
            </a:r>
          </a:p>
          <a:p>
            <a:r>
              <a:rPr lang="en-GB" dirty="0" smtClean="0"/>
              <a:t>Includes yoga, meditation and gardening as part of normal routines. </a:t>
            </a:r>
            <a:endParaRPr lang="en-GB" dirty="0"/>
          </a:p>
        </p:txBody>
      </p:sp>
    </p:spTree>
    <p:extLst>
      <p:ext uri="{BB962C8B-B14F-4D97-AF65-F5344CB8AC3E}">
        <p14:creationId xmlns:p14="http://schemas.microsoft.com/office/powerpoint/2010/main" val="804126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Neo-Humanist Education </a:t>
            </a:r>
            <a:endParaRPr lang="en-GB" dirty="0"/>
          </a:p>
        </p:txBody>
      </p:sp>
      <p:sp>
        <p:nvSpPr>
          <p:cNvPr id="3" name="Content Placeholder 2"/>
          <p:cNvSpPr>
            <a:spLocks noGrp="1"/>
          </p:cNvSpPr>
          <p:nvPr>
            <p:ph sz="half" idx="1"/>
          </p:nvPr>
        </p:nvSpPr>
        <p:spPr/>
        <p:txBody>
          <a:bodyPr/>
          <a:lstStyle/>
          <a:p>
            <a:r>
              <a:rPr lang="cy-GB" dirty="0"/>
              <a:t>Gwyliwch y fidio ynglŷn ag addysg </a:t>
            </a:r>
            <a:r>
              <a:rPr lang="cy-GB" dirty="0" smtClean="0"/>
              <a:t>neo-ddyneiddiwr</a:t>
            </a:r>
            <a:r>
              <a:rPr lang="cy-GB" dirty="0"/>
              <a:t>. </a:t>
            </a:r>
          </a:p>
          <a:p>
            <a:endParaRPr lang="cy-GB" dirty="0"/>
          </a:p>
          <a:p>
            <a:r>
              <a:rPr lang="cy-GB" dirty="0"/>
              <a:t>Ysgrifennwch restr o 3 – 5 cred sy’n </a:t>
            </a:r>
            <a:r>
              <a:rPr lang="cy-GB" dirty="0" smtClean="0"/>
              <a:t>tanategu </a:t>
            </a:r>
            <a:r>
              <a:rPr lang="cy-GB" dirty="0"/>
              <a:t>dull neo-dyneiddiwr o addysg. </a:t>
            </a:r>
          </a:p>
          <a:p>
            <a:endParaRPr lang="en-GB" dirty="0"/>
          </a:p>
        </p:txBody>
      </p:sp>
      <p:sp>
        <p:nvSpPr>
          <p:cNvPr id="4" name="Content Placeholder 3"/>
          <p:cNvSpPr>
            <a:spLocks noGrp="1"/>
          </p:cNvSpPr>
          <p:nvPr>
            <p:ph sz="half" idx="2"/>
          </p:nvPr>
        </p:nvSpPr>
        <p:spPr/>
        <p:txBody>
          <a:bodyPr/>
          <a:lstStyle/>
          <a:p>
            <a:r>
              <a:rPr lang="en-GB" dirty="0" smtClean="0"/>
              <a:t>Watch this </a:t>
            </a:r>
            <a:r>
              <a:rPr lang="en-GB" dirty="0" smtClean="0">
                <a:hlinkClick r:id="rId2"/>
              </a:rPr>
              <a:t>short video </a:t>
            </a:r>
            <a:r>
              <a:rPr lang="en-GB" dirty="0" smtClean="0"/>
              <a:t>about neo-humanist approaches to education.</a:t>
            </a:r>
          </a:p>
          <a:p>
            <a:pPr marL="0" indent="0">
              <a:buNone/>
            </a:pPr>
            <a:r>
              <a:rPr lang="en-GB" dirty="0" smtClean="0"/>
              <a:t> </a:t>
            </a:r>
          </a:p>
          <a:p>
            <a:r>
              <a:rPr lang="en-GB" dirty="0" smtClean="0"/>
              <a:t>Write a list of 3 -5 key beliefs which inform a neo-humanist approach. </a:t>
            </a:r>
            <a:endParaRPr lang="en-GB" dirty="0"/>
          </a:p>
        </p:txBody>
      </p:sp>
    </p:spTree>
    <p:extLst>
      <p:ext uri="{BB962C8B-B14F-4D97-AF65-F5344CB8AC3E}">
        <p14:creationId xmlns:p14="http://schemas.microsoft.com/office/powerpoint/2010/main" val="15270423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8200" y="141190"/>
            <a:ext cx="10515600" cy="1325563"/>
          </a:xfrm>
        </p:spPr>
        <p:txBody>
          <a:bodyPr>
            <a:normAutofit/>
          </a:bodyPr>
          <a:lstStyle/>
          <a:p>
            <a:pPr algn="ctr"/>
            <a:r>
              <a:rPr lang="en-GB" dirty="0" err="1" smtClean="0">
                <a:solidFill>
                  <a:schemeClr val="accent6">
                    <a:lumMod val="75000"/>
                  </a:schemeClr>
                </a:solidFill>
              </a:rPr>
              <a:t>Esiampl</a:t>
            </a:r>
            <a:r>
              <a:rPr lang="en-GB" dirty="0" smtClean="0">
                <a:solidFill>
                  <a:schemeClr val="accent6">
                    <a:lumMod val="75000"/>
                  </a:schemeClr>
                </a:solidFill>
              </a:rPr>
              <a:t>: </a:t>
            </a:r>
            <a:r>
              <a:rPr lang="en-GB" dirty="0" err="1" smtClean="0">
                <a:solidFill>
                  <a:schemeClr val="accent6">
                    <a:lumMod val="75000"/>
                  </a:schemeClr>
                </a:solidFill>
              </a:rPr>
              <a:t>Cwricwlwm</a:t>
            </a:r>
            <a:r>
              <a:rPr lang="en-GB" dirty="0" smtClean="0">
                <a:solidFill>
                  <a:schemeClr val="accent6">
                    <a:lumMod val="75000"/>
                  </a:schemeClr>
                </a:solidFill>
              </a:rPr>
              <a:t> </a:t>
            </a:r>
            <a:r>
              <a:rPr lang="en-GB" dirty="0" err="1" smtClean="0">
                <a:solidFill>
                  <a:schemeClr val="accent6">
                    <a:lumMod val="75000"/>
                  </a:schemeClr>
                </a:solidFill>
              </a:rPr>
              <a:t>Cynradd</a:t>
            </a:r>
            <a:r>
              <a:rPr lang="en-GB" dirty="0" smtClean="0">
                <a:solidFill>
                  <a:schemeClr val="accent6">
                    <a:lumMod val="75000"/>
                  </a:schemeClr>
                </a:solidFill>
              </a:rPr>
              <a:t/>
            </a:r>
            <a:br>
              <a:rPr lang="en-GB" dirty="0" smtClean="0">
                <a:solidFill>
                  <a:schemeClr val="accent6">
                    <a:lumMod val="75000"/>
                  </a:schemeClr>
                </a:solidFill>
              </a:rPr>
            </a:br>
            <a:r>
              <a:rPr lang="en-GB" dirty="0" smtClean="0"/>
              <a:t>Example: Primary Curriculum</a:t>
            </a:r>
            <a:endParaRPr lang="en-GB" dirty="0"/>
          </a:p>
        </p:txBody>
      </p:sp>
      <p:pic>
        <p:nvPicPr>
          <p:cNvPr id="6" name="Picture 5"/>
          <p:cNvPicPr>
            <a:picLocks noChangeAspect="1"/>
          </p:cNvPicPr>
          <p:nvPr/>
        </p:nvPicPr>
        <p:blipFill rotWithShape="1">
          <a:blip r:embed="rId2"/>
          <a:srcRect l="-279" t="35045" r="31473" b="11161"/>
          <a:stretch/>
        </p:blipFill>
        <p:spPr>
          <a:xfrm>
            <a:off x="3450772" y="1690688"/>
            <a:ext cx="8180615" cy="4796904"/>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7" name="Cloud Callout 6"/>
          <p:cNvSpPr/>
          <p:nvPr/>
        </p:nvSpPr>
        <p:spPr>
          <a:xfrm>
            <a:off x="375557" y="1690688"/>
            <a:ext cx="2612572" cy="1950583"/>
          </a:xfrm>
          <a:prstGeom prst="cloudCallout">
            <a:avLst>
              <a:gd name="adj1" fmla="val -35208"/>
              <a:gd name="adj2" fmla="val 65848"/>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smtClean="0"/>
              <a:t>Thoughts and comments?</a:t>
            </a:r>
            <a:endParaRPr lang="en-GB" sz="2000" dirty="0"/>
          </a:p>
        </p:txBody>
      </p:sp>
      <p:sp>
        <p:nvSpPr>
          <p:cNvPr id="8" name="Cloud Callout 7"/>
          <p:cNvSpPr/>
          <p:nvPr/>
        </p:nvSpPr>
        <p:spPr>
          <a:xfrm>
            <a:off x="468085" y="4089140"/>
            <a:ext cx="2612572" cy="1950583"/>
          </a:xfrm>
          <a:prstGeom prst="cloudCallout">
            <a:avLst>
              <a:gd name="adj1" fmla="val -35208"/>
              <a:gd name="adj2" fmla="val 65848"/>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dirty="0" err="1" smtClean="0"/>
              <a:t>Sylwadau</a:t>
            </a:r>
            <a:r>
              <a:rPr lang="en-GB" sz="2000" dirty="0" smtClean="0"/>
              <a:t>?</a:t>
            </a:r>
            <a:endParaRPr lang="en-GB" sz="2000" dirty="0"/>
          </a:p>
        </p:txBody>
      </p:sp>
    </p:spTree>
    <p:extLst>
      <p:ext uri="{BB962C8B-B14F-4D97-AF65-F5344CB8AC3E}">
        <p14:creationId xmlns:p14="http://schemas.microsoft.com/office/powerpoint/2010/main" val="1560549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smtClean="0">
                <a:solidFill>
                  <a:schemeClr val="accent6"/>
                </a:solidFill>
              </a:rPr>
              <a:t>Beth </a:t>
            </a:r>
            <a:r>
              <a:rPr lang="en-GB" dirty="0" err="1" smtClean="0">
                <a:solidFill>
                  <a:schemeClr val="accent6"/>
                </a:solidFill>
              </a:rPr>
              <a:t>yw</a:t>
            </a:r>
            <a:r>
              <a:rPr lang="en-GB" dirty="0" smtClean="0">
                <a:solidFill>
                  <a:schemeClr val="accent6"/>
                </a:solidFill>
              </a:rPr>
              <a:t> </a:t>
            </a:r>
            <a:r>
              <a:rPr lang="en-GB" dirty="0" err="1" smtClean="0">
                <a:solidFill>
                  <a:schemeClr val="accent6"/>
                </a:solidFill>
              </a:rPr>
              <a:t>addysg</a:t>
            </a:r>
            <a:r>
              <a:rPr lang="en-GB" dirty="0" smtClean="0">
                <a:solidFill>
                  <a:schemeClr val="accent6"/>
                </a:solidFill>
              </a:rPr>
              <a:t> ‘radical’?</a:t>
            </a:r>
            <a:br>
              <a:rPr lang="en-GB" dirty="0" smtClean="0">
                <a:solidFill>
                  <a:schemeClr val="accent6"/>
                </a:solidFill>
              </a:rPr>
            </a:br>
            <a:r>
              <a:rPr lang="en-GB" dirty="0" smtClean="0"/>
              <a:t>What is ‘radical’ education? </a:t>
            </a:r>
            <a:endParaRPr lang="en-GB" dirty="0"/>
          </a:p>
        </p:txBody>
      </p:sp>
      <p:sp>
        <p:nvSpPr>
          <p:cNvPr id="4" name="Content Placeholder 3"/>
          <p:cNvSpPr>
            <a:spLocks noGrp="1"/>
          </p:cNvSpPr>
          <p:nvPr>
            <p:ph sz="half" idx="1"/>
          </p:nvPr>
        </p:nvSpPr>
        <p:spPr/>
        <p:txBody>
          <a:bodyPr/>
          <a:lstStyle/>
          <a:p>
            <a:r>
              <a:rPr lang="en-GB" dirty="0" err="1"/>
              <a:t>Mewn</a:t>
            </a:r>
            <a:r>
              <a:rPr lang="en-GB" dirty="0"/>
              <a:t> </a:t>
            </a:r>
            <a:r>
              <a:rPr lang="en-GB" dirty="0" err="1"/>
              <a:t>grŵp</a:t>
            </a:r>
            <a:r>
              <a:rPr lang="en-GB" dirty="0"/>
              <a:t>, </a:t>
            </a:r>
            <a:r>
              <a:rPr lang="en-GB" dirty="0" err="1"/>
              <a:t>trafodwch</a:t>
            </a:r>
            <a:r>
              <a:rPr lang="en-GB" dirty="0"/>
              <a:t> </a:t>
            </a:r>
            <a:r>
              <a:rPr lang="en-GB" dirty="0" err="1"/>
              <a:t>beth</a:t>
            </a:r>
            <a:r>
              <a:rPr lang="en-GB" dirty="0"/>
              <a:t> </a:t>
            </a:r>
            <a:r>
              <a:rPr lang="en-GB" dirty="0" err="1"/>
              <a:t>yw</a:t>
            </a:r>
            <a:r>
              <a:rPr lang="en-GB" dirty="0"/>
              <a:t> </a:t>
            </a:r>
            <a:r>
              <a:rPr lang="en-GB" dirty="0" err="1"/>
              <a:t>ystyr</a:t>
            </a:r>
            <a:r>
              <a:rPr lang="en-GB" dirty="0"/>
              <a:t> ‘</a:t>
            </a:r>
            <a:r>
              <a:rPr lang="en-GB" dirty="0" err="1"/>
              <a:t>addysg</a:t>
            </a:r>
            <a:r>
              <a:rPr lang="en-GB" dirty="0"/>
              <a:t> </a:t>
            </a:r>
            <a:r>
              <a:rPr lang="en-GB" dirty="0" smtClean="0"/>
              <a:t>radical’. </a:t>
            </a:r>
            <a:endParaRPr lang="en-GB" dirty="0"/>
          </a:p>
          <a:p>
            <a:endParaRPr lang="en-GB" dirty="0"/>
          </a:p>
          <a:p>
            <a:r>
              <a:rPr lang="en-GB" dirty="0" err="1"/>
              <a:t>Edrychwch</a:t>
            </a:r>
            <a:r>
              <a:rPr lang="en-GB" dirty="0"/>
              <a:t> </a:t>
            </a:r>
            <a:r>
              <a:rPr lang="en-GB" dirty="0" err="1"/>
              <a:t>ar</a:t>
            </a:r>
            <a:r>
              <a:rPr lang="en-GB" dirty="0"/>
              <a:t> y darn </a:t>
            </a:r>
            <a:r>
              <a:rPr lang="en-GB" dirty="0" err="1"/>
              <a:t>darllen</a:t>
            </a:r>
            <a:r>
              <a:rPr lang="en-GB" dirty="0"/>
              <a:t> </a:t>
            </a:r>
            <a:r>
              <a:rPr lang="en-GB" dirty="0" err="1"/>
              <a:t>ar</a:t>
            </a:r>
            <a:r>
              <a:rPr lang="en-GB" dirty="0"/>
              <a:t> Moodle </a:t>
            </a:r>
            <a:r>
              <a:rPr lang="en-GB" dirty="0" err="1"/>
              <a:t>i</a:t>
            </a:r>
            <a:r>
              <a:rPr lang="en-GB" dirty="0"/>
              <a:t> </a:t>
            </a:r>
            <a:r>
              <a:rPr lang="en-GB" dirty="0" err="1"/>
              <a:t>gefnogi</a:t>
            </a:r>
            <a:r>
              <a:rPr lang="en-GB" dirty="0"/>
              <a:t> </a:t>
            </a:r>
            <a:r>
              <a:rPr lang="en-GB" dirty="0" err="1"/>
              <a:t>eich</a:t>
            </a:r>
            <a:r>
              <a:rPr lang="en-GB" dirty="0"/>
              <a:t> </a:t>
            </a:r>
            <a:r>
              <a:rPr lang="en-GB" dirty="0" err="1"/>
              <a:t>trafodaeth</a:t>
            </a:r>
            <a:r>
              <a:rPr lang="en-GB" dirty="0"/>
              <a:t>. </a:t>
            </a:r>
          </a:p>
          <a:p>
            <a:pPr marL="0" indent="0">
              <a:buNone/>
            </a:pPr>
            <a:endParaRPr lang="en-GB" dirty="0"/>
          </a:p>
        </p:txBody>
      </p:sp>
      <p:sp>
        <p:nvSpPr>
          <p:cNvPr id="5" name="Content Placeholder 4"/>
          <p:cNvSpPr>
            <a:spLocks noGrp="1"/>
          </p:cNvSpPr>
          <p:nvPr>
            <p:ph sz="half" idx="2"/>
          </p:nvPr>
        </p:nvSpPr>
        <p:spPr/>
        <p:txBody>
          <a:bodyPr/>
          <a:lstStyle/>
          <a:p>
            <a:r>
              <a:rPr lang="en-GB" dirty="0" smtClean="0"/>
              <a:t>In small groups, discuss a possible definition of the term ‘radical education’. </a:t>
            </a:r>
          </a:p>
          <a:p>
            <a:pPr marL="0" indent="0">
              <a:buNone/>
            </a:pPr>
            <a:endParaRPr lang="en-GB" dirty="0" smtClean="0"/>
          </a:p>
          <a:p>
            <a:r>
              <a:rPr lang="en-GB" dirty="0" smtClean="0"/>
              <a:t>Refer to the chapter on Moodle to further support your discussion. </a:t>
            </a:r>
          </a:p>
          <a:p>
            <a:pPr marL="0" indent="0">
              <a:buNone/>
            </a:pPr>
            <a:endParaRPr lang="en-GB" dirty="0"/>
          </a:p>
        </p:txBody>
      </p:sp>
    </p:spTree>
    <p:extLst>
      <p:ext uri="{BB962C8B-B14F-4D97-AF65-F5344CB8AC3E}">
        <p14:creationId xmlns:p14="http://schemas.microsoft.com/office/powerpoint/2010/main" val="41420222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810905" y="409433"/>
            <a:ext cx="10515600" cy="6100549"/>
          </a:xfrm>
        </p:spPr>
        <p:txBody>
          <a:bodyPr>
            <a:normAutofit fontScale="85000" lnSpcReduction="10000"/>
          </a:bodyPr>
          <a:lstStyle/>
          <a:p>
            <a:pPr marL="0" indent="0">
              <a:buNone/>
            </a:pPr>
            <a:r>
              <a:rPr lang="en-GB" dirty="0" smtClean="0"/>
              <a:t>“</a:t>
            </a:r>
            <a:r>
              <a:rPr lang="en-GB" sz="3100" dirty="0" smtClean="0"/>
              <a:t>A radical ideology thus attempts to go to the root of things, to question the fundamental premises of dominant beliefs. Radical ideology comes into existence when a group begins to challenge the status quo in society, e.g. in relation to politics, economics, religion, race, gender, education.</a:t>
            </a:r>
          </a:p>
          <a:p>
            <a:endParaRPr lang="en-GB" sz="3100" dirty="0" smtClean="0"/>
          </a:p>
          <a:p>
            <a:pPr marL="0" indent="0">
              <a:buNone/>
            </a:pPr>
            <a:r>
              <a:rPr lang="en-GB" sz="3100" dirty="0" smtClean="0"/>
              <a:t>A radical ideology is defined by what it is against as well as what it stands for. Radicals are driven by their vision of what a better society could look like and the need to act in order to bring this about. They oppose injustice and inequality and abuse of power and privilege. They challenge all forms of disempowerment (lack of control over one’s life chances) and seek to promote empowerment (being fully responsible for one’s life chances).</a:t>
            </a:r>
          </a:p>
          <a:p>
            <a:pPr marL="0" indent="0">
              <a:buNone/>
            </a:pPr>
            <a:endParaRPr lang="en-GB" sz="3100" dirty="0" smtClean="0"/>
          </a:p>
          <a:p>
            <a:pPr marL="0" indent="0">
              <a:buNone/>
            </a:pPr>
            <a:r>
              <a:rPr lang="en-GB" sz="3100" dirty="0" smtClean="0"/>
              <a:t>Adherents to the dominant ideology will always see radicalism as dangerous but over a period of time radical ideas and demands often become incorporated into the dominant ideology, e.g. the abolition of slavery, the establishment of votes for women.” </a:t>
            </a:r>
          </a:p>
          <a:p>
            <a:pPr marL="0" indent="0" algn="r">
              <a:buNone/>
            </a:pPr>
            <a:r>
              <a:rPr lang="en-GB" sz="2000" dirty="0"/>
              <a:t>H</a:t>
            </a:r>
            <a:r>
              <a:rPr lang="en-GB" sz="2000" dirty="0" smtClean="0"/>
              <a:t>icks in Ward, 2004</a:t>
            </a:r>
            <a:endParaRPr lang="en-GB" sz="2000" dirty="0"/>
          </a:p>
        </p:txBody>
      </p:sp>
    </p:spTree>
    <p:extLst>
      <p:ext uri="{BB962C8B-B14F-4D97-AF65-F5344CB8AC3E}">
        <p14:creationId xmlns:p14="http://schemas.microsoft.com/office/powerpoint/2010/main" val="38782059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err="1" smtClean="0">
                <a:solidFill>
                  <a:schemeClr val="accent6"/>
                </a:solidFill>
              </a:rPr>
              <a:t>Adlewyrchu</a:t>
            </a:r>
            <a:r>
              <a:rPr lang="en-GB" dirty="0" smtClean="0">
                <a:solidFill>
                  <a:schemeClr val="accent6"/>
                </a:solidFill>
              </a:rPr>
              <a:t/>
            </a:r>
            <a:br>
              <a:rPr lang="en-GB" dirty="0" smtClean="0">
                <a:solidFill>
                  <a:schemeClr val="accent6"/>
                </a:solidFill>
              </a:rPr>
            </a:br>
            <a:r>
              <a:rPr lang="en-GB" dirty="0" smtClean="0"/>
              <a:t>Reflection </a:t>
            </a:r>
            <a:endParaRPr lang="en-GB" dirty="0"/>
          </a:p>
        </p:txBody>
      </p:sp>
      <p:sp>
        <p:nvSpPr>
          <p:cNvPr id="5" name="Content Placeholder 4"/>
          <p:cNvSpPr>
            <a:spLocks noGrp="1"/>
          </p:cNvSpPr>
          <p:nvPr>
            <p:ph sz="half" idx="1"/>
          </p:nvPr>
        </p:nvSpPr>
        <p:spPr/>
        <p:txBody>
          <a:bodyPr>
            <a:noAutofit/>
          </a:bodyPr>
          <a:lstStyle/>
          <a:p>
            <a:r>
              <a:rPr lang="cy-GB" sz="3200" dirty="0"/>
              <a:t>Adlewyrchwch ar syniadau heddiw. </a:t>
            </a:r>
          </a:p>
          <a:p>
            <a:pPr lvl="1"/>
            <a:r>
              <a:rPr lang="cy-GB" sz="2800" dirty="0"/>
              <a:t>Ym mha ffordd gall y syniadau yma </a:t>
            </a:r>
            <a:r>
              <a:rPr lang="cy-GB" sz="2800" dirty="0" smtClean="0"/>
              <a:t>gael </a:t>
            </a:r>
            <a:r>
              <a:rPr lang="cy-GB" sz="2800" dirty="0"/>
              <a:t>eu hystyried yn ‘radical’?</a:t>
            </a:r>
          </a:p>
          <a:p>
            <a:pPr lvl="1"/>
            <a:r>
              <a:rPr lang="cy-GB" sz="2800" dirty="0"/>
              <a:t>Oes yna unrhyw fanteision gall ysgolion prif-ffrwd </a:t>
            </a:r>
            <a:r>
              <a:rPr lang="cy-GB" sz="2800" dirty="0" smtClean="0"/>
              <a:t>ddysgu </a:t>
            </a:r>
            <a:r>
              <a:rPr lang="cy-GB" sz="2800" dirty="0"/>
              <a:t>ohono?</a:t>
            </a:r>
          </a:p>
          <a:p>
            <a:pPr lvl="1"/>
            <a:r>
              <a:rPr lang="cy-GB" sz="2800" dirty="0"/>
              <a:t>Beth yw eich beirniadaeth fwyaf cryf ynglŷn â syniadau heddiw? </a:t>
            </a:r>
            <a:endParaRPr lang="en-GB" sz="2800" dirty="0"/>
          </a:p>
        </p:txBody>
      </p:sp>
      <p:sp>
        <p:nvSpPr>
          <p:cNvPr id="6" name="Content Placeholder 5"/>
          <p:cNvSpPr>
            <a:spLocks noGrp="1"/>
          </p:cNvSpPr>
          <p:nvPr>
            <p:ph sz="half" idx="2"/>
          </p:nvPr>
        </p:nvSpPr>
        <p:spPr/>
        <p:txBody>
          <a:bodyPr>
            <a:normAutofit/>
          </a:bodyPr>
          <a:lstStyle/>
          <a:p>
            <a:r>
              <a:rPr lang="en-GB" dirty="0" smtClean="0"/>
              <a:t>Reflect on some of the ideas we have considered today. </a:t>
            </a:r>
          </a:p>
          <a:p>
            <a:pPr lvl="1"/>
            <a:r>
              <a:rPr lang="en-GB" dirty="0" smtClean="0"/>
              <a:t>In what way could these ideas be considered radical? </a:t>
            </a:r>
          </a:p>
          <a:p>
            <a:pPr lvl="1"/>
            <a:r>
              <a:rPr lang="en-GB" dirty="0" smtClean="0"/>
              <a:t>Are there any major benefits or advantages which you believe could be incorporated into mainstream ideas about education? </a:t>
            </a:r>
          </a:p>
          <a:p>
            <a:pPr lvl="1"/>
            <a:r>
              <a:rPr lang="en-GB" dirty="0" smtClean="0"/>
              <a:t>What are your strongest criticisms of some of the ideas we have encountered today? </a:t>
            </a:r>
            <a:endParaRPr lang="en-GB" dirty="0"/>
          </a:p>
        </p:txBody>
      </p:sp>
    </p:spTree>
    <p:extLst>
      <p:ext uri="{BB962C8B-B14F-4D97-AF65-F5344CB8AC3E}">
        <p14:creationId xmlns:p14="http://schemas.microsoft.com/office/powerpoint/2010/main" val="39308967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err="1" smtClean="0">
                <a:solidFill>
                  <a:schemeClr val="accent6">
                    <a:lumMod val="75000"/>
                  </a:schemeClr>
                </a:solidFill>
              </a:rPr>
              <a:t>Llyfryddiaeth</a:t>
            </a:r>
            <a:r>
              <a:rPr lang="en-GB" dirty="0" smtClean="0">
                <a:solidFill>
                  <a:schemeClr val="accent6">
                    <a:lumMod val="75000"/>
                  </a:schemeClr>
                </a:solidFill>
              </a:rPr>
              <a:t> </a:t>
            </a:r>
            <a:br>
              <a:rPr lang="en-GB" dirty="0" smtClean="0">
                <a:solidFill>
                  <a:schemeClr val="accent6">
                    <a:lumMod val="75000"/>
                  </a:schemeClr>
                </a:solidFill>
              </a:rPr>
            </a:br>
            <a:r>
              <a:rPr lang="en-GB" dirty="0" smtClean="0"/>
              <a:t>Bibliography</a:t>
            </a:r>
            <a:endParaRPr lang="en-GB" dirty="0"/>
          </a:p>
        </p:txBody>
      </p:sp>
      <p:sp>
        <p:nvSpPr>
          <p:cNvPr id="4" name="Content Placeholder 3"/>
          <p:cNvSpPr>
            <a:spLocks noGrp="1"/>
          </p:cNvSpPr>
          <p:nvPr>
            <p:ph idx="1"/>
          </p:nvPr>
        </p:nvSpPr>
        <p:spPr>
          <a:xfrm>
            <a:off x="838200" y="1825625"/>
            <a:ext cx="10515600" cy="4738948"/>
          </a:xfrm>
        </p:spPr>
        <p:txBody>
          <a:bodyPr>
            <a:normAutofit fontScale="70000" lnSpcReduction="20000"/>
          </a:bodyPr>
          <a:lstStyle/>
          <a:p>
            <a:r>
              <a:rPr lang="en-GB" dirty="0" smtClean="0"/>
              <a:t>Aubrey, K. &amp; Riley, A. ( 2017) </a:t>
            </a:r>
            <a:r>
              <a:rPr lang="en-GB" i="1" dirty="0" smtClean="0"/>
              <a:t>Understanding and Using Challenging Educational Theories, </a:t>
            </a:r>
            <a:r>
              <a:rPr lang="en-GB" dirty="0" smtClean="0"/>
              <a:t>London: SAGE. </a:t>
            </a:r>
          </a:p>
          <a:p>
            <a:r>
              <a:rPr lang="en-GB" i="1" dirty="0" err="1" smtClean="0"/>
              <a:t>A.S.Neil</a:t>
            </a:r>
            <a:r>
              <a:rPr lang="en-GB" i="1" dirty="0" smtClean="0"/>
              <a:t> </a:t>
            </a:r>
            <a:r>
              <a:rPr lang="en-GB" i="1" dirty="0"/>
              <a:t>Founder of Summerhill School – 1964. </a:t>
            </a:r>
            <a:r>
              <a:rPr lang="en-GB" dirty="0"/>
              <a:t>Available at: </a:t>
            </a:r>
            <a:r>
              <a:rPr lang="en-GB" dirty="0">
                <a:hlinkClick r:id="rId2"/>
              </a:rPr>
              <a:t>https://www.youtube.com/watch?v=4-C2i9Iq9vY</a:t>
            </a:r>
            <a:r>
              <a:rPr lang="en-GB" dirty="0"/>
              <a:t> </a:t>
            </a:r>
            <a:endParaRPr lang="en-GB" dirty="0" smtClean="0"/>
          </a:p>
          <a:p>
            <a:r>
              <a:rPr lang="en-GB" dirty="0"/>
              <a:t>Hicks, D. (N.D.) ‘Radical Education’ in Ward, S. ed. (2004) </a:t>
            </a:r>
            <a:r>
              <a:rPr lang="en-GB" i="1" dirty="0"/>
              <a:t>Education Studies: A Student Guide</a:t>
            </a:r>
            <a:r>
              <a:rPr lang="en-GB" dirty="0"/>
              <a:t>, </a:t>
            </a:r>
            <a:r>
              <a:rPr lang="en-GB" dirty="0" err="1"/>
              <a:t>RoutledgeFalmer</a:t>
            </a:r>
            <a:r>
              <a:rPr lang="en-GB" dirty="0"/>
              <a:t>.</a:t>
            </a:r>
          </a:p>
          <a:p>
            <a:r>
              <a:rPr lang="en-GB" dirty="0"/>
              <a:t>Independent Schools Council (2017) </a:t>
            </a:r>
            <a:r>
              <a:rPr lang="en-GB" i="1" dirty="0"/>
              <a:t>Research. </a:t>
            </a:r>
            <a:r>
              <a:rPr lang="en-GB" dirty="0"/>
              <a:t>Available at: </a:t>
            </a:r>
            <a:r>
              <a:rPr lang="en-GB" dirty="0">
                <a:hlinkClick r:id="rId3"/>
              </a:rPr>
              <a:t>https://www.isc.co.uk/research/</a:t>
            </a:r>
            <a:r>
              <a:rPr lang="en-GB" dirty="0"/>
              <a:t> [Accessed 13/02/17]. </a:t>
            </a:r>
          </a:p>
          <a:p>
            <a:r>
              <a:rPr lang="en-GB" dirty="0" smtClean="0"/>
              <a:t>Nant-y-Cwm (2016) </a:t>
            </a:r>
            <a:r>
              <a:rPr lang="en-GB" i="1" dirty="0" smtClean="0"/>
              <a:t>What is a Steiner School? </a:t>
            </a:r>
            <a:r>
              <a:rPr lang="en-GB" i="1" dirty="0" smtClean="0">
                <a:hlinkClick r:id="rId4"/>
              </a:rPr>
              <a:t>http://www.nant-y-cwm.co.uk/education/</a:t>
            </a:r>
            <a:r>
              <a:rPr lang="en-GB" i="1" dirty="0" smtClean="0"/>
              <a:t> </a:t>
            </a:r>
            <a:r>
              <a:rPr lang="en-GB" dirty="0" smtClean="0"/>
              <a:t>(Accessed: 3.3.16). </a:t>
            </a:r>
          </a:p>
          <a:p>
            <a:r>
              <a:rPr lang="en-GB" i="1" dirty="0"/>
              <a:t>Neo-Humanist Education. </a:t>
            </a:r>
            <a:r>
              <a:rPr lang="en-GB" dirty="0"/>
              <a:t>Available at: </a:t>
            </a:r>
            <a:r>
              <a:rPr lang="en-GB" dirty="0">
                <a:hlinkClick r:id="rId5"/>
              </a:rPr>
              <a:t>https://www.youtube.com/watch?v=FX7JKgFWRE4</a:t>
            </a:r>
            <a:r>
              <a:rPr lang="en-GB" dirty="0"/>
              <a:t>  </a:t>
            </a:r>
            <a:r>
              <a:rPr lang="en-GB" dirty="0" smtClean="0"/>
              <a:t> </a:t>
            </a:r>
          </a:p>
          <a:p>
            <a:r>
              <a:rPr lang="en-GB" dirty="0" smtClean="0"/>
              <a:t>Pollard, A., Anderson, J., </a:t>
            </a:r>
            <a:r>
              <a:rPr lang="en-GB" dirty="0" err="1" smtClean="0"/>
              <a:t>Swaffield</a:t>
            </a:r>
            <a:r>
              <a:rPr lang="en-GB" dirty="0" smtClean="0"/>
              <a:t>, S., Swann, M., </a:t>
            </a:r>
            <a:r>
              <a:rPr lang="en-GB" dirty="0" err="1" smtClean="0"/>
              <a:t>Warin</a:t>
            </a:r>
            <a:r>
              <a:rPr lang="en-GB" dirty="0" smtClean="0"/>
              <a:t>, J. &amp; Warwick, P. (2008) </a:t>
            </a:r>
            <a:r>
              <a:rPr lang="en-GB" i="1" dirty="0" smtClean="0"/>
              <a:t>Reflective Teaching </a:t>
            </a:r>
            <a:r>
              <a:rPr lang="en-GB" dirty="0" smtClean="0"/>
              <a:t>(3</a:t>
            </a:r>
            <a:r>
              <a:rPr lang="en-GB" baseline="30000" dirty="0" smtClean="0"/>
              <a:t>rd</a:t>
            </a:r>
            <a:r>
              <a:rPr lang="en-GB" dirty="0" smtClean="0"/>
              <a:t> ed.), London: Continuum. </a:t>
            </a:r>
          </a:p>
          <a:p>
            <a:r>
              <a:rPr lang="en-GB" dirty="0" err="1" smtClean="0"/>
              <a:t>Summerhill</a:t>
            </a:r>
            <a:r>
              <a:rPr lang="en-GB" dirty="0" smtClean="0"/>
              <a:t> School (2016) </a:t>
            </a:r>
            <a:r>
              <a:rPr lang="en-GB" i="1" dirty="0" smtClean="0"/>
              <a:t>About </a:t>
            </a:r>
            <a:r>
              <a:rPr lang="en-GB" i="1" dirty="0" err="1" smtClean="0"/>
              <a:t>Summerhill</a:t>
            </a:r>
            <a:r>
              <a:rPr lang="en-GB" i="1" dirty="0" smtClean="0"/>
              <a:t>. </a:t>
            </a:r>
            <a:r>
              <a:rPr lang="en-GB" i="1" dirty="0" smtClean="0">
                <a:hlinkClick r:id="rId6"/>
              </a:rPr>
              <a:t>http://www.summerhillschool.co.uk/about.php</a:t>
            </a:r>
            <a:r>
              <a:rPr lang="en-GB" i="1" dirty="0" smtClean="0"/>
              <a:t> </a:t>
            </a:r>
            <a:r>
              <a:rPr lang="en-GB" dirty="0" smtClean="0"/>
              <a:t>(Accessed: 3.3.16).</a:t>
            </a:r>
          </a:p>
          <a:p>
            <a:r>
              <a:rPr lang="en-GB" dirty="0" smtClean="0"/>
              <a:t>Sunrise Primary and Nursery School (2016) </a:t>
            </a:r>
            <a:r>
              <a:rPr lang="en-GB" i="1" dirty="0" smtClean="0"/>
              <a:t>About. </a:t>
            </a:r>
            <a:r>
              <a:rPr lang="en-GB" i="1" dirty="0" smtClean="0">
                <a:hlinkClick r:id="rId7"/>
              </a:rPr>
              <a:t>http://sunrise.org.uk/about-2</a:t>
            </a:r>
            <a:r>
              <a:rPr lang="en-GB" i="1" dirty="0" smtClean="0"/>
              <a:t> </a:t>
            </a:r>
            <a:r>
              <a:rPr lang="en-GB" dirty="0" smtClean="0"/>
              <a:t>(Accessed: 3.3.16). </a:t>
            </a:r>
          </a:p>
          <a:p>
            <a:endParaRPr lang="en-GB" dirty="0" smtClean="0"/>
          </a:p>
          <a:p>
            <a:endParaRPr lang="en-GB" dirty="0"/>
          </a:p>
        </p:txBody>
      </p:sp>
    </p:spTree>
    <p:extLst>
      <p:ext uri="{BB962C8B-B14F-4D97-AF65-F5344CB8AC3E}">
        <p14:creationId xmlns:p14="http://schemas.microsoft.com/office/powerpoint/2010/main" val="9962923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448</TotalTime>
  <Words>2737</Words>
  <Application>Microsoft Office PowerPoint</Application>
  <PresentationFormat>Widescreen</PresentationFormat>
  <Paragraphs>298</Paragraphs>
  <Slides>32</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Calibri Light</vt:lpstr>
      <vt:lpstr>Office Theme</vt:lpstr>
      <vt:lpstr>ECES6008/C  </vt:lpstr>
      <vt:lpstr>Learning Outcomes Deilliannau Dysgu </vt:lpstr>
      <vt:lpstr>Learning Outcomes Deilliannau Dysgu </vt:lpstr>
      <vt:lpstr>Learning Outcomes Deilliannau Dysgu </vt:lpstr>
      <vt:lpstr>Learning Outcomes Deilliannau Dysgu </vt:lpstr>
      <vt:lpstr>Pwrpas Ysgol The Purpose of School </vt:lpstr>
      <vt:lpstr>Knowledge, Power and Foucault  </vt:lpstr>
      <vt:lpstr>Syniadau Foucault  Foucault’s Ideas </vt:lpstr>
      <vt:lpstr>Y Ddadl yn Erbyn Ysgolion The Argument against Schools </vt:lpstr>
      <vt:lpstr>PowerPoint Presentation</vt:lpstr>
      <vt:lpstr>Gwybodaeth a’r Cwricwlwm  Knowledge and the Curriculum </vt:lpstr>
      <vt:lpstr>Sesiwn Heddiw What’s the alternative?</vt:lpstr>
      <vt:lpstr>Y Sector Annibynnol  The Independent Sector</vt:lpstr>
      <vt:lpstr>Y Sector Annibynnol  The Independent Sector</vt:lpstr>
      <vt:lpstr>Manteision ac Anfanteision  Benefits and Drawbacks </vt:lpstr>
      <vt:lpstr>Rhyddid o’r Cwricwlwm  Freedom from Curriculum Constraints </vt:lpstr>
      <vt:lpstr>Pa fath o addysg a awgrymir gan y lluniau yma?  What kind of education is suggested by these images?</vt:lpstr>
      <vt:lpstr>A.S Neill</vt:lpstr>
      <vt:lpstr>A.S. Neill </vt:lpstr>
      <vt:lpstr>A.S. Neill </vt:lpstr>
      <vt:lpstr>Ysgol Summerhill  Summerhill School  (A.S.Neill) </vt:lpstr>
      <vt:lpstr>Tasg  Task </vt:lpstr>
      <vt:lpstr>Rhy radical am ysgolion prif-ffrwd? Too radical for mainstream school? </vt:lpstr>
      <vt:lpstr>Beirniadaeth Posib  Possible Criticisms </vt:lpstr>
      <vt:lpstr>Beirniadaeth Posib  Possible Criticisms </vt:lpstr>
      <vt:lpstr>Ysgol Sunrise  Sunrise School</vt:lpstr>
      <vt:lpstr>Neo-Humanist Education </vt:lpstr>
      <vt:lpstr>Esiampl: Cwricwlwm Cynradd Example: Primary Curriculum</vt:lpstr>
      <vt:lpstr>Beth yw addysg ‘radical’? What is ‘radical’ education? </vt:lpstr>
      <vt:lpstr>PowerPoint Presentation</vt:lpstr>
      <vt:lpstr>Adlewyrchu Reflection </vt:lpstr>
      <vt:lpstr>Llyfryddiaeth  Bibliography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Complementary Education</dc:title>
  <dc:creator>Sarah Stewart</dc:creator>
  <cp:lastModifiedBy>Alison Baggott</cp:lastModifiedBy>
  <cp:revision>53</cp:revision>
  <dcterms:created xsi:type="dcterms:W3CDTF">2016-03-03T13:02:45Z</dcterms:created>
  <dcterms:modified xsi:type="dcterms:W3CDTF">2019-07-11T08:49:44Z</dcterms:modified>
</cp:coreProperties>
</file>