
<file path=[Content_Types].xml><?xml version="1.0" encoding="utf-8"?>
<Types xmlns="http://schemas.openxmlformats.org/package/2006/content-types">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4"/>
  </p:sldMasterIdLst>
  <p:notesMasterIdLst>
    <p:notesMasterId r:id="rId65"/>
  </p:notesMasterIdLst>
  <p:sldIdLst>
    <p:sldId id="256" r:id="rId5"/>
    <p:sldId id="312" r:id="rId6"/>
    <p:sldId id="350" r:id="rId7"/>
    <p:sldId id="313" r:id="rId8"/>
    <p:sldId id="314" r:id="rId9"/>
    <p:sldId id="315" r:id="rId10"/>
    <p:sldId id="260" r:id="rId11"/>
    <p:sldId id="263" r:id="rId12"/>
    <p:sldId id="262" r:id="rId13"/>
    <p:sldId id="266" r:id="rId14"/>
    <p:sldId id="267" r:id="rId15"/>
    <p:sldId id="268" r:id="rId16"/>
    <p:sldId id="269" r:id="rId17"/>
    <p:sldId id="270" r:id="rId18"/>
    <p:sldId id="271" r:id="rId19"/>
    <p:sldId id="272" r:id="rId20"/>
    <p:sldId id="316" r:id="rId21"/>
    <p:sldId id="317" r:id="rId22"/>
    <p:sldId id="318" r:id="rId23"/>
    <p:sldId id="319" r:id="rId24"/>
    <p:sldId id="320" r:id="rId25"/>
    <p:sldId id="321" r:id="rId26"/>
    <p:sldId id="322" r:id="rId27"/>
    <p:sldId id="323" r:id="rId28"/>
    <p:sldId id="324" r:id="rId29"/>
    <p:sldId id="325" r:id="rId30"/>
    <p:sldId id="326" r:id="rId31"/>
    <p:sldId id="278" r:id="rId32"/>
    <p:sldId id="327" r:id="rId33"/>
    <p:sldId id="330" r:id="rId34"/>
    <p:sldId id="328" r:id="rId35"/>
    <p:sldId id="329" r:id="rId36"/>
    <p:sldId id="331" r:id="rId37"/>
    <p:sldId id="351" r:id="rId38"/>
    <p:sldId id="332" r:id="rId39"/>
    <p:sldId id="333" r:id="rId40"/>
    <p:sldId id="334" r:id="rId41"/>
    <p:sldId id="335" r:id="rId42"/>
    <p:sldId id="336" r:id="rId43"/>
    <p:sldId id="337" r:id="rId44"/>
    <p:sldId id="338" r:id="rId45"/>
    <p:sldId id="339" r:id="rId46"/>
    <p:sldId id="340" r:id="rId47"/>
    <p:sldId id="341" r:id="rId48"/>
    <p:sldId id="342" r:id="rId49"/>
    <p:sldId id="343" r:id="rId50"/>
    <p:sldId id="352" r:id="rId51"/>
    <p:sldId id="353" r:id="rId52"/>
    <p:sldId id="354" r:id="rId53"/>
    <p:sldId id="355" r:id="rId54"/>
    <p:sldId id="356" r:id="rId55"/>
    <p:sldId id="357" r:id="rId56"/>
    <p:sldId id="349" r:id="rId57"/>
    <p:sldId id="308" r:id="rId58"/>
    <p:sldId id="309" r:id="rId59"/>
    <p:sldId id="358" r:id="rId60"/>
    <p:sldId id="359" r:id="rId61"/>
    <p:sldId id="360" r:id="rId62"/>
    <p:sldId id="361" r:id="rId63"/>
    <p:sldId id="348" r:id="rId6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4660"/>
  </p:normalViewPr>
  <p:slideViewPr>
    <p:cSldViewPr>
      <p:cViewPr varScale="1">
        <p:scale>
          <a:sx n="81" d="100"/>
          <a:sy n="81" d="100"/>
        </p:scale>
        <p:origin x="477"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981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smtClean="0"/>
            </a:lvl1pPr>
          </a:lstStyle>
          <a:p>
            <a:pPr>
              <a:defRPr/>
            </a:pPr>
            <a:endParaRPr lang="en-US" altLang="en-US"/>
          </a:p>
        </p:txBody>
      </p:sp>
      <p:sp>
        <p:nvSpPr>
          <p:cNvPr id="119811"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smtClean="0"/>
            </a:lvl1pPr>
          </a:lstStyle>
          <a:p>
            <a:pPr>
              <a:defRPr/>
            </a:pPr>
            <a:endParaRPr lang="en-US" altLang="en-US"/>
          </a:p>
        </p:txBody>
      </p:sp>
      <p:sp>
        <p:nvSpPr>
          <p:cNvPr id="3076"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19813"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119814"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smtClean="0"/>
            </a:lvl1pPr>
          </a:lstStyle>
          <a:p>
            <a:pPr>
              <a:defRPr/>
            </a:pPr>
            <a:endParaRPr lang="en-US" altLang="en-US"/>
          </a:p>
        </p:txBody>
      </p:sp>
      <p:sp>
        <p:nvSpPr>
          <p:cNvPr id="119815"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52638225-E05B-474B-91C9-E3A264E2E50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E6608A-90A4-4AB4-87F8-36AB18524342}" type="slidenum">
              <a:rPr lang="en-US" altLang="en-US"/>
              <a:pPr/>
              <a:t>1</a:t>
            </a:fld>
            <a:endParaRPr lang="en-US" altLang="en-US"/>
          </a:p>
        </p:txBody>
      </p:sp>
      <p:sp>
        <p:nvSpPr>
          <p:cNvPr id="5123" name="Rectangle 2"/>
          <p:cNvSpPr>
            <a:spLocks noRot="1" noChangeArrowheads="1" noTextEdit="1"/>
          </p:cNvSpPr>
          <p:nvPr>
            <p:ph type="sldImg"/>
          </p:nvPr>
        </p:nvSpPr>
        <p:spPr>
          <a:ln/>
        </p:spPr>
      </p:sp>
      <p:sp>
        <p:nvSpPr>
          <p:cNvPr id="512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0C96CB7-C42A-4187-9DBA-5DEF7FD6B82A}" type="slidenum">
              <a:rPr lang="en-US" altLang="en-US"/>
              <a:pPr/>
              <a:t>2</a:t>
            </a:fld>
            <a:endParaRPr lang="en-US" altLang="en-US"/>
          </a:p>
        </p:txBody>
      </p:sp>
      <p:sp>
        <p:nvSpPr>
          <p:cNvPr id="7171" name="Rectangle 2"/>
          <p:cNvSpPr>
            <a:spLocks noRot="1" noChangeArrowheads="1" noTextEdit="1"/>
          </p:cNvSpPr>
          <p:nvPr>
            <p:ph type="sldImg"/>
          </p:nvPr>
        </p:nvSpPr>
        <p:spPr>
          <a:ln/>
        </p:spPr>
      </p:sp>
      <p:sp>
        <p:nvSpPr>
          <p:cNvPr id="717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C882008-40FD-4C90-BE34-98DBCE387B32}" type="slidenum">
              <a:rPr lang="en-US" altLang="en-US"/>
              <a:pPr/>
              <a:t>3</a:t>
            </a:fld>
            <a:endParaRPr lang="en-US" altLang="en-US"/>
          </a:p>
        </p:txBody>
      </p:sp>
      <p:sp>
        <p:nvSpPr>
          <p:cNvPr id="9219" name="Rectangle 2"/>
          <p:cNvSpPr>
            <a:spLocks noRo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27A7637-559E-45EE-954B-F5758DAE0C5D}" type="slidenum">
              <a:rPr lang="en-US" altLang="en-US"/>
              <a:pPr/>
              <a:t>4</a:t>
            </a:fld>
            <a:endParaRPr lang="en-US" altLang="en-US"/>
          </a:p>
        </p:txBody>
      </p:sp>
      <p:sp>
        <p:nvSpPr>
          <p:cNvPr id="11267" name="Rectangle 2"/>
          <p:cNvSpPr>
            <a:spLocks noRo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32EEC16-18BB-427A-8A62-8E65FF2DC60D}" type="slidenum">
              <a:rPr lang="en-US" altLang="en-US"/>
              <a:pPr/>
              <a:t>5</a:t>
            </a:fld>
            <a:endParaRPr lang="en-US" altLang="en-US"/>
          </a:p>
        </p:txBody>
      </p:sp>
      <p:sp>
        <p:nvSpPr>
          <p:cNvPr id="13315" name="Rectangle 2"/>
          <p:cNvSpPr>
            <a:spLocks noRot="1" noChangeArrowheads="1" noTextEdit="1"/>
          </p:cNvSpPr>
          <p:nvPr>
            <p:ph type="sldImg"/>
          </p:nvPr>
        </p:nvSpPr>
        <p:spPr>
          <a:ln/>
        </p:spPr>
      </p:sp>
      <p:sp>
        <p:nvSpPr>
          <p:cNvPr id="1331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E3E1B0-F355-4A14-9F4D-705B582600F5}" type="slidenum">
              <a:rPr lang="en-US" altLang="en-US"/>
              <a:pPr/>
              <a:t>6</a:t>
            </a:fld>
            <a:endParaRPr lang="en-US" altLang="en-US"/>
          </a:p>
        </p:txBody>
      </p:sp>
      <p:sp>
        <p:nvSpPr>
          <p:cNvPr id="15363" name="Rectangle 2"/>
          <p:cNvSpPr>
            <a:spLocks noRo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93B128C-B662-4817-9C3B-0C90377188E8}" type="slidenum">
              <a:rPr lang="en-US" altLang="en-US"/>
              <a:pPr/>
              <a:t>7</a:t>
            </a:fld>
            <a:endParaRPr lang="en-US" altLang="en-US"/>
          </a:p>
        </p:txBody>
      </p:sp>
      <p:sp>
        <p:nvSpPr>
          <p:cNvPr id="17411" name="Rectangle 2"/>
          <p:cNvSpPr>
            <a:spLocks noRo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4F52E31-2AE8-44C3-B187-832CA6EB9177}" type="slidenum">
              <a:rPr lang="en-US" altLang="en-US"/>
              <a:pPr/>
              <a:t>8</a:t>
            </a:fld>
            <a:endParaRPr lang="en-US" altLang="en-US"/>
          </a:p>
        </p:txBody>
      </p:sp>
      <p:sp>
        <p:nvSpPr>
          <p:cNvPr id="19459" name="Rectangle 2"/>
          <p:cNvSpPr>
            <a:spLocks noRo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ED81DEC-A9A5-4340-B4CA-00CD01C57F44}" type="slidenum">
              <a:rPr lang="en-US" altLang="en-US"/>
              <a:pPr/>
              <a:t>9</a:t>
            </a:fld>
            <a:endParaRPr lang="en-US" altLang="en-US"/>
          </a:p>
        </p:txBody>
      </p:sp>
      <p:sp>
        <p:nvSpPr>
          <p:cNvPr id="21507" name="Rectangle 2"/>
          <p:cNvSpPr>
            <a:spLocks noRo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4667114-F7D5-4D79-8B91-66369064610F}" type="slidenum">
              <a:rPr lang="en-US" altLang="en-US"/>
              <a:pPr/>
              <a:t>10</a:t>
            </a:fld>
            <a:endParaRPr lang="en-US" altLang="en-US"/>
          </a:p>
        </p:txBody>
      </p:sp>
      <p:sp>
        <p:nvSpPr>
          <p:cNvPr id="23555" name="Rectangle 2"/>
          <p:cNvSpPr>
            <a:spLocks noRo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0BAA869-857F-43C7-BE4E-6DC70D98056F}" type="slidenum">
              <a:rPr lang="en-US" altLang="en-US"/>
              <a:pPr/>
              <a:t>11</a:t>
            </a:fld>
            <a:endParaRPr lang="en-US" altLang="en-US"/>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B11F499-29F6-421B-94EE-2E7844B968D1}" type="slidenum">
              <a:rPr lang="en-US" altLang="en-US"/>
              <a:pPr/>
              <a:t>12</a:t>
            </a:fld>
            <a:endParaRPr lang="en-US" altLang="en-US"/>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13DCC94-82D2-4AEA-A542-AD025B650D31}" type="slidenum">
              <a:rPr lang="en-US" altLang="en-US"/>
              <a:pPr/>
              <a:t>13</a:t>
            </a:fld>
            <a:endParaRPr lang="en-US" altLang="en-US"/>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AB51E05-B655-4E6F-B7CC-1E093F939FFB}" type="slidenum">
              <a:rPr lang="en-US" altLang="en-US"/>
              <a:pPr/>
              <a:t>14</a:t>
            </a:fld>
            <a:endParaRPr lang="en-US" altLang="en-US"/>
          </a:p>
        </p:txBody>
      </p:sp>
      <p:sp>
        <p:nvSpPr>
          <p:cNvPr id="31747" name="Rectangle 2"/>
          <p:cNvSpPr>
            <a:spLocks noRo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E677CA7-B6FD-4AB9-951B-D9AA0943C4BB}" type="slidenum">
              <a:rPr lang="en-US" altLang="en-US"/>
              <a:pPr/>
              <a:t>15</a:t>
            </a:fld>
            <a:endParaRPr lang="en-US" altLang="en-US"/>
          </a:p>
        </p:txBody>
      </p:sp>
      <p:sp>
        <p:nvSpPr>
          <p:cNvPr id="33795" name="Rectangle 2"/>
          <p:cNvSpPr>
            <a:spLocks noRo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7AE667C-F1D3-4C43-AC31-AAFBA3AEA142}" type="slidenum">
              <a:rPr lang="en-US" altLang="en-US"/>
              <a:pPr/>
              <a:t>16</a:t>
            </a:fld>
            <a:endParaRPr lang="en-US" altLang="en-US"/>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3EA689-C9BC-4E9F-9333-C3972C9C4D24}" type="slidenum">
              <a:rPr lang="en-US" altLang="en-US"/>
              <a:pPr/>
              <a:t>17</a:t>
            </a:fld>
            <a:endParaRPr lang="en-US" altLang="en-US"/>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1E84AF6-C61A-41E1-87CF-E35E9BF5719C}" type="slidenum">
              <a:rPr lang="en-US" altLang="en-US"/>
              <a:pPr/>
              <a:t>18</a:t>
            </a:fld>
            <a:endParaRPr lang="en-US" altLang="en-US"/>
          </a:p>
        </p:txBody>
      </p:sp>
      <p:sp>
        <p:nvSpPr>
          <p:cNvPr id="39939" name="Rectangle 2"/>
          <p:cNvSpPr>
            <a:spLocks noRo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287F1CA-7679-4188-80D6-4B728DBC8F12}" type="slidenum">
              <a:rPr lang="en-US" altLang="en-US"/>
              <a:pPr/>
              <a:t>19</a:t>
            </a:fld>
            <a:endParaRPr lang="en-US" altLang="en-US"/>
          </a:p>
        </p:txBody>
      </p:sp>
      <p:sp>
        <p:nvSpPr>
          <p:cNvPr id="41987" name="Rectangle 2"/>
          <p:cNvSpPr>
            <a:spLocks noRo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6A73E4D-1812-4999-9E3C-BAAD64FF4CF7}" type="slidenum">
              <a:rPr lang="en-US" altLang="en-US"/>
              <a:pPr/>
              <a:t>20</a:t>
            </a:fld>
            <a:endParaRPr lang="en-US" altLang="en-US"/>
          </a:p>
        </p:txBody>
      </p:sp>
      <p:sp>
        <p:nvSpPr>
          <p:cNvPr id="44035" name="Rectangle 2"/>
          <p:cNvSpPr>
            <a:spLocks noRo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D0C8F28-2545-429F-8374-B42E7459880D}" type="slidenum">
              <a:rPr lang="en-US" altLang="en-US"/>
              <a:pPr/>
              <a:t>21</a:t>
            </a:fld>
            <a:endParaRPr lang="en-US" altLang="en-US"/>
          </a:p>
        </p:txBody>
      </p:sp>
      <p:sp>
        <p:nvSpPr>
          <p:cNvPr id="46083" name="Rectangle 2"/>
          <p:cNvSpPr>
            <a:spLocks noRo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0E36D24-3F77-4436-B66B-C31F69D69B6E}" type="slidenum">
              <a:rPr lang="en-US" altLang="en-US"/>
              <a:pPr/>
              <a:t>22</a:t>
            </a:fld>
            <a:endParaRPr lang="en-US" altLang="en-US"/>
          </a:p>
        </p:txBody>
      </p:sp>
      <p:sp>
        <p:nvSpPr>
          <p:cNvPr id="48131" name="Rectangle 2"/>
          <p:cNvSpPr>
            <a:spLocks noRot="1" noChangeArrowheads="1" noTextEdit="1"/>
          </p:cNvSpPr>
          <p:nvPr>
            <p:ph type="sldImg"/>
          </p:nvPr>
        </p:nvSpPr>
        <p:spPr>
          <a:ln/>
        </p:spPr>
      </p:sp>
      <p:sp>
        <p:nvSpPr>
          <p:cNvPr id="4813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3758F66-A23D-41AC-86F3-D7C730159F35}" type="slidenum">
              <a:rPr lang="en-US" altLang="en-US"/>
              <a:pPr/>
              <a:t>23</a:t>
            </a:fld>
            <a:endParaRPr lang="en-US" altLang="en-US"/>
          </a:p>
        </p:txBody>
      </p:sp>
      <p:sp>
        <p:nvSpPr>
          <p:cNvPr id="50179" name="Rectangle 2"/>
          <p:cNvSpPr>
            <a:spLocks noRo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76525DC-2379-49AD-B8AC-924A0992A63E}" type="slidenum">
              <a:rPr lang="en-US" altLang="en-US"/>
              <a:pPr/>
              <a:t>24</a:t>
            </a:fld>
            <a:endParaRPr lang="en-US" altLang="en-US"/>
          </a:p>
        </p:txBody>
      </p:sp>
      <p:sp>
        <p:nvSpPr>
          <p:cNvPr id="52227" name="Rectangle 2"/>
          <p:cNvSpPr>
            <a:spLocks noRot="1" noChangeArrowheads="1" noTextEdit="1"/>
          </p:cNvSpPr>
          <p:nvPr>
            <p:ph type="sldImg"/>
          </p:nvPr>
        </p:nvSpPr>
        <p:spPr>
          <a:ln/>
        </p:spPr>
      </p:sp>
      <p:sp>
        <p:nvSpPr>
          <p:cNvPr id="5222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42B2E8E-8908-49A2-BCC4-689F841FBEDE}" type="slidenum">
              <a:rPr lang="en-US" altLang="en-US"/>
              <a:pPr/>
              <a:t>25</a:t>
            </a:fld>
            <a:endParaRPr lang="en-US" altLang="en-US"/>
          </a:p>
        </p:txBody>
      </p:sp>
      <p:sp>
        <p:nvSpPr>
          <p:cNvPr id="54275" name="Rectangle 2"/>
          <p:cNvSpPr>
            <a:spLocks noRot="1" noChangeArrowheads="1" noTextEdit="1"/>
          </p:cNvSpPr>
          <p:nvPr>
            <p:ph type="sldImg"/>
          </p:nvPr>
        </p:nvSpPr>
        <p:spPr>
          <a:ln/>
        </p:spPr>
      </p:sp>
      <p:sp>
        <p:nvSpPr>
          <p:cNvPr id="5427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065A2A-5CA4-4E92-A4E3-8BDC21DAC3CC}" type="slidenum">
              <a:rPr lang="en-US" altLang="en-US"/>
              <a:pPr/>
              <a:t>26</a:t>
            </a:fld>
            <a:endParaRPr lang="en-US" altLang="en-US"/>
          </a:p>
        </p:txBody>
      </p:sp>
      <p:sp>
        <p:nvSpPr>
          <p:cNvPr id="56323" name="Rectangle 2"/>
          <p:cNvSpPr>
            <a:spLocks noRot="1" noChangeArrowheads="1" noTextEdit="1"/>
          </p:cNvSpPr>
          <p:nvPr>
            <p:ph type="sldImg"/>
          </p:nvPr>
        </p:nvSpPr>
        <p:spPr>
          <a:ln/>
        </p:spPr>
      </p:sp>
      <p:sp>
        <p:nvSpPr>
          <p:cNvPr id="5632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B9EFE75-F3EA-47CB-A9F8-0D990729DE08}" type="slidenum">
              <a:rPr lang="en-US" altLang="en-US"/>
              <a:pPr/>
              <a:t>27</a:t>
            </a:fld>
            <a:endParaRPr lang="en-US" altLang="en-US"/>
          </a:p>
        </p:txBody>
      </p:sp>
      <p:sp>
        <p:nvSpPr>
          <p:cNvPr id="58371" name="Rectangle 2"/>
          <p:cNvSpPr>
            <a:spLocks noRo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E5DD914-5FEF-4DF9-AF03-292DF23FC52C}" type="slidenum">
              <a:rPr lang="en-US" altLang="en-US"/>
              <a:pPr/>
              <a:t>28</a:t>
            </a:fld>
            <a:endParaRPr lang="en-US" altLang="en-US"/>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AFF2C5-2EBE-4A10-BC5B-DFCAB094919F}" type="slidenum">
              <a:rPr lang="en-US" altLang="en-US"/>
              <a:pPr/>
              <a:t>29</a:t>
            </a:fld>
            <a:endParaRPr lang="en-US" altLang="en-US"/>
          </a:p>
        </p:txBody>
      </p:sp>
      <p:sp>
        <p:nvSpPr>
          <p:cNvPr id="62467" name="Rectangle 2"/>
          <p:cNvSpPr>
            <a:spLocks noRot="1" noChangeArrowheads="1" noTextEdit="1"/>
          </p:cNvSpPr>
          <p:nvPr>
            <p:ph type="sldImg"/>
          </p:nvPr>
        </p:nvSpPr>
        <p:spPr>
          <a:ln/>
        </p:spPr>
      </p:sp>
      <p:sp>
        <p:nvSpPr>
          <p:cNvPr id="6246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84AC2E8-FC41-44BD-934F-7D454A8CBEA5}" type="slidenum">
              <a:rPr lang="en-US" altLang="en-US"/>
              <a:pPr/>
              <a:t>30</a:t>
            </a:fld>
            <a:endParaRPr lang="en-US" altLang="en-US"/>
          </a:p>
        </p:txBody>
      </p:sp>
      <p:sp>
        <p:nvSpPr>
          <p:cNvPr id="64515" name="Rectangle 2"/>
          <p:cNvSpPr>
            <a:spLocks noRot="1" noChangeArrowheads="1" noTextEdit="1"/>
          </p:cNvSpPr>
          <p:nvPr>
            <p:ph type="sldImg"/>
          </p:nvPr>
        </p:nvSpPr>
        <p:spPr>
          <a:ln/>
        </p:spPr>
      </p:sp>
      <p:sp>
        <p:nvSpPr>
          <p:cNvPr id="6451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D58F132-A942-463C-B729-4F8FD1367CE8}" type="slidenum">
              <a:rPr lang="en-US" altLang="en-US"/>
              <a:pPr/>
              <a:t>31</a:t>
            </a:fld>
            <a:endParaRPr lang="en-US" altLang="en-US"/>
          </a:p>
        </p:txBody>
      </p:sp>
      <p:sp>
        <p:nvSpPr>
          <p:cNvPr id="66563" name="Rectangle 2"/>
          <p:cNvSpPr>
            <a:spLocks noRot="1" noChangeArrowheads="1" noTextEdit="1"/>
          </p:cNvSpPr>
          <p:nvPr>
            <p:ph type="sldImg"/>
          </p:nvPr>
        </p:nvSpPr>
        <p:spPr>
          <a:ln/>
        </p:spPr>
      </p:sp>
      <p:sp>
        <p:nvSpPr>
          <p:cNvPr id="6656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2DCD528-2401-4F62-B6FF-5F3BD56B1E36}" type="slidenum">
              <a:rPr lang="en-US" altLang="en-US"/>
              <a:pPr/>
              <a:t>32</a:t>
            </a:fld>
            <a:endParaRPr lang="en-US" altLang="en-US"/>
          </a:p>
        </p:txBody>
      </p:sp>
      <p:sp>
        <p:nvSpPr>
          <p:cNvPr id="68611" name="Rectangle 2"/>
          <p:cNvSpPr>
            <a:spLocks noRot="1" noChangeArrowheads="1" noTextEdit="1"/>
          </p:cNvSpPr>
          <p:nvPr>
            <p:ph type="sldImg"/>
          </p:nvPr>
        </p:nvSpPr>
        <p:spPr>
          <a:ln/>
        </p:spPr>
      </p:sp>
      <p:sp>
        <p:nvSpPr>
          <p:cNvPr id="6861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6921974-D815-4E31-A38D-611CB0D22FF8}" type="slidenum">
              <a:rPr lang="en-US" altLang="en-US"/>
              <a:pPr/>
              <a:t>33</a:t>
            </a:fld>
            <a:endParaRPr lang="en-US" altLang="en-US"/>
          </a:p>
        </p:txBody>
      </p:sp>
      <p:sp>
        <p:nvSpPr>
          <p:cNvPr id="70659" name="Rectangle 2"/>
          <p:cNvSpPr>
            <a:spLocks noRot="1" noChangeArrowheads="1" noTextEdit="1"/>
          </p:cNvSpPr>
          <p:nvPr>
            <p:ph type="sldImg"/>
          </p:nvPr>
        </p:nvSpPr>
        <p:spPr>
          <a:ln/>
        </p:spPr>
      </p:sp>
      <p:sp>
        <p:nvSpPr>
          <p:cNvPr id="7066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80D9590-F740-471D-8AB3-F3C4E2D56BC4}" type="slidenum">
              <a:rPr lang="en-US" altLang="en-US"/>
              <a:pPr/>
              <a:t>34</a:t>
            </a:fld>
            <a:endParaRPr lang="en-US" altLang="en-US"/>
          </a:p>
        </p:txBody>
      </p:sp>
      <p:sp>
        <p:nvSpPr>
          <p:cNvPr id="72707" name="Rectangle 2"/>
          <p:cNvSpPr>
            <a:spLocks noRot="1" noChangeArrowheads="1" noTextEdit="1"/>
          </p:cNvSpPr>
          <p:nvPr>
            <p:ph type="sldImg"/>
          </p:nvPr>
        </p:nvSpPr>
        <p:spPr>
          <a:ln/>
        </p:spPr>
      </p:sp>
      <p:sp>
        <p:nvSpPr>
          <p:cNvPr id="7270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F747C84-78B9-45BB-8B98-11FA187450FA}" type="slidenum">
              <a:rPr lang="en-US" altLang="en-US"/>
              <a:pPr/>
              <a:t>35</a:t>
            </a:fld>
            <a:endParaRPr lang="en-US" altLang="en-US"/>
          </a:p>
        </p:txBody>
      </p:sp>
      <p:sp>
        <p:nvSpPr>
          <p:cNvPr id="74755" name="Rectangle 2"/>
          <p:cNvSpPr>
            <a:spLocks noRot="1" noChangeArrowheads="1" noTextEdit="1"/>
          </p:cNvSpPr>
          <p:nvPr>
            <p:ph type="sldImg"/>
          </p:nvPr>
        </p:nvSpPr>
        <p:spPr>
          <a:ln/>
        </p:spPr>
      </p:sp>
      <p:sp>
        <p:nvSpPr>
          <p:cNvPr id="7475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22D1279-B9E3-4ADC-8C28-10BE9878C3F4}" type="slidenum">
              <a:rPr lang="en-US" altLang="en-US"/>
              <a:pPr/>
              <a:t>36</a:t>
            </a:fld>
            <a:endParaRPr lang="en-US" altLang="en-US"/>
          </a:p>
        </p:txBody>
      </p:sp>
      <p:sp>
        <p:nvSpPr>
          <p:cNvPr id="76803" name="Rectangle 2"/>
          <p:cNvSpPr>
            <a:spLocks noRot="1" noChangeArrowheads="1" noTextEdit="1"/>
          </p:cNvSpPr>
          <p:nvPr>
            <p:ph type="sldImg"/>
          </p:nvPr>
        </p:nvSpPr>
        <p:spPr>
          <a:ln/>
        </p:spPr>
      </p:sp>
      <p:sp>
        <p:nvSpPr>
          <p:cNvPr id="7680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C498B65-F811-4440-91AD-C5EF5A283D96}" type="slidenum">
              <a:rPr lang="en-US" altLang="en-US"/>
              <a:pPr/>
              <a:t>37</a:t>
            </a:fld>
            <a:endParaRPr lang="en-US" altLang="en-US"/>
          </a:p>
        </p:txBody>
      </p:sp>
      <p:sp>
        <p:nvSpPr>
          <p:cNvPr id="78851" name="Rectangle 2"/>
          <p:cNvSpPr>
            <a:spLocks noRot="1" noChangeArrowheads="1" noTextEdit="1"/>
          </p:cNvSpPr>
          <p:nvPr>
            <p:ph type="sldImg"/>
          </p:nvPr>
        </p:nvSpPr>
        <p:spPr>
          <a:ln/>
        </p:spPr>
      </p:sp>
      <p:sp>
        <p:nvSpPr>
          <p:cNvPr id="7885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E7EBD32-C869-482B-A4FC-BEFA8B00B1A2}" type="slidenum">
              <a:rPr lang="en-US" altLang="en-US"/>
              <a:pPr/>
              <a:t>38</a:t>
            </a:fld>
            <a:endParaRPr lang="en-US" altLang="en-US"/>
          </a:p>
        </p:txBody>
      </p:sp>
      <p:sp>
        <p:nvSpPr>
          <p:cNvPr id="80899" name="Rectangle 2"/>
          <p:cNvSpPr>
            <a:spLocks noRot="1" noChangeArrowheads="1" noTextEdit="1"/>
          </p:cNvSpPr>
          <p:nvPr>
            <p:ph type="sldImg"/>
          </p:nvPr>
        </p:nvSpPr>
        <p:spPr>
          <a:ln/>
        </p:spPr>
      </p:sp>
      <p:sp>
        <p:nvSpPr>
          <p:cNvPr id="8090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6A1DEBD-776F-4F3A-8E6B-FAB07A9CCB55}" type="slidenum">
              <a:rPr lang="en-US" altLang="en-US"/>
              <a:pPr/>
              <a:t>39</a:t>
            </a:fld>
            <a:endParaRPr lang="en-US" altLang="en-US"/>
          </a:p>
        </p:txBody>
      </p:sp>
      <p:sp>
        <p:nvSpPr>
          <p:cNvPr id="82947" name="Rectangle 2"/>
          <p:cNvSpPr>
            <a:spLocks noRot="1" noChangeArrowheads="1" noTextEdit="1"/>
          </p:cNvSpPr>
          <p:nvPr>
            <p:ph type="sldImg"/>
          </p:nvPr>
        </p:nvSpPr>
        <p:spPr>
          <a:ln/>
        </p:spPr>
      </p:sp>
      <p:sp>
        <p:nvSpPr>
          <p:cNvPr id="8294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3EC6E73-273B-4735-AA72-7CDFB2E5F1E3}" type="slidenum">
              <a:rPr lang="en-US" altLang="en-US"/>
              <a:pPr/>
              <a:t>40</a:t>
            </a:fld>
            <a:endParaRPr lang="en-US" altLang="en-US"/>
          </a:p>
        </p:txBody>
      </p:sp>
      <p:sp>
        <p:nvSpPr>
          <p:cNvPr id="84995" name="Rectangle 2"/>
          <p:cNvSpPr>
            <a:spLocks noRot="1" noChangeArrowheads="1" noTextEdit="1"/>
          </p:cNvSpPr>
          <p:nvPr>
            <p:ph type="sldImg"/>
          </p:nvPr>
        </p:nvSpPr>
        <p:spPr>
          <a:ln/>
        </p:spPr>
      </p:sp>
      <p:sp>
        <p:nvSpPr>
          <p:cNvPr id="8499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59BB47-63C2-48B2-B4EB-60F5062AD91C}" type="slidenum">
              <a:rPr lang="en-US" altLang="en-US"/>
              <a:pPr/>
              <a:t>41</a:t>
            </a:fld>
            <a:endParaRPr lang="en-US" altLang="en-US"/>
          </a:p>
        </p:txBody>
      </p:sp>
      <p:sp>
        <p:nvSpPr>
          <p:cNvPr id="87043" name="Rectangle 2"/>
          <p:cNvSpPr>
            <a:spLocks noRot="1" noChangeArrowheads="1" noTextEdit="1"/>
          </p:cNvSpPr>
          <p:nvPr>
            <p:ph type="sldImg"/>
          </p:nvPr>
        </p:nvSpPr>
        <p:spPr>
          <a:ln/>
        </p:spPr>
      </p:sp>
      <p:sp>
        <p:nvSpPr>
          <p:cNvPr id="8704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A4255CD-B87F-4E7E-8D57-A48E71B48E5C}" type="slidenum">
              <a:rPr lang="en-US" altLang="en-US"/>
              <a:pPr/>
              <a:t>42</a:t>
            </a:fld>
            <a:endParaRPr lang="en-US" altLang="en-US"/>
          </a:p>
        </p:txBody>
      </p:sp>
      <p:sp>
        <p:nvSpPr>
          <p:cNvPr id="89091" name="Rectangle 2"/>
          <p:cNvSpPr>
            <a:spLocks noRot="1" noChangeArrowheads="1" noTextEdit="1"/>
          </p:cNvSpPr>
          <p:nvPr>
            <p:ph type="sldImg"/>
          </p:nvPr>
        </p:nvSpPr>
        <p:spPr>
          <a:ln/>
        </p:spPr>
      </p:sp>
      <p:sp>
        <p:nvSpPr>
          <p:cNvPr id="8909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7F26901-893C-4920-8863-79A6641B48C2}" type="slidenum">
              <a:rPr lang="en-US" altLang="en-US"/>
              <a:pPr/>
              <a:t>43</a:t>
            </a:fld>
            <a:endParaRPr lang="en-US" altLang="en-US"/>
          </a:p>
        </p:txBody>
      </p:sp>
      <p:sp>
        <p:nvSpPr>
          <p:cNvPr id="91139" name="Rectangle 2"/>
          <p:cNvSpPr>
            <a:spLocks noRot="1" noChangeArrowheads="1" noTextEdit="1"/>
          </p:cNvSpPr>
          <p:nvPr>
            <p:ph type="sldImg"/>
          </p:nvPr>
        </p:nvSpPr>
        <p:spPr>
          <a:ln/>
        </p:spPr>
      </p:sp>
      <p:sp>
        <p:nvSpPr>
          <p:cNvPr id="9114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9CF21E0-5201-4548-9DCC-C9906F8B4D66}" type="slidenum">
              <a:rPr lang="en-US" altLang="en-US"/>
              <a:pPr/>
              <a:t>44</a:t>
            </a:fld>
            <a:endParaRPr lang="en-US" altLang="en-US"/>
          </a:p>
        </p:txBody>
      </p:sp>
      <p:sp>
        <p:nvSpPr>
          <p:cNvPr id="93187" name="Rectangle 2"/>
          <p:cNvSpPr>
            <a:spLocks noRot="1" noChangeArrowheads="1" noTextEdit="1"/>
          </p:cNvSpPr>
          <p:nvPr>
            <p:ph type="sldImg"/>
          </p:nvPr>
        </p:nvSpPr>
        <p:spPr>
          <a:ln/>
        </p:spPr>
      </p:sp>
      <p:sp>
        <p:nvSpPr>
          <p:cNvPr id="9318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1225D44-516F-42F2-A7F0-974789329399}" type="slidenum">
              <a:rPr lang="en-US" altLang="en-US"/>
              <a:pPr/>
              <a:t>45</a:t>
            </a:fld>
            <a:endParaRPr lang="en-US" altLang="en-US"/>
          </a:p>
        </p:txBody>
      </p:sp>
      <p:sp>
        <p:nvSpPr>
          <p:cNvPr id="95235" name="Rectangle 2"/>
          <p:cNvSpPr>
            <a:spLocks noRot="1" noChangeArrowheads="1" noTextEdit="1"/>
          </p:cNvSpPr>
          <p:nvPr>
            <p:ph type="sldImg"/>
          </p:nvPr>
        </p:nvSpPr>
        <p:spPr>
          <a:ln/>
        </p:spPr>
      </p:sp>
      <p:sp>
        <p:nvSpPr>
          <p:cNvPr id="9523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3B046F-6FB7-48F4-973E-B4E98CB13D2C}" type="slidenum">
              <a:rPr lang="en-US" altLang="en-US"/>
              <a:pPr/>
              <a:t>46</a:t>
            </a:fld>
            <a:endParaRPr lang="en-US" altLang="en-US"/>
          </a:p>
        </p:txBody>
      </p:sp>
      <p:sp>
        <p:nvSpPr>
          <p:cNvPr id="97283" name="Rectangle 2"/>
          <p:cNvSpPr>
            <a:spLocks noRot="1" noChangeArrowheads="1" noTextEdit="1"/>
          </p:cNvSpPr>
          <p:nvPr>
            <p:ph type="sldImg"/>
          </p:nvPr>
        </p:nvSpPr>
        <p:spPr>
          <a:ln/>
        </p:spPr>
      </p:sp>
      <p:sp>
        <p:nvSpPr>
          <p:cNvPr id="9728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3B72914-AC5B-42DA-A600-9AD2CAE04B44}" type="slidenum">
              <a:rPr lang="en-US" altLang="en-US"/>
              <a:pPr/>
              <a:t>47</a:t>
            </a:fld>
            <a:endParaRPr lang="en-US" altLang="en-US"/>
          </a:p>
        </p:txBody>
      </p:sp>
      <p:sp>
        <p:nvSpPr>
          <p:cNvPr id="99331" name="Rectangle 2"/>
          <p:cNvSpPr>
            <a:spLocks noRot="1" noChangeArrowheads="1" noTextEdit="1"/>
          </p:cNvSpPr>
          <p:nvPr>
            <p:ph type="sldImg"/>
          </p:nvPr>
        </p:nvSpPr>
        <p:spPr>
          <a:ln/>
        </p:spPr>
      </p:sp>
      <p:sp>
        <p:nvSpPr>
          <p:cNvPr id="9933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F11D454-1F4F-4219-B387-16E9EB45B547}" type="slidenum">
              <a:rPr lang="en-US" altLang="en-US"/>
              <a:pPr/>
              <a:t>48</a:t>
            </a:fld>
            <a:endParaRPr lang="en-US" altLang="en-US"/>
          </a:p>
        </p:txBody>
      </p:sp>
      <p:sp>
        <p:nvSpPr>
          <p:cNvPr id="101379" name="Rectangle 2"/>
          <p:cNvSpPr>
            <a:spLocks noRot="1" noChangeArrowheads="1" noTextEdit="1"/>
          </p:cNvSpPr>
          <p:nvPr>
            <p:ph type="sldImg"/>
          </p:nvPr>
        </p:nvSpPr>
        <p:spPr>
          <a:ln/>
        </p:spPr>
      </p:sp>
      <p:sp>
        <p:nvSpPr>
          <p:cNvPr id="10138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9E54DE5-30BA-4C4F-AFFD-42D7FC18EB27}" type="slidenum">
              <a:rPr lang="en-US" altLang="en-US"/>
              <a:pPr/>
              <a:t>49</a:t>
            </a:fld>
            <a:endParaRPr lang="en-US" altLang="en-US"/>
          </a:p>
        </p:txBody>
      </p:sp>
      <p:sp>
        <p:nvSpPr>
          <p:cNvPr id="103427" name="Rectangle 2"/>
          <p:cNvSpPr>
            <a:spLocks noRot="1" noChangeArrowheads="1" noTextEdit="1"/>
          </p:cNvSpPr>
          <p:nvPr>
            <p:ph type="sldImg"/>
          </p:nvPr>
        </p:nvSpPr>
        <p:spPr>
          <a:ln/>
        </p:spPr>
      </p:sp>
      <p:sp>
        <p:nvSpPr>
          <p:cNvPr id="10342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0F2B11B-045E-49B6-AAC4-A68CB576C9C3}" type="slidenum">
              <a:rPr lang="en-US" altLang="en-US"/>
              <a:pPr/>
              <a:t>50</a:t>
            </a:fld>
            <a:endParaRPr lang="en-US" altLang="en-US"/>
          </a:p>
        </p:txBody>
      </p:sp>
      <p:sp>
        <p:nvSpPr>
          <p:cNvPr id="105475" name="Rectangle 2"/>
          <p:cNvSpPr>
            <a:spLocks noRot="1" noChangeArrowheads="1" noTextEdit="1"/>
          </p:cNvSpPr>
          <p:nvPr>
            <p:ph type="sldImg"/>
          </p:nvPr>
        </p:nvSpPr>
        <p:spPr>
          <a:ln/>
        </p:spPr>
      </p:sp>
      <p:sp>
        <p:nvSpPr>
          <p:cNvPr id="10547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1A6B759-0E47-4282-B867-AEEABB2E7B9E}" type="slidenum">
              <a:rPr lang="en-US" altLang="en-US"/>
              <a:pPr/>
              <a:t>51</a:t>
            </a:fld>
            <a:endParaRPr lang="en-US" altLang="en-US"/>
          </a:p>
        </p:txBody>
      </p:sp>
      <p:sp>
        <p:nvSpPr>
          <p:cNvPr id="107523" name="Rectangle 2"/>
          <p:cNvSpPr>
            <a:spLocks noRot="1" noChangeArrowheads="1" noTextEdit="1"/>
          </p:cNvSpPr>
          <p:nvPr>
            <p:ph type="sldImg"/>
          </p:nvPr>
        </p:nvSpPr>
        <p:spPr>
          <a:ln/>
        </p:spPr>
      </p:sp>
      <p:sp>
        <p:nvSpPr>
          <p:cNvPr id="10752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2207548-82B6-45BD-B9E5-0A107259857F}" type="slidenum">
              <a:rPr lang="en-US" altLang="en-US"/>
              <a:pPr/>
              <a:t>52</a:t>
            </a:fld>
            <a:endParaRPr lang="en-US" altLang="en-US"/>
          </a:p>
        </p:txBody>
      </p:sp>
      <p:sp>
        <p:nvSpPr>
          <p:cNvPr id="109571" name="Rectangle 2"/>
          <p:cNvSpPr>
            <a:spLocks noRot="1" noChangeArrowheads="1" noTextEdit="1"/>
          </p:cNvSpPr>
          <p:nvPr>
            <p:ph type="sldImg"/>
          </p:nvPr>
        </p:nvSpPr>
        <p:spPr>
          <a:ln/>
        </p:spPr>
      </p:sp>
      <p:sp>
        <p:nvSpPr>
          <p:cNvPr id="10957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ED9919F-2D57-4993-B106-318432CB9D4E}" type="slidenum">
              <a:rPr lang="en-US" altLang="en-US"/>
              <a:pPr/>
              <a:t>53</a:t>
            </a:fld>
            <a:endParaRPr lang="en-US" altLang="en-US"/>
          </a:p>
        </p:txBody>
      </p:sp>
      <p:sp>
        <p:nvSpPr>
          <p:cNvPr id="111619" name="Rectangle 2"/>
          <p:cNvSpPr>
            <a:spLocks noRot="1" noChangeArrowheads="1" noTextEdit="1"/>
          </p:cNvSpPr>
          <p:nvPr>
            <p:ph type="sldImg"/>
          </p:nvPr>
        </p:nvSpPr>
        <p:spPr>
          <a:ln/>
        </p:spPr>
      </p:sp>
      <p:sp>
        <p:nvSpPr>
          <p:cNvPr id="11162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8D7731C-B2A0-4911-8FA9-40583983B615}" type="slidenum">
              <a:rPr lang="en-US" altLang="en-US"/>
              <a:pPr/>
              <a:t>54</a:t>
            </a:fld>
            <a:endParaRPr lang="en-US" altLang="en-US"/>
          </a:p>
        </p:txBody>
      </p:sp>
      <p:sp>
        <p:nvSpPr>
          <p:cNvPr id="113667" name="Rectangle 2"/>
          <p:cNvSpPr>
            <a:spLocks noRot="1" noChangeArrowheads="1" noTextEdit="1"/>
          </p:cNvSpPr>
          <p:nvPr>
            <p:ph type="sldImg"/>
          </p:nvPr>
        </p:nvSpPr>
        <p:spPr>
          <a:ln/>
        </p:spPr>
      </p:sp>
      <p:sp>
        <p:nvSpPr>
          <p:cNvPr id="11366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CBE7889-B6F9-494E-9FB9-C659805665E3}" type="slidenum">
              <a:rPr lang="en-US" altLang="en-US"/>
              <a:pPr/>
              <a:t>55</a:t>
            </a:fld>
            <a:endParaRPr lang="en-US" altLang="en-US"/>
          </a:p>
        </p:txBody>
      </p:sp>
      <p:sp>
        <p:nvSpPr>
          <p:cNvPr id="115715" name="Rectangle 2"/>
          <p:cNvSpPr>
            <a:spLocks noRot="1" noChangeArrowheads="1" noTextEdit="1"/>
          </p:cNvSpPr>
          <p:nvPr>
            <p:ph type="sldImg"/>
          </p:nvPr>
        </p:nvSpPr>
        <p:spPr>
          <a:ln/>
        </p:spPr>
      </p:sp>
      <p:sp>
        <p:nvSpPr>
          <p:cNvPr id="11571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8FC1FDF-F43E-4276-8AA9-F561C7C55F98}" type="slidenum">
              <a:rPr lang="en-US" altLang="en-US"/>
              <a:pPr/>
              <a:t>56</a:t>
            </a:fld>
            <a:endParaRPr lang="en-US" altLang="en-US"/>
          </a:p>
        </p:txBody>
      </p:sp>
      <p:sp>
        <p:nvSpPr>
          <p:cNvPr id="117763" name="Rectangle 2"/>
          <p:cNvSpPr>
            <a:spLocks noRot="1" noChangeArrowheads="1" noTextEdit="1"/>
          </p:cNvSpPr>
          <p:nvPr>
            <p:ph type="sldImg"/>
          </p:nvPr>
        </p:nvSpPr>
        <p:spPr>
          <a:ln/>
        </p:spPr>
      </p:sp>
      <p:sp>
        <p:nvSpPr>
          <p:cNvPr id="11776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80FB9EE-3FA9-417A-9D39-B92ED49D5000}" type="slidenum">
              <a:rPr lang="en-US" altLang="en-US"/>
              <a:pPr/>
              <a:t>57</a:t>
            </a:fld>
            <a:endParaRPr lang="en-US" altLang="en-US"/>
          </a:p>
        </p:txBody>
      </p:sp>
      <p:sp>
        <p:nvSpPr>
          <p:cNvPr id="119811" name="Rectangle 2"/>
          <p:cNvSpPr>
            <a:spLocks noRot="1" noChangeArrowheads="1" noTextEdit="1"/>
          </p:cNvSpPr>
          <p:nvPr>
            <p:ph type="sldImg"/>
          </p:nvPr>
        </p:nvSpPr>
        <p:spPr>
          <a:ln/>
        </p:spPr>
      </p:sp>
      <p:sp>
        <p:nvSpPr>
          <p:cNvPr id="11981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E1CE43B-6428-419E-8FF6-5D9521B78D66}" type="slidenum">
              <a:rPr lang="en-US" altLang="en-US"/>
              <a:pPr/>
              <a:t>58</a:t>
            </a:fld>
            <a:endParaRPr lang="en-US" altLang="en-US"/>
          </a:p>
        </p:txBody>
      </p:sp>
      <p:sp>
        <p:nvSpPr>
          <p:cNvPr id="121859" name="Rectangle 2"/>
          <p:cNvSpPr>
            <a:spLocks noRot="1" noChangeArrowheads="1" noTextEdit="1"/>
          </p:cNvSpPr>
          <p:nvPr>
            <p:ph type="sldImg"/>
          </p:nvPr>
        </p:nvSpPr>
        <p:spPr>
          <a:ln/>
        </p:spPr>
      </p:sp>
      <p:sp>
        <p:nvSpPr>
          <p:cNvPr id="12186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7EC311A-F730-4531-B3F7-EAB1697B43AA}" type="slidenum">
              <a:rPr lang="en-US" altLang="en-US"/>
              <a:pPr/>
              <a:t>59</a:t>
            </a:fld>
            <a:endParaRPr lang="en-US" altLang="en-US"/>
          </a:p>
        </p:txBody>
      </p:sp>
      <p:sp>
        <p:nvSpPr>
          <p:cNvPr id="123907" name="Rectangle 2"/>
          <p:cNvSpPr>
            <a:spLocks noRot="1" noChangeArrowheads="1" noTextEdit="1"/>
          </p:cNvSpPr>
          <p:nvPr>
            <p:ph type="sldImg"/>
          </p:nvPr>
        </p:nvSpPr>
        <p:spPr>
          <a:ln/>
        </p:spPr>
      </p:sp>
      <p:sp>
        <p:nvSpPr>
          <p:cNvPr id="12390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791C873-B9FB-4654-A582-7263426F50CA}" type="slidenum">
              <a:rPr lang="en-US" altLang="en-US"/>
              <a:pPr/>
              <a:t>60</a:t>
            </a:fld>
            <a:endParaRPr lang="en-US" altLang="en-US"/>
          </a:p>
        </p:txBody>
      </p:sp>
      <p:sp>
        <p:nvSpPr>
          <p:cNvPr id="125955" name="Rectangle 2"/>
          <p:cNvSpPr>
            <a:spLocks noRot="1" noChangeArrowheads="1" noTextEdit="1"/>
          </p:cNvSpPr>
          <p:nvPr>
            <p:ph type="sldImg"/>
          </p:nvPr>
        </p:nvSpPr>
        <p:spPr>
          <a:ln/>
        </p:spPr>
      </p:sp>
      <p:sp>
        <p:nvSpPr>
          <p:cNvPr id="12595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23" name="Rectangle 3"/>
          <p:cNvSpPr>
            <a:spLocks noGrp="1" noChangeArrowheads="1"/>
          </p:cNvSpPr>
          <p:nvPr>
            <p:ph type="ctrTitle"/>
          </p:nvPr>
        </p:nvSpPr>
        <p:spPr>
          <a:xfrm>
            <a:off x="315913" y="466725"/>
            <a:ext cx="6781800" cy="2133600"/>
          </a:xfrm>
        </p:spPr>
        <p:txBody>
          <a:bodyPr/>
          <a:lstStyle>
            <a:lvl1pPr algn="r">
              <a:defRPr sz="4800"/>
            </a:lvl1pPr>
          </a:lstStyle>
          <a:p>
            <a:pPr lvl="0"/>
            <a:r>
              <a:rPr lang="en-US" altLang="en-US" noProof="0" smtClean="0"/>
              <a:t>Click to edit Master title style</a:t>
            </a:r>
          </a:p>
        </p:txBody>
      </p:sp>
      <p:sp>
        <p:nvSpPr>
          <p:cNvPr id="5124" name="Rectangle 4"/>
          <p:cNvSpPr>
            <a:spLocks noGrp="1" noChangeArrowheads="1"/>
          </p:cNvSpPr>
          <p:nvPr>
            <p:ph type="subTitle" idx="1"/>
          </p:nvPr>
        </p:nvSpPr>
        <p:spPr>
          <a:xfrm>
            <a:off x="849313" y="3049588"/>
            <a:ext cx="6248400" cy="2362200"/>
          </a:xfrm>
        </p:spPr>
        <p:txBody>
          <a:bodyPr/>
          <a:lstStyle>
            <a:lvl1pPr marL="0" indent="0" algn="r">
              <a:buFont typeface="Wingdings" panose="05000000000000000000" pitchFamily="2" charset="2"/>
              <a:buNone/>
              <a:defRPr sz="3200"/>
            </a:lvl1pPr>
          </a:lstStyle>
          <a:p>
            <a:pPr lvl="0"/>
            <a:r>
              <a:rPr lang="en-US" altLang="en-US" noProof="0" smtClean="0"/>
              <a:t>Click to edit Master subtitle style</a:t>
            </a:r>
          </a:p>
        </p:txBody>
      </p:sp>
      <p:sp>
        <p:nvSpPr>
          <p:cNvPr id="38" name="Rectangle 5"/>
          <p:cNvSpPr>
            <a:spLocks noGrp="1" noChangeArrowheads="1"/>
          </p:cNvSpPr>
          <p:nvPr>
            <p:ph type="dt" sz="half" idx="10"/>
          </p:nvPr>
        </p:nvSpPr>
        <p:spPr/>
        <p:txBody>
          <a:bodyPr/>
          <a:lstStyle>
            <a:lvl1pPr>
              <a:defRPr smtClean="0"/>
            </a:lvl1pPr>
          </a:lstStyle>
          <a:p>
            <a:pPr>
              <a:defRPr/>
            </a:pPr>
            <a:endParaRPr lang="en-US" altLang="en-US"/>
          </a:p>
        </p:txBody>
      </p:sp>
      <p:sp>
        <p:nvSpPr>
          <p:cNvPr id="39" name="Rectangle 6"/>
          <p:cNvSpPr>
            <a:spLocks noGrp="1" noChangeArrowheads="1"/>
          </p:cNvSpPr>
          <p:nvPr>
            <p:ph type="ftr" sz="quarter" idx="11"/>
          </p:nvPr>
        </p:nvSpPr>
        <p:spPr/>
        <p:txBody>
          <a:bodyPr/>
          <a:lstStyle>
            <a:lvl1pPr>
              <a:defRPr smtClean="0"/>
            </a:lvl1pPr>
          </a:lstStyle>
          <a:p>
            <a:pPr>
              <a:defRPr/>
            </a:pPr>
            <a:endParaRPr lang="en-US" altLang="en-US"/>
          </a:p>
        </p:txBody>
      </p:sp>
      <p:sp>
        <p:nvSpPr>
          <p:cNvPr id="40" name="Rectangle 7"/>
          <p:cNvSpPr>
            <a:spLocks noGrp="1" noChangeArrowheads="1"/>
          </p:cNvSpPr>
          <p:nvPr>
            <p:ph type="sldNum" sz="quarter" idx="12"/>
          </p:nvPr>
        </p:nvSpPr>
        <p:spPr/>
        <p:txBody>
          <a:bodyPr/>
          <a:lstStyle>
            <a:lvl1pPr>
              <a:defRPr smtClean="0"/>
            </a:lvl1pPr>
          </a:lstStyle>
          <a:p>
            <a:pPr>
              <a:defRPr/>
            </a:pPr>
            <a:fld id="{2F4D63D1-7F27-430E-A802-7799D73C5AA4}" type="slidenum">
              <a:rPr lang="en-US" altLang="en-US"/>
              <a:pPr>
                <a:defRPr/>
              </a:pPr>
              <a:t>‹#›</a:t>
            </a:fld>
            <a:endParaRPr lang="en-US" altLang="en-US"/>
          </a:p>
        </p:txBody>
      </p:sp>
    </p:spTree>
    <p:extLst>
      <p:ext uri="{BB962C8B-B14F-4D97-AF65-F5344CB8AC3E}">
        <p14:creationId xmlns:p14="http://schemas.microsoft.com/office/powerpoint/2010/main" val="96637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7"/>
          <p:cNvSpPr>
            <a:spLocks noGrp="1" noChangeArrowheads="1"/>
          </p:cNvSpPr>
          <p:nvPr>
            <p:ph type="sldNum" sz="quarter" idx="12"/>
          </p:nvPr>
        </p:nvSpPr>
        <p:spPr>
          <a:ln/>
        </p:spPr>
        <p:txBody>
          <a:bodyPr/>
          <a:lstStyle>
            <a:lvl1pPr>
              <a:defRPr/>
            </a:lvl1pPr>
          </a:lstStyle>
          <a:p>
            <a:pPr>
              <a:defRPr/>
            </a:pPr>
            <a:fld id="{F4F9D1B5-B747-4DA4-96E3-C3BB3EC3AA3B}" type="slidenum">
              <a:rPr lang="en-US" altLang="en-US"/>
              <a:pPr>
                <a:defRPr/>
              </a:pPr>
              <a:t>‹#›</a:t>
            </a:fld>
            <a:endParaRPr lang="en-US" altLang="en-US"/>
          </a:p>
        </p:txBody>
      </p:sp>
    </p:spTree>
    <p:extLst>
      <p:ext uri="{BB962C8B-B14F-4D97-AF65-F5344CB8AC3E}">
        <p14:creationId xmlns:p14="http://schemas.microsoft.com/office/powerpoint/2010/main" val="266815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7"/>
          <p:cNvSpPr>
            <a:spLocks noGrp="1" noChangeArrowheads="1"/>
          </p:cNvSpPr>
          <p:nvPr>
            <p:ph type="sldNum" sz="quarter" idx="12"/>
          </p:nvPr>
        </p:nvSpPr>
        <p:spPr>
          <a:ln/>
        </p:spPr>
        <p:txBody>
          <a:bodyPr/>
          <a:lstStyle>
            <a:lvl1pPr>
              <a:defRPr/>
            </a:lvl1pPr>
          </a:lstStyle>
          <a:p>
            <a:pPr>
              <a:defRPr/>
            </a:pPr>
            <a:fld id="{035F0DEC-2496-4375-B1B8-DBAFFCB5D248}" type="slidenum">
              <a:rPr lang="en-US" altLang="en-US"/>
              <a:pPr>
                <a:defRPr/>
              </a:pPr>
              <a:t>‹#›</a:t>
            </a:fld>
            <a:endParaRPr lang="en-US" altLang="en-US"/>
          </a:p>
        </p:txBody>
      </p:sp>
    </p:spTree>
    <p:extLst>
      <p:ext uri="{BB962C8B-B14F-4D97-AF65-F5344CB8AC3E}">
        <p14:creationId xmlns:p14="http://schemas.microsoft.com/office/powerpoint/2010/main" val="3559291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719263"/>
            <a:ext cx="4038600" cy="441166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19263"/>
            <a:ext cx="4038600" cy="441166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7"/>
          <p:cNvSpPr>
            <a:spLocks noGrp="1" noChangeArrowheads="1"/>
          </p:cNvSpPr>
          <p:nvPr>
            <p:ph type="sldNum" sz="quarter" idx="12"/>
          </p:nvPr>
        </p:nvSpPr>
        <p:spPr>
          <a:ln/>
        </p:spPr>
        <p:txBody>
          <a:bodyPr/>
          <a:lstStyle>
            <a:lvl1pPr>
              <a:defRPr/>
            </a:lvl1pPr>
          </a:lstStyle>
          <a:p>
            <a:pPr>
              <a:defRPr/>
            </a:pPr>
            <a:fld id="{BE34B581-CEEB-40DB-9762-4D9CD676B065}" type="slidenum">
              <a:rPr lang="en-US" altLang="en-US"/>
              <a:pPr>
                <a:defRPr/>
              </a:pPr>
              <a:t>‹#›</a:t>
            </a:fld>
            <a:endParaRPr lang="en-US" altLang="en-US"/>
          </a:p>
        </p:txBody>
      </p:sp>
    </p:spTree>
    <p:extLst>
      <p:ext uri="{BB962C8B-B14F-4D97-AF65-F5344CB8AC3E}">
        <p14:creationId xmlns:p14="http://schemas.microsoft.com/office/powerpoint/2010/main" val="3527823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7"/>
          <p:cNvSpPr>
            <a:spLocks noGrp="1" noChangeArrowheads="1"/>
          </p:cNvSpPr>
          <p:nvPr>
            <p:ph type="sldNum" sz="quarter" idx="12"/>
          </p:nvPr>
        </p:nvSpPr>
        <p:spPr>
          <a:ln/>
        </p:spPr>
        <p:txBody>
          <a:bodyPr/>
          <a:lstStyle>
            <a:lvl1pPr>
              <a:defRPr/>
            </a:lvl1pPr>
          </a:lstStyle>
          <a:p>
            <a:pPr>
              <a:defRPr/>
            </a:pPr>
            <a:fld id="{1D49B1F2-A04F-46D3-94E1-7875BB6FCA81}" type="slidenum">
              <a:rPr lang="en-US" altLang="en-US"/>
              <a:pPr>
                <a:defRPr/>
              </a:pPr>
              <a:t>‹#›</a:t>
            </a:fld>
            <a:endParaRPr lang="en-US" altLang="en-US"/>
          </a:p>
        </p:txBody>
      </p:sp>
    </p:spTree>
    <p:extLst>
      <p:ext uri="{BB962C8B-B14F-4D97-AF65-F5344CB8AC3E}">
        <p14:creationId xmlns:p14="http://schemas.microsoft.com/office/powerpoint/2010/main" val="4254743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7"/>
          <p:cNvSpPr>
            <a:spLocks noGrp="1" noChangeArrowheads="1"/>
          </p:cNvSpPr>
          <p:nvPr>
            <p:ph type="sldNum" sz="quarter" idx="12"/>
          </p:nvPr>
        </p:nvSpPr>
        <p:spPr>
          <a:ln/>
        </p:spPr>
        <p:txBody>
          <a:bodyPr/>
          <a:lstStyle>
            <a:lvl1pPr>
              <a:defRPr/>
            </a:lvl1pPr>
          </a:lstStyle>
          <a:p>
            <a:pPr>
              <a:defRPr/>
            </a:pPr>
            <a:fld id="{BDF6412B-9475-46D4-9C9E-0A2D257297E8}" type="slidenum">
              <a:rPr lang="en-US" altLang="en-US"/>
              <a:pPr>
                <a:defRPr/>
              </a:pPr>
              <a:t>‹#›</a:t>
            </a:fld>
            <a:endParaRPr lang="en-US" altLang="en-US"/>
          </a:p>
        </p:txBody>
      </p:sp>
    </p:spTree>
    <p:extLst>
      <p:ext uri="{BB962C8B-B14F-4D97-AF65-F5344CB8AC3E}">
        <p14:creationId xmlns:p14="http://schemas.microsoft.com/office/powerpoint/2010/main" val="2631932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7"/>
          <p:cNvSpPr>
            <a:spLocks noGrp="1" noChangeArrowheads="1"/>
          </p:cNvSpPr>
          <p:nvPr>
            <p:ph type="sldNum" sz="quarter" idx="12"/>
          </p:nvPr>
        </p:nvSpPr>
        <p:spPr>
          <a:ln/>
        </p:spPr>
        <p:txBody>
          <a:bodyPr/>
          <a:lstStyle>
            <a:lvl1pPr>
              <a:defRPr/>
            </a:lvl1pPr>
          </a:lstStyle>
          <a:p>
            <a:pPr>
              <a:defRPr/>
            </a:pPr>
            <a:fld id="{CFEC0CB9-6C82-48E7-B321-0CFE7823868A}" type="slidenum">
              <a:rPr lang="en-US" altLang="en-US"/>
              <a:pPr>
                <a:defRPr/>
              </a:pPr>
              <a:t>‹#›</a:t>
            </a:fld>
            <a:endParaRPr lang="en-US" altLang="en-US"/>
          </a:p>
        </p:txBody>
      </p:sp>
    </p:spTree>
    <p:extLst>
      <p:ext uri="{BB962C8B-B14F-4D97-AF65-F5344CB8AC3E}">
        <p14:creationId xmlns:p14="http://schemas.microsoft.com/office/powerpoint/2010/main" val="277000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7"/>
          <p:cNvSpPr>
            <a:spLocks noGrp="1" noChangeArrowheads="1"/>
          </p:cNvSpPr>
          <p:nvPr>
            <p:ph type="sldNum" sz="quarter" idx="12"/>
          </p:nvPr>
        </p:nvSpPr>
        <p:spPr>
          <a:ln/>
        </p:spPr>
        <p:txBody>
          <a:bodyPr/>
          <a:lstStyle>
            <a:lvl1pPr>
              <a:defRPr/>
            </a:lvl1pPr>
          </a:lstStyle>
          <a:p>
            <a:pPr>
              <a:defRPr/>
            </a:pPr>
            <a:fld id="{D11B87A5-C9D1-4862-B9A7-9AE2EED3B347}" type="slidenum">
              <a:rPr lang="en-US" altLang="en-US"/>
              <a:pPr>
                <a:defRPr/>
              </a:pPr>
              <a:t>‹#›</a:t>
            </a:fld>
            <a:endParaRPr lang="en-US" altLang="en-US"/>
          </a:p>
        </p:txBody>
      </p:sp>
    </p:spTree>
    <p:extLst>
      <p:ext uri="{BB962C8B-B14F-4D97-AF65-F5344CB8AC3E}">
        <p14:creationId xmlns:p14="http://schemas.microsoft.com/office/powerpoint/2010/main" val="613841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7"/>
          <p:cNvSpPr>
            <a:spLocks noGrp="1" noChangeArrowheads="1"/>
          </p:cNvSpPr>
          <p:nvPr>
            <p:ph type="sldNum" sz="quarter" idx="12"/>
          </p:nvPr>
        </p:nvSpPr>
        <p:spPr>
          <a:ln/>
        </p:spPr>
        <p:txBody>
          <a:bodyPr/>
          <a:lstStyle>
            <a:lvl1pPr>
              <a:defRPr/>
            </a:lvl1pPr>
          </a:lstStyle>
          <a:p>
            <a:pPr>
              <a:defRPr/>
            </a:pPr>
            <a:fld id="{ADD0196D-04D7-4A64-BC96-CA686C2B6B2F}" type="slidenum">
              <a:rPr lang="en-US" altLang="en-US"/>
              <a:pPr>
                <a:defRPr/>
              </a:pPr>
              <a:t>‹#›</a:t>
            </a:fld>
            <a:endParaRPr lang="en-US" altLang="en-US"/>
          </a:p>
        </p:txBody>
      </p:sp>
    </p:spTree>
    <p:extLst>
      <p:ext uri="{BB962C8B-B14F-4D97-AF65-F5344CB8AC3E}">
        <p14:creationId xmlns:p14="http://schemas.microsoft.com/office/powerpoint/2010/main" val="730851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7"/>
          <p:cNvSpPr>
            <a:spLocks noGrp="1" noChangeArrowheads="1"/>
          </p:cNvSpPr>
          <p:nvPr>
            <p:ph type="sldNum" sz="quarter" idx="12"/>
          </p:nvPr>
        </p:nvSpPr>
        <p:spPr>
          <a:ln/>
        </p:spPr>
        <p:txBody>
          <a:bodyPr/>
          <a:lstStyle>
            <a:lvl1pPr>
              <a:defRPr/>
            </a:lvl1pPr>
          </a:lstStyle>
          <a:p>
            <a:pPr>
              <a:defRPr/>
            </a:pPr>
            <a:fld id="{D45B2847-D23A-472A-B8EF-BB30A1DEABFA}" type="slidenum">
              <a:rPr lang="en-US" altLang="en-US"/>
              <a:pPr>
                <a:defRPr/>
              </a:pPr>
              <a:t>‹#›</a:t>
            </a:fld>
            <a:endParaRPr lang="en-US" altLang="en-US"/>
          </a:p>
        </p:txBody>
      </p:sp>
    </p:spTree>
    <p:extLst>
      <p:ext uri="{BB962C8B-B14F-4D97-AF65-F5344CB8AC3E}">
        <p14:creationId xmlns:p14="http://schemas.microsoft.com/office/powerpoint/2010/main" val="336446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7"/>
          <p:cNvSpPr>
            <a:spLocks noGrp="1" noChangeArrowheads="1"/>
          </p:cNvSpPr>
          <p:nvPr>
            <p:ph type="sldNum" sz="quarter" idx="12"/>
          </p:nvPr>
        </p:nvSpPr>
        <p:spPr>
          <a:ln/>
        </p:spPr>
        <p:txBody>
          <a:bodyPr/>
          <a:lstStyle>
            <a:lvl1pPr>
              <a:defRPr/>
            </a:lvl1pPr>
          </a:lstStyle>
          <a:p>
            <a:pPr>
              <a:defRPr/>
            </a:pPr>
            <a:fld id="{1E836B4A-4C9A-405F-A8C2-178E16CCEE27}" type="slidenum">
              <a:rPr lang="en-US" altLang="en-US"/>
              <a:pPr>
                <a:defRPr/>
              </a:pPr>
              <a:t>‹#›</a:t>
            </a:fld>
            <a:endParaRPr lang="en-US" altLang="en-US"/>
          </a:p>
        </p:txBody>
      </p:sp>
    </p:spTree>
    <p:extLst>
      <p:ext uri="{BB962C8B-B14F-4D97-AF65-F5344CB8AC3E}">
        <p14:creationId xmlns:p14="http://schemas.microsoft.com/office/powerpoint/2010/main" val="3313541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719263"/>
            <a:ext cx="4038600" cy="441166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19263"/>
            <a:ext cx="4038600" cy="441166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7"/>
          <p:cNvSpPr>
            <a:spLocks noGrp="1" noChangeArrowheads="1"/>
          </p:cNvSpPr>
          <p:nvPr>
            <p:ph type="sldNum" sz="quarter" idx="12"/>
          </p:nvPr>
        </p:nvSpPr>
        <p:spPr>
          <a:ln/>
        </p:spPr>
        <p:txBody>
          <a:bodyPr/>
          <a:lstStyle>
            <a:lvl1pPr>
              <a:defRPr/>
            </a:lvl1pPr>
          </a:lstStyle>
          <a:p>
            <a:pPr>
              <a:defRPr/>
            </a:pPr>
            <a:fld id="{BDDDCA4A-83C2-442F-95CB-30EE5995EB09}" type="slidenum">
              <a:rPr lang="en-US" altLang="en-US"/>
              <a:pPr>
                <a:defRPr/>
              </a:pPr>
              <a:t>‹#›</a:t>
            </a:fld>
            <a:endParaRPr lang="en-US" altLang="en-US"/>
          </a:p>
        </p:txBody>
      </p:sp>
    </p:spTree>
    <p:extLst>
      <p:ext uri="{BB962C8B-B14F-4D97-AF65-F5344CB8AC3E}">
        <p14:creationId xmlns:p14="http://schemas.microsoft.com/office/powerpoint/2010/main" val="327765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101" name="Rectangle 5"/>
          <p:cNvSpPr>
            <a:spLocks noGrp="1" noChangeArrowheads="1"/>
          </p:cNvSpPr>
          <p:nvPr>
            <p:ph type="dt" sz="half" idx="2"/>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smtClean="0"/>
            </a:lvl1pPr>
          </a:lstStyle>
          <a:p>
            <a:pPr>
              <a:defRPr/>
            </a:pPr>
            <a:endParaRPr lang="en-US" altLang="en-US"/>
          </a:p>
        </p:txBody>
      </p:sp>
      <p:sp>
        <p:nvSpPr>
          <p:cNvPr id="4102" name="Rectangle 6"/>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smtClean="0"/>
            </a:lvl1pPr>
          </a:lstStyle>
          <a:p>
            <a:pPr>
              <a:defRPr/>
            </a:pPr>
            <a:endParaRPr lang="en-US" altLang="en-US"/>
          </a:p>
        </p:txBody>
      </p:sp>
      <p:sp>
        <p:nvSpPr>
          <p:cNvPr id="4103" name="Rectangle 7"/>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smtClean="0"/>
            </a:lvl1pPr>
          </a:lstStyle>
          <a:p>
            <a:pPr>
              <a:defRPr/>
            </a:pPr>
            <a:fld id="{40AC28AC-699D-4BD1-BB4B-14E9A237D4FE}" type="slidenum">
              <a:rPr lang="en-US" altLang="en-US"/>
              <a:pPr>
                <a:defRPr/>
              </a:pPr>
              <a:t>‹#›</a:t>
            </a:fld>
            <a:endParaRPr lang="en-US"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34" name="Oval 10"/>
            <p:cNvSpPr>
              <a:spLocks noChangeArrowheads="1"/>
            </p:cNvSpPr>
            <p:nvPr/>
          </p:nvSpPr>
          <p:spPr bwMode="auto">
            <a:xfrm>
              <a:off x="5248"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35" name="Oval 11"/>
            <p:cNvSpPr>
              <a:spLocks noChangeArrowheads="1"/>
            </p:cNvSpPr>
            <p:nvPr/>
          </p:nvSpPr>
          <p:spPr bwMode="auto">
            <a:xfrm>
              <a:off x="5360"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36" name="Oval 12"/>
            <p:cNvSpPr>
              <a:spLocks noChangeArrowheads="1"/>
            </p:cNvSpPr>
            <p:nvPr/>
          </p:nvSpPr>
          <p:spPr bwMode="auto">
            <a:xfrm>
              <a:off x="5136"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37" name="Oval 13"/>
            <p:cNvSpPr>
              <a:spLocks noChangeArrowheads="1"/>
            </p:cNvSpPr>
            <p:nvPr/>
          </p:nvSpPr>
          <p:spPr bwMode="auto">
            <a:xfrm>
              <a:off x="5248"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38" name="Oval 14"/>
            <p:cNvSpPr>
              <a:spLocks noChangeArrowheads="1"/>
            </p:cNvSpPr>
            <p:nvPr/>
          </p:nvSpPr>
          <p:spPr bwMode="auto">
            <a:xfrm>
              <a:off x="5360"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39" name="Oval 15"/>
            <p:cNvSpPr>
              <a:spLocks noChangeArrowheads="1"/>
            </p:cNvSpPr>
            <p:nvPr/>
          </p:nvSpPr>
          <p:spPr bwMode="auto">
            <a:xfrm>
              <a:off x="5472" y="1072"/>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0" name="Oval 16"/>
            <p:cNvSpPr>
              <a:spLocks noChangeArrowheads="1"/>
            </p:cNvSpPr>
            <p:nvPr/>
          </p:nvSpPr>
          <p:spPr bwMode="auto">
            <a:xfrm>
              <a:off x="5136" y="1184"/>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1" name="Oval 17"/>
            <p:cNvSpPr>
              <a:spLocks noChangeArrowheads="1"/>
            </p:cNvSpPr>
            <p:nvPr/>
          </p:nvSpPr>
          <p:spPr bwMode="auto">
            <a:xfrm>
              <a:off x="5248" y="1184"/>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2" name="Oval 18"/>
            <p:cNvSpPr>
              <a:spLocks noChangeArrowheads="1"/>
            </p:cNvSpPr>
            <p:nvPr/>
          </p:nvSpPr>
          <p:spPr bwMode="auto">
            <a:xfrm>
              <a:off x="5360" y="1184"/>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3" name="Oval 19"/>
            <p:cNvSpPr>
              <a:spLocks noChangeArrowheads="1"/>
            </p:cNvSpPr>
            <p:nvPr/>
          </p:nvSpPr>
          <p:spPr bwMode="auto">
            <a:xfrm>
              <a:off x="5472" y="1184"/>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4" name="Oval 20"/>
            <p:cNvSpPr>
              <a:spLocks noChangeArrowheads="1"/>
            </p:cNvSpPr>
            <p:nvPr/>
          </p:nvSpPr>
          <p:spPr bwMode="auto">
            <a:xfrm>
              <a:off x="5584" y="1184"/>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6" name="Oval 22"/>
            <p:cNvSpPr>
              <a:spLocks noChangeArrowheads="1"/>
            </p:cNvSpPr>
            <p:nvPr/>
          </p:nvSpPr>
          <p:spPr bwMode="auto">
            <a:xfrm>
              <a:off x="5248" y="1296"/>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7" name="Oval 23"/>
            <p:cNvSpPr>
              <a:spLocks noChangeArrowheads="1"/>
            </p:cNvSpPr>
            <p:nvPr/>
          </p:nvSpPr>
          <p:spPr bwMode="auto">
            <a:xfrm>
              <a:off x="5360" y="1296"/>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8" name="Oval 24"/>
            <p:cNvSpPr>
              <a:spLocks noChangeArrowheads="1"/>
            </p:cNvSpPr>
            <p:nvPr/>
          </p:nvSpPr>
          <p:spPr bwMode="auto">
            <a:xfrm>
              <a:off x="5472" y="1296"/>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0" name="Oval 26"/>
            <p:cNvSpPr>
              <a:spLocks noChangeArrowheads="1"/>
            </p:cNvSpPr>
            <p:nvPr/>
          </p:nvSpPr>
          <p:spPr bwMode="auto">
            <a:xfrm>
              <a:off x="5248"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1" name="Oval 27"/>
            <p:cNvSpPr>
              <a:spLocks noChangeArrowheads="1"/>
            </p:cNvSpPr>
            <p:nvPr/>
          </p:nvSpPr>
          <p:spPr bwMode="auto">
            <a:xfrm>
              <a:off x="5360" y="1408"/>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2" name="Oval 28"/>
            <p:cNvSpPr>
              <a:spLocks noChangeArrowheads="1"/>
            </p:cNvSpPr>
            <p:nvPr/>
          </p:nvSpPr>
          <p:spPr bwMode="auto">
            <a:xfrm>
              <a:off x="5472" y="1408"/>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4" name="Oval 30"/>
            <p:cNvSpPr>
              <a:spLocks noChangeArrowheads="1"/>
            </p:cNvSpPr>
            <p:nvPr/>
          </p:nvSpPr>
          <p:spPr bwMode="auto">
            <a:xfrm>
              <a:off x="5136" y="1520"/>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5" name="Oval 31"/>
            <p:cNvSpPr>
              <a:spLocks noChangeArrowheads="1"/>
            </p:cNvSpPr>
            <p:nvPr/>
          </p:nvSpPr>
          <p:spPr bwMode="auto">
            <a:xfrm>
              <a:off x="5248" y="1520"/>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6" name="Oval 32"/>
            <p:cNvSpPr>
              <a:spLocks noChangeArrowheads="1"/>
            </p:cNvSpPr>
            <p:nvPr/>
          </p:nvSpPr>
          <p:spPr bwMode="auto">
            <a:xfrm>
              <a:off x="5360" y="1520"/>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7" name="Oval 33"/>
            <p:cNvSpPr>
              <a:spLocks noChangeArrowheads="1"/>
            </p:cNvSpPr>
            <p:nvPr/>
          </p:nvSpPr>
          <p:spPr bwMode="auto">
            <a:xfrm>
              <a:off x="5472" y="1520"/>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8" name="Oval 34"/>
            <p:cNvSpPr>
              <a:spLocks noChangeArrowheads="1"/>
            </p:cNvSpPr>
            <p:nvPr/>
          </p:nvSpPr>
          <p:spPr bwMode="auto">
            <a:xfrm>
              <a:off x="5136" y="1632"/>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59" name="Oval 35"/>
            <p:cNvSpPr>
              <a:spLocks noChangeArrowheads="1"/>
            </p:cNvSpPr>
            <p:nvPr/>
          </p:nvSpPr>
          <p:spPr bwMode="auto">
            <a:xfrm>
              <a:off x="5248" y="1632"/>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60" name="Oval 36"/>
            <p:cNvSpPr>
              <a:spLocks noChangeArrowheads="1"/>
            </p:cNvSpPr>
            <p:nvPr/>
          </p:nvSpPr>
          <p:spPr bwMode="auto">
            <a:xfrm>
              <a:off x="5360" y="1632"/>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61" name="Oval 37"/>
            <p:cNvSpPr>
              <a:spLocks noChangeArrowheads="1"/>
            </p:cNvSpPr>
            <p:nvPr/>
          </p:nvSpPr>
          <p:spPr bwMode="auto">
            <a:xfrm>
              <a:off x="5472" y="1632"/>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62" name="Oval 38"/>
            <p:cNvSpPr>
              <a:spLocks noChangeArrowheads="1"/>
            </p:cNvSpPr>
            <p:nvPr/>
          </p:nvSpPr>
          <p:spPr bwMode="auto">
            <a:xfrm>
              <a:off x="5248" y="1744"/>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063" name="Oval 39"/>
            <p:cNvSpPr>
              <a:spLocks noChangeArrowheads="1"/>
            </p:cNvSpPr>
            <p:nvPr/>
          </p:nvSpPr>
          <p:spPr bwMode="auto">
            <a:xfrm>
              <a:off x="5472" y="1744"/>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Tree>
  </p:cSld>
  <p:clrMap bg1="lt1" tx1="dk1" bg2="lt2" tx2="dk2" accent1="accent1" accent2="accent2" accent3="accent3" accent4="accent4" accent5="accent5" accent6="accent6" hlink="hlink" folHlink="folHlink"/>
  <p:sldLayoutIdLst>
    <p:sldLayoutId id="2147483674"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iming>
    <p:tnLst>
      <p:par>
        <p:cTn id="1" dur="indefinite" restart="never" nodeType="tmRoot"/>
      </p:par>
    </p:tnLst>
  </p:timing>
  <p:txStyles>
    <p:titleStyle>
      <a:lvl1pPr algn="l" rtl="0" eaLnBrk="0" fontAlgn="base" hangingPunct="0">
        <a:spcBef>
          <a:spcPct val="0"/>
        </a:spcBef>
        <a:spcAft>
          <a:spcPct val="0"/>
        </a:spcAft>
        <a:defRPr sz="3900" b="1" kern="1200">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panose="020B0604020202020204" pitchFamily="34" charset="0"/>
        </a:defRPr>
      </a:lvl2pPr>
      <a:lvl3pPr algn="l" rtl="0" eaLnBrk="0" fontAlgn="base" hangingPunct="0">
        <a:spcBef>
          <a:spcPct val="0"/>
        </a:spcBef>
        <a:spcAft>
          <a:spcPct val="0"/>
        </a:spcAft>
        <a:defRPr sz="3900" b="1">
          <a:solidFill>
            <a:schemeClr val="tx2"/>
          </a:solidFill>
          <a:latin typeface="Arial" panose="020B0604020202020204" pitchFamily="34" charset="0"/>
        </a:defRPr>
      </a:lvl3pPr>
      <a:lvl4pPr algn="l" rtl="0" eaLnBrk="0" fontAlgn="base" hangingPunct="0">
        <a:spcBef>
          <a:spcPct val="0"/>
        </a:spcBef>
        <a:spcAft>
          <a:spcPct val="0"/>
        </a:spcAft>
        <a:defRPr sz="3900" b="1">
          <a:solidFill>
            <a:schemeClr val="tx2"/>
          </a:solidFill>
          <a:latin typeface="Arial" panose="020B0604020202020204" pitchFamily="34" charset="0"/>
        </a:defRPr>
      </a:lvl4pPr>
      <a:lvl5pPr algn="l" rtl="0" eaLnBrk="0" fontAlgn="base" hangingPunct="0">
        <a:spcBef>
          <a:spcPct val="0"/>
        </a:spcBef>
        <a:spcAft>
          <a:spcPct val="0"/>
        </a:spcAft>
        <a:defRPr sz="3900" b="1">
          <a:solidFill>
            <a:schemeClr val="tx2"/>
          </a:solidFill>
          <a:latin typeface="Arial" panose="020B0604020202020204" pitchFamily="34" charset="0"/>
        </a:defRPr>
      </a:lvl5pPr>
      <a:lvl6pPr marL="457200" algn="l" rtl="0" fontAlgn="base">
        <a:spcBef>
          <a:spcPct val="0"/>
        </a:spcBef>
        <a:spcAft>
          <a:spcPct val="0"/>
        </a:spcAft>
        <a:defRPr sz="3900" b="1">
          <a:solidFill>
            <a:schemeClr val="tx2"/>
          </a:solidFill>
          <a:latin typeface="Arial" panose="020B0604020202020204" pitchFamily="34" charset="0"/>
        </a:defRPr>
      </a:lvl6pPr>
      <a:lvl7pPr marL="914400" algn="l" rtl="0" fontAlgn="base">
        <a:spcBef>
          <a:spcPct val="0"/>
        </a:spcBef>
        <a:spcAft>
          <a:spcPct val="0"/>
        </a:spcAft>
        <a:defRPr sz="3900" b="1">
          <a:solidFill>
            <a:schemeClr val="tx2"/>
          </a:solidFill>
          <a:latin typeface="Arial" panose="020B0604020202020204" pitchFamily="34" charset="0"/>
        </a:defRPr>
      </a:lvl7pPr>
      <a:lvl8pPr marL="1371600" algn="l" rtl="0" fontAlgn="base">
        <a:spcBef>
          <a:spcPct val="0"/>
        </a:spcBef>
        <a:spcAft>
          <a:spcPct val="0"/>
        </a:spcAft>
        <a:defRPr sz="3900" b="1">
          <a:solidFill>
            <a:schemeClr val="tx2"/>
          </a:solidFill>
          <a:latin typeface="Arial" panose="020B0604020202020204" pitchFamily="34" charset="0"/>
        </a:defRPr>
      </a:lvl8pPr>
      <a:lvl9pPr marL="1828800" algn="l" rtl="0" fontAlgn="base">
        <a:spcBef>
          <a:spcPct val="0"/>
        </a:spcBef>
        <a:spcAft>
          <a:spcPct val="0"/>
        </a:spcAft>
        <a:defRPr sz="3900" b="1">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kern="12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kern="1200">
          <a:solidFill>
            <a:schemeClr val="tx1"/>
          </a:solidFill>
          <a:latin typeface="+mn-lt"/>
          <a:ea typeface="+mn-ea"/>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kern="1200">
          <a:solidFill>
            <a:schemeClr val="tx1"/>
          </a:solidFill>
          <a:latin typeface="+mn-lt"/>
          <a:ea typeface="+mn-ea"/>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kern="1200">
          <a:solidFill>
            <a:schemeClr val="tx1"/>
          </a:solidFill>
          <a:latin typeface="+mn-lt"/>
          <a:ea typeface="+mn-ea"/>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wmf"/><Relationship Id="rId4" Type="http://schemas.openxmlformats.org/officeDocument/2006/relationships/oleObject" Target="../embeddings/oleObject1.bin"/></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0.wmf"/><Relationship Id="rId4" Type="http://schemas.openxmlformats.org/officeDocument/2006/relationships/oleObject" Target="../embeddings/oleObject2.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pPr eaLnBrk="1" hangingPunct="1"/>
            <a:r>
              <a:rPr lang="en-US" altLang="en-US" smtClean="0"/>
              <a:t>Descriptive Statistics</a:t>
            </a:r>
          </a:p>
        </p:txBody>
      </p:sp>
      <p:sp>
        <p:nvSpPr>
          <p:cNvPr id="4099" name="Rectangle 3"/>
          <p:cNvSpPr>
            <a:spLocks noGrp="1" noChangeArrowheads="1"/>
          </p:cNvSpPr>
          <p:nvPr>
            <p:ph type="subTitle" idx="1"/>
          </p:nvPr>
        </p:nvSpPr>
        <p:spPr/>
        <p:txBody>
          <a:bodyPr/>
          <a:lstStyle/>
          <a:p>
            <a:pPr eaLnBrk="1" hangingPunct="1"/>
            <a:endParaRPr lang="en-US" altLang="en-US"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ltLang="en-US" smtClean="0"/>
              <a:t>Descriptive Statistics</a:t>
            </a:r>
          </a:p>
        </p:txBody>
      </p:sp>
      <p:sp>
        <p:nvSpPr>
          <p:cNvPr id="6147" name="Rectangle 3"/>
          <p:cNvSpPr>
            <a:spLocks noGrp="1" noChangeArrowheads="1"/>
          </p:cNvSpPr>
          <p:nvPr>
            <p:ph type="body" idx="1"/>
          </p:nvPr>
        </p:nvSpPr>
        <p:spPr/>
        <p:txBody>
          <a:bodyPr/>
          <a:lstStyle/>
          <a:p>
            <a:pPr eaLnBrk="1" hangingPunct="1">
              <a:lnSpc>
                <a:spcPct val="80000"/>
              </a:lnSpc>
            </a:pPr>
            <a:r>
              <a:rPr lang="en-US" altLang="en-US" sz="2600" smtClean="0"/>
              <a:t>Descriptive Statistics are Used by Researchers to Report on Populations </a:t>
            </a:r>
            <a:r>
              <a:rPr lang="en-US" altLang="en-US" sz="2600" u="sng" smtClean="0"/>
              <a:t>and</a:t>
            </a:r>
            <a:r>
              <a:rPr lang="en-US" altLang="en-US" sz="2600" smtClean="0"/>
              <a:t> Samples</a:t>
            </a:r>
          </a:p>
          <a:p>
            <a:pPr eaLnBrk="1" hangingPunct="1">
              <a:lnSpc>
                <a:spcPct val="80000"/>
              </a:lnSpc>
            </a:pPr>
            <a:endParaRPr lang="en-US" altLang="en-US" sz="2600" smtClean="0"/>
          </a:p>
          <a:p>
            <a:pPr eaLnBrk="1" hangingPunct="1">
              <a:lnSpc>
                <a:spcPct val="80000"/>
              </a:lnSpc>
            </a:pPr>
            <a:r>
              <a:rPr lang="en-US" altLang="en-US" sz="2600" smtClean="0"/>
              <a:t>In Sociology:</a:t>
            </a:r>
          </a:p>
          <a:p>
            <a:pPr eaLnBrk="1" hangingPunct="1">
              <a:lnSpc>
                <a:spcPct val="80000"/>
              </a:lnSpc>
              <a:buFont typeface="Wingdings" panose="05000000000000000000" pitchFamily="2" charset="2"/>
              <a:buNone/>
            </a:pPr>
            <a:r>
              <a:rPr lang="en-US" altLang="en-US" sz="2600" smtClean="0"/>
              <a:t>	Summary descriptions of measurements (variables) taken about a group of people</a:t>
            </a:r>
          </a:p>
          <a:p>
            <a:pPr eaLnBrk="1" hangingPunct="1">
              <a:lnSpc>
                <a:spcPct val="80000"/>
              </a:lnSpc>
            </a:pPr>
            <a:endParaRPr lang="en-US" altLang="en-US" sz="2600" smtClean="0"/>
          </a:p>
          <a:p>
            <a:pPr eaLnBrk="1" hangingPunct="1">
              <a:lnSpc>
                <a:spcPct val="80000"/>
              </a:lnSpc>
            </a:pPr>
            <a:r>
              <a:rPr lang="en-US" altLang="en-US" sz="2600" smtClean="0"/>
              <a:t>By Summarizing Information, Descriptive Statistics Speed Up and Simplify Comprehension of a Group’s Characteristics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altLang="en-US" smtClean="0"/>
              <a:t>Sample vs. Population</a:t>
            </a:r>
          </a:p>
        </p:txBody>
      </p:sp>
      <p:sp>
        <p:nvSpPr>
          <p:cNvPr id="8195" name="AutoShape 4"/>
          <p:cNvSpPr>
            <a:spLocks noChangeArrowheads="1"/>
          </p:cNvSpPr>
          <p:nvPr/>
        </p:nvSpPr>
        <p:spPr bwMode="auto">
          <a:xfrm>
            <a:off x="6705600" y="3581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196" name="Text Box 5"/>
          <p:cNvSpPr txBox="1">
            <a:spLocks noChangeArrowheads="1"/>
          </p:cNvSpPr>
          <p:nvPr/>
        </p:nvSpPr>
        <p:spPr bwMode="auto">
          <a:xfrm>
            <a:off x="2438400" y="5181600"/>
            <a:ext cx="1676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Population</a:t>
            </a:r>
          </a:p>
        </p:txBody>
      </p:sp>
      <p:sp>
        <p:nvSpPr>
          <p:cNvPr id="8197" name="Oval 6"/>
          <p:cNvSpPr>
            <a:spLocks noChangeArrowheads="1"/>
          </p:cNvSpPr>
          <p:nvPr/>
        </p:nvSpPr>
        <p:spPr bwMode="auto">
          <a:xfrm>
            <a:off x="990600" y="1600200"/>
            <a:ext cx="4038600" cy="35052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198" name="AutoShape 7"/>
          <p:cNvSpPr>
            <a:spLocks noChangeArrowheads="1"/>
          </p:cNvSpPr>
          <p:nvPr/>
        </p:nvSpPr>
        <p:spPr bwMode="auto">
          <a:xfrm>
            <a:off x="2286000" y="2286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199" name="AutoShape 8"/>
          <p:cNvSpPr>
            <a:spLocks noChangeArrowheads="1"/>
          </p:cNvSpPr>
          <p:nvPr/>
        </p:nvSpPr>
        <p:spPr bwMode="auto">
          <a:xfrm>
            <a:off x="2438400" y="2438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0" name="AutoShape 9"/>
          <p:cNvSpPr>
            <a:spLocks noChangeArrowheads="1"/>
          </p:cNvSpPr>
          <p:nvPr/>
        </p:nvSpPr>
        <p:spPr bwMode="auto">
          <a:xfrm>
            <a:off x="2590800" y="2590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1" name="AutoShape 10"/>
          <p:cNvSpPr>
            <a:spLocks noChangeArrowheads="1"/>
          </p:cNvSpPr>
          <p:nvPr/>
        </p:nvSpPr>
        <p:spPr bwMode="auto">
          <a:xfrm>
            <a:off x="2819400" y="2057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2" name="AutoShape 11"/>
          <p:cNvSpPr>
            <a:spLocks noChangeArrowheads="1"/>
          </p:cNvSpPr>
          <p:nvPr/>
        </p:nvSpPr>
        <p:spPr bwMode="auto">
          <a:xfrm>
            <a:off x="2895600" y="28956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3" name="AutoShape 12"/>
          <p:cNvSpPr>
            <a:spLocks noChangeArrowheads="1"/>
          </p:cNvSpPr>
          <p:nvPr/>
        </p:nvSpPr>
        <p:spPr bwMode="auto">
          <a:xfrm>
            <a:off x="3048000" y="3048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4" name="AutoShape 13"/>
          <p:cNvSpPr>
            <a:spLocks noChangeArrowheads="1"/>
          </p:cNvSpPr>
          <p:nvPr/>
        </p:nvSpPr>
        <p:spPr bwMode="auto">
          <a:xfrm>
            <a:off x="3200400" y="3200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5" name="AutoShape 14"/>
          <p:cNvSpPr>
            <a:spLocks noChangeArrowheads="1"/>
          </p:cNvSpPr>
          <p:nvPr/>
        </p:nvSpPr>
        <p:spPr bwMode="auto">
          <a:xfrm>
            <a:off x="3429000" y="23622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6" name="AutoShape 15"/>
          <p:cNvSpPr>
            <a:spLocks noChangeArrowheads="1"/>
          </p:cNvSpPr>
          <p:nvPr/>
        </p:nvSpPr>
        <p:spPr bwMode="auto">
          <a:xfrm>
            <a:off x="3505200" y="35052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7" name="AutoShape 16"/>
          <p:cNvSpPr>
            <a:spLocks noChangeArrowheads="1"/>
          </p:cNvSpPr>
          <p:nvPr/>
        </p:nvSpPr>
        <p:spPr bwMode="auto">
          <a:xfrm>
            <a:off x="3657600" y="36576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8" name="AutoShape 17"/>
          <p:cNvSpPr>
            <a:spLocks noChangeArrowheads="1"/>
          </p:cNvSpPr>
          <p:nvPr/>
        </p:nvSpPr>
        <p:spPr bwMode="auto">
          <a:xfrm>
            <a:off x="3124200" y="4114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09" name="AutoShape 18"/>
          <p:cNvSpPr>
            <a:spLocks noChangeArrowheads="1"/>
          </p:cNvSpPr>
          <p:nvPr/>
        </p:nvSpPr>
        <p:spPr bwMode="auto">
          <a:xfrm>
            <a:off x="1752600" y="36576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0" name="AutoShape 19"/>
          <p:cNvSpPr>
            <a:spLocks noChangeArrowheads="1"/>
          </p:cNvSpPr>
          <p:nvPr/>
        </p:nvSpPr>
        <p:spPr bwMode="auto">
          <a:xfrm>
            <a:off x="2590800" y="3200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1" name="AutoShape 20"/>
          <p:cNvSpPr>
            <a:spLocks noChangeArrowheads="1"/>
          </p:cNvSpPr>
          <p:nvPr/>
        </p:nvSpPr>
        <p:spPr bwMode="auto">
          <a:xfrm>
            <a:off x="1524000" y="2667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2" name="AutoShape 21"/>
          <p:cNvSpPr>
            <a:spLocks noChangeArrowheads="1"/>
          </p:cNvSpPr>
          <p:nvPr/>
        </p:nvSpPr>
        <p:spPr bwMode="auto">
          <a:xfrm>
            <a:off x="4343400" y="2667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3" name="AutoShape 22"/>
          <p:cNvSpPr>
            <a:spLocks noChangeArrowheads="1"/>
          </p:cNvSpPr>
          <p:nvPr/>
        </p:nvSpPr>
        <p:spPr bwMode="auto">
          <a:xfrm>
            <a:off x="2514600" y="3810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4" name="AutoShape 23"/>
          <p:cNvSpPr>
            <a:spLocks noChangeArrowheads="1"/>
          </p:cNvSpPr>
          <p:nvPr/>
        </p:nvSpPr>
        <p:spPr bwMode="auto">
          <a:xfrm>
            <a:off x="3048000" y="3048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5" name="AutoShape 24"/>
          <p:cNvSpPr>
            <a:spLocks noChangeArrowheads="1"/>
          </p:cNvSpPr>
          <p:nvPr/>
        </p:nvSpPr>
        <p:spPr bwMode="auto">
          <a:xfrm>
            <a:off x="3200400" y="3200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6" name="AutoShape 25"/>
          <p:cNvSpPr>
            <a:spLocks noChangeArrowheads="1"/>
          </p:cNvSpPr>
          <p:nvPr/>
        </p:nvSpPr>
        <p:spPr bwMode="auto">
          <a:xfrm>
            <a:off x="1905000" y="3810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7" name="AutoShape 26"/>
          <p:cNvSpPr>
            <a:spLocks noChangeArrowheads="1"/>
          </p:cNvSpPr>
          <p:nvPr/>
        </p:nvSpPr>
        <p:spPr bwMode="auto">
          <a:xfrm>
            <a:off x="2743200" y="3352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8" name="AutoShape 27"/>
          <p:cNvSpPr>
            <a:spLocks noChangeArrowheads="1"/>
          </p:cNvSpPr>
          <p:nvPr/>
        </p:nvSpPr>
        <p:spPr bwMode="auto">
          <a:xfrm>
            <a:off x="1676400" y="2819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19" name="AutoShape 28"/>
          <p:cNvSpPr>
            <a:spLocks noChangeArrowheads="1"/>
          </p:cNvSpPr>
          <p:nvPr/>
        </p:nvSpPr>
        <p:spPr bwMode="auto">
          <a:xfrm>
            <a:off x="2667000" y="3962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0" name="AutoShape 29"/>
          <p:cNvSpPr>
            <a:spLocks noChangeArrowheads="1"/>
          </p:cNvSpPr>
          <p:nvPr/>
        </p:nvSpPr>
        <p:spPr bwMode="auto">
          <a:xfrm>
            <a:off x="3200400" y="3200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1" name="AutoShape 30"/>
          <p:cNvSpPr>
            <a:spLocks noChangeArrowheads="1"/>
          </p:cNvSpPr>
          <p:nvPr/>
        </p:nvSpPr>
        <p:spPr bwMode="auto">
          <a:xfrm>
            <a:off x="3352800" y="3352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2" name="AutoShape 31"/>
          <p:cNvSpPr>
            <a:spLocks noChangeArrowheads="1"/>
          </p:cNvSpPr>
          <p:nvPr/>
        </p:nvSpPr>
        <p:spPr bwMode="auto">
          <a:xfrm>
            <a:off x="2057400" y="3962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3" name="AutoShape 32"/>
          <p:cNvSpPr>
            <a:spLocks noChangeArrowheads="1"/>
          </p:cNvSpPr>
          <p:nvPr/>
        </p:nvSpPr>
        <p:spPr bwMode="auto">
          <a:xfrm>
            <a:off x="2895600" y="35052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4" name="AutoShape 33"/>
          <p:cNvSpPr>
            <a:spLocks noChangeArrowheads="1"/>
          </p:cNvSpPr>
          <p:nvPr/>
        </p:nvSpPr>
        <p:spPr bwMode="auto">
          <a:xfrm>
            <a:off x="1828800" y="2971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5" name="AutoShape 34"/>
          <p:cNvSpPr>
            <a:spLocks noChangeArrowheads="1"/>
          </p:cNvSpPr>
          <p:nvPr/>
        </p:nvSpPr>
        <p:spPr bwMode="auto">
          <a:xfrm>
            <a:off x="2819400" y="4114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6" name="AutoShape 35"/>
          <p:cNvSpPr>
            <a:spLocks noChangeArrowheads="1"/>
          </p:cNvSpPr>
          <p:nvPr/>
        </p:nvSpPr>
        <p:spPr bwMode="auto">
          <a:xfrm>
            <a:off x="2971800" y="2209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7" name="AutoShape 36"/>
          <p:cNvSpPr>
            <a:spLocks noChangeArrowheads="1"/>
          </p:cNvSpPr>
          <p:nvPr/>
        </p:nvSpPr>
        <p:spPr bwMode="auto">
          <a:xfrm>
            <a:off x="3048000" y="3048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8" name="AutoShape 37"/>
          <p:cNvSpPr>
            <a:spLocks noChangeArrowheads="1"/>
          </p:cNvSpPr>
          <p:nvPr/>
        </p:nvSpPr>
        <p:spPr bwMode="auto">
          <a:xfrm>
            <a:off x="3581400" y="25146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29" name="AutoShape 38"/>
          <p:cNvSpPr>
            <a:spLocks noChangeArrowheads="1"/>
          </p:cNvSpPr>
          <p:nvPr/>
        </p:nvSpPr>
        <p:spPr bwMode="auto">
          <a:xfrm>
            <a:off x="7162800" y="3962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0" name="AutoShape 39"/>
          <p:cNvSpPr>
            <a:spLocks noChangeArrowheads="1"/>
          </p:cNvSpPr>
          <p:nvPr/>
        </p:nvSpPr>
        <p:spPr bwMode="auto">
          <a:xfrm>
            <a:off x="6553200" y="3962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1" name="AutoShape 40"/>
          <p:cNvSpPr>
            <a:spLocks noChangeArrowheads="1"/>
          </p:cNvSpPr>
          <p:nvPr/>
        </p:nvSpPr>
        <p:spPr bwMode="auto">
          <a:xfrm>
            <a:off x="3733800" y="2667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2" name="AutoShape 41"/>
          <p:cNvSpPr>
            <a:spLocks noChangeArrowheads="1"/>
          </p:cNvSpPr>
          <p:nvPr/>
        </p:nvSpPr>
        <p:spPr bwMode="auto">
          <a:xfrm>
            <a:off x="3276600" y="25146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3" name="AutoShape 42"/>
          <p:cNvSpPr>
            <a:spLocks noChangeArrowheads="1"/>
          </p:cNvSpPr>
          <p:nvPr/>
        </p:nvSpPr>
        <p:spPr bwMode="auto">
          <a:xfrm>
            <a:off x="3352800" y="3352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4" name="AutoShape 43"/>
          <p:cNvSpPr>
            <a:spLocks noChangeArrowheads="1"/>
          </p:cNvSpPr>
          <p:nvPr/>
        </p:nvSpPr>
        <p:spPr bwMode="auto">
          <a:xfrm>
            <a:off x="3886200" y="28194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5" name="AutoShape 44"/>
          <p:cNvSpPr>
            <a:spLocks noChangeArrowheads="1"/>
          </p:cNvSpPr>
          <p:nvPr/>
        </p:nvSpPr>
        <p:spPr bwMode="auto">
          <a:xfrm>
            <a:off x="3429000" y="26670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6" name="AutoShape 45"/>
          <p:cNvSpPr>
            <a:spLocks noChangeArrowheads="1"/>
          </p:cNvSpPr>
          <p:nvPr/>
        </p:nvSpPr>
        <p:spPr bwMode="auto">
          <a:xfrm>
            <a:off x="3505200" y="35052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7" name="AutoShape 46"/>
          <p:cNvSpPr>
            <a:spLocks noChangeArrowheads="1"/>
          </p:cNvSpPr>
          <p:nvPr/>
        </p:nvSpPr>
        <p:spPr bwMode="auto">
          <a:xfrm>
            <a:off x="4038600" y="2971800"/>
            <a:ext cx="457200" cy="457200"/>
          </a:xfrm>
          <a:prstGeom prst="smileyFace">
            <a:avLst>
              <a:gd name="adj" fmla="val 4653"/>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8" name="AutoShape 47"/>
          <p:cNvSpPr>
            <a:spLocks noChangeArrowheads="1"/>
          </p:cNvSpPr>
          <p:nvPr/>
        </p:nvSpPr>
        <p:spPr bwMode="auto">
          <a:xfrm rot="-9270146">
            <a:off x="4495800" y="3505200"/>
            <a:ext cx="1676400" cy="228600"/>
          </a:xfrm>
          <a:prstGeom prst="leftArrow">
            <a:avLst>
              <a:gd name="adj1" fmla="val 50000"/>
              <a:gd name="adj2" fmla="val 183333"/>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8239" name="Text Box 50"/>
          <p:cNvSpPr txBox="1">
            <a:spLocks noChangeArrowheads="1"/>
          </p:cNvSpPr>
          <p:nvPr/>
        </p:nvSpPr>
        <p:spPr bwMode="auto">
          <a:xfrm>
            <a:off x="6629400" y="5173663"/>
            <a:ext cx="9906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Sample</a:t>
            </a:r>
          </a:p>
        </p:txBody>
      </p:sp>
      <p:sp>
        <p:nvSpPr>
          <p:cNvPr id="8240" name="AutoShape 51"/>
          <p:cNvSpPr>
            <a:spLocks noChangeArrowheads="1"/>
          </p:cNvSpPr>
          <p:nvPr/>
        </p:nvSpPr>
        <p:spPr bwMode="auto">
          <a:xfrm>
            <a:off x="6553200" y="3124200"/>
            <a:ext cx="1143000" cy="1828800"/>
          </a:xfrm>
          <a:prstGeom prst="can">
            <a:avLst>
              <a:gd name="adj" fmla="val 4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smtClean="0"/>
              <a:t>Descriptive Statistics</a:t>
            </a:r>
          </a:p>
        </p:txBody>
      </p:sp>
      <p:sp>
        <p:nvSpPr>
          <p:cNvPr id="10243" name="Rectangle 3"/>
          <p:cNvSpPr>
            <a:spLocks noGrp="1" noChangeArrowheads="1"/>
          </p:cNvSpPr>
          <p:nvPr>
            <p:ph type="body" sz="half" idx="1"/>
          </p:nvPr>
        </p:nvSpPr>
        <p:spPr>
          <a:xfrm>
            <a:off x="457200" y="2438400"/>
            <a:ext cx="4038600" cy="3657600"/>
          </a:xfrm>
        </p:spPr>
        <p:txBody>
          <a:bodyPr/>
          <a:lstStyle/>
          <a:p>
            <a:pPr eaLnBrk="1" hangingPunct="1">
              <a:buFont typeface="Wingdings" panose="05000000000000000000" pitchFamily="2" charset="2"/>
              <a:buNone/>
            </a:pPr>
            <a:r>
              <a:rPr lang="en-US" altLang="en-US" sz="2200" smtClean="0"/>
              <a:t>Class A--IQs of 13 Students	</a:t>
            </a:r>
          </a:p>
          <a:p>
            <a:pPr eaLnBrk="1" hangingPunct="1">
              <a:buFont typeface="Wingdings" panose="05000000000000000000" pitchFamily="2" charset="2"/>
              <a:buNone/>
            </a:pPr>
            <a:r>
              <a:rPr lang="en-US" altLang="en-US" sz="2200" smtClean="0"/>
              <a:t>102		115		</a:t>
            </a:r>
          </a:p>
          <a:p>
            <a:pPr eaLnBrk="1" hangingPunct="1">
              <a:buFont typeface="Wingdings" panose="05000000000000000000" pitchFamily="2" charset="2"/>
              <a:buNone/>
            </a:pPr>
            <a:r>
              <a:rPr lang="en-US" altLang="en-US" sz="2200" smtClean="0"/>
              <a:t>128		109	</a:t>
            </a:r>
          </a:p>
          <a:p>
            <a:pPr eaLnBrk="1" hangingPunct="1">
              <a:buFont typeface="Wingdings" panose="05000000000000000000" pitchFamily="2" charset="2"/>
              <a:buNone/>
            </a:pPr>
            <a:r>
              <a:rPr lang="en-US" altLang="en-US" sz="2200" smtClean="0"/>
              <a:t>131		89	</a:t>
            </a:r>
          </a:p>
          <a:p>
            <a:pPr eaLnBrk="1" hangingPunct="1">
              <a:buFont typeface="Wingdings" panose="05000000000000000000" pitchFamily="2" charset="2"/>
              <a:buNone/>
            </a:pPr>
            <a:r>
              <a:rPr lang="en-US" altLang="en-US" sz="2200" smtClean="0"/>
              <a:t>98			106		</a:t>
            </a:r>
          </a:p>
          <a:p>
            <a:pPr eaLnBrk="1" hangingPunct="1">
              <a:buFont typeface="Wingdings" panose="05000000000000000000" pitchFamily="2" charset="2"/>
              <a:buNone/>
            </a:pPr>
            <a:r>
              <a:rPr lang="en-US" altLang="en-US" sz="2200" smtClean="0"/>
              <a:t>140		119		</a:t>
            </a:r>
          </a:p>
          <a:p>
            <a:pPr eaLnBrk="1" hangingPunct="1">
              <a:buFont typeface="Wingdings" panose="05000000000000000000" pitchFamily="2" charset="2"/>
              <a:buNone/>
            </a:pPr>
            <a:r>
              <a:rPr lang="en-US" altLang="en-US" sz="2200" smtClean="0"/>
              <a:t>93			97</a:t>
            </a:r>
          </a:p>
          <a:p>
            <a:pPr eaLnBrk="1" hangingPunct="1">
              <a:buFont typeface="Wingdings" panose="05000000000000000000" pitchFamily="2" charset="2"/>
              <a:buNone/>
            </a:pPr>
            <a:r>
              <a:rPr lang="en-US" altLang="en-US" sz="2200" smtClean="0"/>
              <a:t>110</a:t>
            </a:r>
          </a:p>
        </p:txBody>
      </p:sp>
      <p:sp>
        <p:nvSpPr>
          <p:cNvPr id="10244" name="Rectangle 4"/>
          <p:cNvSpPr>
            <a:spLocks noGrp="1" noChangeArrowheads="1"/>
          </p:cNvSpPr>
          <p:nvPr>
            <p:ph type="body" sz="half" idx="2"/>
          </p:nvPr>
        </p:nvSpPr>
        <p:spPr>
          <a:xfrm>
            <a:off x="4648200" y="2438400"/>
            <a:ext cx="4038600" cy="3616325"/>
          </a:xfrm>
        </p:spPr>
        <p:txBody>
          <a:bodyPr/>
          <a:lstStyle/>
          <a:p>
            <a:pPr eaLnBrk="1" hangingPunct="1">
              <a:buFont typeface="Wingdings" panose="05000000000000000000" pitchFamily="2" charset="2"/>
              <a:buNone/>
            </a:pPr>
            <a:r>
              <a:rPr lang="en-US" altLang="en-US" sz="2200" smtClean="0"/>
              <a:t>Class B--IQs of 13 Students</a:t>
            </a:r>
          </a:p>
          <a:p>
            <a:pPr eaLnBrk="1" hangingPunct="1">
              <a:buFont typeface="Wingdings" panose="05000000000000000000" pitchFamily="2" charset="2"/>
              <a:buNone/>
            </a:pPr>
            <a:r>
              <a:rPr lang="en-US" altLang="en-US" sz="2200" smtClean="0"/>
              <a:t>127		162</a:t>
            </a:r>
          </a:p>
          <a:p>
            <a:pPr eaLnBrk="1" hangingPunct="1">
              <a:buFont typeface="Wingdings" panose="05000000000000000000" pitchFamily="2" charset="2"/>
              <a:buNone/>
            </a:pPr>
            <a:r>
              <a:rPr lang="en-US" altLang="en-US" sz="2200" smtClean="0"/>
              <a:t>131		103</a:t>
            </a:r>
          </a:p>
          <a:p>
            <a:pPr eaLnBrk="1" hangingPunct="1">
              <a:buFont typeface="Wingdings" panose="05000000000000000000" pitchFamily="2" charset="2"/>
              <a:buNone/>
            </a:pPr>
            <a:r>
              <a:rPr lang="en-US" altLang="en-US" sz="2200" smtClean="0"/>
              <a:t>96			111</a:t>
            </a:r>
          </a:p>
          <a:p>
            <a:pPr eaLnBrk="1" hangingPunct="1">
              <a:buFont typeface="Wingdings" panose="05000000000000000000" pitchFamily="2" charset="2"/>
              <a:buNone/>
            </a:pPr>
            <a:r>
              <a:rPr lang="en-US" altLang="en-US" sz="2200" smtClean="0"/>
              <a:t>80			109 </a:t>
            </a:r>
          </a:p>
          <a:p>
            <a:pPr eaLnBrk="1" hangingPunct="1">
              <a:buFont typeface="Wingdings" panose="05000000000000000000" pitchFamily="2" charset="2"/>
              <a:buNone/>
            </a:pPr>
            <a:r>
              <a:rPr lang="en-US" altLang="en-US" sz="2200" smtClean="0"/>
              <a:t>93			87</a:t>
            </a:r>
          </a:p>
          <a:p>
            <a:pPr eaLnBrk="1" hangingPunct="1">
              <a:buFont typeface="Wingdings" panose="05000000000000000000" pitchFamily="2" charset="2"/>
              <a:buNone/>
            </a:pPr>
            <a:r>
              <a:rPr lang="en-US" altLang="en-US" sz="2200" smtClean="0"/>
              <a:t>120		105</a:t>
            </a:r>
          </a:p>
          <a:p>
            <a:pPr eaLnBrk="1" hangingPunct="1">
              <a:buFont typeface="Wingdings" panose="05000000000000000000" pitchFamily="2" charset="2"/>
              <a:buNone/>
            </a:pPr>
            <a:r>
              <a:rPr lang="en-US" altLang="en-US" sz="2200" smtClean="0"/>
              <a:t>109</a:t>
            </a:r>
          </a:p>
        </p:txBody>
      </p:sp>
      <p:sp>
        <p:nvSpPr>
          <p:cNvPr id="10245" name="Text Box 5"/>
          <p:cNvSpPr txBox="1">
            <a:spLocks noChangeArrowheads="1"/>
          </p:cNvSpPr>
          <p:nvPr/>
        </p:nvSpPr>
        <p:spPr bwMode="auto">
          <a:xfrm>
            <a:off x="457200" y="1371600"/>
            <a:ext cx="7086600" cy="1004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An Illustration:</a:t>
            </a:r>
          </a:p>
          <a:p>
            <a:pPr eaLnBrk="1" hangingPunct="1">
              <a:spcBef>
                <a:spcPct val="50000"/>
              </a:spcBef>
            </a:pPr>
            <a:r>
              <a:rPr lang="en-US" altLang="en-US" sz="2400">
                <a:latin typeface="Times New Roman" panose="02020603050405020304" pitchFamily="18" charset="0"/>
              </a:rPr>
              <a:t>Which Group is Smarter?</a:t>
            </a:r>
          </a:p>
        </p:txBody>
      </p:sp>
      <p:sp>
        <p:nvSpPr>
          <p:cNvPr id="10246" name="Text Box 6"/>
          <p:cNvSpPr txBox="1">
            <a:spLocks noChangeArrowheads="1"/>
          </p:cNvSpPr>
          <p:nvPr/>
        </p:nvSpPr>
        <p:spPr bwMode="auto">
          <a:xfrm>
            <a:off x="457200" y="5715000"/>
            <a:ext cx="822960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600" i="1"/>
              <a:t>Each individual may be different.  If you try to understand a group by remembering the qualities of each member, you become overwhelmed and fail to understand the group.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sz="4000" b="0" smtClean="0"/>
              <a:t>Descriptive</a:t>
            </a:r>
            <a:r>
              <a:rPr lang="en-US" altLang="en-US" sz="4000" smtClean="0"/>
              <a:t> Statistics</a:t>
            </a:r>
            <a:endParaRPr lang="en-US" altLang="en-US" smtClean="0"/>
          </a:p>
        </p:txBody>
      </p:sp>
      <p:sp>
        <p:nvSpPr>
          <p:cNvPr id="1229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z="2600" smtClean="0"/>
              <a:t>Which group is smarter now?</a:t>
            </a:r>
          </a:p>
          <a:p>
            <a:pPr eaLnBrk="1" hangingPunct="1">
              <a:buFont typeface="Wingdings" panose="05000000000000000000" pitchFamily="2" charset="2"/>
              <a:buNone/>
            </a:pPr>
            <a:endParaRPr lang="en-US" altLang="en-US" sz="2600" smtClean="0"/>
          </a:p>
          <a:p>
            <a:pPr eaLnBrk="1" hangingPunct="1">
              <a:buFont typeface="Wingdings" panose="05000000000000000000" pitchFamily="2" charset="2"/>
              <a:buNone/>
            </a:pPr>
            <a:r>
              <a:rPr lang="en-US" altLang="en-US" sz="2200" smtClean="0"/>
              <a:t>Class A--Average IQ		     Class B--Average IQ</a:t>
            </a:r>
          </a:p>
          <a:p>
            <a:pPr eaLnBrk="1" hangingPunct="1">
              <a:buFont typeface="Wingdings" panose="05000000000000000000" pitchFamily="2" charset="2"/>
              <a:buNone/>
            </a:pPr>
            <a:endParaRPr lang="en-US" altLang="en-US" sz="2200" smtClean="0"/>
          </a:p>
          <a:p>
            <a:pPr eaLnBrk="1" hangingPunct="1">
              <a:buFont typeface="Wingdings" panose="05000000000000000000" pitchFamily="2" charset="2"/>
              <a:buNone/>
            </a:pPr>
            <a:r>
              <a:rPr lang="en-US" altLang="en-US" sz="2200" smtClean="0"/>
              <a:t>         110.54				  110.23</a:t>
            </a:r>
          </a:p>
          <a:p>
            <a:pPr eaLnBrk="1" hangingPunct="1">
              <a:buFont typeface="Wingdings" panose="05000000000000000000" pitchFamily="2" charset="2"/>
              <a:buNone/>
            </a:pPr>
            <a:endParaRPr lang="en-US" altLang="en-US" sz="2200" smtClean="0"/>
          </a:p>
          <a:p>
            <a:pPr algn="ctr" eaLnBrk="1" hangingPunct="1">
              <a:buFont typeface="Wingdings" panose="05000000000000000000" pitchFamily="2" charset="2"/>
              <a:buNone/>
            </a:pPr>
            <a:r>
              <a:rPr lang="en-US" altLang="en-US" sz="2600" smtClean="0"/>
              <a:t>They’re roughly the same!</a:t>
            </a:r>
          </a:p>
          <a:p>
            <a:pPr eaLnBrk="1" hangingPunct="1">
              <a:buFont typeface="Wingdings" panose="05000000000000000000" pitchFamily="2" charset="2"/>
              <a:buNone/>
            </a:pPr>
            <a:endParaRPr lang="en-US" altLang="en-US" sz="2600" smtClean="0"/>
          </a:p>
          <a:p>
            <a:pPr eaLnBrk="1" hangingPunct="1">
              <a:buFont typeface="Wingdings" panose="05000000000000000000" pitchFamily="2" charset="2"/>
              <a:buNone/>
            </a:pPr>
            <a:r>
              <a:rPr lang="en-US" altLang="en-US" sz="2600" smtClean="0"/>
              <a:t>With a summary descriptive statistic, it is much easier to answer our question.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altLang="en-US" smtClean="0"/>
              <a:t>Descriptive Statistics	</a:t>
            </a:r>
          </a:p>
        </p:txBody>
      </p:sp>
      <p:sp>
        <p:nvSpPr>
          <p:cNvPr id="14339"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smtClean="0"/>
              <a:t>Types of descriptive statistics:</a:t>
            </a:r>
          </a:p>
          <a:p>
            <a:pPr eaLnBrk="1" hangingPunct="1">
              <a:lnSpc>
                <a:spcPct val="90000"/>
              </a:lnSpc>
            </a:pPr>
            <a:r>
              <a:rPr lang="en-US" altLang="en-US" sz="3200" smtClean="0"/>
              <a:t>Organize Data</a:t>
            </a:r>
          </a:p>
          <a:p>
            <a:pPr lvl="1" eaLnBrk="1" hangingPunct="1">
              <a:lnSpc>
                <a:spcPct val="90000"/>
              </a:lnSpc>
            </a:pPr>
            <a:r>
              <a:rPr lang="en-US" altLang="en-US" sz="3200" smtClean="0"/>
              <a:t>Tables</a:t>
            </a:r>
          </a:p>
          <a:p>
            <a:pPr lvl="1" eaLnBrk="1" hangingPunct="1">
              <a:lnSpc>
                <a:spcPct val="90000"/>
              </a:lnSpc>
            </a:pPr>
            <a:r>
              <a:rPr lang="en-US" altLang="en-US" sz="3200" smtClean="0"/>
              <a:t>Graphs</a:t>
            </a:r>
          </a:p>
          <a:p>
            <a:pPr lvl="1" eaLnBrk="1" hangingPunct="1">
              <a:lnSpc>
                <a:spcPct val="90000"/>
              </a:lnSpc>
              <a:buFont typeface="Wingdings" panose="05000000000000000000" pitchFamily="2" charset="2"/>
              <a:buNone/>
            </a:pPr>
            <a:endParaRPr lang="en-US" altLang="en-US" sz="3200" smtClean="0"/>
          </a:p>
          <a:p>
            <a:pPr eaLnBrk="1" hangingPunct="1">
              <a:lnSpc>
                <a:spcPct val="90000"/>
              </a:lnSpc>
            </a:pPr>
            <a:r>
              <a:rPr lang="en-US" altLang="en-US" sz="3200" smtClean="0"/>
              <a:t>Summarize Data</a:t>
            </a:r>
          </a:p>
          <a:p>
            <a:pPr lvl="1" eaLnBrk="1" hangingPunct="1">
              <a:lnSpc>
                <a:spcPct val="90000"/>
              </a:lnSpc>
            </a:pPr>
            <a:r>
              <a:rPr lang="en-US" altLang="en-US" sz="3200" smtClean="0"/>
              <a:t>Central Tendency</a:t>
            </a:r>
          </a:p>
          <a:p>
            <a:pPr lvl="1" eaLnBrk="1" hangingPunct="1">
              <a:lnSpc>
                <a:spcPct val="90000"/>
              </a:lnSpc>
            </a:pPr>
            <a:r>
              <a:rPr lang="en-US" altLang="en-US" sz="3200" smtClean="0"/>
              <a:t>Variation</a:t>
            </a:r>
          </a:p>
          <a:p>
            <a:pPr lvl="1" eaLnBrk="1" hangingPunct="1">
              <a:lnSpc>
                <a:spcPct val="90000"/>
              </a:lnSpc>
            </a:pPr>
            <a:endParaRPr lang="en-US" altLang="en-US" sz="32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mtClean="0"/>
              <a:t>Descriptive Statistics	</a:t>
            </a:r>
          </a:p>
        </p:txBody>
      </p:sp>
      <p:sp>
        <p:nvSpPr>
          <p:cNvPr id="16387"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t>Types of descriptive statistics:</a:t>
            </a:r>
          </a:p>
          <a:p>
            <a:pPr eaLnBrk="1" hangingPunct="1"/>
            <a:r>
              <a:rPr lang="en-US" altLang="en-US" smtClean="0"/>
              <a:t>Organize Data</a:t>
            </a:r>
          </a:p>
          <a:p>
            <a:pPr lvl="1" eaLnBrk="1" hangingPunct="1"/>
            <a:r>
              <a:rPr lang="en-US" altLang="en-US" smtClean="0"/>
              <a:t>Tables</a:t>
            </a:r>
          </a:p>
          <a:p>
            <a:pPr lvl="2" eaLnBrk="1" hangingPunct="1"/>
            <a:r>
              <a:rPr lang="en-US" altLang="en-US" smtClean="0"/>
              <a:t>Frequency Distributions</a:t>
            </a:r>
          </a:p>
          <a:p>
            <a:pPr lvl="2" eaLnBrk="1" hangingPunct="1"/>
            <a:r>
              <a:rPr lang="en-US" altLang="en-US" smtClean="0"/>
              <a:t>Relative Frequency Distributions</a:t>
            </a:r>
          </a:p>
          <a:p>
            <a:pPr lvl="1" eaLnBrk="1" hangingPunct="1"/>
            <a:r>
              <a:rPr lang="en-US" altLang="en-US" smtClean="0"/>
              <a:t>Graphs</a:t>
            </a:r>
          </a:p>
          <a:p>
            <a:pPr lvl="2" eaLnBrk="1" hangingPunct="1"/>
            <a:r>
              <a:rPr lang="en-US" altLang="en-US" smtClean="0"/>
              <a:t>Bar Chart or Histogram</a:t>
            </a:r>
          </a:p>
          <a:p>
            <a:pPr lvl="2" eaLnBrk="1" hangingPunct="1"/>
            <a:r>
              <a:rPr lang="en-US" altLang="en-US" smtClean="0"/>
              <a:t>Stem and Leaf Plot</a:t>
            </a:r>
          </a:p>
          <a:p>
            <a:pPr lvl="2" eaLnBrk="1" hangingPunct="1"/>
            <a:r>
              <a:rPr lang="en-US" altLang="en-US" smtClean="0"/>
              <a:t>Frequency Polygon</a:t>
            </a:r>
          </a:p>
          <a:p>
            <a:pPr lvl="1" eaLnBrk="1" hangingPunct="1"/>
            <a:endParaRPr lang="en-US" altLang="en-US"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smtClean="0"/>
              <a:t>SPSS Output for </a:t>
            </a:r>
            <a:br>
              <a:rPr lang="en-US" altLang="en-US" smtClean="0"/>
            </a:br>
            <a:r>
              <a:rPr lang="en-US" altLang="en-US" smtClean="0"/>
              <a:t>Frequency Distribution</a:t>
            </a:r>
          </a:p>
        </p:txBody>
      </p:sp>
      <p:pic>
        <p:nvPicPr>
          <p:cNvPr id="18435" name="Picture 3"/>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328863" y="1447800"/>
            <a:ext cx="4238625" cy="4683125"/>
          </a:xfr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smtClean="0"/>
              <a:t>Frequency Distribution</a:t>
            </a:r>
          </a:p>
        </p:txBody>
      </p:sp>
      <p:sp>
        <p:nvSpPr>
          <p:cNvPr id="20483"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1000" smtClean="0"/>
              <a:t>Frequency Distribution of IQ for Two Classes</a:t>
            </a:r>
          </a:p>
          <a:p>
            <a:pPr eaLnBrk="1" hangingPunct="1">
              <a:lnSpc>
                <a:spcPct val="80000"/>
              </a:lnSpc>
              <a:buFont typeface="Wingdings" panose="05000000000000000000" pitchFamily="2" charset="2"/>
              <a:buNone/>
            </a:pPr>
            <a:endParaRPr lang="en-US" altLang="en-US" sz="1000" b="1" smtClean="0"/>
          </a:p>
          <a:p>
            <a:pPr eaLnBrk="1" hangingPunct="1">
              <a:lnSpc>
                <a:spcPct val="80000"/>
              </a:lnSpc>
              <a:buFont typeface="Wingdings" panose="05000000000000000000" pitchFamily="2" charset="2"/>
              <a:buNone/>
            </a:pPr>
            <a:r>
              <a:rPr lang="en-US" altLang="en-US" sz="1000" b="1" smtClean="0"/>
              <a:t>	IQ	</a:t>
            </a:r>
            <a:r>
              <a:rPr lang="en-US" altLang="en-US" sz="1000" smtClean="0"/>
              <a:t>Frequency	</a:t>
            </a:r>
          </a:p>
          <a:p>
            <a:pPr eaLnBrk="1" hangingPunct="1">
              <a:lnSpc>
                <a:spcPct val="80000"/>
              </a:lnSpc>
              <a:buFont typeface="Wingdings" panose="05000000000000000000" pitchFamily="2" charset="2"/>
              <a:buNone/>
            </a:pPr>
            <a:r>
              <a:rPr lang="en-US" altLang="en-US" sz="1000" smtClean="0"/>
              <a:t>	</a:t>
            </a:r>
          </a:p>
          <a:p>
            <a:pPr eaLnBrk="1" hangingPunct="1">
              <a:lnSpc>
                <a:spcPct val="80000"/>
              </a:lnSpc>
              <a:buFont typeface="Wingdings" panose="05000000000000000000" pitchFamily="2" charset="2"/>
              <a:buNone/>
            </a:pPr>
            <a:r>
              <a:rPr lang="en-US" altLang="en-US" sz="1000" smtClean="0"/>
              <a:t>	82.00	1	</a:t>
            </a:r>
          </a:p>
          <a:p>
            <a:pPr eaLnBrk="1" hangingPunct="1">
              <a:lnSpc>
                <a:spcPct val="80000"/>
              </a:lnSpc>
              <a:buFont typeface="Wingdings" panose="05000000000000000000" pitchFamily="2" charset="2"/>
              <a:buNone/>
            </a:pPr>
            <a:r>
              <a:rPr lang="en-US" altLang="en-US" sz="1000" smtClean="0"/>
              <a:t> 	87.00	1	</a:t>
            </a:r>
          </a:p>
          <a:p>
            <a:pPr eaLnBrk="1" hangingPunct="1">
              <a:lnSpc>
                <a:spcPct val="80000"/>
              </a:lnSpc>
              <a:buFont typeface="Wingdings" panose="05000000000000000000" pitchFamily="2" charset="2"/>
              <a:buNone/>
            </a:pPr>
            <a:r>
              <a:rPr lang="en-US" altLang="en-US" sz="1000" smtClean="0"/>
              <a:t> 	89.00	1	</a:t>
            </a:r>
          </a:p>
          <a:p>
            <a:pPr eaLnBrk="1" hangingPunct="1">
              <a:lnSpc>
                <a:spcPct val="80000"/>
              </a:lnSpc>
              <a:buFont typeface="Wingdings" panose="05000000000000000000" pitchFamily="2" charset="2"/>
              <a:buNone/>
            </a:pPr>
            <a:r>
              <a:rPr lang="en-US" altLang="en-US" sz="1000" smtClean="0"/>
              <a:t> 	93.00	2		</a:t>
            </a:r>
          </a:p>
          <a:p>
            <a:pPr eaLnBrk="1" hangingPunct="1">
              <a:lnSpc>
                <a:spcPct val="80000"/>
              </a:lnSpc>
              <a:buFont typeface="Wingdings" panose="05000000000000000000" pitchFamily="2" charset="2"/>
              <a:buNone/>
            </a:pPr>
            <a:r>
              <a:rPr lang="en-US" altLang="en-US" sz="1000" smtClean="0"/>
              <a:t> 	96.00	1		</a:t>
            </a:r>
          </a:p>
          <a:p>
            <a:pPr eaLnBrk="1" hangingPunct="1">
              <a:lnSpc>
                <a:spcPct val="80000"/>
              </a:lnSpc>
              <a:buFont typeface="Wingdings" panose="05000000000000000000" pitchFamily="2" charset="2"/>
              <a:buNone/>
            </a:pPr>
            <a:r>
              <a:rPr lang="en-US" altLang="en-US" sz="1000" smtClean="0"/>
              <a:t> 	97.00	1		</a:t>
            </a:r>
          </a:p>
          <a:p>
            <a:pPr eaLnBrk="1" hangingPunct="1">
              <a:lnSpc>
                <a:spcPct val="80000"/>
              </a:lnSpc>
              <a:buFont typeface="Wingdings" panose="05000000000000000000" pitchFamily="2" charset="2"/>
              <a:buNone/>
            </a:pPr>
            <a:r>
              <a:rPr lang="en-US" altLang="en-US" sz="1000" smtClean="0"/>
              <a:t> 	98.00	1		</a:t>
            </a:r>
          </a:p>
          <a:p>
            <a:pPr eaLnBrk="1" hangingPunct="1">
              <a:lnSpc>
                <a:spcPct val="80000"/>
              </a:lnSpc>
              <a:buFont typeface="Wingdings" panose="05000000000000000000" pitchFamily="2" charset="2"/>
              <a:buNone/>
            </a:pPr>
            <a:r>
              <a:rPr lang="en-US" altLang="en-US" sz="1000" smtClean="0"/>
              <a:t> 	102.00	1		</a:t>
            </a:r>
          </a:p>
          <a:p>
            <a:pPr eaLnBrk="1" hangingPunct="1">
              <a:lnSpc>
                <a:spcPct val="80000"/>
              </a:lnSpc>
              <a:buFont typeface="Wingdings" panose="05000000000000000000" pitchFamily="2" charset="2"/>
              <a:buNone/>
            </a:pPr>
            <a:r>
              <a:rPr lang="en-US" altLang="en-US" sz="1000" smtClean="0"/>
              <a:t> 	103.00	1		</a:t>
            </a:r>
          </a:p>
          <a:p>
            <a:pPr eaLnBrk="1" hangingPunct="1">
              <a:lnSpc>
                <a:spcPct val="80000"/>
              </a:lnSpc>
              <a:buFont typeface="Wingdings" panose="05000000000000000000" pitchFamily="2" charset="2"/>
              <a:buNone/>
            </a:pPr>
            <a:r>
              <a:rPr lang="en-US" altLang="en-US" sz="1000" smtClean="0"/>
              <a:t> 	105.00	1		</a:t>
            </a:r>
          </a:p>
          <a:p>
            <a:pPr eaLnBrk="1" hangingPunct="1">
              <a:lnSpc>
                <a:spcPct val="80000"/>
              </a:lnSpc>
              <a:buFont typeface="Wingdings" panose="05000000000000000000" pitchFamily="2" charset="2"/>
              <a:buNone/>
            </a:pPr>
            <a:r>
              <a:rPr lang="en-US" altLang="en-US" sz="1000" smtClean="0"/>
              <a:t> 	106.00	1		</a:t>
            </a:r>
          </a:p>
          <a:p>
            <a:pPr eaLnBrk="1" hangingPunct="1">
              <a:lnSpc>
                <a:spcPct val="80000"/>
              </a:lnSpc>
              <a:buFont typeface="Wingdings" panose="05000000000000000000" pitchFamily="2" charset="2"/>
              <a:buNone/>
            </a:pPr>
            <a:r>
              <a:rPr lang="en-US" altLang="en-US" sz="1000" smtClean="0"/>
              <a:t> 	107.00	1		</a:t>
            </a:r>
          </a:p>
          <a:p>
            <a:pPr eaLnBrk="1" hangingPunct="1">
              <a:lnSpc>
                <a:spcPct val="80000"/>
              </a:lnSpc>
              <a:buFont typeface="Wingdings" panose="05000000000000000000" pitchFamily="2" charset="2"/>
              <a:buNone/>
            </a:pPr>
            <a:r>
              <a:rPr lang="en-US" altLang="en-US" sz="1000" smtClean="0"/>
              <a:t> 	109.00	1		</a:t>
            </a:r>
          </a:p>
          <a:p>
            <a:pPr eaLnBrk="1" hangingPunct="1">
              <a:lnSpc>
                <a:spcPct val="80000"/>
              </a:lnSpc>
              <a:buFont typeface="Wingdings" panose="05000000000000000000" pitchFamily="2" charset="2"/>
              <a:buNone/>
            </a:pPr>
            <a:r>
              <a:rPr lang="en-US" altLang="en-US" sz="1000" smtClean="0"/>
              <a:t> 	111.00	1		</a:t>
            </a:r>
          </a:p>
          <a:p>
            <a:pPr eaLnBrk="1" hangingPunct="1">
              <a:lnSpc>
                <a:spcPct val="80000"/>
              </a:lnSpc>
              <a:buFont typeface="Wingdings" panose="05000000000000000000" pitchFamily="2" charset="2"/>
              <a:buNone/>
            </a:pPr>
            <a:r>
              <a:rPr lang="en-US" altLang="en-US" sz="1000" smtClean="0"/>
              <a:t> 	115.00	1		</a:t>
            </a:r>
          </a:p>
          <a:p>
            <a:pPr eaLnBrk="1" hangingPunct="1">
              <a:lnSpc>
                <a:spcPct val="80000"/>
              </a:lnSpc>
              <a:buFont typeface="Wingdings" panose="05000000000000000000" pitchFamily="2" charset="2"/>
              <a:buNone/>
            </a:pPr>
            <a:r>
              <a:rPr lang="en-US" altLang="en-US" sz="1000" smtClean="0"/>
              <a:t> 	119.00	1		</a:t>
            </a:r>
          </a:p>
          <a:p>
            <a:pPr eaLnBrk="1" hangingPunct="1">
              <a:lnSpc>
                <a:spcPct val="80000"/>
              </a:lnSpc>
              <a:buFont typeface="Wingdings" panose="05000000000000000000" pitchFamily="2" charset="2"/>
              <a:buNone/>
            </a:pPr>
            <a:r>
              <a:rPr lang="en-US" altLang="en-US" sz="1000" smtClean="0"/>
              <a:t> 	120.00	1		</a:t>
            </a:r>
          </a:p>
          <a:p>
            <a:pPr eaLnBrk="1" hangingPunct="1">
              <a:lnSpc>
                <a:spcPct val="80000"/>
              </a:lnSpc>
              <a:buFont typeface="Wingdings" panose="05000000000000000000" pitchFamily="2" charset="2"/>
              <a:buNone/>
            </a:pPr>
            <a:r>
              <a:rPr lang="en-US" altLang="en-US" sz="1000" smtClean="0"/>
              <a:t> 	127.00	1		</a:t>
            </a:r>
          </a:p>
          <a:p>
            <a:pPr eaLnBrk="1" hangingPunct="1">
              <a:lnSpc>
                <a:spcPct val="80000"/>
              </a:lnSpc>
              <a:buFont typeface="Wingdings" panose="05000000000000000000" pitchFamily="2" charset="2"/>
              <a:buNone/>
            </a:pPr>
            <a:r>
              <a:rPr lang="en-US" altLang="en-US" sz="1000" smtClean="0"/>
              <a:t> 	128.00	1	</a:t>
            </a:r>
          </a:p>
          <a:p>
            <a:pPr eaLnBrk="1" hangingPunct="1">
              <a:lnSpc>
                <a:spcPct val="80000"/>
              </a:lnSpc>
              <a:buFont typeface="Wingdings" panose="05000000000000000000" pitchFamily="2" charset="2"/>
              <a:buNone/>
            </a:pPr>
            <a:r>
              <a:rPr lang="en-US" altLang="en-US" sz="1000" smtClean="0"/>
              <a:t> 	131.00	2	</a:t>
            </a:r>
          </a:p>
          <a:p>
            <a:pPr eaLnBrk="1" hangingPunct="1">
              <a:lnSpc>
                <a:spcPct val="80000"/>
              </a:lnSpc>
              <a:buFont typeface="Wingdings" panose="05000000000000000000" pitchFamily="2" charset="2"/>
              <a:buNone/>
            </a:pPr>
            <a:r>
              <a:rPr lang="en-US" altLang="en-US" sz="1000" smtClean="0"/>
              <a:t> 	140.00	1		</a:t>
            </a:r>
          </a:p>
          <a:p>
            <a:pPr eaLnBrk="1" hangingPunct="1">
              <a:lnSpc>
                <a:spcPct val="80000"/>
              </a:lnSpc>
              <a:buFont typeface="Wingdings" panose="05000000000000000000" pitchFamily="2" charset="2"/>
              <a:buNone/>
            </a:pPr>
            <a:r>
              <a:rPr lang="en-US" altLang="en-US" sz="1000" smtClean="0"/>
              <a:t> 	162.00	1	</a:t>
            </a:r>
          </a:p>
          <a:p>
            <a:pPr eaLnBrk="1" hangingPunct="1">
              <a:lnSpc>
                <a:spcPct val="80000"/>
              </a:lnSpc>
              <a:buFont typeface="Wingdings" panose="05000000000000000000" pitchFamily="2" charset="2"/>
              <a:buNone/>
            </a:pPr>
            <a:r>
              <a:rPr lang="en-US" altLang="en-US" sz="1000" smtClean="0"/>
              <a:t> 	</a:t>
            </a:r>
          </a:p>
          <a:p>
            <a:pPr eaLnBrk="1" hangingPunct="1">
              <a:lnSpc>
                <a:spcPct val="80000"/>
              </a:lnSpc>
              <a:buFont typeface="Wingdings" panose="05000000000000000000" pitchFamily="2" charset="2"/>
              <a:buNone/>
            </a:pPr>
            <a:r>
              <a:rPr lang="en-US" altLang="en-US" sz="1000" smtClean="0"/>
              <a:t>	Total	24	 	</a:t>
            </a:r>
          </a:p>
          <a:p>
            <a:pPr eaLnBrk="1" hangingPunct="1">
              <a:lnSpc>
                <a:spcPct val="80000"/>
              </a:lnSpc>
            </a:pPr>
            <a:endParaRPr lang="en-US" altLang="en-US" sz="1000" smtClean="0"/>
          </a:p>
          <a:p>
            <a:pPr eaLnBrk="1" hangingPunct="1">
              <a:lnSpc>
                <a:spcPct val="80000"/>
              </a:lnSpc>
            </a:pPr>
            <a:endParaRPr lang="en-US" altLang="en-US" sz="1000" smtClean="0"/>
          </a:p>
        </p:txBody>
      </p:sp>
      <p:sp>
        <p:nvSpPr>
          <p:cNvPr id="20484" name="Line 4"/>
          <p:cNvSpPr>
            <a:spLocks noChangeShapeType="1"/>
          </p:cNvSpPr>
          <p:nvPr/>
        </p:nvSpPr>
        <p:spPr bwMode="auto">
          <a:xfrm>
            <a:off x="533400" y="1905000"/>
            <a:ext cx="2819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5" name="Line 5"/>
          <p:cNvSpPr>
            <a:spLocks noChangeShapeType="1"/>
          </p:cNvSpPr>
          <p:nvPr/>
        </p:nvSpPr>
        <p:spPr bwMode="auto">
          <a:xfrm>
            <a:off x="533400" y="2209800"/>
            <a:ext cx="2819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6" name="Line 6"/>
          <p:cNvSpPr>
            <a:spLocks noChangeShapeType="1"/>
          </p:cNvSpPr>
          <p:nvPr/>
        </p:nvSpPr>
        <p:spPr bwMode="auto">
          <a:xfrm>
            <a:off x="533400" y="5715000"/>
            <a:ext cx="2819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Line 7"/>
          <p:cNvSpPr>
            <a:spLocks noChangeShapeType="1"/>
          </p:cNvSpPr>
          <p:nvPr/>
        </p:nvSpPr>
        <p:spPr bwMode="auto">
          <a:xfrm>
            <a:off x="533400" y="6019800"/>
            <a:ext cx="2819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altLang="en-US" smtClean="0"/>
              <a:t>Relative Frequency Distribution</a:t>
            </a:r>
          </a:p>
        </p:txBody>
      </p:sp>
      <p:sp>
        <p:nvSpPr>
          <p:cNvPr id="22531"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1200" smtClean="0"/>
              <a:t>Relative Frequency Distribution of IQ for Two Classes</a:t>
            </a:r>
            <a:endParaRPr lang="en-US" altLang="en-US" sz="1200" b="1" smtClean="0"/>
          </a:p>
          <a:p>
            <a:pPr eaLnBrk="1" hangingPunct="1">
              <a:lnSpc>
                <a:spcPct val="80000"/>
              </a:lnSpc>
              <a:buFont typeface="Wingdings" panose="05000000000000000000" pitchFamily="2" charset="2"/>
              <a:buNone/>
            </a:pPr>
            <a:endParaRPr lang="en-US" altLang="en-US" sz="1200" b="1" smtClean="0"/>
          </a:p>
          <a:p>
            <a:pPr eaLnBrk="1" hangingPunct="1">
              <a:lnSpc>
                <a:spcPct val="80000"/>
              </a:lnSpc>
              <a:buFont typeface="Wingdings" panose="05000000000000000000" pitchFamily="2" charset="2"/>
              <a:buNone/>
            </a:pPr>
            <a:r>
              <a:rPr lang="en-US" altLang="en-US" sz="900" smtClean="0"/>
              <a:t> 	IQ	Frequency	Percent	Valid Percent	Cumulative Percent	</a:t>
            </a:r>
          </a:p>
          <a:p>
            <a:pPr eaLnBrk="1" hangingPunct="1">
              <a:lnSpc>
                <a:spcPct val="80000"/>
              </a:lnSpc>
              <a:buFont typeface="Wingdings" panose="05000000000000000000" pitchFamily="2" charset="2"/>
              <a:buNone/>
            </a:pPr>
            <a:endParaRPr lang="en-US" altLang="en-US" sz="900" smtClean="0"/>
          </a:p>
          <a:p>
            <a:pPr eaLnBrk="1" hangingPunct="1">
              <a:lnSpc>
                <a:spcPct val="80000"/>
              </a:lnSpc>
              <a:buFont typeface="Wingdings" panose="05000000000000000000" pitchFamily="2" charset="2"/>
              <a:buNone/>
            </a:pPr>
            <a:r>
              <a:rPr lang="en-US" altLang="en-US" sz="900" smtClean="0"/>
              <a:t>	82.00	1	4.2	4.2	4.2	</a:t>
            </a:r>
          </a:p>
          <a:p>
            <a:pPr eaLnBrk="1" hangingPunct="1">
              <a:lnSpc>
                <a:spcPct val="80000"/>
              </a:lnSpc>
              <a:buFont typeface="Wingdings" panose="05000000000000000000" pitchFamily="2" charset="2"/>
              <a:buNone/>
            </a:pPr>
            <a:r>
              <a:rPr lang="en-US" altLang="en-US" sz="900" smtClean="0"/>
              <a:t> 	87.00	1	4.2	4.2	8.3	</a:t>
            </a:r>
          </a:p>
          <a:p>
            <a:pPr eaLnBrk="1" hangingPunct="1">
              <a:lnSpc>
                <a:spcPct val="80000"/>
              </a:lnSpc>
              <a:buFont typeface="Wingdings" panose="05000000000000000000" pitchFamily="2" charset="2"/>
              <a:buNone/>
            </a:pPr>
            <a:r>
              <a:rPr lang="en-US" altLang="en-US" sz="900" smtClean="0"/>
              <a:t> 	89.00	1	4.2	4.2	12.5	</a:t>
            </a:r>
          </a:p>
          <a:p>
            <a:pPr eaLnBrk="1" hangingPunct="1">
              <a:lnSpc>
                <a:spcPct val="80000"/>
              </a:lnSpc>
              <a:buFont typeface="Wingdings" panose="05000000000000000000" pitchFamily="2" charset="2"/>
              <a:buNone/>
            </a:pPr>
            <a:r>
              <a:rPr lang="en-US" altLang="en-US" sz="900" smtClean="0"/>
              <a:t> 	93.00	2	8.3	8.3	20.8	</a:t>
            </a:r>
          </a:p>
          <a:p>
            <a:pPr eaLnBrk="1" hangingPunct="1">
              <a:lnSpc>
                <a:spcPct val="80000"/>
              </a:lnSpc>
              <a:buFont typeface="Wingdings" panose="05000000000000000000" pitchFamily="2" charset="2"/>
              <a:buNone/>
            </a:pPr>
            <a:r>
              <a:rPr lang="en-US" altLang="en-US" sz="900" smtClean="0"/>
              <a:t> 	96.00	1	4.2	4.2	25.0	</a:t>
            </a:r>
          </a:p>
          <a:p>
            <a:pPr eaLnBrk="1" hangingPunct="1">
              <a:lnSpc>
                <a:spcPct val="80000"/>
              </a:lnSpc>
              <a:buFont typeface="Wingdings" panose="05000000000000000000" pitchFamily="2" charset="2"/>
              <a:buNone/>
            </a:pPr>
            <a:r>
              <a:rPr lang="en-US" altLang="en-US" sz="900" smtClean="0"/>
              <a:t> 	97.00	1	4.2	4.2	29.2	</a:t>
            </a:r>
          </a:p>
          <a:p>
            <a:pPr eaLnBrk="1" hangingPunct="1">
              <a:lnSpc>
                <a:spcPct val="80000"/>
              </a:lnSpc>
              <a:buFont typeface="Wingdings" panose="05000000000000000000" pitchFamily="2" charset="2"/>
              <a:buNone/>
            </a:pPr>
            <a:r>
              <a:rPr lang="en-US" altLang="en-US" sz="900" smtClean="0"/>
              <a:t> 	98.00	1	4.2	4.2	33.3	</a:t>
            </a:r>
          </a:p>
          <a:p>
            <a:pPr eaLnBrk="1" hangingPunct="1">
              <a:lnSpc>
                <a:spcPct val="80000"/>
              </a:lnSpc>
              <a:buFont typeface="Wingdings" panose="05000000000000000000" pitchFamily="2" charset="2"/>
              <a:buNone/>
            </a:pPr>
            <a:r>
              <a:rPr lang="en-US" altLang="en-US" sz="900" smtClean="0"/>
              <a:t> 	102.00	1	4.2	4.2	37.5	</a:t>
            </a:r>
          </a:p>
          <a:p>
            <a:pPr eaLnBrk="1" hangingPunct="1">
              <a:lnSpc>
                <a:spcPct val="80000"/>
              </a:lnSpc>
              <a:buFont typeface="Wingdings" panose="05000000000000000000" pitchFamily="2" charset="2"/>
              <a:buNone/>
            </a:pPr>
            <a:r>
              <a:rPr lang="en-US" altLang="en-US" sz="900" smtClean="0"/>
              <a:t> 	103.00	1	4.2	4.2	41.7	</a:t>
            </a:r>
          </a:p>
          <a:p>
            <a:pPr eaLnBrk="1" hangingPunct="1">
              <a:lnSpc>
                <a:spcPct val="80000"/>
              </a:lnSpc>
              <a:buFont typeface="Wingdings" panose="05000000000000000000" pitchFamily="2" charset="2"/>
              <a:buNone/>
            </a:pPr>
            <a:r>
              <a:rPr lang="en-US" altLang="en-US" sz="900" smtClean="0"/>
              <a:t> 	105.00	1	4.2	4.2	45.8	</a:t>
            </a:r>
          </a:p>
          <a:p>
            <a:pPr eaLnBrk="1" hangingPunct="1">
              <a:lnSpc>
                <a:spcPct val="80000"/>
              </a:lnSpc>
              <a:buFont typeface="Wingdings" panose="05000000000000000000" pitchFamily="2" charset="2"/>
              <a:buNone/>
            </a:pPr>
            <a:r>
              <a:rPr lang="en-US" altLang="en-US" sz="900" smtClean="0"/>
              <a:t> 	106.00	1	4.2	4.2	50.0	</a:t>
            </a:r>
          </a:p>
          <a:p>
            <a:pPr eaLnBrk="1" hangingPunct="1">
              <a:lnSpc>
                <a:spcPct val="80000"/>
              </a:lnSpc>
              <a:buFont typeface="Wingdings" panose="05000000000000000000" pitchFamily="2" charset="2"/>
              <a:buNone/>
            </a:pPr>
            <a:r>
              <a:rPr lang="en-US" altLang="en-US" sz="900" smtClean="0"/>
              <a:t> 	107.00	1	4.2	4.2	54.2	</a:t>
            </a:r>
          </a:p>
          <a:p>
            <a:pPr eaLnBrk="1" hangingPunct="1">
              <a:lnSpc>
                <a:spcPct val="80000"/>
              </a:lnSpc>
              <a:buFont typeface="Wingdings" panose="05000000000000000000" pitchFamily="2" charset="2"/>
              <a:buNone/>
            </a:pPr>
            <a:r>
              <a:rPr lang="en-US" altLang="en-US" sz="900" smtClean="0"/>
              <a:t> 	109.00	1	4.2	4.2	58.3	</a:t>
            </a:r>
          </a:p>
          <a:p>
            <a:pPr eaLnBrk="1" hangingPunct="1">
              <a:lnSpc>
                <a:spcPct val="80000"/>
              </a:lnSpc>
              <a:buFont typeface="Wingdings" panose="05000000000000000000" pitchFamily="2" charset="2"/>
              <a:buNone/>
            </a:pPr>
            <a:r>
              <a:rPr lang="en-US" altLang="en-US" sz="900" smtClean="0"/>
              <a:t> 	111.00	1	4.2	4.2	62.5	</a:t>
            </a:r>
          </a:p>
          <a:p>
            <a:pPr eaLnBrk="1" hangingPunct="1">
              <a:lnSpc>
                <a:spcPct val="80000"/>
              </a:lnSpc>
              <a:buFont typeface="Wingdings" panose="05000000000000000000" pitchFamily="2" charset="2"/>
              <a:buNone/>
            </a:pPr>
            <a:r>
              <a:rPr lang="en-US" altLang="en-US" sz="900" smtClean="0"/>
              <a:t> 	115.00	1	4.2	4.2	66.7	</a:t>
            </a:r>
          </a:p>
          <a:p>
            <a:pPr eaLnBrk="1" hangingPunct="1">
              <a:lnSpc>
                <a:spcPct val="80000"/>
              </a:lnSpc>
              <a:buFont typeface="Wingdings" panose="05000000000000000000" pitchFamily="2" charset="2"/>
              <a:buNone/>
            </a:pPr>
            <a:r>
              <a:rPr lang="en-US" altLang="en-US" sz="900" smtClean="0"/>
              <a:t> 	119.00	1	4.2	4.2	70.8	</a:t>
            </a:r>
          </a:p>
          <a:p>
            <a:pPr eaLnBrk="1" hangingPunct="1">
              <a:lnSpc>
                <a:spcPct val="80000"/>
              </a:lnSpc>
              <a:buFont typeface="Wingdings" panose="05000000000000000000" pitchFamily="2" charset="2"/>
              <a:buNone/>
            </a:pPr>
            <a:r>
              <a:rPr lang="en-US" altLang="en-US" sz="900" smtClean="0"/>
              <a:t> 	120.00	1	4.2	4.2	75.0	</a:t>
            </a:r>
          </a:p>
          <a:p>
            <a:pPr eaLnBrk="1" hangingPunct="1">
              <a:lnSpc>
                <a:spcPct val="80000"/>
              </a:lnSpc>
              <a:buFont typeface="Wingdings" panose="05000000000000000000" pitchFamily="2" charset="2"/>
              <a:buNone/>
            </a:pPr>
            <a:r>
              <a:rPr lang="en-US" altLang="en-US" sz="900" smtClean="0"/>
              <a:t> 	127.00	1	4.2	4.2	79.2	</a:t>
            </a:r>
          </a:p>
          <a:p>
            <a:pPr eaLnBrk="1" hangingPunct="1">
              <a:lnSpc>
                <a:spcPct val="80000"/>
              </a:lnSpc>
              <a:buFont typeface="Wingdings" panose="05000000000000000000" pitchFamily="2" charset="2"/>
              <a:buNone/>
            </a:pPr>
            <a:r>
              <a:rPr lang="en-US" altLang="en-US" sz="900" smtClean="0"/>
              <a:t> 	128.00	1	4.2	4.2	83.3	</a:t>
            </a:r>
          </a:p>
          <a:p>
            <a:pPr eaLnBrk="1" hangingPunct="1">
              <a:lnSpc>
                <a:spcPct val="80000"/>
              </a:lnSpc>
              <a:buFont typeface="Wingdings" panose="05000000000000000000" pitchFamily="2" charset="2"/>
              <a:buNone/>
            </a:pPr>
            <a:r>
              <a:rPr lang="en-US" altLang="en-US" sz="900" smtClean="0"/>
              <a:t> 	131.00	2	8.3	8.3	91.7	</a:t>
            </a:r>
          </a:p>
          <a:p>
            <a:pPr eaLnBrk="1" hangingPunct="1">
              <a:lnSpc>
                <a:spcPct val="80000"/>
              </a:lnSpc>
              <a:buFont typeface="Wingdings" panose="05000000000000000000" pitchFamily="2" charset="2"/>
              <a:buNone/>
            </a:pPr>
            <a:r>
              <a:rPr lang="en-US" altLang="en-US" sz="900" smtClean="0"/>
              <a:t> 	140.00	1	4.2	4.2	95.8	</a:t>
            </a:r>
          </a:p>
          <a:p>
            <a:pPr eaLnBrk="1" hangingPunct="1">
              <a:lnSpc>
                <a:spcPct val="80000"/>
              </a:lnSpc>
              <a:buFont typeface="Wingdings" panose="05000000000000000000" pitchFamily="2" charset="2"/>
              <a:buNone/>
            </a:pPr>
            <a:r>
              <a:rPr lang="en-US" altLang="en-US" sz="900" smtClean="0"/>
              <a:t> 	162.00	1	4.2	4.2	100.0	</a:t>
            </a:r>
          </a:p>
          <a:p>
            <a:pPr eaLnBrk="1" hangingPunct="1">
              <a:lnSpc>
                <a:spcPct val="80000"/>
              </a:lnSpc>
              <a:buFont typeface="Wingdings" panose="05000000000000000000" pitchFamily="2" charset="2"/>
              <a:buNone/>
            </a:pPr>
            <a:r>
              <a:rPr lang="en-US" altLang="en-US" sz="900" smtClean="0"/>
              <a:t> 	</a:t>
            </a:r>
          </a:p>
          <a:p>
            <a:pPr eaLnBrk="1" hangingPunct="1">
              <a:lnSpc>
                <a:spcPct val="80000"/>
              </a:lnSpc>
              <a:buFont typeface="Wingdings" panose="05000000000000000000" pitchFamily="2" charset="2"/>
              <a:buNone/>
            </a:pPr>
            <a:r>
              <a:rPr lang="en-US" altLang="en-US" sz="900" smtClean="0"/>
              <a:t>	Total	24	100.0	100.0	 	</a:t>
            </a:r>
          </a:p>
          <a:p>
            <a:pPr eaLnBrk="1" hangingPunct="1">
              <a:lnSpc>
                <a:spcPct val="80000"/>
              </a:lnSpc>
              <a:buFont typeface="Wingdings" panose="05000000000000000000" pitchFamily="2" charset="2"/>
              <a:buNone/>
            </a:pPr>
            <a:endParaRPr lang="en-US" altLang="en-US" sz="900" smtClean="0"/>
          </a:p>
          <a:p>
            <a:pPr eaLnBrk="1" hangingPunct="1">
              <a:lnSpc>
                <a:spcPct val="80000"/>
              </a:lnSpc>
              <a:buFont typeface="Wingdings" panose="05000000000000000000" pitchFamily="2" charset="2"/>
              <a:buNone/>
            </a:pPr>
            <a:endParaRPr lang="en-US" altLang="en-US" sz="900" smtClean="0"/>
          </a:p>
          <a:p>
            <a:pPr eaLnBrk="1" hangingPunct="1">
              <a:lnSpc>
                <a:spcPct val="80000"/>
              </a:lnSpc>
              <a:buFont typeface="Wingdings" panose="05000000000000000000" pitchFamily="2" charset="2"/>
              <a:buNone/>
            </a:pPr>
            <a:endParaRPr lang="en-US" altLang="en-US" sz="900" b="1" smtClean="0"/>
          </a:p>
          <a:p>
            <a:pPr eaLnBrk="1" hangingPunct="1">
              <a:lnSpc>
                <a:spcPct val="80000"/>
              </a:lnSpc>
              <a:buFont typeface="Wingdings" panose="05000000000000000000" pitchFamily="2" charset="2"/>
              <a:buNone/>
            </a:pPr>
            <a:r>
              <a:rPr lang="en-US" altLang="en-US" sz="900" b="1" smtClean="0"/>
              <a:t>	</a:t>
            </a:r>
            <a:endParaRPr lang="en-US" altLang="en-US" sz="900" smtClean="0"/>
          </a:p>
        </p:txBody>
      </p:sp>
      <p:sp>
        <p:nvSpPr>
          <p:cNvPr id="22532" name="Line 4"/>
          <p:cNvSpPr>
            <a:spLocks noChangeShapeType="1"/>
          </p:cNvSpPr>
          <p:nvPr/>
        </p:nvSpPr>
        <p:spPr bwMode="auto">
          <a:xfrm>
            <a:off x="533400" y="1905000"/>
            <a:ext cx="4724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3" name="Line 5"/>
          <p:cNvSpPr>
            <a:spLocks noChangeShapeType="1"/>
          </p:cNvSpPr>
          <p:nvPr/>
        </p:nvSpPr>
        <p:spPr bwMode="auto">
          <a:xfrm>
            <a:off x="533400" y="2286000"/>
            <a:ext cx="4724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4" name="Line 6"/>
          <p:cNvSpPr>
            <a:spLocks noChangeShapeType="1"/>
          </p:cNvSpPr>
          <p:nvPr/>
        </p:nvSpPr>
        <p:spPr bwMode="auto">
          <a:xfrm>
            <a:off x="609600" y="5410200"/>
            <a:ext cx="4648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5" name="Line 7"/>
          <p:cNvSpPr>
            <a:spLocks noChangeShapeType="1"/>
          </p:cNvSpPr>
          <p:nvPr/>
        </p:nvSpPr>
        <p:spPr bwMode="auto">
          <a:xfrm>
            <a:off x="609600" y="5715000"/>
            <a:ext cx="4648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en-US" smtClean="0"/>
              <a:t>Grouped Relative Frequency Distribution</a:t>
            </a:r>
          </a:p>
        </p:txBody>
      </p:sp>
      <p:sp>
        <p:nvSpPr>
          <p:cNvPr id="24579"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1500" smtClean="0"/>
              <a:t>Relative Frequency Distribution of IQ for Two Classes</a:t>
            </a:r>
            <a:endParaRPr lang="en-US" altLang="en-US" sz="1500" b="1" smtClean="0"/>
          </a:p>
          <a:p>
            <a:pPr eaLnBrk="1" hangingPunct="1">
              <a:lnSpc>
                <a:spcPct val="80000"/>
              </a:lnSpc>
              <a:buFont typeface="Wingdings" panose="05000000000000000000" pitchFamily="2" charset="2"/>
              <a:buNone/>
            </a:pPr>
            <a:endParaRPr lang="en-US" altLang="en-US" sz="1500" b="1" smtClean="0"/>
          </a:p>
          <a:p>
            <a:pPr eaLnBrk="1" hangingPunct="1">
              <a:lnSpc>
                <a:spcPct val="80000"/>
              </a:lnSpc>
              <a:buFont typeface="Wingdings" panose="05000000000000000000" pitchFamily="2" charset="2"/>
              <a:buNone/>
            </a:pPr>
            <a:r>
              <a:rPr lang="en-US" altLang="en-US" sz="1500" smtClean="0"/>
              <a:t> 	IQ	Frequency	Percent	Cumulative Percent	</a:t>
            </a:r>
          </a:p>
          <a:p>
            <a:pPr eaLnBrk="1" hangingPunct="1">
              <a:lnSpc>
                <a:spcPct val="80000"/>
              </a:lnSpc>
              <a:buFont typeface="Wingdings" panose="05000000000000000000" pitchFamily="2" charset="2"/>
              <a:buNone/>
            </a:pPr>
            <a:endParaRPr lang="en-US" altLang="en-US" sz="1500" smtClean="0"/>
          </a:p>
          <a:p>
            <a:pPr eaLnBrk="1" hangingPunct="1">
              <a:lnSpc>
                <a:spcPct val="80000"/>
              </a:lnSpc>
              <a:buFont typeface="Wingdings" panose="05000000000000000000" pitchFamily="2" charset="2"/>
              <a:buNone/>
            </a:pPr>
            <a:r>
              <a:rPr lang="en-US" altLang="en-US" sz="1500" smtClean="0"/>
              <a:t>	80 – 89	3	12.5	12.5</a:t>
            </a:r>
          </a:p>
          <a:p>
            <a:pPr eaLnBrk="1" hangingPunct="1">
              <a:lnSpc>
                <a:spcPct val="80000"/>
              </a:lnSpc>
              <a:buFont typeface="Wingdings" panose="05000000000000000000" pitchFamily="2" charset="2"/>
              <a:buNone/>
            </a:pPr>
            <a:r>
              <a:rPr lang="en-US" altLang="en-US" sz="1500" smtClean="0"/>
              <a:t>	90 – 99 	5	20.8	33.3</a:t>
            </a:r>
          </a:p>
          <a:p>
            <a:pPr eaLnBrk="1" hangingPunct="1">
              <a:lnSpc>
                <a:spcPct val="80000"/>
              </a:lnSpc>
              <a:buFont typeface="Wingdings" panose="05000000000000000000" pitchFamily="2" charset="2"/>
              <a:buNone/>
            </a:pPr>
            <a:r>
              <a:rPr lang="en-US" altLang="en-US" sz="1500" smtClean="0"/>
              <a:t>	100 – 109	6	25.0	58.3</a:t>
            </a:r>
          </a:p>
          <a:p>
            <a:pPr eaLnBrk="1" hangingPunct="1">
              <a:lnSpc>
                <a:spcPct val="80000"/>
              </a:lnSpc>
              <a:buFont typeface="Wingdings" panose="05000000000000000000" pitchFamily="2" charset="2"/>
              <a:buNone/>
            </a:pPr>
            <a:r>
              <a:rPr lang="en-US" altLang="en-US" sz="1500" smtClean="0"/>
              <a:t>	110 – 119	3	12.5	70.8</a:t>
            </a:r>
          </a:p>
          <a:p>
            <a:pPr eaLnBrk="1" hangingPunct="1">
              <a:lnSpc>
                <a:spcPct val="80000"/>
              </a:lnSpc>
              <a:buFont typeface="Wingdings" panose="05000000000000000000" pitchFamily="2" charset="2"/>
              <a:buNone/>
            </a:pPr>
            <a:r>
              <a:rPr lang="en-US" altLang="en-US" sz="1500" smtClean="0"/>
              <a:t>	120 – 129	3	12.5	83.3</a:t>
            </a:r>
          </a:p>
          <a:p>
            <a:pPr eaLnBrk="1" hangingPunct="1">
              <a:lnSpc>
                <a:spcPct val="80000"/>
              </a:lnSpc>
              <a:buFont typeface="Wingdings" panose="05000000000000000000" pitchFamily="2" charset="2"/>
              <a:buNone/>
            </a:pPr>
            <a:r>
              <a:rPr lang="en-US" altLang="en-US" sz="1500" smtClean="0"/>
              <a:t>	130 – 139	2	  8.3	91.6</a:t>
            </a:r>
          </a:p>
          <a:p>
            <a:pPr eaLnBrk="1" hangingPunct="1">
              <a:lnSpc>
                <a:spcPct val="80000"/>
              </a:lnSpc>
              <a:buFont typeface="Wingdings" panose="05000000000000000000" pitchFamily="2" charset="2"/>
              <a:buNone/>
            </a:pPr>
            <a:r>
              <a:rPr lang="en-US" altLang="en-US" sz="1500" smtClean="0"/>
              <a:t>	140 – 149	1	  4.2	95.8</a:t>
            </a:r>
          </a:p>
          <a:p>
            <a:pPr eaLnBrk="1" hangingPunct="1">
              <a:lnSpc>
                <a:spcPct val="80000"/>
              </a:lnSpc>
              <a:buFont typeface="Wingdings" panose="05000000000000000000" pitchFamily="2" charset="2"/>
              <a:buNone/>
            </a:pPr>
            <a:r>
              <a:rPr lang="en-US" altLang="en-US" sz="1500" smtClean="0"/>
              <a:t>	150 and over	1	  4.2        100.0	</a:t>
            </a:r>
          </a:p>
          <a:p>
            <a:pPr eaLnBrk="1" hangingPunct="1">
              <a:lnSpc>
                <a:spcPct val="80000"/>
              </a:lnSpc>
              <a:buFont typeface="Wingdings" panose="05000000000000000000" pitchFamily="2" charset="2"/>
              <a:buNone/>
            </a:pPr>
            <a:endParaRPr lang="en-US" altLang="en-US" sz="1500" smtClean="0"/>
          </a:p>
          <a:p>
            <a:pPr eaLnBrk="1" hangingPunct="1">
              <a:lnSpc>
                <a:spcPct val="80000"/>
              </a:lnSpc>
              <a:buFont typeface="Wingdings" panose="05000000000000000000" pitchFamily="2" charset="2"/>
              <a:buNone/>
            </a:pPr>
            <a:r>
              <a:rPr lang="en-US" altLang="en-US" sz="1500" smtClean="0"/>
              <a:t>	Total		24	100.0	100.0	 	</a:t>
            </a:r>
          </a:p>
          <a:p>
            <a:pPr eaLnBrk="1" hangingPunct="1">
              <a:lnSpc>
                <a:spcPct val="80000"/>
              </a:lnSpc>
              <a:buFont typeface="Wingdings" panose="05000000000000000000" pitchFamily="2" charset="2"/>
              <a:buNone/>
            </a:pPr>
            <a:endParaRPr lang="en-US" altLang="en-US" sz="1500" smtClean="0"/>
          </a:p>
          <a:p>
            <a:pPr eaLnBrk="1" hangingPunct="1">
              <a:lnSpc>
                <a:spcPct val="80000"/>
              </a:lnSpc>
              <a:buFont typeface="Wingdings" panose="05000000000000000000" pitchFamily="2" charset="2"/>
              <a:buNone/>
            </a:pPr>
            <a:endParaRPr lang="en-US" altLang="en-US" sz="1500" smtClean="0"/>
          </a:p>
          <a:p>
            <a:pPr eaLnBrk="1" hangingPunct="1">
              <a:lnSpc>
                <a:spcPct val="80000"/>
              </a:lnSpc>
              <a:buFont typeface="Wingdings" panose="05000000000000000000" pitchFamily="2" charset="2"/>
              <a:buNone/>
            </a:pPr>
            <a:endParaRPr lang="en-US" altLang="en-US" sz="1500" b="1" smtClean="0"/>
          </a:p>
          <a:p>
            <a:pPr eaLnBrk="1" hangingPunct="1">
              <a:lnSpc>
                <a:spcPct val="80000"/>
              </a:lnSpc>
              <a:buFont typeface="Wingdings" panose="05000000000000000000" pitchFamily="2" charset="2"/>
              <a:buNone/>
            </a:pPr>
            <a:r>
              <a:rPr lang="en-US" altLang="en-US" sz="1500" b="1" smtClean="0"/>
              <a:t>	</a:t>
            </a:r>
            <a:endParaRPr lang="en-US" altLang="en-US" sz="1500" smtClean="0"/>
          </a:p>
        </p:txBody>
      </p:sp>
      <p:sp>
        <p:nvSpPr>
          <p:cNvPr id="24580" name="Line 4"/>
          <p:cNvSpPr>
            <a:spLocks noChangeShapeType="1"/>
          </p:cNvSpPr>
          <p:nvPr/>
        </p:nvSpPr>
        <p:spPr bwMode="auto">
          <a:xfrm>
            <a:off x="533400" y="1981200"/>
            <a:ext cx="4724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1" name="Line 5"/>
          <p:cNvSpPr>
            <a:spLocks noChangeShapeType="1"/>
          </p:cNvSpPr>
          <p:nvPr/>
        </p:nvSpPr>
        <p:spPr bwMode="auto">
          <a:xfrm>
            <a:off x="533400" y="2438400"/>
            <a:ext cx="4724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2" name="Line 6"/>
          <p:cNvSpPr>
            <a:spLocks noChangeShapeType="1"/>
          </p:cNvSpPr>
          <p:nvPr/>
        </p:nvSpPr>
        <p:spPr bwMode="auto">
          <a:xfrm>
            <a:off x="533400" y="4572000"/>
            <a:ext cx="4648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3" name="Line 7"/>
          <p:cNvSpPr>
            <a:spLocks noChangeShapeType="1"/>
          </p:cNvSpPr>
          <p:nvPr/>
        </p:nvSpPr>
        <p:spPr bwMode="auto">
          <a:xfrm>
            <a:off x="533400" y="5029200"/>
            <a:ext cx="4648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smtClean="0"/>
              <a:t>SPSS Output for Histogram</a:t>
            </a:r>
          </a:p>
        </p:txBody>
      </p:sp>
      <p:pic>
        <p:nvPicPr>
          <p:cNvPr id="26627" name="Picture 4"/>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12925" y="1719263"/>
            <a:ext cx="5516563" cy="4411662"/>
          </a:xfr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Grp="1" noChangeArrowheads="1"/>
          </p:cNvSpPr>
          <p:nvPr>
            <p:ph type="title"/>
          </p:nvPr>
        </p:nvSpPr>
        <p:spPr/>
        <p:txBody>
          <a:bodyPr/>
          <a:lstStyle/>
          <a:p>
            <a:pPr eaLnBrk="1" hangingPunct="1"/>
            <a:r>
              <a:rPr lang="en-US" altLang="en-US" smtClean="0"/>
              <a:t>Histogram</a:t>
            </a:r>
          </a:p>
        </p:txBody>
      </p:sp>
      <p:pic>
        <p:nvPicPr>
          <p:cNvPr id="28675" name="Picture 4"/>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1524000"/>
            <a:ext cx="5516563" cy="4411663"/>
          </a:xfrm>
          <a:noFill/>
        </p:spPr>
      </p:pic>
      <p:sp>
        <p:nvSpPr>
          <p:cNvPr id="28676" name="Line 7"/>
          <p:cNvSpPr>
            <a:spLocks noChangeShapeType="1"/>
          </p:cNvSpPr>
          <p:nvPr/>
        </p:nvSpPr>
        <p:spPr bwMode="auto">
          <a:xfrm>
            <a:off x="838200" y="1752600"/>
            <a:ext cx="3886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77" name="Line 8"/>
          <p:cNvSpPr>
            <a:spLocks noChangeShapeType="1"/>
          </p:cNvSpPr>
          <p:nvPr/>
        </p:nvSpPr>
        <p:spPr bwMode="auto">
          <a:xfrm>
            <a:off x="762000" y="5943600"/>
            <a:ext cx="403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5"/>
          <p:cNvSpPr>
            <a:spLocks noGrp="1" noChangeArrowheads="1"/>
          </p:cNvSpPr>
          <p:nvPr>
            <p:ph type="title"/>
          </p:nvPr>
        </p:nvSpPr>
        <p:spPr/>
        <p:txBody>
          <a:bodyPr/>
          <a:lstStyle/>
          <a:p>
            <a:pPr eaLnBrk="1" hangingPunct="1"/>
            <a:r>
              <a:rPr lang="en-US" altLang="en-US" smtClean="0"/>
              <a:t>Bar Graph</a:t>
            </a:r>
          </a:p>
        </p:txBody>
      </p:sp>
      <p:pic>
        <p:nvPicPr>
          <p:cNvPr id="30723" name="Picture 4"/>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1676400"/>
            <a:ext cx="5516563" cy="4411663"/>
          </a:xfrm>
          <a:noFill/>
        </p:spPr>
      </p:pic>
      <p:sp>
        <p:nvSpPr>
          <p:cNvPr id="30724" name="Line 7"/>
          <p:cNvSpPr>
            <a:spLocks noChangeShapeType="1"/>
          </p:cNvSpPr>
          <p:nvPr/>
        </p:nvSpPr>
        <p:spPr bwMode="auto">
          <a:xfrm>
            <a:off x="609600" y="2057400"/>
            <a:ext cx="533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25" name="Line 8"/>
          <p:cNvSpPr>
            <a:spLocks noChangeShapeType="1"/>
          </p:cNvSpPr>
          <p:nvPr/>
        </p:nvSpPr>
        <p:spPr bwMode="auto">
          <a:xfrm>
            <a:off x="685800" y="5943600"/>
            <a:ext cx="5257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altLang="en-US" smtClean="0"/>
              <a:t>Stem and Leaf Plot</a:t>
            </a:r>
          </a:p>
        </p:txBody>
      </p:sp>
      <p:sp>
        <p:nvSpPr>
          <p:cNvPr id="32771"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1900" smtClean="0"/>
              <a:t>Stem and Leaf Plot of IQ for Two Classes</a:t>
            </a:r>
          </a:p>
          <a:p>
            <a:pPr eaLnBrk="1" hangingPunct="1">
              <a:lnSpc>
                <a:spcPct val="80000"/>
              </a:lnSpc>
              <a:buFont typeface="Wingdings" panose="05000000000000000000" pitchFamily="2" charset="2"/>
              <a:buNone/>
            </a:pPr>
            <a:endParaRPr lang="en-US" altLang="en-US" sz="1900" smtClean="0"/>
          </a:p>
          <a:p>
            <a:pPr eaLnBrk="1" hangingPunct="1">
              <a:lnSpc>
                <a:spcPct val="80000"/>
              </a:lnSpc>
              <a:buFont typeface="Wingdings" panose="05000000000000000000" pitchFamily="2" charset="2"/>
              <a:buNone/>
            </a:pPr>
            <a:r>
              <a:rPr lang="en-US" altLang="en-US" sz="1900" smtClean="0"/>
              <a:t>Stem	Leaf</a:t>
            </a:r>
          </a:p>
          <a:p>
            <a:pPr eaLnBrk="1" hangingPunct="1">
              <a:lnSpc>
                <a:spcPct val="80000"/>
              </a:lnSpc>
              <a:buFont typeface="Wingdings" panose="05000000000000000000" pitchFamily="2" charset="2"/>
              <a:buNone/>
            </a:pPr>
            <a:r>
              <a:rPr lang="en-US" altLang="en-US" sz="1900" smtClean="0"/>
              <a:t>  8		2 7 9</a:t>
            </a:r>
          </a:p>
          <a:p>
            <a:pPr eaLnBrk="1" hangingPunct="1">
              <a:lnSpc>
                <a:spcPct val="80000"/>
              </a:lnSpc>
              <a:buFont typeface="Wingdings" panose="05000000000000000000" pitchFamily="2" charset="2"/>
              <a:buNone/>
            </a:pPr>
            <a:r>
              <a:rPr lang="en-US" altLang="en-US" sz="1900" smtClean="0"/>
              <a:t>  9		3 6 7 8</a:t>
            </a:r>
          </a:p>
          <a:p>
            <a:pPr eaLnBrk="1" hangingPunct="1">
              <a:lnSpc>
                <a:spcPct val="80000"/>
              </a:lnSpc>
              <a:buFont typeface="Wingdings" panose="05000000000000000000" pitchFamily="2" charset="2"/>
              <a:buNone/>
            </a:pPr>
            <a:r>
              <a:rPr lang="en-US" altLang="en-US" sz="1900" smtClean="0"/>
              <a:t>10		2 3 5 6 7 9</a:t>
            </a:r>
          </a:p>
          <a:p>
            <a:pPr eaLnBrk="1" hangingPunct="1">
              <a:lnSpc>
                <a:spcPct val="80000"/>
              </a:lnSpc>
              <a:buFont typeface="Wingdings" panose="05000000000000000000" pitchFamily="2" charset="2"/>
              <a:buNone/>
            </a:pPr>
            <a:r>
              <a:rPr lang="en-US" altLang="en-US" sz="1900" smtClean="0"/>
              <a:t>11		1 5 9</a:t>
            </a:r>
          </a:p>
          <a:p>
            <a:pPr eaLnBrk="1" hangingPunct="1">
              <a:lnSpc>
                <a:spcPct val="80000"/>
              </a:lnSpc>
              <a:buFont typeface="Wingdings" panose="05000000000000000000" pitchFamily="2" charset="2"/>
              <a:buNone/>
            </a:pPr>
            <a:r>
              <a:rPr lang="en-US" altLang="en-US" sz="1900" smtClean="0"/>
              <a:t>12		0 7 8</a:t>
            </a:r>
          </a:p>
          <a:p>
            <a:pPr eaLnBrk="1" hangingPunct="1">
              <a:lnSpc>
                <a:spcPct val="80000"/>
              </a:lnSpc>
              <a:buFont typeface="Wingdings" panose="05000000000000000000" pitchFamily="2" charset="2"/>
              <a:buNone/>
            </a:pPr>
            <a:r>
              <a:rPr lang="en-US" altLang="en-US" sz="1900" smtClean="0"/>
              <a:t>13		1</a:t>
            </a:r>
          </a:p>
          <a:p>
            <a:pPr eaLnBrk="1" hangingPunct="1">
              <a:lnSpc>
                <a:spcPct val="80000"/>
              </a:lnSpc>
              <a:buFont typeface="Wingdings" panose="05000000000000000000" pitchFamily="2" charset="2"/>
              <a:buNone/>
            </a:pPr>
            <a:r>
              <a:rPr lang="en-US" altLang="en-US" sz="1900" smtClean="0"/>
              <a:t>14		0</a:t>
            </a:r>
          </a:p>
          <a:p>
            <a:pPr eaLnBrk="1" hangingPunct="1">
              <a:lnSpc>
                <a:spcPct val="80000"/>
              </a:lnSpc>
              <a:buFont typeface="Wingdings" panose="05000000000000000000" pitchFamily="2" charset="2"/>
              <a:buNone/>
            </a:pPr>
            <a:r>
              <a:rPr lang="en-US" altLang="en-US" sz="1900" smtClean="0"/>
              <a:t>15</a:t>
            </a:r>
          </a:p>
          <a:p>
            <a:pPr eaLnBrk="1" hangingPunct="1">
              <a:lnSpc>
                <a:spcPct val="80000"/>
              </a:lnSpc>
              <a:buFont typeface="Wingdings" panose="05000000000000000000" pitchFamily="2" charset="2"/>
              <a:buNone/>
            </a:pPr>
            <a:r>
              <a:rPr lang="en-US" altLang="en-US" sz="1900" smtClean="0"/>
              <a:t>16		2</a:t>
            </a:r>
          </a:p>
          <a:p>
            <a:pPr eaLnBrk="1" hangingPunct="1">
              <a:lnSpc>
                <a:spcPct val="80000"/>
              </a:lnSpc>
              <a:buFont typeface="Wingdings" panose="05000000000000000000" pitchFamily="2" charset="2"/>
              <a:buNone/>
            </a:pPr>
            <a:endParaRPr lang="en-US" altLang="en-US" sz="1900" smtClean="0"/>
          </a:p>
          <a:p>
            <a:pPr eaLnBrk="1" hangingPunct="1">
              <a:lnSpc>
                <a:spcPct val="80000"/>
              </a:lnSpc>
              <a:buFont typeface="Wingdings" panose="05000000000000000000" pitchFamily="2" charset="2"/>
              <a:buNone/>
            </a:pPr>
            <a:r>
              <a:rPr lang="en-US" altLang="en-US" sz="1900" smtClean="0"/>
              <a:t>Note:  SPSS does not do a good job of producing these.</a:t>
            </a:r>
          </a:p>
        </p:txBody>
      </p:sp>
      <p:sp>
        <p:nvSpPr>
          <p:cNvPr id="32772" name="Line 4"/>
          <p:cNvSpPr>
            <a:spLocks noChangeShapeType="1"/>
          </p:cNvSpPr>
          <p:nvPr/>
        </p:nvSpPr>
        <p:spPr bwMode="auto">
          <a:xfrm>
            <a:off x="533400" y="2057400"/>
            <a:ext cx="4953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773" name="Line 5"/>
          <p:cNvSpPr>
            <a:spLocks noChangeShapeType="1"/>
          </p:cNvSpPr>
          <p:nvPr/>
        </p:nvSpPr>
        <p:spPr bwMode="auto">
          <a:xfrm>
            <a:off x="533400" y="2590800"/>
            <a:ext cx="3581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774" name="Line 6"/>
          <p:cNvSpPr>
            <a:spLocks noChangeShapeType="1"/>
          </p:cNvSpPr>
          <p:nvPr/>
        </p:nvSpPr>
        <p:spPr bwMode="auto">
          <a:xfrm>
            <a:off x="1371600" y="2133600"/>
            <a:ext cx="0" cy="3048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775" name="Line 7"/>
          <p:cNvSpPr>
            <a:spLocks noChangeShapeType="1"/>
          </p:cNvSpPr>
          <p:nvPr/>
        </p:nvSpPr>
        <p:spPr bwMode="auto">
          <a:xfrm>
            <a:off x="533400" y="5334000"/>
            <a:ext cx="4953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5"/>
          <p:cNvSpPr>
            <a:spLocks noGrp="1" noChangeArrowheads="1"/>
          </p:cNvSpPr>
          <p:nvPr>
            <p:ph type="title"/>
          </p:nvPr>
        </p:nvSpPr>
        <p:spPr/>
        <p:txBody>
          <a:bodyPr/>
          <a:lstStyle/>
          <a:p>
            <a:pPr eaLnBrk="1" hangingPunct="1"/>
            <a:r>
              <a:rPr lang="en-US" altLang="en-US" smtClean="0"/>
              <a:t>SPSS Output of a Frequency Polygon</a:t>
            </a:r>
          </a:p>
        </p:txBody>
      </p:sp>
      <p:pic>
        <p:nvPicPr>
          <p:cNvPr id="34819" name="Picture 4"/>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12925" y="1719263"/>
            <a:ext cx="5516563" cy="4411662"/>
          </a:xfr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ltLang="en-US" smtClean="0"/>
              <a:t>Descriptive Statistics	</a:t>
            </a:r>
          </a:p>
        </p:txBody>
      </p:sp>
      <p:sp>
        <p:nvSpPr>
          <p:cNvPr id="36867"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2600" smtClean="0"/>
              <a:t>Summarizing Data:</a:t>
            </a:r>
          </a:p>
          <a:p>
            <a:pPr eaLnBrk="1" hangingPunct="1">
              <a:lnSpc>
                <a:spcPct val="80000"/>
              </a:lnSpc>
            </a:pPr>
            <a:endParaRPr lang="en-US" altLang="en-US" sz="2600" smtClean="0"/>
          </a:p>
          <a:p>
            <a:pPr lvl="1" eaLnBrk="1" hangingPunct="1">
              <a:lnSpc>
                <a:spcPct val="80000"/>
              </a:lnSpc>
            </a:pPr>
            <a:r>
              <a:rPr lang="en-US" altLang="en-US" sz="2200" smtClean="0"/>
              <a:t>Central Tendency (or Groups’ “Middle Values”)</a:t>
            </a:r>
          </a:p>
          <a:p>
            <a:pPr lvl="2" eaLnBrk="1" hangingPunct="1">
              <a:lnSpc>
                <a:spcPct val="80000"/>
              </a:lnSpc>
            </a:pPr>
            <a:r>
              <a:rPr lang="en-US" altLang="en-US" smtClean="0"/>
              <a:t>Mean</a:t>
            </a:r>
          </a:p>
          <a:p>
            <a:pPr lvl="2" eaLnBrk="1" hangingPunct="1">
              <a:lnSpc>
                <a:spcPct val="80000"/>
              </a:lnSpc>
            </a:pPr>
            <a:r>
              <a:rPr lang="en-US" altLang="en-US" smtClean="0"/>
              <a:t>Median</a:t>
            </a:r>
          </a:p>
          <a:p>
            <a:pPr lvl="2" eaLnBrk="1" hangingPunct="1">
              <a:lnSpc>
                <a:spcPct val="80000"/>
              </a:lnSpc>
            </a:pPr>
            <a:r>
              <a:rPr lang="en-US" altLang="en-US" smtClean="0"/>
              <a:t>Mode</a:t>
            </a:r>
          </a:p>
          <a:p>
            <a:pPr lvl="2" eaLnBrk="1" hangingPunct="1">
              <a:lnSpc>
                <a:spcPct val="80000"/>
              </a:lnSpc>
            </a:pPr>
            <a:endParaRPr lang="en-US" altLang="en-US" smtClean="0"/>
          </a:p>
          <a:p>
            <a:pPr lvl="1" eaLnBrk="1" hangingPunct="1">
              <a:lnSpc>
                <a:spcPct val="80000"/>
              </a:lnSpc>
            </a:pPr>
            <a:r>
              <a:rPr lang="en-US" altLang="en-US" sz="2200" smtClean="0"/>
              <a:t>Variation (or Summary of Differences Within Groups) </a:t>
            </a:r>
          </a:p>
          <a:p>
            <a:pPr lvl="2" eaLnBrk="1" hangingPunct="1">
              <a:lnSpc>
                <a:spcPct val="80000"/>
              </a:lnSpc>
            </a:pPr>
            <a:r>
              <a:rPr lang="en-US" altLang="en-US" smtClean="0"/>
              <a:t>Range</a:t>
            </a:r>
          </a:p>
          <a:p>
            <a:pPr lvl="2" eaLnBrk="1" hangingPunct="1">
              <a:lnSpc>
                <a:spcPct val="80000"/>
              </a:lnSpc>
            </a:pPr>
            <a:r>
              <a:rPr lang="en-US" altLang="en-US" smtClean="0"/>
              <a:t>Interquartile Range</a:t>
            </a:r>
          </a:p>
          <a:p>
            <a:pPr lvl="2" eaLnBrk="1" hangingPunct="1">
              <a:lnSpc>
                <a:spcPct val="80000"/>
              </a:lnSpc>
            </a:pPr>
            <a:r>
              <a:rPr lang="en-US" altLang="en-US" smtClean="0"/>
              <a:t>Variance</a:t>
            </a:r>
          </a:p>
          <a:p>
            <a:pPr lvl="2" eaLnBrk="1" hangingPunct="1">
              <a:lnSpc>
                <a:spcPct val="80000"/>
              </a:lnSpc>
            </a:pPr>
            <a:r>
              <a:rPr lang="en-US" altLang="en-US" smtClean="0"/>
              <a:t>Standard Deviation</a:t>
            </a:r>
          </a:p>
          <a:p>
            <a:pPr lvl="1" eaLnBrk="1" hangingPunct="1">
              <a:lnSpc>
                <a:spcPct val="80000"/>
              </a:lnSpc>
            </a:pPr>
            <a:endParaRPr lang="en-US" altLang="en-US" sz="220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en-US" smtClean="0"/>
              <a:t>Mean	</a:t>
            </a:r>
          </a:p>
        </p:txBody>
      </p:sp>
      <p:sp>
        <p:nvSpPr>
          <p:cNvPr id="38915" name="Rectangle 3"/>
          <p:cNvSpPr>
            <a:spLocks noGrp="1" noChangeArrowheads="1"/>
          </p:cNvSpPr>
          <p:nvPr>
            <p:ph type="body" idx="1"/>
          </p:nvPr>
        </p:nvSpPr>
        <p:spPr>
          <a:xfrm>
            <a:off x="457200" y="1524000"/>
            <a:ext cx="8229600" cy="5105400"/>
          </a:xfrm>
        </p:spPr>
        <p:txBody>
          <a:bodyPr/>
          <a:lstStyle/>
          <a:p>
            <a:pPr eaLnBrk="1" hangingPunct="1">
              <a:lnSpc>
                <a:spcPct val="80000"/>
              </a:lnSpc>
              <a:buFont typeface="Wingdings" panose="05000000000000000000" pitchFamily="2" charset="2"/>
              <a:buNone/>
            </a:pPr>
            <a:endParaRPr lang="en-US" altLang="en-US" sz="2400" smtClean="0">
              <a:latin typeface="Arial Unicode MS" pitchFamily="34" charset="-128"/>
            </a:endParaRPr>
          </a:p>
          <a:p>
            <a:pPr eaLnBrk="1" hangingPunct="1">
              <a:lnSpc>
                <a:spcPct val="80000"/>
              </a:lnSpc>
              <a:buFont typeface="Wingdings" panose="05000000000000000000" pitchFamily="2" charset="2"/>
              <a:buNone/>
            </a:pPr>
            <a:r>
              <a:rPr lang="en-US" altLang="en-US" sz="2400" smtClean="0">
                <a:latin typeface="Arial Unicode MS" pitchFamily="34" charset="-128"/>
              </a:rPr>
              <a:t>Most commonly called the “average.”</a:t>
            </a:r>
          </a:p>
          <a:p>
            <a:pPr eaLnBrk="1" hangingPunct="1">
              <a:lnSpc>
                <a:spcPct val="80000"/>
              </a:lnSpc>
              <a:buFont typeface="Wingdings" panose="05000000000000000000" pitchFamily="2" charset="2"/>
              <a:buNone/>
            </a:pPr>
            <a:endParaRPr lang="en-US" altLang="en-US" sz="2400" smtClean="0">
              <a:latin typeface="Arial Unicode MS" pitchFamily="34" charset="-128"/>
            </a:endParaRPr>
          </a:p>
          <a:p>
            <a:pPr eaLnBrk="1" hangingPunct="1">
              <a:lnSpc>
                <a:spcPct val="80000"/>
              </a:lnSpc>
              <a:buFont typeface="Wingdings" panose="05000000000000000000" pitchFamily="2" charset="2"/>
              <a:buNone/>
            </a:pPr>
            <a:r>
              <a:rPr lang="en-US" altLang="en-US" sz="2400" smtClean="0">
                <a:latin typeface="Arial Unicode MS" pitchFamily="34" charset="-128"/>
              </a:rPr>
              <a:t>Add up the values for each case and divide by the total number of cases.</a:t>
            </a:r>
          </a:p>
          <a:p>
            <a:pPr eaLnBrk="1" hangingPunct="1">
              <a:lnSpc>
                <a:spcPct val="80000"/>
              </a:lnSpc>
              <a:buFont typeface="Wingdings" panose="05000000000000000000" pitchFamily="2" charset="2"/>
              <a:buNone/>
            </a:pPr>
            <a:endParaRPr lang="en-US" altLang="en-US" sz="2400" smtClean="0">
              <a:latin typeface="Arial Unicode MS" pitchFamily="34" charset="-128"/>
            </a:endParaRPr>
          </a:p>
          <a:p>
            <a:pPr eaLnBrk="1" hangingPunct="1">
              <a:lnSpc>
                <a:spcPct val="80000"/>
              </a:lnSpc>
              <a:buFont typeface="Wingdings" panose="05000000000000000000" pitchFamily="2" charset="2"/>
              <a:buNone/>
            </a:pPr>
            <a:r>
              <a:rPr lang="en-US" altLang="en-US" sz="2400" smtClean="0">
                <a:latin typeface="Arial Unicode MS" pitchFamily="34" charset="-128"/>
              </a:rPr>
              <a:t>Y-bar  =    (Y1 + Y2 + . . . + Yn) </a:t>
            </a:r>
          </a:p>
          <a:p>
            <a:pPr eaLnBrk="1" hangingPunct="1">
              <a:lnSpc>
                <a:spcPct val="80000"/>
              </a:lnSpc>
              <a:buFont typeface="Wingdings" panose="05000000000000000000" pitchFamily="2" charset="2"/>
              <a:buNone/>
            </a:pPr>
            <a:r>
              <a:rPr lang="en-US" altLang="en-US" sz="2400" smtClean="0">
                <a:latin typeface="Arial Unicode MS" pitchFamily="34" charset="-128"/>
              </a:rPr>
              <a:t>                               n</a:t>
            </a:r>
          </a:p>
          <a:p>
            <a:pPr eaLnBrk="1" hangingPunct="1">
              <a:lnSpc>
                <a:spcPct val="80000"/>
              </a:lnSpc>
              <a:buFont typeface="Wingdings" panose="05000000000000000000" pitchFamily="2" charset="2"/>
              <a:buNone/>
            </a:pPr>
            <a:endParaRPr lang="en-US" altLang="en-US" sz="2400" smtClean="0">
              <a:latin typeface="Arial Unicode MS" pitchFamily="34" charset="-128"/>
            </a:endParaRPr>
          </a:p>
          <a:p>
            <a:pPr eaLnBrk="1" hangingPunct="1">
              <a:lnSpc>
                <a:spcPct val="80000"/>
              </a:lnSpc>
              <a:buFont typeface="Wingdings" panose="05000000000000000000" pitchFamily="2" charset="2"/>
              <a:buNone/>
            </a:pPr>
            <a:r>
              <a:rPr lang="en-US" altLang="en-US" sz="2400" smtClean="0">
                <a:latin typeface="Arial Unicode MS" pitchFamily="34" charset="-128"/>
              </a:rPr>
              <a:t>Y-bar  =   </a:t>
            </a:r>
            <a:r>
              <a:rPr lang="el-GR" altLang="en-US" sz="2400" smtClean="0">
                <a:latin typeface="Arial Unicode MS" pitchFamily="34" charset="-128"/>
                <a:cs typeface="Times New Roman" panose="02020603050405020304" pitchFamily="18" charset="0"/>
              </a:rPr>
              <a:t>Σ </a:t>
            </a:r>
            <a:r>
              <a:rPr lang="en-US" altLang="en-US" sz="2400" smtClean="0">
                <a:latin typeface="Arial Unicode MS" pitchFamily="34" charset="-128"/>
                <a:cs typeface="Times New Roman" panose="02020603050405020304" pitchFamily="18" charset="0"/>
              </a:rPr>
              <a:t>Y</a:t>
            </a:r>
            <a:r>
              <a:rPr lang="en-US" altLang="en-US" sz="2400" i="1" smtClean="0">
                <a:latin typeface="Arial Unicode MS" pitchFamily="34" charset="-128"/>
                <a:cs typeface="Times New Roman" panose="02020603050405020304" pitchFamily="18" charset="0"/>
              </a:rPr>
              <a:t>i</a:t>
            </a:r>
            <a:endParaRPr lang="en-US" altLang="en-US" sz="2400" smtClean="0">
              <a:latin typeface="Arial Unicode MS" pitchFamily="34" charset="-128"/>
              <a:cs typeface="Times New Roman" panose="02020603050405020304" pitchFamily="18" charset="0"/>
            </a:endParaRPr>
          </a:p>
          <a:p>
            <a:pPr eaLnBrk="1" hangingPunct="1">
              <a:lnSpc>
                <a:spcPct val="80000"/>
              </a:lnSpc>
              <a:buFont typeface="Wingdings" panose="05000000000000000000" pitchFamily="2" charset="2"/>
              <a:buNone/>
            </a:pPr>
            <a:r>
              <a:rPr lang="en-US" altLang="en-US" sz="2400" smtClean="0">
                <a:latin typeface="Arial Unicode MS" pitchFamily="34" charset="-128"/>
                <a:cs typeface="Times New Roman" panose="02020603050405020304" pitchFamily="18" charset="0"/>
              </a:rPr>
              <a:t>                 n</a:t>
            </a:r>
          </a:p>
          <a:p>
            <a:pPr eaLnBrk="1" hangingPunct="1">
              <a:lnSpc>
                <a:spcPct val="80000"/>
              </a:lnSpc>
              <a:buFont typeface="Wingdings" panose="05000000000000000000" pitchFamily="2" charset="2"/>
              <a:buNone/>
            </a:pPr>
            <a:endParaRPr lang="en-US" altLang="en-US" sz="2400" smtClean="0">
              <a:latin typeface="Arial Unicode MS" pitchFamily="34" charset="-128"/>
              <a:cs typeface="Times New Roman" panose="02020603050405020304" pitchFamily="18" charset="0"/>
            </a:endParaRPr>
          </a:p>
          <a:p>
            <a:pPr eaLnBrk="1" hangingPunct="1">
              <a:lnSpc>
                <a:spcPct val="80000"/>
              </a:lnSpc>
              <a:buFont typeface="Wingdings" panose="05000000000000000000" pitchFamily="2" charset="2"/>
              <a:buNone/>
            </a:pPr>
            <a:endParaRPr lang="en-US" altLang="en-US" sz="2400" i="1" smtClean="0">
              <a:latin typeface="Arial Unicode MS" pitchFamily="34" charset="-128"/>
            </a:endParaRPr>
          </a:p>
        </p:txBody>
      </p:sp>
      <p:sp>
        <p:nvSpPr>
          <p:cNvPr id="38916" name="Line 4"/>
          <p:cNvSpPr>
            <a:spLocks noChangeShapeType="1"/>
          </p:cNvSpPr>
          <p:nvPr/>
        </p:nvSpPr>
        <p:spPr bwMode="auto">
          <a:xfrm>
            <a:off x="2057400" y="4038600"/>
            <a:ext cx="2971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8917" name="Line 5"/>
          <p:cNvSpPr>
            <a:spLocks noChangeShapeType="1"/>
          </p:cNvSpPr>
          <p:nvPr/>
        </p:nvSpPr>
        <p:spPr bwMode="auto">
          <a:xfrm>
            <a:off x="1905000" y="5105400"/>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tLang="en-US" smtClean="0"/>
              <a:t>Mean	</a:t>
            </a:r>
          </a:p>
        </p:txBody>
      </p:sp>
      <p:sp>
        <p:nvSpPr>
          <p:cNvPr id="40963" name="Rectangle 3"/>
          <p:cNvSpPr>
            <a:spLocks noGrp="1" noChangeArrowheads="1"/>
          </p:cNvSpPr>
          <p:nvPr>
            <p:ph type="body" idx="1"/>
          </p:nvPr>
        </p:nvSpPr>
        <p:spPr>
          <a:xfrm>
            <a:off x="457200" y="1524000"/>
            <a:ext cx="8229600" cy="5105400"/>
          </a:xfrm>
        </p:spPr>
        <p:txBody>
          <a:bodyPr/>
          <a:lstStyle/>
          <a:p>
            <a:pPr eaLnBrk="1" hangingPunct="1">
              <a:lnSpc>
                <a:spcPct val="80000"/>
              </a:lnSpc>
              <a:buFont typeface="Wingdings" panose="05000000000000000000" pitchFamily="2" charset="2"/>
              <a:buNone/>
            </a:pPr>
            <a:r>
              <a:rPr lang="en-US" altLang="en-US" sz="2000" smtClean="0">
                <a:latin typeface="Arial Unicode MS" pitchFamily="34" charset="-128"/>
              </a:rPr>
              <a:t>What’s up with all those symbols, man?</a:t>
            </a:r>
          </a:p>
          <a:p>
            <a:pPr eaLnBrk="1" hangingPunct="1">
              <a:lnSpc>
                <a:spcPct val="80000"/>
              </a:lnSpc>
              <a:buFont typeface="Wingdings" panose="05000000000000000000" pitchFamily="2" charset="2"/>
              <a:buNone/>
            </a:pPr>
            <a:endParaRPr lang="en-US" altLang="en-US" sz="2000" smtClean="0">
              <a:latin typeface="Arial Unicode MS" pitchFamily="34" charset="-128"/>
            </a:endParaRPr>
          </a:p>
          <a:p>
            <a:pPr eaLnBrk="1" hangingPunct="1">
              <a:lnSpc>
                <a:spcPct val="80000"/>
              </a:lnSpc>
              <a:buFont typeface="Wingdings" panose="05000000000000000000" pitchFamily="2" charset="2"/>
              <a:buNone/>
            </a:pPr>
            <a:r>
              <a:rPr lang="en-US" altLang="en-US" sz="2000" smtClean="0">
                <a:latin typeface="Arial Unicode MS" pitchFamily="34" charset="-128"/>
              </a:rPr>
              <a:t>Y-bar  =    (Y1 + Y2 + . . . + Yn) </a:t>
            </a:r>
          </a:p>
          <a:p>
            <a:pPr eaLnBrk="1" hangingPunct="1">
              <a:lnSpc>
                <a:spcPct val="80000"/>
              </a:lnSpc>
              <a:buFont typeface="Wingdings" panose="05000000000000000000" pitchFamily="2" charset="2"/>
              <a:buNone/>
            </a:pPr>
            <a:r>
              <a:rPr lang="en-US" altLang="en-US" sz="2000" smtClean="0">
                <a:latin typeface="Arial Unicode MS" pitchFamily="34" charset="-128"/>
              </a:rPr>
              <a:t>                               n</a:t>
            </a:r>
          </a:p>
          <a:p>
            <a:pPr eaLnBrk="1" hangingPunct="1">
              <a:lnSpc>
                <a:spcPct val="80000"/>
              </a:lnSpc>
              <a:buFont typeface="Wingdings" panose="05000000000000000000" pitchFamily="2" charset="2"/>
              <a:buNone/>
            </a:pPr>
            <a:r>
              <a:rPr lang="en-US" altLang="en-US" sz="2000" smtClean="0">
                <a:latin typeface="Arial Unicode MS" pitchFamily="34" charset="-128"/>
              </a:rPr>
              <a:t>Y-bar  =   </a:t>
            </a:r>
            <a:r>
              <a:rPr lang="el-GR" altLang="en-US" sz="2000" smtClean="0">
                <a:latin typeface="Arial Unicode MS" pitchFamily="34" charset="-128"/>
                <a:cs typeface="Times New Roman" panose="02020603050405020304" pitchFamily="18" charset="0"/>
              </a:rPr>
              <a:t>Σ </a:t>
            </a:r>
            <a:r>
              <a:rPr lang="en-US" altLang="en-US" sz="2000" smtClean="0">
                <a:latin typeface="Arial Unicode MS" pitchFamily="34" charset="-128"/>
                <a:cs typeface="Times New Roman" panose="02020603050405020304" pitchFamily="18" charset="0"/>
              </a:rPr>
              <a:t>Y</a:t>
            </a:r>
            <a:r>
              <a:rPr lang="en-US" altLang="en-US" sz="2000" i="1" smtClean="0">
                <a:latin typeface="Arial Unicode MS" pitchFamily="34" charset="-128"/>
                <a:cs typeface="Times New Roman" panose="02020603050405020304" pitchFamily="18" charset="0"/>
              </a:rPr>
              <a:t>i</a:t>
            </a:r>
            <a:endParaRPr lang="en-US" altLang="en-US" sz="2000" smtClean="0">
              <a:latin typeface="Arial Unicode MS" pitchFamily="34" charset="-128"/>
              <a:cs typeface="Times New Roman" panose="02020603050405020304" pitchFamily="18" charset="0"/>
            </a:endParaRPr>
          </a:p>
          <a:p>
            <a:pPr eaLnBrk="1" hangingPunct="1">
              <a:lnSpc>
                <a:spcPct val="80000"/>
              </a:lnSpc>
              <a:buFont typeface="Wingdings" panose="05000000000000000000" pitchFamily="2" charset="2"/>
              <a:buNone/>
            </a:pPr>
            <a:r>
              <a:rPr lang="en-US" altLang="en-US" sz="2000" smtClean="0">
                <a:latin typeface="Arial Unicode MS" pitchFamily="34" charset="-128"/>
                <a:cs typeface="Times New Roman" panose="02020603050405020304" pitchFamily="18" charset="0"/>
              </a:rPr>
              <a:t>                 n</a:t>
            </a:r>
          </a:p>
          <a:p>
            <a:pPr eaLnBrk="1" hangingPunct="1">
              <a:lnSpc>
                <a:spcPct val="80000"/>
              </a:lnSpc>
              <a:buFont typeface="Wingdings" panose="05000000000000000000" pitchFamily="2" charset="2"/>
              <a:buNone/>
            </a:pPr>
            <a:r>
              <a:rPr lang="en-US" altLang="en-US" sz="2000" smtClean="0">
                <a:latin typeface="Arial Unicode MS" pitchFamily="34" charset="-128"/>
                <a:cs typeface="Times New Roman" panose="02020603050405020304" pitchFamily="18" charset="0"/>
              </a:rPr>
              <a:t>Some Symbolic Conventions in this Class:</a:t>
            </a:r>
            <a:endParaRPr lang="el-GR" altLang="en-US" sz="2000" smtClean="0">
              <a:latin typeface="Arial Unicode MS" pitchFamily="34" charset="-128"/>
              <a:cs typeface="Times New Roman" panose="02020603050405020304" pitchFamily="18" charset="0"/>
            </a:endParaRPr>
          </a:p>
          <a:p>
            <a:pPr eaLnBrk="1" hangingPunct="1">
              <a:lnSpc>
                <a:spcPct val="80000"/>
              </a:lnSpc>
            </a:pPr>
            <a:r>
              <a:rPr lang="en-US" altLang="en-US" sz="2000" smtClean="0">
                <a:latin typeface="Arial Unicode MS" pitchFamily="34" charset="-128"/>
              </a:rPr>
              <a:t>Y = your variable (could be X or Q or </a:t>
            </a:r>
            <a:r>
              <a:rPr lang="en-US" altLang="en-US" sz="2000" smtClean="0">
                <a:latin typeface="Arial Unicode MS" pitchFamily="34" charset="-128"/>
                <a:sym typeface="Wingdings" panose="05000000000000000000" pitchFamily="2" charset="2"/>
              </a:rPr>
              <a:t> or even “Glitter”)</a:t>
            </a:r>
            <a:endParaRPr lang="en-US" altLang="en-US" sz="2000" smtClean="0">
              <a:latin typeface="Arial Unicode MS" pitchFamily="34" charset="-128"/>
            </a:endParaRPr>
          </a:p>
          <a:p>
            <a:pPr eaLnBrk="1" hangingPunct="1">
              <a:lnSpc>
                <a:spcPct val="80000"/>
              </a:lnSpc>
            </a:pPr>
            <a:r>
              <a:rPr lang="en-US" altLang="en-US" sz="2000" smtClean="0">
                <a:latin typeface="Arial Unicode MS" pitchFamily="34" charset="-128"/>
              </a:rPr>
              <a:t>“-bar” or line over symbol of your variable = mean of that variable</a:t>
            </a:r>
          </a:p>
          <a:p>
            <a:pPr eaLnBrk="1" hangingPunct="1">
              <a:lnSpc>
                <a:spcPct val="80000"/>
              </a:lnSpc>
            </a:pPr>
            <a:r>
              <a:rPr lang="en-US" altLang="en-US" sz="2000" smtClean="0">
                <a:latin typeface="Arial Unicode MS" pitchFamily="34" charset="-128"/>
              </a:rPr>
              <a:t>Y1 = first case’s value on variable Y</a:t>
            </a:r>
          </a:p>
          <a:p>
            <a:pPr eaLnBrk="1" hangingPunct="1">
              <a:lnSpc>
                <a:spcPct val="80000"/>
              </a:lnSpc>
            </a:pPr>
            <a:r>
              <a:rPr lang="en-US" altLang="en-US" sz="2000" smtClean="0">
                <a:latin typeface="Arial Unicode MS" pitchFamily="34" charset="-128"/>
              </a:rPr>
              <a:t>“. . .”  = ellipsis = continue sequentially </a:t>
            </a:r>
          </a:p>
          <a:p>
            <a:pPr eaLnBrk="1" hangingPunct="1">
              <a:lnSpc>
                <a:spcPct val="80000"/>
              </a:lnSpc>
            </a:pPr>
            <a:r>
              <a:rPr lang="en-US" altLang="en-US" sz="2000" smtClean="0">
                <a:latin typeface="Arial Unicode MS" pitchFamily="34" charset="-128"/>
              </a:rPr>
              <a:t>Yn = last case’s value on variable Y</a:t>
            </a:r>
          </a:p>
          <a:p>
            <a:pPr eaLnBrk="1" hangingPunct="1">
              <a:lnSpc>
                <a:spcPct val="80000"/>
              </a:lnSpc>
            </a:pPr>
            <a:r>
              <a:rPr lang="en-US" altLang="en-US" sz="2000" smtClean="0">
                <a:latin typeface="Arial Unicode MS" pitchFamily="34" charset="-128"/>
              </a:rPr>
              <a:t>n = number of cases in your sample</a:t>
            </a:r>
          </a:p>
          <a:p>
            <a:pPr eaLnBrk="1" hangingPunct="1">
              <a:lnSpc>
                <a:spcPct val="80000"/>
              </a:lnSpc>
            </a:pPr>
            <a:r>
              <a:rPr lang="el-GR" altLang="en-US" sz="2000" smtClean="0">
                <a:latin typeface="Arial Unicode MS" pitchFamily="34" charset="-128"/>
                <a:cs typeface="Times New Roman" panose="02020603050405020304" pitchFamily="18" charset="0"/>
              </a:rPr>
              <a:t>Σ</a:t>
            </a:r>
            <a:r>
              <a:rPr lang="en-US" altLang="en-US" sz="2000" smtClean="0">
                <a:latin typeface="Arial Unicode MS" pitchFamily="34" charset="-128"/>
                <a:cs typeface="Times New Roman" panose="02020603050405020304" pitchFamily="18" charset="0"/>
              </a:rPr>
              <a:t> = Greek letter “sigma” = sum or add up what follows</a:t>
            </a:r>
            <a:r>
              <a:rPr lang="en-US" altLang="en-US" sz="2000" smtClean="0">
                <a:latin typeface="Arial Unicode MS" pitchFamily="34" charset="-128"/>
              </a:rPr>
              <a:t> </a:t>
            </a:r>
          </a:p>
          <a:p>
            <a:pPr eaLnBrk="1" hangingPunct="1">
              <a:lnSpc>
                <a:spcPct val="80000"/>
              </a:lnSpc>
            </a:pPr>
            <a:r>
              <a:rPr lang="en-US" altLang="en-US" sz="2000" i="1" smtClean="0">
                <a:latin typeface="Arial Unicode MS" pitchFamily="34" charset="-128"/>
              </a:rPr>
              <a:t>i  </a:t>
            </a:r>
            <a:r>
              <a:rPr lang="en-US" altLang="en-US" sz="2000" smtClean="0">
                <a:latin typeface="Arial Unicode MS" pitchFamily="34" charset="-128"/>
              </a:rPr>
              <a:t>= a typical case or each case in the sample (1 through n)</a:t>
            </a:r>
          </a:p>
        </p:txBody>
      </p:sp>
      <p:sp>
        <p:nvSpPr>
          <p:cNvPr id="40964" name="Line 4"/>
          <p:cNvSpPr>
            <a:spLocks noChangeShapeType="1"/>
          </p:cNvSpPr>
          <p:nvPr/>
        </p:nvSpPr>
        <p:spPr bwMode="auto">
          <a:xfrm>
            <a:off x="1676400" y="2438400"/>
            <a:ext cx="2971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5" name="Line 5"/>
          <p:cNvSpPr>
            <a:spLocks noChangeShapeType="1"/>
          </p:cNvSpPr>
          <p:nvPr/>
        </p:nvSpPr>
        <p:spPr bwMode="auto">
          <a:xfrm>
            <a:off x="1676400" y="3048000"/>
            <a:ext cx="60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6" name="Line 6"/>
          <p:cNvSpPr>
            <a:spLocks noChangeShapeType="1"/>
          </p:cNvSpPr>
          <p:nvPr/>
        </p:nvSpPr>
        <p:spPr bwMode="auto">
          <a:xfrm>
            <a:off x="2971800" y="3962400"/>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40967" name="Picture 7" descr="dj"/>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1219200"/>
            <a:ext cx="1851025"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US" altLang="en-US" smtClean="0"/>
              <a:t>Mean</a:t>
            </a:r>
          </a:p>
        </p:txBody>
      </p:sp>
      <p:sp>
        <p:nvSpPr>
          <p:cNvPr id="43011" name="Rectangle 3"/>
          <p:cNvSpPr>
            <a:spLocks noGrp="1" noChangeArrowheads="1"/>
          </p:cNvSpPr>
          <p:nvPr>
            <p:ph type="body" sz="half" idx="1"/>
          </p:nvPr>
        </p:nvSpPr>
        <p:spPr>
          <a:xfrm>
            <a:off x="304800" y="1524000"/>
            <a:ext cx="4038600" cy="3657600"/>
          </a:xfrm>
        </p:spPr>
        <p:txBody>
          <a:bodyPr/>
          <a:lstStyle/>
          <a:p>
            <a:pPr eaLnBrk="1" hangingPunct="1">
              <a:buFont typeface="Wingdings" panose="05000000000000000000" pitchFamily="2" charset="2"/>
              <a:buNone/>
            </a:pPr>
            <a:r>
              <a:rPr lang="en-US" altLang="en-US" sz="2200" smtClean="0"/>
              <a:t>Class A--IQs of 13 Students	</a:t>
            </a:r>
          </a:p>
          <a:p>
            <a:pPr eaLnBrk="1" hangingPunct="1">
              <a:buFont typeface="Wingdings" panose="05000000000000000000" pitchFamily="2" charset="2"/>
              <a:buNone/>
            </a:pPr>
            <a:r>
              <a:rPr lang="en-US" altLang="en-US" sz="2200" smtClean="0"/>
              <a:t>102		115		</a:t>
            </a:r>
          </a:p>
          <a:p>
            <a:pPr eaLnBrk="1" hangingPunct="1">
              <a:buFont typeface="Wingdings" panose="05000000000000000000" pitchFamily="2" charset="2"/>
              <a:buNone/>
            </a:pPr>
            <a:r>
              <a:rPr lang="en-US" altLang="en-US" sz="2200" smtClean="0"/>
              <a:t>128		109	</a:t>
            </a:r>
          </a:p>
          <a:p>
            <a:pPr eaLnBrk="1" hangingPunct="1">
              <a:buFont typeface="Wingdings" panose="05000000000000000000" pitchFamily="2" charset="2"/>
              <a:buNone/>
            </a:pPr>
            <a:r>
              <a:rPr lang="en-US" altLang="en-US" sz="2200" smtClean="0"/>
              <a:t>131		89	</a:t>
            </a:r>
          </a:p>
          <a:p>
            <a:pPr eaLnBrk="1" hangingPunct="1">
              <a:buFont typeface="Wingdings" panose="05000000000000000000" pitchFamily="2" charset="2"/>
              <a:buNone/>
            </a:pPr>
            <a:r>
              <a:rPr lang="en-US" altLang="en-US" sz="2200" smtClean="0"/>
              <a:t>98			106		</a:t>
            </a:r>
          </a:p>
          <a:p>
            <a:pPr eaLnBrk="1" hangingPunct="1">
              <a:buFont typeface="Wingdings" panose="05000000000000000000" pitchFamily="2" charset="2"/>
              <a:buNone/>
            </a:pPr>
            <a:r>
              <a:rPr lang="en-US" altLang="en-US" sz="2200" smtClean="0"/>
              <a:t>140		119		</a:t>
            </a:r>
          </a:p>
          <a:p>
            <a:pPr eaLnBrk="1" hangingPunct="1">
              <a:buFont typeface="Wingdings" panose="05000000000000000000" pitchFamily="2" charset="2"/>
              <a:buNone/>
            </a:pPr>
            <a:r>
              <a:rPr lang="en-US" altLang="en-US" sz="2200" smtClean="0"/>
              <a:t>93			97</a:t>
            </a:r>
          </a:p>
          <a:p>
            <a:pPr eaLnBrk="1" hangingPunct="1">
              <a:buFont typeface="Wingdings" panose="05000000000000000000" pitchFamily="2" charset="2"/>
              <a:buNone/>
            </a:pPr>
            <a:r>
              <a:rPr lang="en-US" altLang="en-US" sz="2200" smtClean="0"/>
              <a:t>110</a:t>
            </a:r>
          </a:p>
        </p:txBody>
      </p:sp>
      <p:sp>
        <p:nvSpPr>
          <p:cNvPr id="43012" name="Rectangle 4"/>
          <p:cNvSpPr>
            <a:spLocks noGrp="1" noChangeArrowheads="1"/>
          </p:cNvSpPr>
          <p:nvPr>
            <p:ph type="body" sz="half" idx="2"/>
          </p:nvPr>
        </p:nvSpPr>
        <p:spPr>
          <a:xfrm>
            <a:off x="4419600" y="1524000"/>
            <a:ext cx="4038600" cy="3616325"/>
          </a:xfrm>
        </p:spPr>
        <p:txBody>
          <a:bodyPr/>
          <a:lstStyle/>
          <a:p>
            <a:pPr eaLnBrk="1" hangingPunct="1">
              <a:buFont typeface="Wingdings" panose="05000000000000000000" pitchFamily="2" charset="2"/>
              <a:buNone/>
            </a:pPr>
            <a:r>
              <a:rPr lang="en-US" altLang="en-US" sz="2200" smtClean="0"/>
              <a:t>Class B--IQs of 13 Students</a:t>
            </a:r>
          </a:p>
          <a:p>
            <a:pPr eaLnBrk="1" hangingPunct="1">
              <a:buFont typeface="Wingdings" panose="05000000000000000000" pitchFamily="2" charset="2"/>
              <a:buNone/>
            </a:pPr>
            <a:r>
              <a:rPr lang="en-US" altLang="en-US" sz="2200" smtClean="0"/>
              <a:t>127		162</a:t>
            </a:r>
          </a:p>
          <a:p>
            <a:pPr eaLnBrk="1" hangingPunct="1">
              <a:buFont typeface="Wingdings" panose="05000000000000000000" pitchFamily="2" charset="2"/>
              <a:buNone/>
            </a:pPr>
            <a:r>
              <a:rPr lang="en-US" altLang="en-US" sz="2200" smtClean="0"/>
              <a:t>131		103</a:t>
            </a:r>
          </a:p>
          <a:p>
            <a:pPr eaLnBrk="1" hangingPunct="1">
              <a:buFont typeface="Wingdings" panose="05000000000000000000" pitchFamily="2" charset="2"/>
              <a:buNone/>
            </a:pPr>
            <a:r>
              <a:rPr lang="en-US" altLang="en-US" sz="2200" smtClean="0"/>
              <a:t>96			111</a:t>
            </a:r>
          </a:p>
          <a:p>
            <a:pPr eaLnBrk="1" hangingPunct="1">
              <a:buFont typeface="Wingdings" panose="05000000000000000000" pitchFamily="2" charset="2"/>
              <a:buNone/>
            </a:pPr>
            <a:r>
              <a:rPr lang="en-US" altLang="en-US" sz="2200" smtClean="0"/>
              <a:t>80			109 </a:t>
            </a:r>
          </a:p>
          <a:p>
            <a:pPr eaLnBrk="1" hangingPunct="1">
              <a:buFont typeface="Wingdings" panose="05000000000000000000" pitchFamily="2" charset="2"/>
              <a:buNone/>
            </a:pPr>
            <a:r>
              <a:rPr lang="en-US" altLang="en-US" sz="2200" smtClean="0"/>
              <a:t>93			87</a:t>
            </a:r>
          </a:p>
          <a:p>
            <a:pPr eaLnBrk="1" hangingPunct="1">
              <a:buFont typeface="Wingdings" panose="05000000000000000000" pitchFamily="2" charset="2"/>
              <a:buNone/>
            </a:pPr>
            <a:r>
              <a:rPr lang="en-US" altLang="en-US" sz="2200" smtClean="0"/>
              <a:t>120		105</a:t>
            </a:r>
          </a:p>
          <a:p>
            <a:pPr eaLnBrk="1" hangingPunct="1">
              <a:buFont typeface="Wingdings" panose="05000000000000000000" pitchFamily="2" charset="2"/>
              <a:buNone/>
            </a:pPr>
            <a:r>
              <a:rPr lang="en-US" altLang="en-US" sz="2200" smtClean="0"/>
              <a:t>109</a:t>
            </a:r>
          </a:p>
        </p:txBody>
      </p:sp>
      <p:sp>
        <p:nvSpPr>
          <p:cNvPr id="43013" name="Text Box 5"/>
          <p:cNvSpPr txBox="1">
            <a:spLocks noChangeArrowheads="1"/>
          </p:cNvSpPr>
          <p:nvPr/>
        </p:nvSpPr>
        <p:spPr bwMode="auto">
          <a:xfrm>
            <a:off x="304800" y="4876800"/>
            <a:ext cx="8229600" cy="1265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pPr>
            <a:r>
              <a:rPr lang="el-GR" altLang="en-US" sz="2000">
                <a:latin typeface="Arial Unicode MS" pitchFamily="34" charset="-128"/>
                <a:cs typeface="Times New Roman" panose="02020603050405020304" pitchFamily="18" charset="0"/>
              </a:rPr>
              <a:t>Σ </a:t>
            </a:r>
            <a:r>
              <a:rPr lang="en-US" altLang="en-US" sz="2000">
                <a:latin typeface="Arial Unicode MS" pitchFamily="34" charset="-128"/>
                <a:cs typeface="Times New Roman" panose="02020603050405020304" pitchFamily="18" charset="0"/>
              </a:rPr>
              <a:t>Y</a:t>
            </a:r>
            <a:r>
              <a:rPr lang="en-US" altLang="en-US" sz="2000" i="1">
                <a:latin typeface="Arial Unicode MS" pitchFamily="34" charset="-128"/>
                <a:cs typeface="Times New Roman" panose="02020603050405020304" pitchFamily="18" charset="0"/>
              </a:rPr>
              <a:t>i = 1437                                           </a:t>
            </a:r>
            <a:r>
              <a:rPr lang="el-GR" altLang="en-US" sz="2000">
                <a:latin typeface="Arial Unicode MS" pitchFamily="34" charset="-128"/>
                <a:cs typeface="Times New Roman" panose="02020603050405020304" pitchFamily="18" charset="0"/>
              </a:rPr>
              <a:t>Σ </a:t>
            </a:r>
            <a:r>
              <a:rPr lang="en-US" altLang="en-US" sz="2000">
                <a:latin typeface="Arial Unicode MS" pitchFamily="34" charset="-128"/>
                <a:cs typeface="Times New Roman" panose="02020603050405020304" pitchFamily="18" charset="0"/>
              </a:rPr>
              <a:t>Y</a:t>
            </a:r>
            <a:r>
              <a:rPr lang="en-US" altLang="en-US" sz="2000" i="1">
                <a:latin typeface="Arial Unicode MS" pitchFamily="34" charset="-128"/>
                <a:cs typeface="Times New Roman" panose="02020603050405020304" pitchFamily="18" charset="0"/>
              </a:rPr>
              <a:t>i =  1433</a:t>
            </a:r>
          </a:p>
          <a:p>
            <a:pPr eaLnBrk="1" hangingPunct="1">
              <a:lnSpc>
                <a:spcPct val="80000"/>
              </a:lnSpc>
            </a:pPr>
            <a:endParaRPr lang="en-US" altLang="en-US" sz="2000">
              <a:latin typeface="Arial Unicode MS" pitchFamily="34" charset="-128"/>
              <a:cs typeface="Times New Roman" panose="02020603050405020304" pitchFamily="18" charset="0"/>
            </a:endParaRPr>
          </a:p>
          <a:p>
            <a:pPr eaLnBrk="1" hangingPunct="1">
              <a:lnSpc>
                <a:spcPct val="80000"/>
              </a:lnSpc>
            </a:pPr>
            <a:r>
              <a:rPr lang="en-US" altLang="en-US" sz="2000">
                <a:latin typeface="Arial Unicode MS" pitchFamily="34" charset="-128"/>
              </a:rPr>
              <a:t>Y-bar</a:t>
            </a:r>
            <a:r>
              <a:rPr lang="en-US" altLang="en-US" sz="2000" baseline="-25000">
                <a:latin typeface="Arial Unicode MS" pitchFamily="34" charset="-128"/>
              </a:rPr>
              <a:t>A</a:t>
            </a:r>
            <a:r>
              <a:rPr lang="en-US" altLang="en-US" sz="2000">
                <a:latin typeface="Arial Unicode MS" pitchFamily="34" charset="-128"/>
              </a:rPr>
              <a:t>  =   </a:t>
            </a:r>
            <a:r>
              <a:rPr lang="el-GR" altLang="en-US" sz="2000">
                <a:latin typeface="Arial Unicode MS" pitchFamily="34" charset="-128"/>
                <a:cs typeface="Times New Roman" panose="02020603050405020304" pitchFamily="18" charset="0"/>
              </a:rPr>
              <a:t>Σ </a:t>
            </a:r>
            <a:r>
              <a:rPr lang="en-US" altLang="en-US" sz="2000">
                <a:latin typeface="Arial Unicode MS" pitchFamily="34" charset="-128"/>
                <a:cs typeface="Times New Roman" panose="02020603050405020304" pitchFamily="18" charset="0"/>
              </a:rPr>
              <a:t>Y</a:t>
            </a:r>
            <a:r>
              <a:rPr lang="en-US" altLang="en-US" sz="2000" i="1">
                <a:latin typeface="Arial Unicode MS" pitchFamily="34" charset="-128"/>
                <a:cs typeface="Times New Roman" panose="02020603050405020304" pitchFamily="18" charset="0"/>
              </a:rPr>
              <a:t>i = 1437 = 110.54       </a:t>
            </a:r>
            <a:r>
              <a:rPr lang="en-US" altLang="en-US" sz="2000">
                <a:latin typeface="Arial Unicode MS" pitchFamily="34" charset="-128"/>
              </a:rPr>
              <a:t>Y-bar</a:t>
            </a:r>
            <a:r>
              <a:rPr lang="en-US" altLang="en-US" sz="2000" baseline="-25000">
                <a:latin typeface="Arial Unicode MS" pitchFamily="34" charset="-128"/>
              </a:rPr>
              <a:t>B</a:t>
            </a:r>
            <a:r>
              <a:rPr lang="en-US" altLang="en-US" sz="2000">
                <a:latin typeface="Arial Unicode MS" pitchFamily="34" charset="-128"/>
              </a:rPr>
              <a:t>  =   </a:t>
            </a:r>
            <a:r>
              <a:rPr lang="el-GR" altLang="en-US" sz="2000">
                <a:latin typeface="Arial Unicode MS" pitchFamily="34" charset="-128"/>
                <a:cs typeface="Times New Roman" panose="02020603050405020304" pitchFamily="18" charset="0"/>
              </a:rPr>
              <a:t>Σ </a:t>
            </a:r>
            <a:r>
              <a:rPr lang="en-US" altLang="en-US" sz="2000">
                <a:latin typeface="Arial Unicode MS" pitchFamily="34" charset="-128"/>
                <a:cs typeface="Times New Roman" panose="02020603050405020304" pitchFamily="18" charset="0"/>
              </a:rPr>
              <a:t>Y</a:t>
            </a:r>
            <a:r>
              <a:rPr lang="en-US" altLang="en-US" sz="2000" i="1">
                <a:latin typeface="Arial Unicode MS" pitchFamily="34" charset="-128"/>
                <a:cs typeface="Times New Roman" panose="02020603050405020304" pitchFamily="18" charset="0"/>
              </a:rPr>
              <a:t>i = 1433 = 110.23</a:t>
            </a:r>
            <a:endParaRPr lang="en-US" altLang="en-US" sz="2000">
              <a:latin typeface="Arial Unicode MS" pitchFamily="34" charset="-128"/>
              <a:cs typeface="Times New Roman" panose="02020603050405020304" pitchFamily="18" charset="0"/>
            </a:endParaRPr>
          </a:p>
          <a:p>
            <a:pPr eaLnBrk="1" hangingPunct="1">
              <a:lnSpc>
                <a:spcPct val="80000"/>
              </a:lnSpc>
            </a:pPr>
            <a:r>
              <a:rPr lang="en-US" altLang="en-US" sz="2000">
                <a:latin typeface="Arial Unicode MS" pitchFamily="34" charset="-128"/>
                <a:cs typeface="Times New Roman" panose="02020603050405020304" pitchFamily="18" charset="0"/>
              </a:rPr>
              <a:t>                     n      </a:t>
            </a:r>
            <a:r>
              <a:rPr lang="en-US" altLang="en-US" sz="2000" i="1">
                <a:latin typeface="Arial Unicode MS" pitchFamily="34" charset="-128"/>
                <a:cs typeface="Times New Roman" panose="02020603050405020304" pitchFamily="18" charset="0"/>
              </a:rPr>
              <a:t>13              </a:t>
            </a:r>
            <a:r>
              <a:rPr lang="en-US" altLang="en-US" sz="2000">
                <a:latin typeface="Arial Unicode MS" pitchFamily="34" charset="-128"/>
                <a:cs typeface="Times New Roman" panose="02020603050405020304" pitchFamily="18" charset="0"/>
              </a:rPr>
              <a:t>                              n        </a:t>
            </a:r>
            <a:r>
              <a:rPr lang="en-US" altLang="en-US" sz="2000" i="1">
                <a:latin typeface="Arial Unicode MS" pitchFamily="34" charset="-128"/>
                <a:cs typeface="Times New Roman" panose="02020603050405020304" pitchFamily="18" charset="0"/>
              </a:rPr>
              <a:t>13</a:t>
            </a:r>
            <a:endParaRPr lang="en-US" altLang="en-US" sz="2000">
              <a:latin typeface="Arial Unicode MS" pitchFamily="34" charset="-128"/>
              <a:cs typeface="Times New Roman" panose="02020603050405020304" pitchFamily="18" charset="0"/>
            </a:endParaRPr>
          </a:p>
          <a:p>
            <a:pPr eaLnBrk="1" hangingPunct="1">
              <a:lnSpc>
                <a:spcPct val="80000"/>
              </a:lnSpc>
            </a:pPr>
            <a:endParaRPr lang="en-US" altLang="en-US" sz="1600"/>
          </a:p>
        </p:txBody>
      </p:sp>
      <p:sp>
        <p:nvSpPr>
          <p:cNvPr id="43014" name="Line 6"/>
          <p:cNvSpPr>
            <a:spLocks noChangeShapeType="1"/>
          </p:cNvSpPr>
          <p:nvPr/>
        </p:nvSpPr>
        <p:spPr bwMode="auto">
          <a:xfrm>
            <a:off x="1676400" y="56388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5" name="Line 7"/>
          <p:cNvSpPr>
            <a:spLocks noChangeShapeType="1"/>
          </p:cNvSpPr>
          <p:nvPr/>
        </p:nvSpPr>
        <p:spPr bwMode="auto">
          <a:xfrm>
            <a:off x="2514600" y="56388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6" name="Line 8"/>
          <p:cNvSpPr>
            <a:spLocks noChangeShapeType="1"/>
          </p:cNvSpPr>
          <p:nvPr/>
        </p:nvSpPr>
        <p:spPr bwMode="auto">
          <a:xfrm>
            <a:off x="5791200" y="56388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7" name="Line 9"/>
          <p:cNvSpPr>
            <a:spLocks noChangeShapeType="1"/>
          </p:cNvSpPr>
          <p:nvPr/>
        </p:nvSpPr>
        <p:spPr bwMode="auto">
          <a:xfrm>
            <a:off x="6553200" y="5638800"/>
            <a:ext cx="60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8" name="Line 10"/>
          <p:cNvSpPr>
            <a:spLocks noChangeShapeType="1"/>
          </p:cNvSpPr>
          <p:nvPr/>
        </p:nvSpPr>
        <p:spPr bwMode="auto">
          <a:xfrm flipV="1">
            <a:off x="4343400" y="12954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altLang="en-US" smtClean="0"/>
              <a:t>Mean</a:t>
            </a:r>
          </a:p>
        </p:txBody>
      </p:sp>
      <p:sp>
        <p:nvSpPr>
          <p:cNvPr id="45059" name="Rectangle 3"/>
          <p:cNvSpPr>
            <a:spLocks noGrp="1" noChangeArrowheads="1"/>
          </p:cNvSpPr>
          <p:nvPr>
            <p:ph type="body" idx="1"/>
          </p:nvPr>
        </p:nvSpPr>
        <p:spPr>
          <a:xfrm>
            <a:off x="457200" y="1295400"/>
            <a:ext cx="8229600" cy="1905000"/>
          </a:xfrm>
        </p:spPr>
        <p:txBody>
          <a:bodyPr/>
          <a:lstStyle/>
          <a:p>
            <a:pPr eaLnBrk="1" hangingPunct="1">
              <a:buFont typeface="Wingdings" panose="05000000000000000000" pitchFamily="2" charset="2"/>
              <a:buNone/>
            </a:pPr>
            <a:r>
              <a:rPr lang="en-US" altLang="en-US" sz="2400" smtClean="0"/>
              <a:t>The mean is the “balance point.”  </a:t>
            </a:r>
          </a:p>
          <a:p>
            <a:pPr eaLnBrk="1" hangingPunct="1">
              <a:buFont typeface="Wingdings" panose="05000000000000000000" pitchFamily="2" charset="2"/>
              <a:buNone/>
            </a:pPr>
            <a:r>
              <a:rPr lang="en-US" altLang="en-US" sz="2400" smtClean="0"/>
              <a:t>Each person’s score is like 1 pound placed at the score’s position on a see-saw.  Below, on a 200 cm see-saw, the mean equals 110, the place on the see-saw where a fulcrum finds balance:</a:t>
            </a:r>
          </a:p>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endParaRPr lang="en-US" altLang="en-US" smtClean="0"/>
          </a:p>
        </p:txBody>
      </p:sp>
      <p:sp>
        <p:nvSpPr>
          <p:cNvPr id="45060" name="Line 4"/>
          <p:cNvSpPr>
            <a:spLocks noChangeShapeType="1"/>
          </p:cNvSpPr>
          <p:nvPr/>
        </p:nvSpPr>
        <p:spPr bwMode="auto">
          <a:xfrm>
            <a:off x="533400" y="3886200"/>
            <a:ext cx="7620000" cy="0"/>
          </a:xfrm>
          <a:prstGeom prst="line">
            <a:avLst/>
          </a:prstGeom>
          <a:noFill/>
          <a:ln w="158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061" name="AutoShape 5"/>
          <p:cNvSpPr>
            <a:spLocks noChangeArrowheads="1"/>
          </p:cNvSpPr>
          <p:nvPr/>
        </p:nvSpPr>
        <p:spPr bwMode="auto">
          <a:xfrm>
            <a:off x="4038600" y="3962400"/>
            <a:ext cx="533400" cy="6096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5062" name="AutoShape 6"/>
          <p:cNvSpPr>
            <a:spLocks noChangeArrowheads="1"/>
          </p:cNvSpPr>
          <p:nvPr/>
        </p:nvSpPr>
        <p:spPr bwMode="auto">
          <a:xfrm>
            <a:off x="1600200" y="3352800"/>
            <a:ext cx="685800" cy="533400"/>
          </a:xfrm>
          <a:prstGeom prst="pentag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5063" name="AutoShape 8"/>
          <p:cNvSpPr>
            <a:spLocks noChangeArrowheads="1"/>
          </p:cNvSpPr>
          <p:nvPr/>
        </p:nvSpPr>
        <p:spPr bwMode="auto">
          <a:xfrm>
            <a:off x="2971800" y="3352800"/>
            <a:ext cx="685800" cy="533400"/>
          </a:xfrm>
          <a:prstGeom prst="pentag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5064" name="AutoShape 10"/>
          <p:cNvSpPr>
            <a:spLocks noChangeArrowheads="1"/>
          </p:cNvSpPr>
          <p:nvPr/>
        </p:nvSpPr>
        <p:spPr bwMode="auto">
          <a:xfrm>
            <a:off x="6934200" y="3352800"/>
            <a:ext cx="685800" cy="533400"/>
          </a:xfrm>
          <a:prstGeom prst="pentag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5065" name="Freeform 12"/>
          <p:cNvSpPr>
            <a:spLocks/>
          </p:cNvSpPr>
          <p:nvPr/>
        </p:nvSpPr>
        <p:spPr bwMode="auto">
          <a:xfrm>
            <a:off x="2316163" y="4267200"/>
            <a:ext cx="1951037" cy="1588"/>
          </a:xfrm>
          <a:custGeom>
            <a:avLst/>
            <a:gdLst>
              <a:gd name="T0" fmla="*/ 1951037 w 1229"/>
              <a:gd name="T1" fmla="*/ 0 h 1"/>
              <a:gd name="T2" fmla="*/ 0 w 1229"/>
              <a:gd name="T3" fmla="*/ 1588 h 1"/>
              <a:gd name="T4" fmla="*/ 0 60000 65536"/>
              <a:gd name="T5" fmla="*/ 0 60000 65536"/>
            </a:gdLst>
            <a:ahLst/>
            <a:cxnLst>
              <a:cxn ang="T4">
                <a:pos x="T0" y="T1"/>
              </a:cxn>
              <a:cxn ang="T5">
                <a:pos x="T2" y="T3"/>
              </a:cxn>
            </a:cxnLst>
            <a:rect l="0" t="0" r="r" b="b"/>
            <a:pathLst>
              <a:path w="1229" h="1">
                <a:moveTo>
                  <a:pt x="1229" y="0"/>
                </a:moveTo>
                <a:lnTo>
                  <a:pt x="0" y="1"/>
                </a:lnTo>
              </a:path>
            </a:pathLst>
          </a:custGeom>
          <a:noFill/>
          <a:ln w="9525">
            <a:solidFill>
              <a:schemeClr val="tx1"/>
            </a:solidFill>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6" name="Text Box 13"/>
          <p:cNvSpPr txBox="1">
            <a:spLocks noChangeArrowheads="1"/>
          </p:cNvSpPr>
          <p:nvPr/>
        </p:nvSpPr>
        <p:spPr bwMode="auto">
          <a:xfrm>
            <a:off x="1600200" y="4038600"/>
            <a:ext cx="11430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  17                                  units below</a:t>
            </a:r>
          </a:p>
        </p:txBody>
      </p:sp>
      <p:sp>
        <p:nvSpPr>
          <p:cNvPr id="45067" name="Line 14"/>
          <p:cNvSpPr>
            <a:spLocks noChangeShapeType="1"/>
          </p:cNvSpPr>
          <p:nvPr/>
        </p:nvSpPr>
        <p:spPr bwMode="auto">
          <a:xfrm flipH="1">
            <a:off x="3657600" y="4419600"/>
            <a:ext cx="609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8" name="Text Box 15"/>
          <p:cNvSpPr txBox="1">
            <a:spLocks noChangeArrowheads="1"/>
          </p:cNvSpPr>
          <p:nvPr/>
        </p:nvSpPr>
        <p:spPr bwMode="auto">
          <a:xfrm>
            <a:off x="2971800" y="4191000"/>
            <a:ext cx="990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  4  units below</a:t>
            </a:r>
          </a:p>
        </p:txBody>
      </p:sp>
      <p:sp>
        <p:nvSpPr>
          <p:cNvPr id="45069" name="Text Box 16"/>
          <p:cNvSpPr txBox="1">
            <a:spLocks noChangeArrowheads="1"/>
          </p:cNvSpPr>
          <p:nvPr/>
        </p:nvSpPr>
        <p:spPr bwMode="auto">
          <a:xfrm>
            <a:off x="3886200" y="35052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 </a:t>
            </a:r>
            <a:r>
              <a:rPr lang="en-US" altLang="en-US" sz="1600">
                <a:latin typeface="Times New Roman" panose="02020603050405020304" pitchFamily="18" charset="0"/>
              </a:rPr>
              <a:t>110 cm</a:t>
            </a:r>
          </a:p>
        </p:txBody>
      </p:sp>
      <p:sp>
        <p:nvSpPr>
          <p:cNvPr id="45070" name="Line 17"/>
          <p:cNvSpPr>
            <a:spLocks noChangeShapeType="1"/>
          </p:cNvSpPr>
          <p:nvPr/>
        </p:nvSpPr>
        <p:spPr bwMode="auto">
          <a:xfrm>
            <a:off x="4267200" y="4343400"/>
            <a:ext cx="2667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71" name="Text Box 18"/>
          <p:cNvSpPr txBox="1">
            <a:spLocks noChangeArrowheads="1"/>
          </p:cNvSpPr>
          <p:nvPr/>
        </p:nvSpPr>
        <p:spPr bwMode="auto">
          <a:xfrm>
            <a:off x="6934200" y="4038600"/>
            <a:ext cx="990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  21  units above</a:t>
            </a:r>
          </a:p>
        </p:txBody>
      </p:sp>
      <p:sp>
        <p:nvSpPr>
          <p:cNvPr id="45072" name="Text Box 19"/>
          <p:cNvSpPr txBox="1">
            <a:spLocks noChangeArrowheads="1"/>
          </p:cNvSpPr>
          <p:nvPr/>
        </p:nvSpPr>
        <p:spPr bwMode="auto">
          <a:xfrm>
            <a:off x="533400" y="5334000"/>
            <a:ext cx="76962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endParaRPr lang="en-US" altLang="en-US" sz="2400">
              <a:latin typeface="Times New Roman" panose="02020603050405020304" pitchFamily="18" charset="0"/>
            </a:endParaRPr>
          </a:p>
          <a:p>
            <a:pPr eaLnBrk="1" hangingPunct="1">
              <a:spcBef>
                <a:spcPct val="50000"/>
              </a:spcBef>
            </a:pPr>
            <a:r>
              <a:rPr lang="en-US" altLang="en-US" sz="2400">
                <a:latin typeface="Times New Roman" panose="02020603050405020304" pitchFamily="18" charset="0"/>
              </a:rPr>
              <a:t>The scale is balanced because…</a:t>
            </a:r>
          </a:p>
          <a:p>
            <a:pPr eaLnBrk="1" hangingPunct="1">
              <a:spcBef>
                <a:spcPct val="50000"/>
              </a:spcBef>
            </a:pPr>
            <a:r>
              <a:rPr lang="en-US" altLang="en-US" sz="2400">
                <a:latin typeface="Times New Roman" panose="02020603050405020304" pitchFamily="18" charset="0"/>
              </a:rPr>
              <a:t>                       17  +  4 </a:t>
            </a:r>
            <a:r>
              <a:rPr lang="en-US" altLang="en-US" sz="1200">
                <a:latin typeface="Times New Roman" panose="02020603050405020304" pitchFamily="18" charset="0"/>
              </a:rPr>
              <a:t>on the left</a:t>
            </a:r>
            <a:r>
              <a:rPr lang="en-US" altLang="en-US" sz="2400">
                <a:latin typeface="Times New Roman" panose="02020603050405020304" pitchFamily="18" charset="0"/>
              </a:rPr>
              <a:t>   =            21 </a:t>
            </a:r>
            <a:r>
              <a:rPr lang="en-US" altLang="en-US" sz="1200">
                <a:latin typeface="Times New Roman" panose="02020603050405020304" pitchFamily="18" charset="0"/>
              </a:rPr>
              <a:t>on the right</a:t>
            </a:r>
          </a:p>
        </p:txBody>
      </p:sp>
      <p:sp>
        <p:nvSpPr>
          <p:cNvPr id="45073" name="Text Box 20"/>
          <p:cNvSpPr txBox="1">
            <a:spLocks noChangeArrowheads="1"/>
          </p:cNvSpPr>
          <p:nvPr/>
        </p:nvSpPr>
        <p:spPr bwMode="auto">
          <a:xfrm>
            <a:off x="3962400" y="4572000"/>
            <a:ext cx="838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  0  units</a:t>
            </a:r>
          </a:p>
        </p:txBody>
      </p:sp>
      <p:sp>
        <p:nvSpPr>
          <p:cNvPr id="45074" name="Text Box 21"/>
          <p:cNvSpPr txBox="1">
            <a:spLocks noChangeArrowheads="1"/>
          </p:cNvSpPr>
          <p:nvPr/>
        </p:nvSpPr>
        <p:spPr bwMode="auto">
          <a:xfrm>
            <a:off x="1600200" y="3352800"/>
            <a:ext cx="6858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400"/>
              <a:t>1 lb at 93 cm</a:t>
            </a:r>
            <a:r>
              <a:rPr lang="en-US" altLang="en-US" sz="1600"/>
              <a:t> </a:t>
            </a:r>
          </a:p>
        </p:txBody>
      </p:sp>
      <p:sp>
        <p:nvSpPr>
          <p:cNvPr id="45075" name="Text Box 22"/>
          <p:cNvSpPr txBox="1">
            <a:spLocks noChangeArrowheads="1"/>
          </p:cNvSpPr>
          <p:nvPr/>
        </p:nvSpPr>
        <p:spPr bwMode="auto">
          <a:xfrm>
            <a:off x="2971800" y="3352800"/>
            <a:ext cx="8382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400"/>
              <a:t>1 lb at 106 cm</a:t>
            </a:r>
            <a:r>
              <a:rPr lang="en-US" altLang="en-US" sz="1600"/>
              <a:t> </a:t>
            </a:r>
          </a:p>
        </p:txBody>
      </p:sp>
      <p:sp>
        <p:nvSpPr>
          <p:cNvPr id="45076" name="Text Box 23"/>
          <p:cNvSpPr txBox="1">
            <a:spLocks noChangeArrowheads="1"/>
          </p:cNvSpPr>
          <p:nvPr/>
        </p:nvSpPr>
        <p:spPr bwMode="auto">
          <a:xfrm>
            <a:off x="6934200" y="3352800"/>
            <a:ext cx="9144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400"/>
              <a:t>1 lb at 131 cm</a:t>
            </a:r>
            <a:r>
              <a:rPr lang="en-US" altLang="en-US" sz="1600"/>
              <a:t> </a:t>
            </a:r>
          </a:p>
        </p:txBody>
      </p:sp>
      <p:sp>
        <p:nvSpPr>
          <p:cNvPr id="45077" name="Freeform 24"/>
          <p:cNvSpPr>
            <a:spLocks/>
          </p:cNvSpPr>
          <p:nvPr/>
        </p:nvSpPr>
        <p:spPr bwMode="auto">
          <a:xfrm>
            <a:off x="7848600" y="3429000"/>
            <a:ext cx="241300" cy="914400"/>
          </a:xfrm>
          <a:custGeom>
            <a:avLst/>
            <a:gdLst>
              <a:gd name="T0" fmla="*/ 0 w 152"/>
              <a:gd name="T1" fmla="*/ 0 h 576"/>
              <a:gd name="T2" fmla="*/ 228600 w 152"/>
              <a:gd name="T3" fmla="*/ 457200 h 576"/>
              <a:gd name="T4" fmla="*/ 76200 w 152"/>
              <a:gd name="T5" fmla="*/ 914400 h 576"/>
              <a:gd name="T6" fmla="*/ 0 60000 65536"/>
              <a:gd name="T7" fmla="*/ 0 60000 65536"/>
              <a:gd name="T8" fmla="*/ 0 60000 65536"/>
            </a:gdLst>
            <a:ahLst/>
            <a:cxnLst>
              <a:cxn ang="T6">
                <a:pos x="T0" y="T1"/>
              </a:cxn>
              <a:cxn ang="T7">
                <a:pos x="T2" y="T3"/>
              </a:cxn>
              <a:cxn ang="T8">
                <a:pos x="T4" y="T5"/>
              </a:cxn>
            </a:cxnLst>
            <a:rect l="0" t="0" r="r" b="b"/>
            <a:pathLst>
              <a:path w="152" h="576">
                <a:moveTo>
                  <a:pt x="0" y="0"/>
                </a:moveTo>
                <a:cubicBezTo>
                  <a:pt x="68" y="96"/>
                  <a:pt x="136" y="192"/>
                  <a:pt x="144" y="288"/>
                </a:cubicBezTo>
                <a:cubicBezTo>
                  <a:pt x="152" y="384"/>
                  <a:pt x="64" y="528"/>
                  <a:pt x="48" y="576"/>
                </a:cubicBezTo>
              </a:path>
            </a:pathLst>
          </a:custGeom>
          <a:noFill/>
          <a:ln w="9525" cap="flat">
            <a:solidFill>
              <a:schemeClr val="tx1"/>
            </a:solidFill>
            <a:prstDash val="sysDot"/>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US" altLang="en-US" smtClean="0"/>
              <a:t>Mean</a:t>
            </a:r>
          </a:p>
        </p:txBody>
      </p:sp>
      <p:sp>
        <p:nvSpPr>
          <p:cNvPr id="47107" name="Rectangle 3"/>
          <p:cNvSpPr>
            <a:spLocks noGrp="1" noChangeArrowheads="1"/>
          </p:cNvSpPr>
          <p:nvPr>
            <p:ph type="body" idx="1"/>
          </p:nvPr>
        </p:nvSpPr>
        <p:spPr/>
        <p:txBody>
          <a:bodyPr/>
          <a:lstStyle/>
          <a:p>
            <a:pPr marL="571500" indent="-571500" eaLnBrk="1" hangingPunct="1">
              <a:buFont typeface="Wingdings" panose="05000000000000000000" pitchFamily="2" charset="2"/>
              <a:buAutoNum type="arabicPeriod"/>
            </a:pPr>
            <a:r>
              <a:rPr lang="en-US" altLang="en-US" smtClean="0"/>
              <a:t>Means can be badly affected by outliers (data points with extreme values unlike the rest) </a:t>
            </a:r>
          </a:p>
          <a:p>
            <a:pPr marL="571500" indent="-571500" eaLnBrk="1" hangingPunct="1">
              <a:buFont typeface="Wingdings" panose="05000000000000000000" pitchFamily="2" charset="2"/>
              <a:buAutoNum type="arabicPeriod"/>
            </a:pPr>
            <a:r>
              <a:rPr lang="en-US" altLang="en-US" smtClean="0"/>
              <a:t>Outliers can make the mean a bad measure of central tendency or common experience</a:t>
            </a:r>
          </a:p>
          <a:p>
            <a:pPr marL="571500" indent="-571500" eaLnBrk="1" hangingPunct="1">
              <a:buFont typeface="Wingdings" panose="05000000000000000000" pitchFamily="2" charset="2"/>
              <a:buAutoNum type="arabicPeriod"/>
            </a:pPr>
            <a:endParaRPr lang="en-US" altLang="en-US" smtClean="0"/>
          </a:p>
        </p:txBody>
      </p:sp>
      <p:sp>
        <p:nvSpPr>
          <p:cNvPr id="47108" name="Line 4"/>
          <p:cNvSpPr>
            <a:spLocks noChangeShapeType="1"/>
          </p:cNvSpPr>
          <p:nvPr/>
        </p:nvSpPr>
        <p:spPr bwMode="auto">
          <a:xfrm>
            <a:off x="1143000" y="5791200"/>
            <a:ext cx="7315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09" name="AutoShape 5"/>
          <p:cNvSpPr>
            <a:spLocks noChangeArrowheads="1"/>
          </p:cNvSpPr>
          <p:nvPr/>
        </p:nvSpPr>
        <p:spPr bwMode="auto">
          <a:xfrm>
            <a:off x="2438400" y="5791200"/>
            <a:ext cx="533400" cy="3810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7110" name="Freeform 6"/>
          <p:cNvSpPr>
            <a:spLocks/>
          </p:cNvSpPr>
          <p:nvPr/>
        </p:nvSpPr>
        <p:spPr bwMode="auto">
          <a:xfrm>
            <a:off x="1143000" y="4953000"/>
            <a:ext cx="7239000" cy="863600"/>
          </a:xfrm>
          <a:custGeom>
            <a:avLst/>
            <a:gdLst>
              <a:gd name="T0" fmla="*/ 0 w 4560"/>
              <a:gd name="T1" fmla="*/ 787400 h 544"/>
              <a:gd name="T2" fmla="*/ 381000 w 4560"/>
              <a:gd name="T3" fmla="*/ 25400 h 544"/>
              <a:gd name="T4" fmla="*/ 1752600 w 4560"/>
              <a:gd name="T5" fmla="*/ 635000 h 544"/>
              <a:gd name="T6" fmla="*/ 7239000 w 4560"/>
              <a:gd name="T7" fmla="*/ 863600 h 54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560" h="544">
                <a:moveTo>
                  <a:pt x="0" y="496"/>
                </a:moveTo>
                <a:cubicBezTo>
                  <a:pt x="28" y="264"/>
                  <a:pt x="56" y="32"/>
                  <a:pt x="240" y="16"/>
                </a:cubicBezTo>
                <a:cubicBezTo>
                  <a:pt x="424" y="0"/>
                  <a:pt x="384" y="312"/>
                  <a:pt x="1104" y="400"/>
                </a:cubicBezTo>
                <a:cubicBezTo>
                  <a:pt x="1824" y="488"/>
                  <a:pt x="3984" y="520"/>
                  <a:pt x="4560" y="544"/>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11" name="Text Box 7"/>
          <p:cNvSpPr txBox="1">
            <a:spLocks noChangeArrowheads="1"/>
          </p:cNvSpPr>
          <p:nvPr/>
        </p:nvSpPr>
        <p:spPr bwMode="auto">
          <a:xfrm>
            <a:off x="1066800" y="6019800"/>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All of Us</a:t>
            </a:r>
          </a:p>
        </p:txBody>
      </p:sp>
      <p:sp>
        <p:nvSpPr>
          <p:cNvPr id="47112" name="Text Box 8"/>
          <p:cNvSpPr txBox="1">
            <a:spLocks noChangeArrowheads="1"/>
          </p:cNvSpPr>
          <p:nvPr/>
        </p:nvSpPr>
        <p:spPr bwMode="auto">
          <a:xfrm>
            <a:off x="7239000" y="5867400"/>
            <a:ext cx="1371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Bill Gates</a:t>
            </a:r>
          </a:p>
        </p:txBody>
      </p:sp>
      <p:sp>
        <p:nvSpPr>
          <p:cNvPr id="47113" name="Text Box 9"/>
          <p:cNvSpPr txBox="1">
            <a:spLocks noChangeArrowheads="1"/>
          </p:cNvSpPr>
          <p:nvPr/>
        </p:nvSpPr>
        <p:spPr bwMode="auto">
          <a:xfrm>
            <a:off x="2286000" y="6248400"/>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Mean</a:t>
            </a:r>
          </a:p>
        </p:txBody>
      </p:sp>
      <p:sp>
        <p:nvSpPr>
          <p:cNvPr id="47114" name="Text Box 10"/>
          <p:cNvSpPr txBox="1">
            <a:spLocks noChangeArrowheads="1"/>
          </p:cNvSpPr>
          <p:nvPr/>
        </p:nvSpPr>
        <p:spPr bwMode="auto">
          <a:xfrm>
            <a:off x="7239000" y="6172200"/>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  Outlier</a:t>
            </a:r>
          </a:p>
        </p:txBody>
      </p:sp>
      <p:sp>
        <p:nvSpPr>
          <p:cNvPr id="47115" name="Text Box 11"/>
          <p:cNvSpPr txBox="1">
            <a:spLocks noChangeArrowheads="1"/>
          </p:cNvSpPr>
          <p:nvPr/>
        </p:nvSpPr>
        <p:spPr bwMode="auto">
          <a:xfrm>
            <a:off x="2667000" y="4487863"/>
            <a:ext cx="3657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Income in the U.S.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ltLang="en-US" smtClean="0"/>
              <a:t>Median	</a:t>
            </a:r>
          </a:p>
        </p:txBody>
      </p:sp>
      <p:sp>
        <p:nvSpPr>
          <p:cNvPr id="49155"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sz="2600" smtClean="0"/>
              <a:t>The middle value when a variable’s values are ranked in order; the point that divides a distribution into two equal halves.</a:t>
            </a:r>
          </a:p>
          <a:p>
            <a:pPr eaLnBrk="1" hangingPunct="1">
              <a:lnSpc>
                <a:spcPct val="90000"/>
              </a:lnSpc>
              <a:buFont typeface="Wingdings" panose="05000000000000000000" pitchFamily="2" charset="2"/>
              <a:buNone/>
            </a:pPr>
            <a:endParaRPr lang="en-US" altLang="en-US" sz="2600" smtClean="0"/>
          </a:p>
          <a:p>
            <a:pPr eaLnBrk="1" hangingPunct="1">
              <a:lnSpc>
                <a:spcPct val="90000"/>
              </a:lnSpc>
              <a:buFont typeface="Wingdings" panose="05000000000000000000" pitchFamily="2" charset="2"/>
              <a:buNone/>
            </a:pPr>
            <a:r>
              <a:rPr lang="en-US" altLang="en-US" sz="2600" smtClean="0"/>
              <a:t>When data are listed in order, the median is the point at which 50% of the cases are above and 50% below it.</a:t>
            </a:r>
          </a:p>
          <a:p>
            <a:pPr eaLnBrk="1" hangingPunct="1">
              <a:lnSpc>
                <a:spcPct val="90000"/>
              </a:lnSpc>
              <a:buFont typeface="Wingdings" panose="05000000000000000000" pitchFamily="2" charset="2"/>
              <a:buNone/>
            </a:pPr>
            <a:endParaRPr lang="en-US" altLang="en-US" sz="2600" smtClean="0"/>
          </a:p>
          <a:p>
            <a:pPr eaLnBrk="1" hangingPunct="1">
              <a:lnSpc>
                <a:spcPct val="90000"/>
              </a:lnSpc>
              <a:buFont typeface="Wingdings" panose="05000000000000000000" pitchFamily="2" charset="2"/>
              <a:buNone/>
            </a:pPr>
            <a:r>
              <a:rPr lang="en-US" altLang="en-US" sz="2600" smtClean="0"/>
              <a:t>The 50</a:t>
            </a:r>
            <a:r>
              <a:rPr lang="en-US" altLang="en-US" sz="2600" baseline="30000" smtClean="0"/>
              <a:t>th</a:t>
            </a:r>
            <a:r>
              <a:rPr lang="en-US" altLang="en-US" sz="2600" smtClean="0"/>
              <a:t> percentile.</a:t>
            </a:r>
          </a:p>
          <a:p>
            <a:pPr eaLnBrk="1" hangingPunct="1">
              <a:lnSpc>
                <a:spcPct val="90000"/>
              </a:lnSpc>
              <a:buFont typeface="Wingdings" panose="05000000000000000000" pitchFamily="2" charset="2"/>
              <a:buNone/>
            </a:pPr>
            <a:endParaRPr lang="en-US" altLang="en-US" sz="2600" smtClean="0"/>
          </a:p>
          <a:p>
            <a:pPr eaLnBrk="1" hangingPunct="1">
              <a:lnSpc>
                <a:spcPct val="90000"/>
              </a:lnSpc>
              <a:buFont typeface="Wingdings" panose="05000000000000000000" pitchFamily="2" charset="2"/>
              <a:buNone/>
            </a:pPr>
            <a:r>
              <a:rPr lang="en-US" altLang="en-US" sz="2600" smtClean="0"/>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altLang="en-US" smtClean="0"/>
              <a:t>Median</a:t>
            </a:r>
          </a:p>
        </p:txBody>
      </p:sp>
      <p:sp>
        <p:nvSpPr>
          <p:cNvPr id="51203" name="Line 3"/>
          <p:cNvSpPr>
            <a:spLocks noChangeShapeType="1"/>
          </p:cNvSpPr>
          <p:nvPr/>
        </p:nvSpPr>
        <p:spPr bwMode="auto">
          <a:xfrm flipH="1">
            <a:off x="3276600" y="4114800"/>
            <a:ext cx="1905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204" name="Text Box 4"/>
          <p:cNvSpPr txBox="1">
            <a:spLocks noChangeArrowheads="1"/>
          </p:cNvSpPr>
          <p:nvPr/>
        </p:nvSpPr>
        <p:spPr bwMode="auto">
          <a:xfrm>
            <a:off x="5410200" y="3657600"/>
            <a:ext cx="3505200" cy="779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Median = 109 </a:t>
            </a:r>
          </a:p>
          <a:p>
            <a:pPr eaLnBrk="1" hangingPunct="1">
              <a:spcBef>
                <a:spcPct val="50000"/>
              </a:spcBef>
            </a:pPr>
            <a:r>
              <a:rPr lang="en-US" altLang="en-US"/>
              <a:t>(six cases above, six below)</a:t>
            </a:r>
          </a:p>
        </p:txBody>
      </p:sp>
      <p:sp>
        <p:nvSpPr>
          <p:cNvPr id="51205" name="Rectangle 5"/>
          <p:cNvSpPr>
            <a:spLocks noGrp="1" noChangeArrowheads="1"/>
          </p:cNvSpPr>
          <p:nvPr>
            <p:ph type="body" sz="half" idx="1"/>
          </p:nvPr>
        </p:nvSpPr>
        <p:spPr>
          <a:xfrm>
            <a:off x="457200" y="1371600"/>
            <a:ext cx="4038600" cy="5486400"/>
          </a:xfrm>
          <a:noFill/>
        </p:spPr>
        <p:txBody>
          <a:bodyPr/>
          <a:lstStyle/>
          <a:p>
            <a:pPr eaLnBrk="1" hangingPunct="1">
              <a:buFont typeface="Wingdings" panose="05000000000000000000" pitchFamily="2" charset="2"/>
              <a:buNone/>
            </a:pPr>
            <a:r>
              <a:rPr lang="en-US" altLang="en-US" sz="2200" smtClean="0"/>
              <a:t>Class A--IQs of 13 Students	</a:t>
            </a:r>
          </a:p>
          <a:p>
            <a:pPr eaLnBrk="1" hangingPunct="1">
              <a:buFont typeface="Wingdings" panose="05000000000000000000" pitchFamily="2" charset="2"/>
              <a:buNone/>
            </a:pPr>
            <a:r>
              <a:rPr lang="en-US" altLang="en-US" sz="2000" smtClean="0"/>
              <a:t>			89</a:t>
            </a:r>
          </a:p>
          <a:p>
            <a:pPr eaLnBrk="1" hangingPunct="1">
              <a:buFont typeface="Wingdings" panose="05000000000000000000" pitchFamily="2" charset="2"/>
              <a:buNone/>
            </a:pPr>
            <a:r>
              <a:rPr lang="en-US" altLang="en-US" sz="2000" smtClean="0"/>
              <a:t>			93</a:t>
            </a:r>
          </a:p>
          <a:p>
            <a:pPr eaLnBrk="1" hangingPunct="1">
              <a:buFont typeface="Wingdings" panose="05000000000000000000" pitchFamily="2" charset="2"/>
              <a:buNone/>
            </a:pPr>
            <a:r>
              <a:rPr lang="en-US" altLang="en-US" sz="2000" smtClean="0"/>
              <a:t>			97</a:t>
            </a:r>
          </a:p>
          <a:p>
            <a:pPr eaLnBrk="1" hangingPunct="1">
              <a:buFont typeface="Wingdings" panose="05000000000000000000" pitchFamily="2" charset="2"/>
              <a:buNone/>
            </a:pPr>
            <a:r>
              <a:rPr lang="en-US" altLang="en-US" sz="2000" smtClean="0"/>
              <a:t>			98</a:t>
            </a:r>
          </a:p>
          <a:p>
            <a:pPr eaLnBrk="1" hangingPunct="1">
              <a:buFont typeface="Wingdings" panose="05000000000000000000" pitchFamily="2" charset="2"/>
              <a:buNone/>
            </a:pPr>
            <a:r>
              <a:rPr lang="en-US" altLang="en-US" sz="2000" smtClean="0"/>
              <a:t>			102</a:t>
            </a:r>
          </a:p>
          <a:p>
            <a:pPr eaLnBrk="1" hangingPunct="1">
              <a:buFont typeface="Wingdings" panose="05000000000000000000" pitchFamily="2" charset="2"/>
              <a:buNone/>
            </a:pPr>
            <a:r>
              <a:rPr lang="en-US" altLang="en-US" sz="2000" smtClean="0"/>
              <a:t>			106</a:t>
            </a:r>
          </a:p>
          <a:p>
            <a:pPr eaLnBrk="1" hangingPunct="1">
              <a:buFont typeface="Wingdings" panose="05000000000000000000" pitchFamily="2" charset="2"/>
              <a:buNone/>
            </a:pPr>
            <a:r>
              <a:rPr lang="en-US" altLang="en-US" sz="2000" smtClean="0"/>
              <a:t>			109</a:t>
            </a:r>
          </a:p>
          <a:p>
            <a:pPr eaLnBrk="1" hangingPunct="1">
              <a:buFont typeface="Wingdings" panose="05000000000000000000" pitchFamily="2" charset="2"/>
              <a:buNone/>
            </a:pPr>
            <a:r>
              <a:rPr lang="en-US" altLang="en-US" sz="2000" smtClean="0"/>
              <a:t>			110		</a:t>
            </a:r>
          </a:p>
          <a:p>
            <a:pPr eaLnBrk="1" hangingPunct="1">
              <a:buFont typeface="Wingdings" panose="05000000000000000000" pitchFamily="2" charset="2"/>
              <a:buNone/>
            </a:pPr>
            <a:r>
              <a:rPr lang="en-US" altLang="en-US" sz="2000" smtClean="0"/>
              <a:t>			115</a:t>
            </a:r>
          </a:p>
          <a:p>
            <a:pPr eaLnBrk="1" hangingPunct="1">
              <a:buFont typeface="Wingdings" panose="05000000000000000000" pitchFamily="2" charset="2"/>
              <a:buNone/>
            </a:pPr>
            <a:r>
              <a:rPr lang="en-US" altLang="en-US" sz="2000" smtClean="0"/>
              <a:t>			119		</a:t>
            </a:r>
          </a:p>
          <a:p>
            <a:pPr eaLnBrk="1" hangingPunct="1">
              <a:buFont typeface="Wingdings" panose="05000000000000000000" pitchFamily="2" charset="2"/>
              <a:buNone/>
            </a:pPr>
            <a:r>
              <a:rPr lang="en-US" altLang="en-US" sz="2000" smtClean="0"/>
              <a:t>			128		</a:t>
            </a:r>
          </a:p>
          <a:p>
            <a:pPr eaLnBrk="1" hangingPunct="1">
              <a:buFont typeface="Wingdings" panose="05000000000000000000" pitchFamily="2" charset="2"/>
              <a:buNone/>
            </a:pPr>
            <a:r>
              <a:rPr lang="en-US" altLang="en-US" sz="2000" smtClean="0"/>
              <a:t>			131				140					</a:t>
            </a:r>
          </a:p>
        </p:txBody>
      </p:sp>
      <p:sp>
        <p:nvSpPr>
          <p:cNvPr id="51206" name="Freeform 6"/>
          <p:cNvSpPr>
            <a:spLocks/>
          </p:cNvSpPr>
          <p:nvPr/>
        </p:nvSpPr>
        <p:spPr bwMode="auto">
          <a:xfrm>
            <a:off x="1954213" y="4137025"/>
            <a:ext cx="1066800" cy="1588"/>
          </a:xfrm>
          <a:custGeom>
            <a:avLst/>
            <a:gdLst>
              <a:gd name="T0" fmla="*/ 0 w 672"/>
              <a:gd name="T1" fmla="*/ 0 h 1"/>
              <a:gd name="T2" fmla="*/ 1066800 w 672"/>
              <a:gd name="T3" fmla="*/ 0 h 1"/>
              <a:gd name="T4" fmla="*/ 0 60000 65536"/>
              <a:gd name="T5" fmla="*/ 0 60000 65536"/>
            </a:gdLst>
            <a:ahLst/>
            <a:cxnLst>
              <a:cxn ang="T4">
                <a:pos x="T0" y="T1"/>
              </a:cxn>
              <a:cxn ang="T5">
                <a:pos x="T2" y="T3"/>
              </a:cxn>
            </a:cxnLst>
            <a:rect l="0" t="0" r="r" b="b"/>
            <a:pathLst>
              <a:path w="672" h="1">
                <a:moveTo>
                  <a:pt x="0" y="0"/>
                </a:moveTo>
                <a:lnTo>
                  <a:pt x="672" y="0"/>
                </a:lnTo>
              </a:path>
            </a:pathLst>
          </a:custGeom>
          <a:noFill/>
          <a:ln w="9525" cap="flat">
            <a:solidFill>
              <a:schemeClr val="tx1"/>
            </a:solidFill>
            <a:prstDash val="sysDot"/>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US" altLang="en-US" smtClean="0"/>
              <a:t>Median</a:t>
            </a:r>
          </a:p>
        </p:txBody>
      </p:sp>
      <p:sp>
        <p:nvSpPr>
          <p:cNvPr id="53251" name="Line 3"/>
          <p:cNvSpPr>
            <a:spLocks noChangeShapeType="1"/>
          </p:cNvSpPr>
          <p:nvPr/>
        </p:nvSpPr>
        <p:spPr bwMode="auto">
          <a:xfrm flipH="1">
            <a:off x="3276600" y="4648200"/>
            <a:ext cx="1905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3252" name="Text Box 4"/>
          <p:cNvSpPr txBox="1">
            <a:spLocks noChangeArrowheads="1"/>
          </p:cNvSpPr>
          <p:nvPr/>
        </p:nvSpPr>
        <p:spPr bwMode="auto">
          <a:xfrm>
            <a:off x="5486400" y="4419600"/>
            <a:ext cx="3505200" cy="119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Median = 109.5</a:t>
            </a:r>
          </a:p>
          <a:p>
            <a:pPr eaLnBrk="1" hangingPunct="1">
              <a:spcBef>
                <a:spcPct val="50000"/>
              </a:spcBef>
            </a:pPr>
            <a:r>
              <a:rPr lang="en-US" altLang="en-US"/>
              <a:t>109 + 110 = 219/2 = 109.5</a:t>
            </a:r>
          </a:p>
          <a:p>
            <a:pPr eaLnBrk="1" hangingPunct="1">
              <a:spcBef>
                <a:spcPct val="50000"/>
              </a:spcBef>
            </a:pPr>
            <a:r>
              <a:rPr lang="en-US" altLang="en-US"/>
              <a:t>(six cases above, six below)</a:t>
            </a:r>
          </a:p>
        </p:txBody>
      </p:sp>
      <p:sp>
        <p:nvSpPr>
          <p:cNvPr id="53253" name="Rectangle 5"/>
          <p:cNvSpPr>
            <a:spLocks noGrp="1" noChangeArrowheads="1"/>
          </p:cNvSpPr>
          <p:nvPr>
            <p:ph type="body" sz="half" idx="1"/>
          </p:nvPr>
        </p:nvSpPr>
        <p:spPr>
          <a:xfrm>
            <a:off x="457200" y="1371600"/>
            <a:ext cx="6629400" cy="5486400"/>
          </a:xfrm>
          <a:noFill/>
        </p:spPr>
        <p:txBody>
          <a:bodyPr/>
          <a:lstStyle/>
          <a:p>
            <a:pPr eaLnBrk="1" hangingPunct="1">
              <a:buFont typeface="Wingdings" panose="05000000000000000000" pitchFamily="2" charset="2"/>
              <a:buNone/>
            </a:pPr>
            <a:r>
              <a:rPr lang="en-US" altLang="en-US" sz="2200" smtClean="0"/>
              <a:t>If the first student were to drop out of Class A, there would be a new median:	</a:t>
            </a:r>
          </a:p>
          <a:p>
            <a:pPr eaLnBrk="1" hangingPunct="1">
              <a:buFont typeface="Wingdings" panose="05000000000000000000" pitchFamily="2" charset="2"/>
              <a:buNone/>
            </a:pPr>
            <a:r>
              <a:rPr lang="en-US" altLang="en-US" sz="2000" smtClean="0"/>
              <a:t>			89</a:t>
            </a:r>
          </a:p>
          <a:p>
            <a:pPr eaLnBrk="1" hangingPunct="1">
              <a:buFont typeface="Wingdings" panose="05000000000000000000" pitchFamily="2" charset="2"/>
              <a:buNone/>
            </a:pPr>
            <a:r>
              <a:rPr lang="en-US" altLang="en-US" sz="2000" smtClean="0"/>
              <a:t>			93</a:t>
            </a:r>
          </a:p>
          <a:p>
            <a:pPr eaLnBrk="1" hangingPunct="1">
              <a:buFont typeface="Wingdings" panose="05000000000000000000" pitchFamily="2" charset="2"/>
              <a:buNone/>
            </a:pPr>
            <a:r>
              <a:rPr lang="en-US" altLang="en-US" sz="2000" smtClean="0"/>
              <a:t>			97</a:t>
            </a:r>
          </a:p>
          <a:p>
            <a:pPr eaLnBrk="1" hangingPunct="1">
              <a:buFont typeface="Wingdings" panose="05000000000000000000" pitchFamily="2" charset="2"/>
              <a:buNone/>
            </a:pPr>
            <a:r>
              <a:rPr lang="en-US" altLang="en-US" sz="2000" smtClean="0"/>
              <a:t>			98</a:t>
            </a:r>
          </a:p>
          <a:p>
            <a:pPr eaLnBrk="1" hangingPunct="1">
              <a:buFont typeface="Wingdings" panose="05000000000000000000" pitchFamily="2" charset="2"/>
              <a:buNone/>
            </a:pPr>
            <a:r>
              <a:rPr lang="en-US" altLang="en-US" sz="2000" smtClean="0"/>
              <a:t>			102</a:t>
            </a:r>
          </a:p>
          <a:p>
            <a:pPr eaLnBrk="1" hangingPunct="1">
              <a:buFont typeface="Wingdings" panose="05000000000000000000" pitchFamily="2" charset="2"/>
              <a:buNone/>
            </a:pPr>
            <a:r>
              <a:rPr lang="en-US" altLang="en-US" sz="2000" smtClean="0"/>
              <a:t>			106</a:t>
            </a:r>
          </a:p>
          <a:p>
            <a:pPr eaLnBrk="1" hangingPunct="1">
              <a:buFont typeface="Wingdings" panose="05000000000000000000" pitchFamily="2" charset="2"/>
              <a:buNone/>
            </a:pPr>
            <a:r>
              <a:rPr lang="en-US" altLang="en-US" sz="2000" smtClean="0"/>
              <a:t>			109</a:t>
            </a:r>
          </a:p>
          <a:p>
            <a:pPr eaLnBrk="1" hangingPunct="1">
              <a:buFont typeface="Wingdings" panose="05000000000000000000" pitchFamily="2" charset="2"/>
              <a:buNone/>
            </a:pPr>
            <a:r>
              <a:rPr lang="en-US" altLang="en-US" sz="2000" smtClean="0"/>
              <a:t>			110		</a:t>
            </a:r>
          </a:p>
          <a:p>
            <a:pPr eaLnBrk="1" hangingPunct="1">
              <a:buFont typeface="Wingdings" panose="05000000000000000000" pitchFamily="2" charset="2"/>
              <a:buNone/>
            </a:pPr>
            <a:r>
              <a:rPr lang="en-US" altLang="en-US" sz="2000" smtClean="0"/>
              <a:t>			115</a:t>
            </a:r>
          </a:p>
          <a:p>
            <a:pPr eaLnBrk="1" hangingPunct="1">
              <a:buFont typeface="Wingdings" panose="05000000000000000000" pitchFamily="2" charset="2"/>
              <a:buNone/>
            </a:pPr>
            <a:r>
              <a:rPr lang="en-US" altLang="en-US" sz="2000" smtClean="0"/>
              <a:t>			119		</a:t>
            </a:r>
          </a:p>
          <a:p>
            <a:pPr eaLnBrk="1" hangingPunct="1">
              <a:buFont typeface="Wingdings" panose="05000000000000000000" pitchFamily="2" charset="2"/>
              <a:buNone/>
            </a:pPr>
            <a:r>
              <a:rPr lang="en-US" altLang="en-US" sz="2000" smtClean="0"/>
              <a:t>			128		</a:t>
            </a:r>
          </a:p>
          <a:p>
            <a:pPr eaLnBrk="1" hangingPunct="1">
              <a:buFont typeface="Wingdings" panose="05000000000000000000" pitchFamily="2" charset="2"/>
              <a:buNone/>
            </a:pPr>
            <a:r>
              <a:rPr lang="en-US" altLang="en-US" sz="2000" smtClean="0"/>
              <a:t>			131				</a:t>
            </a:r>
          </a:p>
          <a:p>
            <a:pPr eaLnBrk="1" hangingPunct="1">
              <a:buFont typeface="Wingdings" panose="05000000000000000000" pitchFamily="2" charset="2"/>
              <a:buNone/>
            </a:pPr>
            <a:r>
              <a:rPr lang="en-US" altLang="en-US" sz="2000" smtClean="0"/>
              <a:t>			140					</a:t>
            </a:r>
          </a:p>
        </p:txBody>
      </p:sp>
      <p:sp>
        <p:nvSpPr>
          <p:cNvPr id="53254" name="Freeform 6"/>
          <p:cNvSpPr>
            <a:spLocks/>
          </p:cNvSpPr>
          <p:nvPr/>
        </p:nvSpPr>
        <p:spPr bwMode="auto">
          <a:xfrm>
            <a:off x="1981200" y="4648200"/>
            <a:ext cx="1066800" cy="1588"/>
          </a:xfrm>
          <a:custGeom>
            <a:avLst/>
            <a:gdLst>
              <a:gd name="T0" fmla="*/ 0 w 672"/>
              <a:gd name="T1" fmla="*/ 0 h 1"/>
              <a:gd name="T2" fmla="*/ 1066800 w 672"/>
              <a:gd name="T3" fmla="*/ 0 h 1"/>
              <a:gd name="T4" fmla="*/ 0 60000 65536"/>
              <a:gd name="T5" fmla="*/ 0 60000 65536"/>
            </a:gdLst>
            <a:ahLst/>
            <a:cxnLst>
              <a:cxn ang="T4">
                <a:pos x="T0" y="T1"/>
              </a:cxn>
              <a:cxn ang="T5">
                <a:pos x="T2" y="T3"/>
              </a:cxn>
            </a:cxnLst>
            <a:rect l="0" t="0" r="r" b="b"/>
            <a:pathLst>
              <a:path w="672" h="1">
                <a:moveTo>
                  <a:pt x="0" y="0"/>
                </a:moveTo>
                <a:lnTo>
                  <a:pt x="672" y="0"/>
                </a:lnTo>
              </a:path>
            </a:pathLst>
          </a:custGeom>
          <a:noFill/>
          <a:ln w="9525" cap="flat">
            <a:solidFill>
              <a:schemeClr val="tx1"/>
            </a:solidFill>
            <a:prstDash val="sysDot"/>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3255" name="Freeform 7"/>
          <p:cNvSpPr>
            <a:spLocks/>
          </p:cNvSpPr>
          <p:nvPr/>
        </p:nvSpPr>
        <p:spPr bwMode="auto">
          <a:xfrm>
            <a:off x="2362200" y="2133600"/>
            <a:ext cx="542925" cy="246063"/>
          </a:xfrm>
          <a:custGeom>
            <a:avLst/>
            <a:gdLst>
              <a:gd name="T0" fmla="*/ 0 w 342"/>
              <a:gd name="T1" fmla="*/ 0 h 155"/>
              <a:gd name="T2" fmla="*/ 147638 w 342"/>
              <a:gd name="T3" fmla="*/ 131763 h 155"/>
              <a:gd name="T4" fmla="*/ 493713 w 342"/>
              <a:gd name="T5" fmla="*/ 163513 h 155"/>
              <a:gd name="T6" fmla="*/ 542925 w 342"/>
              <a:gd name="T7" fmla="*/ 246063 h 15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42" h="155">
                <a:moveTo>
                  <a:pt x="0" y="0"/>
                </a:moveTo>
                <a:cubicBezTo>
                  <a:pt x="24" y="71"/>
                  <a:pt x="12" y="73"/>
                  <a:pt x="93" y="83"/>
                </a:cubicBezTo>
                <a:cubicBezTo>
                  <a:pt x="165" y="92"/>
                  <a:pt x="311" y="103"/>
                  <a:pt x="311" y="103"/>
                </a:cubicBezTo>
                <a:cubicBezTo>
                  <a:pt x="324" y="143"/>
                  <a:pt x="313" y="126"/>
                  <a:pt x="342" y="155"/>
                </a:cubicBezTo>
              </a:path>
            </a:pathLst>
          </a:custGeom>
          <a:noFill/>
          <a:ln w="9525">
            <a:solidFill>
              <a:srgbClr val="FD031B"/>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3256" name="Freeform 8"/>
          <p:cNvSpPr>
            <a:spLocks/>
          </p:cNvSpPr>
          <p:nvPr/>
        </p:nvSpPr>
        <p:spPr bwMode="auto">
          <a:xfrm>
            <a:off x="2362200" y="2057400"/>
            <a:ext cx="377825" cy="460375"/>
          </a:xfrm>
          <a:custGeom>
            <a:avLst/>
            <a:gdLst>
              <a:gd name="T0" fmla="*/ 377825 w 238"/>
              <a:gd name="T1" fmla="*/ 0 h 290"/>
              <a:gd name="T2" fmla="*/ 147638 w 238"/>
              <a:gd name="T3" fmla="*/ 180975 h 290"/>
              <a:gd name="T4" fmla="*/ 49213 w 238"/>
              <a:gd name="T5" fmla="*/ 361950 h 290"/>
              <a:gd name="T6" fmla="*/ 33338 w 238"/>
              <a:gd name="T7" fmla="*/ 411163 h 290"/>
              <a:gd name="T8" fmla="*/ 0 w 238"/>
              <a:gd name="T9" fmla="*/ 460375 h 2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8" h="290">
                <a:moveTo>
                  <a:pt x="238" y="0"/>
                </a:moveTo>
                <a:cubicBezTo>
                  <a:pt x="171" y="22"/>
                  <a:pt x="148" y="77"/>
                  <a:pt x="93" y="114"/>
                </a:cubicBezTo>
                <a:cubicBezTo>
                  <a:pt x="73" y="163"/>
                  <a:pt x="68" y="190"/>
                  <a:pt x="31" y="228"/>
                </a:cubicBezTo>
                <a:cubicBezTo>
                  <a:pt x="28" y="238"/>
                  <a:pt x="26" y="249"/>
                  <a:pt x="21" y="259"/>
                </a:cubicBezTo>
                <a:cubicBezTo>
                  <a:pt x="15" y="270"/>
                  <a:pt x="0" y="290"/>
                  <a:pt x="0" y="290"/>
                </a:cubicBezTo>
              </a:path>
            </a:pathLst>
          </a:custGeom>
          <a:noFill/>
          <a:ln w="9525">
            <a:solidFill>
              <a:srgbClr val="FD031B"/>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US" altLang="en-US" smtClean="0"/>
              <a:t>Median	</a:t>
            </a:r>
          </a:p>
        </p:txBody>
      </p:sp>
      <p:sp>
        <p:nvSpPr>
          <p:cNvPr id="55299" name="Rectangle 3"/>
          <p:cNvSpPr>
            <a:spLocks noGrp="1" noChangeArrowheads="1"/>
          </p:cNvSpPr>
          <p:nvPr>
            <p:ph type="body" idx="1"/>
          </p:nvPr>
        </p:nvSpPr>
        <p:spPr/>
        <p:txBody>
          <a:bodyPr/>
          <a:lstStyle/>
          <a:p>
            <a:pPr marL="571500" indent="-571500" eaLnBrk="1" hangingPunct="1">
              <a:buFont typeface="Wingdings" panose="05000000000000000000" pitchFamily="2" charset="2"/>
              <a:buAutoNum type="arabicPeriod"/>
            </a:pPr>
            <a:r>
              <a:rPr lang="en-US" altLang="en-US" smtClean="0"/>
              <a:t>The median is unaffected by outliers, making it a better measure of central tendency, better describing the “typical person” than the mean when data are skewed.</a:t>
            </a:r>
          </a:p>
          <a:p>
            <a:pPr marL="571500" indent="-571500" eaLnBrk="1" hangingPunct="1">
              <a:buFont typeface="Wingdings" panose="05000000000000000000" pitchFamily="2" charset="2"/>
              <a:buAutoNum type="arabicPeriod"/>
            </a:pPr>
            <a:endParaRPr lang="en-US" altLang="en-US" smtClean="0"/>
          </a:p>
          <a:p>
            <a:pPr marL="571500" indent="-571500" eaLnBrk="1" hangingPunct="1">
              <a:buFont typeface="Wingdings" panose="05000000000000000000" pitchFamily="2" charset="2"/>
              <a:buNone/>
            </a:pPr>
            <a:endParaRPr lang="en-US" altLang="en-US" smtClean="0"/>
          </a:p>
        </p:txBody>
      </p:sp>
      <p:sp>
        <p:nvSpPr>
          <p:cNvPr id="55300" name="Freeform 4"/>
          <p:cNvSpPr>
            <a:spLocks/>
          </p:cNvSpPr>
          <p:nvPr/>
        </p:nvSpPr>
        <p:spPr bwMode="auto">
          <a:xfrm>
            <a:off x="1143000" y="5105400"/>
            <a:ext cx="7239000" cy="863600"/>
          </a:xfrm>
          <a:custGeom>
            <a:avLst/>
            <a:gdLst>
              <a:gd name="T0" fmla="*/ 0 w 4560"/>
              <a:gd name="T1" fmla="*/ 787400 h 544"/>
              <a:gd name="T2" fmla="*/ 381000 w 4560"/>
              <a:gd name="T3" fmla="*/ 25400 h 544"/>
              <a:gd name="T4" fmla="*/ 1752600 w 4560"/>
              <a:gd name="T5" fmla="*/ 635000 h 544"/>
              <a:gd name="T6" fmla="*/ 7239000 w 4560"/>
              <a:gd name="T7" fmla="*/ 863600 h 54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560" h="544">
                <a:moveTo>
                  <a:pt x="0" y="496"/>
                </a:moveTo>
                <a:cubicBezTo>
                  <a:pt x="28" y="264"/>
                  <a:pt x="56" y="32"/>
                  <a:pt x="240" y="16"/>
                </a:cubicBezTo>
                <a:cubicBezTo>
                  <a:pt x="424" y="0"/>
                  <a:pt x="384" y="312"/>
                  <a:pt x="1104" y="400"/>
                </a:cubicBezTo>
                <a:cubicBezTo>
                  <a:pt x="1824" y="488"/>
                  <a:pt x="3984" y="520"/>
                  <a:pt x="4560" y="544"/>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5301" name="Line 5"/>
          <p:cNvSpPr>
            <a:spLocks noChangeShapeType="1"/>
          </p:cNvSpPr>
          <p:nvPr/>
        </p:nvSpPr>
        <p:spPr bwMode="auto">
          <a:xfrm>
            <a:off x="1143000" y="6019800"/>
            <a:ext cx="7315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5302" name="AutoShape 6"/>
          <p:cNvSpPr>
            <a:spLocks noChangeArrowheads="1"/>
          </p:cNvSpPr>
          <p:nvPr/>
        </p:nvSpPr>
        <p:spPr bwMode="auto">
          <a:xfrm>
            <a:off x="1676400" y="6096000"/>
            <a:ext cx="533400" cy="3810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55303" name="Text Box 7"/>
          <p:cNvSpPr txBox="1">
            <a:spLocks noChangeArrowheads="1"/>
          </p:cNvSpPr>
          <p:nvPr/>
        </p:nvSpPr>
        <p:spPr bwMode="auto">
          <a:xfrm>
            <a:off x="685800" y="6096000"/>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All of Us</a:t>
            </a:r>
          </a:p>
        </p:txBody>
      </p:sp>
      <p:sp>
        <p:nvSpPr>
          <p:cNvPr id="55304" name="Text Box 8"/>
          <p:cNvSpPr txBox="1">
            <a:spLocks noChangeArrowheads="1"/>
          </p:cNvSpPr>
          <p:nvPr/>
        </p:nvSpPr>
        <p:spPr bwMode="auto">
          <a:xfrm>
            <a:off x="7391400" y="6078538"/>
            <a:ext cx="1371600"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Bill Gates</a:t>
            </a:r>
          </a:p>
          <a:p>
            <a:pPr eaLnBrk="1" hangingPunct="1">
              <a:spcBef>
                <a:spcPct val="50000"/>
              </a:spcBef>
            </a:pPr>
            <a:r>
              <a:rPr lang="en-US" altLang="en-US"/>
              <a:t>   outlier</a:t>
            </a:r>
          </a:p>
        </p:txBody>
      </p:sp>
      <p:sp>
        <p:nvSpPr>
          <p:cNvPr id="55305" name="Line 9"/>
          <p:cNvSpPr>
            <a:spLocks noChangeShapeType="1"/>
          </p:cNvSpPr>
          <p:nvPr/>
        </p:nvSpPr>
        <p:spPr bwMode="auto">
          <a:xfrm flipV="1">
            <a:off x="1905000" y="5410200"/>
            <a:ext cx="0" cy="609600"/>
          </a:xfrm>
          <a:prstGeom prst="line">
            <a:avLst/>
          </a:prstGeom>
          <a:noFill/>
          <a:ln w="952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US" altLang="en-US" smtClean="0"/>
              <a:t>Median</a:t>
            </a:r>
          </a:p>
        </p:txBody>
      </p:sp>
      <p:sp>
        <p:nvSpPr>
          <p:cNvPr id="57347" name="Rectangle 3"/>
          <p:cNvSpPr>
            <a:spLocks noGrp="1" noChangeArrowheads="1"/>
          </p:cNvSpPr>
          <p:nvPr>
            <p:ph type="body" idx="1"/>
          </p:nvPr>
        </p:nvSpPr>
        <p:spPr/>
        <p:txBody>
          <a:bodyPr/>
          <a:lstStyle/>
          <a:p>
            <a:pPr marL="571500" indent="-571500" eaLnBrk="1" hangingPunct="1">
              <a:buFont typeface="Wingdings" panose="05000000000000000000" pitchFamily="2" charset="2"/>
              <a:buAutoNum type="arabicPeriod" startAt="2"/>
            </a:pPr>
            <a:r>
              <a:rPr lang="en-US" altLang="en-US" smtClean="0"/>
              <a:t>If the recorded values for a variable form a symmetric distribution, the median and mean are identical.</a:t>
            </a:r>
          </a:p>
          <a:p>
            <a:pPr marL="571500" indent="-571500" eaLnBrk="1" hangingPunct="1">
              <a:buFont typeface="Wingdings" panose="05000000000000000000" pitchFamily="2" charset="2"/>
              <a:buAutoNum type="arabicPeriod" startAt="2"/>
            </a:pPr>
            <a:r>
              <a:rPr lang="en-US" altLang="en-US" smtClean="0"/>
              <a:t>In skewed data, the mean lies further toward the skew than the median.</a:t>
            </a:r>
          </a:p>
        </p:txBody>
      </p:sp>
      <p:sp>
        <p:nvSpPr>
          <p:cNvPr id="57348" name="Freeform 4"/>
          <p:cNvSpPr>
            <a:spLocks/>
          </p:cNvSpPr>
          <p:nvPr/>
        </p:nvSpPr>
        <p:spPr bwMode="auto">
          <a:xfrm>
            <a:off x="381000" y="4633913"/>
            <a:ext cx="1981200" cy="1233487"/>
          </a:xfrm>
          <a:custGeom>
            <a:avLst/>
            <a:gdLst>
              <a:gd name="T0" fmla="*/ 0 w 1248"/>
              <a:gd name="T1" fmla="*/ 1233487 h 777"/>
              <a:gd name="T2" fmla="*/ 488950 w 1248"/>
              <a:gd name="T3" fmla="*/ 752475 h 777"/>
              <a:gd name="T4" fmla="*/ 965200 w 1248"/>
              <a:gd name="T5" fmla="*/ 12700 h 777"/>
              <a:gd name="T6" fmla="*/ 1514475 w 1248"/>
              <a:gd name="T7" fmla="*/ 827087 h 777"/>
              <a:gd name="T8" fmla="*/ 1981200 w 1248"/>
              <a:gd name="T9" fmla="*/ 1233487 h 7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48" h="777">
                <a:moveTo>
                  <a:pt x="0" y="777"/>
                </a:moveTo>
                <a:cubicBezTo>
                  <a:pt x="51" y="727"/>
                  <a:pt x="207" y="602"/>
                  <a:pt x="308" y="474"/>
                </a:cubicBezTo>
                <a:cubicBezTo>
                  <a:pt x="409" y="346"/>
                  <a:pt x="500" y="0"/>
                  <a:pt x="608" y="8"/>
                </a:cubicBezTo>
                <a:cubicBezTo>
                  <a:pt x="716" y="16"/>
                  <a:pt x="847" y="393"/>
                  <a:pt x="954" y="521"/>
                </a:cubicBezTo>
                <a:cubicBezTo>
                  <a:pt x="1061" y="649"/>
                  <a:pt x="1199" y="734"/>
                  <a:pt x="1248" y="777"/>
                </a:cubicBezTo>
              </a:path>
            </a:pathLst>
          </a:custGeom>
          <a:noFill/>
          <a:ln w="9525">
            <a:solidFill>
              <a:schemeClr val="tx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49" name="Freeform 5"/>
          <p:cNvSpPr>
            <a:spLocks/>
          </p:cNvSpPr>
          <p:nvPr/>
        </p:nvSpPr>
        <p:spPr bwMode="auto">
          <a:xfrm>
            <a:off x="3962400" y="4435475"/>
            <a:ext cx="4191000" cy="1431925"/>
          </a:xfrm>
          <a:custGeom>
            <a:avLst/>
            <a:gdLst>
              <a:gd name="T0" fmla="*/ 0 w 2640"/>
              <a:gd name="T1" fmla="*/ 1431925 h 902"/>
              <a:gd name="T2" fmla="*/ 569913 w 2640"/>
              <a:gd name="T3" fmla="*/ 63500 h 902"/>
              <a:gd name="T4" fmla="*/ 1447800 w 2640"/>
              <a:gd name="T5" fmla="*/ 1050925 h 902"/>
              <a:gd name="T6" fmla="*/ 4191000 w 2640"/>
              <a:gd name="T7" fmla="*/ 1431925 h 90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40" h="902">
                <a:moveTo>
                  <a:pt x="0" y="902"/>
                </a:moveTo>
                <a:cubicBezTo>
                  <a:pt x="60" y="758"/>
                  <a:pt x="207" y="80"/>
                  <a:pt x="359" y="40"/>
                </a:cubicBezTo>
                <a:cubicBezTo>
                  <a:pt x="511" y="0"/>
                  <a:pt x="532" y="518"/>
                  <a:pt x="912" y="662"/>
                </a:cubicBezTo>
                <a:cubicBezTo>
                  <a:pt x="1292" y="806"/>
                  <a:pt x="2352" y="862"/>
                  <a:pt x="2640" y="902"/>
                </a:cubicBezTo>
              </a:path>
            </a:pathLst>
          </a:custGeom>
          <a:noFill/>
          <a:ln w="9525">
            <a:solidFill>
              <a:schemeClr val="tx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0" name="Line 6"/>
          <p:cNvSpPr>
            <a:spLocks noChangeShapeType="1"/>
          </p:cNvSpPr>
          <p:nvPr/>
        </p:nvSpPr>
        <p:spPr bwMode="auto">
          <a:xfrm>
            <a:off x="381000" y="5943600"/>
            <a:ext cx="1981200" cy="0"/>
          </a:xfrm>
          <a:prstGeom prst="line">
            <a:avLst/>
          </a:prstGeom>
          <a:noFill/>
          <a:ln w="952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1" name="Line 7"/>
          <p:cNvSpPr>
            <a:spLocks noChangeShapeType="1"/>
          </p:cNvSpPr>
          <p:nvPr/>
        </p:nvSpPr>
        <p:spPr bwMode="auto">
          <a:xfrm>
            <a:off x="3962400" y="5943600"/>
            <a:ext cx="4191000" cy="0"/>
          </a:xfrm>
          <a:prstGeom prst="line">
            <a:avLst/>
          </a:prstGeom>
          <a:noFill/>
          <a:ln w="952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2" name="Line 8"/>
          <p:cNvSpPr>
            <a:spLocks noChangeShapeType="1"/>
          </p:cNvSpPr>
          <p:nvPr/>
        </p:nvSpPr>
        <p:spPr bwMode="auto">
          <a:xfrm flipV="1">
            <a:off x="1295400" y="5943600"/>
            <a:ext cx="0" cy="304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3" name="Line 9"/>
          <p:cNvSpPr>
            <a:spLocks noChangeShapeType="1"/>
          </p:cNvSpPr>
          <p:nvPr/>
        </p:nvSpPr>
        <p:spPr bwMode="auto">
          <a:xfrm flipV="1">
            <a:off x="1295400" y="6096000"/>
            <a:ext cx="0" cy="533400"/>
          </a:xfrm>
          <a:prstGeom prst="line">
            <a:avLst/>
          </a:prstGeom>
          <a:noFill/>
          <a:ln w="9525" cap="rnd">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4" name="Text Box 10"/>
          <p:cNvSpPr txBox="1">
            <a:spLocks noChangeArrowheads="1"/>
          </p:cNvSpPr>
          <p:nvPr/>
        </p:nvSpPr>
        <p:spPr bwMode="auto">
          <a:xfrm>
            <a:off x="1447800" y="5943600"/>
            <a:ext cx="1219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Mean</a:t>
            </a:r>
          </a:p>
        </p:txBody>
      </p:sp>
      <p:sp>
        <p:nvSpPr>
          <p:cNvPr id="57355" name="Text Box 11"/>
          <p:cNvSpPr txBox="1">
            <a:spLocks noChangeArrowheads="1"/>
          </p:cNvSpPr>
          <p:nvPr/>
        </p:nvSpPr>
        <p:spPr bwMode="auto">
          <a:xfrm>
            <a:off x="381000" y="6491288"/>
            <a:ext cx="12954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Median</a:t>
            </a:r>
          </a:p>
        </p:txBody>
      </p:sp>
      <p:sp>
        <p:nvSpPr>
          <p:cNvPr id="57356" name="Line 12"/>
          <p:cNvSpPr>
            <a:spLocks noChangeShapeType="1"/>
          </p:cNvSpPr>
          <p:nvPr/>
        </p:nvSpPr>
        <p:spPr bwMode="auto">
          <a:xfrm flipV="1">
            <a:off x="5638800" y="5943600"/>
            <a:ext cx="0" cy="609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7" name="Line 13"/>
          <p:cNvSpPr>
            <a:spLocks noChangeShapeType="1"/>
          </p:cNvSpPr>
          <p:nvPr/>
        </p:nvSpPr>
        <p:spPr bwMode="auto">
          <a:xfrm flipV="1">
            <a:off x="4800600" y="5943600"/>
            <a:ext cx="0" cy="609600"/>
          </a:xfrm>
          <a:prstGeom prst="line">
            <a:avLst/>
          </a:prstGeom>
          <a:noFill/>
          <a:ln w="9525" cap="rnd">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8" name="Text Box 14"/>
          <p:cNvSpPr txBox="1">
            <a:spLocks noChangeArrowheads="1"/>
          </p:cNvSpPr>
          <p:nvPr/>
        </p:nvSpPr>
        <p:spPr bwMode="auto">
          <a:xfrm>
            <a:off x="5943600" y="5943600"/>
            <a:ext cx="1219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Mean</a:t>
            </a:r>
          </a:p>
        </p:txBody>
      </p:sp>
      <p:sp>
        <p:nvSpPr>
          <p:cNvPr id="57359" name="Text Box 15"/>
          <p:cNvSpPr txBox="1">
            <a:spLocks noChangeArrowheads="1"/>
          </p:cNvSpPr>
          <p:nvPr/>
        </p:nvSpPr>
        <p:spPr bwMode="auto">
          <a:xfrm>
            <a:off x="3886200" y="6491288"/>
            <a:ext cx="12954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Median</a:t>
            </a:r>
          </a:p>
        </p:txBody>
      </p:sp>
      <p:sp>
        <p:nvSpPr>
          <p:cNvPr id="57360" name="Text Box 16"/>
          <p:cNvSpPr txBox="1">
            <a:spLocks noChangeArrowheads="1"/>
          </p:cNvSpPr>
          <p:nvPr/>
        </p:nvSpPr>
        <p:spPr bwMode="auto">
          <a:xfrm>
            <a:off x="685800" y="41910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chemeClr val="tx2"/>
                </a:solidFill>
                <a:latin typeface="Times New Roman" panose="02020603050405020304" pitchFamily="18" charset="0"/>
              </a:rPr>
              <a:t>Symmetric</a:t>
            </a:r>
          </a:p>
        </p:txBody>
      </p:sp>
      <p:sp>
        <p:nvSpPr>
          <p:cNvPr id="57361" name="Text Box 17"/>
          <p:cNvSpPr txBox="1">
            <a:spLocks noChangeArrowheads="1"/>
          </p:cNvSpPr>
          <p:nvPr/>
        </p:nvSpPr>
        <p:spPr bwMode="auto">
          <a:xfrm>
            <a:off x="5486400" y="42672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chemeClr val="tx2"/>
                </a:solidFill>
                <a:latin typeface="Times New Roman" panose="02020603050405020304" pitchFamily="18" charset="0"/>
              </a:rPr>
              <a:t>Skewed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US" altLang="en-US" smtClean="0"/>
              <a:t>Median	</a:t>
            </a:r>
          </a:p>
        </p:txBody>
      </p:sp>
      <p:sp>
        <p:nvSpPr>
          <p:cNvPr id="59395"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sz="2600" smtClean="0"/>
              <a:t>The middle score or measurement in a set of ranked scores or measurements; the point that divides a distribution into two equal halves.</a:t>
            </a:r>
          </a:p>
          <a:p>
            <a:pPr eaLnBrk="1" hangingPunct="1">
              <a:lnSpc>
                <a:spcPct val="90000"/>
              </a:lnSpc>
              <a:buFont typeface="Wingdings" panose="05000000000000000000" pitchFamily="2" charset="2"/>
              <a:buNone/>
            </a:pPr>
            <a:endParaRPr lang="en-US" altLang="en-US" sz="2600" smtClean="0"/>
          </a:p>
          <a:p>
            <a:pPr eaLnBrk="1" hangingPunct="1">
              <a:lnSpc>
                <a:spcPct val="90000"/>
              </a:lnSpc>
              <a:buFont typeface="Wingdings" panose="05000000000000000000" pitchFamily="2" charset="2"/>
              <a:buNone/>
            </a:pPr>
            <a:r>
              <a:rPr lang="en-US" altLang="en-US" sz="2600" smtClean="0"/>
              <a:t>Data are listed in order—the median is the point at which 50% of the cases are above and 50% below.</a:t>
            </a:r>
          </a:p>
          <a:p>
            <a:pPr eaLnBrk="1" hangingPunct="1">
              <a:lnSpc>
                <a:spcPct val="90000"/>
              </a:lnSpc>
              <a:buFont typeface="Wingdings" panose="05000000000000000000" pitchFamily="2" charset="2"/>
              <a:buNone/>
            </a:pPr>
            <a:endParaRPr lang="en-US" altLang="en-US" sz="2600" smtClean="0"/>
          </a:p>
          <a:p>
            <a:pPr eaLnBrk="1" hangingPunct="1">
              <a:lnSpc>
                <a:spcPct val="90000"/>
              </a:lnSpc>
              <a:buFont typeface="Wingdings" panose="05000000000000000000" pitchFamily="2" charset="2"/>
              <a:buNone/>
            </a:pPr>
            <a:r>
              <a:rPr lang="en-US" altLang="en-US" sz="2600" smtClean="0"/>
              <a:t>The 50</a:t>
            </a:r>
            <a:r>
              <a:rPr lang="en-US" altLang="en-US" sz="2600" baseline="30000" smtClean="0"/>
              <a:t>th</a:t>
            </a:r>
            <a:r>
              <a:rPr lang="en-US" altLang="en-US" sz="2600" smtClean="0"/>
              <a:t> percentile.</a:t>
            </a:r>
          </a:p>
          <a:p>
            <a:pPr eaLnBrk="1" hangingPunct="1">
              <a:lnSpc>
                <a:spcPct val="90000"/>
              </a:lnSpc>
              <a:buFont typeface="Wingdings" panose="05000000000000000000" pitchFamily="2" charset="2"/>
              <a:buNone/>
            </a:pPr>
            <a:endParaRPr lang="en-US" altLang="en-US" sz="2600" smtClean="0"/>
          </a:p>
          <a:p>
            <a:pPr eaLnBrk="1" hangingPunct="1">
              <a:lnSpc>
                <a:spcPct val="90000"/>
              </a:lnSpc>
              <a:buFont typeface="Wingdings" panose="05000000000000000000" pitchFamily="2" charset="2"/>
              <a:buNone/>
            </a:pPr>
            <a:r>
              <a:rPr lang="en-US" altLang="en-US" sz="2600" smtClean="0"/>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US" altLang="en-US" smtClean="0"/>
              <a:t>Mode	</a:t>
            </a:r>
          </a:p>
        </p:txBody>
      </p:sp>
      <p:sp>
        <p:nvSpPr>
          <p:cNvPr id="6144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t>The most common data point is called the mode.</a:t>
            </a:r>
          </a:p>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r>
              <a:rPr lang="en-US" altLang="en-US" smtClean="0"/>
              <a:t>The combined IQ scores for Classes A &amp; B:</a:t>
            </a:r>
          </a:p>
          <a:p>
            <a:pPr eaLnBrk="1" hangingPunct="1">
              <a:buFont typeface="Wingdings" panose="05000000000000000000" pitchFamily="2" charset="2"/>
              <a:buNone/>
            </a:pPr>
            <a:r>
              <a:rPr lang="en-US" altLang="en-US" sz="1800" smtClean="0"/>
              <a:t>80 87 89 93 93 96 97 98 102 103 105 106 109 109 109 110 111 115 119 120</a:t>
            </a:r>
          </a:p>
          <a:p>
            <a:pPr eaLnBrk="1" hangingPunct="1">
              <a:buFont typeface="Wingdings" panose="05000000000000000000" pitchFamily="2" charset="2"/>
              <a:buNone/>
            </a:pPr>
            <a:r>
              <a:rPr lang="en-US" altLang="en-US" sz="1800" smtClean="0"/>
              <a:t>127 128 131 131 140 162</a:t>
            </a:r>
            <a:endParaRPr lang="en-US" altLang="en-US" smtClean="0"/>
          </a:p>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r>
              <a:rPr lang="en-US" altLang="en-US" sz="2000" i="1" smtClean="0"/>
              <a:t>BTW, It is possible to have more than one mode!</a:t>
            </a:r>
            <a:endParaRPr lang="en-US" altLang="en-US" smtClean="0"/>
          </a:p>
        </p:txBody>
      </p:sp>
      <p:sp>
        <p:nvSpPr>
          <p:cNvPr id="61444" name="Line 4"/>
          <p:cNvSpPr>
            <a:spLocks noChangeShapeType="1"/>
          </p:cNvSpPr>
          <p:nvPr/>
        </p:nvSpPr>
        <p:spPr bwMode="auto">
          <a:xfrm>
            <a:off x="4876800" y="4114800"/>
            <a:ext cx="1295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445" name="Text Box 5"/>
          <p:cNvSpPr txBox="1">
            <a:spLocks noChangeArrowheads="1"/>
          </p:cNvSpPr>
          <p:nvPr/>
        </p:nvSpPr>
        <p:spPr bwMode="auto">
          <a:xfrm>
            <a:off x="4953000" y="4495800"/>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i="1"/>
              <a:t>A la mode</a:t>
            </a:r>
            <a:r>
              <a:rPr lang="en-US" altLang="en-US"/>
              <a:t>!!</a:t>
            </a:r>
          </a:p>
        </p:txBody>
      </p:sp>
      <p:sp>
        <p:nvSpPr>
          <p:cNvPr id="61446" name="Line 6"/>
          <p:cNvSpPr>
            <a:spLocks noChangeShapeType="1"/>
          </p:cNvSpPr>
          <p:nvPr/>
        </p:nvSpPr>
        <p:spPr bwMode="auto">
          <a:xfrm flipV="1">
            <a:off x="5562600" y="4114800"/>
            <a:ext cx="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US" altLang="en-US" smtClean="0"/>
              <a:t>Mode</a:t>
            </a:r>
          </a:p>
        </p:txBody>
      </p:sp>
      <p:sp>
        <p:nvSpPr>
          <p:cNvPr id="63491" name="Rectangle 3"/>
          <p:cNvSpPr>
            <a:spLocks noGrp="1" noChangeArrowheads="1"/>
          </p:cNvSpPr>
          <p:nvPr>
            <p:ph type="body" sz="half" idx="1"/>
          </p:nvPr>
        </p:nvSpPr>
        <p:spPr/>
        <p:txBody>
          <a:bodyPr/>
          <a:lstStyle/>
          <a:p>
            <a:pPr marL="571500" indent="-571500" eaLnBrk="1" hangingPunct="1">
              <a:buFont typeface="Wingdings" panose="05000000000000000000" pitchFamily="2" charset="2"/>
              <a:buNone/>
            </a:pPr>
            <a:r>
              <a:rPr lang="en-US" altLang="en-US" sz="2600" smtClean="0"/>
              <a:t>It may mot be at the center of a distribution.</a:t>
            </a:r>
          </a:p>
          <a:p>
            <a:pPr marL="571500" indent="-571500" eaLnBrk="1" hangingPunct="1"/>
            <a:endParaRPr lang="en-US" altLang="en-US" sz="2600" smtClean="0"/>
          </a:p>
          <a:p>
            <a:pPr marL="571500" indent="-571500" eaLnBrk="1" hangingPunct="1">
              <a:buFont typeface="Wingdings" panose="05000000000000000000" pitchFamily="2" charset="2"/>
              <a:buNone/>
            </a:pPr>
            <a:r>
              <a:rPr lang="en-US" altLang="en-US" sz="2600" smtClean="0"/>
              <a:t>Data distribution on the right is “bimodal” (even statistics can be open-minded)</a:t>
            </a:r>
          </a:p>
          <a:p>
            <a:pPr marL="571500" indent="-571500" eaLnBrk="1" hangingPunct="1">
              <a:buFont typeface="Wingdings" panose="05000000000000000000" pitchFamily="2" charset="2"/>
              <a:buNone/>
            </a:pPr>
            <a:endParaRPr lang="en-US" altLang="en-US" sz="2600" smtClean="0"/>
          </a:p>
          <a:p>
            <a:pPr marL="571500" indent="-571500" eaLnBrk="1" hangingPunct="1">
              <a:buFont typeface="Wingdings" panose="05000000000000000000" pitchFamily="2" charset="2"/>
              <a:buNone/>
            </a:pPr>
            <a:endParaRPr lang="en-US" altLang="en-US" sz="2600" smtClean="0"/>
          </a:p>
          <a:p>
            <a:pPr marL="571500" indent="-571500" eaLnBrk="1" hangingPunct="1">
              <a:buFont typeface="Wingdings" panose="05000000000000000000" pitchFamily="2" charset="2"/>
              <a:buNone/>
            </a:pPr>
            <a:endParaRPr lang="en-US" altLang="en-US" sz="2600" smtClean="0"/>
          </a:p>
        </p:txBody>
      </p:sp>
      <p:pic>
        <p:nvPicPr>
          <p:cNvPr id="63492" name="Picture 4"/>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309813"/>
            <a:ext cx="4038600" cy="3228975"/>
          </a:xfr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US" altLang="en-US" smtClean="0"/>
              <a:t>Mode</a:t>
            </a:r>
          </a:p>
        </p:txBody>
      </p:sp>
      <p:sp>
        <p:nvSpPr>
          <p:cNvPr id="65539" name="Rectangle 3"/>
          <p:cNvSpPr>
            <a:spLocks noGrp="1" noChangeArrowheads="1"/>
          </p:cNvSpPr>
          <p:nvPr>
            <p:ph type="body" idx="1"/>
          </p:nvPr>
        </p:nvSpPr>
        <p:spPr/>
        <p:txBody>
          <a:bodyPr/>
          <a:lstStyle/>
          <a:p>
            <a:pPr marL="571500" indent="-571500" eaLnBrk="1" hangingPunct="1">
              <a:buFont typeface="Wingdings" panose="05000000000000000000" pitchFamily="2" charset="2"/>
              <a:buAutoNum type="arabicPeriod"/>
            </a:pPr>
            <a:r>
              <a:rPr lang="en-US" altLang="en-US" sz="2400" smtClean="0"/>
              <a:t>It may give you the most likely experience rather than the “typical” or “central” experience.</a:t>
            </a:r>
          </a:p>
          <a:p>
            <a:pPr marL="571500" indent="-571500" eaLnBrk="1" hangingPunct="1">
              <a:buFont typeface="Wingdings" panose="05000000000000000000" pitchFamily="2" charset="2"/>
              <a:buAutoNum type="arabicPeriod"/>
            </a:pPr>
            <a:r>
              <a:rPr lang="en-US" altLang="en-US" sz="2400" smtClean="0"/>
              <a:t>In symmetric distributions, the mean, median, and mode are the same.</a:t>
            </a:r>
          </a:p>
          <a:p>
            <a:pPr marL="571500" indent="-571500" eaLnBrk="1" hangingPunct="1">
              <a:buFont typeface="Wingdings" panose="05000000000000000000" pitchFamily="2" charset="2"/>
              <a:buAutoNum type="arabicPeriod"/>
            </a:pPr>
            <a:r>
              <a:rPr lang="en-US" altLang="en-US" sz="2400" smtClean="0"/>
              <a:t>In skewed data, the mean and median lie further toward the skew than the mode.</a:t>
            </a:r>
          </a:p>
          <a:p>
            <a:pPr marL="571500" indent="-571500" eaLnBrk="1" hangingPunct="1">
              <a:buFont typeface="Wingdings" panose="05000000000000000000" pitchFamily="2" charset="2"/>
              <a:buAutoNum type="arabicPeriod"/>
            </a:pPr>
            <a:endParaRPr lang="en-US" altLang="en-US" smtClean="0"/>
          </a:p>
        </p:txBody>
      </p:sp>
      <p:sp>
        <p:nvSpPr>
          <p:cNvPr id="65540" name="Line 4"/>
          <p:cNvSpPr>
            <a:spLocks noChangeShapeType="1"/>
          </p:cNvSpPr>
          <p:nvPr/>
        </p:nvSpPr>
        <p:spPr bwMode="auto">
          <a:xfrm flipV="1">
            <a:off x="1295400" y="5943600"/>
            <a:ext cx="0" cy="304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41" name="Line 5"/>
          <p:cNvSpPr>
            <a:spLocks noChangeShapeType="1"/>
          </p:cNvSpPr>
          <p:nvPr/>
        </p:nvSpPr>
        <p:spPr bwMode="auto">
          <a:xfrm flipV="1">
            <a:off x="1295400" y="6096000"/>
            <a:ext cx="0" cy="533400"/>
          </a:xfrm>
          <a:prstGeom prst="line">
            <a:avLst/>
          </a:prstGeom>
          <a:noFill/>
          <a:ln w="9525" cap="rnd">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42" name="Text Box 6"/>
          <p:cNvSpPr txBox="1">
            <a:spLocks noChangeArrowheads="1"/>
          </p:cNvSpPr>
          <p:nvPr/>
        </p:nvSpPr>
        <p:spPr bwMode="auto">
          <a:xfrm>
            <a:off x="228600" y="6172200"/>
            <a:ext cx="1295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Median</a:t>
            </a:r>
          </a:p>
        </p:txBody>
      </p:sp>
      <p:sp>
        <p:nvSpPr>
          <p:cNvPr id="65543" name="Text Box 7"/>
          <p:cNvSpPr txBox="1">
            <a:spLocks noChangeArrowheads="1"/>
          </p:cNvSpPr>
          <p:nvPr/>
        </p:nvSpPr>
        <p:spPr bwMode="auto">
          <a:xfrm>
            <a:off x="1447800" y="5943600"/>
            <a:ext cx="1219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Mean</a:t>
            </a:r>
          </a:p>
        </p:txBody>
      </p:sp>
      <p:sp>
        <p:nvSpPr>
          <p:cNvPr id="65544" name="Line 8"/>
          <p:cNvSpPr>
            <a:spLocks noChangeShapeType="1"/>
          </p:cNvSpPr>
          <p:nvPr/>
        </p:nvSpPr>
        <p:spPr bwMode="auto">
          <a:xfrm>
            <a:off x="381000" y="5943600"/>
            <a:ext cx="1981200" cy="0"/>
          </a:xfrm>
          <a:prstGeom prst="line">
            <a:avLst/>
          </a:prstGeom>
          <a:noFill/>
          <a:ln w="952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45" name="Line 9"/>
          <p:cNvSpPr>
            <a:spLocks noChangeShapeType="1"/>
          </p:cNvSpPr>
          <p:nvPr/>
        </p:nvSpPr>
        <p:spPr bwMode="auto">
          <a:xfrm>
            <a:off x="3962400" y="5943600"/>
            <a:ext cx="4191000" cy="0"/>
          </a:xfrm>
          <a:prstGeom prst="line">
            <a:avLst/>
          </a:prstGeom>
          <a:noFill/>
          <a:ln w="952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46" name="Text Box 10"/>
          <p:cNvSpPr txBox="1">
            <a:spLocks noChangeArrowheads="1"/>
          </p:cNvSpPr>
          <p:nvPr/>
        </p:nvSpPr>
        <p:spPr bwMode="auto">
          <a:xfrm>
            <a:off x="4648200" y="6491288"/>
            <a:ext cx="12954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Median</a:t>
            </a:r>
          </a:p>
        </p:txBody>
      </p:sp>
      <p:sp>
        <p:nvSpPr>
          <p:cNvPr id="65547" name="Text Box 11"/>
          <p:cNvSpPr txBox="1">
            <a:spLocks noChangeArrowheads="1"/>
          </p:cNvSpPr>
          <p:nvPr/>
        </p:nvSpPr>
        <p:spPr bwMode="auto">
          <a:xfrm>
            <a:off x="5562600" y="6491288"/>
            <a:ext cx="12192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Mean</a:t>
            </a:r>
          </a:p>
        </p:txBody>
      </p:sp>
      <p:sp>
        <p:nvSpPr>
          <p:cNvPr id="65548" name="Line 12"/>
          <p:cNvSpPr>
            <a:spLocks noChangeShapeType="1"/>
          </p:cNvSpPr>
          <p:nvPr/>
        </p:nvSpPr>
        <p:spPr bwMode="auto">
          <a:xfrm flipV="1">
            <a:off x="4876800" y="5943600"/>
            <a:ext cx="0" cy="609600"/>
          </a:xfrm>
          <a:prstGeom prst="line">
            <a:avLst/>
          </a:prstGeom>
          <a:noFill/>
          <a:ln w="9525" cap="rnd">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49" name="Line 13"/>
          <p:cNvSpPr>
            <a:spLocks noChangeShapeType="1"/>
          </p:cNvSpPr>
          <p:nvPr/>
        </p:nvSpPr>
        <p:spPr bwMode="auto">
          <a:xfrm flipV="1">
            <a:off x="5638800" y="5943600"/>
            <a:ext cx="0" cy="609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50" name="Line 14"/>
          <p:cNvSpPr>
            <a:spLocks noChangeShapeType="1"/>
          </p:cNvSpPr>
          <p:nvPr/>
        </p:nvSpPr>
        <p:spPr bwMode="auto">
          <a:xfrm flipV="1">
            <a:off x="1295400" y="6324600"/>
            <a:ext cx="0" cy="533400"/>
          </a:xfrm>
          <a:prstGeom prst="line">
            <a:avLst/>
          </a:prstGeom>
          <a:noFill/>
          <a:ln w="9525">
            <a:solidFill>
              <a:schemeClr val="tx1"/>
            </a:solidFill>
            <a:prstDash val="lgDash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51" name="Text Box 15"/>
          <p:cNvSpPr txBox="1">
            <a:spLocks noChangeArrowheads="1"/>
          </p:cNvSpPr>
          <p:nvPr/>
        </p:nvSpPr>
        <p:spPr bwMode="auto">
          <a:xfrm>
            <a:off x="1371600" y="6491288"/>
            <a:ext cx="9906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Mode</a:t>
            </a:r>
          </a:p>
        </p:txBody>
      </p:sp>
      <p:sp>
        <p:nvSpPr>
          <p:cNvPr id="65552" name="Line 16"/>
          <p:cNvSpPr>
            <a:spLocks noChangeShapeType="1"/>
          </p:cNvSpPr>
          <p:nvPr/>
        </p:nvSpPr>
        <p:spPr bwMode="auto">
          <a:xfrm flipV="1">
            <a:off x="4495800" y="5943600"/>
            <a:ext cx="0" cy="685800"/>
          </a:xfrm>
          <a:prstGeom prst="line">
            <a:avLst/>
          </a:prstGeom>
          <a:noFill/>
          <a:ln w="9525">
            <a:solidFill>
              <a:schemeClr val="tx1"/>
            </a:solidFill>
            <a:prstDash val="lgDash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53" name="Text Box 17"/>
          <p:cNvSpPr txBox="1">
            <a:spLocks noChangeArrowheads="1"/>
          </p:cNvSpPr>
          <p:nvPr/>
        </p:nvSpPr>
        <p:spPr bwMode="auto">
          <a:xfrm>
            <a:off x="3886200" y="6491288"/>
            <a:ext cx="9906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Mode</a:t>
            </a:r>
          </a:p>
        </p:txBody>
      </p:sp>
      <p:sp>
        <p:nvSpPr>
          <p:cNvPr id="65554" name="Freeform 18"/>
          <p:cNvSpPr>
            <a:spLocks/>
          </p:cNvSpPr>
          <p:nvPr/>
        </p:nvSpPr>
        <p:spPr bwMode="auto">
          <a:xfrm>
            <a:off x="3962400" y="4435475"/>
            <a:ext cx="4191000" cy="1431925"/>
          </a:xfrm>
          <a:custGeom>
            <a:avLst/>
            <a:gdLst>
              <a:gd name="T0" fmla="*/ 0 w 2640"/>
              <a:gd name="T1" fmla="*/ 1431925 h 902"/>
              <a:gd name="T2" fmla="*/ 569913 w 2640"/>
              <a:gd name="T3" fmla="*/ 63500 h 902"/>
              <a:gd name="T4" fmla="*/ 1447800 w 2640"/>
              <a:gd name="T5" fmla="*/ 1050925 h 902"/>
              <a:gd name="T6" fmla="*/ 4191000 w 2640"/>
              <a:gd name="T7" fmla="*/ 1431925 h 90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40" h="902">
                <a:moveTo>
                  <a:pt x="0" y="902"/>
                </a:moveTo>
                <a:cubicBezTo>
                  <a:pt x="60" y="758"/>
                  <a:pt x="207" y="80"/>
                  <a:pt x="359" y="40"/>
                </a:cubicBezTo>
                <a:cubicBezTo>
                  <a:pt x="511" y="0"/>
                  <a:pt x="532" y="518"/>
                  <a:pt x="912" y="662"/>
                </a:cubicBezTo>
                <a:cubicBezTo>
                  <a:pt x="1292" y="806"/>
                  <a:pt x="2352" y="862"/>
                  <a:pt x="2640" y="902"/>
                </a:cubicBezTo>
              </a:path>
            </a:pathLst>
          </a:custGeom>
          <a:noFill/>
          <a:ln w="9525">
            <a:solidFill>
              <a:schemeClr val="tx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55" name="Freeform 19"/>
          <p:cNvSpPr>
            <a:spLocks/>
          </p:cNvSpPr>
          <p:nvPr/>
        </p:nvSpPr>
        <p:spPr bwMode="auto">
          <a:xfrm>
            <a:off x="381000" y="4633913"/>
            <a:ext cx="1981200" cy="1233487"/>
          </a:xfrm>
          <a:custGeom>
            <a:avLst/>
            <a:gdLst>
              <a:gd name="T0" fmla="*/ 0 w 1248"/>
              <a:gd name="T1" fmla="*/ 1233487 h 777"/>
              <a:gd name="T2" fmla="*/ 488950 w 1248"/>
              <a:gd name="T3" fmla="*/ 752475 h 777"/>
              <a:gd name="T4" fmla="*/ 965200 w 1248"/>
              <a:gd name="T5" fmla="*/ 12700 h 777"/>
              <a:gd name="T6" fmla="*/ 1514475 w 1248"/>
              <a:gd name="T7" fmla="*/ 827087 h 777"/>
              <a:gd name="T8" fmla="*/ 1981200 w 1248"/>
              <a:gd name="T9" fmla="*/ 1233487 h 7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48" h="777">
                <a:moveTo>
                  <a:pt x="0" y="777"/>
                </a:moveTo>
                <a:cubicBezTo>
                  <a:pt x="51" y="727"/>
                  <a:pt x="207" y="602"/>
                  <a:pt x="308" y="474"/>
                </a:cubicBezTo>
                <a:cubicBezTo>
                  <a:pt x="409" y="346"/>
                  <a:pt x="500" y="0"/>
                  <a:pt x="608" y="8"/>
                </a:cubicBezTo>
                <a:cubicBezTo>
                  <a:pt x="716" y="16"/>
                  <a:pt x="847" y="393"/>
                  <a:pt x="954" y="521"/>
                </a:cubicBezTo>
                <a:cubicBezTo>
                  <a:pt x="1061" y="649"/>
                  <a:pt x="1199" y="734"/>
                  <a:pt x="1248" y="777"/>
                </a:cubicBezTo>
              </a:path>
            </a:pathLst>
          </a:custGeom>
          <a:noFill/>
          <a:ln w="9525">
            <a:solidFill>
              <a:schemeClr val="tx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5556" name="Text Box 20"/>
          <p:cNvSpPr txBox="1">
            <a:spLocks noChangeArrowheads="1"/>
          </p:cNvSpPr>
          <p:nvPr/>
        </p:nvSpPr>
        <p:spPr bwMode="auto">
          <a:xfrm>
            <a:off x="685800" y="41910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chemeClr val="tx2"/>
                </a:solidFill>
                <a:latin typeface="Times New Roman" panose="02020603050405020304" pitchFamily="18" charset="0"/>
              </a:rPr>
              <a:t>Symmetric</a:t>
            </a:r>
          </a:p>
        </p:txBody>
      </p:sp>
      <p:sp>
        <p:nvSpPr>
          <p:cNvPr id="65557" name="Text Box 21"/>
          <p:cNvSpPr txBox="1">
            <a:spLocks noChangeArrowheads="1"/>
          </p:cNvSpPr>
          <p:nvPr/>
        </p:nvSpPr>
        <p:spPr bwMode="auto">
          <a:xfrm>
            <a:off x="5486400" y="42672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chemeClr val="tx2"/>
                </a:solidFill>
                <a:latin typeface="Times New Roman" panose="02020603050405020304" pitchFamily="18" charset="0"/>
              </a:rPr>
              <a:t>Skewed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US" altLang="en-US" smtClean="0"/>
              <a:t>Descriptive Statistics	</a:t>
            </a:r>
          </a:p>
        </p:txBody>
      </p:sp>
      <p:sp>
        <p:nvSpPr>
          <p:cNvPr id="67587"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2600" smtClean="0"/>
              <a:t>Summarizing Data:</a:t>
            </a:r>
          </a:p>
          <a:p>
            <a:pPr eaLnBrk="1" hangingPunct="1">
              <a:lnSpc>
                <a:spcPct val="80000"/>
              </a:lnSpc>
            </a:pPr>
            <a:endParaRPr lang="en-US" altLang="en-US" sz="2600" smtClean="0"/>
          </a:p>
          <a:p>
            <a:pPr lvl="1" eaLnBrk="1" hangingPunct="1">
              <a:lnSpc>
                <a:spcPct val="80000"/>
              </a:lnSpc>
              <a:buFont typeface="Wingdings" panose="05000000000000000000" pitchFamily="2" charset="2"/>
              <a:buChar char="ü"/>
            </a:pPr>
            <a:r>
              <a:rPr lang="en-US" altLang="en-US" sz="2200" smtClean="0"/>
              <a:t>Central Tendency (or Groups’ “Middle Values”)</a:t>
            </a:r>
          </a:p>
          <a:p>
            <a:pPr lvl="2" eaLnBrk="1" hangingPunct="1">
              <a:lnSpc>
                <a:spcPct val="80000"/>
              </a:lnSpc>
              <a:buFont typeface="Wingdings" panose="05000000000000000000" pitchFamily="2" charset="2"/>
              <a:buChar char="ü"/>
            </a:pPr>
            <a:r>
              <a:rPr lang="en-US" altLang="en-US" smtClean="0"/>
              <a:t>Mean</a:t>
            </a:r>
          </a:p>
          <a:p>
            <a:pPr lvl="2" eaLnBrk="1" hangingPunct="1">
              <a:lnSpc>
                <a:spcPct val="80000"/>
              </a:lnSpc>
              <a:buFont typeface="Wingdings" panose="05000000000000000000" pitchFamily="2" charset="2"/>
              <a:buChar char="ü"/>
            </a:pPr>
            <a:r>
              <a:rPr lang="en-US" altLang="en-US" smtClean="0"/>
              <a:t>Median</a:t>
            </a:r>
          </a:p>
          <a:p>
            <a:pPr lvl="2" eaLnBrk="1" hangingPunct="1">
              <a:lnSpc>
                <a:spcPct val="80000"/>
              </a:lnSpc>
              <a:buFont typeface="Wingdings" panose="05000000000000000000" pitchFamily="2" charset="2"/>
              <a:buChar char="ü"/>
            </a:pPr>
            <a:r>
              <a:rPr lang="en-US" altLang="en-US" smtClean="0"/>
              <a:t>Mode</a:t>
            </a:r>
          </a:p>
          <a:p>
            <a:pPr lvl="2" eaLnBrk="1" hangingPunct="1">
              <a:lnSpc>
                <a:spcPct val="80000"/>
              </a:lnSpc>
            </a:pPr>
            <a:endParaRPr lang="en-US" altLang="en-US" smtClean="0"/>
          </a:p>
          <a:p>
            <a:pPr lvl="1" eaLnBrk="1" hangingPunct="1">
              <a:lnSpc>
                <a:spcPct val="80000"/>
              </a:lnSpc>
            </a:pPr>
            <a:r>
              <a:rPr lang="en-US" altLang="en-US" sz="2200" smtClean="0"/>
              <a:t>Variation (or Summary of Differences Within Groups) </a:t>
            </a:r>
          </a:p>
          <a:p>
            <a:pPr lvl="2" eaLnBrk="1" hangingPunct="1">
              <a:lnSpc>
                <a:spcPct val="80000"/>
              </a:lnSpc>
            </a:pPr>
            <a:r>
              <a:rPr lang="en-US" altLang="en-US" smtClean="0"/>
              <a:t>Range</a:t>
            </a:r>
          </a:p>
          <a:p>
            <a:pPr lvl="2" eaLnBrk="1" hangingPunct="1">
              <a:lnSpc>
                <a:spcPct val="80000"/>
              </a:lnSpc>
            </a:pPr>
            <a:r>
              <a:rPr lang="en-US" altLang="en-US" smtClean="0"/>
              <a:t>Interquartile Range</a:t>
            </a:r>
          </a:p>
          <a:p>
            <a:pPr lvl="2" eaLnBrk="1" hangingPunct="1">
              <a:lnSpc>
                <a:spcPct val="80000"/>
              </a:lnSpc>
            </a:pPr>
            <a:r>
              <a:rPr lang="en-US" altLang="en-US" smtClean="0"/>
              <a:t>Variance</a:t>
            </a:r>
          </a:p>
          <a:p>
            <a:pPr lvl="2" eaLnBrk="1" hangingPunct="1">
              <a:lnSpc>
                <a:spcPct val="80000"/>
              </a:lnSpc>
            </a:pPr>
            <a:r>
              <a:rPr lang="en-US" altLang="en-US" smtClean="0"/>
              <a:t>Standard Deviation</a:t>
            </a:r>
          </a:p>
          <a:p>
            <a:pPr lvl="1" eaLnBrk="1" hangingPunct="1">
              <a:lnSpc>
                <a:spcPct val="80000"/>
              </a:lnSpc>
            </a:pPr>
            <a:endParaRPr lang="en-US" altLang="en-US" sz="2200" smtClean="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US" altLang="en-US" smtClean="0"/>
              <a:t>Range</a:t>
            </a:r>
          </a:p>
        </p:txBody>
      </p:sp>
      <p:sp>
        <p:nvSpPr>
          <p:cNvPr id="69635" name="Rectangle 3"/>
          <p:cNvSpPr>
            <a:spLocks noGrp="1" noChangeArrowheads="1"/>
          </p:cNvSpPr>
          <p:nvPr>
            <p:ph type="body" idx="1"/>
          </p:nvPr>
        </p:nvSpPr>
        <p:spPr>
          <a:xfrm>
            <a:off x="381000" y="1447800"/>
            <a:ext cx="8229600" cy="1557338"/>
          </a:xfrm>
        </p:spPr>
        <p:txBody>
          <a:bodyPr/>
          <a:lstStyle/>
          <a:p>
            <a:pPr eaLnBrk="1" hangingPunct="1">
              <a:lnSpc>
                <a:spcPct val="80000"/>
              </a:lnSpc>
              <a:buFont typeface="Wingdings" panose="05000000000000000000" pitchFamily="2" charset="2"/>
              <a:buNone/>
            </a:pPr>
            <a:r>
              <a:rPr lang="en-US" altLang="en-US" sz="2400" smtClean="0"/>
              <a:t>The spread, or the distance, between the lowest and highest values of a variable.</a:t>
            </a:r>
          </a:p>
          <a:p>
            <a:pPr eaLnBrk="1" hangingPunct="1">
              <a:lnSpc>
                <a:spcPct val="80000"/>
              </a:lnSpc>
              <a:buFont typeface="Wingdings" panose="05000000000000000000" pitchFamily="2" charset="2"/>
              <a:buNone/>
            </a:pPr>
            <a:endParaRPr lang="en-US" altLang="en-US" sz="1800" smtClean="0"/>
          </a:p>
          <a:p>
            <a:pPr eaLnBrk="1" hangingPunct="1">
              <a:lnSpc>
                <a:spcPct val="80000"/>
              </a:lnSpc>
              <a:buFont typeface="Wingdings" panose="05000000000000000000" pitchFamily="2" charset="2"/>
              <a:buNone/>
            </a:pPr>
            <a:r>
              <a:rPr lang="en-US" altLang="en-US" sz="2400" smtClean="0"/>
              <a:t>To get the range for a variable, you subtract its lowest value from its highest value.</a:t>
            </a:r>
          </a:p>
          <a:p>
            <a:pPr eaLnBrk="1" hangingPunct="1">
              <a:lnSpc>
                <a:spcPct val="80000"/>
              </a:lnSpc>
              <a:buFont typeface="Wingdings" panose="05000000000000000000" pitchFamily="2" charset="2"/>
              <a:buNone/>
            </a:pPr>
            <a:endParaRPr lang="en-US" altLang="en-US" sz="2400" smtClean="0"/>
          </a:p>
          <a:p>
            <a:pPr eaLnBrk="1" hangingPunct="1">
              <a:lnSpc>
                <a:spcPct val="80000"/>
              </a:lnSpc>
              <a:buFont typeface="Wingdings" panose="05000000000000000000" pitchFamily="2" charset="2"/>
              <a:buNone/>
            </a:pPr>
            <a:endParaRPr lang="en-US" altLang="en-US" sz="2100" smtClean="0"/>
          </a:p>
          <a:p>
            <a:pPr eaLnBrk="1" hangingPunct="1">
              <a:lnSpc>
                <a:spcPct val="80000"/>
              </a:lnSpc>
              <a:buFont typeface="Wingdings" panose="05000000000000000000" pitchFamily="2" charset="2"/>
              <a:buNone/>
            </a:pPr>
            <a:endParaRPr lang="en-US" altLang="en-US" sz="2100" smtClean="0"/>
          </a:p>
          <a:p>
            <a:pPr eaLnBrk="1" hangingPunct="1">
              <a:lnSpc>
                <a:spcPct val="80000"/>
              </a:lnSpc>
              <a:buFont typeface="Wingdings" panose="05000000000000000000" pitchFamily="2" charset="2"/>
              <a:buNone/>
            </a:pPr>
            <a:endParaRPr lang="en-US" altLang="en-US" sz="2100" smtClean="0"/>
          </a:p>
        </p:txBody>
      </p:sp>
      <p:sp>
        <p:nvSpPr>
          <p:cNvPr id="69636" name="Rectangle 4"/>
          <p:cNvSpPr>
            <a:spLocks noChangeArrowheads="1"/>
          </p:cNvSpPr>
          <p:nvPr/>
        </p:nvSpPr>
        <p:spPr bwMode="auto">
          <a:xfrm>
            <a:off x="609600" y="3200400"/>
            <a:ext cx="40386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0558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5130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29702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4274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buFont typeface="Wingdings" panose="05000000000000000000" pitchFamily="2" charset="2"/>
              <a:buNone/>
            </a:pPr>
            <a:r>
              <a:rPr lang="en-US" altLang="en-US" sz="2000"/>
              <a:t>Class A--IQs of 13 Students	</a:t>
            </a:r>
          </a:p>
          <a:p>
            <a:pPr eaLnBrk="1" hangingPunct="1">
              <a:buFont typeface="Wingdings" panose="05000000000000000000" pitchFamily="2" charset="2"/>
              <a:buNone/>
            </a:pPr>
            <a:r>
              <a:rPr lang="en-US" altLang="en-US" sz="2000"/>
              <a:t>102		115		</a:t>
            </a:r>
          </a:p>
          <a:p>
            <a:pPr eaLnBrk="1" hangingPunct="1">
              <a:buFont typeface="Wingdings" panose="05000000000000000000" pitchFamily="2" charset="2"/>
              <a:buNone/>
            </a:pPr>
            <a:r>
              <a:rPr lang="en-US" altLang="en-US" sz="2000"/>
              <a:t>128		109	</a:t>
            </a:r>
          </a:p>
          <a:p>
            <a:pPr eaLnBrk="1" hangingPunct="1">
              <a:buFont typeface="Wingdings" panose="05000000000000000000" pitchFamily="2" charset="2"/>
              <a:buNone/>
            </a:pPr>
            <a:r>
              <a:rPr lang="en-US" altLang="en-US" sz="2000"/>
              <a:t>131		</a:t>
            </a:r>
            <a:r>
              <a:rPr lang="en-US" altLang="en-US" sz="2000">
                <a:solidFill>
                  <a:srgbClr val="FD031B"/>
                </a:solidFill>
              </a:rPr>
              <a:t>89	</a:t>
            </a:r>
          </a:p>
          <a:p>
            <a:pPr eaLnBrk="1" hangingPunct="1">
              <a:buFont typeface="Wingdings" panose="05000000000000000000" pitchFamily="2" charset="2"/>
              <a:buNone/>
            </a:pPr>
            <a:r>
              <a:rPr lang="en-US" altLang="en-US" sz="2000"/>
              <a:t>98			106		</a:t>
            </a:r>
          </a:p>
          <a:p>
            <a:pPr eaLnBrk="1" hangingPunct="1">
              <a:buFont typeface="Wingdings" panose="05000000000000000000" pitchFamily="2" charset="2"/>
              <a:buNone/>
            </a:pPr>
            <a:r>
              <a:rPr lang="en-US" altLang="en-US" sz="2000">
                <a:solidFill>
                  <a:srgbClr val="FD031B"/>
                </a:solidFill>
              </a:rPr>
              <a:t>140</a:t>
            </a:r>
            <a:r>
              <a:rPr lang="en-US" altLang="en-US" sz="2000"/>
              <a:t>		119		</a:t>
            </a:r>
          </a:p>
          <a:p>
            <a:pPr eaLnBrk="1" hangingPunct="1">
              <a:buFont typeface="Wingdings" panose="05000000000000000000" pitchFamily="2" charset="2"/>
              <a:buNone/>
            </a:pPr>
            <a:r>
              <a:rPr lang="en-US" altLang="en-US" sz="2000"/>
              <a:t>93			97</a:t>
            </a:r>
          </a:p>
          <a:p>
            <a:pPr eaLnBrk="1" hangingPunct="1">
              <a:buFont typeface="Wingdings" panose="05000000000000000000" pitchFamily="2" charset="2"/>
              <a:buNone/>
            </a:pPr>
            <a:r>
              <a:rPr lang="en-US" altLang="en-US" sz="2000"/>
              <a:t>110</a:t>
            </a:r>
          </a:p>
          <a:p>
            <a:pPr eaLnBrk="1" hangingPunct="1">
              <a:buFont typeface="Wingdings" panose="05000000000000000000" pitchFamily="2" charset="2"/>
              <a:buNone/>
            </a:pPr>
            <a:r>
              <a:rPr lang="en-US" altLang="en-US" sz="2000" b="1"/>
              <a:t>Class A Range = 140 - 89 = 51</a:t>
            </a:r>
            <a:endParaRPr lang="en-US" altLang="en-US" sz="2000"/>
          </a:p>
        </p:txBody>
      </p:sp>
      <p:sp>
        <p:nvSpPr>
          <p:cNvPr id="69637" name="Rectangle 5"/>
          <p:cNvSpPr>
            <a:spLocks noChangeArrowheads="1"/>
          </p:cNvSpPr>
          <p:nvPr/>
        </p:nvSpPr>
        <p:spPr bwMode="auto">
          <a:xfrm>
            <a:off x="4495800" y="3241675"/>
            <a:ext cx="4038600" cy="361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0558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5130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29702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4274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buFont typeface="Wingdings" panose="05000000000000000000" pitchFamily="2" charset="2"/>
              <a:buNone/>
            </a:pPr>
            <a:r>
              <a:rPr lang="en-US" altLang="en-US" sz="2000"/>
              <a:t>Class B--IQs of 13 Students</a:t>
            </a:r>
          </a:p>
          <a:p>
            <a:pPr eaLnBrk="1" hangingPunct="1">
              <a:buFont typeface="Wingdings" panose="05000000000000000000" pitchFamily="2" charset="2"/>
              <a:buNone/>
            </a:pPr>
            <a:r>
              <a:rPr lang="en-US" altLang="en-US" sz="2000"/>
              <a:t>127		</a:t>
            </a:r>
            <a:r>
              <a:rPr lang="en-US" altLang="en-US" sz="2000">
                <a:solidFill>
                  <a:srgbClr val="FD031B"/>
                </a:solidFill>
              </a:rPr>
              <a:t>162</a:t>
            </a:r>
          </a:p>
          <a:p>
            <a:pPr eaLnBrk="1" hangingPunct="1">
              <a:buFont typeface="Wingdings" panose="05000000000000000000" pitchFamily="2" charset="2"/>
              <a:buNone/>
            </a:pPr>
            <a:r>
              <a:rPr lang="en-US" altLang="en-US" sz="2000"/>
              <a:t>131		103</a:t>
            </a:r>
          </a:p>
          <a:p>
            <a:pPr eaLnBrk="1" hangingPunct="1">
              <a:buFont typeface="Wingdings" panose="05000000000000000000" pitchFamily="2" charset="2"/>
              <a:buNone/>
            </a:pPr>
            <a:r>
              <a:rPr lang="en-US" altLang="en-US" sz="2000"/>
              <a:t>96			111</a:t>
            </a:r>
          </a:p>
          <a:p>
            <a:pPr eaLnBrk="1" hangingPunct="1">
              <a:buFont typeface="Wingdings" panose="05000000000000000000" pitchFamily="2" charset="2"/>
              <a:buNone/>
            </a:pPr>
            <a:r>
              <a:rPr lang="en-US" altLang="en-US" sz="2000">
                <a:solidFill>
                  <a:srgbClr val="FD031B"/>
                </a:solidFill>
              </a:rPr>
              <a:t>80	</a:t>
            </a:r>
            <a:r>
              <a:rPr lang="en-US" altLang="en-US" sz="2000"/>
              <a:t>		109 </a:t>
            </a:r>
          </a:p>
          <a:p>
            <a:pPr eaLnBrk="1" hangingPunct="1">
              <a:buFont typeface="Wingdings" panose="05000000000000000000" pitchFamily="2" charset="2"/>
              <a:buNone/>
            </a:pPr>
            <a:r>
              <a:rPr lang="en-US" altLang="en-US" sz="2000"/>
              <a:t>93			87</a:t>
            </a:r>
          </a:p>
          <a:p>
            <a:pPr eaLnBrk="1" hangingPunct="1">
              <a:buFont typeface="Wingdings" panose="05000000000000000000" pitchFamily="2" charset="2"/>
              <a:buNone/>
            </a:pPr>
            <a:r>
              <a:rPr lang="en-US" altLang="en-US" sz="2000"/>
              <a:t>120		105</a:t>
            </a:r>
          </a:p>
          <a:p>
            <a:pPr eaLnBrk="1" hangingPunct="1">
              <a:buFont typeface="Wingdings" panose="05000000000000000000" pitchFamily="2" charset="2"/>
              <a:buNone/>
            </a:pPr>
            <a:r>
              <a:rPr lang="en-US" altLang="en-US" sz="2000"/>
              <a:t>109</a:t>
            </a:r>
          </a:p>
          <a:p>
            <a:pPr eaLnBrk="1" hangingPunct="1">
              <a:buFont typeface="Wingdings" panose="05000000000000000000" pitchFamily="2" charset="2"/>
              <a:buNone/>
            </a:pPr>
            <a:r>
              <a:rPr lang="en-US" altLang="en-US" sz="2000" b="1"/>
              <a:t>Class B Range = 162 - 80 = 82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US" altLang="en-US" smtClean="0"/>
              <a:t>Interquartile Range</a:t>
            </a:r>
          </a:p>
        </p:txBody>
      </p:sp>
      <p:sp>
        <p:nvSpPr>
          <p:cNvPr id="7168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z="1600" smtClean="0"/>
              <a:t>A quartile is the value that marks one of the divisions that breaks a series of values into four equal parts.</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The median is a quartile and divides the cases in half.</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25</a:t>
            </a:r>
            <a:r>
              <a:rPr lang="en-US" altLang="en-US" sz="1600" baseline="30000" smtClean="0"/>
              <a:t>th</a:t>
            </a:r>
            <a:r>
              <a:rPr lang="en-US" altLang="en-US" sz="1600" smtClean="0"/>
              <a:t> percentile is a quartile that divides the first ¼ of cases from the latter ¾.</a:t>
            </a:r>
          </a:p>
          <a:p>
            <a:pPr eaLnBrk="1" hangingPunct="1">
              <a:buFont typeface="Wingdings" panose="05000000000000000000" pitchFamily="2" charset="2"/>
              <a:buNone/>
            </a:pPr>
            <a:r>
              <a:rPr lang="en-US" altLang="en-US" sz="1600" smtClean="0"/>
              <a:t>75</a:t>
            </a:r>
            <a:r>
              <a:rPr lang="en-US" altLang="en-US" sz="1600" baseline="30000" smtClean="0"/>
              <a:t>th</a:t>
            </a:r>
            <a:r>
              <a:rPr lang="en-US" altLang="en-US" sz="1600" smtClean="0"/>
              <a:t> percentile is a quartile that divides the first ¾ of cases from the latter ¼.</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The interquartile range is the distance or range between the 25</a:t>
            </a:r>
            <a:r>
              <a:rPr lang="en-US" altLang="en-US" sz="1600" baseline="30000" smtClean="0"/>
              <a:t>th</a:t>
            </a:r>
            <a:r>
              <a:rPr lang="en-US" altLang="en-US" sz="1600" smtClean="0"/>
              <a:t> percentile and the 75</a:t>
            </a:r>
            <a:r>
              <a:rPr lang="en-US" altLang="en-US" sz="1600" baseline="30000" smtClean="0"/>
              <a:t>th</a:t>
            </a:r>
            <a:r>
              <a:rPr lang="en-US" altLang="en-US" sz="1600" smtClean="0"/>
              <a:t> percentile.  Below, what is the interquartile range?</a:t>
            </a:r>
          </a:p>
          <a:p>
            <a:pPr eaLnBrk="1" hangingPunct="1">
              <a:buFont typeface="Wingdings" panose="05000000000000000000" pitchFamily="2" charset="2"/>
              <a:buNone/>
            </a:pPr>
            <a:endParaRPr lang="en-US" altLang="en-US" sz="1600" smtClean="0"/>
          </a:p>
        </p:txBody>
      </p:sp>
      <p:sp>
        <p:nvSpPr>
          <p:cNvPr id="71684" name="Freeform 4"/>
          <p:cNvSpPr>
            <a:spLocks/>
          </p:cNvSpPr>
          <p:nvPr/>
        </p:nvSpPr>
        <p:spPr bwMode="auto">
          <a:xfrm>
            <a:off x="381000" y="5410200"/>
            <a:ext cx="8382000" cy="762000"/>
          </a:xfrm>
          <a:custGeom>
            <a:avLst/>
            <a:gdLst>
              <a:gd name="T0" fmla="*/ 0 w 4656"/>
              <a:gd name="T1" fmla="*/ 711200 h 720"/>
              <a:gd name="T2" fmla="*/ 1209773 w 4656"/>
              <a:gd name="T3" fmla="*/ 609600 h 720"/>
              <a:gd name="T4" fmla="*/ 3715732 w 4656"/>
              <a:gd name="T5" fmla="*/ 0 h 720"/>
              <a:gd name="T6" fmla="*/ 6912990 w 4656"/>
              <a:gd name="T7" fmla="*/ 609600 h 720"/>
              <a:gd name="T8" fmla="*/ 8382000 w 4656"/>
              <a:gd name="T9" fmla="*/ 762000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56" h="720">
                <a:moveTo>
                  <a:pt x="0" y="672"/>
                </a:moveTo>
                <a:cubicBezTo>
                  <a:pt x="164" y="680"/>
                  <a:pt x="328" y="688"/>
                  <a:pt x="672" y="576"/>
                </a:cubicBezTo>
                <a:cubicBezTo>
                  <a:pt x="1016" y="464"/>
                  <a:pt x="1536" y="0"/>
                  <a:pt x="2064" y="0"/>
                </a:cubicBezTo>
                <a:cubicBezTo>
                  <a:pt x="2592" y="0"/>
                  <a:pt x="3408" y="456"/>
                  <a:pt x="3840" y="576"/>
                </a:cubicBezTo>
                <a:cubicBezTo>
                  <a:pt x="4272" y="696"/>
                  <a:pt x="4512" y="696"/>
                  <a:pt x="4656" y="72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85" name="Line 5"/>
          <p:cNvSpPr>
            <a:spLocks noChangeShapeType="1"/>
          </p:cNvSpPr>
          <p:nvPr/>
        </p:nvSpPr>
        <p:spPr bwMode="auto">
          <a:xfrm>
            <a:off x="152400" y="6248400"/>
            <a:ext cx="8763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86" name="Text Box 6"/>
          <p:cNvSpPr txBox="1">
            <a:spLocks noChangeArrowheads="1"/>
          </p:cNvSpPr>
          <p:nvPr/>
        </p:nvSpPr>
        <p:spPr bwMode="auto">
          <a:xfrm>
            <a:off x="304800" y="6477000"/>
            <a:ext cx="868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0                           250                     500                         750                                1000</a:t>
            </a:r>
          </a:p>
        </p:txBody>
      </p:sp>
      <p:sp>
        <p:nvSpPr>
          <p:cNvPr id="71687" name="Line 7"/>
          <p:cNvSpPr>
            <a:spLocks noChangeShapeType="1"/>
          </p:cNvSpPr>
          <p:nvPr/>
        </p:nvSpPr>
        <p:spPr bwMode="auto">
          <a:xfrm flipV="1">
            <a:off x="2438400" y="571500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88" name="Line 8"/>
          <p:cNvSpPr>
            <a:spLocks noChangeShapeType="1"/>
          </p:cNvSpPr>
          <p:nvPr/>
        </p:nvSpPr>
        <p:spPr bwMode="auto">
          <a:xfrm flipV="1">
            <a:off x="6096000" y="5638800"/>
            <a:ext cx="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89" name="Line 9"/>
          <p:cNvSpPr>
            <a:spLocks noChangeShapeType="1"/>
          </p:cNvSpPr>
          <p:nvPr/>
        </p:nvSpPr>
        <p:spPr bwMode="auto">
          <a:xfrm flipV="1">
            <a:off x="4191000" y="5029200"/>
            <a:ext cx="0" cy="1219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90" name="Text Box 10"/>
          <p:cNvSpPr txBox="1">
            <a:spLocks noChangeArrowheads="1"/>
          </p:cNvSpPr>
          <p:nvPr/>
        </p:nvSpPr>
        <p:spPr bwMode="auto">
          <a:xfrm>
            <a:off x="1219200" y="5029200"/>
            <a:ext cx="83820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25% of cases</a:t>
            </a:r>
          </a:p>
        </p:txBody>
      </p:sp>
      <p:sp>
        <p:nvSpPr>
          <p:cNvPr id="71691" name="Text Box 11"/>
          <p:cNvSpPr txBox="1">
            <a:spLocks noChangeArrowheads="1"/>
          </p:cNvSpPr>
          <p:nvPr/>
        </p:nvSpPr>
        <p:spPr bwMode="auto">
          <a:xfrm>
            <a:off x="2286000" y="4876800"/>
            <a:ext cx="838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25%</a:t>
            </a:r>
          </a:p>
        </p:txBody>
      </p:sp>
      <p:sp>
        <p:nvSpPr>
          <p:cNvPr id="71692" name="Text Box 12"/>
          <p:cNvSpPr txBox="1">
            <a:spLocks noChangeArrowheads="1"/>
          </p:cNvSpPr>
          <p:nvPr/>
        </p:nvSpPr>
        <p:spPr bwMode="auto">
          <a:xfrm>
            <a:off x="5562600" y="4876800"/>
            <a:ext cx="838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25%</a:t>
            </a:r>
          </a:p>
        </p:txBody>
      </p:sp>
      <p:sp>
        <p:nvSpPr>
          <p:cNvPr id="71693" name="Text Box 13"/>
          <p:cNvSpPr txBox="1">
            <a:spLocks noChangeArrowheads="1"/>
          </p:cNvSpPr>
          <p:nvPr/>
        </p:nvSpPr>
        <p:spPr bwMode="auto">
          <a:xfrm>
            <a:off x="7010400" y="4953000"/>
            <a:ext cx="83820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25% of cases</a:t>
            </a:r>
          </a:p>
        </p:txBody>
      </p:sp>
      <p:sp>
        <p:nvSpPr>
          <p:cNvPr id="71694" name="Line 14"/>
          <p:cNvSpPr>
            <a:spLocks noChangeShapeType="1"/>
          </p:cNvSpPr>
          <p:nvPr/>
        </p:nvSpPr>
        <p:spPr bwMode="auto">
          <a:xfrm>
            <a:off x="1828800" y="5486400"/>
            <a:ext cx="457200" cy="533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95" name="Line 15"/>
          <p:cNvSpPr>
            <a:spLocks noChangeShapeType="1"/>
          </p:cNvSpPr>
          <p:nvPr/>
        </p:nvSpPr>
        <p:spPr bwMode="auto">
          <a:xfrm>
            <a:off x="2819400" y="5257800"/>
            <a:ext cx="304800" cy="685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96" name="Line 16"/>
          <p:cNvSpPr>
            <a:spLocks noChangeShapeType="1"/>
          </p:cNvSpPr>
          <p:nvPr/>
        </p:nvSpPr>
        <p:spPr bwMode="auto">
          <a:xfrm flipH="1">
            <a:off x="5486400" y="5181600"/>
            <a:ext cx="152400" cy="609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697" name="Line 17"/>
          <p:cNvSpPr>
            <a:spLocks noChangeShapeType="1"/>
          </p:cNvSpPr>
          <p:nvPr/>
        </p:nvSpPr>
        <p:spPr bwMode="auto">
          <a:xfrm flipH="1">
            <a:off x="6781800" y="5410200"/>
            <a:ext cx="228600" cy="685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US" altLang="en-US" smtClean="0"/>
              <a:t>Variance</a:t>
            </a:r>
          </a:p>
        </p:txBody>
      </p:sp>
      <p:sp>
        <p:nvSpPr>
          <p:cNvPr id="73731"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sz="2000" smtClean="0"/>
              <a:t>A measure of the spread of the recorded values on a variable.  A measure of dispersion.</a:t>
            </a:r>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r>
              <a:rPr lang="en-US" altLang="en-US" sz="2000" smtClean="0"/>
              <a:t>The larger the variance, the further the individual cases are from the mean.</a:t>
            </a:r>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r>
              <a:rPr lang="en-US" altLang="en-US" sz="2000" smtClean="0"/>
              <a:t>The smaller the variance, the closer the individual scores are to the mean.</a:t>
            </a:r>
          </a:p>
        </p:txBody>
      </p:sp>
      <p:sp>
        <p:nvSpPr>
          <p:cNvPr id="73732" name="Freeform 4"/>
          <p:cNvSpPr>
            <a:spLocks/>
          </p:cNvSpPr>
          <p:nvPr/>
        </p:nvSpPr>
        <p:spPr bwMode="auto">
          <a:xfrm>
            <a:off x="1628775" y="3122613"/>
            <a:ext cx="4086225" cy="792162"/>
          </a:xfrm>
          <a:custGeom>
            <a:avLst/>
            <a:gdLst>
              <a:gd name="T0" fmla="*/ 79375 w 2574"/>
              <a:gd name="T1" fmla="*/ 752475 h 499"/>
              <a:gd name="T2" fmla="*/ 95250 w 2574"/>
              <a:gd name="T3" fmla="*/ 768350 h 499"/>
              <a:gd name="T4" fmla="*/ 654050 w 2574"/>
              <a:gd name="T5" fmla="*/ 604837 h 499"/>
              <a:gd name="T6" fmla="*/ 1952625 w 2574"/>
              <a:gd name="T7" fmla="*/ 1587 h 499"/>
              <a:gd name="T8" fmla="*/ 3324225 w 2574"/>
              <a:gd name="T9" fmla="*/ 611187 h 499"/>
              <a:gd name="T10" fmla="*/ 4086225 w 2574"/>
              <a:gd name="T11" fmla="*/ 763587 h 4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74" h="499">
                <a:moveTo>
                  <a:pt x="50" y="474"/>
                </a:moveTo>
                <a:cubicBezTo>
                  <a:pt x="53" y="476"/>
                  <a:pt x="0" y="499"/>
                  <a:pt x="60" y="484"/>
                </a:cubicBezTo>
                <a:cubicBezTo>
                  <a:pt x="120" y="469"/>
                  <a:pt x="217" y="461"/>
                  <a:pt x="412" y="381"/>
                </a:cubicBezTo>
                <a:cubicBezTo>
                  <a:pt x="607" y="301"/>
                  <a:pt x="950" y="0"/>
                  <a:pt x="1230" y="1"/>
                </a:cubicBezTo>
                <a:cubicBezTo>
                  <a:pt x="1510" y="2"/>
                  <a:pt x="1870" y="305"/>
                  <a:pt x="2094" y="385"/>
                </a:cubicBezTo>
                <a:cubicBezTo>
                  <a:pt x="2318" y="465"/>
                  <a:pt x="2494" y="465"/>
                  <a:pt x="2574" y="481"/>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733" name="Freeform 5"/>
          <p:cNvSpPr>
            <a:spLocks/>
          </p:cNvSpPr>
          <p:nvPr/>
        </p:nvSpPr>
        <p:spPr bwMode="auto">
          <a:xfrm>
            <a:off x="3005138" y="4949825"/>
            <a:ext cx="1428750" cy="846138"/>
          </a:xfrm>
          <a:custGeom>
            <a:avLst/>
            <a:gdLst>
              <a:gd name="T0" fmla="*/ 0 w 900"/>
              <a:gd name="T1" fmla="*/ 846138 h 533"/>
              <a:gd name="T2" fmla="*/ 261938 w 900"/>
              <a:gd name="T3" fmla="*/ 665163 h 533"/>
              <a:gd name="T4" fmla="*/ 709613 w 900"/>
              <a:gd name="T5" fmla="*/ 3175 h 533"/>
              <a:gd name="T6" fmla="*/ 1133475 w 900"/>
              <a:gd name="T7" fmla="*/ 682625 h 533"/>
              <a:gd name="T8" fmla="*/ 1428750 w 900"/>
              <a:gd name="T9" fmla="*/ 830263 h 53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00" h="533">
                <a:moveTo>
                  <a:pt x="0" y="533"/>
                </a:moveTo>
                <a:cubicBezTo>
                  <a:pt x="26" y="514"/>
                  <a:pt x="91" y="507"/>
                  <a:pt x="165" y="419"/>
                </a:cubicBezTo>
                <a:cubicBezTo>
                  <a:pt x="239" y="331"/>
                  <a:pt x="356" y="0"/>
                  <a:pt x="447" y="2"/>
                </a:cubicBezTo>
                <a:cubicBezTo>
                  <a:pt x="538" y="4"/>
                  <a:pt x="639" y="343"/>
                  <a:pt x="714" y="430"/>
                </a:cubicBezTo>
                <a:cubicBezTo>
                  <a:pt x="789" y="517"/>
                  <a:pt x="861" y="504"/>
                  <a:pt x="900" y="523"/>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734" name="Line 6"/>
          <p:cNvSpPr>
            <a:spLocks noChangeShapeType="1"/>
          </p:cNvSpPr>
          <p:nvPr/>
        </p:nvSpPr>
        <p:spPr bwMode="auto">
          <a:xfrm>
            <a:off x="1524000" y="3962400"/>
            <a:ext cx="419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735" name="Line 7"/>
          <p:cNvSpPr>
            <a:spLocks noChangeShapeType="1"/>
          </p:cNvSpPr>
          <p:nvPr/>
        </p:nvSpPr>
        <p:spPr bwMode="auto">
          <a:xfrm>
            <a:off x="1524000" y="5791200"/>
            <a:ext cx="419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736" name="Line 8"/>
          <p:cNvSpPr>
            <a:spLocks noChangeShapeType="1"/>
          </p:cNvSpPr>
          <p:nvPr/>
        </p:nvSpPr>
        <p:spPr bwMode="auto">
          <a:xfrm flipV="1">
            <a:off x="3657600" y="3962400"/>
            <a:ext cx="0" cy="228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737" name="Line 9"/>
          <p:cNvSpPr>
            <a:spLocks noChangeShapeType="1"/>
          </p:cNvSpPr>
          <p:nvPr/>
        </p:nvSpPr>
        <p:spPr bwMode="auto">
          <a:xfrm flipV="1">
            <a:off x="3733800" y="5791200"/>
            <a:ext cx="0" cy="228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738" name="Text Box 10"/>
          <p:cNvSpPr txBox="1">
            <a:spLocks noChangeArrowheads="1"/>
          </p:cNvSpPr>
          <p:nvPr/>
        </p:nvSpPr>
        <p:spPr bwMode="auto">
          <a:xfrm>
            <a:off x="3733800" y="3962400"/>
            <a:ext cx="1371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Mean</a:t>
            </a:r>
          </a:p>
        </p:txBody>
      </p:sp>
      <p:sp>
        <p:nvSpPr>
          <p:cNvPr id="73739" name="Text Box 11"/>
          <p:cNvSpPr txBox="1">
            <a:spLocks noChangeArrowheads="1"/>
          </p:cNvSpPr>
          <p:nvPr/>
        </p:nvSpPr>
        <p:spPr bwMode="auto">
          <a:xfrm>
            <a:off x="3810000" y="5943600"/>
            <a:ext cx="1371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Mean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US" altLang="en-US" smtClean="0"/>
              <a:t>Variance</a:t>
            </a:r>
          </a:p>
        </p:txBody>
      </p:sp>
      <p:sp>
        <p:nvSpPr>
          <p:cNvPr id="75779"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smtClean="0"/>
              <a:t>Variance is a number that at first seems complex to calculate.</a:t>
            </a:r>
          </a:p>
          <a:p>
            <a:pPr eaLnBrk="1" hangingPunct="1">
              <a:lnSpc>
                <a:spcPct val="90000"/>
              </a:lnSpc>
              <a:buFont typeface="Wingdings" panose="05000000000000000000" pitchFamily="2" charset="2"/>
              <a:buNone/>
            </a:pPr>
            <a:endParaRPr lang="en-US" altLang="en-US" smtClean="0"/>
          </a:p>
          <a:p>
            <a:pPr eaLnBrk="1" hangingPunct="1">
              <a:lnSpc>
                <a:spcPct val="90000"/>
              </a:lnSpc>
              <a:buFont typeface="Wingdings" panose="05000000000000000000" pitchFamily="2" charset="2"/>
              <a:buNone/>
            </a:pPr>
            <a:r>
              <a:rPr lang="en-US" altLang="en-US" sz="2000" smtClean="0"/>
              <a:t>Calculating variance starts with a “deviation.”  </a:t>
            </a:r>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r>
              <a:rPr lang="en-US" altLang="en-US" sz="2000" smtClean="0"/>
              <a:t>A deviation is the distance away from the mean of a case’s score.</a:t>
            </a:r>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r>
              <a:rPr lang="en-US" altLang="en-US" sz="2000" smtClean="0"/>
              <a:t>Y</a:t>
            </a:r>
            <a:r>
              <a:rPr lang="en-US" altLang="en-US" sz="2000" i="1" smtClean="0"/>
              <a:t>i</a:t>
            </a:r>
            <a:r>
              <a:rPr lang="en-US" altLang="en-US" sz="2000" smtClean="0"/>
              <a:t> – Y-bar</a:t>
            </a:r>
          </a:p>
          <a:p>
            <a:pPr eaLnBrk="1" hangingPunct="1">
              <a:lnSpc>
                <a:spcPct val="90000"/>
              </a:lnSpc>
              <a:buFont typeface="Wingdings" panose="05000000000000000000" pitchFamily="2" charset="2"/>
              <a:buNone/>
            </a:pPr>
            <a:endParaRPr lang="en-US" altLang="en-US" smtClean="0"/>
          </a:p>
          <a:p>
            <a:pPr eaLnBrk="1" hangingPunct="1">
              <a:lnSpc>
                <a:spcPct val="90000"/>
              </a:lnSpc>
              <a:buFont typeface="Wingdings" panose="05000000000000000000" pitchFamily="2" charset="2"/>
              <a:buNone/>
            </a:pPr>
            <a:endParaRPr lang="en-US" altLang="en-US" smtClean="0"/>
          </a:p>
        </p:txBody>
      </p:sp>
      <p:sp>
        <p:nvSpPr>
          <p:cNvPr id="75780" name="Text Box 4"/>
          <p:cNvSpPr txBox="1">
            <a:spLocks noChangeArrowheads="1"/>
          </p:cNvSpPr>
          <p:nvPr/>
        </p:nvSpPr>
        <p:spPr bwMode="auto">
          <a:xfrm>
            <a:off x="2819400" y="4495800"/>
            <a:ext cx="5334000" cy="1379538"/>
          </a:xfrm>
          <a:prstGeom prst="rect">
            <a:avLst/>
          </a:prstGeom>
          <a:solidFill>
            <a:schemeClr val="accent1">
              <a:alpha val="50195"/>
            </a:schemeClr>
          </a:solidFill>
          <a:ln w="9525">
            <a:solidFill>
              <a:srgbClr val="808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latin typeface="Times New Roman" panose="02020603050405020304" pitchFamily="18" charset="0"/>
              </a:rPr>
              <a:t>If the average person’s car costs $20,000, my deviation from the mean is - $14,000!</a:t>
            </a:r>
          </a:p>
          <a:p>
            <a:pPr eaLnBrk="1" hangingPunct="1">
              <a:spcBef>
                <a:spcPct val="50000"/>
              </a:spcBef>
            </a:pPr>
            <a:r>
              <a:rPr lang="en-US" altLang="en-US" sz="2400">
                <a:latin typeface="Times New Roman" panose="02020603050405020304" pitchFamily="18" charset="0"/>
              </a:rPr>
              <a:t>6K - 20K = -14K</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US" altLang="en-US" smtClean="0"/>
              <a:t>Variance</a:t>
            </a:r>
          </a:p>
        </p:txBody>
      </p:sp>
      <p:sp>
        <p:nvSpPr>
          <p:cNvPr id="77827" name="Rectangle 3"/>
          <p:cNvSpPr>
            <a:spLocks noGrp="1" noChangeArrowheads="1"/>
          </p:cNvSpPr>
          <p:nvPr>
            <p:ph type="body" idx="1"/>
          </p:nvPr>
        </p:nvSpPr>
        <p:spPr>
          <a:xfrm>
            <a:off x="457200" y="1719263"/>
            <a:ext cx="8229600" cy="642937"/>
          </a:xfrm>
        </p:spPr>
        <p:txBody>
          <a:bodyPr/>
          <a:lstStyle/>
          <a:p>
            <a:pPr eaLnBrk="1" hangingPunct="1">
              <a:lnSpc>
                <a:spcPct val="80000"/>
              </a:lnSpc>
              <a:buFont typeface="Wingdings" panose="05000000000000000000" pitchFamily="2" charset="2"/>
              <a:buNone/>
            </a:pPr>
            <a:r>
              <a:rPr lang="en-US" altLang="en-US" sz="2400" smtClean="0"/>
              <a:t>The deviation of 102 from 110.54 is?	Deviation of 115?</a:t>
            </a:r>
          </a:p>
        </p:txBody>
      </p:sp>
      <p:sp>
        <p:nvSpPr>
          <p:cNvPr id="77828" name="Rectangle 4"/>
          <p:cNvSpPr>
            <a:spLocks noChangeArrowheads="1"/>
          </p:cNvSpPr>
          <p:nvPr/>
        </p:nvSpPr>
        <p:spPr bwMode="auto">
          <a:xfrm>
            <a:off x="1905000" y="2590800"/>
            <a:ext cx="40386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0558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5130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29702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4274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buFont typeface="Wingdings" panose="05000000000000000000" pitchFamily="2" charset="2"/>
              <a:buNone/>
            </a:pPr>
            <a:r>
              <a:rPr lang="en-US" altLang="en-US" sz="2200"/>
              <a:t>Class A--IQs of 13 Students	</a:t>
            </a:r>
          </a:p>
          <a:p>
            <a:pPr eaLnBrk="1" hangingPunct="1">
              <a:buFont typeface="Wingdings" panose="05000000000000000000" pitchFamily="2" charset="2"/>
              <a:buNone/>
            </a:pPr>
            <a:r>
              <a:rPr lang="en-US" altLang="en-US" sz="2200"/>
              <a:t>102		115		</a:t>
            </a:r>
          </a:p>
          <a:p>
            <a:pPr eaLnBrk="1" hangingPunct="1">
              <a:buFont typeface="Wingdings" panose="05000000000000000000" pitchFamily="2" charset="2"/>
              <a:buNone/>
            </a:pPr>
            <a:r>
              <a:rPr lang="en-US" altLang="en-US" sz="2200"/>
              <a:t>128		109	</a:t>
            </a:r>
          </a:p>
          <a:p>
            <a:pPr eaLnBrk="1" hangingPunct="1">
              <a:buFont typeface="Wingdings" panose="05000000000000000000" pitchFamily="2" charset="2"/>
              <a:buNone/>
            </a:pPr>
            <a:r>
              <a:rPr lang="en-US" altLang="en-US" sz="2200"/>
              <a:t>131		89	</a:t>
            </a:r>
          </a:p>
          <a:p>
            <a:pPr eaLnBrk="1" hangingPunct="1">
              <a:buFont typeface="Wingdings" panose="05000000000000000000" pitchFamily="2" charset="2"/>
              <a:buNone/>
            </a:pPr>
            <a:r>
              <a:rPr lang="en-US" altLang="en-US" sz="2200"/>
              <a:t>98			106		</a:t>
            </a:r>
          </a:p>
          <a:p>
            <a:pPr eaLnBrk="1" hangingPunct="1">
              <a:buFont typeface="Wingdings" panose="05000000000000000000" pitchFamily="2" charset="2"/>
              <a:buNone/>
            </a:pPr>
            <a:r>
              <a:rPr lang="en-US" altLang="en-US" sz="2200"/>
              <a:t>140		119		</a:t>
            </a:r>
          </a:p>
          <a:p>
            <a:pPr eaLnBrk="1" hangingPunct="1">
              <a:buFont typeface="Wingdings" panose="05000000000000000000" pitchFamily="2" charset="2"/>
              <a:buNone/>
            </a:pPr>
            <a:r>
              <a:rPr lang="en-US" altLang="en-US" sz="2200"/>
              <a:t>93			97</a:t>
            </a:r>
          </a:p>
          <a:p>
            <a:pPr eaLnBrk="1" hangingPunct="1">
              <a:buFont typeface="Wingdings" panose="05000000000000000000" pitchFamily="2" charset="2"/>
              <a:buNone/>
            </a:pPr>
            <a:r>
              <a:rPr lang="en-US" altLang="en-US" sz="2200"/>
              <a:t>110 </a:t>
            </a:r>
          </a:p>
          <a:p>
            <a:pPr eaLnBrk="1" hangingPunct="1">
              <a:buFont typeface="Wingdings" panose="05000000000000000000" pitchFamily="2" charset="2"/>
              <a:buNone/>
            </a:pPr>
            <a:r>
              <a:rPr lang="en-US" altLang="en-US" sz="2400" b="1">
                <a:latin typeface="Arial Unicode MS" pitchFamily="34" charset="-128"/>
              </a:rPr>
              <a:t>Y-bar</a:t>
            </a:r>
            <a:r>
              <a:rPr lang="en-US" altLang="en-US" sz="2400" b="1" baseline="-25000">
                <a:latin typeface="Arial Unicode MS" pitchFamily="34" charset="-128"/>
              </a:rPr>
              <a:t>A</a:t>
            </a:r>
            <a:r>
              <a:rPr lang="en-US" altLang="en-US" sz="2400" b="1">
                <a:latin typeface="Arial Unicode MS" pitchFamily="34" charset="-128"/>
              </a:rPr>
              <a:t>  </a:t>
            </a:r>
            <a:r>
              <a:rPr lang="en-US" altLang="en-US" sz="2400" b="1" i="1">
                <a:latin typeface="Arial Unicode MS" pitchFamily="34" charset="-128"/>
                <a:cs typeface="Times New Roman" panose="02020603050405020304" pitchFamily="18" charset="0"/>
              </a:rPr>
              <a:t>= 110.54</a:t>
            </a:r>
            <a:r>
              <a:rPr lang="en-US" altLang="en-US" i="1">
                <a:latin typeface="Arial Unicode MS" pitchFamily="34" charset="-128"/>
                <a:cs typeface="Times New Roman" panose="02020603050405020304" pitchFamily="18" charset="0"/>
              </a:rPr>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US" altLang="en-US" smtClean="0"/>
              <a:t>Variance</a:t>
            </a:r>
          </a:p>
        </p:txBody>
      </p:sp>
      <p:sp>
        <p:nvSpPr>
          <p:cNvPr id="79875" name="Rectangle 3"/>
          <p:cNvSpPr>
            <a:spLocks noGrp="1" noChangeArrowheads="1"/>
          </p:cNvSpPr>
          <p:nvPr>
            <p:ph type="body" idx="1"/>
          </p:nvPr>
        </p:nvSpPr>
        <p:spPr>
          <a:xfrm>
            <a:off x="457200" y="1719263"/>
            <a:ext cx="8382000" cy="642937"/>
          </a:xfrm>
        </p:spPr>
        <p:txBody>
          <a:bodyPr/>
          <a:lstStyle/>
          <a:p>
            <a:pPr eaLnBrk="1" hangingPunct="1">
              <a:lnSpc>
                <a:spcPct val="80000"/>
              </a:lnSpc>
              <a:buFont typeface="Wingdings" panose="05000000000000000000" pitchFamily="2" charset="2"/>
              <a:buNone/>
            </a:pPr>
            <a:r>
              <a:rPr lang="en-US" altLang="en-US" sz="2400" smtClean="0"/>
              <a:t>The deviation of 102 from 110.54 is?	Deviation of 115?</a:t>
            </a:r>
          </a:p>
          <a:p>
            <a:pPr eaLnBrk="1" hangingPunct="1">
              <a:lnSpc>
                <a:spcPct val="80000"/>
              </a:lnSpc>
              <a:buFont typeface="Wingdings" panose="05000000000000000000" pitchFamily="2" charset="2"/>
              <a:buNone/>
            </a:pPr>
            <a:r>
              <a:rPr lang="en-US" altLang="en-US" sz="2400" smtClean="0"/>
              <a:t>			</a:t>
            </a:r>
            <a:r>
              <a:rPr lang="en-US" altLang="en-US" sz="2400" smtClean="0">
                <a:solidFill>
                  <a:schemeClr val="tx2"/>
                </a:solidFill>
              </a:rPr>
              <a:t>102 - 110.54 = -8.54</a:t>
            </a:r>
            <a:r>
              <a:rPr lang="en-US" altLang="en-US" sz="2400" smtClean="0"/>
              <a:t>           </a:t>
            </a:r>
            <a:r>
              <a:rPr lang="en-US" altLang="en-US" sz="2400" smtClean="0">
                <a:solidFill>
                  <a:srgbClr val="993300"/>
                </a:solidFill>
              </a:rPr>
              <a:t>115 - 110.54 = 4.46</a:t>
            </a:r>
            <a:endParaRPr lang="en-US" altLang="en-US" sz="2400" smtClean="0">
              <a:solidFill>
                <a:srgbClr val="99FF33"/>
              </a:solidFill>
            </a:endParaRPr>
          </a:p>
        </p:txBody>
      </p:sp>
      <p:sp>
        <p:nvSpPr>
          <p:cNvPr id="79876" name="Rectangle 4"/>
          <p:cNvSpPr>
            <a:spLocks noChangeArrowheads="1"/>
          </p:cNvSpPr>
          <p:nvPr/>
        </p:nvSpPr>
        <p:spPr bwMode="auto">
          <a:xfrm>
            <a:off x="1905000" y="2590800"/>
            <a:ext cx="40386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0558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5130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29702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4274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buFont typeface="Wingdings" panose="05000000000000000000" pitchFamily="2" charset="2"/>
              <a:buNone/>
            </a:pPr>
            <a:r>
              <a:rPr lang="en-US" altLang="en-US" sz="2200"/>
              <a:t>Class A--IQs of 13 Students	</a:t>
            </a:r>
          </a:p>
          <a:p>
            <a:pPr eaLnBrk="1" hangingPunct="1">
              <a:buFont typeface="Wingdings" panose="05000000000000000000" pitchFamily="2" charset="2"/>
              <a:buNone/>
            </a:pPr>
            <a:r>
              <a:rPr lang="en-US" altLang="en-US" sz="2200"/>
              <a:t>102		115		</a:t>
            </a:r>
          </a:p>
          <a:p>
            <a:pPr eaLnBrk="1" hangingPunct="1">
              <a:buFont typeface="Wingdings" panose="05000000000000000000" pitchFamily="2" charset="2"/>
              <a:buNone/>
            </a:pPr>
            <a:r>
              <a:rPr lang="en-US" altLang="en-US" sz="2200"/>
              <a:t>128		109	</a:t>
            </a:r>
          </a:p>
          <a:p>
            <a:pPr eaLnBrk="1" hangingPunct="1">
              <a:buFont typeface="Wingdings" panose="05000000000000000000" pitchFamily="2" charset="2"/>
              <a:buNone/>
            </a:pPr>
            <a:r>
              <a:rPr lang="en-US" altLang="en-US" sz="2200"/>
              <a:t>131		89	</a:t>
            </a:r>
          </a:p>
          <a:p>
            <a:pPr eaLnBrk="1" hangingPunct="1">
              <a:buFont typeface="Wingdings" panose="05000000000000000000" pitchFamily="2" charset="2"/>
              <a:buNone/>
            </a:pPr>
            <a:r>
              <a:rPr lang="en-US" altLang="en-US" sz="2200"/>
              <a:t>98			106		</a:t>
            </a:r>
          </a:p>
          <a:p>
            <a:pPr eaLnBrk="1" hangingPunct="1">
              <a:buFont typeface="Wingdings" panose="05000000000000000000" pitchFamily="2" charset="2"/>
              <a:buNone/>
            </a:pPr>
            <a:r>
              <a:rPr lang="en-US" altLang="en-US" sz="2200"/>
              <a:t>140		119		</a:t>
            </a:r>
          </a:p>
          <a:p>
            <a:pPr eaLnBrk="1" hangingPunct="1">
              <a:buFont typeface="Wingdings" panose="05000000000000000000" pitchFamily="2" charset="2"/>
              <a:buNone/>
            </a:pPr>
            <a:r>
              <a:rPr lang="en-US" altLang="en-US" sz="2200"/>
              <a:t>93			97</a:t>
            </a:r>
          </a:p>
          <a:p>
            <a:pPr eaLnBrk="1" hangingPunct="1">
              <a:buFont typeface="Wingdings" panose="05000000000000000000" pitchFamily="2" charset="2"/>
              <a:buNone/>
            </a:pPr>
            <a:r>
              <a:rPr lang="en-US" altLang="en-US" sz="2200"/>
              <a:t>110 </a:t>
            </a:r>
          </a:p>
          <a:p>
            <a:pPr eaLnBrk="1" hangingPunct="1">
              <a:buFont typeface="Wingdings" panose="05000000000000000000" pitchFamily="2" charset="2"/>
              <a:buNone/>
            </a:pPr>
            <a:r>
              <a:rPr lang="en-US" altLang="en-US" sz="2400" b="1">
                <a:latin typeface="Arial Unicode MS" pitchFamily="34" charset="-128"/>
              </a:rPr>
              <a:t>Y-bar</a:t>
            </a:r>
            <a:r>
              <a:rPr lang="en-US" altLang="en-US" sz="2400" b="1" baseline="-25000">
                <a:latin typeface="Arial Unicode MS" pitchFamily="34" charset="-128"/>
              </a:rPr>
              <a:t>A</a:t>
            </a:r>
            <a:r>
              <a:rPr lang="en-US" altLang="en-US" sz="2400" b="1">
                <a:latin typeface="Arial Unicode MS" pitchFamily="34" charset="-128"/>
              </a:rPr>
              <a:t>  </a:t>
            </a:r>
            <a:r>
              <a:rPr lang="en-US" altLang="en-US" sz="2400" b="1" i="1">
                <a:latin typeface="Arial Unicode MS" pitchFamily="34" charset="-128"/>
                <a:cs typeface="Times New Roman" panose="02020603050405020304" pitchFamily="18" charset="0"/>
              </a:rPr>
              <a:t>= 110.54</a:t>
            </a:r>
            <a:r>
              <a:rPr lang="en-US" altLang="en-US" i="1">
                <a:latin typeface="Arial Unicode MS" pitchFamily="34" charset="-128"/>
                <a:cs typeface="Times New Roman" panose="02020603050405020304" pitchFamily="18" charset="0"/>
              </a:rPr>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r>
              <a:rPr lang="en-US" altLang="en-US" smtClean="0"/>
              <a:t>Variance</a:t>
            </a:r>
          </a:p>
        </p:txBody>
      </p:sp>
      <p:sp>
        <p:nvSpPr>
          <p:cNvPr id="81923" name="Rectangle 3"/>
          <p:cNvSpPr>
            <a:spLocks noGrp="1" noChangeArrowheads="1"/>
          </p:cNvSpPr>
          <p:nvPr>
            <p:ph type="body" idx="1"/>
          </p:nvPr>
        </p:nvSpPr>
        <p:spPr/>
        <p:txBody>
          <a:bodyPr/>
          <a:lstStyle/>
          <a:p>
            <a:pPr eaLnBrk="1" hangingPunct="1"/>
            <a:r>
              <a:rPr lang="en-US" altLang="en-US" sz="2400" smtClean="0"/>
              <a:t>We want to add these to get total deviations, but if we were to do that, we would get zero every time.  Why?</a:t>
            </a:r>
          </a:p>
          <a:p>
            <a:pPr eaLnBrk="1" hangingPunct="1"/>
            <a:r>
              <a:rPr lang="en-US" altLang="en-US" sz="2400" smtClean="0"/>
              <a:t>We need a way to eliminate negative signs.</a:t>
            </a:r>
          </a:p>
          <a:p>
            <a:pPr eaLnBrk="1" hangingPunct="1">
              <a:buFont typeface="Wingdings" panose="05000000000000000000" pitchFamily="2" charset="2"/>
              <a:buNone/>
            </a:pPr>
            <a:endParaRPr lang="en-US" altLang="en-US" sz="2400" smtClean="0"/>
          </a:p>
          <a:p>
            <a:pPr eaLnBrk="1" hangingPunct="1">
              <a:buFont typeface="Wingdings" panose="05000000000000000000" pitchFamily="2" charset="2"/>
              <a:buNone/>
            </a:pPr>
            <a:r>
              <a:rPr lang="en-US" altLang="en-US" sz="2400" smtClean="0"/>
              <a:t>Squaring the deviations will eliminate negative signs...</a:t>
            </a:r>
          </a:p>
          <a:p>
            <a:pPr eaLnBrk="1" hangingPunct="1">
              <a:buFont typeface="Wingdings" panose="05000000000000000000" pitchFamily="2" charset="2"/>
              <a:buNone/>
            </a:pPr>
            <a:r>
              <a:rPr lang="en-US" altLang="en-US" sz="2400" smtClean="0"/>
              <a:t>A Deviation Squared:  (Y</a:t>
            </a:r>
            <a:r>
              <a:rPr lang="en-US" altLang="en-US" sz="2400" i="1" smtClean="0"/>
              <a:t>i</a:t>
            </a:r>
            <a:r>
              <a:rPr lang="en-US" altLang="en-US" sz="2400" smtClean="0"/>
              <a:t> – Y-bar)</a:t>
            </a:r>
            <a:r>
              <a:rPr lang="en-US" altLang="en-US" sz="2400" baseline="30000" smtClean="0"/>
              <a:t>2</a:t>
            </a:r>
            <a:endParaRPr lang="en-US" altLang="en-US" sz="2400" smtClean="0"/>
          </a:p>
          <a:p>
            <a:pPr eaLnBrk="1" hangingPunct="1">
              <a:buFont typeface="Wingdings" panose="05000000000000000000" pitchFamily="2" charset="2"/>
              <a:buNone/>
            </a:pPr>
            <a:endParaRPr lang="en-US" altLang="en-US" sz="2400" smtClean="0"/>
          </a:p>
        </p:txBody>
      </p:sp>
      <p:sp>
        <p:nvSpPr>
          <p:cNvPr id="81924" name="Rectangle 4"/>
          <p:cNvSpPr>
            <a:spLocks noChangeArrowheads="1"/>
          </p:cNvSpPr>
          <p:nvPr/>
        </p:nvSpPr>
        <p:spPr bwMode="auto">
          <a:xfrm>
            <a:off x="457200" y="4495800"/>
            <a:ext cx="8382000" cy="642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0558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5130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29702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4274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lnSpc>
                <a:spcPct val="80000"/>
              </a:lnSpc>
              <a:buFont typeface="Wingdings" panose="05000000000000000000" pitchFamily="2" charset="2"/>
              <a:buNone/>
            </a:pPr>
            <a:r>
              <a:rPr lang="en-US" altLang="en-US" sz="2400"/>
              <a:t>Back to the IQ example, </a:t>
            </a:r>
          </a:p>
          <a:p>
            <a:pPr eaLnBrk="1" hangingPunct="1">
              <a:lnSpc>
                <a:spcPct val="80000"/>
              </a:lnSpc>
              <a:buFont typeface="Wingdings" panose="05000000000000000000" pitchFamily="2" charset="2"/>
              <a:buNone/>
            </a:pPr>
            <a:r>
              <a:rPr lang="en-US" altLang="en-US" sz="2400"/>
              <a:t>A deviation squared for 102 is:   of 115:</a:t>
            </a:r>
          </a:p>
          <a:p>
            <a:pPr eaLnBrk="1" hangingPunct="1">
              <a:lnSpc>
                <a:spcPct val="80000"/>
              </a:lnSpc>
              <a:buFont typeface="Wingdings" panose="05000000000000000000" pitchFamily="2" charset="2"/>
              <a:buNone/>
            </a:pPr>
            <a:r>
              <a:rPr lang="en-US" altLang="en-US" sz="2000">
                <a:solidFill>
                  <a:schemeClr val="tx2"/>
                </a:solidFill>
              </a:rPr>
              <a:t>(102 - 110.54)</a:t>
            </a:r>
            <a:r>
              <a:rPr lang="en-US" altLang="en-US" sz="2000" baseline="30000">
                <a:solidFill>
                  <a:schemeClr val="tx2"/>
                </a:solidFill>
              </a:rPr>
              <a:t>2</a:t>
            </a:r>
            <a:r>
              <a:rPr lang="en-US" altLang="en-US" sz="2000">
                <a:solidFill>
                  <a:schemeClr val="tx2"/>
                </a:solidFill>
              </a:rPr>
              <a:t> = (-8.54)</a:t>
            </a:r>
            <a:r>
              <a:rPr lang="en-US" altLang="en-US" sz="2000" baseline="30000">
                <a:solidFill>
                  <a:schemeClr val="tx2"/>
                </a:solidFill>
              </a:rPr>
              <a:t>2 =</a:t>
            </a:r>
            <a:r>
              <a:rPr lang="en-US" altLang="en-US" sz="2000">
                <a:solidFill>
                  <a:schemeClr val="tx2"/>
                </a:solidFill>
              </a:rPr>
              <a:t> 72.93</a:t>
            </a:r>
            <a:r>
              <a:rPr lang="en-US" altLang="en-US" sz="2000"/>
              <a:t>          </a:t>
            </a:r>
            <a:r>
              <a:rPr lang="en-US" altLang="en-US" sz="2000">
                <a:solidFill>
                  <a:srgbClr val="993300"/>
                </a:solidFill>
              </a:rPr>
              <a:t>(115 - 110.54)</a:t>
            </a:r>
            <a:r>
              <a:rPr lang="en-US" altLang="en-US" sz="2000" baseline="30000">
                <a:solidFill>
                  <a:srgbClr val="993300"/>
                </a:solidFill>
              </a:rPr>
              <a:t>2</a:t>
            </a:r>
            <a:r>
              <a:rPr lang="en-US" altLang="en-US" sz="2000">
                <a:solidFill>
                  <a:srgbClr val="993300"/>
                </a:solidFill>
              </a:rPr>
              <a:t> = (4.46)</a:t>
            </a:r>
            <a:r>
              <a:rPr lang="en-US" altLang="en-US" sz="2000" baseline="30000">
                <a:solidFill>
                  <a:srgbClr val="993300"/>
                </a:solidFill>
              </a:rPr>
              <a:t>2</a:t>
            </a:r>
            <a:r>
              <a:rPr lang="en-US" altLang="en-US" sz="2000">
                <a:solidFill>
                  <a:srgbClr val="993300"/>
                </a:solidFill>
              </a:rPr>
              <a:t> = 19.89</a:t>
            </a:r>
            <a:endParaRPr lang="en-US" altLang="en-US" sz="2400">
              <a:solidFill>
                <a:srgbClr val="99FF33"/>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eaLnBrk="1" hangingPunct="1"/>
            <a:r>
              <a:rPr lang="en-US" altLang="en-US" smtClean="0"/>
              <a:t>Variance</a:t>
            </a:r>
          </a:p>
        </p:txBody>
      </p:sp>
      <p:sp>
        <p:nvSpPr>
          <p:cNvPr id="8397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t>If you were to add all the squared deviations together, you’d get what we call the </a:t>
            </a:r>
          </a:p>
          <a:p>
            <a:pPr eaLnBrk="1" hangingPunct="1">
              <a:buFont typeface="Wingdings" panose="05000000000000000000" pitchFamily="2" charset="2"/>
              <a:buNone/>
            </a:pPr>
            <a:r>
              <a:rPr lang="en-US" altLang="en-US" smtClean="0"/>
              <a:t>	“Sum of Squares.”</a:t>
            </a:r>
          </a:p>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r>
              <a:rPr lang="en-US" altLang="en-US" smtClean="0"/>
              <a:t>Sum of Squares (SS) = </a:t>
            </a:r>
            <a:r>
              <a:rPr lang="el-GR" altLang="en-US" smtClean="0">
                <a:latin typeface="Times New Roman" panose="02020603050405020304" pitchFamily="18" charset="0"/>
                <a:cs typeface="Times New Roman" panose="02020603050405020304" pitchFamily="18" charset="0"/>
              </a:rPr>
              <a:t>Σ</a:t>
            </a:r>
            <a:r>
              <a:rPr lang="en-US" altLang="en-US" smtClean="0">
                <a:latin typeface="Times New Roman" panose="02020603050405020304" pitchFamily="18" charset="0"/>
                <a:cs typeface="Times New Roman" panose="02020603050405020304" pitchFamily="18" charset="0"/>
              </a:rPr>
              <a:t> (Y</a:t>
            </a:r>
            <a:r>
              <a:rPr lang="en-US" altLang="en-US" i="1" smtClean="0">
                <a:latin typeface="Times New Roman" panose="02020603050405020304" pitchFamily="18" charset="0"/>
                <a:cs typeface="Times New Roman" panose="02020603050405020304" pitchFamily="18" charset="0"/>
              </a:rPr>
              <a:t>i</a:t>
            </a:r>
            <a:r>
              <a:rPr lang="en-US" altLang="en-US" smtClean="0">
                <a:latin typeface="Times New Roman" panose="02020603050405020304" pitchFamily="18" charset="0"/>
                <a:cs typeface="Times New Roman" panose="02020603050405020304" pitchFamily="18" charset="0"/>
              </a:rPr>
              <a:t> – Y-bar)</a:t>
            </a:r>
            <a:r>
              <a:rPr lang="en-US" altLang="en-US" baseline="30000" smtClean="0">
                <a:latin typeface="Times New Roman" panose="02020603050405020304" pitchFamily="18" charset="0"/>
                <a:cs typeface="Times New Roman" panose="02020603050405020304" pitchFamily="18" charset="0"/>
              </a:rPr>
              <a:t>2</a:t>
            </a:r>
          </a:p>
          <a:p>
            <a:pPr eaLnBrk="1" hangingPunct="1">
              <a:buFont typeface="Wingdings" panose="05000000000000000000" pitchFamily="2" charset="2"/>
              <a:buNone/>
            </a:pPr>
            <a:endParaRPr lang="en-US" altLang="en-US" baseline="30000" smtClean="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None/>
            </a:pPr>
            <a:r>
              <a:rPr lang="en-US" altLang="en-US" sz="2000" smtClean="0">
                <a:latin typeface="Times New Roman" panose="02020603050405020304" pitchFamily="18" charset="0"/>
                <a:cs typeface="Times New Roman" panose="02020603050405020304" pitchFamily="18" charset="0"/>
              </a:rPr>
              <a:t>SS = (Y1 – Y-bar)</a:t>
            </a:r>
            <a:r>
              <a:rPr lang="en-US" altLang="en-US" sz="2000" baseline="30000" smtClean="0">
                <a:latin typeface="Times New Roman" panose="02020603050405020304" pitchFamily="18" charset="0"/>
                <a:cs typeface="Times New Roman" panose="02020603050405020304" pitchFamily="18" charset="0"/>
              </a:rPr>
              <a:t>2</a:t>
            </a:r>
            <a:r>
              <a:rPr lang="en-US" altLang="en-US" sz="2000" smtClean="0">
                <a:latin typeface="Times New Roman" panose="02020603050405020304" pitchFamily="18" charset="0"/>
                <a:cs typeface="Times New Roman" panose="02020603050405020304" pitchFamily="18" charset="0"/>
              </a:rPr>
              <a:t> + (Y2 – Y-bar)</a:t>
            </a:r>
            <a:r>
              <a:rPr lang="en-US" altLang="en-US" sz="2000" baseline="30000" smtClean="0">
                <a:latin typeface="Times New Roman" panose="02020603050405020304" pitchFamily="18" charset="0"/>
                <a:cs typeface="Times New Roman" panose="02020603050405020304" pitchFamily="18" charset="0"/>
              </a:rPr>
              <a:t>2</a:t>
            </a:r>
            <a:r>
              <a:rPr lang="en-US" altLang="en-US" sz="2000" smtClean="0">
                <a:latin typeface="Times New Roman" panose="02020603050405020304" pitchFamily="18" charset="0"/>
                <a:cs typeface="Times New Roman" panose="02020603050405020304" pitchFamily="18" charset="0"/>
              </a:rPr>
              <a:t> + . . . + (Yn – Y-bar)</a:t>
            </a:r>
            <a:r>
              <a:rPr lang="en-US" altLang="en-US" sz="2000" baseline="30000" smtClean="0">
                <a:latin typeface="Times New Roman" panose="02020603050405020304" pitchFamily="18" charset="0"/>
                <a:cs typeface="Times New Roman" panose="02020603050405020304" pitchFamily="18" charset="0"/>
              </a:rPr>
              <a:t>2</a:t>
            </a:r>
            <a:endParaRPr lang="el-GR" altLang="en-US" sz="2000" smtClean="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None/>
            </a:pPr>
            <a:endParaRPr lang="en-US" altLang="en-US" smtClean="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US" altLang="en-US" smtClean="0"/>
              <a:t>Variance</a:t>
            </a:r>
          </a:p>
        </p:txBody>
      </p:sp>
      <p:sp>
        <p:nvSpPr>
          <p:cNvPr id="86019" name="Rectangle 3"/>
          <p:cNvSpPr>
            <a:spLocks noGrp="1" noChangeArrowheads="1"/>
          </p:cNvSpPr>
          <p:nvPr>
            <p:ph type="body" idx="1"/>
          </p:nvPr>
        </p:nvSpPr>
        <p:spPr>
          <a:xfrm>
            <a:off x="228600" y="1676400"/>
            <a:ext cx="4800600" cy="2743200"/>
          </a:xfrm>
        </p:spPr>
        <p:txBody>
          <a:bodyPr/>
          <a:lstStyle/>
          <a:p>
            <a:pPr eaLnBrk="1" hangingPunct="1">
              <a:lnSpc>
                <a:spcPct val="80000"/>
              </a:lnSpc>
              <a:buFont typeface="Wingdings" panose="05000000000000000000" pitchFamily="2" charset="2"/>
              <a:buNone/>
            </a:pPr>
            <a:r>
              <a:rPr lang="en-US" altLang="en-US" sz="2400" smtClean="0"/>
              <a:t>Class A, sum of squares:</a:t>
            </a:r>
          </a:p>
          <a:p>
            <a:pPr eaLnBrk="1" hangingPunct="1">
              <a:lnSpc>
                <a:spcPct val="80000"/>
              </a:lnSpc>
              <a:buFont typeface="Wingdings" panose="05000000000000000000" pitchFamily="2" charset="2"/>
              <a:buNone/>
            </a:pPr>
            <a:endParaRPr lang="en-US" altLang="en-US" sz="1000" smtClean="0"/>
          </a:p>
          <a:p>
            <a:pPr eaLnBrk="1" hangingPunct="1">
              <a:buFont typeface="Wingdings" panose="05000000000000000000" pitchFamily="2" charset="2"/>
              <a:buNone/>
            </a:pPr>
            <a:r>
              <a:rPr lang="en-US" altLang="en-US" sz="2200" smtClean="0"/>
              <a:t>(102 – 110.54)</a:t>
            </a:r>
            <a:r>
              <a:rPr lang="en-US" altLang="en-US" sz="2200" baseline="30000" smtClean="0"/>
              <a:t>2</a:t>
            </a:r>
            <a:r>
              <a:rPr lang="en-US" altLang="en-US" sz="2200" smtClean="0"/>
              <a:t> + (115 – 110.54)</a:t>
            </a:r>
            <a:r>
              <a:rPr lang="en-US" altLang="en-US" sz="2200" baseline="30000" smtClean="0"/>
              <a:t>2</a:t>
            </a:r>
            <a:r>
              <a:rPr lang="en-US" altLang="en-US" sz="2200" smtClean="0"/>
              <a:t> +</a:t>
            </a:r>
          </a:p>
          <a:p>
            <a:pPr eaLnBrk="1" hangingPunct="1">
              <a:buFont typeface="Wingdings" panose="05000000000000000000" pitchFamily="2" charset="2"/>
              <a:buNone/>
            </a:pPr>
            <a:r>
              <a:rPr lang="en-US" altLang="en-US" sz="2200" smtClean="0"/>
              <a:t>(126 – 110.54)</a:t>
            </a:r>
            <a:r>
              <a:rPr lang="en-US" altLang="en-US" sz="2200" baseline="30000" smtClean="0"/>
              <a:t>2</a:t>
            </a:r>
            <a:r>
              <a:rPr lang="en-US" altLang="en-US" sz="2200" smtClean="0"/>
              <a:t> + (109 – 110.54)</a:t>
            </a:r>
            <a:r>
              <a:rPr lang="en-US" altLang="en-US" sz="2200" baseline="30000" smtClean="0"/>
              <a:t>2</a:t>
            </a:r>
            <a:r>
              <a:rPr lang="en-US" altLang="en-US" sz="2200" smtClean="0"/>
              <a:t> +</a:t>
            </a:r>
          </a:p>
          <a:p>
            <a:pPr eaLnBrk="1" hangingPunct="1">
              <a:buFont typeface="Wingdings" panose="05000000000000000000" pitchFamily="2" charset="2"/>
              <a:buNone/>
            </a:pPr>
            <a:r>
              <a:rPr lang="en-US" altLang="en-US" sz="2200" smtClean="0"/>
              <a:t>(131 – 110.54)</a:t>
            </a:r>
            <a:r>
              <a:rPr lang="en-US" altLang="en-US" sz="2200" baseline="30000" smtClean="0"/>
              <a:t>2</a:t>
            </a:r>
            <a:r>
              <a:rPr lang="en-US" altLang="en-US" sz="2200" smtClean="0"/>
              <a:t> + (89 – 110.54)</a:t>
            </a:r>
            <a:r>
              <a:rPr lang="en-US" altLang="en-US" sz="2200" baseline="30000" smtClean="0"/>
              <a:t>2</a:t>
            </a:r>
            <a:r>
              <a:rPr lang="en-US" altLang="en-US" sz="2200" smtClean="0"/>
              <a:t> +</a:t>
            </a:r>
          </a:p>
          <a:p>
            <a:pPr eaLnBrk="1" hangingPunct="1">
              <a:buFont typeface="Wingdings" panose="05000000000000000000" pitchFamily="2" charset="2"/>
              <a:buNone/>
            </a:pPr>
            <a:r>
              <a:rPr lang="en-US" altLang="en-US" sz="2200" smtClean="0"/>
              <a:t>(98 – 110.54)</a:t>
            </a:r>
            <a:r>
              <a:rPr lang="en-US" altLang="en-US" sz="2200" baseline="30000" smtClean="0"/>
              <a:t>2</a:t>
            </a:r>
            <a:r>
              <a:rPr lang="en-US" altLang="en-US" sz="2200" smtClean="0"/>
              <a:t> + (106 – 110.54)</a:t>
            </a:r>
            <a:r>
              <a:rPr lang="en-US" altLang="en-US" sz="2200" baseline="30000" smtClean="0"/>
              <a:t>2</a:t>
            </a:r>
            <a:r>
              <a:rPr lang="en-US" altLang="en-US" sz="2200" smtClean="0"/>
              <a:t> +</a:t>
            </a:r>
          </a:p>
          <a:p>
            <a:pPr eaLnBrk="1" hangingPunct="1">
              <a:buFont typeface="Wingdings" panose="05000000000000000000" pitchFamily="2" charset="2"/>
              <a:buNone/>
            </a:pPr>
            <a:r>
              <a:rPr lang="en-US" altLang="en-US" sz="2200" smtClean="0"/>
              <a:t>(140 – 110.54)</a:t>
            </a:r>
            <a:r>
              <a:rPr lang="en-US" altLang="en-US" sz="2200" baseline="30000" smtClean="0"/>
              <a:t>2</a:t>
            </a:r>
            <a:r>
              <a:rPr lang="en-US" altLang="en-US" sz="2200" smtClean="0"/>
              <a:t> + (119 – 110.54)</a:t>
            </a:r>
            <a:r>
              <a:rPr lang="en-US" altLang="en-US" sz="2200" baseline="30000" smtClean="0"/>
              <a:t>2</a:t>
            </a:r>
            <a:r>
              <a:rPr lang="en-US" altLang="en-US" sz="2200" smtClean="0"/>
              <a:t> +</a:t>
            </a:r>
          </a:p>
          <a:p>
            <a:pPr eaLnBrk="1" hangingPunct="1">
              <a:buFont typeface="Wingdings" panose="05000000000000000000" pitchFamily="2" charset="2"/>
              <a:buNone/>
            </a:pPr>
            <a:r>
              <a:rPr lang="en-US" altLang="en-US" sz="2200" smtClean="0"/>
              <a:t>(93 – 110.54)</a:t>
            </a:r>
            <a:r>
              <a:rPr lang="en-US" altLang="en-US" sz="2200" baseline="30000" smtClean="0"/>
              <a:t>2</a:t>
            </a:r>
            <a:r>
              <a:rPr lang="en-US" altLang="en-US" sz="2200" smtClean="0"/>
              <a:t> + (97 – 110.54)</a:t>
            </a:r>
            <a:r>
              <a:rPr lang="en-US" altLang="en-US" sz="2200" baseline="30000" smtClean="0"/>
              <a:t>2 </a:t>
            </a:r>
            <a:r>
              <a:rPr lang="en-US" altLang="en-US" sz="2200" smtClean="0"/>
              <a:t> +</a:t>
            </a:r>
          </a:p>
          <a:p>
            <a:pPr eaLnBrk="1" hangingPunct="1">
              <a:buFont typeface="Wingdings" panose="05000000000000000000" pitchFamily="2" charset="2"/>
              <a:buNone/>
            </a:pPr>
            <a:r>
              <a:rPr lang="en-US" altLang="en-US" sz="2200" smtClean="0"/>
              <a:t>(110 – 110.54)</a:t>
            </a:r>
            <a:r>
              <a:rPr lang="en-US" altLang="en-US" sz="2400" baseline="30000" smtClean="0"/>
              <a:t> </a:t>
            </a:r>
            <a:r>
              <a:rPr lang="en-US" altLang="en-US" sz="2400" smtClean="0"/>
              <a:t>= SS = 2825.39</a:t>
            </a:r>
          </a:p>
          <a:p>
            <a:pPr eaLnBrk="1" hangingPunct="1">
              <a:lnSpc>
                <a:spcPct val="80000"/>
              </a:lnSpc>
              <a:buFont typeface="Wingdings" panose="05000000000000000000" pitchFamily="2" charset="2"/>
              <a:buNone/>
            </a:pPr>
            <a:endParaRPr lang="en-US" altLang="en-US" sz="1700" smtClean="0"/>
          </a:p>
          <a:p>
            <a:pPr eaLnBrk="1" hangingPunct="1">
              <a:lnSpc>
                <a:spcPct val="80000"/>
              </a:lnSpc>
              <a:buFont typeface="Wingdings" panose="05000000000000000000" pitchFamily="2" charset="2"/>
              <a:buNone/>
            </a:pPr>
            <a:endParaRPr lang="en-US" altLang="en-US" sz="1700" smtClean="0"/>
          </a:p>
          <a:p>
            <a:pPr eaLnBrk="1" hangingPunct="1">
              <a:lnSpc>
                <a:spcPct val="80000"/>
              </a:lnSpc>
              <a:buFont typeface="Wingdings" panose="05000000000000000000" pitchFamily="2" charset="2"/>
              <a:buNone/>
            </a:pPr>
            <a:endParaRPr lang="en-US" altLang="en-US" sz="1700" smtClean="0"/>
          </a:p>
        </p:txBody>
      </p:sp>
      <p:sp>
        <p:nvSpPr>
          <p:cNvPr id="86020" name="Rectangle 4"/>
          <p:cNvSpPr>
            <a:spLocks noChangeArrowheads="1"/>
          </p:cNvSpPr>
          <p:nvPr/>
        </p:nvSpPr>
        <p:spPr bwMode="auto">
          <a:xfrm>
            <a:off x="5105400" y="1828800"/>
            <a:ext cx="40386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0558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5130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29702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427413" indent="-315913"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buFont typeface="Wingdings" panose="05000000000000000000" pitchFamily="2" charset="2"/>
              <a:buNone/>
            </a:pPr>
            <a:r>
              <a:rPr lang="en-US" altLang="en-US" sz="2200"/>
              <a:t>Class A--IQs of 13 Students	</a:t>
            </a:r>
          </a:p>
          <a:p>
            <a:pPr eaLnBrk="1" hangingPunct="1">
              <a:buFont typeface="Wingdings" panose="05000000000000000000" pitchFamily="2" charset="2"/>
              <a:buNone/>
            </a:pPr>
            <a:r>
              <a:rPr lang="en-US" altLang="en-US" sz="2200"/>
              <a:t>102		115		</a:t>
            </a:r>
          </a:p>
          <a:p>
            <a:pPr eaLnBrk="1" hangingPunct="1">
              <a:buFont typeface="Wingdings" panose="05000000000000000000" pitchFamily="2" charset="2"/>
              <a:buNone/>
            </a:pPr>
            <a:r>
              <a:rPr lang="en-US" altLang="en-US" sz="2200"/>
              <a:t>128		109	</a:t>
            </a:r>
          </a:p>
          <a:p>
            <a:pPr eaLnBrk="1" hangingPunct="1">
              <a:buFont typeface="Wingdings" panose="05000000000000000000" pitchFamily="2" charset="2"/>
              <a:buNone/>
            </a:pPr>
            <a:r>
              <a:rPr lang="en-US" altLang="en-US" sz="2200"/>
              <a:t>131		89	</a:t>
            </a:r>
          </a:p>
          <a:p>
            <a:pPr eaLnBrk="1" hangingPunct="1">
              <a:buFont typeface="Wingdings" panose="05000000000000000000" pitchFamily="2" charset="2"/>
              <a:buNone/>
            </a:pPr>
            <a:r>
              <a:rPr lang="en-US" altLang="en-US" sz="2200"/>
              <a:t>98			106		</a:t>
            </a:r>
          </a:p>
          <a:p>
            <a:pPr eaLnBrk="1" hangingPunct="1">
              <a:buFont typeface="Wingdings" panose="05000000000000000000" pitchFamily="2" charset="2"/>
              <a:buNone/>
            </a:pPr>
            <a:r>
              <a:rPr lang="en-US" altLang="en-US" sz="2200"/>
              <a:t>140		119		</a:t>
            </a:r>
          </a:p>
          <a:p>
            <a:pPr eaLnBrk="1" hangingPunct="1">
              <a:buFont typeface="Wingdings" panose="05000000000000000000" pitchFamily="2" charset="2"/>
              <a:buNone/>
            </a:pPr>
            <a:r>
              <a:rPr lang="en-US" altLang="en-US" sz="2200"/>
              <a:t>93			97</a:t>
            </a:r>
          </a:p>
          <a:p>
            <a:pPr eaLnBrk="1" hangingPunct="1">
              <a:buFont typeface="Wingdings" panose="05000000000000000000" pitchFamily="2" charset="2"/>
              <a:buNone/>
            </a:pPr>
            <a:r>
              <a:rPr lang="en-US" altLang="en-US" sz="2200"/>
              <a:t>110</a:t>
            </a:r>
          </a:p>
          <a:p>
            <a:pPr eaLnBrk="1" hangingPunct="1">
              <a:buFont typeface="Wingdings" panose="05000000000000000000" pitchFamily="2" charset="2"/>
              <a:buNone/>
            </a:pPr>
            <a:r>
              <a:rPr lang="en-US" altLang="en-US" sz="2200"/>
              <a:t>Y-bar = 110.54</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US" altLang="en-US" smtClean="0"/>
              <a:t>Variance</a:t>
            </a:r>
          </a:p>
        </p:txBody>
      </p:sp>
      <p:sp>
        <p:nvSpPr>
          <p:cNvPr id="88067"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z="2600" smtClean="0"/>
              <a:t>The last step…</a:t>
            </a:r>
          </a:p>
          <a:p>
            <a:pPr eaLnBrk="1" hangingPunct="1">
              <a:buFont typeface="Wingdings" panose="05000000000000000000" pitchFamily="2" charset="2"/>
              <a:buNone/>
            </a:pPr>
            <a:endParaRPr lang="en-US" altLang="en-US" sz="2600" smtClean="0"/>
          </a:p>
          <a:p>
            <a:pPr eaLnBrk="1" hangingPunct="1">
              <a:buFont typeface="Wingdings" panose="05000000000000000000" pitchFamily="2" charset="2"/>
              <a:buNone/>
            </a:pPr>
            <a:r>
              <a:rPr lang="en-US" altLang="en-US" sz="2600" smtClean="0"/>
              <a:t>The approximate average sum of squares is the variance.</a:t>
            </a:r>
          </a:p>
          <a:p>
            <a:pPr eaLnBrk="1" hangingPunct="1">
              <a:buFont typeface="Wingdings" panose="05000000000000000000" pitchFamily="2" charset="2"/>
              <a:buNone/>
            </a:pPr>
            <a:endParaRPr lang="en-US" altLang="en-US" sz="2600" smtClean="0"/>
          </a:p>
          <a:p>
            <a:pPr eaLnBrk="1" hangingPunct="1">
              <a:buFont typeface="Wingdings" panose="05000000000000000000" pitchFamily="2" charset="2"/>
              <a:buNone/>
            </a:pPr>
            <a:r>
              <a:rPr lang="en-US" altLang="en-US" sz="2600" smtClean="0"/>
              <a:t>SS/N = Variance for a population.</a:t>
            </a:r>
          </a:p>
          <a:p>
            <a:pPr eaLnBrk="1" hangingPunct="1">
              <a:buFont typeface="Wingdings" panose="05000000000000000000" pitchFamily="2" charset="2"/>
              <a:buNone/>
            </a:pPr>
            <a:endParaRPr lang="en-US" altLang="en-US" sz="2600" smtClean="0"/>
          </a:p>
          <a:p>
            <a:pPr eaLnBrk="1" hangingPunct="1">
              <a:buFont typeface="Wingdings" panose="05000000000000000000" pitchFamily="2" charset="2"/>
              <a:buNone/>
            </a:pPr>
            <a:r>
              <a:rPr lang="en-US" altLang="en-US" sz="2600" smtClean="0"/>
              <a:t>SS/n-1 = Variance for a sample.</a:t>
            </a:r>
          </a:p>
          <a:p>
            <a:pPr eaLnBrk="1" hangingPunct="1">
              <a:buFont typeface="Wingdings" panose="05000000000000000000" pitchFamily="2" charset="2"/>
              <a:buNone/>
            </a:pPr>
            <a:endParaRPr lang="en-US" altLang="en-US" sz="2600" smtClean="0"/>
          </a:p>
          <a:p>
            <a:pPr eaLnBrk="1" hangingPunct="1">
              <a:buFont typeface="Wingdings" panose="05000000000000000000" pitchFamily="2" charset="2"/>
              <a:buNone/>
            </a:pPr>
            <a:r>
              <a:rPr lang="en-US" altLang="en-US" sz="2600" smtClean="0"/>
              <a:t>Variance = </a:t>
            </a:r>
            <a:r>
              <a:rPr lang="el-GR" altLang="en-US" sz="2600" smtClean="0">
                <a:latin typeface="Times New Roman" panose="02020603050405020304" pitchFamily="18" charset="0"/>
                <a:cs typeface="Times New Roman" panose="02020603050405020304" pitchFamily="18" charset="0"/>
              </a:rPr>
              <a:t>Σ</a:t>
            </a:r>
            <a:r>
              <a:rPr lang="en-US" altLang="en-US" sz="2600" smtClean="0"/>
              <a:t>(Y</a:t>
            </a:r>
            <a:r>
              <a:rPr lang="en-US" altLang="en-US" sz="2600" i="1" smtClean="0"/>
              <a:t>i</a:t>
            </a:r>
            <a:r>
              <a:rPr lang="en-US" altLang="en-US" sz="2600" smtClean="0"/>
              <a:t> – Y-bar)</a:t>
            </a:r>
            <a:r>
              <a:rPr lang="en-US" altLang="en-US" sz="2600" baseline="30000" smtClean="0"/>
              <a:t>2</a:t>
            </a:r>
            <a:r>
              <a:rPr lang="en-US" altLang="en-US" sz="2600" smtClean="0"/>
              <a:t> / n – 1</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pPr eaLnBrk="1" hangingPunct="1"/>
            <a:r>
              <a:rPr lang="en-US" altLang="en-US" smtClean="0"/>
              <a:t>Variance</a:t>
            </a:r>
          </a:p>
        </p:txBody>
      </p:sp>
      <p:sp>
        <p:nvSpPr>
          <p:cNvPr id="90115" name="Rectangle 3"/>
          <p:cNvSpPr>
            <a:spLocks noGrp="1" noChangeArrowheads="1"/>
          </p:cNvSpPr>
          <p:nvPr>
            <p:ph type="body" idx="1"/>
          </p:nvPr>
        </p:nvSpPr>
        <p:spPr>
          <a:xfrm>
            <a:off x="457200" y="1752600"/>
            <a:ext cx="8229600" cy="5105400"/>
          </a:xfrm>
        </p:spPr>
        <p:txBody>
          <a:bodyPr/>
          <a:lstStyle/>
          <a:p>
            <a:pPr eaLnBrk="1" hangingPunct="1">
              <a:lnSpc>
                <a:spcPct val="80000"/>
              </a:lnSpc>
              <a:buFont typeface="Wingdings" panose="05000000000000000000" pitchFamily="2" charset="2"/>
              <a:buNone/>
            </a:pPr>
            <a:r>
              <a:rPr lang="en-US" altLang="en-US" sz="2400" smtClean="0"/>
              <a:t>For Class A, Variance = 2825.39 / n - 1 </a:t>
            </a:r>
          </a:p>
          <a:p>
            <a:pPr eaLnBrk="1" hangingPunct="1">
              <a:lnSpc>
                <a:spcPct val="80000"/>
              </a:lnSpc>
              <a:buFont typeface="Wingdings" panose="05000000000000000000" pitchFamily="2" charset="2"/>
              <a:buNone/>
            </a:pPr>
            <a:r>
              <a:rPr lang="en-US" altLang="en-US" sz="2400" smtClean="0"/>
              <a:t>                                    = 2825.39 / 12 = 235.45</a:t>
            </a:r>
          </a:p>
          <a:p>
            <a:pPr eaLnBrk="1" hangingPunct="1">
              <a:lnSpc>
                <a:spcPct val="80000"/>
              </a:lnSpc>
              <a:buFont typeface="Wingdings" panose="05000000000000000000" pitchFamily="2" charset="2"/>
              <a:buNone/>
            </a:pPr>
            <a:endParaRPr lang="en-US" altLang="en-US" sz="2400" smtClean="0"/>
          </a:p>
          <a:p>
            <a:pPr eaLnBrk="1" hangingPunct="1">
              <a:lnSpc>
                <a:spcPct val="80000"/>
              </a:lnSpc>
              <a:buFont typeface="Wingdings" panose="05000000000000000000" pitchFamily="2" charset="2"/>
              <a:buNone/>
            </a:pPr>
            <a:r>
              <a:rPr lang="en-US" altLang="en-US" sz="2400" smtClean="0"/>
              <a:t>How helpful is that???</a:t>
            </a:r>
            <a:endParaRPr lang="en-US" altLang="en-US" sz="2100" smtClean="0"/>
          </a:p>
          <a:p>
            <a:pPr eaLnBrk="1" hangingPunct="1">
              <a:lnSpc>
                <a:spcPct val="80000"/>
              </a:lnSpc>
              <a:buFont typeface="Wingdings" panose="05000000000000000000" pitchFamily="2" charset="2"/>
              <a:buNone/>
            </a:pPr>
            <a:endParaRPr lang="en-US" altLang="en-US" sz="2100" smtClean="0"/>
          </a:p>
          <a:p>
            <a:pPr eaLnBrk="1" hangingPunct="1">
              <a:lnSpc>
                <a:spcPct val="80000"/>
              </a:lnSpc>
              <a:buFont typeface="Wingdings" panose="05000000000000000000" pitchFamily="2" charset="2"/>
              <a:buNone/>
            </a:pPr>
            <a:r>
              <a:rPr lang="en-US" altLang="en-US" sz="2100" smtClean="0"/>
              <a:t>	</a:t>
            </a:r>
          </a:p>
          <a:p>
            <a:pPr eaLnBrk="1" hangingPunct="1">
              <a:lnSpc>
                <a:spcPct val="80000"/>
              </a:lnSpc>
              <a:buFont typeface="Wingdings" panose="05000000000000000000" pitchFamily="2" charset="2"/>
              <a:buNone/>
            </a:pPr>
            <a:endParaRPr lang="en-US" altLang="en-US" sz="2100" smtClean="0"/>
          </a:p>
          <a:p>
            <a:pPr eaLnBrk="1" hangingPunct="1">
              <a:lnSpc>
                <a:spcPct val="80000"/>
              </a:lnSpc>
              <a:buFont typeface="Wingdings" panose="05000000000000000000" pitchFamily="2" charset="2"/>
              <a:buNone/>
            </a:pPr>
            <a:endParaRPr lang="en-US" altLang="en-US" sz="2100" smtClean="0"/>
          </a:p>
          <a:p>
            <a:pPr eaLnBrk="1" hangingPunct="1">
              <a:lnSpc>
                <a:spcPct val="80000"/>
              </a:lnSpc>
              <a:buFont typeface="Wingdings" panose="05000000000000000000" pitchFamily="2" charset="2"/>
              <a:buNone/>
            </a:pPr>
            <a:endParaRPr lang="en-US" altLang="en-US" sz="2100" smtClean="0"/>
          </a:p>
        </p:txBody>
      </p:sp>
      <p:graphicFrame>
        <p:nvGraphicFramePr>
          <p:cNvPr id="90116" name="Object 4"/>
          <p:cNvGraphicFramePr>
            <a:graphicFrameLocks noChangeAspect="1"/>
          </p:cNvGraphicFramePr>
          <p:nvPr/>
        </p:nvGraphicFramePr>
        <p:xfrm>
          <a:off x="4953000" y="2514600"/>
          <a:ext cx="2890838" cy="4114800"/>
        </p:xfrm>
        <a:graphic>
          <a:graphicData uri="http://schemas.openxmlformats.org/presentationml/2006/ole">
            <mc:AlternateContent xmlns:mc="http://schemas.openxmlformats.org/markup-compatibility/2006">
              <mc:Choice xmlns:v="urn:schemas-microsoft-com:vml" Requires="v">
                <p:oleObj spid="_x0000_s90117" name="Clip" r:id="rId4" imgW="3848100" imgH="5478463" progId="MS_ClipArt_Gallery.5">
                  <p:embed/>
                </p:oleObj>
              </mc:Choice>
              <mc:Fallback>
                <p:oleObj name="Clip" r:id="rId4" imgW="3848100" imgH="5478463" progId="MS_ClipArt_Gallery.5">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3000" y="2514600"/>
                        <a:ext cx="2890838" cy="411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US" altLang="en-US" smtClean="0"/>
              <a:t>Standard Deviation</a:t>
            </a:r>
          </a:p>
        </p:txBody>
      </p:sp>
      <p:sp>
        <p:nvSpPr>
          <p:cNvPr id="9216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z="2400" smtClean="0"/>
              <a:t>To convert variance into something of meaning, let’s create standard deviation.</a:t>
            </a:r>
          </a:p>
          <a:p>
            <a:pPr eaLnBrk="1" hangingPunct="1">
              <a:buFont typeface="Wingdings" panose="05000000000000000000" pitchFamily="2" charset="2"/>
              <a:buNone/>
            </a:pPr>
            <a:endParaRPr lang="en-US" altLang="en-US" sz="2400" smtClean="0"/>
          </a:p>
          <a:p>
            <a:pPr eaLnBrk="1" hangingPunct="1">
              <a:buFont typeface="Wingdings" panose="05000000000000000000" pitchFamily="2" charset="2"/>
              <a:buNone/>
            </a:pPr>
            <a:r>
              <a:rPr lang="en-US" altLang="en-US" sz="2400" smtClean="0"/>
              <a:t>The square root of the variance reveals the average deviation of the observations from the mean.</a:t>
            </a:r>
          </a:p>
          <a:p>
            <a:pPr eaLnBrk="1" hangingPunct="1">
              <a:buFont typeface="Wingdings" panose="05000000000000000000" pitchFamily="2" charset="2"/>
              <a:buNone/>
            </a:pPr>
            <a:endParaRPr lang="en-US" altLang="en-US" sz="2400" smtClean="0"/>
          </a:p>
          <a:p>
            <a:pPr eaLnBrk="1" hangingPunct="1">
              <a:buFont typeface="Wingdings" panose="05000000000000000000" pitchFamily="2" charset="2"/>
              <a:buNone/>
            </a:pPr>
            <a:r>
              <a:rPr lang="en-US" altLang="en-US" sz="2400" smtClean="0"/>
              <a:t>s.d.  = 	</a:t>
            </a:r>
            <a:r>
              <a:rPr lang="el-GR" altLang="en-US" sz="2400" smtClean="0">
                <a:latin typeface="Times New Roman" panose="02020603050405020304" pitchFamily="18" charset="0"/>
                <a:cs typeface="Times New Roman" panose="02020603050405020304" pitchFamily="18" charset="0"/>
              </a:rPr>
              <a:t>Σ</a:t>
            </a:r>
            <a:r>
              <a:rPr lang="en-US" altLang="en-US" sz="2400" smtClean="0"/>
              <a:t>(Y</a:t>
            </a:r>
            <a:r>
              <a:rPr lang="en-US" altLang="en-US" sz="2400" i="1" smtClean="0"/>
              <a:t>i </a:t>
            </a:r>
            <a:r>
              <a:rPr lang="en-US" altLang="en-US" sz="2400" smtClean="0"/>
              <a:t>– Y-bar)</a:t>
            </a:r>
            <a:r>
              <a:rPr lang="en-US" altLang="en-US" sz="2400" baseline="30000" smtClean="0"/>
              <a:t>2</a:t>
            </a:r>
          </a:p>
          <a:p>
            <a:pPr eaLnBrk="1" hangingPunct="1">
              <a:buFont typeface="Wingdings" panose="05000000000000000000" pitchFamily="2" charset="2"/>
              <a:buNone/>
            </a:pPr>
            <a:r>
              <a:rPr lang="en-US" altLang="en-US" sz="2400" baseline="30000" smtClean="0"/>
              <a:t>			</a:t>
            </a:r>
            <a:r>
              <a:rPr lang="en-US" altLang="en-US" sz="2400" smtClean="0"/>
              <a:t>     n - 1</a:t>
            </a:r>
          </a:p>
        </p:txBody>
      </p:sp>
      <p:sp>
        <p:nvSpPr>
          <p:cNvPr id="92164" name="Freeform 4"/>
          <p:cNvSpPr>
            <a:spLocks/>
          </p:cNvSpPr>
          <p:nvPr/>
        </p:nvSpPr>
        <p:spPr bwMode="auto">
          <a:xfrm>
            <a:off x="1597025" y="4094163"/>
            <a:ext cx="3049588" cy="1130300"/>
          </a:xfrm>
          <a:custGeom>
            <a:avLst/>
            <a:gdLst>
              <a:gd name="T0" fmla="*/ 0 w 1921"/>
              <a:gd name="T1" fmla="*/ 869950 h 712"/>
              <a:gd name="T2" fmla="*/ 130175 w 1921"/>
              <a:gd name="T3" fmla="*/ 825500 h 712"/>
              <a:gd name="T4" fmla="*/ 304800 w 1921"/>
              <a:gd name="T5" fmla="*/ 1130300 h 712"/>
              <a:gd name="T6" fmla="*/ 376238 w 1921"/>
              <a:gd name="T7" fmla="*/ 1028700 h 712"/>
              <a:gd name="T8" fmla="*/ 420688 w 1921"/>
              <a:gd name="T9" fmla="*/ 985838 h 712"/>
              <a:gd name="T10" fmla="*/ 508000 w 1921"/>
              <a:gd name="T11" fmla="*/ 811213 h 712"/>
              <a:gd name="T12" fmla="*/ 554038 w 1921"/>
              <a:gd name="T13" fmla="*/ 503238 h 712"/>
              <a:gd name="T14" fmla="*/ 619125 w 1921"/>
              <a:gd name="T15" fmla="*/ 273050 h 712"/>
              <a:gd name="T16" fmla="*/ 735013 w 1921"/>
              <a:gd name="T17" fmla="*/ 109538 h 712"/>
              <a:gd name="T18" fmla="*/ 1712913 w 1921"/>
              <a:gd name="T19" fmla="*/ 130175 h 712"/>
              <a:gd name="T20" fmla="*/ 2713038 w 1921"/>
              <a:gd name="T21" fmla="*/ 57150 h 712"/>
              <a:gd name="T22" fmla="*/ 2622550 w 1921"/>
              <a:gd name="T23" fmla="*/ 60325 h 712"/>
              <a:gd name="T24" fmla="*/ 3049588 w 1921"/>
              <a:gd name="T25" fmla="*/ 42863 h 7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921" h="712">
                <a:moveTo>
                  <a:pt x="0" y="548"/>
                </a:moveTo>
                <a:cubicBezTo>
                  <a:pt x="64" y="527"/>
                  <a:pt x="37" y="537"/>
                  <a:pt x="82" y="520"/>
                </a:cubicBezTo>
                <a:cubicBezTo>
                  <a:pt x="154" y="546"/>
                  <a:pt x="169" y="644"/>
                  <a:pt x="192" y="712"/>
                </a:cubicBezTo>
                <a:cubicBezTo>
                  <a:pt x="237" y="697"/>
                  <a:pt x="216" y="712"/>
                  <a:pt x="237" y="648"/>
                </a:cubicBezTo>
                <a:cubicBezTo>
                  <a:pt x="241" y="636"/>
                  <a:pt x="256" y="630"/>
                  <a:pt x="265" y="621"/>
                </a:cubicBezTo>
                <a:cubicBezTo>
                  <a:pt x="278" y="583"/>
                  <a:pt x="298" y="544"/>
                  <a:pt x="320" y="511"/>
                </a:cubicBezTo>
                <a:cubicBezTo>
                  <a:pt x="340" y="448"/>
                  <a:pt x="325" y="377"/>
                  <a:pt x="349" y="317"/>
                </a:cubicBezTo>
                <a:cubicBezTo>
                  <a:pt x="368" y="268"/>
                  <a:pt x="361" y="215"/>
                  <a:pt x="390" y="172"/>
                </a:cubicBezTo>
                <a:cubicBezTo>
                  <a:pt x="397" y="144"/>
                  <a:pt x="429" y="82"/>
                  <a:pt x="463" y="69"/>
                </a:cubicBezTo>
                <a:cubicBezTo>
                  <a:pt x="646" y="0"/>
                  <a:pt x="883" y="86"/>
                  <a:pt x="1079" y="82"/>
                </a:cubicBezTo>
                <a:cubicBezTo>
                  <a:pt x="1292" y="73"/>
                  <a:pt x="1497" y="45"/>
                  <a:pt x="1709" y="36"/>
                </a:cubicBezTo>
                <a:cubicBezTo>
                  <a:pt x="1849" y="13"/>
                  <a:pt x="1523" y="52"/>
                  <a:pt x="1652" y="38"/>
                </a:cubicBezTo>
                <a:cubicBezTo>
                  <a:pt x="1905" y="45"/>
                  <a:pt x="1919" y="23"/>
                  <a:pt x="1921" y="27"/>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165" name="Line 5"/>
          <p:cNvSpPr>
            <a:spLocks noChangeShapeType="1"/>
          </p:cNvSpPr>
          <p:nvPr/>
        </p:nvSpPr>
        <p:spPr bwMode="auto">
          <a:xfrm>
            <a:off x="2286000" y="4648200"/>
            <a:ext cx="1981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US" altLang="en-US" smtClean="0"/>
              <a:t>Standard Deviation</a:t>
            </a:r>
          </a:p>
        </p:txBody>
      </p:sp>
      <p:sp>
        <p:nvSpPr>
          <p:cNvPr id="94211" name="Rectangle 3"/>
          <p:cNvSpPr>
            <a:spLocks noGrp="1" noChangeArrowheads="1"/>
          </p:cNvSpPr>
          <p:nvPr>
            <p:ph type="body" idx="1"/>
          </p:nvPr>
        </p:nvSpPr>
        <p:spPr>
          <a:xfrm>
            <a:off x="457200" y="1752600"/>
            <a:ext cx="8229600" cy="5105400"/>
          </a:xfrm>
        </p:spPr>
        <p:txBody>
          <a:bodyPr/>
          <a:lstStyle/>
          <a:p>
            <a:pPr eaLnBrk="1" hangingPunct="1">
              <a:lnSpc>
                <a:spcPct val="80000"/>
              </a:lnSpc>
              <a:buFont typeface="Wingdings" panose="05000000000000000000" pitchFamily="2" charset="2"/>
              <a:buNone/>
            </a:pPr>
            <a:r>
              <a:rPr lang="en-US" altLang="en-US" sz="2400" smtClean="0"/>
              <a:t>For Class A, the standard deviation is:  	</a:t>
            </a:r>
          </a:p>
          <a:p>
            <a:pPr eaLnBrk="1" hangingPunct="1">
              <a:lnSpc>
                <a:spcPct val="80000"/>
              </a:lnSpc>
              <a:buFont typeface="Wingdings" panose="05000000000000000000" pitchFamily="2" charset="2"/>
              <a:buNone/>
            </a:pPr>
            <a:endParaRPr lang="en-US" altLang="en-US" sz="2400" smtClean="0"/>
          </a:p>
          <a:p>
            <a:pPr eaLnBrk="1" hangingPunct="1">
              <a:lnSpc>
                <a:spcPct val="80000"/>
              </a:lnSpc>
              <a:buFont typeface="Wingdings" panose="05000000000000000000" pitchFamily="2" charset="2"/>
              <a:buNone/>
            </a:pPr>
            <a:r>
              <a:rPr lang="en-US" altLang="en-US" sz="2400" smtClean="0"/>
              <a:t>				235.45      = 15.34</a:t>
            </a:r>
          </a:p>
          <a:p>
            <a:pPr eaLnBrk="1" hangingPunct="1">
              <a:lnSpc>
                <a:spcPct val="80000"/>
              </a:lnSpc>
              <a:buFont typeface="Wingdings" panose="05000000000000000000" pitchFamily="2" charset="2"/>
              <a:buNone/>
            </a:pPr>
            <a:endParaRPr lang="en-US" altLang="en-US" sz="2400" smtClean="0"/>
          </a:p>
          <a:p>
            <a:pPr eaLnBrk="1" hangingPunct="1">
              <a:lnSpc>
                <a:spcPct val="80000"/>
              </a:lnSpc>
              <a:buFont typeface="Wingdings" panose="05000000000000000000" pitchFamily="2" charset="2"/>
              <a:buNone/>
            </a:pPr>
            <a:r>
              <a:rPr lang="en-US" altLang="en-US" sz="2400" smtClean="0"/>
              <a:t>The average of persons’ deviation from the mean IQ of 110.54 is 15.34 IQ points.</a:t>
            </a:r>
          </a:p>
          <a:p>
            <a:pPr eaLnBrk="1" hangingPunct="1">
              <a:lnSpc>
                <a:spcPct val="80000"/>
              </a:lnSpc>
              <a:buFont typeface="Wingdings" panose="05000000000000000000" pitchFamily="2" charset="2"/>
              <a:buNone/>
            </a:pPr>
            <a:endParaRPr lang="en-US" altLang="en-US" sz="2400" smtClean="0"/>
          </a:p>
          <a:p>
            <a:pPr eaLnBrk="1" hangingPunct="1">
              <a:lnSpc>
                <a:spcPct val="80000"/>
              </a:lnSpc>
              <a:buFont typeface="Wingdings" panose="05000000000000000000" pitchFamily="2" charset="2"/>
              <a:buNone/>
            </a:pPr>
            <a:r>
              <a:rPr lang="en-US" altLang="en-US" sz="2400" smtClean="0"/>
              <a:t>Review:</a:t>
            </a:r>
          </a:p>
          <a:p>
            <a:pPr eaLnBrk="1" hangingPunct="1">
              <a:lnSpc>
                <a:spcPct val="80000"/>
              </a:lnSpc>
              <a:buFont typeface="Wingdings" panose="05000000000000000000" pitchFamily="2" charset="2"/>
              <a:buNone/>
            </a:pPr>
            <a:r>
              <a:rPr lang="en-US" altLang="en-US" sz="2400" smtClean="0"/>
              <a:t>1. Deviation</a:t>
            </a:r>
          </a:p>
          <a:p>
            <a:pPr eaLnBrk="1" hangingPunct="1">
              <a:lnSpc>
                <a:spcPct val="80000"/>
              </a:lnSpc>
              <a:buFont typeface="Wingdings" panose="05000000000000000000" pitchFamily="2" charset="2"/>
              <a:buNone/>
            </a:pPr>
            <a:r>
              <a:rPr lang="en-US" altLang="en-US" sz="2400" smtClean="0"/>
              <a:t>2. Deviation squared</a:t>
            </a:r>
          </a:p>
          <a:p>
            <a:pPr eaLnBrk="1" hangingPunct="1">
              <a:lnSpc>
                <a:spcPct val="80000"/>
              </a:lnSpc>
              <a:buFont typeface="Wingdings" panose="05000000000000000000" pitchFamily="2" charset="2"/>
              <a:buNone/>
            </a:pPr>
            <a:r>
              <a:rPr lang="en-US" altLang="en-US" sz="2400" smtClean="0"/>
              <a:t>3. Sum of squares</a:t>
            </a:r>
          </a:p>
          <a:p>
            <a:pPr eaLnBrk="1" hangingPunct="1">
              <a:lnSpc>
                <a:spcPct val="80000"/>
              </a:lnSpc>
              <a:buFont typeface="Wingdings" panose="05000000000000000000" pitchFamily="2" charset="2"/>
              <a:buNone/>
            </a:pPr>
            <a:r>
              <a:rPr lang="en-US" altLang="en-US" sz="2400" smtClean="0"/>
              <a:t>4. Variance</a:t>
            </a:r>
          </a:p>
          <a:p>
            <a:pPr eaLnBrk="1" hangingPunct="1">
              <a:lnSpc>
                <a:spcPct val="80000"/>
              </a:lnSpc>
              <a:buFont typeface="Wingdings" panose="05000000000000000000" pitchFamily="2" charset="2"/>
              <a:buNone/>
            </a:pPr>
            <a:r>
              <a:rPr lang="en-US" altLang="en-US" sz="2400" smtClean="0"/>
              <a:t>5. Standard deviation</a:t>
            </a:r>
          </a:p>
          <a:p>
            <a:pPr eaLnBrk="1" hangingPunct="1">
              <a:lnSpc>
                <a:spcPct val="80000"/>
              </a:lnSpc>
              <a:buFont typeface="Wingdings" panose="05000000000000000000" pitchFamily="2" charset="2"/>
              <a:buNone/>
            </a:pPr>
            <a:r>
              <a:rPr lang="en-US" altLang="en-US" sz="2400" smtClean="0"/>
              <a:t>			</a:t>
            </a:r>
          </a:p>
          <a:p>
            <a:pPr eaLnBrk="1" hangingPunct="1">
              <a:lnSpc>
                <a:spcPct val="80000"/>
              </a:lnSpc>
              <a:buFont typeface="Wingdings" panose="05000000000000000000" pitchFamily="2" charset="2"/>
              <a:buNone/>
            </a:pPr>
            <a:endParaRPr lang="en-US" altLang="en-US" sz="2400" smtClean="0"/>
          </a:p>
          <a:p>
            <a:pPr eaLnBrk="1" hangingPunct="1">
              <a:lnSpc>
                <a:spcPct val="80000"/>
              </a:lnSpc>
              <a:buFont typeface="Wingdings" panose="05000000000000000000" pitchFamily="2" charset="2"/>
              <a:buNone/>
            </a:pPr>
            <a:endParaRPr lang="en-US" altLang="en-US" sz="2100" smtClean="0"/>
          </a:p>
          <a:p>
            <a:pPr eaLnBrk="1" hangingPunct="1">
              <a:lnSpc>
                <a:spcPct val="80000"/>
              </a:lnSpc>
              <a:buFont typeface="Wingdings" panose="05000000000000000000" pitchFamily="2" charset="2"/>
              <a:buNone/>
            </a:pPr>
            <a:endParaRPr lang="en-US" altLang="en-US" sz="2100" smtClean="0"/>
          </a:p>
        </p:txBody>
      </p:sp>
      <p:sp>
        <p:nvSpPr>
          <p:cNvPr id="94212" name="Freeform 4"/>
          <p:cNvSpPr>
            <a:spLocks/>
          </p:cNvSpPr>
          <p:nvPr/>
        </p:nvSpPr>
        <p:spPr bwMode="auto">
          <a:xfrm>
            <a:off x="2667000" y="2362200"/>
            <a:ext cx="1727200" cy="442913"/>
          </a:xfrm>
          <a:custGeom>
            <a:avLst/>
            <a:gdLst>
              <a:gd name="T0" fmla="*/ 0 w 1088"/>
              <a:gd name="T1" fmla="*/ 312738 h 279"/>
              <a:gd name="T2" fmla="*/ 174625 w 1088"/>
              <a:gd name="T3" fmla="*/ 327025 h 279"/>
              <a:gd name="T4" fmla="*/ 261938 w 1088"/>
              <a:gd name="T5" fmla="*/ 442913 h 279"/>
              <a:gd name="T6" fmla="*/ 349250 w 1088"/>
              <a:gd name="T7" fmla="*/ 341313 h 279"/>
              <a:gd name="T8" fmla="*/ 406400 w 1088"/>
              <a:gd name="T9" fmla="*/ 123825 h 279"/>
              <a:gd name="T10" fmla="*/ 566738 w 1088"/>
              <a:gd name="T11" fmla="*/ 66675 h 279"/>
              <a:gd name="T12" fmla="*/ 1074738 w 1088"/>
              <a:gd name="T13" fmla="*/ 36513 h 279"/>
              <a:gd name="T14" fmla="*/ 1727200 w 1088"/>
              <a:gd name="T15" fmla="*/ 7938 h 27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88" h="279">
                <a:moveTo>
                  <a:pt x="0" y="197"/>
                </a:moveTo>
                <a:cubicBezTo>
                  <a:pt x="37" y="200"/>
                  <a:pt x="76" y="191"/>
                  <a:pt x="110" y="206"/>
                </a:cubicBezTo>
                <a:cubicBezTo>
                  <a:pt x="138" y="218"/>
                  <a:pt x="143" y="258"/>
                  <a:pt x="165" y="279"/>
                </a:cubicBezTo>
                <a:cubicBezTo>
                  <a:pt x="206" y="265"/>
                  <a:pt x="196" y="251"/>
                  <a:pt x="220" y="215"/>
                </a:cubicBezTo>
                <a:cubicBezTo>
                  <a:pt x="231" y="169"/>
                  <a:pt x="245" y="124"/>
                  <a:pt x="256" y="78"/>
                </a:cubicBezTo>
                <a:cubicBezTo>
                  <a:pt x="260" y="61"/>
                  <a:pt x="338" y="44"/>
                  <a:pt x="357" y="42"/>
                </a:cubicBezTo>
                <a:cubicBezTo>
                  <a:pt x="524" y="24"/>
                  <a:pt x="418" y="33"/>
                  <a:pt x="677" y="23"/>
                </a:cubicBezTo>
                <a:cubicBezTo>
                  <a:pt x="816" y="0"/>
                  <a:pt x="944" y="5"/>
                  <a:pt x="1088" y="5"/>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US" altLang="en-US" smtClean="0"/>
              <a:t>Standard Deviation</a:t>
            </a:r>
          </a:p>
        </p:txBody>
      </p:sp>
      <p:sp>
        <p:nvSpPr>
          <p:cNvPr id="96259" name="Rectangle 3"/>
          <p:cNvSpPr>
            <a:spLocks noGrp="1" noChangeArrowheads="1"/>
          </p:cNvSpPr>
          <p:nvPr>
            <p:ph type="body" idx="1"/>
          </p:nvPr>
        </p:nvSpPr>
        <p:spPr>
          <a:xfrm>
            <a:off x="457200" y="1719263"/>
            <a:ext cx="8229600" cy="4910137"/>
          </a:xfrm>
        </p:spPr>
        <p:txBody>
          <a:bodyPr/>
          <a:lstStyle/>
          <a:p>
            <a:pPr marL="571500" indent="-571500" eaLnBrk="1" hangingPunct="1">
              <a:buFont typeface="Wingdings" panose="05000000000000000000" pitchFamily="2" charset="2"/>
              <a:buAutoNum type="arabicPeriod"/>
            </a:pPr>
            <a:r>
              <a:rPr lang="en-US" altLang="en-US" sz="1800" smtClean="0"/>
              <a:t>Larger s.d. = greater amounts of variation around the mean.</a:t>
            </a:r>
          </a:p>
          <a:p>
            <a:pPr marL="571500" indent="-571500" eaLnBrk="1" hangingPunct="1">
              <a:buFont typeface="Wingdings" panose="05000000000000000000" pitchFamily="2" charset="2"/>
              <a:buNone/>
            </a:pPr>
            <a:r>
              <a:rPr lang="en-US" altLang="en-US" sz="1800" smtClean="0"/>
              <a:t>	For example:</a:t>
            </a:r>
          </a:p>
          <a:p>
            <a:pPr marL="571500" indent="-571500" eaLnBrk="1" hangingPunct="1">
              <a:buFont typeface="Wingdings" panose="05000000000000000000" pitchFamily="2" charset="2"/>
              <a:buNone/>
            </a:pPr>
            <a:endParaRPr lang="en-US" altLang="en-US" smtClean="0"/>
          </a:p>
          <a:p>
            <a:pPr marL="571500" indent="-571500" eaLnBrk="1" hangingPunct="1">
              <a:buFont typeface="Wingdings" panose="05000000000000000000" pitchFamily="2" charset="2"/>
              <a:buNone/>
            </a:pPr>
            <a:r>
              <a:rPr lang="en-US" altLang="en-US" sz="1800" smtClean="0"/>
              <a:t>	 </a:t>
            </a:r>
          </a:p>
          <a:p>
            <a:pPr marL="571500" indent="-571500" eaLnBrk="1" hangingPunct="1">
              <a:buFont typeface="Wingdings" panose="05000000000000000000" pitchFamily="2" charset="2"/>
              <a:buNone/>
            </a:pPr>
            <a:r>
              <a:rPr lang="en-US" altLang="en-US" sz="1800" smtClean="0"/>
              <a:t>	 19	        25	    31		13	          25		  37</a:t>
            </a:r>
          </a:p>
          <a:p>
            <a:pPr marL="571500" indent="-571500" eaLnBrk="1" hangingPunct="1">
              <a:buFont typeface="Wingdings" panose="05000000000000000000" pitchFamily="2" charset="2"/>
              <a:buNone/>
            </a:pPr>
            <a:r>
              <a:rPr lang="en-US" altLang="en-US" sz="1800" smtClean="0"/>
              <a:t>		Y = 25					Y = 25</a:t>
            </a:r>
          </a:p>
          <a:p>
            <a:pPr marL="571500" indent="-571500" eaLnBrk="1" hangingPunct="1">
              <a:buFont typeface="Wingdings" panose="05000000000000000000" pitchFamily="2" charset="2"/>
              <a:buNone/>
            </a:pPr>
            <a:r>
              <a:rPr lang="en-US" altLang="en-US" sz="1800" smtClean="0"/>
              <a:t>		s.d. = 3					s.d. = 6</a:t>
            </a:r>
          </a:p>
          <a:p>
            <a:pPr marL="571500" indent="-571500" eaLnBrk="1" hangingPunct="1">
              <a:buFont typeface="Wingdings" panose="05000000000000000000" pitchFamily="2" charset="2"/>
              <a:buAutoNum type="arabicPeriod" startAt="2"/>
            </a:pPr>
            <a:r>
              <a:rPr lang="en-US" altLang="en-US" sz="1800" smtClean="0"/>
              <a:t>s.d. = 0 only when all values are the same (only when you have a constant and not a “variable”)</a:t>
            </a:r>
          </a:p>
          <a:p>
            <a:pPr marL="571500" indent="-571500" eaLnBrk="1" hangingPunct="1">
              <a:buFont typeface="Wingdings" panose="05000000000000000000" pitchFamily="2" charset="2"/>
              <a:buAutoNum type="arabicPeriod" startAt="2"/>
            </a:pPr>
            <a:r>
              <a:rPr lang="en-US" altLang="en-US" sz="1800" smtClean="0"/>
              <a:t>If you were to “rescale” a variable, the s.d. would change by the same magnitude—if we changed units above so the mean equaled 250, the s.d. on the left would be 30, and on the right, 60 </a:t>
            </a:r>
          </a:p>
          <a:p>
            <a:pPr marL="571500" indent="-571500" eaLnBrk="1" hangingPunct="1">
              <a:buFont typeface="Wingdings" panose="05000000000000000000" pitchFamily="2" charset="2"/>
              <a:buAutoNum type="arabicPeriod" startAt="2"/>
            </a:pPr>
            <a:r>
              <a:rPr lang="en-US" altLang="en-US" sz="1800" smtClean="0"/>
              <a:t>Like the mean, the s.d. will be inflated by an outlier case value.</a:t>
            </a:r>
          </a:p>
        </p:txBody>
      </p:sp>
      <p:sp>
        <p:nvSpPr>
          <p:cNvPr id="96260" name="Freeform 4"/>
          <p:cNvSpPr>
            <a:spLocks/>
          </p:cNvSpPr>
          <p:nvPr/>
        </p:nvSpPr>
        <p:spPr bwMode="auto">
          <a:xfrm>
            <a:off x="914400" y="2362200"/>
            <a:ext cx="2328863" cy="747713"/>
          </a:xfrm>
          <a:custGeom>
            <a:avLst/>
            <a:gdLst>
              <a:gd name="T0" fmla="*/ 36513 w 1467"/>
              <a:gd name="T1" fmla="*/ 741363 h 471"/>
              <a:gd name="T2" fmla="*/ 225425 w 1467"/>
              <a:gd name="T3" fmla="*/ 711200 h 471"/>
              <a:gd name="T4" fmla="*/ 268288 w 1467"/>
              <a:gd name="T5" fmla="*/ 696913 h 471"/>
              <a:gd name="T6" fmla="*/ 311150 w 1467"/>
              <a:gd name="T7" fmla="*/ 668338 h 471"/>
              <a:gd name="T8" fmla="*/ 398463 w 1467"/>
              <a:gd name="T9" fmla="*/ 639763 h 471"/>
              <a:gd name="T10" fmla="*/ 485775 w 1467"/>
              <a:gd name="T11" fmla="*/ 595313 h 471"/>
              <a:gd name="T12" fmla="*/ 615950 w 1467"/>
              <a:gd name="T13" fmla="*/ 465138 h 471"/>
              <a:gd name="T14" fmla="*/ 849313 w 1467"/>
              <a:gd name="T15" fmla="*/ 247650 h 471"/>
              <a:gd name="T16" fmla="*/ 965200 w 1467"/>
              <a:gd name="T17" fmla="*/ 115888 h 471"/>
              <a:gd name="T18" fmla="*/ 1139825 w 1467"/>
              <a:gd name="T19" fmla="*/ 14288 h 471"/>
              <a:gd name="T20" fmla="*/ 1270000 w 1467"/>
              <a:gd name="T21" fmla="*/ 0 h 471"/>
              <a:gd name="T22" fmla="*/ 1095375 w 1467"/>
              <a:gd name="T23" fmla="*/ 14288 h 471"/>
              <a:gd name="T24" fmla="*/ 1081088 w 1467"/>
              <a:gd name="T25" fmla="*/ 58738 h 471"/>
              <a:gd name="T26" fmla="*/ 1168400 w 1467"/>
              <a:gd name="T27" fmla="*/ 30163 h 471"/>
              <a:gd name="T28" fmla="*/ 1414463 w 1467"/>
              <a:gd name="T29" fmla="*/ 58738 h 471"/>
              <a:gd name="T30" fmla="*/ 1560513 w 1467"/>
              <a:gd name="T31" fmla="*/ 174625 h 471"/>
              <a:gd name="T32" fmla="*/ 1574800 w 1467"/>
              <a:gd name="T33" fmla="*/ 217488 h 471"/>
              <a:gd name="T34" fmla="*/ 1603375 w 1467"/>
              <a:gd name="T35" fmla="*/ 247650 h 471"/>
              <a:gd name="T36" fmla="*/ 1631950 w 1467"/>
              <a:gd name="T37" fmla="*/ 334963 h 471"/>
              <a:gd name="T38" fmla="*/ 1662113 w 1467"/>
              <a:gd name="T39" fmla="*/ 363538 h 471"/>
              <a:gd name="T40" fmla="*/ 1749425 w 1467"/>
              <a:gd name="T41" fmla="*/ 465138 h 471"/>
              <a:gd name="T42" fmla="*/ 1879600 w 1467"/>
              <a:gd name="T43" fmla="*/ 581025 h 471"/>
              <a:gd name="T44" fmla="*/ 2009775 w 1467"/>
              <a:gd name="T45" fmla="*/ 639763 h 471"/>
              <a:gd name="T46" fmla="*/ 2328863 w 1467"/>
              <a:gd name="T47" fmla="*/ 711200 h 47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467" h="471">
                <a:moveTo>
                  <a:pt x="23" y="467"/>
                </a:moveTo>
                <a:cubicBezTo>
                  <a:pt x="106" y="444"/>
                  <a:pt x="0" y="471"/>
                  <a:pt x="142" y="448"/>
                </a:cubicBezTo>
                <a:cubicBezTo>
                  <a:pt x="151" y="446"/>
                  <a:pt x="169" y="439"/>
                  <a:pt x="169" y="439"/>
                </a:cubicBezTo>
                <a:cubicBezTo>
                  <a:pt x="178" y="433"/>
                  <a:pt x="186" y="425"/>
                  <a:pt x="196" y="421"/>
                </a:cubicBezTo>
                <a:cubicBezTo>
                  <a:pt x="214" y="413"/>
                  <a:pt x="251" y="403"/>
                  <a:pt x="251" y="403"/>
                </a:cubicBezTo>
                <a:cubicBezTo>
                  <a:pt x="268" y="391"/>
                  <a:pt x="290" y="388"/>
                  <a:pt x="306" y="375"/>
                </a:cubicBezTo>
                <a:cubicBezTo>
                  <a:pt x="341" y="347"/>
                  <a:pt x="339" y="309"/>
                  <a:pt x="388" y="293"/>
                </a:cubicBezTo>
                <a:cubicBezTo>
                  <a:pt x="435" y="249"/>
                  <a:pt x="490" y="201"/>
                  <a:pt x="535" y="156"/>
                </a:cubicBezTo>
                <a:cubicBezTo>
                  <a:pt x="561" y="130"/>
                  <a:pt x="578" y="96"/>
                  <a:pt x="608" y="73"/>
                </a:cubicBezTo>
                <a:cubicBezTo>
                  <a:pt x="634" y="54"/>
                  <a:pt x="681" y="15"/>
                  <a:pt x="718" y="9"/>
                </a:cubicBezTo>
                <a:cubicBezTo>
                  <a:pt x="745" y="4"/>
                  <a:pt x="827" y="0"/>
                  <a:pt x="800" y="0"/>
                </a:cubicBezTo>
                <a:cubicBezTo>
                  <a:pt x="763" y="0"/>
                  <a:pt x="727" y="6"/>
                  <a:pt x="690" y="9"/>
                </a:cubicBezTo>
                <a:cubicBezTo>
                  <a:pt x="687" y="18"/>
                  <a:pt x="671" y="35"/>
                  <a:pt x="681" y="37"/>
                </a:cubicBezTo>
                <a:cubicBezTo>
                  <a:pt x="700" y="41"/>
                  <a:pt x="736" y="19"/>
                  <a:pt x="736" y="19"/>
                </a:cubicBezTo>
                <a:cubicBezTo>
                  <a:pt x="788" y="23"/>
                  <a:pt x="844" y="16"/>
                  <a:pt x="891" y="37"/>
                </a:cubicBezTo>
                <a:cubicBezTo>
                  <a:pt x="933" y="56"/>
                  <a:pt x="952" y="81"/>
                  <a:pt x="983" y="110"/>
                </a:cubicBezTo>
                <a:cubicBezTo>
                  <a:pt x="986" y="119"/>
                  <a:pt x="987" y="129"/>
                  <a:pt x="992" y="137"/>
                </a:cubicBezTo>
                <a:cubicBezTo>
                  <a:pt x="996" y="145"/>
                  <a:pt x="1006" y="148"/>
                  <a:pt x="1010" y="156"/>
                </a:cubicBezTo>
                <a:cubicBezTo>
                  <a:pt x="1018" y="173"/>
                  <a:pt x="1022" y="193"/>
                  <a:pt x="1028" y="211"/>
                </a:cubicBezTo>
                <a:cubicBezTo>
                  <a:pt x="1031" y="219"/>
                  <a:pt x="1041" y="222"/>
                  <a:pt x="1047" y="229"/>
                </a:cubicBezTo>
                <a:cubicBezTo>
                  <a:pt x="1066" y="252"/>
                  <a:pt x="1080" y="272"/>
                  <a:pt x="1102" y="293"/>
                </a:cubicBezTo>
                <a:cubicBezTo>
                  <a:pt x="1116" y="336"/>
                  <a:pt x="1141" y="352"/>
                  <a:pt x="1184" y="366"/>
                </a:cubicBezTo>
                <a:cubicBezTo>
                  <a:pt x="1211" y="384"/>
                  <a:pt x="1237" y="388"/>
                  <a:pt x="1266" y="403"/>
                </a:cubicBezTo>
                <a:cubicBezTo>
                  <a:pt x="1334" y="438"/>
                  <a:pt x="1390" y="448"/>
                  <a:pt x="1467" y="448"/>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6261" name="Freeform 5"/>
          <p:cNvSpPr>
            <a:spLocks/>
          </p:cNvSpPr>
          <p:nvPr/>
        </p:nvSpPr>
        <p:spPr bwMode="auto">
          <a:xfrm>
            <a:off x="3657600" y="2743200"/>
            <a:ext cx="4267200" cy="366713"/>
          </a:xfrm>
          <a:custGeom>
            <a:avLst/>
            <a:gdLst>
              <a:gd name="T0" fmla="*/ 66902 w 1467"/>
              <a:gd name="T1" fmla="*/ 363599 h 471"/>
              <a:gd name="T2" fmla="*/ 413049 w 1467"/>
              <a:gd name="T3" fmla="*/ 348806 h 471"/>
              <a:gd name="T4" fmla="*/ 491586 w 1467"/>
              <a:gd name="T5" fmla="*/ 341798 h 471"/>
              <a:gd name="T6" fmla="*/ 570124 w 1467"/>
              <a:gd name="T7" fmla="*/ 327784 h 471"/>
              <a:gd name="T8" fmla="*/ 730107 w 1467"/>
              <a:gd name="T9" fmla="*/ 313769 h 471"/>
              <a:gd name="T10" fmla="*/ 890091 w 1467"/>
              <a:gd name="T11" fmla="*/ 291969 h 471"/>
              <a:gd name="T12" fmla="*/ 1128612 w 1467"/>
              <a:gd name="T13" fmla="*/ 228125 h 471"/>
              <a:gd name="T14" fmla="*/ 1556204 w 1467"/>
              <a:gd name="T15" fmla="*/ 121459 h 471"/>
              <a:gd name="T16" fmla="*/ 1768546 w 1467"/>
              <a:gd name="T17" fmla="*/ 56837 h 471"/>
              <a:gd name="T18" fmla="*/ 2088514 w 1467"/>
              <a:gd name="T19" fmla="*/ 7007 h 471"/>
              <a:gd name="T20" fmla="*/ 2327035 w 1467"/>
              <a:gd name="T21" fmla="*/ 0 h 471"/>
              <a:gd name="T22" fmla="*/ 2007067 w 1467"/>
              <a:gd name="T23" fmla="*/ 7007 h 471"/>
              <a:gd name="T24" fmla="*/ 1980888 w 1467"/>
              <a:gd name="T25" fmla="*/ 28808 h 471"/>
              <a:gd name="T26" fmla="*/ 2140872 w 1467"/>
              <a:gd name="T27" fmla="*/ 14793 h 471"/>
              <a:gd name="T28" fmla="*/ 2591735 w 1467"/>
              <a:gd name="T29" fmla="*/ 28808 h 471"/>
              <a:gd name="T30" fmla="*/ 2859344 w 1467"/>
              <a:gd name="T31" fmla="*/ 85644 h 471"/>
              <a:gd name="T32" fmla="*/ 2885523 w 1467"/>
              <a:gd name="T33" fmla="*/ 106666 h 471"/>
              <a:gd name="T34" fmla="*/ 2937881 w 1467"/>
              <a:gd name="T35" fmla="*/ 121459 h 471"/>
              <a:gd name="T36" fmla="*/ 2990240 w 1467"/>
              <a:gd name="T37" fmla="*/ 164281 h 471"/>
              <a:gd name="T38" fmla="*/ 3045507 w 1467"/>
              <a:gd name="T39" fmla="*/ 178296 h 471"/>
              <a:gd name="T40" fmla="*/ 3205490 w 1467"/>
              <a:gd name="T41" fmla="*/ 228125 h 471"/>
              <a:gd name="T42" fmla="*/ 3444011 w 1467"/>
              <a:gd name="T43" fmla="*/ 284962 h 471"/>
              <a:gd name="T44" fmla="*/ 3682533 w 1467"/>
              <a:gd name="T45" fmla="*/ 313769 h 471"/>
              <a:gd name="T46" fmla="*/ 4267200 w 1467"/>
              <a:gd name="T47" fmla="*/ 348806 h 47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467" h="471">
                <a:moveTo>
                  <a:pt x="23" y="467"/>
                </a:moveTo>
                <a:cubicBezTo>
                  <a:pt x="106" y="444"/>
                  <a:pt x="0" y="471"/>
                  <a:pt x="142" y="448"/>
                </a:cubicBezTo>
                <a:cubicBezTo>
                  <a:pt x="151" y="446"/>
                  <a:pt x="169" y="439"/>
                  <a:pt x="169" y="439"/>
                </a:cubicBezTo>
                <a:cubicBezTo>
                  <a:pt x="178" y="433"/>
                  <a:pt x="186" y="425"/>
                  <a:pt x="196" y="421"/>
                </a:cubicBezTo>
                <a:cubicBezTo>
                  <a:pt x="214" y="413"/>
                  <a:pt x="251" y="403"/>
                  <a:pt x="251" y="403"/>
                </a:cubicBezTo>
                <a:cubicBezTo>
                  <a:pt x="268" y="391"/>
                  <a:pt x="290" y="388"/>
                  <a:pt x="306" y="375"/>
                </a:cubicBezTo>
                <a:cubicBezTo>
                  <a:pt x="341" y="347"/>
                  <a:pt x="339" y="309"/>
                  <a:pt x="388" y="293"/>
                </a:cubicBezTo>
                <a:cubicBezTo>
                  <a:pt x="435" y="249"/>
                  <a:pt x="490" y="201"/>
                  <a:pt x="535" y="156"/>
                </a:cubicBezTo>
                <a:cubicBezTo>
                  <a:pt x="561" y="130"/>
                  <a:pt x="578" y="96"/>
                  <a:pt x="608" y="73"/>
                </a:cubicBezTo>
                <a:cubicBezTo>
                  <a:pt x="634" y="54"/>
                  <a:pt x="681" y="15"/>
                  <a:pt x="718" y="9"/>
                </a:cubicBezTo>
                <a:cubicBezTo>
                  <a:pt x="745" y="4"/>
                  <a:pt x="827" y="0"/>
                  <a:pt x="800" y="0"/>
                </a:cubicBezTo>
                <a:cubicBezTo>
                  <a:pt x="763" y="0"/>
                  <a:pt x="727" y="6"/>
                  <a:pt x="690" y="9"/>
                </a:cubicBezTo>
                <a:cubicBezTo>
                  <a:pt x="687" y="18"/>
                  <a:pt x="671" y="35"/>
                  <a:pt x="681" y="37"/>
                </a:cubicBezTo>
                <a:cubicBezTo>
                  <a:pt x="700" y="41"/>
                  <a:pt x="736" y="19"/>
                  <a:pt x="736" y="19"/>
                </a:cubicBezTo>
                <a:cubicBezTo>
                  <a:pt x="788" y="23"/>
                  <a:pt x="844" y="16"/>
                  <a:pt x="891" y="37"/>
                </a:cubicBezTo>
                <a:cubicBezTo>
                  <a:pt x="933" y="56"/>
                  <a:pt x="952" y="81"/>
                  <a:pt x="983" y="110"/>
                </a:cubicBezTo>
                <a:cubicBezTo>
                  <a:pt x="986" y="119"/>
                  <a:pt x="987" y="129"/>
                  <a:pt x="992" y="137"/>
                </a:cubicBezTo>
                <a:cubicBezTo>
                  <a:pt x="996" y="145"/>
                  <a:pt x="1006" y="148"/>
                  <a:pt x="1010" y="156"/>
                </a:cubicBezTo>
                <a:cubicBezTo>
                  <a:pt x="1018" y="173"/>
                  <a:pt x="1022" y="193"/>
                  <a:pt x="1028" y="211"/>
                </a:cubicBezTo>
                <a:cubicBezTo>
                  <a:pt x="1031" y="219"/>
                  <a:pt x="1041" y="222"/>
                  <a:pt x="1047" y="229"/>
                </a:cubicBezTo>
                <a:cubicBezTo>
                  <a:pt x="1066" y="252"/>
                  <a:pt x="1080" y="272"/>
                  <a:pt x="1102" y="293"/>
                </a:cubicBezTo>
                <a:cubicBezTo>
                  <a:pt x="1116" y="336"/>
                  <a:pt x="1141" y="352"/>
                  <a:pt x="1184" y="366"/>
                </a:cubicBezTo>
                <a:cubicBezTo>
                  <a:pt x="1211" y="384"/>
                  <a:pt x="1237" y="388"/>
                  <a:pt x="1266" y="403"/>
                </a:cubicBezTo>
                <a:cubicBezTo>
                  <a:pt x="1334" y="438"/>
                  <a:pt x="1390" y="448"/>
                  <a:pt x="1467" y="448"/>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6262" name="Line 6"/>
          <p:cNvSpPr>
            <a:spLocks noChangeShapeType="1"/>
          </p:cNvSpPr>
          <p:nvPr/>
        </p:nvSpPr>
        <p:spPr bwMode="auto">
          <a:xfrm>
            <a:off x="914400" y="3124200"/>
            <a:ext cx="2286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6263" name="Line 7"/>
          <p:cNvSpPr>
            <a:spLocks noChangeShapeType="1"/>
          </p:cNvSpPr>
          <p:nvPr/>
        </p:nvSpPr>
        <p:spPr bwMode="auto">
          <a:xfrm>
            <a:off x="3733800" y="3124200"/>
            <a:ext cx="419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6264" name="Line 8"/>
          <p:cNvSpPr>
            <a:spLocks noChangeShapeType="1"/>
          </p:cNvSpPr>
          <p:nvPr/>
        </p:nvSpPr>
        <p:spPr bwMode="auto">
          <a:xfrm>
            <a:off x="1447800" y="3657600"/>
            <a:ext cx="22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6265" name="Line 9"/>
          <p:cNvSpPr>
            <a:spLocks noChangeShapeType="1"/>
          </p:cNvSpPr>
          <p:nvPr/>
        </p:nvSpPr>
        <p:spPr bwMode="auto">
          <a:xfrm>
            <a:off x="6019800" y="3657600"/>
            <a:ext cx="22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US" altLang="en-US" smtClean="0"/>
              <a:t>Standard Deviation</a:t>
            </a:r>
          </a:p>
        </p:txBody>
      </p:sp>
      <p:sp>
        <p:nvSpPr>
          <p:cNvPr id="98307" name="Rectangle 3"/>
          <p:cNvSpPr>
            <a:spLocks noGrp="1" noChangeArrowheads="1"/>
          </p:cNvSpPr>
          <p:nvPr>
            <p:ph type="body" idx="1"/>
          </p:nvPr>
        </p:nvSpPr>
        <p:spPr/>
        <p:txBody>
          <a:bodyPr/>
          <a:lstStyle/>
          <a:p>
            <a:pPr eaLnBrk="1" hangingPunct="1"/>
            <a:r>
              <a:rPr lang="en-US" altLang="en-US" smtClean="0"/>
              <a:t>Note about computational formulas:</a:t>
            </a:r>
          </a:p>
          <a:p>
            <a:pPr lvl="1" eaLnBrk="1" hangingPunct="1"/>
            <a:r>
              <a:rPr lang="en-US" altLang="en-US" smtClean="0"/>
              <a:t>Your book provides a useful short-cut formula for computing the variance and standard deviation.  </a:t>
            </a:r>
          </a:p>
          <a:p>
            <a:pPr lvl="1" eaLnBrk="1" hangingPunct="1"/>
            <a:r>
              <a:rPr lang="en-US" altLang="en-US" smtClean="0"/>
              <a:t>This is intended to make hand calculations as quick as possible.  </a:t>
            </a:r>
          </a:p>
          <a:p>
            <a:pPr lvl="1" eaLnBrk="1" hangingPunct="1"/>
            <a:r>
              <a:rPr lang="en-US" altLang="en-US" smtClean="0"/>
              <a:t>They obscure the conceptual understanding of our statistics.</a:t>
            </a:r>
          </a:p>
          <a:p>
            <a:pPr lvl="1" eaLnBrk="1" hangingPunct="1"/>
            <a:r>
              <a:rPr lang="en-US" altLang="en-US" smtClean="0"/>
              <a:t>SPSS and the computer are “computational formulas” now.</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eaLnBrk="1" hangingPunct="1"/>
            <a:r>
              <a:rPr lang="en-US" altLang="en-US" sz="2400" smtClean="0"/>
              <a:t>Practical Application for Understanding </a:t>
            </a:r>
            <a:br>
              <a:rPr lang="en-US" altLang="en-US" sz="2400" smtClean="0"/>
            </a:br>
            <a:r>
              <a:rPr lang="en-US" altLang="en-US" sz="2400" smtClean="0"/>
              <a:t>Variance and Standard Deviation</a:t>
            </a:r>
          </a:p>
        </p:txBody>
      </p:sp>
      <p:sp>
        <p:nvSpPr>
          <p:cNvPr id="100355" name="Rectangle 3"/>
          <p:cNvSpPr>
            <a:spLocks noGrp="1" noChangeArrowheads="1"/>
          </p:cNvSpPr>
          <p:nvPr>
            <p:ph type="body" idx="1"/>
          </p:nvPr>
        </p:nvSpPr>
        <p:spPr>
          <a:xfrm>
            <a:off x="457200" y="1719263"/>
            <a:ext cx="8229600" cy="4910137"/>
          </a:xfrm>
        </p:spPr>
        <p:txBody>
          <a:bodyPr/>
          <a:lstStyle/>
          <a:p>
            <a:pPr eaLnBrk="1" hangingPunct="1">
              <a:lnSpc>
                <a:spcPct val="90000"/>
              </a:lnSpc>
              <a:buFont typeface="Wingdings" panose="05000000000000000000" pitchFamily="2" charset="2"/>
              <a:buNone/>
            </a:pPr>
            <a:r>
              <a:rPr lang="en-US" altLang="en-US" sz="2000" smtClean="0"/>
              <a:t>Even though we live in a world where we pay real dollars for goods and services (not percentages of income), most American employers issue raises based on percent of salary.  </a:t>
            </a:r>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r>
              <a:rPr lang="en-US" altLang="en-US" sz="2000" smtClean="0"/>
              <a:t>Why do supervisors think the most fair raise is a percentage raise?</a:t>
            </a:r>
          </a:p>
          <a:p>
            <a:pPr eaLnBrk="1" hangingPunct="1">
              <a:lnSpc>
                <a:spcPct val="90000"/>
              </a:lnSpc>
              <a:buFont typeface="Wingdings" panose="05000000000000000000" pitchFamily="2" charset="2"/>
              <a:buNone/>
            </a:pPr>
            <a:r>
              <a:rPr lang="en-US" altLang="en-US" sz="2000" smtClean="0"/>
              <a:t>Answer:  1) Because higher paid persons win the most money.</a:t>
            </a:r>
          </a:p>
          <a:p>
            <a:pPr eaLnBrk="1" hangingPunct="1">
              <a:lnSpc>
                <a:spcPct val="90000"/>
              </a:lnSpc>
              <a:buFont typeface="Wingdings" panose="05000000000000000000" pitchFamily="2" charset="2"/>
              <a:buNone/>
            </a:pPr>
            <a:r>
              <a:rPr lang="en-US" altLang="en-US" sz="2000" smtClean="0"/>
              <a:t>               2) The easiest thing to do is raise everyone’s salary by a 	       fixed percent.</a:t>
            </a:r>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r>
              <a:rPr lang="en-US" altLang="en-US" sz="2000" smtClean="0"/>
              <a:t>If your budget went up by 5%, salaries can go up by 5%.</a:t>
            </a:r>
          </a:p>
          <a:p>
            <a:pPr eaLnBrk="1" hangingPunct="1">
              <a:lnSpc>
                <a:spcPct val="90000"/>
              </a:lnSpc>
              <a:buFont typeface="Wingdings" panose="05000000000000000000" pitchFamily="2" charset="2"/>
              <a:buNone/>
            </a:pPr>
            <a:endParaRPr lang="en-US" altLang="en-US" sz="2000" smtClean="0"/>
          </a:p>
          <a:p>
            <a:pPr eaLnBrk="1" hangingPunct="1">
              <a:lnSpc>
                <a:spcPct val="90000"/>
              </a:lnSpc>
              <a:buFont typeface="Wingdings" panose="05000000000000000000" pitchFamily="2" charset="2"/>
              <a:buNone/>
            </a:pPr>
            <a:r>
              <a:rPr lang="en-US" altLang="en-US" sz="2000" smtClean="0"/>
              <a:t>The problem is that the flat percent raise gives unequal increased rewards. . . </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US" altLang="en-US" sz="2800" smtClean="0"/>
              <a:t>Practical Application for Understanding </a:t>
            </a:r>
            <a:br>
              <a:rPr lang="en-US" altLang="en-US" sz="2800" smtClean="0"/>
            </a:br>
            <a:r>
              <a:rPr lang="en-US" altLang="en-US" sz="2800" smtClean="0"/>
              <a:t>Variance and Standard Deviation</a:t>
            </a:r>
          </a:p>
        </p:txBody>
      </p:sp>
      <p:sp>
        <p:nvSpPr>
          <p:cNvPr id="10240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z="1800" smtClean="0"/>
              <a:t>Acme Toilet Cleaning Services </a:t>
            </a:r>
          </a:p>
          <a:p>
            <a:pPr eaLnBrk="1" hangingPunct="1">
              <a:buFont typeface="Wingdings" panose="05000000000000000000" pitchFamily="2" charset="2"/>
              <a:buNone/>
            </a:pPr>
            <a:r>
              <a:rPr lang="en-US" altLang="en-US" sz="1800" smtClean="0"/>
              <a:t>Salary Pool:  $200,000</a:t>
            </a:r>
          </a:p>
          <a:p>
            <a:pPr eaLnBrk="1" hangingPunct="1">
              <a:buFont typeface="Wingdings" panose="05000000000000000000" pitchFamily="2" charset="2"/>
              <a:buNone/>
            </a:pPr>
            <a:endParaRPr lang="en-US" altLang="en-US" sz="1800" smtClean="0"/>
          </a:p>
          <a:p>
            <a:pPr eaLnBrk="1" hangingPunct="1">
              <a:buFont typeface="Wingdings" panose="05000000000000000000" pitchFamily="2" charset="2"/>
              <a:buNone/>
            </a:pPr>
            <a:r>
              <a:rPr lang="en-US" altLang="en-US" sz="1800" smtClean="0"/>
              <a:t>Incomes:</a:t>
            </a:r>
          </a:p>
          <a:p>
            <a:pPr eaLnBrk="1" hangingPunct="1">
              <a:buFont typeface="Wingdings" panose="05000000000000000000" pitchFamily="2" charset="2"/>
              <a:buNone/>
            </a:pPr>
            <a:r>
              <a:rPr lang="en-US" altLang="en-US" sz="1800" smtClean="0"/>
              <a:t>President: $100K; Manager: 50K; Secretary: 40K; and Toilet Cleaner: 10K</a:t>
            </a:r>
          </a:p>
          <a:p>
            <a:pPr eaLnBrk="1" hangingPunct="1">
              <a:buFont typeface="Wingdings" panose="05000000000000000000" pitchFamily="2" charset="2"/>
              <a:buNone/>
            </a:pPr>
            <a:endParaRPr lang="en-US" altLang="en-US" sz="1800" smtClean="0"/>
          </a:p>
          <a:p>
            <a:pPr eaLnBrk="1" hangingPunct="1">
              <a:buFont typeface="Wingdings" panose="05000000000000000000" pitchFamily="2" charset="2"/>
              <a:buNone/>
            </a:pPr>
            <a:r>
              <a:rPr lang="en-US" altLang="en-US" sz="1800" smtClean="0"/>
              <a:t>Mean:  $50K</a:t>
            </a:r>
          </a:p>
          <a:p>
            <a:pPr eaLnBrk="1" hangingPunct="1">
              <a:buFont typeface="Wingdings" panose="05000000000000000000" pitchFamily="2" charset="2"/>
              <a:buNone/>
            </a:pPr>
            <a:endParaRPr lang="en-US" altLang="en-US" sz="1800" smtClean="0"/>
          </a:p>
          <a:p>
            <a:pPr eaLnBrk="1" hangingPunct="1">
              <a:buFont typeface="Wingdings" panose="05000000000000000000" pitchFamily="2" charset="2"/>
              <a:buNone/>
            </a:pPr>
            <a:r>
              <a:rPr lang="en-US" altLang="en-US" sz="1800" smtClean="0"/>
              <a:t>Range: $90K</a:t>
            </a:r>
          </a:p>
          <a:p>
            <a:pPr eaLnBrk="1" hangingPunct="1">
              <a:buFont typeface="Wingdings" panose="05000000000000000000" pitchFamily="2" charset="2"/>
              <a:buNone/>
            </a:pPr>
            <a:endParaRPr lang="en-US" altLang="en-US" sz="1800" smtClean="0"/>
          </a:p>
          <a:p>
            <a:pPr eaLnBrk="1" hangingPunct="1">
              <a:buFont typeface="Wingdings" panose="05000000000000000000" pitchFamily="2" charset="2"/>
              <a:buNone/>
            </a:pPr>
            <a:r>
              <a:rPr lang="en-US" altLang="en-US" sz="1800" smtClean="0"/>
              <a:t>Variance: $1,050,000,000			These can be considered 						“measures of inequality”</a:t>
            </a:r>
          </a:p>
          <a:p>
            <a:pPr eaLnBrk="1" hangingPunct="1">
              <a:buFont typeface="Wingdings" panose="05000000000000000000" pitchFamily="2" charset="2"/>
              <a:buNone/>
            </a:pPr>
            <a:r>
              <a:rPr lang="en-US" altLang="en-US" sz="1800" smtClean="0"/>
              <a:t>Standard Deviation: $32.4K</a:t>
            </a:r>
          </a:p>
          <a:p>
            <a:pPr eaLnBrk="1" hangingPunct="1">
              <a:buFont typeface="Wingdings" panose="05000000000000000000" pitchFamily="2" charset="2"/>
              <a:buNone/>
            </a:pPr>
            <a:endParaRPr lang="en-US" altLang="en-US" sz="1800" smtClean="0"/>
          </a:p>
          <a:p>
            <a:pPr eaLnBrk="1" hangingPunct="1">
              <a:buFont typeface="Wingdings" panose="05000000000000000000" pitchFamily="2" charset="2"/>
              <a:buNone/>
            </a:pPr>
            <a:r>
              <a:rPr lang="en-US" altLang="en-US" sz="1800" smtClean="0"/>
              <a:t>Now, let’s apply a 5% raise.</a:t>
            </a:r>
          </a:p>
        </p:txBody>
      </p:sp>
      <p:sp>
        <p:nvSpPr>
          <p:cNvPr id="102404" name="AutoShape 4"/>
          <p:cNvSpPr>
            <a:spLocks/>
          </p:cNvSpPr>
          <p:nvPr/>
        </p:nvSpPr>
        <p:spPr bwMode="auto">
          <a:xfrm>
            <a:off x="4038600" y="4495800"/>
            <a:ext cx="533400" cy="1524000"/>
          </a:xfrm>
          <a:prstGeom prst="rightBrace">
            <a:avLst>
              <a:gd name="adj1" fmla="val 23810"/>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pPr eaLnBrk="1" hangingPunct="1"/>
            <a:r>
              <a:rPr lang="en-US" altLang="en-US" sz="2800" smtClean="0"/>
              <a:t>Practical Application for Understanding </a:t>
            </a:r>
            <a:br>
              <a:rPr lang="en-US" altLang="en-US" sz="2800" smtClean="0"/>
            </a:br>
            <a:r>
              <a:rPr lang="en-US" altLang="en-US" sz="2800" smtClean="0"/>
              <a:t>Variance and Standard Deviation</a:t>
            </a:r>
          </a:p>
        </p:txBody>
      </p:sp>
      <p:sp>
        <p:nvSpPr>
          <p:cNvPr id="104451" name="Rectangle 3"/>
          <p:cNvSpPr>
            <a:spLocks noGrp="1" noChangeArrowheads="1"/>
          </p:cNvSpPr>
          <p:nvPr>
            <p:ph type="body" idx="1"/>
          </p:nvPr>
        </p:nvSpPr>
        <p:spPr>
          <a:xfrm>
            <a:off x="457200" y="1719263"/>
            <a:ext cx="8229600" cy="4986337"/>
          </a:xfrm>
        </p:spPr>
        <p:txBody>
          <a:bodyPr/>
          <a:lstStyle/>
          <a:p>
            <a:pPr eaLnBrk="1" hangingPunct="1">
              <a:lnSpc>
                <a:spcPct val="90000"/>
              </a:lnSpc>
              <a:buFont typeface="Wingdings" panose="05000000000000000000" pitchFamily="2" charset="2"/>
              <a:buNone/>
            </a:pPr>
            <a:r>
              <a:rPr lang="en-US" altLang="en-US" sz="1600" smtClean="0"/>
              <a:t>After a 5% raise, the pool of money increases by $10K to $210,000</a:t>
            </a:r>
          </a:p>
          <a:p>
            <a:pPr eaLnBrk="1" hangingPunct="1">
              <a:lnSpc>
                <a:spcPct val="90000"/>
              </a:lnSpc>
              <a:buFont typeface="Wingdings" panose="05000000000000000000" pitchFamily="2" charset="2"/>
              <a:buNone/>
            </a:pPr>
            <a:r>
              <a:rPr lang="en-US" altLang="en-US" sz="1600" smtClean="0"/>
              <a:t>Incomes:</a:t>
            </a:r>
          </a:p>
          <a:p>
            <a:pPr eaLnBrk="1" hangingPunct="1">
              <a:lnSpc>
                <a:spcPct val="90000"/>
              </a:lnSpc>
              <a:buFont typeface="Wingdings" panose="05000000000000000000" pitchFamily="2" charset="2"/>
              <a:buNone/>
            </a:pPr>
            <a:r>
              <a:rPr lang="en-US" altLang="en-US" sz="1600" smtClean="0"/>
              <a:t>President: $105K; Manager: 52.5K; Secretary: 42K; and Toilet Cleaner: 10.5K</a:t>
            </a:r>
          </a:p>
          <a:p>
            <a:pPr eaLnBrk="1" hangingPunct="1">
              <a:lnSpc>
                <a:spcPct val="90000"/>
              </a:lnSpc>
              <a:buFont typeface="Wingdings" panose="05000000000000000000" pitchFamily="2" charset="2"/>
              <a:buNone/>
            </a:pPr>
            <a:r>
              <a:rPr lang="en-US" altLang="en-US" sz="1600" smtClean="0"/>
              <a:t>Mean:  $52.5K – went up by 5%</a:t>
            </a:r>
          </a:p>
          <a:p>
            <a:pPr eaLnBrk="1" hangingPunct="1">
              <a:lnSpc>
                <a:spcPct val="90000"/>
              </a:lnSpc>
              <a:buFont typeface="Wingdings" panose="05000000000000000000" pitchFamily="2" charset="2"/>
              <a:buNone/>
            </a:pPr>
            <a:r>
              <a:rPr lang="en-US" altLang="en-US" sz="1600" smtClean="0"/>
              <a:t>Range: $94.5K – went up by 5%</a:t>
            </a:r>
          </a:p>
          <a:p>
            <a:pPr eaLnBrk="1" hangingPunct="1">
              <a:lnSpc>
                <a:spcPct val="90000"/>
              </a:lnSpc>
              <a:buFont typeface="Wingdings" panose="05000000000000000000" pitchFamily="2" charset="2"/>
              <a:buNone/>
            </a:pPr>
            <a:r>
              <a:rPr lang="en-US" altLang="en-US" sz="1600" smtClean="0"/>
              <a:t>Variance: $1,157,625,000			Measures of Inequality</a:t>
            </a:r>
          </a:p>
          <a:p>
            <a:pPr eaLnBrk="1" hangingPunct="1">
              <a:lnSpc>
                <a:spcPct val="90000"/>
              </a:lnSpc>
              <a:buFont typeface="Wingdings" panose="05000000000000000000" pitchFamily="2" charset="2"/>
              <a:buNone/>
            </a:pPr>
            <a:r>
              <a:rPr lang="en-US" altLang="en-US" sz="1600" smtClean="0"/>
              <a:t>Standard Deviation: $34K –went up by 5%</a:t>
            </a:r>
          </a:p>
          <a:p>
            <a:pPr eaLnBrk="1" hangingPunct="1">
              <a:lnSpc>
                <a:spcPct val="90000"/>
              </a:lnSpc>
              <a:buFont typeface="Wingdings" panose="05000000000000000000" pitchFamily="2" charset="2"/>
              <a:buNone/>
            </a:pPr>
            <a:endParaRPr lang="en-US" altLang="en-US" sz="1600" smtClean="0"/>
          </a:p>
          <a:p>
            <a:pPr eaLnBrk="1" hangingPunct="1">
              <a:lnSpc>
                <a:spcPct val="90000"/>
              </a:lnSpc>
              <a:buFont typeface="Wingdings" panose="05000000000000000000" pitchFamily="2" charset="2"/>
              <a:buNone/>
            </a:pPr>
            <a:r>
              <a:rPr lang="en-US" altLang="en-US" sz="1600" smtClean="0"/>
              <a:t>The flat percentage raise increased inequality.  The top earner got 50% of the new money.  The bottom earner got 5% of the new money.  Measures of inequality went up by 5%.</a:t>
            </a:r>
          </a:p>
          <a:p>
            <a:pPr eaLnBrk="1" hangingPunct="1">
              <a:lnSpc>
                <a:spcPct val="90000"/>
              </a:lnSpc>
              <a:buFont typeface="Wingdings" panose="05000000000000000000" pitchFamily="2" charset="2"/>
              <a:buNone/>
            </a:pPr>
            <a:endParaRPr lang="en-US" altLang="en-US" sz="1600" smtClean="0"/>
          </a:p>
          <a:p>
            <a:pPr eaLnBrk="1" hangingPunct="1">
              <a:lnSpc>
                <a:spcPct val="90000"/>
              </a:lnSpc>
              <a:buFont typeface="Wingdings" panose="05000000000000000000" pitchFamily="2" charset="2"/>
              <a:buNone/>
            </a:pPr>
            <a:r>
              <a:rPr lang="en-US" altLang="en-US" sz="1600" smtClean="0"/>
              <a:t>Last year’s statistics:</a:t>
            </a:r>
          </a:p>
          <a:p>
            <a:pPr eaLnBrk="1" hangingPunct="1">
              <a:lnSpc>
                <a:spcPct val="90000"/>
              </a:lnSpc>
              <a:buFont typeface="Wingdings" panose="05000000000000000000" pitchFamily="2" charset="2"/>
              <a:buNone/>
            </a:pPr>
            <a:r>
              <a:rPr lang="en-US" altLang="en-US" sz="1600" smtClean="0"/>
              <a:t>Acme Toilet Cleaning Services annual payroll of $200K</a:t>
            </a:r>
          </a:p>
          <a:p>
            <a:pPr eaLnBrk="1" hangingPunct="1">
              <a:lnSpc>
                <a:spcPct val="90000"/>
              </a:lnSpc>
              <a:buFont typeface="Wingdings" panose="05000000000000000000" pitchFamily="2" charset="2"/>
              <a:buNone/>
            </a:pPr>
            <a:r>
              <a:rPr lang="en-US" altLang="en-US" sz="1600" smtClean="0"/>
              <a:t>Incomes:</a:t>
            </a:r>
          </a:p>
          <a:p>
            <a:pPr eaLnBrk="1" hangingPunct="1">
              <a:lnSpc>
                <a:spcPct val="90000"/>
              </a:lnSpc>
              <a:buFont typeface="Wingdings" panose="05000000000000000000" pitchFamily="2" charset="2"/>
              <a:buNone/>
            </a:pPr>
            <a:r>
              <a:rPr lang="en-US" altLang="en-US" sz="1600" smtClean="0"/>
              <a:t>$100K, 50K, 40K, and 10K</a:t>
            </a:r>
          </a:p>
          <a:p>
            <a:pPr eaLnBrk="1" hangingPunct="1">
              <a:lnSpc>
                <a:spcPct val="90000"/>
              </a:lnSpc>
              <a:buFont typeface="Wingdings" panose="05000000000000000000" pitchFamily="2" charset="2"/>
              <a:buNone/>
            </a:pPr>
            <a:r>
              <a:rPr lang="en-US" altLang="en-US" sz="1600" smtClean="0"/>
              <a:t>Mean:  $50K</a:t>
            </a:r>
          </a:p>
          <a:p>
            <a:pPr eaLnBrk="1" hangingPunct="1">
              <a:lnSpc>
                <a:spcPct val="90000"/>
              </a:lnSpc>
              <a:buFont typeface="Wingdings" panose="05000000000000000000" pitchFamily="2" charset="2"/>
              <a:buNone/>
            </a:pPr>
            <a:r>
              <a:rPr lang="en-US" altLang="en-US" sz="1600" smtClean="0"/>
              <a:t>Range: $90K;  Variance: $1,050,000,000; Standard Deviation: $32.4K</a:t>
            </a:r>
          </a:p>
          <a:p>
            <a:pPr eaLnBrk="1" hangingPunct="1">
              <a:lnSpc>
                <a:spcPct val="90000"/>
              </a:lnSpc>
              <a:buFont typeface="Wingdings" panose="05000000000000000000" pitchFamily="2" charset="2"/>
              <a:buNone/>
            </a:pPr>
            <a:endParaRPr lang="en-US" altLang="en-US" sz="1600" smtClean="0"/>
          </a:p>
        </p:txBody>
      </p:sp>
      <p:sp>
        <p:nvSpPr>
          <p:cNvPr id="104452" name="AutoShape 4"/>
          <p:cNvSpPr>
            <a:spLocks/>
          </p:cNvSpPr>
          <p:nvPr/>
        </p:nvSpPr>
        <p:spPr bwMode="auto">
          <a:xfrm>
            <a:off x="4572000" y="2895600"/>
            <a:ext cx="304800" cy="762000"/>
          </a:xfrm>
          <a:prstGeom prst="rightBrace">
            <a:avLst>
              <a:gd name="adj1" fmla="val 20833"/>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r>
              <a:rPr lang="en-US" altLang="en-US" sz="2800" smtClean="0"/>
              <a:t>Practical Application for Understanding </a:t>
            </a:r>
            <a:br>
              <a:rPr lang="en-US" altLang="en-US" sz="2800" smtClean="0"/>
            </a:br>
            <a:r>
              <a:rPr lang="en-US" altLang="en-US" sz="2800" smtClean="0"/>
              <a:t>Variance and Standard Deviation</a:t>
            </a:r>
          </a:p>
        </p:txBody>
      </p:sp>
      <p:sp>
        <p:nvSpPr>
          <p:cNvPr id="106499"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1800" smtClean="0"/>
              <a:t>The flat percentage raise increased inequality.  The top earner got 50% of the new money.  The bottom earner got 5% of the new money.  Inequality increased by 5%.</a:t>
            </a:r>
          </a:p>
          <a:p>
            <a:pPr eaLnBrk="1" hangingPunct="1">
              <a:lnSpc>
                <a:spcPct val="80000"/>
              </a:lnSpc>
              <a:buFont typeface="Wingdings" panose="05000000000000000000" pitchFamily="2" charset="2"/>
              <a:buNone/>
            </a:pPr>
            <a:endParaRPr lang="en-US" altLang="en-US" sz="1800" smtClean="0"/>
          </a:p>
          <a:p>
            <a:pPr eaLnBrk="1" hangingPunct="1">
              <a:lnSpc>
                <a:spcPct val="80000"/>
              </a:lnSpc>
              <a:buFont typeface="Wingdings" panose="05000000000000000000" pitchFamily="2" charset="2"/>
              <a:buNone/>
            </a:pPr>
            <a:r>
              <a:rPr lang="en-US" altLang="en-US" sz="1800" smtClean="0"/>
              <a:t>Since we pay for goods and services in real dollars, not in percentages, there are substantially more new things the top earners can purchase compared with the bottom earner for the rest of their employment years.</a:t>
            </a:r>
          </a:p>
          <a:p>
            <a:pPr eaLnBrk="1" hangingPunct="1">
              <a:lnSpc>
                <a:spcPct val="80000"/>
              </a:lnSpc>
              <a:buFont typeface="Wingdings" panose="05000000000000000000" pitchFamily="2" charset="2"/>
              <a:buNone/>
            </a:pPr>
            <a:r>
              <a:rPr lang="en-US" altLang="en-US" sz="1800" smtClean="0"/>
              <a:t> </a:t>
            </a:r>
          </a:p>
          <a:p>
            <a:pPr eaLnBrk="1" hangingPunct="1">
              <a:lnSpc>
                <a:spcPct val="80000"/>
              </a:lnSpc>
              <a:buFont typeface="Wingdings" panose="05000000000000000000" pitchFamily="2" charset="2"/>
              <a:buNone/>
            </a:pPr>
            <a:r>
              <a:rPr lang="en-US" altLang="en-US" sz="1800" smtClean="0"/>
              <a:t>Acme Toilet Cleaning Services is giving the earners $5,000, $2,500, $2,000, and $500 more respectively </a:t>
            </a:r>
            <a:r>
              <a:rPr lang="en-US" altLang="en-US" sz="1800" b="1" i="1" smtClean="0"/>
              <a:t>each and every year forever</a:t>
            </a:r>
            <a:r>
              <a:rPr lang="en-US" altLang="en-US" sz="1800" smtClean="0"/>
              <a:t>.</a:t>
            </a:r>
          </a:p>
          <a:p>
            <a:pPr eaLnBrk="1" hangingPunct="1">
              <a:lnSpc>
                <a:spcPct val="80000"/>
              </a:lnSpc>
              <a:buFont typeface="Wingdings" panose="05000000000000000000" pitchFamily="2" charset="2"/>
              <a:buNone/>
            </a:pPr>
            <a:endParaRPr lang="en-US" altLang="en-US" sz="1800" smtClean="0"/>
          </a:p>
          <a:p>
            <a:pPr eaLnBrk="1" hangingPunct="1">
              <a:lnSpc>
                <a:spcPct val="80000"/>
              </a:lnSpc>
              <a:buFont typeface="Wingdings" panose="05000000000000000000" pitchFamily="2" charset="2"/>
              <a:buNone/>
            </a:pPr>
            <a:r>
              <a:rPr lang="en-US" altLang="en-US" sz="1800" smtClean="0"/>
              <a:t>What does this mean in terms of compounding raises?</a:t>
            </a:r>
          </a:p>
          <a:p>
            <a:pPr eaLnBrk="1" hangingPunct="1">
              <a:lnSpc>
                <a:spcPct val="80000"/>
              </a:lnSpc>
              <a:buFont typeface="Wingdings" panose="05000000000000000000" pitchFamily="2" charset="2"/>
              <a:buNone/>
            </a:pPr>
            <a:endParaRPr lang="en-US" altLang="en-US" sz="1800" smtClean="0"/>
          </a:p>
          <a:p>
            <a:pPr eaLnBrk="1" hangingPunct="1">
              <a:lnSpc>
                <a:spcPct val="80000"/>
              </a:lnSpc>
              <a:buFont typeface="Wingdings" panose="05000000000000000000" pitchFamily="2" charset="2"/>
              <a:buNone/>
            </a:pPr>
            <a:r>
              <a:rPr lang="en-US" altLang="en-US" sz="1800" smtClean="0"/>
              <a:t>	Acme is essentially saying:  “Each year we’ll buy you a new TV, in addition to everything else you buy, here’s what you’ll get:”</a:t>
            </a:r>
          </a:p>
          <a:p>
            <a:pPr eaLnBrk="1" hangingPunct="1">
              <a:lnSpc>
                <a:spcPct val="80000"/>
              </a:lnSpc>
              <a:buFont typeface="Wingdings" panose="05000000000000000000" pitchFamily="2" charset="2"/>
              <a:buNone/>
            </a:pPr>
            <a:endParaRPr lang="en-US" altLang="en-US" sz="1800" smtClean="0"/>
          </a:p>
          <a:p>
            <a:pPr eaLnBrk="1" hangingPunct="1">
              <a:lnSpc>
                <a:spcPct val="80000"/>
              </a:lnSpc>
              <a:buFont typeface="Wingdings" panose="05000000000000000000" pitchFamily="2" charset="2"/>
              <a:buNone/>
            </a:pPr>
            <a:endParaRPr lang="en-US" altLang="en-US" sz="1800" smtClean="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r>
              <a:rPr lang="en-US" altLang="en-US" sz="2800" smtClean="0"/>
              <a:t>Practical Application for Understanding </a:t>
            </a:r>
            <a:br>
              <a:rPr lang="en-US" altLang="en-US" sz="2800" smtClean="0"/>
            </a:br>
            <a:r>
              <a:rPr lang="en-US" altLang="en-US" sz="2800" smtClean="0"/>
              <a:t>Variance and Standard Deviation</a:t>
            </a:r>
          </a:p>
        </p:txBody>
      </p:sp>
      <p:pic>
        <p:nvPicPr>
          <p:cNvPr id="108547" name="Picture 3"/>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066800" y="1905000"/>
            <a:ext cx="7010400" cy="3687763"/>
          </a:xfrm>
          <a:noFill/>
        </p:spPr>
      </p:pic>
      <p:sp>
        <p:nvSpPr>
          <p:cNvPr id="108548" name="Rectangle 4"/>
          <p:cNvSpPr>
            <a:spLocks noChangeArrowheads="1"/>
          </p:cNvSpPr>
          <p:nvPr/>
        </p:nvSpPr>
        <p:spPr bwMode="auto">
          <a:xfrm>
            <a:off x="1066800" y="5715000"/>
            <a:ext cx="7435850" cy="1023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spcBef>
                <a:spcPct val="20000"/>
              </a:spcBef>
              <a:buClr>
                <a:schemeClr val="tx2"/>
              </a:buClr>
              <a:buSzPct val="70000"/>
              <a:buFont typeface="Wingdings" panose="05000000000000000000" pitchFamily="2" charset="2"/>
              <a:buNone/>
            </a:pPr>
            <a:r>
              <a:rPr lang="en-US" altLang="en-US"/>
              <a:t>The gap between the rich and poor expands.  </a:t>
            </a:r>
          </a:p>
          <a:p>
            <a:pPr eaLnBrk="1" hangingPunct="1">
              <a:lnSpc>
                <a:spcPct val="80000"/>
              </a:lnSpc>
              <a:spcBef>
                <a:spcPct val="20000"/>
              </a:spcBef>
              <a:buClr>
                <a:schemeClr val="tx2"/>
              </a:buClr>
              <a:buSzPct val="70000"/>
              <a:buFont typeface="Wingdings" panose="05000000000000000000" pitchFamily="2" charset="2"/>
              <a:buNone/>
            </a:pPr>
            <a:r>
              <a:rPr lang="en-US" altLang="en-US"/>
              <a:t>This is why some progressive organizations give a percentage raise with a flat increase for lowest wage earners.  For example, 5% or $1,000, whichever is greater.</a:t>
            </a:r>
          </a:p>
        </p:txBody>
      </p:sp>
      <p:sp>
        <p:nvSpPr>
          <p:cNvPr id="108549" name="Text Box 5"/>
          <p:cNvSpPr txBox="1">
            <a:spLocks noChangeArrowheads="1"/>
          </p:cNvSpPr>
          <p:nvPr/>
        </p:nvSpPr>
        <p:spPr bwMode="auto">
          <a:xfrm>
            <a:off x="1066800" y="1600200"/>
            <a:ext cx="6934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Toilet Cleaner	Secretary	Manager		President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r>
              <a:rPr lang="en-US" altLang="en-US" smtClean="0"/>
              <a:t>Descriptive Statistics	</a:t>
            </a:r>
          </a:p>
        </p:txBody>
      </p:sp>
      <p:sp>
        <p:nvSpPr>
          <p:cNvPr id="110595"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pPr>
            <a:r>
              <a:rPr lang="en-US" altLang="en-US" sz="2100" smtClean="0"/>
              <a:t>Summarizing Data:</a:t>
            </a:r>
          </a:p>
          <a:p>
            <a:pPr eaLnBrk="1" hangingPunct="1">
              <a:lnSpc>
                <a:spcPct val="80000"/>
              </a:lnSpc>
            </a:pPr>
            <a:endParaRPr lang="en-US" altLang="en-US" sz="2100" smtClean="0"/>
          </a:p>
          <a:p>
            <a:pPr lvl="1" eaLnBrk="1" hangingPunct="1">
              <a:lnSpc>
                <a:spcPct val="80000"/>
              </a:lnSpc>
              <a:buFont typeface="Wingdings" panose="05000000000000000000" pitchFamily="2" charset="2"/>
              <a:buChar char="ü"/>
            </a:pPr>
            <a:r>
              <a:rPr lang="en-US" altLang="en-US" sz="2000" smtClean="0"/>
              <a:t>Central Tendency (or Groups’ “Middle Values”)</a:t>
            </a:r>
          </a:p>
          <a:p>
            <a:pPr lvl="2" eaLnBrk="1" hangingPunct="1">
              <a:lnSpc>
                <a:spcPct val="80000"/>
              </a:lnSpc>
              <a:buFont typeface="Wingdings" panose="05000000000000000000" pitchFamily="2" charset="2"/>
              <a:buChar char="ü"/>
            </a:pPr>
            <a:r>
              <a:rPr lang="en-US" altLang="en-US" sz="2000" smtClean="0"/>
              <a:t>Mean</a:t>
            </a:r>
          </a:p>
          <a:p>
            <a:pPr lvl="2" eaLnBrk="1" hangingPunct="1">
              <a:lnSpc>
                <a:spcPct val="80000"/>
              </a:lnSpc>
              <a:buFont typeface="Wingdings" panose="05000000000000000000" pitchFamily="2" charset="2"/>
              <a:buChar char="ü"/>
            </a:pPr>
            <a:r>
              <a:rPr lang="en-US" altLang="en-US" sz="2000" smtClean="0"/>
              <a:t>Median</a:t>
            </a:r>
          </a:p>
          <a:p>
            <a:pPr lvl="2" eaLnBrk="1" hangingPunct="1">
              <a:lnSpc>
                <a:spcPct val="80000"/>
              </a:lnSpc>
              <a:buFont typeface="Wingdings" panose="05000000000000000000" pitchFamily="2" charset="2"/>
              <a:buChar char="ü"/>
            </a:pPr>
            <a:r>
              <a:rPr lang="en-US" altLang="en-US" sz="2000" smtClean="0"/>
              <a:t>Mode</a:t>
            </a:r>
          </a:p>
          <a:p>
            <a:pPr lvl="2" eaLnBrk="1" hangingPunct="1">
              <a:lnSpc>
                <a:spcPct val="80000"/>
              </a:lnSpc>
            </a:pPr>
            <a:endParaRPr lang="en-US" altLang="en-US" sz="2000" smtClean="0"/>
          </a:p>
          <a:p>
            <a:pPr lvl="1" eaLnBrk="1" hangingPunct="1">
              <a:lnSpc>
                <a:spcPct val="80000"/>
              </a:lnSpc>
              <a:buFont typeface="Wingdings" panose="05000000000000000000" pitchFamily="2" charset="2"/>
              <a:buChar char="ü"/>
            </a:pPr>
            <a:r>
              <a:rPr lang="en-US" altLang="en-US" sz="2000" smtClean="0"/>
              <a:t>Variation (or Summary of Differences Within Groups) </a:t>
            </a:r>
          </a:p>
          <a:p>
            <a:pPr lvl="2" eaLnBrk="1" hangingPunct="1">
              <a:lnSpc>
                <a:spcPct val="80000"/>
              </a:lnSpc>
              <a:buFont typeface="Wingdings" panose="05000000000000000000" pitchFamily="2" charset="2"/>
              <a:buChar char="ü"/>
            </a:pPr>
            <a:r>
              <a:rPr lang="en-US" altLang="en-US" sz="2000" smtClean="0"/>
              <a:t>Range</a:t>
            </a:r>
          </a:p>
          <a:p>
            <a:pPr lvl="2" eaLnBrk="1" hangingPunct="1">
              <a:lnSpc>
                <a:spcPct val="80000"/>
              </a:lnSpc>
              <a:buFont typeface="Wingdings" panose="05000000000000000000" pitchFamily="2" charset="2"/>
              <a:buChar char="ü"/>
            </a:pPr>
            <a:r>
              <a:rPr lang="en-US" altLang="en-US" sz="2000" smtClean="0"/>
              <a:t>Interquartile Range</a:t>
            </a:r>
          </a:p>
          <a:p>
            <a:pPr lvl="2" eaLnBrk="1" hangingPunct="1">
              <a:lnSpc>
                <a:spcPct val="80000"/>
              </a:lnSpc>
              <a:buFont typeface="Wingdings" panose="05000000000000000000" pitchFamily="2" charset="2"/>
              <a:buChar char="ü"/>
            </a:pPr>
            <a:r>
              <a:rPr lang="en-US" altLang="en-US" sz="2000" smtClean="0"/>
              <a:t>Variance</a:t>
            </a:r>
          </a:p>
          <a:p>
            <a:pPr lvl="2" eaLnBrk="1" hangingPunct="1">
              <a:lnSpc>
                <a:spcPct val="80000"/>
              </a:lnSpc>
              <a:buFont typeface="Wingdings" panose="05000000000000000000" pitchFamily="2" charset="2"/>
              <a:buChar char="ü"/>
            </a:pPr>
            <a:r>
              <a:rPr lang="en-US" altLang="en-US" sz="2000" smtClean="0"/>
              <a:t>Standard Deviation</a:t>
            </a:r>
          </a:p>
          <a:p>
            <a:pPr lvl="1" eaLnBrk="1" hangingPunct="1">
              <a:lnSpc>
                <a:spcPct val="80000"/>
              </a:lnSpc>
            </a:pPr>
            <a:endParaRPr lang="en-US" altLang="en-US" sz="2000" smtClean="0"/>
          </a:p>
          <a:p>
            <a:pPr lvl="1" eaLnBrk="1" hangingPunct="1">
              <a:lnSpc>
                <a:spcPct val="80000"/>
              </a:lnSpc>
            </a:pPr>
            <a:r>
              <a:rPr lang="en-US" altLang="en-US" sz="2000" smtClean="0"/>
              <a:t>…Wait!  There’s more</a:t>
            </a:r>
          </a:p>
          <a:p>
            <a:pPr lvl="1" eaLnBrk="1" hangingPunct="1">
              <a:lnSpc>
                <a:spcPct val="80000"/>
              </a:lnSpc>
            </a:pPr>
            <a:endParaRPr lang="en-US" altLang="en-US" sz="2000" smtClean="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pPr eaLnBrk="1" hangingPunct="1"/>
            <a:r>
              <a:rPr lang="en-US" altLang="en-US" smtClean="0"/>
              <a:t>Box-Plots</a:t>
            </a:r>
          </a:p>
        </p:txBody>
      </p:sp>
      <p:sp>
        <p:nvSpPr>
          <p:cNvPr id="11264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t>A way to graphically portray almost all the descriptive statistics at once is the box-plot.</a:t>
            </a:r>
          </a:p>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r>
              <a:rPr lang="en-US" altLang="en-US" smtClean="0"/>
              <a:t>A box-plot shows:	Upper and lower quartiles</a:t>
            </a:r>
          </a:p>
          <a:p>
            <a:pPr eaLnBrk="1" hangingPunct="1">
              <a:buFont typeface="Wingdings" panose="05000000000000000000" pitchFamily="2" charset="2"/>
              <a:buNone/>
            </a:pPr>
            <a:r>
              <a:rPr lang="en-US" altLang="en-US" smtClean="0"/>
              <a:t>					Mean</a:t>
            </a:r>
          </a:p>
          <a:p>
            <a:pPr eaLnBrk="1" hangingPunct="1">
              <a:buFont typeface="Wingdings" panose="05000000000000000000" pitchFamily="2" charset="2"/>
              <a:buNone/>
            </a:pPr>
            <a:r>
              <a:rPr lang="en-US" altLang="en-US" smtClean="0"/>
              <a:t>					Median</a:t>
            </a:r>
          </a:p>
          <a:p>
            <a:pPr eaLnBrk="1" hangingPunct="1">
              <a:buFont typeface="Wingdings" panose="05000000000000000000" pitchFamily="2" charset="2"/>
              <a:buNone/>
            </a:pPr>
            <a:r>
              <a:rPr lang="en-US" altLang="en-US" smtClean="0"/>
              <a:t>					Range</a:t>
            </a:r>
          </a:p>
          <a:p>
            <a:pPr eaLnBrk="1" hangingPunct="1">
              <a:buFont typeface="Wingdings" panose="05000000000000000000" pitchFamily="2" charset="2"/>
              <a:buNone/>
            </a:pPr>
            <a:r>
              <a:rPr lang="en-US" altLang="en-US" smtClean="0"/>
              <a:t>					Outliers (1.5 IQR)</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5"/>
          <p:cNvSpPr>
            <a:spLocks noGrp="1" noChangeArrowheads="1"/>
          </p:cNvSpPr>
          <p:nvPr>
            <p:ph type="title"/>
          </p:nvPr>
        </p:nvSpPr>
        <p:spPr/>
        <p:txBody>
          <a:bodyPr/>
          <a:lstStyle/>
          <a:p>
            <a:pPr eaLnBrk="1" hangingPunct="1"/>
            <a:r>
              <a:rPr lang="en-US" altLang="en-US" smtClean="0"/>
              <a:t>Box-Plots</a:t>
            </a:r>
          </a:p>
        </p:txBody>
      </p:sp>
      <p:pic>
        <p:nvPicPr>
          <p:cNvPr id="114691" name="Picture 4"/>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12925" y="1719263"/>
            <a:ext cx="5516563" cy="4411662"/>
          </a:xfrm>
          <a:noFill/>
        </p:spPr>
      </p:pic>
      <p:sp>
        <p:nvSpPr>
          <p:cNvPr id="114692" name="Text Box 7"/>
          <p:cNvSpPr txBox="1">
            <a:spLocks noChangeArrowheads="1"/>
          </p:cNvSpPr>
          <p:nvPr/>
        </p:nvSpPr>
        <p:spPr bwMode="auto">
          <a:xfrm>
            <a:off x="6477000" y="3886200"/>
            <a:ext cx="6096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200"/>
              <a:t>123.5</a:t>
            </a:r>
          </a:p>
        </p:txBody>
      </p:sp>
      <p:sp>
        <p:nvSpPr>
          <p:cNvPr id="114693" name="Text Box 8"/>
          <p:cNvSpPr txBox="1">
            <a:spLocks noChangeArrowheads="1"/>
          </p:cNvSpPr>
          <p:nvPr/>
        </p:nvSpPr>
        <p:spPr bwMode="auto">
          <a:xfrm>
            <a:off x="6477000" y="4800600"/>
            <a:ext cx="6858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200"/>
              <a:t>96.5</a:t>
            </a:r>
          </a:p>
        </p:txBody>
      </p:sp>
      <p:sp>
        <p:nvSpPr>
          <p:cNvPr id="114694" name="Text Box 9"/>
          <p:cNvSpPr txBox="1">
            <a:spLocks noChangeArrowheads="1"/>
          </p:cNvSpPr>
          <p:nvPr/>
        </p:nvSpPr>
        <p:spPr bwMode="auto">
          <a:xfrm>
            <a:off x="6553200" y="4495800"/>
            <a:ext cx="6096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200"/>
              <a:t>106.5</a:t>
            </a:r>
          </a:p>
        </p:txBody>
      </p:sp>
      <p:sp>
        <p:nvSpPr>
          <p:cNvPr id="114695" name="Text Box 10"/>
          <p:cNvSpPr txBox="1">
            <a:spLocks noChangeArrowheads="1"/>
          </p:cNvSpPr>
          <p:nvPr/>
        </p:nvSpPr>
        <p:spPr bwMode="auto">
          <a:xfrm>
            <a:off x="5410200" y="5334000"/>
            <a:ext cx="8382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200"/>
              <a:t>82</a:t>
            </a:r>
          </a:p>
        </p:txBody>
      </p:sp>
      <p:sp>
        <p:nvSpPr>
          <p:cNvPr id="114696" name="Text Box 11"/>
          <p:cNvSpPr txBox="1">
            <a:spLocks noChangeArrowheads="1"/>
          </p:cNvSpPr>
          <p:nvPr/>
        </p:nvSpPr>
        <p:spPr bwMode="auto">
          <a:xfrm>
            <a:off x="5410200" y="2438400"/>
            <a:ext cx="14478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200"/>
              <a:t>162</a:t>
            </a:r>
          </a:p>
        </p:txBody>
      </p:sp>
      <p:sp>
        <p:nvSpPr>
          <p:cNvPr id="114697" name="Text Box 12"/>
          <p:cNvSpPr txBox="1">
            <a:spLocks noChangeArrowheads="1"/>
          </p:cNvSpPr>
          <p:nvPr/>
        </p:nvSpPr>
        <p:spPr bwMode="auto">
          <a:xfrm>
            <a:off x="2286000" y="4419600"/>
            <a:ext cx="914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1200"/>
              <a:t>M=110.5</a:t>
            </a:r>
          </a:p>
        </p:txBody>
      </p:sp>
      <p:sp>
        <p:nvSpPr>
          <p:cNvPr id="114698" name="Text Box 13"/>
          <p:cNvSpPr txBox="1">
            <a:spLocks noChangeArrowheads="1"/>
          </p:cNvSpPr>
          <p:nvPr/>
        </p:nvSpPr>
        <p:spPr bwMode="auto">
          <a:xfrm>
            <a:off x="3048000" y="1905000"/>
            <a:ext cx="1905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a:t>IQR = 27;  There is no outlier.</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pPr eaLnBrk="1" hangingPunct="1"/>
            <a:r>
              <a:rPr lang="en-US" altLang="en-US" smtClean="0"/>
              <a:t>IQV—Index of Qualitative Variation</a:t>
            </a:r>
          </a:p>
        </p:txBody>
      </p:sp>
      <p:sp>
        <p:nvSpPr>
          <p:cNvPr id="116739" name="Rectangle 3"/>
          <p:cNvSpPr>
            <a:spLocks noGrp="1" noChangeArrowheads="1"/>
          </p:cNvSpPr>
          <p:nvPr>
            <p:ph type="body" idx="1"/>
          </p:nvPr>
        </p:nvSpPr>
        <p:spPr/>
        <p:txBody>
          <a:bodyPr/>
          <a:lstStyle/>
          <a:p>
            <a:pPr eaLnBrk="1" hangingPunct="1">
              <a:lnSpc>
                <a:spcPct val="90000"/>
              </a:lnSpc>
            </a:pPr>
            <a:r>
              <a:rPr lang="en-US" altLang="en-US" smtClean="0"/>
              <a:t>For nominal variables</a:t>
            </a:r>
          </a:p>
          <a:p>
            <a:pPr eaLnBrk="1" hangingPunct="1">
              <a:lnSpc>
                <a:spcPct val="90000"/>
              </a:lnSpc>
            </a:pPr>
            <a:r>
              <a:rPr lang="en-US" altLang="en-US" smtClean="0"/>
              <a:t>Statistic for determining the dispersion of cases across categories of a variable.</a:t>
            </a:r>
          </a:p>
          <a:p>
            <a:pPr eaLnBrk="1" hangingPunct="1">
              <a:lnSpc>
                <a:spcPct val="90000"/>
              </a:lnSpc>
            </a:pPr>
            <a:r>
              <a:rPr lang="en-US" altLang="en-US" smtClean="0"/>
              <a:t>Ranges from 0 (no dispersion or variety) to 1 (maximum dispersion or variety)</a:t>
            </a:r>
          </a:p>
          <a:p>
            <a:pPr eaLnBrk="1" hangingPunct="1">
              <a:lnSpc>
                <a:spcPct val="90000"/>
              </a:lnSpc>
            </a:pPr>
            <a:r>
              <a:rPr lang="en-US" altLang="en-US" smtClean="0"/>
              <a:t>1 refers to even numbers of cases in all categories, NOT that cases are distributed like population proportions </a:t>
            </a:r>
          </a:p>
          <a:p>
            <a:pPr eaLnBrk="1" hangingPunct="1">
              <a:lnSpc>
                <a:spcPct val="90000"/>
              </a:lnSpc>
            </a:pPr>
            <a:r>
              <a:rPr lang="en-US" altLang="en-US" smtClean="0"/>
              <a:t>IQV is affected by the number of categories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pPr eaLnBrk="1" hangingPunct="1"/>
            <a:r>
              <a:rPr lang="en-US" altLang="en-US" smtClean="0"/>
              <a:t>IQV—Index of Qualitative Variation</a:t>
            </a:r>
          </a:p>
        </p:txBody>
      </p:sp>
      <p:sp>
        <p:nvSpPr>
          <p:cNvPr id="118787"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t>To calculate:</a:t>
            </a:r>
          </a:p>
          <a:p>
            <a:pPr eaLnBrk="1" hangingPunct="1">
              <a:buFont typeface="Wingdings" panose="05000000000000000000" pitchFamily="2" charset="2"/>
              <a:buNone/>
            </a:pPr>
            <a:r>
              <a:rPr lang="en-US" altLang="en-US" smtClean="0"/>
              <a:t>			K(100</a:t>
            </a:r>
            <a:r>
              <a:rPr lang="en-US" altLang="en-US" baseline="30000" smtClean="0"/>
              <a:t>2</a:t>
            </a:r>
            <a:r>
              <a:rPr lang="en-US" altLang="en-US" smtClean="0"/>
              <a:t> – </a:t>
            </a:r>
            <a:r>
              <a:rPr lang="el-GR" altLang="en-US" smtClean="0">
                <a:cs typeface="Arial" panose="020B0604020202020204" pitchFamily="34" charset="0"/>
              </a:rPr>
              <a:t>Σ</a:t>
            </a:r>
            <a:r>
              <a:rPr lang="en-US" altLang="en-US" smtClean="0">
                <a:cs typeface="Arial" panose="020B0604020202020204" pitchFamily="34" charset="0"/>
              </a:rPr>
              <a:t> cat.%</a:t>
            </a:r>
            <a:r>
              <a:rPr lang="en-US" altLang="en-US" baseline="30000" smtClean="0">
                <a:cs typeface="Arial" panose="020B0604020202020204" pitchFamily="34" charset="0"/>
              </a:rPr>
              <a:t>2</a:t>
            </a:r>
            <a:r>
              <a:rPr lang="en-US" altLang="en-US" smtClean="0">
                <a:cs typeface="Arial" panose="020B0604020202020204" pitchFamily="34" charset="0"/>
              </a:rPr>
              <a:t>)</a:t>
            </a:r>
            <a:endParaRPr lang="el-GR" altLang="en-US" smtClean="0">
              <a:cs typeface="Arial" panose="020B0604020202020204" pitchFamily="34" charset="0"/>
            </a:endParaRPr>
          </a:p>
          <a:p>
            <a:pPr eaLnBrk="1" hangingPunct="1">
              <a:buFont typeface="Wingdings" panose="05000000000000000000" pitchFamily="2" charset="2"/>
              <a:buNone/>
            </a:pPr>
            <a:r>
              <a:rPr lang="en-US" altLang="en-US" smtClean="0"/>
              <a:t>	IQV =	     100</a:t>
            </a:r>
            <a:r>
              <a:rPr lang="en-US" altLang="en-US" baseline="30000" smtClean="0"/>
              <a:t>2</a:t>
            </a:r>
            <a:r>
              <a:rPr lang="en-US" altLang="en-US" smtClean="0"/>
              <a:t>(K – 1)</a:t>
            </a:r>
          </a:p>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r>
              <a:rPr lang="en-US" altLang="en-US" smtClean="0"/>
              <a:t>K=# of categories</a:t>
            </a:r>
          </a:p>
          <a:p>
            <a:pPr eaLnBrk="1" hangingPunct="1">
              <a:buFont typeface="Wingdings" panose="05000000000000000000" pitchFamily="2" charset="2"/>
              <a:buNone/>
            </a:pPr>
            <a:r>
              <a:rPr lang="en-US" altLang="en-US" smtClean="0"/>
              <a:t>Cat.% = percentage in each category</a:t>
            </a:r>
          </a:p>
          <a:p>
            <a:pPr eaLnBrk="1" hangingPunct="1">
              <a:buFont typeface="Wingdings" panose="05000000000000000000" pitchFamily="2" charset="2"/>
              <a:buNone/>
            </a:pPr>
            <a:endParaRPr lang="en-US" altLang="en-US" smtClean="0"/>
          </a:p>
        </p:txBody>
      </p:sp>
      <p:sp>
        <p:nvSpPr>
          <p:cNvPr id="118788" name="Line 4"/>
          <p:cNvSpPr>
            <a:spLocks noChangeShapeType="1"/>
          </p:cNvSpPr>
          <p:nvPr/>
        </p:nvSpPr>
        <p:spPr bwMode="auto">
          <a:xfrm>
            <a:off x="2133600" y="2819400"/>
            <a:ext cx="3429000" cy="0"/>
          </a:xfrm>
          <a:prstGeom prst="line">
            <a:avLst/>
          </a:prstGeom>
          <a:noFill/>
          <a:ln w="222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pPr eaLnBrk="1" hangingPunct="1"/>
            <a:r>
              <a:rPr lang="en-US" altLang="en-US" smtClean="0"/>
              <a:t>IQV—Index of Qualitative Variation</a:t>
            </a:r>
          </a:p>
        </p:txBody>
      </p:sp>
      <p:sp>
        <p:nvSpPr>
          <p:cNvPr id="120835" name="Rectangle 3"/>
          <p:cNvSpPr>
            <a:spLocks noGrp="1" noChangeArrowheads="1"/>
          </p:cNvSpPr>
          <p:nvPr>
            <p:ph type="body" idx="1"/>
          </p:nvPr>
        </p:nvSpPr>
        <p:spPr>
          <a:xfrm>
            <a:off x="457200" y="1719263"/>
            <a:ext cx="8229600" cy="4757737"/>
          </a:xfrm>
        </p:spPr>
        <p:txBody>
          <a:bodyPr/>
          <a:lstStyle/>
          <a:p>
            <a:pPr eaLnBrk="1" hangingPunct="1">
              <a:buFont typeface="Wingdings" panose="05000000000000000000" pitchFamily="2" charset="2"/>
              <a:buNone/>
            </a:pPr>
            <a:r>
              <a:rPr lang="en-US" altLang="en-US" sz="1600" smtClean="0"/>
              <a:t>Problem:  Is SJSU more diverse than UC Berkeley?</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Solution:  Calculate IQV for each campus to determine which is higher.</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SJSU:				UC Berkeley:</a:t>
            </a:r>
          </a:p>
          <a:p>
            <a:pPr eaLnBrk="1" hangingPunct="1">
              <a:buFont typeface="Wingdings" panose="05000000000000000000" pitchFamily="2" charset="2"/>
              <a:buNone/>
            </a:pPr>
            <a:r>
              <a:rPr lang="en-US" altLang="en-US" sz="1600" smtClean="0"/>
              <a:t>Percent	Category			Percent	Category</a:t>
            </a:r>
          </a:p>
          <a:p>
            <a:pPr eaLnBrk="1" hangingPunct="1">
              <a:buFont typeface="Wingdings" panose="05000000000000000000" pitchFamily="2" charset="2"/>
              <a:buNone/>
            </a:pPr>
            <a:r>
              <a:rPr lang="en-US" altLang="en-US" sz="1600" smtClean="0"/>
              <a:t>00.6 	Native American		00.6	Native American</a:t>
            </a:r>
          </a:p>
          <a:p>
            <a:pPr eaLnBrk="1" hangingPunct="1">
              <a:buFont typeface="Wingdings" panose="05000000000000000000" pitchFamily="2" charset="2"/>
              <a:buNone/>
            </a:pPr>
            <a:r>
              <a:rPr lang="en-US" altLang="en-US" sz="1600" smtClean="0"/>
              <a:t>06.1 	Black			03.9	Black</a:t>
            </a:r>
          </a:p>
          <a:p>
            <a:pPr eaLnBrk="1" hangingPunct="1">
              <a:buFont typeface="Wingdings" panose="05000000000000000000" pitchFamily="2" charset="2"/>
              <a:buNone/>
            </a:pPr>
            <a:r>
              <a:rPr lang="en-US" altLang="en-US" sz="1600" smtClean="0"/>
              <a:t>39.3	Asian/PI			47.0	Asian/PI</a:t>
            </a:r>
          </a:p>
          <a:p>
            <a:pPr eaLnBrk="1" hangingPunct="1">
              <a:buFont typeface="Wingdings" panose="05000000000000000000" pitchFamily="2" charset="2"/>
              <a:buNone/>
            </a:pPr>
            <a:r>
              <a:rPr lang="en-US" altLang="en-US" sz="1600" smtClean="0"/>
              <a:t>19.5	Latino			13.0	Latino</a:t>
            </a:r>
          </a:p>
          <a:p>
            <a:pPr eaLnBrk="1" hangingPunct="1">
              <a:buFont typeface="Wingdings" panose="05000000000000000000" pitchFamily="2" charset="2"/>
              <a:buNone/>
            </a:pPr>
            <a:r>
              <a:rPr lang="en-US" altLang="en-US" sz="1600" smtClean="0"/>
              <a:t>34.5	White			35.5	White</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What can we say before calculating?  Which campus is more evenly distributed?</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		  K (100</a:t>
            </a:r>
            <a:r>
              <a:rPr lang="en-US" altLang="en-US" sz="1600" baseline="30000" smtClean="0"/>
              <a:t>2</a:t>
            </a:r>
            <a:r>
              <a:rPr lang="en-US" altLang="en-US" sz="1600" smtClean="0"/>
              <a:t> – </a:t>
            </a:r>
            <a:r>
              <a:rPr lang="el-GR" altLang="en-US" sz="1600" smtClean="0">
                <a:cs typeface="Arial" panose="020B0604020202020204" pitchFamily="34" charset="0"/>
              </a:rPr>
              <a:t>Σ</a:t>
            </a:r>
            <a:r>
              <a:rPr lang="en-US" altLang="en-US" sz="1600" smtClean="0">
                <a:cs typeface="Arial" panose="020B0604020202020204" pitchFamily="34" charset="0"/>
              </a:rPr>
              <a:t> cat.%</a:t>
            </a:r>
            <a:r>
              <a:rPr lang="en-US" altLang="en-US" sz="1600" baseline="30000" smtClean="0">
                <a:cs typeface="Arial" panose="020B0604020202020204" pitchFamily="34" charset="0"/>
              </a:rPr>
              <a:t>2</a:t>
            </a:r>
            <a:r>
              <a:rPr lang="en-US" altLang="en-US" sz="1600" smtClean="0">
                <a:cs typeface="Arial" panose="020B0604020202020204" pitchFamily="34" charset="0"/>
              </a:rPr>
              <a:t>)</a:t>
            </a:r>
            <a:endParaRPr lang="el-GR" altLang="en-US" sz="1600" smtClean="0">
              <a:cs typeface="Arial" panose="020B0604020202020204" pitchFamily="34" charset="0"/>
            </a:endParaRPr>
          </a:p>
          <a:p>
            <a:pPr eaLnBrk="1" hangingPunct="1">
              <a:buFont typeface="Wingdings" panose="05000000000000000000" pitchFamily="2" charset="2"/>
              <a:buNone/>
            </a:pPr>
            <a:r>
              <a:rPr lang="en-US" altLang="en-US" sz="1600" smtClean="0"/>
              <a:t>	IQV =	       100</a:t>
            </a:r>
            <a:r>
              <a:rPr lang="en-US" altLang="en-US" sz="1600" baseline="30000" smtClean="0"/>
              <a:t>2</a:t>
            </a:r>
            <a:r>
              <a:rPr lang="en-US" altLang="en-US" sz="1600" smtClean="0"/>
              <a:t>(K – 1)</a:t>
            </a:r>
          </a:p>
        </p:txBody>
      </p:sp>
      <p:sp>
        <p:nvSpPr>
          <p:cNvPr id="120836" name="Line 5"/>
          <p:cNvSpPr>
            <a:spLocks noChangeShapeType="1"/>
          </p:cNvSpPr>
          <p:nvPr/>
        </p:nvSpPr>
        <p:spPr bwMode="auto">
          <a:xfrm>
            <a:off x="1447800" y="6172200"/>
            <a:ext cx="1981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457200" y="122238"/>
            <a:ext cx="7543800" cy="639762"/>
          </a:xfrm>
        </p:spPr>
        <p:txBody>
          <a:bodyPr/>
          <a:lstStyle/>
          <a:p>
            <a:pPr eaLnBrk="1" hangingPunct="1"/>
            <a:r>
              <a:rPr lang="en-US" altLang="en-US" sz="2000" smtClean="0"/>
              <a:t>IQV—Index of Qualitative Variation</a:t>
            </a:r>
          </a:p>
        </p:txBody>
      </p:sp>
      <p:sp>
        <p:nvSpPr>
          <p:cNvPr id="122883" name="Rectangle 3"/>
          <p:cNvSpPr>
            <a:spLocks noGrp="1" noChangeArrowheads="1"/>
          </p:cNvSpPr>
          <p:nvPr>
            <p:ph type="body" idx="1"/>
          </p:nvPr>
        </p:nvSpPr>
        <p:spPr>
          <a:xfrm>
            <a:off x="457200" y="914400"/>
            <a:ext cx="8534400" cy="5791200"/>
          </a:xfrm>
        </p:spPr>
        <p:txBody>
          <a:bodyPr/>
          <a:lstStyle/>
          <a:p>
            <a:pPr eaLnBrk="1" hangingPunct="1">
              <a:buFont typeface="Wingdings" panose="05000000000000000000" pitchFamily="2" charset="2"/>
              <a:buNone/>
            </a:pPr>
            <a:r>
              <a:rPr lang="en-US" altLang="en-US" sz="1600" smtClean="0"/>
              <a:t>Problem:  Is SJSU more diverse than UC Berkeley?   YES</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Solution:  Calculate IQV for each campus to determine which is higher.</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SJSU:					UC Berkeley:</a:t>
            </a:r>
          </a:p>
          <a:p>
            <a:pPr eaLnBrk="1" hangingPunct="1">
              <a:buFont typeface="Wingdings" panose="05000000000000000000" pitchFamily="2" charset="2"/>
              <a:buNone/>
            </a:pPr>
            <a:r>
              <a:rPr lang="en-US" altLang="en-US" sz="1600" smtClean="0"/>
              <a:t>Percent	Category		 %</a:t>
            </a:r>
            <a:r>
              <a:rPr lang="en-US" altLang="en-US" sz="1600" baseline="30000" smtClean="0"/>
              <a:t>2</a:t>
            </a:r>
            <a:r>
              <a:rPr lang="en-US" altLang="en-US" sz="1600" smtClean="0"/>
              <a:t> 		Percent	Category		 %</a:t>
            </a:r>
            <a:r>
              <a:rPr lang="en-US" altLang="en-US" sz="1600" baseline="30000" smtClean="0"/>
              <a:t>2</a:t>
            </a:r>
            <a:endParaRPr lang="en-US" altLang="en-US" sz="1600" smtClean="0"/>
          </a:p>
          <a:p>
            <a:pPr eaLnBrk="1" hangingPunct="1">
              <a:buFont typeface="Wingdings" panose="05000000000000000000" pitchFamily="2" charset="2"/>
              <a:buNone/>
            </a:pPr>
            <a:r>
              <a:rPr lang="en-US" altLang="en-US" sz="1600" smtClean="0"/>
              <a:t>00.6 	Native American	      0.36		00.6	Native American	      0.36</a:t>
            </a:r>
          </a:p>
          <a:p>
            <a:pPr eaLnBrk="1" hangingPunct="1">
              <a:buFont typeface="Wingdings" panose="05000000000000000000" pitchFamily="2" charset="2"/>
              <a:buNone/>
            </a:pPr>
            <a:r>
              <a:rPr lang="en-US" altLang="en-US" sz="1600" smtClean="0"/>
              <a:t>06.1 	Black		    37.21		03.9	Black		    15.21</a:t>
            </a:r>
          </a:p>
          <a:p>
            <a:pPr eaLnBrk="1" hangingPunct="1">
              <a:buFont typeface="Wingdings" panose="05000000000000000000" pitchFamily="2" charset="2"/>
              <a:buNone/>
            </a:pPr>
            <a:r>
              <a:rPr lang="en-US" altLang="en-US" sz="1600" smtClean="0"/>
              <a:t>39.3	Asian/PI		1544.49		47.0	Asian/PI		2209.00</a:t>
            </a:r>
          </a:p>
          <a:p>
            <a:pPr eaLnBrk="1" hangingPunct="1">
              <a:buFont typeface="Wingdings" panose="05000000000000000000" pitchFamily="2" charset="2"/>
              <a:buNone/>
            </a:pPr>
            <a:r>
              <a:rPr lang="en-US" altLang="en-US" sz="1600" smtClean="0"/>
              <a:t>19.5	Latino		  380.25		13.0	Latino		  169.00</a:t>
            </a:r>
          </a:p>
          <a:p>
            <a:pPr eaLnBrk="1" hangingPunct="1">
              <a:buFont typeface="Wingdings" panose="05000000000000000000" pitchFamily="2" charset="2"/>
              <a:buNone/>
            </a:pPr>
            <a:r>
              <a:rPr lang="en-US" altLang="en-US" sz="1600" smtClean="0"/>
              <a:t>34.5	White		1190.25		35.5	White		1260.25</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K = 5	             </a:t>
            </a:r>
            <a:r>
              <a:rPr lang="el-GR" altLang="en-US" sz="1600" smtClean="0">
                <a:cs typeface="Arial" panose="020B0604020202020204" pitchFamily="34" charset="0"/>
              </a:rPr>
              <a:t>Σ</a:t>
            </a:r>
            <a:r>
              <a:rPr lang="en-US" altLang="en-US" sz="1600" smtClean="0">
                <a:cs typeface="Arial" panose="020B0604020202020204" pitchFamily="34" charset="0"/>
              </a:rPr>
              <a:t> cat.%</a:t>
            </a:r>
            <a:r>
              <a:rPr lang="en-US" altLang="en-US" sz="1600" baseline="30000" smtClean="0">
                <a:cs typeface="Arial" panose="020B0604020202020204" pitchFamily="34" charset="0"/>
              </a:rPr>
              <a:t>2 </a:t>
            </a:r>
            <a:r>
              <a:rPr lang="en-US" altLang="en-US" sz="1600" smtClean="0">
                <a:cs typeface="Arial" panose="020B0604020202020204" pitchFamily="34" charset="0"/>
              </a:rPr>
              <a:t>=   3152.56		k = 5                     </a:t>
            </a:r>
            <a:r>
              <a:rPr lang="el-GR" altLang="en-US" sz="1600" smtClean="0">
                <a:cs typeface="Arial" panose="020B0604020202020204" pitchFamily="34" charset="0"/>
              </a:rPr>
              <a:t>Σ</a:t>
            </a:r>
            <a:r>
              <a:rPr lang="en-US" altLang="en-US" sz="1600" smtClean="0">
                <a:cs typeface="Arial" panose="020B0604020202020204" pitchFamily="34" charset="0"/>
              </a:rPr>
              <a:t> cat.%</a:t>
            </a:r>
            <a:r>
              <a:rPr lang="en-US" altLang="en-US" sz="1600" baseline="30000" smtClean="0">
                <a:cs typeface="Arial" panose="020B0604020202020204" pitchFamily="34" charset="0"/>
              </a:rPr>
              <a:t>2 </a:t>
            </a:r>
            <a:r>
              <a:rPr lang="en-US" altLang="en-US" sz="1600" smtClean="0">
                <a:cs typeface="Arial" panose="020B0604020202020204" pitchFamily="34" charset="0"/>
              </a:rPr>
              <a:t>=   3653.82</a:t>
            </a:r>
            <a:endParaRPr lang="en-US" altLang="en-US" sz="1600" smtClean="0"/>
          </a:p>
          <a:p>
            <a:pPr eaLnBrk="1" hangingPunct="1">
              <a:buFont typeface="Wingdings" panose="05000000000000000000" pitchFamily="2" charset="2"/>
              <a:buNone/>
            </a:pPr>
            <a:r>
              <a:rPr lang="en-US" altLang="en-US" sz="1600" smtClean="0"/>
              <a:t>100</a:t>
            </a:r>
            <a:r>
              <a:rPr lang="en-US" altLang="en-US" sz="1600" baseline="30000" smtClean="0"/>
              <a:t>2</a:t>
            </a:r>
            <a:r>
              <a:rPr lang="en-US" altLang="en-US" sz="1600" smtClean="0"/>
              <a:t> = 10000</a:t>
            </a:r>
          </a:p>
          <a:p>
            <a:pPr eaLnBrk="1" hangingPunct="1">
              <a:buFont typeface="Wingdings" panose="05000000000000000000" pitchFamily="2" charset="2"/>
              <a:buNone/>
            </a:pPr>
            <a:r>
              <a:rPr lang="en-US" altLang="en-US" sz="1600" smtClean="0"/>
              <a:t>		  K (100</a:t>
            </a:r>
            <a:r>
              <a:rPr lang="en-US" altLang="en-US" sz="1600" baseline="30000" smtClean="0"/>
              <a:t>2</a:t>
            </a:r>
            <a:r>
              <a:rPr lang="en-US" altLang="en-US" sz="1600" smtClean="0"/>
              <a:t> – </a:t>
            </a:r>
            <a:r>
              <a:rPr lang="el-GR" altLang="en-US" sz="1600" smtClean="0">
                <a:cs typeface="Arial" panose="020B0604020202020204" pitchFamily="34" charset="0"/>
              </a:rPr>
              <a:t>Σ</a:t>
            </a:r>
            <a:r>
              <a:rPr lang="en-US" altLang="en-US" sz="1600" smtClean="0">
                <a:cs typeface="Arial" panose="020B0604020202020204" pitchFamily="34" charset="0"/>
              </a:rPr>
              <a:t> cat.%</a:t>
            </a:r>
            <a:r>
              <a:rPr lang="en-US" altLang="en-US" sz="1600" baseline="30000" smtClean="0">
                <a:cs typeface="Arial" panose="020B0604020202020204" pitchFamily="34" charset="0"/>
              </a:rPr>
              <a:t>2</a:t>
            </a:r>
            <a:r>
              <a:rPr lang="en-US" altLang="en-US" sz="1600" smtClean="0">
                <a:cs typeface="Arial" panose="020B0604020202020204" pitchFamily="34" charset="0"/>
              </a:rPr>
              <a:t>)</a:t>
            </a:r>
            <a:endParaRPr lang="el-GR" altLang="en-US" sz="1600" smtClean="0">
              <a:cs typeface="Arial" panose="020B0604020202020204" pitchFamily="34" charset="0"/>
            </a:endParaRPr>
          </a:p>
          <a:p>
            <a:pPr eaLnBrk="1" hangingPunct="1">
              <a:buFont typeface="Wingdings" panose="05000000000000000000" pitchFamily="2" charset="2"/>
              <a:buNone/>
            </a:pPr>
            <a:r>
              <a:rPr lang="en-US" altLang="en-US" sz="1600" smtClean="0"/>
              <a:t>	IQV =	       100</a:t>
            </a:r>
            <a:r>
              <a:rPr lang="en-US" altLang="en-US" sz="1600" baseline="30000" smtClean="0"/>
              <a:t>2</a:t>
            </a:r>
            <a:r>
              <a:rPr lang="en-US" altLang="en-US" sz="1600" smtClean="0"/>
              <a:t>(K – 1)</a:t>
            </a:r>
          </a:p>
          <a:p>
            <a:pPr eaLnBrk="1" hangingPunct="1">
              <a:buFont typeface="Wingdings" panose="05000000000000000000" pitchFamily="2" charset="2"/>
              <a:buNone/>
            </a:pPr>
            <a:endParaRPr lang="en-US" altLang="en-US" sz="1600" smtClean="0"/>
          </a:p>
          <a:p>
            <a:pPr eaLnBrk="1" hangingPunct="1">
              <a:buFont typeface="Wingdings" panose="05000000000000000000" pitchFamily="2" charset="2"/>
              <a:buNone/>
            </a:pPr>
            <a:r>
              <a:rPr lang="en-US" altLang="en-US" sz="1600" smtClean="0"/>
              <a:t>5(10000 – 3152.56) = 34237.2   		5(10000 – 3653.82) = 31730.9</a:t>
            </a:r>
          </a:p>
          <a:p>
            <a:pPr eaLnBrk="1" hangingPunct="1">
              <a:buFont typeface="Wingdings" panose="05000000000000000000" pitchFamily="2" charset="2"/>
              <a:buNone/>
            </a:pPr>
            <a:r>
              <a:rPr lang="en-US" altLang="en-US" sz="1600" smtClean="0"/>
              <a:t>10000(5 – 1) = 40000  SJSU IQV = .856		10000(5 – 1) = 40000       UCB IQV =.793</a:t>
            </a:r>
          </a:p>
        </p:txBody>
      </p:sp>
      <p:sp>
        <p:nvSpPr>
          <p:cNvPr id="122884" name="Line 4"/>
          <p:cNvSpPr>
            <a:spLocks noChangeShapeType="1"/>
          </p:cNvSpPr>
          <p:nvPr/>
        </p:nvSpPr>
        <p:spPr bwMode="auto">
          <a:xfrm>
            <a:off x="1447800" y="5334000"/>
            <a:ext cx="1981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pPr eaLnBrk="1" hangingPunct="1"/>
            <a:r>
              <a:rPr lang="en-US" altLang="en-US" smtClean="0"/>
              <a:t>Descriptive Statistics	</a:t>
            </a:r>
          </a:p>
        </p:txBody>
      </p:sp>
      <p:sp>
        <p:nvSpPr>
          <p:cNvPr id="124931" name="Rectangle 3"/>
          <p:cNvSpPr>
            <a:spLocks noGrp="1" noChangeArrowheads="1"/>
          </p:cNvSpPr>
          <p:nvPr>
            <p:ph type="body" idx="1"/>
          </p:nvPr>
        </p:nvSpPr>
        <p:spPr/>
        <p:txBody>
          <a:bodyPr/>
          <a:lstStyle/>
          <a:p>
            <a:pPr eaLnBrk="1" hangingPunct="1"/>
            <a:r>
              <a:rPr lang="en-US" altLang="en-US" smtClean="0"/>
              <a:t>Now you are qualified use descriptive statistics!</a:t>
            </a:r>
          </a:p>
          <a:p>
            <a:pPr eaLnBrk="1" hangingPunct="1"/>
            <a:r>
              <a:rPr lang="en-US" altLang="en-US" smtClean="0"/>
              <a:t>Questions?</a:t>
            </a:r>
          </a:p>
        </p:txBody>
      </p:sp>
      <p:graphicFrame>
        <p:nvGraphicFramePr>
          <p:cNvPr id="124932" name="Object 4"/>
          <p:cNvGraphicFramePr>
            <a:graphicFrameLocks noChangeAspect="1"/>
          </p:cNvGraphicFramePr>
          <p:nvPr/>
        </p:nvGraphicFramePr>
        <p:xfrm>
          <a:off x="3505200" y="2514600"/>
          <a:ext cx="2346325" cy="2474913"/>
        </p:xfrm>
        <a:graphic>
          <a:graphicData uri="http://schemas.openxmlformats.org/presentationml/2006/ole">
            <mc:AlternateContent xmlns:mc="http://schemas.openxmlformats.org/markup-compatibility/2006">
              <mc:Choice xmlns:v="urn:schemas-microsoft-com:vml" Requires="v">
                <p:oleObj spid="_x0000_s124933" name="Clip" r:id="rId4" imgW="2346350" imgH="2474366" progId="MS_ClipArt_Gallery.5">
                  <p:embed/>
                </p:oleObj>
              </mc:Choice>
              <mc:Fallback>
                <p:oleObj name="Clip" r:id="rId4" imgW="2346350" imgH="2474366" progId="MS_ClipArt_Gallery.5">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5200" y="2514600"/>
                        <a:ext cx="2346325" cy="2474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theme/theme1.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3CD1AC58CC0E47B544EBC3417F2D00" ma:contentTypeVersion="13" ma:contentTypeDescription="Create a new document." ma:contentTypeScope="" ma:versionID="26a84e5c379b4c85d7f5e8a32710107e">
  <xsd:schema xmlns:xsd="http://www.w3.org/2001/XMLSchema" xmlns:xs="http://www.w3.org/2001/XMLSchema" xmlns:p="http://schemas.microsoft.com/office/2006/metadata/properties" xmlns:ns3="6448fc0f-0ce1-43bc-9c1d-04ce2047b4a9" xmlns:ns4="6caffe59-4a57-4907-acc5-b924458de78f" targetNamespace="http://schemas.microsoft.com/office/2006/metadata/properties" ma:root="true" ma:fieldsID="5380fae53ee7012495c03d580401c759" ns3:_="" ns4:_="">
    <xsd:import namespace="6448fc0f-0ce1-43bc-9c1d-04ce2047b4a9"/>
    <xsd:import namespace="6caffe59-4a57-4907-acc5-b924458de7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OCR" minOccurs="0"/>
                <xsd:element ref="ns3:MediaServiceAutoKeyPoints" minOccurs="0"/>
                <xsd:element ref="ns3:MediaServiceKeyPoints"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48fc0f-0ce1-43bc-9c1d-04ce2047b4a9"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caffe59-4a57-4907-acc5-b924458de78f" elementFormDefault="qualified">
    <xsd:import namespace="http://schemas.microsoft.com/office/2006/documentManagement/types"/>
    <xsd:import namespace="http://schemas.microsoft.com/office/infopath/2007/PartnerControls"/>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9D086F9-C73B-442B-A962-A2C2248CD0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48fc0f-0ce1-43bc-9c1d-04ce2047b4a9"/>
    <ds:schemaRef ds:uri="6caffe59-4a57-4907-acc5-b924458de7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A867AB-D7E9-4BCD-BBEA-482ACA6107EF}">
  <ds:schemaRefs>
    <ds:schemaRef ds:uri="http://schemas.microsoft.com/sharepoint/v3/contenttype/forms"/>
  </ds:schemaRefs>
</ds:datastoreItem>
</file>

<file path=customXml/itemProps3.xml><?xml version="1.0" encoding="utf-8"?>
<ds:datastoreItem xmlns:ds="http://schemas.openxmlformats.org/officeDocument/2006/customXml" ds:itemID="{CD52212B-BCBA-4A65-9AF2-C160B5532BA2}">
  <ds:schemaRefs>
    <ds:schemaRef ds:uri="6448fc0f-0ce1-43bc-9c1d-04ce2047b4a9"/>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6caffe59-4a57-4907-acc5-b924458de78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Network</Template>
  <TotalTime>623</TotalTime>
  <Words>4323</Words>
  <Application>Microsoft Office PowerPoint</Application>
  <PresentationFormat>On-screen Show (4:3)</PresentationFormat>
  <Paragraphs>721</Paragraphs>
  <Slides>60</Slides>
  <Notes>60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66" baseType="lpstr">
      <vt:lpstr>Arial</vt:lpstr>
      <vt:lpstr>Wingdings</vt:lpstr>
      <vt:lpstr>Times New Roman</vt:lpstr>
      <vt:lpstr>Arial Unicode MS</vt:lpstr>
      <vt:lpstr>Network</vt:lpstr>
      <vt:lpstr>Microsoft Clip Gallery</vt:lpstr>
      <vt:lpstr>Descriptive Statistics</vt:lpstr>
      <vt:lpstr>Descriptive Statistics</vt:lpstr>
      <vt:lpstr>Sample vs. Population</vt:lpstr>
      <vt:lpstr>Descriptive Statistics</vt:lpstr>
      <vt:lpstr>Descriptive Statistics</vt:lpstr>
      <vt:lpstr>Descriptive Statistics </vt:lpstr>
      <vt:lpstr>Descriptive Statistics </vt:lpstr>
      <vt:lpstr>SPSS Output for  Frequency Distribution</vt:lpstr>
      <vt:lpstr>Frequency Distribution</vt:lpstr>
      <vt:lpstr>Relative Frequency Distribution</vt:lpstr>
      <vt:lpstr>Grouped Relative Frequency Distribution</vt:lpstr>
      <vt:lpstr>SPSS Output for Histogram</vt:lpstr>
      <vt:lpstr>Histogram</vt:lpstr>
      <vt:lpstr>Bar Graph</vt:lpstr>
      <vt:lpstr>Stem and Leaf Plot</vt:lpstr>
      <vt:lpstr>SPSS Output of a Frequency Polygon</vt:lpstr>
      <vt:lpstr>Descriptive Statistics </vt:lpstr>
      <vt:lpstr>Mean </vt:lpstr>
      <vt:lpstr>Mean </vt:lpstr>
      <vt:lpstr>Mean</vt:lpstr>
      <vt:lpstr>Mean</vt:lpstr>
      <vt:lpstr>Mean</vt:lpstr>
      <vt:lpstr>Median </vt:lpstr>
      <vt:lpstr>Median</vt:lpstr>
      <vt:lpstr>Median</vt:lpstr>
      <vt:lpstr>Median </vt:lpstr>
      <vt:lpstr>Median</vt:lpstr>
      <vt:lpstr>Median </vt:lpstr>
      <vt:lpstr>Mode </vt:lpstr>
      <vt:lpstr>Mode</vt:lpstr>
      <vt:lpstr>Mode</vt:lpstr>
      <vt:lpstr>Descriptive Statistics </vt:lpstr>
      <vt:lpstr>Range</vt:lpstr>
      <vt:lpstr>Interquartile Range</vt:lpstr>
      <vt:lpstr>Variance</vt:lpstr>
      <vt:lpstr>Variance</vt:lpstr>
      <vt:lpstr>Variance</vt:lpstr>
      <vt:lpstr>Variance</vt:lpstr>
      <vt:lpstr>Variance</vt:lpstr>
      <vt:lpstr>Variance</vt:lpstr>
      <vt:lpstr>Variance</vt:lpstr>
      <vt:lpstr>Variance</vt:lpstr>
      <vt:lpstr>Variance</vt:lpstr>
      <vt:lpstr>Standard Deviation</vt:lpstr>
      <vt:lpstr>Standard Deviation</vt:lpstr>
      <vt:lpstr>Standard Deviation</vt:lpstr>
      <vt:lpstr>Standard Deviation</vt:lpstr>
      <vt:lpstr>Practical Application for Understanding  Variance and Standard Deviation</vt:lpstr>
      <vt:lpstr>Practical Application for Understanding  Variance and Standard Deviation</vt:lpstr>
      <vt:lpstr>Practical Application for Understanding  Variance and Standard Deviation</vt:lpstr>
      <vt:lpstr>Practical Application for Understanding  Variance and Standard Deviation</vt:lpstr>
      <vt:lpstr>Practical Application for Understanding  Variance and Standard Deviation</vt:lpstr>
      <vt:lpstr>Descriptive Statistics </vt:lpstr>
      <vt:lpstr>Box-Plots</vt:lpstr>
      <vt:lpstr>Box-Plots</vt:lpstr>
      <vt:lpstr>IQV—Index of Qualitative Variation</vt:lpstr>
      <vt:lpstr>IQV—Index of Qualitative Variation</vt:lpstr>
      <vt:lpstr>IQV—Index of Qualitative Variation</vt:lpstr>
      <vt:lpstr>IQV—Index of Qualitative Variation</vt:lpstr>
      <vt:lpstr>Descriptive Statistics </vt:lpstr>
    </vt:vector>
  </TitlesOfParts>
  <Company>Sociology--University of South Alabama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Descriptive Statistics</dc:title>
  <dc:creator>James Daniel Lee, Ph.D.</dc:creator>
  <cp:lastModifiedBy>Irina Neaga</cp:lastModifiedBy>
  <cp:revision>20</cp:revision>
  <dcterms:created xsi:type="dcterms:W3CDTF">2004-09-27T16:49:16Z</dcterms:created>
  <dcterms:modified xsi:type="dcterms:W3CDTF">2021-07-21T07:20:43Z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0x010100F43CD1AC58CC0E47B544EBC3417F2D00</vt:lpwstr>
  </property>
</Properties>
</file>