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90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388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66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011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338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382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097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547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8997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941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8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131007C8-45CE-4CF4-9EA1-E0DE98863AC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781CBB43-E01B-4CE9-B558-5396D879C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13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36" r:id="rId2"/>
    <p:sldLayoutId id="2147483937" r:id="rId3"/>
    <p:sldLayoutId id="2147483938" r:id="rId4"/>
    <p:sldLayoutId id="2147483939" r:id="rId5"/>
    <p:sldLayoutId id="2147483940" r:id="rId6"/>
    <p:sldLayoutId id="2147483941" r:id="rId7"/>
    <p:sldLayoutId id="2147483942" r:id="rId8"/>
    <p:sldLayoutId id="2147483943" r:id="rId9"/>
    <p:sldLayoutId id="2147483944" r:id="rId10"/>
    <p:sldLayoutId id="214748394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swot-analysis-factsheet/" TargetMode="External"/><Relationship Id="rId2" Type="http://schemas.openxmlformats.org/officeDocument/2006/relationships/hyperlink" Target="https://www.mciinstitute.edu.au/wellbeing/the-four-ds-of-succ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uccessconsciousness.com/blog/goal-setting/how-to-achieve-dreams-and-goals/" TargetMode="External"/><Relationship Id="rId5" Type="http://schemas.openxmlformats.org/officeDocument/2006/relationships/hyperlink" Target="https://www.leadershipacademy.nhs.uk/" TargetMode="External"/><Relationship Id="rId4" Type="http://schemas.openxmlformats.org/officeDocument/2006/relationships/hyperlink" Target="https://courses.lumenlearning.com/suny-marketing-spring2016/chapter/reading-defining-and-using-a-swot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PERSONAL SWOT 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3504" y="4561718"/>
            <a:ext cx="10510004" cy="164592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 smtClean="0"/>
              <a:t>STUDENT NAME: AQSA SHAHZADI</a:t>
            </a:r>
          </a:p>
          <a:p>
            <a:r>
              <a:rPr lang="en-GB" b="1" dirty="0" smtClean="0"/>
              <a:t>STUDENT ID: 2426854</a:t>
            </a:r>
          </a:p>
          <a:p>
            <a:r>
              <a:rPr lang="en-GB" b="1" dirty="0" smtClean="0"/>
              <a:t>MODULE CODE: </a:t>
            </a:r>
            <a:r>
              <a:rPr lang="en-GB" b="1" dirty="0" smtClean="0"/>
              <a:t>LCHS4009</a:t>
            </a:r>
          </a:p>
          <a:p>
            <a:r>
              <a:rPr lang="en-GB" b="1" dirty="0" smtClean="0"/>
              <a:t>Module Name: PROFESSIONAL DEVELOPMENT WITHIN HEALTH AND SOCIAL CARE</a:t>
            </a:r>
            <a:endParaRPr lang="en-GB" b="1" dirty="0" smtClean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80313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7257" y="136477"/>
            <a:ext cx="10515600" cy="66874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/>
              <a:t>INTRODUCTION TO SWOT ANALYSIS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32765"/>
            <a:ext cx="7356143" cy="5513695"/>
          </a:xfrm>
        </p:spPr>
        <p:txBody>
          <a:bodyPr>
            <a:noAutofit/>
          </a:bodyPr>
          <a:lstStyle/>
          <a:p>
            <a:r>
              <a:rPr lang="en-US" sz="2200" b="1" dirty="0"/>
              <a:t>A SWOT analysis is a </a:t>
            </a:r>
            <a:r>
              <a:rPr lang="en-US" sz="2200" b="1" dirty="0" smtClean="0"/>
              <a:t>strategic planning tool that helps to identify internal environment of an individual or </a:t>
            </a:r>
            <a:r>
              <a:rPr lang="en-GB" sz="2200" b="1" dirty="0" smtClean="0"/>
              <a:t>organisation</a:t>
            </a:r>
            <a:r>
              <a:rPr lang="en-US" sz="2200" b="1" dirty="0" smtClean="0"/>
              <a:t> by knowing strengths and weaknesses. Similarly, external environment get identified by knowing Opportunities and Threats </a:t>
            </a:r>
            <a:r>
              <a:rPr lang="en-US" sz="2200" b="1" dirty="0" smtClean="0"/>
              <a:t>(CIPD, 2025).</a:t>
            </a:r>
            <a:endParaRPr lang="en-US" sz="2200" b="1" dirty="0"/>
          </a:p>
          <a:p>
            <a:r>
              <a:rPr lang="en-US" sz="2200" b="1" dirty="0" smtClean="0"/>
              <a:t>It </a:t>
            </a:r>
            <a:r>
              <a:rPr lang="en-US" sz="2200" b="1" dirty="0"/>
              <a:t>helps people or groups look at their current situation and make plans to improve.</a:t>
            </a:r>
          </a:p>
          <a:p>
            <a:r>
              <a:rPr lang="en-US" sz="2200" b="1" dirty="0" smtClean="0"/>
              <a:t>It </a:t>
            </a:r>
            <a:r>
              <a:rPr lang="en-US" sz="2200" b="1" dirty="0"/>
              <a:t>helps people learn new skills, understand themselves better, and plan their careers in health and social care (NHS Leadership Academy, </a:t>
            </a:r>
            <a:r>
              <a:rPr lang="en-US" sz="2200" b="1" dirty="0" smtClean="0"/>
              <a:t>2025).</a:t>
            </a:r>
            <a:endParaRPr lang="en-US" sz="2200" b="1" dirty="0"/>
          </a:p>
          <a:p>
            <a:r>
              <a:rPr lang="en-US" sz="2200" b="1" dirty="0" smtClean="0"/>
              <a:t>Key Points:</a:t>
            </a:r>
            <a:endParaRPr lang="en-US" sz="2200" b="1" dirty="0"/>
          </a:p>
          <a:p>
            <a:r>
              <a:rPr lang="en-US" sz="2200" b="1" dirty="0" smtClean="0"/>
              <a:t>Strengths are natural positive </a:t>
            </a:r>
            <a:r>
              <a:rPr lang="en-US" sz="2200" b="1" dirty="0"/>
              <a:t>qualities and skills.</a:t>
            </a:r>
          </a:p>
          <a:p>
            <a:r>
              <a:rPr lang="en-US" sz="2200" b="1" dirty="0" smtClean="0"/>
              <a:t>Weaknesses are areas </a:t>
            </a:r>
            <a:r>
              <a:rPr lang="en-US" sz="2200" b="1" dirty="0"/>
              <a:t>that can get better.</a:t>
            </a:r>
          </a:p>
          <a:p>
            <a:r>
              <a:rPr lang="en-US" sz="2200" b="1" dirty="0" smtClean="0"/>
              <a:t>Opportunities </a:t>
            </a:r>
            <a:r>
              <a:rPr lang="en-US" sz="2200" b="1" dirty="0"/>
              <a:t>are </a:t>
            </a:r>
            <a:r>
              <a:rPr lang="en-US" sz="2200" b="1" dirty="0" smtClean="0"/>
              <a:t>external outbreaks that </a:t>
            </a:r>
            <a:r>
              <a:rPr lang="en-US" sz="2200" b="1" dirty="0"/>
              <a:t>can be helpful.</a:t>
            </a:r>
          </a:p>
          <a:p>
            <a:r>
              <a:rPr lang="en-US" sz="2200" b="1" dirty="0" smtClean="0"/>
              <a:t>Threats</a:t>
            </a:r>
            <a:r>
              <a:rPr lang="en-US" sz="2200" b="1" dirty="0"/>
              <a:t>: </a:t>
            </a:r>
            <a:r>
              <a:rPr lang="en-US" sz="2200" b="1" dirty="0" smtClean="0"/>
              <a:t>External challenges that could </a:t>
            </a:r>
            <a:r>
              <a:rPr lang="en-US" sz="2200" b="1" dirty="0"/>
              <a:t>slow down progress.</a:t>
            </a:r>
            <a:endParaRPr lang="en-GB" sz="2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6143" y="1475255"/>
            <a:ext cx="5036095" cy="446171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56142" y="5936968"/>
            <a:ext cx="4835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Accessed </a:t>
            </a:r>
            <a:r>
              <a:rPr lang="en-GB" dirty="0"/>
              <a:t>from </a:t>
            </a:r>
            <a:r>
              <a:rPr lang="en-GB" dirty="0" smtClean="0"/>
              <a:t>courses.lumenlearning.com (2025)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153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687" y="228647"/>
            <a:ext cx="10515600" cy="67210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My Strengths and Weaknesses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037230"/>
            <a:ext cx="12050972" cy="5581934"/>
          </a:xfrm>
        </p:spPr>
        <p:txBody>
          <a:bodyPr>
            <a:noAutofit/>
          </a:bodyPr>
          <a:lstStyle/>
          <a:p>
            <a:r>
              <a:rPr lang="en-US" sz="2400" b="1" dirty="0" smtClean="0"/>
              <a:t>Strengths:</a:t>
            </a:r>
            <a:endParaRPr lang="en-US" sz="2400" b="1" dirty="0"/>
          </a:p>
          <a:p>
            <a:r>
              <a:rPr lang="en-US" sz="2400" dirty="0" smtClean="0"/>
              <a:t>After </a:t>
            </a:r>
            <a:r>
              <a:rPr lang="en-US" sz="2400" dirty="0"/>
              <a:t>being a lunchtime supervisor for 12 years, I have </a:t>
            </a:r>
            <a:r>
              <a:rPr lang="en-US" sz="2400" dirty="0" smtClean="0"/>
              <a:t>developed interpersonal skills </a:t>
            </a:r>
            <a:r>
              <a:rPr lang="en-US" sz="2400" dirty="0"/>
              <a:t>and can communicate </a:t>
            </a:r>
            <a:r>
              <a:rPr lang="en-US" sz="2400" dirty="0" smtClean="0"/>
              <a:t>confidently.</a:t>
            </a:r>
            <a:endParaRPr lang="en-US" sz="2400" dirty="0"/>
          </a:p>
          <a:p>
            <a:r>
              <a:rPr lang="en-US" sz="2400" dirty="0" smtClean="0"/>
              <a:t>Strong management </a:t>
            </a:r>
            <a:r>
              <a:rPr lang="en-US" sz="2400" dirty="0"/>
              <a:t>and </a:t>
            </a:r>
            <a:r>
              <a:rPr lang="en-US" sz="2400" dirty="0" smtClean="0"/>
              <a:t>organisation </a:t>
            </a:r>
            <a:r>
              <a:rPr lang="en-US" sz="2400" dirty="0"/>
              <a:t>skills in taking care of </a:t>
            </a:r>
            <a:r>
              <a:rPr lang="en-US" sz="2400" dirty="0" smtClean="0"/>
              <a:t>children </a:t>
            </a:r>
            <a:r>
              <a:rPr lang="en-US" sz="2400" dirty="0"/>
              <a:t>and managing daily school activities.</a:t>
            </a:r>
          </a:p>
          <a:p>
            <a:r>
              <a:rPr lang="en-US" sz="2400" dirty="0" smtClean="0"/>
              <a:t>A </a:t>
            </a:r>
            <a:r>
              <a:rPr lang="en-US" sz="2400" dirty="0"/>
              <a:t>friendly and caring attitude that follows </a:t>
            </a:r>
            <a:r>
              <a:rPr lang="en-US" sz="2400" dirty="0" smtClean="0"/>
              <a:t>person-</a:t>
            </a:r>
            <a:r>
              <a:rPr lang="en-US" sz="2400" dirty="0" err="1" smtClean="0"/>
              <a:t>centred</a:t>
            </a:r>
            <a:r>
              <a:rPr lang="en-US" sz="2400" dirty="0" smtClean="0"/>
              <a:t> </a:t>
            </a:r>
            <a:r>
              <a:rPr lang="en-US" sz="2400" dirty="0"/>
              <a:t>values in social and health care.</a:t>
            </a:r>
          </a:p>
          <a:p>
            <a:r>
              <a:rPr lang="en-US" sz="2400" dirty="0" smtClean="0"/>
              <a:t>Speaking </a:t>
            </a:r>
            <a:r>
              <a:rPr lang="en-US" sz="2400" dirty="0"/>
              <a:t>Urdu and English </a:t>
            </a:r>
            <a:r>
              <a:rPr lang="en-US" sz="2400" dirty="0" smtClean="0"/>
              <a:t>fluently </a:t>
            </a:r>
            <a:r>
              <a:rPr lang="en-US" sz="2400" dirty="0"/>
              <a:t>allows </a:t>
            </a:r>
            <a:r>
              <a:rPr lang="en-US" sz="2400" dirty="0" smtClean="0"/>
              <a:t>me </a:t>
            </a:r>
            <a:r>
              <a:rPr lang="en-US" sz="2400" dirty="0"/>
              <a:t>to communicate with many different customers.</a:t>
            </a:r>
          </a:p>
          <a:p>
            <a:endParaRPr lang="en-US" sz="2400" dirty="0"/>
          </a:p>
          <a:p>
            <a:r>
              <a:rPr lang="en-US" sz="2400" b="1" dirty="0"/>
              <a:t>Weaknesses:</a:t>
            </a:r>
          </a:p>
          <a:p>
            <a:r>
              <a:rPr lang="en-US" sz="2400" dirty="0" smtClean="0"/>
              <a:t>Not </a:t>
            </a:r>
            <a:r>
              <a:rPr lang="en-US" sz="2400" dirty="0"/>
              <a:t>having official health and social care qualifications </a:t>
            </a:r>
            <a:r>
              <a:rPr lang="en-US" sz="2400" dirty="0" smtClean="0"/>
              <a:t>yet means </a:t>
            </a:r>
            <a:r>
              <a:rPr lang="en-US" sz="2400" dirty="0"/>
              <a:t>more education is needed.</a:t>
            </a:r>
          </a:p>
          <a:p>
            <a:r>
              <a:rPr lang="en-US" sz="2400" dirty="0" smtClean="0"/>
              <a:t>Sometimes </a:t>
            </a:r>
            <a:r>
              <a:rPr lang="en-US" sz="2400" dirty="0"/>
              <a:t>hesitant to use new technology or digital health tools.</a:t>
            </a:r>
          </a:p>
          <a:p>
            <a:r>
              <a:rPr lang="en-US" sz="2400" dirty="0" smtClean="0"/>
              <a:t>I need </a:t>
            </a:r>
            <a:r>
              <a:rPr lang="en-US" sz="2400" dirty="0"/>
              <a:t>to be more confident in making decisions at work.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15028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3114"/>
            <a:ext cx="10515600" cy="835878"/>
          </a:xfrm>
        </p:spPr>
        <p:txBody>
          <a:bodyPr/>
          <a:lstStyle/>
          <a:p>
            <a:r>
              <a:rPr lang="en-GB" b="1" dirty="0"/>
              <a:t>My Opportunities and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68992"/>
            <a:ext cx="11185478" cy="5889008"/>
          </a:xfrm>
        </p:spPr>
        <p:txBody>
          <a:bodyPr>
            <a:noAutofit/>
          </a:bodyPr>
          <a:lstStyle/>
          <a:p>
            <a:r>
              <a:rPr lang="en-GB" sz="2000" b="1" dirty="0" smtClean="0"/>
              <a:t>Opportunities: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The UK health and social care sector needs many skilled workers (Skills for Care, 2024).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Getting certificates, apprenticeships, and training programs.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The opportunity to get official certificates, like diplomas in Health and Social Care or National Vocational Qualifications (NVQs).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Moving up to jobs like senior care assistant, care coordinator, or support worker.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b="1" dirty="0" smtClean="0"/>
              <a:t>Threats: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There is a lot of competition for entry-level care jobs.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Job security can be affected by changes in how the government provides money or makes rules.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The chance of feeling very tired and stressed because of the emotional demands of taking care of someone.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Quick changes in technology require continuous learning.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80397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7" y="144691"/>
            <a:ext cx="10772775" cy="1658198"/>
          </a:xfrm>
        </p:spPr>
        <p:txBody>
          <a:bodyPr>
            <a:normAutofit/>
          </a:bodyPr>
          <a:lstStyle/>
          <a:p>
            <a:r>
              <a:rPr lang="en-GB" sz="4800" b="1" dirty="0" smtClean="0"/>
              <a:t>Utilising</a:t>
            </a:r>
            <a:r>
              <a:rPr lang="en-US" sz="4800" b="1" dirty="0" smtClean="0"/>
              <a:t> </a:t>
            </a:r>
            <a:r>
              <a:rPr lang="en-US" sz="4800" b="1" dirty="0"/>
              <a:t>Strengths to Reduce Threats and Overcome Weaknesses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7" y="1802889"/>
            <a:ext cx="6652191" cy="4989621"/>
          </a:xfrm>
        </p:spPr>
        <p:txBody>
          <a:bodyPr>
            <a:noAutofit/>
          </a:bodyPr>
          <a:lstStyle/>
          <a:p>
            <a:r>
              <a:rPr lang="en-US" dirty="0"/>
              <a:t>I can work with experienced coworkers to learn digital tools and gain confidence by using my communication and teamwork skills.  </a:t>
            </a:r>
            <a:endParaRPr lang="en-US" dirty="0" smtClean="0"/>
          </a:p>
          <a:p>
            <a:r>
              <a:rPr lang="en-US" dirty="0" smtClean="0"/>
              <a:t>In challenging care environment, </a:t>
            </a:r>
            <a:r>
              <a:rPr lang="en-US" dirty="0"/>
              <a:t>my dedication and understanding help me handle stress and avoid feeling overwhelmed.  </a:t>
            </a:r>
            <a:endParaRPr lang="en-US" dirty="0" smtClean="0"/>
          </a:p>
          <a:p>
            <a:r>
              <a:rPr lang="en-US" dirty="0" smtClean="0"/>
              <a:t>I </a:t>
            </a:r>
            <a:r>
              <a:rPr lang="en-US" dirty="0"/>
              <a:t>can manage my time well because I stay organized, which helps reduce stress in busy situations.  I can learn from my mistakes if I keep thinking about them and listening to feedback.  Here’s a simple version of your text:  </a:t>
            </a:r>
          </a:p>
          <a:p>
            <a:r>
              <a:rPr lang="en-US" dirty="0" smtClean="0"/>
              <a:t>Example </a:t>
            </a:r>
            <a:r>
              <a:rPr lang="en-US" dirty="0"/>
              <a:t>from the real world</a:t>
            </a:r>
            <a:r>
              <a:rPr lang="en-US" dirty="0" smtClean="0"/>
              <a:t>: To get </a:t>
            </a:r>
            <a:r>
              <a:rPr lang="en-US" dirty="0"/>
              <a:t>better at using electronic care systems and keeping records, I plan to take NHS Digital training courses.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1439" y="2011680"/>
            <a:ext cx="4400550" cy="28003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65576" y="5145206"/>
            <a:ext cx="3466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Accessed from Baskin (2022)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798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3048"/>
          </a:xfrm>
        </p:spPr>
        <p:txBody>
          <a:bodyPr>
            <a:noAutofit/>
          </a:bodyPr>
          <a:lstStyle/>
          <a:p>
            <a:r>
              <a:rPr lang="en-US" sz="4000" b="1" dirty="0"/>
              <a:t>Taking Advantage of </a:t>
            </a:r>
            <a:r>
              <a:rPr lang="en-US" sz="4000" b="1" dirty="0" smtClean="0"/>
              <a:t>Opportunities </a:t>
            </a:r>
            <a:r>
              <a:rPr lang="en-US" sz="4000" b="1" dirty="0"/>
              <a:t>with Strengths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64777"/>
            <a:ext cx="6681716" cy="5322626"/>
          </a:xfrm>
        </p:spPr>
        <p:txBody>
          <a:bodyPr>
            <a:noAutofit/>
          </a:bodyPr>
          <a:lstStyle/>
          <a:p>
            <a:r>
              <a:rPr lang="en-US" sz="2800" dirty="0"/>
              <a:t>I will be a helpful team member by using my </a:t>
            </a:r>
            <a:r>
              <a:rPr lang="en-US" sz="2800" dirty="0" smtClean="0"/>
              <a:t>bilingual communication skills to </a:t>
            </a:r>
            <a:r>
              <a:rPr lang="en-US" sz="2800" dirty="0"/>
              <a:t>work with people from different cultures.</a:t>
            </a:r>
          </a:p>
          <a:p>
            <a:r>
              <a:rPr lang="en-US" sz="2800" dirty="0" smtClean="0"/>
              <a:t>By </a:t>
            </a:r>
            <a:r>
              <a:rPr lang="en-US" sz="2800" dirty="0"/>
              <a:t>taking extra classes and continuing my professional development, my hard work and open attitude will help me grow in my career.</a:t>
            </a:r>
          </a:p>
          <a:p>
            <a:r>
              <a:rPr lang="en-US" sz="2800" dirty="0" smtClean="0"/>
              <a:t>To </a:t>
            </a:r>
            <a:r>
              <a:rPr lang="en-US" sz="2800" dirty="0"/>
              <a:t>gain more knowledge and be more employable, I plan to apply for Level 3 or Level 4 certificates in Health and Social Care.</a:t>
            </a:r>
          </a:p>
          <a:p>
            <a:r>
              <a:rPr lang="en-US" sz="2800" dirty="0" smtClean="0"/>
              <a:t>I </a:t>
            </a:r>
            <a:r>
              <a:rPr lang="en-US" sz="2800" dirty="0"/>
              <a:t>might achieve my goal of becoming a certified care worker by combining what I've learned with my people skills.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0490" y="1473389"/>
            <a:ext cx="3645516" cy="319280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188657" y="5022376"/>
            <a:ext cx="2988859" cy="3821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Accessed from </a:t>
            </a:r>
            <a:r>
              <a:rPr lang="en-GB" dirty="0" err="1" smtClean="0"/>
              <a:t>Sasson</a:t>
            </a:r>
            <a:r>
              <a:rPr lang="en-GB" dirty="0" smtClean="0"/>
              <a:t> (2025)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904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811" y="1895405"/>
            <a:ext cx="10515600" cy="4351338"/>
          </a:xfrm>
        </p:spPr>
        <p:txBody>
          <a:bodyPr>
            <a:normAutofit/>
          </a:bodyPr>
          <a:lstStyle/>
          <a:p>
            <a:r>
              <a:rPr lang="en-US" sz="3600" dirty="0"/>
              <a:t>I was able to understand my </a:t>
            </a:r>
            <a:r>
              <a:rPr lang="en-US" sz="3600" dirty="0" smtClean="0"/>
              <a:t>professional and </a:t>
            </a:r>
            <a:r>
              <a:rPr lang="en-US" sz="3600" dirty="0"/>
              <a:t>personal skills better because of SWOT analysis.</a:t>
            </a:r>
          </a:p>
          <a:p>
            <a:r>
              <a:rPr lang="en-US" sz="3600" dirty="0" smtClean="0"/>
              <a:t>It </a:t>
            </a:r>
            <a:r>
              <a:rPr lang="en-US" sz="3600" dirty="0"/>
              <a:t>helps me create a plan to improve my career in the health and social care field in the UK.</a:t>
            </a:r>
          </a:p>
          <a:p>
            <a:r>
              <a:rPr lang="en-US" sz="3600" dirty="0" smtClean="0"/>
              <a:t>I </a:t>
            </a:r>
            <a:r>
              <a:rPr lang="en-US" sz="3600" dirty="0"/>
              <a:t>can build my confidence and get ready for work by using my skills and working on my weaknesses.</a:t>
            </a:r>
          </a:p>
          <a:p>
            <a:r>
              <a:rPr lang="en-US" sz="3600" dirty="0" smtClean="0"/>
              <a:t>To </a:t>
            </a:r>
            <a:r>
              <a:rPr lang="en-US" sz="3600" dirty="0"/>
              <a:t>be successful for a long time, </a:t>
            </a:r>
            <a:r>
              <a:rPr lang="en-US" sz="3600" dirty="0" smtClean="0"/>
              <a:t>I </a:t>
            </a:r>
            <a:r>
              <a:rPr lang="en-US" sz="3600" dirty="0"/>
              <a:t>need to keep learning and thinking about </a:t>
            </a:r>
            <a:r>
              <a:rPr lang="en-US" sz="3600" dirty="0" smtClean="0"/>
              <a:t>myself</a:t>
            </a:r>
            <a:r>
              <a:rPr lang="en-US" sz="3600" dirty="0"/>
              <a:t>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06611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865243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87" y="1364776"/>
            <a:ext cx="10753725" cy="5349923"/>
          </a:xfrm>
        </p:spPr>
        <p:txBody>
          <a:bodyPr>
            <a:noAutofit/>
          </a:bodyPr>
          <a:lstStyle/>
          <a:p>
            <a:r>
              <a:rPr lang="en-GB" dirty="0" smtClean="0"/>
              <a:t>Baskin, J. (2022) [Image]. </a:t>
            </a:r>
            <a:r>
              <a:rPr lang="en-US" i="1" dirty="0"/>
              <a:t>The Four D’s of </a:t>
            </a:r>
            <a:r>
              <a:rPr lang="en-US" i="1" dirty="0" smtClean="0"/>
              <a:t>Success. </a:t>
            </a:r>
            <a:r>
              <a:rPr lang="en-GB" dirty="0" smtClean="0"/>
              <a:t>Available at: </a:t>
            </a:r>
            <a:r>
              <a:rPr lang="en-GB" dirty="0" smtClean="0">
                <a:hlinkClick r:id="rId2"/>
              </a:rPr>
              <a:t>https://www.mciinstitute.edu.au/wellbeing/the-four-ds-of-success</a:t>
            </a:r>
            <a:r>
              <a:rPr lang="en-GB" dirty="0" smtClean="0"/>
              <a:t> </a:t>
            </a:r>
          </a:p>
          <a:p>
            <a:r>
              <a:rPr lang="en-GB" dirty="0" smtClean="0"/>
              <a:t>CIPD (2025) </a:t>
            </a:r>
            <a:r>
              <a:rPr lang="en-GB" i="1" dirty="0" smtClean="0"/>
              <a:t>SWOT Analysis.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https://www.cipd.org/en/knowledge/factsheets/swot-analysis-factsheet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(Accessed: 12 Oct 2025).</a:t>
            </a:r>
            <a:endParaRPr lang="en-GB" dirty="0"/>
          </a:p>
          <a:p>
            <a:r>
              <a:rPr lang="en-GB" dirty="0" smtClean="0"/>
              <a:t>Courses.lumenlearning.com </a:t>
            </a:r>
            <a:r>
              <a:rPr lang="en-GB" dirty="0" smtClean="0"/>
              <a:t>(2025) </a:t>
            </a:r>
            <a:r>
              <a:rPr lang="en-GB" i="1" dirty="0" smtClean="0"/>
              <a:t>SWOT Analysis. </a:t>
            </a:r>
            <a:r>
              <a:rPr lang="en-GB" dirty="0" smtClean="0"/>
              <a:t>Available at: </a:t>
            </a:r>
            <a:r>
              <a:rPr lang="en-US" dirty="0"/>
              <a:t>(Accessed: </a:t>
            </a:r>
            <a:r>
              <a:rPr lang="en-US" dirty="0" smtClean="0"/>
              <a:t>16 </a:t>
            </a:r>
            <a:r>
              <a:rPr lang="en-US" dirty="0"/>
              <a:t>Oct 2025).</a:t>
            </a:r>
          </a:p>
          <a:p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courses.lumenlearning.com/suny-marketing-spring2016/chapter/reading-defining-and-using-a-swot-analysis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</a:t>
            </a:r>
            <a:r>
              <a:rPr lang="en-US" dirty="0"/>
              <a:t>(Accessed: 15 Oct 2025).</a:t>
            </a:r>
            <a:endParaRPr lang="en-GB" i="1" dirty="0"/>
          </a:p>
          <a:p>
            <a:r>
              <a:rPr lang="en-GB" dirty="0" smtClean="0"/>
              <a:t>NHS Leadership Academy (2025) </a:t>
            </a:r>
            <a:r>
              <a:rPr lang="en-US" i="1" dirty="0" smtClean="0"/>
              <a:t>Develop your career connect with peers grow as a leader. </a:t>
            </a:r>
            <a:r>
              <a:rPr lang="en-US" dirty="0" smtClean="0"/>
              <a:t>Available at: </a:t>
            </a:r>
            <a:r>
              <a:rPr lang="en-US" dirty="0" smtClean="0">
                <a:hlinkClick r:id="rId5"/>
              </a:rPr>
              <a:t>https://www.leadershipacademy.nhs.uk/</a:t>
            </a:r>
            <a:r>
              <a:rPr lang="en-US" dirty="0"/>
              <a:t> (Accessed: 15 Oct 2025).</a:t>
            </a:r>
          </a:p>
          <a:p>
            <a:r>
              <a:rPr lang="en-GB" dirty="0" err="1" smtClean="0"/>
              <a:t>Sasson</a:t>
            </a:r>
            <a:r>
              <a:rPr lang="en-GB" dirty="0" smtClean="0"/>
              <a:t>, R. (2025) </a:t>
            </a:r>
            <a:r>
              <a:rPr lang="en-US" i="1" dirty="0"/>
              <a:t>How to Achieve Your Dreams and Accomplish Your </a:t>
            </a:r>
            <a:r>
              <a:rPr lang="en-US" i="1" dirty="0" smtClean="0"/>
              <a:t>Goals. </a:t>
            </a:r>
            <a:r>
              <a:rPr lang="en-US" dirty="0" smtClean="0"/>
              <a:t>[Image]. </a:t>
            </a:r>
            <a:r>
              <a:rPr lang="en-US" dirty="0" err="1" smtClean="0"/>
              <a:t>Avaialble</a:t>
            </a:r>
            <a:r>
              <a:rPr lang="en-US" dirty="0"/>
              <a:t> at: </a:t>
            </a:r>
            <a:r>
              <a:rPr lang="en-US" dirty="0">
                <a:hlinkClick r:id="rId6"/>
              </a:rPr>
              <a:t>https://www.successconsciousness.com/blog/goal-setting/how-to-achieve-dreams-and-goals</a:t>
            </a:r>
            <a:r>
              <a:rPr lang="en-US" dirty="0" smtClean="0">
                <a:hlinkClick r:id="rId6"/>
              </a:rPr>
              <a:t>/</a:t>
            </a:r>
            <a:r>
              <a:rPr lang="en-US" dirty="0" smtClean="0"/>
              <a:t> (Accessed: 15 Oct 2025).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1595159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198</TotalTime>
  <Words>715</Words>
  <Application>Microsoft Office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 Light</vt:lpstr>
      <vt:lpstr>Metropolitan</vt:lpstr>
      <vt:lpstr>PERSONAL SWOT ANALYSIS</vt:lpstr>
      <vt:lpstr>INTRODUCTION TO SWOT ANALYSIS</vt:lpstr>
      <vt:lpstr>My Strengths and Weaknesses</vt:lpstr>
      <vt:lpstr>My Opportunities and Threats</vt:lpstr>
      <vt:lpstr>Utilising Strengths to Reduce Threats and Overcome Weaknesses</vt:lpstr>
      <vt:lpstr>Taking Advantage of Opportunities with Strengths</vt:lpstr>
      <vt:lpstr>Conclusion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ANALYSIS</dc:title>
  <dc:creator>Aqsa Shahzadi</dc:creator>
  <cp:lastModifiedBy>Dell</cp:lastModifiedBy>
  <cp:revision>22</cp:revision>
  <dcterms:created xsi:type="dcterms:W3CDTF">2025-10-14T22:36:10Z</dcterms:created>
  <dcterms:modified xsi:type="dcterms:W3CDTF">2025-10-16T11:19:58Z</dcterms:modified>
</cp:coreProperties>
</file>