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4"/>
  </p:notesMasterIdLst>
  <p:sldIdLst>
    <p:sldId id="342" r:id="rId2"/>
    <p:sldId id="421" r:id="rId3"/>
    <p:sldId id="457" r:id="rId4"/>
    <p:sldId id="462" r:id="rId5"/>
    <p:sldId id="468" r:id="rId6"/>
    <p:sldId id="367" r:id="rId7"/>
    <p:sldId id="469" r:id="rId8"/>
    <p:sldId id="471" r:id="rId9"/>
    <p:sldId id="470" r:id="rId10"/>
    <p:sldId id="422" r:id="rId11"/>
    <p:sldId id="465" r:id="rId12"/>
    <p:sldId id="460" r:id="rId13"/>
    <p:sldId id="467" r:id="rId14"/>
    <p:sldId id="435" r:id="rId15"/>
    <p:sldId id="445" r:id="rId16"/>
    <p:sldId id="466" r:id="rId17"/>
    <p:sldId id="440" r:id="rId18"/>
    <p:sldId id="455" r:id="rId19"/>
    <p:sldId id="433" r:id="rId20"/>
    <p:sldId id="436" r:id="rId21"/>
    <p:sldId id="373" r:id="rId22"/>
    <p:sldId id="36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C3C39D-7EE8-4ED2-8C9D-12F6197DB0EE}" v="45" dt="2024-02-14T10:39:42.940"/>
    <p1510:client id="{EFFFFC0D-F1CB-4622-80DE-CB87E9990E54}" v="21" dt="2024-02-14T08:35:09.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1" autoAdjust="0"/>
  </p:normalViewPr>
  <p:slideViewPr>
    <p:cSldViewPr snapToGrid="0">
      <p:cViewPr varScale="1">
        <p:scale>
          <a:sx n="92" d="100"/>
          <a:sy n="92" d="100"/>
        </p:scale>
        <p:origin x="117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12/03/2025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5</a:t>
            </a:fld>
            <a:endParaRPr lang="en-GB"/>
          </a:p>
        </p:txBody>
      </p:sp>
    </p:spTree>
    <p:extLst>
      <p:ext uri="{BB962C8B-B14F-4D97-AF65-F5344CB8AC3E}">
        <p14:creationId xmlns:p14="http://schemas.microsoft.com/office/powerpoint/2010/main" val="2986294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7900372-11C4-6C6B-21C8-9358AC3A2A4A}"/>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E0AC3C7F-95FF-F056-81ED-63A21936D7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0724" name="Slide Number Placeholder 3">
            <a:extLst>
              <a:ext uri="{FF2B5EF4-FFF2-40B4-BE49-F238E27FC236}">
                <a16:creationId xmlns:a16="http://schemas.microsoft.com/office/drawing/2014/main" id="{9C32398A-7F32-D59A-169D-86D6DC07FE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637918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7900372-11C4-6C6B-21C8-9358AC3A2A4A}"/>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E0AC3C7F-95FF-F056-81ED-63A21936D7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Robbins and Coulter, 2021, p. 495</a:t>
            </a:r>
          </a:p>
          <a:p>
            <a:r>
              <a:rPr lang="en-GB" altLang="en-US" dirty="0"/>
              <a:t>Legitimate power: the power a leader has a result of his or her position in the organisation</a:t>
            </a:r>
          </a:p>
          <a:p>
            <a:r>
              <a:rPr lang="en-GB" altLang="en-US" dirty="0"/>
              <a:t>Coercive power: the power a leader has to punish or control</a:t>
            </a:r>
          </a:p>
          <a:p>
            <a:r>
              <a:rPr lang="en-GB" altLang="en-US" dirty="0"/>
              <a:t>Reward power: : the power a leader has to give positive rewards</a:t>
            </a:r>
          </a:p>
          <a:p>
            <a:r>
              <a:rPr lang="en-GB" altLang="en-US" dirty="0"/>
              <a:t>Expert power: power that’s based on expertise, special skills, or knowledge</a:t>
            </a:r>
          </a:p>
          <a:p>
            <a:r>
              <a:rPr lang="en-GB" altLang="en-US" dirty="0"/>
              <a:t>Referent </a:t>
            </a:r>
            <a:r>
              <a:rPr lang="en-GB" altLang="en-US" dirty="0" err="1"/>
              <a:t>powr</a:t>
            </a:r>
            <a:r>
              <a:rPr lang="en-GB" altLang="en-US" dirty="0"/>
              <a:t>: Power that arises because of a person’s desirable resources or personal traits</a:t>
            </a:r>
          </a:p>
        </p:txBody>
      </p:sp>
      <p:sp>
        <p:nvSpPr>
          <p:cNvPr id="30724" name="Slide Number Placeholder 3">
            <a:extLst>
              <a:ext uri="{FF2B5EF4-FFF2-40B4-BE49-F238E27FC236}">
                <a16:creationId xmlns:a16="http://schemas.microsoft.com/office/drawing/2014/main" id="{9C32398A-7F32-D59A-169D-86D6DC07FE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777275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9</a:t>
            </a:fld>
            <a:endParaRPr lang="en-GB"/>
          </a:p>
        </p:txBody>
      </p:sp>
    </p:spTree>
    <p:extLst>
      <p:ext uri="{BB962C8B-B14F-4D97-AF65-F5344CB8AC3E}">
        <p14:creationId xmlns:p14="http://schemas.microsoft.com/office/powerpoint/2010/main" val="481352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627797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BBB84-BE31-0B55-0CE7-6058F709490C}"/>
            </a:ext>
          </a:extLst>
        </p:cNvPr>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07ADC7B-A702-CFE1-51D8-10D9B32D9E7E}"/>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7DD99164-6C13-3F2F-6F96-ECB488D9DA2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0724" name="Slide Number Placeholder 3">
            <a:extLst>
              <a:ext uri="{FF2B5EF4-FFF2-40B4-BE49-F238E27FC236}">
                <a16:creationId xmlns:a16="http://schemas.microsoft.com/office/drawing/2014/main" id="{E14D52A7-9C45-F00D-6448-CABC89A9363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2160952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BBB84-BE31-0B55-0CE7-6058F709490C}"/>
            </a:ext>
          </a:extLst>
        </p:cNvPr>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07ADC7B-A702-CFE1-51D8-10D9B32D9E7E}"/>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7DD99164-6C13-3F2F-6F96-ECB488D9DA2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0724" name="Slide Number Placeholder 3">
            <a:extLst>
              <a:ext uri="{FF2B5EF4-FFF2-40B4-BE49-F238E27FC236}">
                <a16:creationId xmlns:a16="http://schemas.microsoft.com/office/drawing/2014/main" id="{E14D52A7-9C45-F00D-6448-CABC89A9363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2738383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13</a:t>
            </a:fld>
            <a:endParaRPr lang="en-GB"/>
          </a:p>
        </p:txBody>
      </p:sp>
    </p:spTree>
    <p:extLst>
      <p:ext uri="{BB962C8B-B14F-4D97-AF65-F5344CB8AC3E}">
        <p14:creationId xmlns:p14="http://schemas.microsoft.com/office/powerpoint/2010/main" val="3826478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Transactional leadership is based on legitimate authority within the bureaucratic structure of the organisation. The emphasis is on the clarification of goals and objectives, work task and outcomes, and organisational rewards and punishments. Transactional leadership appeals to the self-interest of followers. It is based on a relationship of mutual dependence and an exchange process of ‘I will give you this, if you do that.’</a:t>
            </a:r>
          </a:p>
          <a:p>
            <a:pPr marL="171450" indent="-171450" eaLnBrk="1" hangingPunct="1">
              <a:buFont typeface="Arial" panose="020B0604020202020204" pitchFamily="34" charset="0"/>
              <a:buChar char="•"/>
            </a:pPr>
            <a:r>
              <a:rPr lang="en-GB" b="0" i="0" dirty="0">
                <a:solidFill>
                  <a:srgbClr val="555555"/>
                </a:solidFill>
                <a:effectLst/>
                <a:latin typeface="robotoregular"/>
              </a:rPr>
              <a:t>Transformational (or creative) leadership, by contrast, is a process of engendering higher levels of motivation and commitment among followers. The emphasis is on generating a vision for the organisation and the leader’s ability to appeal to higher ideals and values of followers, and creating a feeling of justice, loyalty and trust. In the organisational sense, transformational leadership is about transforming the performance or fortunes of a business.</a:t>
            </a:r>
          </a:p>
          <a:p>
            <a:pPr marL="171450" indent="-171450" eaLnBrk="1" hangingPunct="1">
              <a:buFont typeface="Arial" panose="020B0604020202020204" pitchFamily="34" charset="0"/>
              <a:buChar char="•"/>
            </a:pPr>
            <a:endParaRPr lang="en-GB" b="0" i="0" dirty="0">
              <a:solidFill>
                <a:srgbClr val="555555"/>
              </a:solidFill>
              <a:effectLst/>
              <a:latin typeface="robotoregular"/>
            </a:endParaRPr>
          </a:p>
          <a:p>
            <a:r>
              <a:rPr lang="en-GB" altLang="en-US" sz="1200" dirty="0"/>
              <a:t>Four components of transformational leadership:</a:t>
            </a:r>
          </a:p>
          <a:p>
            <a:r>
              <a:rPr lang="en-GB" altLang="en-US" sz="1200" dirty="0"/>
              <a:t>idealised influence – charisma of the leader, and respect and admiration of the followers;</a:t>
            </a:r>
          </a:p>
          <a:p>
            <a:r>
              <a:rPr lang="en-GB" altLang="en-US" sz="1200" dirty="0"/>
              <a:t>inspirational motivation – behaviour of the leader which provides meaning and challenge to the work of followers;</a:t>
            </a:r>
          </a:p>
          <a:p>
            <a:r>
              <a:rPr lang="en-GB" altLang="en-US" sz="1200" dirty="0"/>
              <a:t>intellectual stimulation – leaders who solicit new and novel approaches for the performance of work and creative problem solutions from followers;</a:t>
            </a:r>
          </a:p>
          <a:p>
            <a:r>
              <a:rPr lang="en-GB" altLang="en-US" sz="1200" dirty="0"/>
              <a:t>individualised consideration – leaders who listen and give special concern to the growth and developmental needs of the followers.</a:t>
            </a:r>
          </a:p>
          <a:p>
            <a:endParaRPr lang="en-GB" altLang="en-US" sz="1200" dirty="0"/>
          </a:p>
          <a:p>
            <a:r>
              <a:rPr lang="en-GB" b="0" i="0" dirty="0">
                <a:solidFill>
                  <a:srgbClr val="555555"/>
                </a:solidFill>
                <a:effectLst/>
                <a:latin typeface="robotoregular"/>
              </a:rPr>
              <a:t>Applying the ideas of Burns to organisational management, Bass proposed a theory of transformational leadership that argues that the leader transforms and motivates followers by:</a:t>
            </a:r>
          </a:p>
          <a:p>
            <a:pPr marL="228600" indent="-228600">
              <a:buFont typeface="+mj-lt"/>
              <a:buAutoNum type="arabicPeriod"/>
            </a:pPr>
            <a:r>
              <a:rPr lang="en-GB" b="0" i="0" dirty="0">
                <a:solidFill>
                  <a:srgbClr val="555555"/>
                </a:solidFill>
                <a:effectLst/>
                <a:latin typeface="robotoregular"/>
              </a:rPr>
              <a:t>generating greater awareness of the importance of the purpose of the organisation and task outcomes;</a:t>
            </a:r>
          </a:p>
          <a:p>
            <a:pPr marL="228600" indent="-228600">
              <a:buFont typeface="+mj-lt"/>
              <a:buAutoNum type="arabicPeriod"/>
            </a:pPr>
            <a:r>
              <a:rPr lang="en-GB" b="0" i="0" dirty="0">
                <a:solidFill>
                  <a:srgbClr val="555555"/>
                </a:solidFill>
                <a:effectLst/>
                <a:latin typeface="robotoregular"/>
              </a:rPr>
              <a:t>inducing them to transcend their own self-interests for the sake of the organisation or team; and</a:t>
            </a:r>
          </a:p>
          <a:p>
            <a:pPr marL="228600" indent="-228600">
              <a:buFont typeface="+mj-lt"/>
              <a:buAutoNum type="arabicPeriod"/>
            </a:pPr>
            <a:r>
              <a:rPr lang="en-GB" b="0" i="0" dirty="0">
                <a:solidFill>
                  <a:srgbClr val="555555"/>
                </a:solidFill>
                <a:effectLst/>
                <a:latin typeface="robotoregular"/>
              </a:rPr>
              <a:t>activating their higher-level needs.</a:t>
            </a:r>
            <a:endParaRPr lang="en-GB" altLang="en-US" sz="1200" dirty="0"/>
          </a:p>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extLst>
      <p:ext uri="{BB962C8B-B14F-4D97-AF65-F5344CB8AC3E}">
        <p14:creationId xmlns:p14="http://schemas.microsoft.com/office/powerpoint/2010/main" val="2926110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https://www.forbes.com/sites/carminegallo/2016/11/12/how-steve-jobs-and-bill-gates-inspired-john-sculley-to-pursue-the-noble-cause/</a:t>
            </a:r>
          </a:p>
        </p:txBody>
      </p:sp>
      <p:sp>
        <p:nvSpPr>
          <p:cNvPr id="4" name="Slide Number Placeholder 3"/>
          <p:cNvSpPr>
            <a:spLocks noGrp="1"/>
          </p:cNvSpPr>
          <p:nvPr>
            <p:ph type="sldNum" sz="quarter" idx="5"/>
          </p:nvPr>
        </p:nvSpPr>
        <p:spPr/>
        <p:txBody>
          <a:bodyPr/>
          <a:lstStyle/>
          <a:p>
            <a:fld id="{7147724D-926C-431E-8EFA-03FCC795E6D6}" type="slidenum">
              <a:rPr lang="en-GB" smtClean="0"/>
              <a:t>15</a:t>
            </a:fld>
            <a:endParaRPr lang="en-GB"/>
          </a:p>
        </p:txBody>
      </p:sp>
    </p:spTree>
    <p:extLst>
      <p:ext uri="{BB962C8B-B14F-4D97-AF65-F5344CB8AC3E}">
        <p14:creationId xmlns:p14="http://schemas.microsoft.com/office/powerpoint/2010/main" val="896030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https://www.forbes.com/sites/carminegallo/2016/11/12/how-steve-jobs-and-bill-gates-inspired-john-sculley-to-pursue-the-noble-cause/</a:t>
            </a:r>
          </a:p>
        </p:txBody>
      </p:sp>
      <p:sp>
        <p:nvSpPr>
          <p:cNvPr id="4" name="Slide Number Placeholder 3"/>
          <p:cNvSpPr>
            <a:spLocks noGrp="1"/>
          </p:cNvSpPr>
          <p:nvPr>
            <p:ph type="sldNum" sz="quarter" idx="5"/>
          </p:nvPr>
        </p:nvSpPr>
        <p:spPr/>
        <p:txBody>
          <a:bodyPr/>
          <a:lstStyle/>
          <a:p>
            <a:fld id="{7147724D-926C-431E-8EFA-03FCC795E6D6}" type="slidenum">
              <a:rPr lang="en-GB" smtClean="0"/>
              <a:t>16</a:t>
            </a:fld>
            <a:endParaRPr lang="en-GB"/>
          </a:p>
        </p:txBody>
      </p:sp>
    </p:spTree>
    <p:extLst>
      <p:ext uri="{BB962C8B-B14F-4D97-AF65-F5344CB8AC3E}">
        <p14:creationId xmlns:p14="http://schemas.microsoft.com/office/powerpoint/2010/main" val="2267035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555555"/>
                </a:solidFill>
                <a:effectLst/>
                <a:latin typeface="robotoregular"/>
              </a:rPr>
              <a:t>Based on a summary of theories and research findings, Yukl provides a set of guidelines for transformational leadership: </a:t>
            </a:r>
          </a:p>
          <a:p>
            <a:pPr marL="228600" indent="-228600">
              <a:buFont typeface="+mj-lt"/>
              <a:buAutoNum type="arabicPeriod"/>
            </a:pPr>
            <a:r>
              <a:rPr lang="en-GB" b="0" i="0" dirty="0">
                <a:solidFill>
                  <a:srgbClr val="555555"/>
                </a:solidFill>
                <a:effectLst/>
                <a:latin typeface="robotoregular"/>
              </a:rPr>
              <a:t>Articulate a clear and appealing vision of what the organisation could accomplish or become to help people understand the purpose, objectives and priorities of the organisation, and help guide the actions and decisions of members.</a:t>
            </a:r>
          </a:p>
          <a:p>
            <a:pPr marL="228600" indent="-228600">
              <a:buFont typeface="+mj-lt"/>
              <a:buAutoNum type="arabicPeriod"/>
            </a:pPr>
            <a:r>
              <a:rPr lang="en-GB" b="0" i="0" dirty="0">
                <a:solidFill>
                  <a:srgbClr val="555555"/>
                </a:solidFill>
                <a:effectLst/>
                <a:latin typeface="robotoregular"/>
              </a:rPr>
              <a:t>Explain how the vision can be attained and establish a clear link between the vision and a credible conventional yet straightforward strategy for attaining it.</a:t>
            </a:r>
          </a:p>
          <a:p>
            <a:pPr marL="228600" indent="-228600">
              <a:buFont typeface="+mj-lt"/>
              <a:buAutoNum type="arabicPeriod"/>
            </a:pPr>
            <a:r>
              <a:rPr lang="en-GB" b="0" i="0" dirty="0">
                <a:solidFill>
                  <a:srgbClr val="555555"/>
                </a:solidFill>
                <a:effectLst/>
                <a:latin typeface="robotoregular"/>
              </a:rPr>
              <a:t>Act confident and optimistic about likely success, demonstrate self-confidence and conviction, and emphasise positive aspects of the vision rather than the obstacles and dangers.</a:t>
            </a:r>
          </a:p>
          <a:p>
            <a:pPr marL="228600" indent="-228600">
              <a:buFont typeface="+mj-lt"/>
              <a:buAutoNum type="arabicPeriod"/>
            </a:pPr>
            <a:r>
              <a:rPr lang="en-GB" b="0" i="0" dirty="0">
                <a:solidFill>
                  <a:srgbClr val="555555"/>
                </a:solidFill>
                <a:effectLst/>
                <a:latin typeface="robotoregular"/>
              </a:rPr>
              <a:t>Express confidence in followers and their ability to accomplish the vision, especially when the task is difficult or dangerous, or when members lack confidence in themselves.</a:t>
            </a:r>
          </a:p>
          <a:p>
            <a:pPr marL="228600" indent="-228600">
              <a:buFont typeface="+mj-lt"/>
              <a:buAutoNum type="arabicPeriod"/>
            </a:pPr>
            <a:r>
              <a:rPr lang="en-GB" b="0" i="0" dirty="0">
                <a:solidFill>
                  <a:srgbClr val="555555"/>
                </a:solidFill>
                <a:effectLst/>
                <a:latin typeface="robotoregular"/>
              </a:rPr>
              <a:t>Use dramatic, symbolic actions to emphasise key values and demonstrate leadership behaviour through highly visible actions including risking personal loss, self-sacrifice or acting unconventionally.</a:t>
            </a:r>
          </a:p>
          <a:p>
            <a:pPr marL="228600" indent="-228600">
              <a:buFont typeface="+mj-lt"/>
              <a:buAutoNum type="arabicPeriod"/>
            </a:pPr>
            <a:r>
              <a:rPr lang="en-GB" b="0" i="0" dirty="0">
                <a:solidFill>
                  <a:srgbClr val="555555"/>
                </a:solidFill>
                <a:effectLst/>
                <a:latin typeface="robotoregular"/>
              </a:rPr>
              <a:t>Lead by example by recognising actions speak louder than words, exemplary behaviour in day-to-day interactions with subordinates and demonstrating consistency in daily behaviour.</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34913286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18</a:t>
            </a:fld>
            <a:endParaRPr lang="en-GB"/>
          </a:p>
        </p:txBody>
      </p:sp>
    </p:spTree>
    <p:extLst>
      <p:ext uri="{BB962C8B-B14F-4D97-AF65-F5344CB8AC3E}">
        <p14:creationId xmlns:p14="http://schemas.microsoft.com/office/powerpoint/2010/main" val="549040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20</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2" Type="http://schemas.openxmlformats.org/officeDocument/2006/relationships/hyperlink" Target="https://www.forbes.com/sites/carminegallo/2016/11/12/how-steve-jobs-and-bill-gates-inspired-john-sculley-to-pursue-the-noble-caus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3" name="Title 1">
            <a:extLst>
              <a:ext uri="{FF2B5EF4-FFF2-40B4-BE49-F238E27FC236}">
                <a16:creationId xmlns:a16="http://schemas.microsoft.com/office/drawing/2014/main" id="{6EE7328A-7AFC-5A70-26CA-1FC24C1E5B73}"/>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4" name="Subtitle 4">
            <a:extLst>
              <a:ext uri="{FF2B5EF4-FFF2-40B4-BE49-F238E27FC236}">
                <a16:creationId xmlns:a16="http://schemas.microsoft.com/office/drawing/2014/main" id="{A3648278-0377-1DB2-E191-49A4B3EDB40A}"/>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a:t>
            </a:r>
            <a:endParaRPr lang="en-GB" altLang="en-US"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TextBox 1">
            <a:extLst>
              <a:ext uri="{FF2B5EF4-FFF2-40B4-BE49-F238E27FC236}">
                <a16:creationId xmlns:a16="http://schemas.microsoft.com/office/drawing/2014/main" id="{25B52F4A-0375-0F86-2522-006E24328560}"/>
              </a:ext>
            </a:extLst>
          </p:cNvPr>
          <p:cNvSpPr txBox="1">
            <a:spLocks noChangeArrowheads="1"/>
          </p:cNvSpPr>
          <p:nvPr/>
        </p:nvSpPr>
        <p:spPr bwMode="auto">
          <a:xfrm>
            <a:off x="5205046" y="3816421"/>
            <a:ext cx="3892061"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9: Session 1</a:t>
            </a:r>
          </a:p>
          <a:p>
            <a:pPr algn="r">
              <a:lnSpc>
                <a:spcPct val="150000"/>
              </a:lnSpc>
              <a:spcBef>
                <a:spcPct val="0"/>
              </a:spcBef>
              <a:buFontTx/>
              <a:buNone/>
            </a:pPr>
            <a:r>
              <a:rPr lang="en-GB" altLang="en-US" sz="2800" b="1" dirty="0">
                <a:latin typeface="Arial" panose="020B0604020202020204" pitchFamily="34" charset="0"/>
              </a:rPr>
              <a:t>Leadership</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3200" dirty="0"/>
              <a:t>By the end of this session, students should be aware of important aspects of organisational structure, including:</a:t>
            </a:r>
            <a:r>
              <a:rPr lang="en-GB" altLang="en-US" dirty="0"/>
              <a:t> </a:t>
            </a:r>
          </a:p>
          <a:p>
            <a:pPr marL="457200" indent="-457200" algn="just" eaLnBrk="1" hangingPunct="1">
              <a:buFont typeface="+mj-lt"/>
              <a:buAutoNum type="arabicPeriod"/>
              <a:defRPr/>
            </a:pPr>
            <a:r>
              <a:rPr lang="en-GB" sz="2800" kern="0" dirty="0">
                <a:effectLst/>
                <a:latin typeface="Calibri" panose="020F0502020204030204" pitchFamily="34" charset="0"/>
                <a:ea typeface="DengXian" panose="02010600030101010101" pitchFamily="2" charset="-122"/>
              </a:rPr>
              <a:t>Leadership</a:t>
            </a:r>
          </a:p>
          <a:p>
            <a:pPr marL="457200" indent="-457200" algn="just" eaLnBrk="1" hangingPunct="1">
              <a:buFont typeface="+mj-lt"/>
              <a:buAutoNum type="arabicPeriod"/>
              <a:defRPr/>
            </a:pPr>
            <a:r>
              <a:rPr lang="en-GB" sz="2800" kern="0" dirty="0">
                <a:latin typeface="Calibri" panose="020F0502020204030204" pitchFamily="34" charset="0"/>
                <a:ea typeface="DengXian" panose="02010600030101010101" pitchFamily="2" charset="-122"/>
              </a:rPr>
              <a:t>Sources of leadership power</a:t>
            </a:r>
            <a:endParaRPr lang="en-GB" sz="2800" kern="0" dirty="0">
              <a:effectLst/>
              <a:latin typeface="Calibri" panose="020F0502020204030204" pitchFamily="34" charset="0"/>
              <a:ea typeface="DengXian" panose="02010600030101010101" pitchFamily="2" charset="-122"/>
            </a:endParaRPr>
          </a:p>
          <a:p>
            <a:pPr marL="457200" indent="-457200" algn="just" eaLnBrk="1" hangingPunct="1">
              <a:buFont typeface="+mj-lt"/>
              <a:buAutoNum type="arabicPeriod"/>
              <a:defRPr/>
            </a:pPr>
            <a:r>
              <a:rPr lang="en-GB" sz="2800" kern="0" dirty="0">
                <a:latin typeface="Calibri" panose="020F0502020204030204" pitchFamily="34" charset="0"/>
                <a:ea typeface="DengXian" panose="02010600030101010101" pitchFamily="2" charset="-122"/>
              </a:rPr>
              <a:t>Leadership theories</a:t>
            </a:r>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12/03/2025</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3231E-BEBC-46DD-4C79-0BC6669F99B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dirty="0"/>
              <a:t>What is leadership?</a:t>
            </a:r>
          </a:p>
        </p:txBody>
      </p:sp>
      <p:sp>
        <p:nvSpPr>
          <p:cNvPr id="4" name="Content Placeholder 2">
            <a:extLst>
              <a:ext uri="{FF2B5EF4-FFF2-40B4-BE49-F238E27FC236}">
                <a16:creationId xmlns:a16="http://schemas.microsoft.com/office/drawing/2014/main" id="{593FB2B6-D716-92BD-C59A-7907C415C158}"/>
              </a:ext>
            </a:extLst>
          </p:cNvPr>
          <p:cNvSpPr txBox="1">
            <a:spLocks/>
          </p:cNvSpPr>
          <p:nvPr/>
        </p:nvSpPr>
        <p:spPr bwMode="auto">
          <a:xfrm>
            <a:off x="457200" y="1600201"/>
            <a:ext cx="40386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dirty="0"/>
              <a:t>Leadership: a process of influencing a group to achieve goals</a:t>
            </a:r>
          </a:p>
          <a:p>
            <a:r>
              <a:rPr lang="en-US" altLang="en-US" dirty="0"/>
              <a:t>Leader: someone who can influence others and who has managerial authority</a:t>
            </a:r>
          </a:p>
          <a:p>
            <a:endParaRPr lang="en-US" altLang="en-US" dirty="0"/>
          </a:p>
        </p:txBody>
      </p:sp>
      <p:pic>
        <p:nvPicPr>
          <p:cNvPr id="5" name="Picture 4">
            <a:extLst>
              <a:ext uri="{FF2B5EF4-FFF2-40B4-BE49-F238E27FC236}">
                <a16:creationId xmlns:a16="http://schemas.microsoft.com/office/drawing/2014/main" id="{415D12D6-3EB0-AB58-EA0C-563486013D37}"/>
              </a:ext>
            </a:extLst>
          </p:cNvPr>
          <p:cNvPicPr>
            <a:picLocks noChangeAspect="1"/>
          </p:cNvPicPr>
          <p:nvPr/>
        </p:nvPicPr>
        <p:blipFill rotWithShape="1">
          <a:blip r:embed="rId2">
            <a:extLst>
              <a:ext uri="{28A0092B-C50C-407E-A947-70E740481C1C}">
                <a14:useLocalDpi xmlns:a14="http://schemas.microsoft.com/office/drawing/2010/main" val="0"/>
              </a:ext>
            </a:extLst>
          </a:blip>
          <a:srcRect l="22635" r="23453" b="1"/>
          <a:stretch/>
        </p:blipFill>
        <p:spPr>
          <a:xfrm>
            <a:off x="4648200" y="1600201"/>
            <a:ext cx="4038600" cy="3989040"/>
          </a:xfrm>
          <a:prstGeom prst="rect">
            <a:avLst/>
          </a:prstGeom>
          <a:noFill/>
        </p:spPr>
      </p:pic>
    </p:spTree>
    <p:extLst>
      <p:ext uri="{BB962C8B-B14F-4D97-AF65-F5344CB8AC3E}">
        <p14:creationId xmlns:p14="http://schemas.microsoft.com/office/powerpoint/2010/main" val="1167589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58F282-B4EB-D676-02ED-D527E4E21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0E72F9-F370-A6D9-3577-6E271F787309}"/>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US" altLang="en-US" dirty="0"/>
              <a:t>Leadership vs Management</a:t>
            </a:r>
            <a:endParaRPr lang="en-GB" dirty="0"/>
          </a:p>
        </p:txBody>
      </p:sp>
      <p:sp>
        <p:nvSpPr>
          <p:cNvPr id="3" name="Content Placeholder 2">
            <a:extLst>
              <a:ext uri="{FF2B5EF4-FFF2-40B4-BE49-F238E27FC236}">
                <a16:creationId xmlns:a16="http://schemas.microsoft.com/office/drawing/2014/main" id="{995AC28D-11CD-9B3B-BB6D-82C799D2DF44}"/>
              </a:ext>
            </a:extLst>
          </p:cNvPr>
          <p:cNvSpPr>
            <a:spLocks noGrp="1"/>
          </p:cNvSpPr>
          <p:nvPr>
            <p:ph sz="half" idx="1"/>
          </p:nvPr>
        </p:nvSpPr>
        <p:spPr>
          <a:xfrm>
            <a:off x="457200" y="1600201"/>
            <a:ext cx="4038600" cy="3989040"/>
          </a:xfrm>
        </p:spPr>
        <p:txBody>
          <a:bodyPr wrap="square" anchor="t">
            <a:normAutofit/>
          </a:bodyPr>
          <a:lstStyle/>
          <a:p>
            <a:pPr marL="457200" indent="-457200">
              <a:buFont typeface="+mj-lt"/>
              <a:buAutoNum type="arabicPeriod"/>
            </a:pPr>
            <a:r>
              <a:rPr lang="en-GB" altLang="en-US" sz="2400" dirty="0"/>
              <a:t>Managers do things right; leaders do the right things;</a:t>
            </a:r>
          </a:p>
          <a:p>
            <a:pPr marL="457200" indent="-457200">
              <a:buFont typeface="+mj-lt"/>
              <a:buAutoNum type="arabicPeriod"/>
            </a:pPr>
            <a:r>
              <a:rPr lang="en-GB" altLang="en-US" sz="2400" dirty="0"/>
              <a:t>Managing is an authority relationship; leading is an influence relationship; and</a:t>
            </a:r>
          </a:p>
          <a:p>
            <a:pPr marL="457200" indent="-457200">
              <a:buFont typeface="+mj-lt"/>
              <a:buAutoNum type="arabicPeriod"/>
            </a:pPr>
            <a:r>
              <a:rPr lang="en-GB" altLang="en-US" sz="2400" dirty="0"/>
              <a:t>Managing creates stability; leading creates change.</a:t>
            </a:r>
          </a:p>
        </p:txBody>
      </p:sp>
      <p:pic>
        <p:nvPicPr>
          <p:cNvPr id="6" name="Picture 5" descr="A picture containing text, clipart, screenshot&#10;&#10;Description automatically generated">
            <a:extLst>
              <a:ext uri="{FF2B5EF4-FFF2-40B4-BE49-F238E27FC236}">
                <a16:creationId xmlns:a16="http://schemas.microsoft.com/office/drawing/2014/main" id="{82669C71-C16B-4F18-1231-27F31D7A3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458865"/>
            <a:ext cx="4038600" cy="2271712"/>
          </a:xfrm>
          <a:prstGeom prst="rect">
            <a:avLst/>
          </a:prstGeom>
          <a:noFill/>
        </p:spPr>
      </p:pic>
    </p:spTree>
    <p:extLst>
      <p:ext uri="{BB962C8B-B14F-4D97-AF65-F5344CB8AC3E}">
        <p14:creationId xmlns:p14="http://schemas.microsoft.com/office/powerpoint/2010/main" val="147161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US" altLang="en-US" dirty="0"/>
              <a:t>Leadership vs Management</a:t>
            </a:r>
            <a:endParaRPr lang="en-GB" dirty="0"/>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200" y="1600200"/>
            <a:ext cx="3331029" cy="3916363"/>
          </a:xfrm>
        </p:spPr>
        <p:txBody>
          <a:bodyPr/>
          <a:lstStyle/>
          <a:p>
            <a:r>
              <a:rPr lang="en-GB" dirty="0"/>
              <a:t>Activity: 5 minutes.</a:t>
            </a:r>
          </a:p>
          <a:p>
            <a:r>
              <a:rPr lang="en-GB" dirty="0"/>
              <a:t>Answer the following questions:</a:t>
            </a:r>
          </a:p>
          <a:p>
            <a:pPr lvl="1"/>
            <a:r>
              <a:rPr lang="en-GB" sz="2400" dirty="0"/>
              <a:t>What do managers do?</a:t>
            </a:r>
          </a:p>
          <a:p>
            <a:pPr lvl="1"/>
            <a:r>
              <a:rPr lang="en-GB" sz="2400" dirty="0"/>
              <a:t>What do leaders do?</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pic>
        <p:nvPicPr>
          <p:cNvPr id="2052" name="Picture 4" descr="Are You a Manager or a Leader? – Lead Today">
            <a:extLst>
              <a:ext uri="{FF2B5EF4-FFF2-40B4-BE49-F238E27FC236}">
                <a16:creationId xmlns:a16="http://schemas.microsoft.com/office/drawing/2014/main" id="{F765CE1E-BCEF-D6CC-3207-25BC401275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8229" y="1836833"/>
            <a:ext cx="5045945" cy="3184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035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3BA1848-0371-E0EC-9198-CCC8D75A8377}"/>
              </a:ext>
            </a:extLst>
          </p:cNvPr>
          <p:cNvSpPr>
            <a:spLocks noGrp="1"/>
          </p:cNvSpPr>
          <p:nvPr>
            <p:ph type="title"/>
          </p:nvPr>
        </p:nvSpPr>
        <p:spPr/>
        <p:txBody>
          <a:bodyPr/>
          <a:lstStyle/>
          <a:p>
            <a:r>
              <a:rPr lang="en-US" altLang="en-US" dirty="0"/>
              <a:t>Importance of leadership</a:t>
            </a:r>
            <a:endParaRPr lang="en-GB" altLang="en-US" dirty="0"/>
          </a:p>
        </p:txBody>
      </p:sp>
      <p:sp>
        <p:nvSpPr>
          <p:cNvPr id="29699" name="Content Placeholder 2">
            <a:extLst>
              <a:ext uri="{FF2B5EF4-FFF2-40B4-BE49-F238E27FC236}">
                <a16:creationId xmlns:a16="http://schemas.microsoft.com/office/drawing/2014/main" id="{94C597B6-8B78-CEC4-AE7B-B982B5B1DF8E}"/>
              </a:ext>
            </a:extLst>
          </p:cNvPr>
          <p:cNvSpPr>
            <a:spLocks noGrp="1"/>
          </p:cNvSpPr>
          <p:nvPr>
            <p:ph idx="1"/>
          </p:nvPr>
        </p:nvSpPr>
        <p:spPr>
          <a:xfrm>
            <a:off x="457200" y="1600200"/>
            <a:ext cx="5915000" cy="3916363"/>
          </a:xfrm>
        </p:spPr>
        <p:txBody>
          <a:bodyPr/>
          <a:lstStyle/>
          <a:p>
            <a:pPr hangingPunct="1">
              <a:spcBef>
                <a:spcPts val="600"/>
              </a:spcBef>
            </a:pPr>
            <a:r>
              <a:rPr lang="en-GB" altLang="en-US" sz="2000" dirty="0"/>
              <a:t>Co-ordinating the activities of people</a:t>
            </a:r>
          </a:p>
          <a:p>
            <a:pPr hangingPunct="1">
              <a:spcBef>
                <a:spcPts val="600"/>
              </a:spcBef>
            </a:pPr>
            <a:r>
              <a:rPr lang="en-GB" altLang="en-US" sz="2000" dirty="0"/>
              <a:t>Guiding their efforts towards the goals and objectives</a:t>
            </a:r>
          </a:p>
          <a:p>
            <a:pPr hangingPunct="1">
              <a:spcBef>
                <a:spcPts val="600"/>
              </a:spcBef>
            </a:pPr>
            <a:r>
              <a:rPr lang="en-GB" altLang="en-US" sz="2000" dirty="0"/>
              <a:t>Command &amp; control organisation are being replaced by teamwork, coaching, support and empowerment one.</a:t>
            </a:r>
          </a:p>
          <a:p>
            <a:pPr hangingPunct="1">
              <a:spcBef>
                <a:spcPts val="600"/>
              </a:spcBef>
            </a:pPr>
            <a:r>
              <a:rPr lang="en-GB" altLang="en-US" sz="2000" dirty="0"/>
              <a:t>‘Effective leaders … are often the deciding factor between a company being good at what it does and achieving greatness.’</a:t>
            </a:r>
          </a:p>
        </p:txBody>
      </p:sp>
      <p:sp>
        <p:nvSpPr>
          <p:cNvPr id="4" name="Date Placeholder 3">
            <a:extLst>
              <a:ext uri="{FF2B5EF4-FFF2-40B4-BE49-F238E27FC236}">
                <a16:creationId xmlns:a16="http://schemas.microsoft.com/office/drawing/2014/main" id="{A441F72B-C11A-5247-DBB6-70083DC7E426}"/>
              </a:ext>
            </a:extLst>
          </p:cNvPr>
          <p:cNvSpPr>
            <a:spLocks noGrp="1"/>
          </p:cNvSpPr>
          <p:nvPr>
            <p:ph type="dt" sz="quarter" idx="10"/>
          </p:nvPr>
        </p:nvSpPr>
        <p:spPr/>
        <p:txBody>
          <a:bodyPr/>
          <a:lstStyle/>
          <a:p>
            <a:pPr>
              <a:defRPr/>
            </a:pPr>
            <a:fld id="{D2A88EF9-FD6A-4E22-AD5B-99F4A855266A}" type="datetime1">
              <a:rPr lang="en-GB" altLang="en-US" smtClean="0"/>
              <a:pPr>
                <a:defRPr/>
              </a:pPr>
              <a:t>12/03/2025</a:t>
            </a:fld>
            <a:endParaRPr lang="en-GB" altLang="en-US"/>
          </a:p>
        </p:txBody>
      </p:sp>
      <p:sp>
        <p:nvSpPr>
          <p:cNvPr id="29701" name="Slide Number Placeholder 4">
            <a:extLst>
              <a:ext uri="{FF2B5EF4-FFF2-40B4-BE49-F238E27FC236}">
                <a16:creationId xmlns:a16="http://schemas.microsoft.com/office/drawing/2014/main" id="{468F9D8B-09A0-0272-8F9A-6675562461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E72539-E473-4772-B0C6-735E2B5F5D52}"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3" name="Picture 2" descr="A picture containing gear, metalware&#10;&#10;Description automatically generated">
            <a:extLst>
              <a:ext uri="{FF2B5EF4-FFF2-40B4-BE49-F238E27FC236}">
                <a16:creationId xmlns:a16="http://schemas.microsoft.com/office/drawing/2014/main" id="{7F09E425-F3D1-FA49-C63C-F158773A22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2367756"/>
            <a:ext cx="2381250" cy="2381250"/>
          </a:xfrm>
          <a:prstGeom prst="rect">
            <a:avLst/>
          </a:prstGeom>
        </p:spPr>
      </p:pic>
    </p:spTree>
    <p:extLst>
      <p:ext uri="{BB962C8B-B14F-4D97-AF65-F5344CB8AC3E}">
        <p14:creationId xmlns:p14="http://schemas.microsoft.com/office/powerpoint/2010/main" val="2525348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3BA1848-0371-E0EC-9198-CCC8D75A8377}"/>
              </a:ext>
            </a:extLst>
          </p:cNvPr>
          <p:cNvSpPr>
            <a:spLocks noGrp="1"/>
          </p:cNvSpPr>
          <p:nvPr>
            <p:ph type="title"/>
          </p:nvPr>
        </p:nvSpPr>
        <p:spPr/>
        <p:txBody>
          <a:bodyPr/>
          <a:lstStyle/>
          <a:p>
            <a:r>
              <a:rPr lang="en-US" altLang="en-US" dirty="0"/>
              <a:t>Sources of leadership power</a:t>
            </a:r>
            <a:endParaRPr lang="en-GB" altLang="en-US" dirty="0"/>
          </a:p>
        </p:txBody>
      </p:sp>
      <p:sp>
        <p:nvSpPr>
          <p:cNvPr id="29699" name="Content Placeholder 2">
            <a:extLst>
              <a:ext uri="{FF2B5EF4-FFF2-40B4-BE49-F238E27FC236}">
                <a16:creationId xmlns:a16="http://schemas.microsoft.com/office/drawing/2014/main" id="{94C597B6-8B78-CEC4-AE7B-B982B5B1DF8E}"/>
              </a:ext>
            </a:extLst>
          </p:cNvPr>
          <p:cNvSpPr>
            <a:spLocks noGrp="1"/>
          </p:cNvSpPr>
          <p:nvPr>
            <p:ph idx="1"/>
          </p:nvPr>
        </p:nvSpPr>
        <p:spPr>
          <a:xfrm>
            <a:off x="457200" y="1600200"/>
            <a:ext cx="5915000" cy="3916363"/>
          </a:xfrm>
        </p:spPr>
        <p:txBody>
          <a:bodyPr/>
          <a:lstStyle/>
          <a:p>
            <a:pPr hangingPunct="1">
              <a:spcBef>
                <a:spcPts val="600"/>
              </a:spcBef>
            </a:pPr>
            <a:r>
              <a:rPr lang="en-GB" altLang="en-US" sz="2800" dirty="0"/>
              <a:t>Legitimate power</a:t>
            </a:r>
          </a:p>
          <a:p>
            <a:pPr hangingPunct="1">
              <a:spcBef>
                <a:spcPts val="600"/>
              </a:spcBef>
            </a:pPr>
            <a:r>
              <a:rPr lang="en-GB" altLang="en-US" sz="2800" dirty="0"/>
              <a:t>Coercive power</a:t>
            </a:r>
          </a:p>
          <a:p>
            <a:pPr hangingPunct="1">
              <a:spcBef>
                <a:spcPts val="600"/>
              </a:spcBef>
            </a:pPr>
            <a:r>
              <a:rPr lang="en-GB" altLang="en-US" sz="2800" dirty="0"/>
              <a:t>Reward power</a:t>
            </a:r>
          </a:p>
          <a:p>
            <a:pPr hangingPunct="1">
              <a:spcBef>
                <a:spcPts val="600"/>
              </a:spcBef>
            </a:pPr>
            <a:r>
              <a:rPr lang="en-GB" altLang="en-US" sz="2800" dirty="0"/>
              <a:t>Expert power</a:t>
            </a:r>
          </a:p>
          <a:p>
            <a:pPr hangingPunct="1">
              <a:spcBef>
                <a:spcPts val="600"/>
              </a:spcBef>
            </a:pPr>
            <a:r>
              <a:rPr lang="en-GB" altLang="en-US" sz="2800" dirty="0"/>
              <a:t>Referent power</a:t>
            </a:r>
          </a:p>
        </p:txBody>
      </p:sp>
      <p:sp>
        <p:nvSpPr>
          <p:cNvPr id="4" name="Date Placeholder 3">
            <a:extLst>
              <a:ext uri="{FF2B5EF4-FFF2-40B4-BE49-F238E27FC236}">
                <a16:creationId xmlns:a16="http://schemas.microsoft.com/office/drawing/2014/main" id="{A441F72B-C11A-5247-DBB6-70083DC7E426}"/>
              </a:ext>
            </a:extLst>
          </p:cNvPr>
          <p:cNvSpPr>
            <a:spLocks noGrp="1"/>
          </p:cNvSpPr>
          <p:nvPr>
            <p:ph type="dt" sz="quarter" idx="10"/>
          </p:nvPr>
        </p:nvSpPr>
        <p:spPr/>
        <p:txBody>
          <a:bodyPr/>
          <a:lstStyle/>
          <a:p>
            <a:pPr>
              <a:defRPr/>
            </a:pPr>
            <a:fld id="{D2A88EF9-FD6A-4E22-AD5B-99F4A855266A}" type="datetime1">
              <a:rPr lang="en-GB" altLang="en-US" smtClean="0"/>
              <a:pPr>
                <a:defRPr/>
              </a:pPr>
              <a:t>12/03/2025</a:t>
            </a:fld>
            <a:endParaRPr lang="en-GB" altLang="en-US"/>
          </a:p>
        </p:txBody>
      </p:sp>
      <p:sp>
        <p:nvSpPr>
          <p:cNvPr id="29701" name="Slide Number Placeholder 4">
            <a:extLst>
              <a:ext uri="{FF2B5EF4-FFF2-40B4-BE49-F238E27FC236}">
                <a16:creationId xmlns:a16="http://schemas.microsoft.com/office/drawing/2014/main" id="{468F9D8B-09A0-0272-8F9A-6675562461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E72539-E473-4772-B0C6-735E2B5F5D52}"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extLst>
      <p:ext uri="{BB962C8B-B14F-4D97-AF65-F5344CB8AC3E}">
        <p14:creationId xmlns:p14="http://schemas.microsoft.com/office/powerpoint/2010/main" val="1223001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28F538-3E50-CBDF-28DA-286E6E9E7A3B}"/>
              </a:ext>
            </a:extLst>
          </p:cNvPr>
          <p:cNvSpPr txBox="1"/>
          <p:nvPr/>
        </p:nvSpPr>
        <p:spPr>
          <a:xfrm>
            <a:off x="290146" y="298664"/>
            <a:ext cx="8625253" cy="5355312"/>
          </a:xfrm>
          <a:prstGeom prst="rect">
            <a:avLst/>
          </a:prstGeom>
          <a:noFill/>
        </p:spPr>
        <p:txBody>
          <a:bodyPr wrap="square">
            <a:spAutoFit/>
          </a:bodyPr>
          <a:lstStyle/>
          <a:p>
            <a:pPr marL="285750" indent="-285750">
              <a:buFont typeface="Wingdings" panose="05000000000000000000" pitchFamily="2" charset="2"/>
              <a:buChar char="Ø"/>
            </a:pPr>
            <a:r>
              <a:rPr lang="en-US" dirty="0"/>
              <a:t>Legitimate power – Legitimate power is power that comes from </a:t>
            </a:r>
            <a:r>
              <a:rPr lang="en-US" dirty="0" err="1"/>
              <a:t>organisational</a:t>
            </a:r>
            <a:r>
              <a:rPr lang="en-US" dirty="0"/>
              <a:t> position or role. this comes from a person’s formal right to make demands, and to expect others to be compliant and obedient.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Reward power – Reward power is the ability to grant a reward, such as an increase in pay, a perk, or an attractive job assignment. this results from a person's ability to compensate another for compliance.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Coercive power – this comes from a person’s ability to threat or punish others for noncompliance. The most extreme example of coercion is any form of dictatorship that resorts to physical harm for non-compliance.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Expert power – this is based on a person's level of skill and knowledge. Expert power comes from knowledge and skills and is based on the fact or impression of significant relevant experience or expertise compared to others.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Referent power – Referent power is often called charisma — the ability to attract others, win their admiration, and hold their attention and trust. this derives from a person's perceived attractiveness, worthiness or earned respect of others.</a:t>
            </a:r>
            <a:endParaRPr lang="en-GB" dirty="0"/>
          </a:p>
        </p:txBody>
      </p:sp>
    </p:spTree>
    <p:extLst>
      <p:ext uri="{BB962C8B-B14F-4D97-AF65-F5344CB8AC3E}">
        <p14:creationId xmlns:p14="http://schemas.microsoft.com/office/powerpoint/2010/main" val="945959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US" altLang="en-US" dirty="0"/>
              <a:t>Sources of leadership power</a:t>
            </a:r>
            <a:endParaRPr lang="en-GB" dirty="0"/>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200" y="1600201"/>
            <a:ext cx="8229600" cy="3917032"/>
          </a:xfrm>
        </p:spPr>
        <p:txBody>
          <a:bodyPr/>
          <a:lstStyle/>
          <a:p>
            <a:r>
              <a:rPr lang="en-GB" dirty="0"/>
              <a:t>Activity: Individual work. 5 minutes.</a:t>
            </a:r>
          </a:p>
          <a:p>
            <a:r>
              <a:rPr lang="en-GB" dirty="0"/>
              <a:t>Answer the following questions:</a:t>
            </a:r>
          </a:p>
          <a:p>
            <a:pPr lvl="1"/>
            <a:r>
              <a:rPr lang="en-GB" dirty="0"/>
              <a:t>What sources of leadership power do you think you are having now?</a:t>
            </a:r>
          </a:p>
          <a:p>
            <a:pPr lvl="1"/>
            <a:r>
              <a:rPr lang="en-GB" dirty="0"/>
              <a:t>What sources of leadership power do you think you would like to build? </a:t>
            </a:r>
            <a:r>
              <a:rPr lang="en-GB"/>
              <a:t>Why?</a:t>
            </a:r>
            <a:endParaRPr lang="en-GB" dirty="0"/>
          </a:p>
          <a:p>
            <a:endParaRPr lang="en-GB" dirty="0"/>
          </a:p>
          <a:p>
            <a:r>
              <a:rPr lang="en-GB" sz="2000" dirty="0"/>
              <a:t>Prepare to provide your answer to the class. Examine if different group’s answers match with one another, and why.</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1498471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274638"/>
            <a:ext cx="8229600" cy="1143000"/>
          </a:xfrm>
        </p:spPr>
        <p:txBody>
          <a:bodyPr/>
          <a:lstStyle/>
          <a:p>
            <a:r>
              <a:rPr lang="en-US" altLang="en-US" dirty="0"/>
              <a:t>Approaches to study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1"/>
            <a:ext cx="8229600" cy="3917032"/>
          </a:xfrm>
        </p:spPr>
        <p:txBody>
          <a:bodyPr/>
          <a:lstStyle/>
          <a:p>
            <a:r>
              <a:rPr lang="en-GB" altLang="en-US" dirty="0"/>
              <a:t>Qualities or traits approach;</a:t>
            </a:r>
          </a:p>
          <a:p>
            <a:r>
              <a:rPr lang="en-GB" altLang="en-US" dirty="0"/>
              <a:t>Functional or group approach, including action-centred leadership;</a:t>
            </a:r>
          </a:p>
          <a:p>
            <a:r>
              <a:rPr lang="en-GB" altLang="en-US" dirty="0"/>
              <a:t>Styles of leadership;</a:t>
            </a:r>
          </a:p>
          <a:p>
            <a:r>
              <a:rPr lang="en-GB" altLang="en-US" dirty="0"/>
              <a:t>Contingency theories;</a:t>
            </a:r>
          </a:p>
          <a:p>
            <a:r>
              <a:rPr lang="en-GB" altLang="en-US" dirty="0"/>
              <a:t>Transformational leadership;</a:t>
            </a:r>
          </a:p>
          <a:p>
            <a:r>
              <a:rPr lang="en-GB" altLang="en-US" dirty="0"/>
              <a:t>Inspirational or visionary leadership; </a:t>
            </a:r>
          </a:p>
          <a:p>
            <a:r>
              <a:rPr lang="en-GB" altLang="en-US" dirty="0"/>
              <a:t>Servant leadership;</a:t>
            </a:r>
          </a:p>
          <a:p>
            <a:r>
              <a:rPr lang="en-GB" altLang="en-US" dirty="0"/>
              <a:t>Alternative views</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12/03/2025</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933D5362-9A3D-4BA1-96DB-331C8F014A78}" type="slidenum">
              <a:rPr lang="en-GB" altLang="en-US" smtClean="0"/>
              <a:pPr/>
              <a:t>10</a:t>
            </a:fld>
            <a:endParaRPr lang="en-GB" altLang="en-US"/>
          </a:p>
        </p:txBody>
      </p:sp>
      <p:pic>
        <p:nvPicPr>
          <p:cNvPr id="3" name="Picture 2" descr="A picture containing linedrawing&#10;&#10;Description automatically generated">
            <a:extLst>
              <a:ext uri="{FF2B5EF4-FFF2-40B4-BE49-F238E27FC236}">
                <a16:creationId xmlns:a16="http://schemas.microsoft.com/office/drawing/2014/main" id="{6E00A3B4-E113-D2D8-3C24-2B499B8B4A86}"/>
              </a:ext>
            </a:extLst>
          </p:cNvPr>
          <p:cNvPicPr>
            <a:picLocks noChangeAspect="1"/>
          </p:cNvPicPr>
          <p:nvPr/>
        </p:nvPicPr>
        <p:blipFill rotWithShape="1">
          <a:blip r:embed="rId3">
            <a:extLst>
              <a:ext uri="{28A0092B-C50C-407E-A947-70E740481C1C}">
                <a14:useLocalDpi xmlns:a14="http://schemas.microsoft.com/office/drawing/2010/main" val="0"/>
              </a:ext>
            </a:extLst>
          </a:blip>
          <a:srcRect l="9525" t="11051" r="6654" b="7170"/>
          <a:stretch/>
        </p:blipFill>
        <p:spPr>
          <a:xfrm>
            <a:off x="5148474" y="2512879"/>
            <a:ext cx="3744006" cy="3148369"/>
          </a:xfrm>
          <a:prstGeom prst="rect">
            <a:avLst/>
          </a:prstGeom>
        </p:spPr>
      </p:pic>
    </p:spTree>
    <p:extLst>
      <p:ext uri="{BB962C8B-B14F-4D97-AF65-F5344CB8AC3E}">
        <p14:creationId xmlns:p14="http://schemas.microsoft.com/office/powerpoint/2010/main" val="3179589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6324A-2316-F98D-83D5-F366CAB598DF}"/>
            </a:ext>
          </a:extLst>
        </p:cNvPr>
        <p:cNvGrpSpPr/>
        <p:nvPr/>
      </p:nvGrpSpPr>
      <p:grpSpPr>
        <a:xfrm>
          <a:off x="0" y="0"/>
          <a:ext cx="0" cy="0"/>
          <a:chOff x="0" y="0"/>
          <a:chExt cx="0" cy="0"/>
        </a:xfrm>
      </p:grpSpPr>
      <p:sp>
        <p:nvSpPr>
          <p:cNvPr id="29698" name="Title 1">
            <a:extLst>
              <a:ext uri="{FF2B5EF4-FFF2-40B4-BE49-F238E27FC236}">
                <a16:creationId xmlns:a16="http://schemas.microsoft.com/office/drawing/2014/main" id="{D7DF4A4C-FC8C-A4E9-019D-80856CA9E663}"/>
              </a:ext>
            </a:extLst>
          </p:cNvPr>
          <p:cNvSpPr>
            <a:spLocks noGrp="1"/>
          </p:cNvSpPr>
          <p:nvPr>
            <p:ph type="title"/>
          </p:nvPr>
        </p:nvSpPr>
        <p:spPr>
          <a:xfrm>
            <a:off x="457200" y="274638"/>
            <a:ext cx="8229600" cy="1143000"/>
          </a:xfrm>
        </p:spPr>
        <p:txBody>
          <a:bodyPr/>
          <a:lstStyle/>
          <a:p>
            <a:r>
              <a:rPr lang="en-US" altLang="en-US" dirty="0"/>
              <a:t>Styles of leadership</a:t>
            </a:r>
            <a:endParaRPr lang="en-GB" altLang="en-US" dirty="0"/>
          </a:p>
        </p:txBody>
      </p:sp>
      <p:sp>
        <p:nvSpPr>
          <p:cNvPr id="2" name="Content Placeholder 1">
            <a:extLst>
              <a:ext uri="{FF2B5EF4-FFF2-40B4-BE49-F238E27FC236}">
                <a16:creationId xmlns:a16="http://schemas.microsoft.com/office/drawing/2014/main" id="{2738DDE8-368E-1F65-0B31-9F8E944E7612}"/>
              </a:ext>
            </a:extLst>
          </p:cNvPr>
          <p:cNvSpPr>
            <a:spLocks noGrp="1"/>
          </p:cNvSpPr>
          <p:nvPr>
            <p:ph idx="1"/>
          </p:nvPr>
        </p:nvSpPr>
        <p:spPr>
          <a:xfrm>
            <a:off x="457200" y="1600201"/>
            <a:ext cx="8229600" cy="3917032"/>
          </a:xfrm>
        </p:spPr>
        <p:txBody>
          <a:bodyPr/>
          <a:lstStyle/>
          <a:p>
            <a:r>
              <a:rPr lang="en-GB" altLang="en-US" dirty="0"/>
              <a:t>Authoritarian (autocratic) style: A leader who dictates work methods, makes unilateral decisions, and limits employee participation.</a:t>
            </a:r>
          </a:p>
          <a:p>
            <a:r>
              <a:rPr lang="en-GB" altLang="en-US" dirty="0"/>
              <a:t>Democratic style: A leader who involves employees in decision making, delegates authority, and uses feedback as an opportunity for coaching employees</a:t>
            </a:r>
          </a:p>
          <a:p>
            <a:r>
              <a:rPr lang="en-GB" altLang="en-US" dirty="0"/>
              <a:t>Laissez-faire (genuine) style: A leader who lets the group make decisions and complete the work in whatever way it sees fit.</a:t>
            </a:r>
          </a:p>
          <a:p>
            <a:endParaRPr lang="en-GB" altLang="en-US" dirty="0"/>
          </a:p>
          <a:p>
            <a:endParaRPr lang="en-GB" dirty="0"/>
          </a:p>
        </p:txBody>
      </p:sp>
      <p:sp>
        <p:nvSpPr>
          <p:cNvPr id="4" name="Date Placeholder 3">
            <a:extLst>
              <a:ext uri="{FF2B5EF4-FFF2-40B4-BE49-F238E27FC236}">
                <a16:creationId xmlns:a16="http://schemas.microsoft.com/office/drawing/2014/main" id="{C8BE1C6F-A54F-4F40-0F21-6E22BA1AB2E2}"/>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12/03/2025</a:t>
            </a:fld>
            <a:endParaRPr lang="en-GB" altLang="en-US"/>
          </a:p>
        </p:txBody>
      </p:sp>
      <p:sp>
        <p:nvSpPr>
          <p:cNvPr id="29701" name="Slide Number Placeholder 4">
            <a:extLst>
              <a:ext uri="{FF2B5EF4-FFF2-40B4-BE49-F238E27FC236}">
                <a16:creationId xmlns:a16="http://schemas.microsoft.com/office/drawing/2014/main" id="{F7C5AC14-99A1-5CEC-F001-319A224617F5}"/>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0BE72539-E473-4772-B0C6-735E2B5F5D52}" type="slidenum">
              <a:rPr lang="en-GB" altLang="en-US" smtClean="0"/>
              <a:pPr/>
              <a:t>11</a:t>
            </a:fld>
            <a:endParaRPr lang="en-GB" altLang="en-US"/>
          </a:p>
        </p:txBody>
      </p:sp>
    </p:spTree>
    <p:extLst>
      <p:ext uri="{BB962C8B-B14F-4D97-AF65-F5344CB8AC3E}">
        <p14:creationId xmlns:p14="http://schemas.microsoft.com/office/powerpoint/2010/main" val="1839055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6324A-2316-F98D-83D5-F366CAB598DF}"/>
            </a:ext>
          </a:extLst>
        </p:cNvPr>
        <p:cNvGrpSpPr/>
        <p:nvPr/>
      </p:nvGrpSpPr>
      <p:grpSpPr>
        <a:xfrm>
          <a:off x="0" y="0"/>
          <a:ext cx="0" cy="0"/>
          <a:chOff x="0" y="0"/>
          <a:chExt cx="0" cy="0"/>
        </a:xfrm>
      </p:grpSpPr>
      <p:sp>
        <p:nvSpPr>
          <p:cNvPr id="29698" name="Title 1">
            <a:extLst>
              <a:ext uri="{FF2B5EF4-FFF2-40B4-BE49-F238E27FC236}">
                <a16:creationId xmlns:a16="http://schemas.microsoft.com/office/drawing/2014/main" id="{D7DF4A4C-FC8C-A4E9-019D-80856CA9E663}"/>
              </a:ext>
            </a:extLst>
          </p:cNvPr>
          <p:cNvSpPr>
            <a:spLocks noGrp="1"/>
          </p:cNvSpPr>
          <p:nvPr>
            <p:ph type="title"/>
          </p:nvPr>
        </p:nvSpPr>
        <p:spPr/>
        <p:txBody>
          <a:bodyPr/>
          <a:lstStyle/>
          <a:p>
            <a:r>
              <a:rPr lang="en-US" altLang="en-US" dirty="0"/>
              <a:t>Styles of leadership</a:t>
            </a:r>
            <a:endParaRPr lang="en-GB" altLang="en-US" dirty="0"/>
          </a:p>
        </p:txBody>
      </p:sp>
      <p:sp>
        <p:nvSpPr>
          <p:cNvPr id="4" name="Date Placeholder 3">
            <a:extLst>
              <a:ext uri="{FF2B5EF4-FFF2-40B4-BE49-F238E27FC236}">
                <a16:creationId xmlns:a16="http://schemas.microsoft.com/office/drawing/2014/main" id="{C8BE1C6F-A54F-4F40-0F21-6E22BA1AB2E2}"/>
              </a:ext>
            </a:extLst>
          </p:cNvPr>
          <p:cNvSpPr>
            <a:spLocks noGrp="1"/>
          </p:cNvSpPr>
          <p:nvPr>
            <p:ph type="dt" sz="quarter" idx="10"/>
          </p:nvPr>
        </p:nvSpPr>
        <p:spPr/>
        <p:txBody>
          <a:bodyPr/>
          <a:lstStyle/>
          <a:p>
            <a:pPr>
              <a:defRPr/>
            </a:pPr>
            <a:fld id="{D2A88EF9-FD6A-4E22-AD5B-99F4A855266A}" type="datetime1">
              <a:rPr lang="en-GB" altLang="en-US" smtClean="0"/>
              <a:pPr>
                <a:defRPr/>
              </a:pPr>
              <a:t>12/03/2025</a:t>
            </a:fld>
            <a:endParaRPr lang="en-GB" altLang="en-US"/>
          </a:p>
        </p:txBody>
      </p:sp>
      <p:sp>
        <p:nvSpPr>
          <p:cNvPr id="29701" name="Slide Number Placeholder 4">
            <a:extLst>
              <a:ext uri="{FF2B5EF4-FFF2-40B4-BE49-F238E27FC236}">
                <a16:creationId xmlns:a16="http://schemas.microsoft.com/office/drawing/2014/main" id="{F7C5AC14-99A1-5CEC-F001-319A224617F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E72539-E473-4772-B0C6-735E2B5F5D52}"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5" name="Picture 4" descr="Diagram&#10;&#10;Description automatically generated with medium confidence">
            <a:extLst>
              <a:ext uri="{FF2B5EF4-FFF2-40B4-BE49-F238E27FC236}">
                <a16:creationId xmlns:a16="http://schemas.microsoft.com/office/drawing/2014/main" id="{2028E0FD-1D2E-2B68-D198-CFDE821FAF69}"/>
              </a:ext>
            </a:extLst>
          </p:cNvPr>
          <p:cNvPicPr>
            <a:picLocks noChangeAspect="1"/>
          </p:cNvPicPr>
          <p:nvPr/>
        </p:nvPicPr>
        <p:blipFill rotWithShape="1">
          <a:blip r:embed="rId3">
            <a:extLst>
              <a:ext uri="{28A0092B-C50C-407E-A947-70E740481C1C}">
                <a14:useLocalDpi xmlns:a14="http://schemas.microsoft.com/office/drawing/2010/main" val="0"/>
              </a:ext>
            </a:extLst>
          </a:blip>
          <a:srcRect l="9336" r="10218"/>
          <a:stretch/>
        </p:blipFill>
        <p:spPr>
          <a:xfrm>
            <a:off x="2253461" y="1302206"/>
            <a:ext cx="4637077" cy="3845024"/>
          </a:xfrm>
          <a:prstGeom prst="rect">
            <a:avLst/>
          </a:prstGeom>
        </p:spPr>
      </p:pic>
      <p:sp>
        <p:nvSpPr>
          <p:cNvPr id="6" name="TextBox 5">
            <a:extLst>
              <a:ext uri="{FF2B5EF4-FFF2-40B4-BE49-F238E27FC236}">
                <a16:creationId xmlns:a16="http://schemas.microsoft.com/office/drawing/2014/main" id="{5FB0D53E-2C5C-7BCA-10CC-362692BCE400}"/>
              </a:ext>
            </a:extLst>
          </p:cNvPr>
          <p:cNvSpPr txBox="1"/>
          <p:nvPr/>
        </p:nvSpPr>
        <p:spPr>
          <a:xfrm>
            <a:off x="2656645" y="5186462"/>
            <a:ext cx="3830707" cy="369332"/>
          </a:xfrm>
          <a:prstGeom prst="rect">
            <a:avLst/>
          </a:prstGeom>
          <a:noFill/>
        </p:spPr>
        <p:txBody>
          <a:bodyPr wrap="square" rtlCol="0">
            <a:spAutoFit/>
          </a:bodyPr>
          <a:lstStyle/>
          <a:p>
            <a:r>
              <a:rPr lang="en-GB" dirty="0"/>
              <a:t>Source: Al-Khaled and Fenn (2020) </a:t>
            </a:r>
          </a:p>
        </p:txBody>
      </p:sp>
    </p:spTree>
    <p:extLst>
      <p:ext uri="{BB962C8B-B14F-4D97-AF65-F5344CB8AC3E}">
        <p14:creationId xmlns:p14="http://schemas.microsoft.com/office/powerpoint/2010/main" val="1027660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dirty="0"/>
              <a:t>Leadership styles</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200" y="1600201"/>
            <a:ext cx="8229600" cy="3917032"/>
          </a:xfrm>
        </p:spPr>
        <p:txBody>
          <a:bodyPr/>
          <a:lstStyle/>
          <a:p>
            <a:r>
              <a:rPr lang="en-GB" dirty="0"/>
              <a:t>Activity: Group work. 10 minutes.</a:t>
            </a:r>
          </a:p>
          <a:p>
            <a:r>
              <a:rPr lang="en-GB" dirty="0"/>
              <a:t>The class is divided into six groups. Each group is tasked with answering a different question, as follows:</a:t>
            </a:r>
          </a:p>
          <a:p>
            <a:pPr lvl="1"/>
            <a:r>
              <a:rPr lang="en-GB" dirty="0"/>
              <a:t>What behaviours are associated with leaders who use the autocratic style? Democratic style? Laissez-faire style?</a:t>
            </a:r>
          </a:p>
          <a:p>
            <a:pPr lvl="1"/>
            <a:r>
              <a:rPr lang="en-GB" dirty="0"/>
              <a:t>What behaviours are associated with followers whose leader use the autocratic style? Democratic style? Laissez-faire style?</a:t>
            </a:r>
          </a:p>
          <a:p>
            <a:endParaRPr lang="en-GB" dirty="0"/>
          </a:p>
          <a:p>
            <a:r>
              <a:rPr lang="en-GB" sz="2000" dirty="0"/>
              <a:t>Prepare to provide your answer to the class. Examine if different group’s answers match with one another, and why.</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532290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274638"/>
            <a:ext cx="8229600" cy="1143000"/>
          </a:xfrm>
        </p:spPr>
        <p:txBody>
          <a:bodyPr/>
          <a:lstStyle/>
          <a:p>
            <a:r>
              <a:rPr lang="en-US" altLang="en-US" dirty="0"/>
              <a:t>Transactional and Transformational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1"/>
            <a:ext cx="8229600" cy="3917032"/>
          </a:xfrm>
        </p:spPr>
        <p:txBody>
          <a:bodyPr/>
          <a:lstStyle/>
          <a:p>
            <a:r>
              <a:rPr lang="en-GB" altLang="en-US" dirty="0"/>
              <a:t>Transactional leadership: exchanges something for something – extrinsic motivation</a:t>
            </a:r>
          </a:p>
          <a:p>
            <a:r>
              <a:rPr lang="en-GB" altLang="en-US" dirty="0"/>
              <a:t>Transformational leadership: inspires followers – intrinsic motivation</a:t>
            </a:r>
          </a:p>
          <a:p>
            <a:r>
              <a:rPr lang="en-GB" altLang="en-US" dirty="0"/>
              <a:t>Four components of transformational leadership:</a:t>
            </a:r>
          </a:p>
          <a:p>
            <a:r>
              <a:rPr lang="en-GB" altLang="en-US" sz="1400" b="1" dirty="0"/>
              <a:t>idealised influence </a:t>
            </a:r>
            <a:r>
              <a:rPr lang="en-GB" altLang="en-US" sz="1400" dirty="0"/>
              <a:t>– charisma of the leader, and respect and admiration of the followers;</a:t>
            </a:r>
          </a:p>
          <a:p>
            <a:r>
              <a:rPr lang="en-GB" altLang="en-US" sz="1400" b="1" dirty="0"/>
              <a:t>inspirational motivation </a:t>
            </a:r>
            <a:r>
              <a:rPr lang="en-GB" altLang="en-US" sz="1400" dirty="0"/>
              <a:t>– behaviour of the leader which provides meaning and challenge to the work of followers;</a:t>
            </a:r>
          </a:p>
          <a:p>
            <a:r>
              <a:rPr lang="en-GB" altLang="en-US" sz="1400" b="1" dirty="0"/>
              <a:t>intellectual stimulation </a:t>
            </a:r>
            <a:r>
              <a:rPr lang="en-GB" altLang="en-US" sz="1400" dirty="0"/>
              <a:t>– leaders who solicit/request new and novel approaches for the performance of work and creative problem solutions from followers;</a:t>
            </a:r>
          </a:p>
          <a:p>
            <a:r>
              <a:rPr lang="en-GB" altLang="en-US" sz="1400" b="1" dirty="0"/>
              <a:t>individualised consideration </a:t>
            </a:r>
            <a:r>
              <a:rPr lang="en-GB" altLang="en-US" sz="1400" dirty="0"/>
              <a:t>– leaders who listen and give special concern to the growth and developmental needs of the followers.</a:t>
            </a:r>
          </a:p>
          <a:p>
            <a:pPr marL="0" indent="0">
              <a:buNone/>
            </a:pPr>
            <a:endParaRPr lang="en-GB" altLang="en-US"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12/03/2025</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933D5362-9A3D-4BA1-96DB-331C8F014A78}" type="slidenum">
              <a:rPr lang="en-GB" altLang="en-US" smtClean="0"/>
              <a:pPr/>
              <a:t>14</a:t>
            </a:fld>
            <a:endParaRPr lang="en-GB" altLang="en-US"/>
          </a:p>
        </p:txBody>
      </p:sp>
    </p:spTree>
    <p:extLst>
      <p:ext uri="{BB962C8B-B14F-4D97-AF65-F5344CB8AC3E}">
        <p14:creationId xmlns:p14="http://schemas.microsoft.com/office/powerpoint/2010/main" val="3396810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4E931-91EC-82A2-5F28-BCE08B397944}"/>
              </a:ext>
            </a:extLst>
          </p:cNvPr>
          <p:cNvSpPr>
            <a:spLocks noGrp="1"/>
          </p:cNvSpPr>
          <p:nvPr>
            <p:ph type="title"/>
          </p:nvPr>
        </p:nvSpPr>
        <p:spPr>
          <a:xfrm>
            <a:off x="457200" y="274638"/>
            <a:ext cx="8229600" cy="1143000"/>
          </a:xfrm>
        </p:spPr>
        <p:txBody>
          <a:bodyPr/>
          <a:lstStyle/>
          <a:p>
            <a:r>
              <a:rPr lang="en-US" altLang="en-US" dirty="0"/>
              <a:t>Transformational leadership</a:t>
            </a:r>
            <a:endParaRPr lang="en-GB" dirty="0"/>
          </a:p>
        </p:txBody>
      </p:sp>
      <p:sp>
        <p:nvSpPr>
          <p:cNvPr id="3" name="Content Placeholder 2">
            <a:extLst>
              <a:ext uri="{FF2B5EF4-FFF2-40B4-BE49-F238E27FC236}">
                <a16:creationId xmlns:a16="http://schemas.microsoft.com/office/drawing/2014/main" id="{FC1EE29C-797C-E07E-53FA-9782BBAD5573}"/>
              </a:ext>
            </a:extLst>
          </p:cNvPr>
          <p:cNvSpPr>
            <a:spLocks noGrp="1"/>
          </p:cNvSpPr>
          <p:nvPr>
            <p:ph idx="1"/>
          </p:nvPr>
        </p:nvSpPr>
        <p:spPr>
          <a:xfrm>
            <a:off x="457200" y="1600201"/>
            <a:ext cx="8229600" cy="3917032"/>
          </a:xfrm>
        </p:spPr>
        <p:txBody>
          <a:bodyPr/>
          <a:lstStyle/>
          <a:p>
            <a:r>
              <a:rPr lang="en-GB" dirty="0"/>
              <a:t>Jobs turned to Sculley and said, “Do you want to sell sugar water for the rest of your life or come with me and change the world?” Sculley said the question landed like “a punch to the gut.</a:t>
            </a:r>
          </a:p>
        </p:txBody>
      </p:sp>
      <p:sp>
        <p:nvSpPr>
          <p:cNvPr id="4" name="Date Placeholder 3">
            <a:extLst>
              <a:ext uri="{FF2B5EF4-FFF2-40B4-BE49-F238E27FC236}">
                <a16:creationId xmlns:a16="http://schemas.microsoft.com/office/drawing/2014/main" id="{3A2D7A9D-725B-29A8-DB2C-97B4A256BE79}"/>
              </a:ext>
            </a:extLst>
          </p:cNvPr>
          <p:cNvSpPr>
            <a:spLocks noGrp="1"/>
          </p:cNvSpPr>
          <p:nvPr>
            <p:ph type="dt" sz="half" idx="10"/>
          </p:nvPr>
        </p:nvSpPr>
        <p:spPr>
          <a:xfrm>
            <a:off x="250825" y="6524627"/>
            <a:ext cx="971550" cy="219075"/>
          </a:xfrm>
        </p:spPr>
        <p:txBody>
          <a:bodyPr/>
          <a:lstStyle/>
          <a:p>
            <a:fld id="{173102D1-43DA-451D-9561-C1D5CF3A3EF0}" type="datetime1">
              <a:rPr lang="en-GB" altLang="en-US" smtClean="0"/>
              <a:pPr/>
              <a:t>12/03/2025</a:t>
            </a:fld>
            <a:endParaRPr lang="en-GB" altLang="en-US"/>
          </a:p>
        </p:txBody>
      </p:sp>
      <p:sp>
        <p:nvSpPr>
          <p:cNvPr id="5" name="Slide Number Placeholder 4">
            <a:extLst>
              <a:ext uri="{FF2B5EF4-FFF2-40B4-BE49-F238E27FC236}">
                <a16:creationId xmlns:a16="http://schemas.microsoft.com/office/drawing/2014/main" id="{CB60D8F0-8DCC-3B15-D2D1-34699F635B30}"/>
              </a:ext>
            </a:extLst>
          </p:cNvPr>
          <p:cNvSpPr>
            <a:spLocks noGrp="1"/>
          </p:cNvSpPr>
          <p:nvPr>
            <p:ph type="sldNum" sz="quarter" idx="12"/>
          </p:nvPr>
        </p:nvSpPr>
        <p:spPr>
          <a:xfrm>
            <a:off x="7956550" y="6381752"/>
            <a:ext cx="730250" cy="339725"/>
          </a:xfrm>
        </p:spPr>
        <p:txBody>
          <a:bodyPr/>
          <a:lstStyle/>
          <a:p>
            <a:fld id="{0D3D64FC-B90D-424D-AB6B-8AE5CEC6B7BB}" type="slidenum">
              <a:rPr lang="en-GB" altLang="en-US" smtClean="0"/>
              <a:pPr/>
              <a:t>15</a:t>
            </a:fld>
            <a:endParaRPr lang="en-GB" altLang="en-US"/>
          </a:p>
        </p:txBody>
      </p:sp>
      <p:pic>
        <p:nvPicPr>
          <p:cNvPr id="1028" name="Picture 4" descr="Opinion: John Sculley, who turned around Pepsi and Apple, has a new cause -  MarketWatch">
            <a:extLst>
              <a:ext uri="{FF2B5EF4-FFF2-40B4-BE49-F238E27FC236}">
                <a16:creationId xmlns:a16="http://schemas.microsoft.com/office/drawing/2014/main" id="{57AC0002-547D-DA51-0724-5F672FD197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3737" y="3393295"/>
            <a:ext cx="3296526" cy="23058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0603A7B-63E9-D8B3-5C0E-A5D24E4F6524}"/>
              </a:ext>
            </a:extLst>
          </p:cNvPr>
          <p:cNvSpPr txBox="1"/>
          <p:nvPr/>
        </p:nvSpPr>
        <p:spPr>
          <a:xfrm>
            <a:off x="6498772" y="4037353"/>
            <a:ext cx="2438399" cy="400110"/>
          </a:xfrm>
          <a:prstGeom prst="rect">
            <a:avLst/>
          </a:prstGeom>
          <a:noFill/>
        </p:spPr>
        <p:txBody>
          <a:bodyPr wrap="square" rtlCol="0">
            <a:spAutoFit/>
          </a:bodyPr>
          <a:lstStyle/>
          <a:p>
            <a:r>
              <a:rPr lang="en-GB" sz="2000" dirty="0"/>
              <a:t>Source: Gallo (2016)</a:t>
            </a:r>
          </a:p>
        </p:txBody>
      </p:sp>
    </p:spTree>
    <p:extLst>
      <p:ext uri="{BB962C8B-B14F-4D97-AF65-F5344CB8AC3E}">
        <p14:creationId xmlns:p14="http://schemas.microsoft.com/office/powerpoint/2010/main" val="1238621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E501EB8-39E7-92C7-7191-0ACAB96AB5C4}"/>
              </a:ext>
            </a:extLst>
          </p:cNvPr>
          <p:cNvPicPr>
            <a:picLocks noChangeAspect="1"/>
          </p:cNvPicPr>
          <p:nvPr/>
        </p:nvPicPr>
        <p:blipFill>
          <a:blip r:embed="rId3"/>
          <a:stretch>
            <a:fillRect/>
          </a:stretch>
        </p:blipFill>
        <p:spPr>
          <a:xfrm>
            <a:off x="0" y="1260395"/>
            <a:ext cx="9144000" cy="4337210"/>
          </a:xfrm>
          <a:prstGeom prst="rect">
            <a:avLst/>
          </a:prstGeom>
        </p:spPr>
      </p:pic>
      <p:sp>
        <p:nvSpPr>
          <p:cNvPr id="2" name="Title 1">
            <a:extLst>
              <a:ext uri="{FF2B5EF4-FFF2-40B4-BE49-F238E27FC236}">
                <a16:creationId xmlns:a16="http://schemas.microsoft.com/office/drawing/2014/main" id="{CFE4E931-91EC-82A2-5F28-BCE08B397944}"/>
              </a:ext>
            </a:extLst>
          </p:cNvPr>
          <p:cNvSpPr>
            <a:spLocks noGrp="1"/>
          </p:cNvSpPr>
          <p:nvPr>
            <p:ph type="title"/>
          </p:nvPr>
        </p:nvSpPr>
        <p:spPr>
          <a:xfrm>
            <a:off x="457200" y="274638"/>
            <a:ext cx="8229600" cy="1143000"/>
          </a:xfrm>
        </p:spPr>
        <p:txBody>
          <a:bodyPr/>
          <a:lstStyle/>
          <a:p>
            <a:r>
              <a:rPr lang="en-US" altLang="en-US" dirty="0"/>
              <a:t>Did the story has a happy ending?</a:t>
            </a:r>
            <a:endParaRPr lang="en-GB" dirty="0"/>
          </a:p>
        </p:txBody>
      </p:sp>
      <p:sp>
        <p:nvSpPr>
          <p:cNvPr id="4" name="Date Placeholder 3">
            <a:extLst>
              <a:ext uri="{FF2B5EF4-FFF2-40B4-BE49-F238E27FC236}">
                <a16:creationId xmlns:a16="http://schemas.microsoft.com/office/drawing/2014/main" id="{3A2D7A9D-725B-29A8-DB2C-97B4A256BE79}"/>
              </a:ext>
            </a:extLst>
          </p:cNvPr>
          <p:cNvSpPr>
            <a:spLocks noGrp="1"/>
          </p:cNvSpPr>
          <p:nvPr>
            <p:ph type="dt" sz="half" idx="10"/>
          </p:nvPr>
        </p:nvSpPr>
        <p:spPr>
          <a:xfrm>
            <a:off x="250825" y="6524627"/>
            <a:ext cx="971550" cy="219075"/>
          </a:xfrm>
        </p:spPr>
        <p:txBody>
          <a:bodyPr/>
          <a:lstStyle/>
          <a:p>
            <a:fld id="{173102D1-43DA-451D-9561-C1D5CF3A3EF0}" type="datetime1">
              <a:rPr lang="en-GB" altLang="en-US" smtClean="0"/>
              <a:pPr/>
              <a:t>12/03/2025</a:t>
            </a:fld>
            <a:endParaRPr lang="en-GB" altLang="en-US"/>
          </a:p>
        </p:txBody>
      </p:sp>
      <p:sp>
        <p:nvSpPr>
          <p:cNvPr id="5" name="Slide Number Placeholder 4">
            <a:extLst>
              <a:ext uri="{FF2B5EF4-FFF2-40B4-BE49-F238E27FC236}">
                <a16:creationId xmlns:a16="http://schemas.microsoft.com/office/drawing/2014/main" id="{CB60D8F0-8DCC-3B15-D2D1-34699F635B30}"/>
              </a:ext>
            </a:extLst>
          </p:cNvPr>
          <p:cNvSpPr>
            <a:spLocks noGrp="1"/>
          </p:cNvSpPr>
          <p:nvPr>
            <p:ph type="sldNum" sz="quarter" idx="12"/>
          </p:nvPr>
        </p:nvSpPr>
        <p:spPr>
          <a:xfrm>
            <a:off x="7956550" y="6381752"/>
            <a:ext cx="730250" cy="339725"/>
          </a:xfrm>
        </p:spPr>
        <p:txBody>
          <a:bodyPr/>
          <a:lstStyle/>
          <a:p>
            <a:fld id="{0D3D64FC-B90D-424D-AB6B-8AE5CEC6B7BB}" type="slidenum">
              <a:rPr lang="en-GB" altLang="en-US" smtClean="0"/>
              <a:pPr/>
              <a:t>16</a:t>
            </a:fld>
            <a:endParaRPr lang="en-GB" altLang="en-US"/>
          </a:p>
        </p:txBody>
      </p:sp>
      <p:sp>
        <p:nvSpPr>
          <p:cNvPr id="10" name="TextBox 9">
            <a:extLst>
              <a:ext uri="{FF2B5EF4-FFF2-40B4-BE49-F238E27FC236}">
                <a16:creationId xmlns:a16="http://schemas.microsoft.com/office/drawing/2014/main" id="{20603A7B-63E9-D8B3-5C0E-A5D24E4F6524}"/>
              </a:ext>
            </a:extLst>
          </p:cNvPr>
          <p:cNvSpPr txBox="1"/>
          <p:nvPr/>
        </p:nvSpPr>
        <p:spPr>
          <a:xfrm>
            <a:off x="4200212" y="1260395"/>
            <a:ext cx="5016640" cy="400110"/>
          </a:xfrm>
          <a:prstGeom prst="rect">
            <a:avLst/>
          </a:prstGeom>
          <a:noFill/>
        </p:spPr>
        <p:txBody>
          <a:bodyPr wrap="square" rtlCol="0">
            <a:spAutoFit/>
          </a:bodyPr>
          <a:lstStyle/>
          <a:p>
            <a:r>
              <a:rPr lang="en-GB" sz="2000" dirty="0"/>
              <a:t>Source: Robbins and Coulter (2021, p. 491)</a:t>
            </a:r>
          </a:p>
        </p:txBody>
      </p:sp>
    </p:spTree>
    <p:extLst>
      <p:ext uri="{BB962C8B-B14F-4D97-AF65-F5344CB8AC3E}">
        <p14:creationId xmlns:p14="http://schemas.microsoft.com/office/powerpoint/2010/main" val="32238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274638"/>
            <a:ext cx="8229600" cy="1143000"/>
          </a:xfrm>
        </p:spPr>
        <p:txBody>
          <a:bodyPr/>
          <a:lstStyle/>
          <a:p>
            <a:r>
              <a:rPr lang="en-US" altLang="en-US" dirty="0"/>
              <a:t>Transformational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1"/>
            <a:ext cx="8229600" cy="3917032"/>
          </a:xfrm>
        </p:spPr>
        <p:txBody>
          <a:bodyPr/>
          <a:lstStyle/>
          <a:p>
            <a:pPr marL="0" indent="0">
              <a:buNone/>
            </a:pPr>
            <a:r>
              <a:rPr lang="en-GB" altLang="en-US" b="1" dirty="0"/>
              <a:t>Practicing transformational leadership:</a:t>
            </a:r>
          </a:p>
          <a:p>
            <a:pPr marL="457200" indent="-457200">
              <a:buFont typeface="+mj-lt"/>
              <a:buAutoNum type="arabicPeriod"/>
            </a:pPr>
            <a:r>
              <a:rPr lang="en-GB" altLang="en-US" dirty="0"/>
              <a:t>Articulate a clear and appealing vision</a:t>
            </a:r>
          </a:p>
          <a:p>
            <a:pPr marL="457200" indent="-457200">
              <a:buFont typeface="+mj-lt"/>
              <a:buAutoNum type="arabicPeriod"/>
            </a:pPr>
            <a:r>
              <a:rPr lang="en-GB" altLang="en-US" dirty="0"/>
              <a:t>Explain how the vision can be attained</a:t>
            </a:r>
          </a:p>
          <a:p>
            <a:pPr marL="457200" indent="-457200">
              <a:buFont typeface="+mj-lt"/>
              <a:buAutoNum type="arabicPeriod"/>
            </a:pPr>
            <a:r>
              <a:rPr lang="en-GB" altLang="en-US" dirty="0"/>
              <a:t>Act confident and optimistic about likely success</a:t>
            </a:r>
          </a:p>
          <a:p>
            <a:pPr marL="457200" indent="-457200">
              <a:buFont typeface="+mj-lt"/>
              <a:buAutoNum type="arabicPeriod"/>
            </a:pPr>
            <a:r>
              <a:rPr lang="en-GB" altLang="en-US" dirty="0"/>
              <a:t>Express confidence in followers and their ability</a:t>
            </a:r>
          </a:p>
          <a:p>
            <a:pPr marL="457200" indent="-457200">
              <a:buFont typeface="+mj-lt"/>
              <a:buAutoNum type="arabicPeriod"/>
            </a:pPr>
            <a:r>
              <a:rPr lang="en-GB" altLang="en-US" dirty="0"/>
              <a:t>Use dramatic, symbolic actions to emphasise key values</a:t>
            </a:r>
          </a:p>
          <a:p>
            <a:pPr marL="457200" indent="-457200">
              <a:buFont typeface="+mj-lt"/>
              <a:buAutoNum type="arabicPeriod"/>
            </a:pPr>
            <a:r>
              <a:rPr lang="en-GB" altLang="en-US" dirty="0"/>
              <a:t>Lead by example</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12/03/2025</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933D5362-9A3D-4BA1-96DB-331C8F014A78}" type="slidenum">
              <a:rPr lang="en-GB" altLang="en-US" smtClean="0"/>
              <a:pPr/>
              <a:t>17</a:t>
            </a:fld>
            <a:endParaRPr lang="en-GB" altLang="en-US"/>
          </a:p>
        </p:txBody>
      </p:sp>
    </p:spTree>
    <p:extLst>
      <p:ext uri="{BB962C8B-B14F-4D97-AF65-F5344CB8AC3E}">
        <p14:creationId xmlns:p14="http://schemas.microsoft.com/office/powerpoint/2010/main" val="780828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dirty="0"/>
              <a:t>Transformation leadership</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200" y="1600201"/>
            <a:ext cx="8229600" cy="3917032"/>
          </a:xfrm>
        </p:spPr>
        <p:txBody>
          <a:bodyPr/>
          <a:lstStyle/>
          <a:p>
            <a:r>
              <a:rPr lang="en-GB" dirty="0"/>
              <a:t>Activity: Group work. 10 minutes.</a:t>
            </a:r>
          </a:p>
          <a:p>
            <a:r>
              <a:rPr lang="en-GB" dirty="0"/>
              <a:t>The class is divided into four group. Two groups are tasked with finding how the practices of transformation leadership affects organisation’s structure. The other two groups are tasked with finding how the practices of transformation leadership affects organisation’s culture. </a:t>
            </a:r>
          </a:p>
          <a:p>
            <a:endParaRPr lang="en-GB" dirty="0"/>
          </a:p>
          <a:p>
            <a:r>
              <a:rPr lang="en-GB" dirty="0"/>
              <a:t>Prepare to provide your answer to the class.</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2647263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5154804" y="2411605"/>
            <a:ext cx="3177493" cy="217572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Leadership</a:t>
            </a:r>
          </a:p>
          <a:p>
            <a:r>
              <a:rPr lang="en-GB" sz="2000" dirty="0"/>
              <a:t>Authoritarian (autocratic) style</a:t>
            </a:r>
          </a:p>
          <a:p>
            <a:r>
              <a:rPr lang="en-GB" sz="2000" dirty="0"/>
              <a:t>Democratic style</a:t>
            </a:r>
          </a:p>
          <a:p>
            <a:r>
              <a:rPr lang="en-GB" sz="2000" dirty="0"/>
              <a:t>Laissez-faire style</a:t>
            </a:r>
          </a:p>
          <a:p>
            <a:r>
              <a:rPr lang="en-GB" sz="2000" dirty="0"/>
              <a:t>Transactional leadership</a:t>
            </a:r>
          </a:p>
          <a:p>
            <a:r>
              <a:rPr lang="en-GB" sz="2000" dirty="0"/>
              <a:t>Transformational leadership</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12/03/2025</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19</a:t>
            </a:fld>
            <a:endParaRPr lang="en-GB" altLang="en-US"/>
          </a:p>
        </p:txBody>
      </p:sp>
    </p:spTree>
    <p:extLst>
      <p:ext uri="{BB962C8B-B14F-4D97-AF65-F5344CB8AC3E}">
        <p14:creationId xmlns:p14="http://schemas.microsoft.com/office/powerpoint/2010/main" val="2124964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3472774" cy="3917032"/>
          </a:xfrm>
        </p:spPr>
        <p:txBody>
          <a:bodyPr/>
          <a:lstStyle/>
          <a:p>
            <a:pPr marL="514350" indent="-514350">
              <a:buFont typeface="Arial" panose="020B0604020202020204" pitchFamily="34" charset="0"/>
              <a:buAutoNum type="arabicPeriod"/>
            </a:pPr>
            <a:r>
              <a:rPr lang="en-GB" sz="1600" dirty="0"/>
              <a:t>Review the key terms. Be prepared to explain them in the next class.</a:t>
            </a:r>
          </a:p>
          <a:p>
            <a:pPr marL="514350" indent="-514350">
              <a:buFont typeface="Arial" panose="020B0604020202020204" pitchFamily="34" charset="0"/>
              <a:buAutoNum type="arabicPeriod"/>
            </a:pPr>
            <a:r>
              <a:rPr lang="en-GB" sz="1600" dirty="0"/>
              <a:t>Which leadership style do you want your immediate manager to have? Why? Your answer should have at least 200 </a:t>
            </a:r>
            <a:r>
              <a:rPr lang="en-GB" sz="1600"/>
              <a:t>words. Email </a:t>
            </a:r>
            <a:r>
              <a:rPr lang="en-GB" sz="1600" dirty="0"/>
              <a:t>your answer as an MS Word file to the lecturer before the next class. Your email should have the subject as: </a:t>
            </a:r>
            <a:r>
              <a:rPr lang="en-GB" sz="1600" dirty="0">
                <a:solidFill>
                  <a:srgbClr val="7030A0"/>
                </a:solidFill>
              </a:rPr>
              <a:t>Your full </a:t>
            </a:r>
            <a:r>
              <a:rPr lang="en-GB" sz="1600" dirty="0" err="1">
                <a:solidFill>
                  <a:srgbClr val="7030A0"/>
                </a:solidFill>
              </a:rPr>
              <a:t>name_Your</a:t>
            </a:r>
            <a:r>
              <a:rPr lang="en-GB" sz="1600" dirty="0">
                <a:solidFill>
                  <a:srgbClr val="7030A0"/>
                </a:solidFill>
              </a:rPr>
              <a:t> student </a:t>
            </a:r>
            <a:r>
              <a:rPr lang="en-GB" sz="1600" dirty="0" err="1">
                <a:solidFill>
                  <a:srgbClr val="7030A0"/>
                </a:solidFill>
              </a:rPr>
              <a:t>ID_UOS_Week</a:t>
            </a:r>
            <a:r>
              <a:rPr lang="en-GB" sz="1600" dirty="0">
                <a:solidFill>
                  <a:srgbClr val="7030A0"/>
                </a:solidFill>
              </a:rPr>
              <a:t> 9_leadership.</a:t>
            </a:r>
            <a:endParaRPr lang="en-GB" sz="16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12/03/2025</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20</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10 Most Important Leadership Skills For The 21st Century Workplace (And How  To Develop Them)">
            <a:extLst>
              <a:ext uri="{FF2B5EF4-FFF2-40B4-BE49-F238E27FC236}">
                <a16:creationId xmlns:a16="http://schemas.microsoft.com/office/drawing/2014/main" id="{5B704FCB-59EC-84EB-D282-BA6D1545E6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8343" y="1600201"/>
            <a:ext cx="4673694" cy="3502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1600" dirty="0">
                <a:ea typeface="Calibri" panose="020F0502020204030204" pitchFamily="34" charset="0"/>
              </a:rPr>
              <a:t>Mullins, L. J. (2019) </a:t>
            </a:r>
            <a:r>
              <a:rPr lang="en-GB" altLang="en-US" sz="1600" i="1" dirty="0">
                <a:ea typeface="Calibri" panose="020F0502020204030204" pitchFamily="34" charset="0"/>
              </a:rPr>
              <a:t>Organisational behaviour in the workplace</a:t>
            </a:r>
            <a:r>
              <a:rPr lang="en-GB" altLang="en-US" sz="1600" dirty="0">
                <a:ea typeface="Calibri" panose="020F0502020204030204" pitchFamily="34" charset="0"/>
              </a:rPr>
              <a:t>. 12th </a:t>
            </a:r>
            <a:r>
              <a:rPr lang="en-GB" altLang="en-US" sz="1600" dirty="0" err="1">
                <a:ea typeface="Calibri" panose="020F0502020204030204" pitchFamily="34" charset="0"/>
              </a:rPr>
              <a:t>edn</a:t>
            </a:r>
            <a:r>
              <a:rPr lang="en-GB" altLang="en-US" sz="1600" dirty="0">
                <a:ea typeface="Calibri" panose="020F0502020204030204" pitchFamily="34" charset="0"/>
              </a:rPr>
              <a:t>. Harlow: Pearson Education Limited.</a:t>
            </a:r>
          </a:p>
          <a:p>
            <a:pPr marL="514350" indent="-514350" algn="just">
              <a:buFont typeface="+mj-lt"/>
              <a:buAutoNum type="arabicPeriod"/>
              <a:defRPr/>
            </a:pPr>
            <a:r>
              <a:rPr lang="en-GB" altLang="en-US" sz="1600" dirty="0">
                <a:ea typeface="Calibri" panose="020F0502020204030204" pitchFamily="34" charset="0"/>
              </a:rPr>
              <a:t>Huczynski, A. and Buchanan, D.A. (2019) </a:t>
            </a:r>
            <a:r>
              <a:rPr lang="en-GB" altLang="en-US" sz="1600" i="1" dirty="0">
                <a:ea typeface="Calibri" panose="020F0502020204030204" pitchFamily="34" charset="0"/>
              </a:rPr>
              <a:t>Organizational behaviour</a:t>
            </a:r>
            <a:r>
              <a:rPr lang="en-GB" altLang="en-US" sz="1600" dirty="0">
                <a:ea typeface="Calibri" panose="020F0502020204030204" pitchFamily="34" charset="0"/>
              </a:rPr>
              <a:t>. 10th </a:t>
            </a:r>
            <a:r>
              <a:rPr lang="en-GB" altLang="en-US" sz="1600" dirty="0" err="1">
                <a:ea typeface="Calibri" panose="020F0502020204030204" pitchFamily="34" charset="0"/>
              </a:rPr>
              <a:t>edn</a:t>
            </a:r>
            <a:r>
              <a:rPr lang="en-GB" altLang="en-US" sz="1600" dirty="0">
                <a:ea typeface="Calibri" panose="020F0502020204030204" pitchFamily="34" charset="0"/>
              </a:rPr>
              <a:t>. Harlow: Pearson</a:t>
            </a:r>
          </a:p>
          <a:p>
            <a:pPr marL="514350" indent="-514350" algn="just">
              <a:buFont typeface="+mj-lt"/>
              <a:buAutoNum type="arabicPeriod"/>
              <a:defRPr/>
            </a:pPr>
            <a:r>
              <a:rPr lang="en-GB" altLang="en-US" sz="1600" dirty="0">
                <a:ea typeface="Calibri" panose="020F0502020204030204" pitchFamily="34" charset="0"/>
              </a:rPr>
              <a:t>Robbins, S., and Coulter, M. (2021) </a:t>
            </a:r>
            <a:r>
              <a:rPr lang="en-GB" altLang="en-US" sz="1600" i="1" dirty="0">
                <a:ea typeface="Calibri" panose="020F0502020204030204" pitchFamily="34" charset="0"/>
              </a:rPr>
              <a:t>Management, Global Edition</a:t>
            </a:r>
            <a:r>
              <a:rPr lang="en-GB" altLang="en-US" sz="1600" dirty="0">
                <a:ea typeface="Calibri" panose="020F0502020204030204" pitchFamily="34" charset="0"/>
              </a:rPr>
              <a:t>. 15th </a:t>
            </a:r>
            <a:r>
              <a:rPr lang="en-GB" altLang="en-US" sz="1600" dirty="0" err="1">
                <a:ea typeface="Calibri" panose="020F0502020204030204" pitchFamily="34" charset="0"/>
              </a:rPr>
              <a:t>edn</a:t>
            </a:r>
            <a:r>
              <a:rPr lang="en-GB" altLang="en-US" sz="1600" dirty="0">
                <a:ea typeface="Calibri" panose="020F0502020204030204" pitchFamily="34" charset="0"/>
              </a:rPr>
              <a:t>. Pearson.</a:t>
            </a:r>
          </a:p>
          <a:p>
            <a:pPr marL="514350" indent="-514350" algn="just">
              <a:buFont typeface="+mj-lt"/>
              <a:buAutoNum type="arabicPeriod"/>
              <a:defRPr/>
            </a:pPr>
            <a:r>
              <a:rPr lang="en-GB" altLang="en-US" sz="1600" dirty="0">
                <a:ea typeface="Calibri" panose="020F0502020204030204" pitchFamily="34" charset="0"/>
              </a:rPr>
              <a:t>Cole, G. A. and Kelly, P. (2020) </a:t>
            </a:r>
            <a:r>
              <a:rPr lang="en-GB" altLang="en-US" sz="1600" i="1" dirty="0">
                <a:ea typeface="Calibri" panose="020F0502020204030204" pitchFamily="34" charset="0"/>
              </a:rPr>
              <a:t>Management theory and practice</a:t>
            </a:r>
            <a:r>
              <a:rPr lang="en-GB" altLang="en-US" sz="1600" dirty="0">
                <a:ea typeface="Calibri" panose="020F0502020204030204" pitchFamily="34" charset="0"/>
              </a:rPr>
              <a:t>. 9th </a:t>
            </a:r>
            <a:r>
              <a:rPr lang="en-GB" altLang="en-US" sz="1600" dirty="0" err="1">
                <a:ea typeface="Calibri" panose="020F0502020204030204" pitchFamily="34" charset="0"/>
              </a:rPr>
              <a:t>edn</a:t>
            </a:r>
            <a:r>
              <a:rPr lang="en-GB" altLang="en-US" sz="1600" dirty="0">
                <a:ea typeface="Calibri" panose="020F0502020204030204" pitchFamily="34" charset="0"/>
              </a:rPr>
              <a:t>. Hampshire: Cengage Learning EMEA.</a:t>
            </a:r>
          </a:p>
          <a:p>
            <a:pPr marL="514350" indent="-514350" algn="just">
              <a:buFont typeface="+mj-lt"/>
              <a:buAutoNum type="arabicPeriod"/>
              <a:defRPr/>
            </a:pPr>
            <a:r>
              <a:rPr lang="en-GB" sz="1600" dirty="0"/>
              <a:t>Al-Khaled, A. A. and Fenn, J. C. (2020) The impact of leadership styles on organizational performance, </a:t>
            </a:r>
            <a:r>
              <a:rPr lang="en-GB" sz="1600" i="1" dirty="0"/>
              <a:t>BERJAYJA Journal of Services &amp; Management</a:t>
            </a:r>
            <a:r>
              <a:rPr lang="en-GB" sz="1600" dirty="0"/>
              <a:t>, 13, pp. 55-62.</a:t>
            </a:r>
          </a:p>
          <a:p>
            <a:pPr marL="514350" indent="-514350" algn="just">
              <a:buFont typeface="+mj-lt"/>
              <a:buAutoNum type="arabicPeriod"/>
              <a:defRPr/>
            </a:pPr>
            <a:r>
              <a:rPr lang="en-GB" sz="1600" dirty="0"/>
              <a:t>Gallo, C. (2016) How Steve Jobs And Bill Gates Inspired John Sculley To Pursue The 'Noble Cause’, Forbes. Available at </a:t>
            </a:r>
            <a:r>
              <a:rPr lang="en-GB" sz="1600" dirty="0">
                <a:hlinkClick r:id="rId2"/>
              </a:rPr>
              <a:t>https://www.forbes.com/sites/carminegallo/2016/11/12/how-steve-jobs-and-bill-gates-inspired-john-sculley-to-pursue-the-noble-cause/</a:t>
            </a:r>
            <a:r>
              <a:rPr lang="en-GB" sz="1600" dirty="0"/>
              <a:t>. Access on 14 Feb 2024</a:t>
            </a:r>
            <a:endParaRPr lang="en-GB" altLang="en-US" sz="1600" dirty="0">
              <a:ea typeface="Calibri" panose="020F050202020403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12/03/2025</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12/03/2025</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1895</Words>
  <Application>Microsoft Office PowerPoint</Application>
  <PresentationFormat>On-screen Show (4:3)</PresentationFormat>
  <Paragraphs>189</Paragraphs>
  <Slides>22</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Aharoni</vt:lpstr>
      <vt:lpstr>Arial</vt:lpstr>
      <vt:lpstr>Calibri</vt:lpstr>
      <vt:lpstr>Myriad Pro</vt:lpstr>
      <vt:lpstr>robotoregular</vt:lpstr>
      <vt:lpstr>Verdana</vt:lpstr>
      <vt:lpstr>Wingdings</vt:lpstr>
      <vt:lpstr>20140311PresentationUWTSDTemplate</vt:lpstr>
      <vt:lpstr>LCBB4009</vt:lpstr>
      <vt:lpstr>Lesson Aims</vt:lpstr>
      <vt:lpstr>What is leadership?</vt:lpstr>
      <vt:lpstr>Leadership vs Management</vt:lpstr>
      <vt:lpstr>Leadership vs Management</vt:lpstr>
      <vt:lpstr>Importance of leadership</vt:lpstr>
      <vt:lpstr>Sources of leadership power</vt:lpstr>
      <vt:lpstr>PowerPoint Presentation</vt:lpstr>
      <vt:lpstr>Sources of leadership power</vt:lpstr>
      <vt:lpstr>Approaches to study leadership</vt:lpstr>
      <vt:lpstr>Styles of leadership</vt:lpstr>
      <vt:lpstr>Styles of leadership</vt:lpstr>
      <vt:lpstr>Leadership styles</vt:lpstr>
      <vt:lpstr>Transactional and Transformational leadership</vt:lpstr>
      <vt:lpstr>Transformational leadership</vt:lpstr>
      <vt:lpstr>Did the story has a happy ending?</vt:lpstr>
      <vt:lpstr>Transformational leadership</vt:lpstr>
      <vt:lpstr>Transformation leadership</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Sampath Liyanage Rodrigo</cp:lastModifiedBy>
  <cp:revision>6</cp:revision>
  <dcterms:created xsi:type="dcterms:W3CDTF">2023-09-20T11:13:31Z</dcterms:created>
  <dcterms:modified xsi:type="dcterms:W3CDTF">2025-03-12T08:02:30Z</dcterms:modified>
</cp:coreProperties>
</file>