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notesMasterIdLst>
    <p:notesMasterId r:id="rId3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image" Target="../media/image-1-6.png"/><Relationship Id="rId7" Type="http://schemas.openxmlformats.org/officeDocument/2006/relationships/image" Target="../media/image-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9F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54864"/>
            <a:ext cx="85953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300" b="1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Research Paradigm — and What Does Each One Do?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274320" y="457200"/>
            <a:ext cx="859536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paradigm is your researcher identity — the set of beliefs about reality, knowledge, and values that underpins every decision in your thesis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274320" y="731520"/>
            <a:ext cx="1152144" cy="4206240"/>
          </a:xfrm>
          <a:prstGeom prst="rect">
            <a:avLst/>
          </a:prstGeom>
          <a:solidFill>
            <a:srgbClr val="EBF5FB"/>
          </a:solidFill>
          <a:ln w="19050">
            <a:solidFill>
              <a:srgbClr val="2E86C1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274320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0175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POSITIVISM</a:t>
            </a:r>
            <a:endParaRPr lang="en-US" sz="750" dirty="0"/>
          </a:p>
        </p:txBody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08" y="1033272"/>
            <a:ext cx="658368" cy="658368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329184" y="1737360"/>
            <a:ext cx="1042416" cy="237744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329184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MEASURES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320040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Scientist"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320040" y="2304288"/>
            <a:ext cx="1060704" cy="0"/>
          </a:xfrm>
          <a:prstGeom prst="line">
            <a:avLst/>
          </a:prstGeom>
          <a:noFill/>
          <a:ln w="9525">
            <a:solidFill>
              <a:srgbClr val="2E86C1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320040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13" name="Text 10"/>
          <p:cNvSpPr/>
          <p:nvPr/>
        </p:nvSpPr>
        <p:spPr>
          <a:xfrm>
            <a:off x="320040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Believes one objective reality exists and can be measured. Uses numbers, statistics, and large samples to discover universal laws of human behaviour.</a:t>
            </a:r>
            <a:endParaRPr lang="en-US" sz="800" dirty="0"/>
          </a:p>
        </p:txBody>
      </p:sp>
      <p:sp>
        <p:nvSpPr>
          <p:cNvPr id="14" name="Shape 11"/>
          <p:cNvSpPr/>
          <p:nvPr/>
        </p:nvSpPr>
        <p:spPr>
          <a:xfrm>
            <a:off x="274320" y="4773168"/>
            <a:ext cx="1152144" cy="164592"/>
          </a:xfrm>
          <a:prstGeom prst="rect">
            <a:avLst/>
          </a:prstGeom>
          <a:solidFill>
            <a:srgbClr val="2E86C1">
              <a:alpha val="60000"/>
            </a:srgbClr>
          </a:solidFill>
          <a:ln w="12700">
            <a:solidFill>
              <a:srgbClr val="2E86C1"/>
            </a:solidFill>
            <a:prstDash val="solid"/>
          </a:ln>
        </p:spPr>
      </p:sp>
      <p:sp>
        <p:nvSpPr>
          <p:cNvPr id="15" name="Shape 12"/>
          <p:cNvSpPr/>
          <p:nvPr/>
        </p:nvSpPr>
        <p:spPr>
          <a:xfrm>
            <a:off x="1514856" y="731520"/>
            <a:ext cx="1152144" cy="4206240"/>
          </a:xfrm>
          <a:prstGeom prst="rect">
            <a:avLst/>
          </a:prstGeom>
          <a:solidFill>
            <a:srgbClr val="E9F7EF"/>
          </a:solidFill>
          <a:ln w="19050">
            <a:solidFill>
              <a:srgbClr val="27AE60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1514856" y="731520"/>
            <a:ext cx="1152144" cy="27432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154228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POST-POSITIVISM</a:t>
            </a:r>
            <a:endParaRPr lang="en-US" sz="750" dirty="0"/>
          </a:p>
        </p:txBody>
      </p:sp>
      <p:pic>
        <p:nvPicPr>
          <p:cNvPr id="18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744" y="1033272"/>
            <a:ext cx="658368" cy="658368"/>
          </a:xfrm>
          <a:prstGeom prst="rect">
            <a:avLst/>
          </a:prstGeom>
        </p:spPr>
      </p:pic>
      <p:sp>
        <p:nvSpPr>
          <p:cNvPr id="19" name="Shape 15"/>
          <p:cNvSpPr/>
          <p:nvPr/>
        </p:nvSpPr>
        <p:spPr>
          <a:xfrm>
            <a:off x="1569720" y="1737360"/>
            <a:ext cx="1042416" cy="237744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</p:sp>
      <p:sp>
        <p:nvSpPr>
          <p:cNvPr id="20" name="Text 16"/>
          <p:cNvSpPr/>
          <p:nvPr/>
        </p:nvSpPr>
        <p:spPr>
          <a:xfrm>
            <a:off x="1569720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TRIANGULATES</a:t>
            </a:r>
            <a:endParaRPr lang="en-US" sz="800" dirty="0"/>
          </a:p>
        </p:txBody>
      </p:sp>
      <p:sp>
        <p:nvSpPr>
          <p:cNvPr id="21" name="Text 17"/>
          <p:cNvSpPr/>
          <p:nvPr/>
        </p:nvSpPr>
        <p:spPr>
          <a:xfrm>
            <a:off x="1560576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Careful Scientist"</a:t>
            </a:r>
            <a:endParaRPr lang="en-US" sz="850" dirty="0"/>
          </a:p>
        </p:txBody>
      </p:sp>
      <p:sp>
        <p:nvSpPr>
          <p:cNvPr id="22" name="Shape 18"/>
          <p:cNvSpPr/>
          <p:nvPr/>
        </p:nvSpPr>
        <p:spPr>
          <a:xfrm>
            <a:off x="1560576" y="2304288"/>
            <a:ext cx="1060704" cy="0"/>
          </a:xfrm>
          <a:prstGeom prst="line">
            <a:avLst/>
          </a:prstGeom>
          <a:noFill/>
          <a:ln w="9525">
            <a:solidFill>
              <a:srgbClr val="27AE60"/>
            </a:solidFill>
            <a:prstDash val="solid"/>
          </a:ln>
        </p:spPr>
      </p:sp>
      <p:sp>
        <p:nvSpPr>
          <p:cNvPr id="23" name="Text 19"/>
          <p:cNvSpPr/>
          <p:nvPr/>
        </p:nvSpPr>
        <p:spPr>
          <a:xfrm>
            <a:off x="1560576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24" name="Text 20"/>
          <p:cNvSpPr/>
          <p:nvPr/>
        </p:nvSpPr>
        <p:spPr>
          <a:xfrm>
            <a:off x="1560576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Accepts that reality exists but our knowledge of it is always incomplete. Combines multiple methods to build a fuller, more reliable picture.</a:t>
            </a:r>
            <a:endParaRPr lang="en-US" sz="800" dirty="0"/>
          </a:p>
        </p:txBody>
      </p:sp>
      <p:sp>
        <p:nvSpPr>
          <p:cNvPr id="25" name="Shape 21"/>
          <p:cNvSpPr/>
          <p:nvPr/>
        </p:nvSpPr>
        <p:spPr>
          <a:xfrm>
            <a:off x="1514856" y="4773168"/>
            <a:ext cx="1152144" cy="164592"/>
          </a:xfrm>
          <a:prstGeom prst="rect">
            <a:avLst/>
          </a:prstGeom>
          <a:solidFill>
            <a:srgbClr val="27AE60">
              <a:alpha val="60000"/>
            </a:srgbClr>
          </a:solidFill>
          <a:ln w="12700">
            <a:solidFill>
              <a:srgbClr val="27AE60"/>
            </a:solidFill>
            <a:prstDash val="solid"/>
          </a:ln>
        </p:spPr>
      </p:sp>
      <p:sp>
        <p:nvSpPr>
          <p:cNvPr id="26" name="Shape 22"/>
          <p:cNvSpPr/>
          <p:nvPr/>
        </p:nvSpPr>
        <p:spPr>
          <a:xfrm>
            <a:off x="2755392" y="731520"/>
            <a:ext cx="1152144" cy="4206240"/>
          </a:xfrm>
          <a:prstGeom prst="rect">
            <a:avLst/>
          </a:prstGeom>
          <a:solidFill>
            <a:srgbClr val="FDEDEC"/>
          </a:solidFill>
          <a:ln w="19050">
            <a:solidFill>
              <a:srgbClr val="E74C3C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27" name="Shape 23"/>
          <p:cNvSpPr/>
          <p:nvPr/>
        </p:nvSpPr>
        <p:spPr>
          <a:xfrm>
            <a:off x="2755392" y="731520"/>
            <a:ext cx="1152144" cy="274320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</p:sp>
      <p:sp>
        <p:nvSpPr>
          <p:cNvPr id="28" name="Text 24"/>
          <p:cNvSpPr/>
          <p:nvPr/>
        </p:nvSpPr>
        <p:spPr>
          <a:xfrm>
            <a:off x="2782824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C: INTERPRETIVISM</a:t>
            </a:r>
            <a:endParaRPr lang="en-US" sz="750" dirty="0"/>
          </a:p>
        </p:txBody>
      </p:sp>
      <p:pic>
        <p:nvPicPr>
          <p:cNvPr id="2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2280" y="1033272"/>
            <a:ext cx="658368" cy="658368"/>
          </a:xfrm>
          <a:prstGeom prst="rect">
            <a:avLst/>
          </a:prstGeom>
        </p:spPr>
      </p:pic>
      <p:sp>
        <p:nvSpPr>
          <p:cNvPr id="30" name="Shape 25"/>
          <p:cNvSpPr/>
          <p:nvPr/>
        </p:nvSpPr>
        <p:spPr>
          <a:xfrm>
            <a:off x="2810256" y="1737360"/>
            <a:ext cx="1042416" cy="237744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</p:sp>
      <p:sp>
        <p:nvSpPr>
          <p:cNvPr id="31" name="Text 26"/>
          <p:cNvSpPr/>
          <p:nvPr/>
        </p:nvSpPr>
        <p:spPr>
          <a:xfrm>
            <a:off x="2810256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LISTENS</a:t>
            </a:r>
            <a:endParaRPr lang="en-US" sz="800" dirty="0"/>
          </a:p>
        </p:txBody>
      </p:sp>
      <p:sp>
        <p:nvSpPr>
          <p:cNvPr id="32" name="Text 27"/>
          <p:cNvSpPr/>
          <p:nvPr/>
        </p:nvSpPr>
        <p:spPr>
          <a:xfrm>
            <a:off x="2801112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Listener"</a:t>
            </a:r>
            <a:endParaRPr lang="en-US" sz="850" dirty="0"/>
          </a:p>
        </p:txBody>
      </p:sp>
      <p:sp>
        <p:nvSpPr>
          <p:cNvPr id="33" name="Shape 28"/>
          <p:cNvSpPr/>
          <p:nvPr/>
        </p:nvSpPr>
        <p:spPr>
          <a:xfrm>
            <a:off x="2801112" y="2304288"/>
            <a:ext cx="1060704" cy="0"/>
          </a:xfrm>
          <a:prstGeom prst="line">
            <a:avLst/>
          </a:prstGeom>
          <a:noFill/>
          <a:ln w="9525">
            <a:solidFill>
              <a:srgbClr val="E74C3C"/>
            </a:solidFill>
            <a:prstDash val="solid"/>
          </a:ln>
        </p:spPr>
      </p:sp>
      <p:sp>
        <p:nvSpPr>
          <p:cNvPr id="34" name="Text 29"/>
          <p:cNvSpPr/>
          <p:nvPr/>
        </p:nvSpPr>
        <p:spPr>
          <a:xfrm>
            <a:off x="2801112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35" name="Text 30"/>
          <p:cNvSpPr/>
          <p:nvPr/>
        </p:nvSpPr>
        <p:spPr>
          <a:xfrm>
            <a:off x="2801112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Believes each person lives a different reality. Sits with people, asks open questions, and builds knowledge together through deep conversation and relationship.</a:t>
            </a:r>
            <a:endParaRPr lang="en-US" sz="800" dirty="0"/>
          </a:p>
        </p:txBody>
      </p:sp>
      <p:sp>
        <p:nvSpPr>
          <p:cNvPr id="36" name="Shape 31"/>
          <p:cNvSpPr/>
          <p:nvPr/>
        </p:nvSpPr>
        <p:spPr>
          <a:xfrm>
            <a:off x="2755392" y="4773168"/>
            <a:ext cx="1152144" cy="164592"/>
          </a:xfrm>
          <a:prstGeom prst="rect">
            <a:avLst/>
          </a:prstGeom>
          <a:solidFill>
            <a:srgbClr val="E74C3C">
              <a:alpha val="60000"/>
            </a:srgbClr>
          </a:solidFill>
          <a:ln w="12700">
            <a:solidFill>
              <a:srgbClr val="E74C3C"/>
            </a:solidFill>
            <a:prstDash val="solid"/>
          </a:ln>
        </p:spPr>
      </p:sp>
      <p:sp>
        <p:nvSpPr>
          <p:cNvPr id="37" name="Shape 32"/>
          <p:cNvSpPr/>
          <p:nvPr/>
        </p:nvSpPr>
        <p:spPr>
          <a:xfrm>
            <a:off x="3995928" y="731520"/>
            <a:ext cx="1152144" cy="4206240"/>
          </a:xfrm>
          <a:prstGeom prst="rect">
            <a:avLst/>
          </a:prstGeom>
          <a:solidFill>
            <a:srgbClr val="F5EEF8"/>
          </a:solidFill>
          <a:ln w="19050">
            <a:solidFill>
              <a:srgbClr val="8E44AD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38" name="Shape 33"/>
          <p:cNvSpPr/>
          <p:nvPr/>
        </p:nvSpPr>
        <p:spPr>
          <a:xfrm>
            <a:off x="3995928" y="731520"/>
            <a:ext cx="1152144" cy="274320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</p:sp>
      <p:sp>
        <p:nvSpPr>
          <p:cNvPr id="39" name="Text 34"/>
          <p:cNvSpPr/>
          <p:nvPr/>
        </p:nvSpPr>
        <p:spPr>
          <a:xfrm>
            <a:off x="4023360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D: CONSTRUCTIVISM</a:t>
            </a:r>
            <a:endParaRPr lang="en-US" sz="750" dirty="0"/>
          </a:p>
        </p:txBody>
      </p:sp>
      <p:pic>
        <p:nvPicPr>
          <p:cNvPr id="4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2816" y="1033272"/>
            <a:ext cx="658368" cy="658368"/>
          </a:xfrm>
          <a:prstGeom prst="rect">
            <a:avLst/>
          </a:prstGeom>
        </p:spPr>
      </p:pic>
      <p:sp>
        <p:nvSpPr>
          <p:cNvPr id="41" name="Shape 35"/>
          <p:cNvSpPr/>
          <p:nvPr/>
        </p:nvSpPr>
        <p:spPr>
          <a:xfrm>
            <a:off x="4050792" y="1737360"/>
            <a:ext cx="1042416" cy="237744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</p:sp>
      <p:sp>
        <p:nvSpPr>
          <p:cNvPr id="42" name="Text 36"/>
          <p:cNvSpPr/>
          <p:nvPr/>
        </p:nvSpPr>
        <p:spPr>
          <a:xfrm>
            <a:off x="4050792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FOLLOWS</a:t>
            </a:r>
            <a:endParaRPr lang="en-US" sz="800" dirty="0"/>
          </a:p>
        </p:txBody>
      </p:sp>
      <p:sp>
        <p:nvSpPr>
          <p:cNvPr id="43" name="Text 37"/>
          <p:cNvSpPr/>
          <p:nvPr/>
        </p:nvSpPr>
        <p:spPr>
          <a:xfrm>
            <a:off x="4041648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Shadow"</a:t>
            </a:r>
            <a:endParaRPr lang="en-US" sz="850" dirty="0"/>
          </a:p>
        </p:txBody>
      </p:sp>
      <p:sp>
        <p:nvSpPr>
          <p:cNvPr id="44" name="Shape 38"/>
          <p:cNvSpPr/>
          <p:nvPr/>
        </p:nvSpPr>
        <p:spPr>
          <a:xfrm>
            <a:off x="4041648" y="2304288"/>
            <a:ext cx="1060704" cy="0"/>
          </a:xfrm>
          <a:prstGeom prst="line">
            <a:avLst/>
          </a:prstGeom>
          <a:noFill/>
          <a:ln w="9525">
            <a:solidFill>
              <a:srgbClr val="8E44AD"/>
            </a:solidFill>
            <a:prstDash val="solid"/>
          </a:ln>
        </p:spPr>
      </p:sp>
      <p:sp>
        <p:nvSpPr>
          <p:cNvPr id="45" name="Text 39"/>
          <p:cNvSpPr/>
          <p:nvPr/>
        </p:nvSpPr>
        <p:spPr>
          <a:xfrm>
            <a:off x="4041648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46" name="Text 40"/>
          <p:cNvSpPr/>
          <p:nvPr/>
        </p:nvSpPr>
        <p:spPr>
          <a:xfrm>
            <a:off x="4041648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the individual. Follows people over time to understand how each person personally constructs their own meaning of the world from their unique experiences.</a:t>
            </a:r>
            <a:endParaRPr lang="en-US" sz="800" dirty="0"/>
          </a:p>
        </p:txBody>
      </p:sp>
      <p:sp>
        <p:nvSpPr>
          <p:cNvPr id="47" name="Shape 41"/>
          <p:cNvSpPr/>
          <p:nvPr/>
        </p:nvSpPr>
        <p:spPr>
          <a:xfrm>
            <a:off x="3995928" y="4773168"/>
            <a:ext cx="1152144" cy="164592"/>
          </a:xfrm>
          <a:prstGeom prst="rect">
            <a:avLst/>
          </a:prstGeom>
          <a:solidFill>
            <a:srgbClr val="8E44AD">
              <a:alpha val="60000"/>
            </a:srgbClr>
          </a:solidFill>
          <a:ln w="12700">
            <a:solidFill>
              <a:srgbClr val="8E44AD"/>
            </a:solidFill>
            <a:prstDash val="solid"/>
          </a:ln>
        </p:spPr>
      </p:sp>
      <p:sp>
        <p:nvSpPr>
          <p:cNvPr id="48" name="Shape 42"/>
          <p:cNvSpPr/>
          <p:nvPr/>
        </p:nvSpPr>
        <p:spPr>
          <a:xfrm>
            <a:off x="5236464" y="731520"/>
            <a:ext cx="1152144" cy="4206240"/>
          </a:xfrm>
          <a:prstGeom prst="rect">
            <a:avLst/>
          </a:prstGeom>
          <a:solidFill>
            <a:srgbClr val="EAF2FF"/>
          </a:solidFill>
          <a:ln w="19050">
            <a:solidFill>
              <a:srgbClr val="2980B9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49" name="Shape 43"/>
          <p:cNvSpPr/>
          <p:nvPr/>
        </p:nvSpPr>
        <p:spPr>
          <a:xfrm>
            <a:off x="5236464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</p:sp>
      <p:sp>
        <p:nvSpPr>
          <p:cNvPr id="50" name="Text 44"/>
          <p:cNvSpPr/>
          <p:nvPr/>
        </p:nvSpPr>
        <p:spPr>
          <a:xfrm>
            <a:off x="5263896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E: SOCIAL</a:t>
            </a:r>
            <a:endParaRPr lang="en-US" sz="750" dirty="0"/>
          </a:p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CONSTRUCTIONISM</a:t>
            </a:r>
            <a:endParaRPr lang="en-US" sz="750" dirty="0"/>
          </a:p>
        </p:txBody>
      </p:sp>
      <p:pic>
        <p:nvPicPr>
          <p:cNvPr id="51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3352" y="1033272"/>
            <a:ext cx="658368" cy="658368"/>
          </a:xfrm>
          <a:prstGeom prst="rect">
            <a:avLst/>
          </a:prstGeom>
        </p:spPr>
      </p:pic>
      <p:sp>
        <p:nvSpPr>
          <p:cNvPr id="52" name="Shape 45"/>
          <p:cNvSpPr/>
          <p:nvPr/>
        </p:nvSpPr>
        <p:spPr>
          <a:xfrm>
            <a:off x="5291328" y="1737360"/>
            <a:ext cx="1042416" cy="237744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</p:sp>
      <p:sp>
        <p:nvSpPr>
          <p:cNvPr id="53" name="Text 46"/>
          <p:cNvSpPr/>
          <p:nvPr/>
        </p:nvSpPr>
        <p:spPr>
          <a:xfrm>
            <a:off x="5291328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OBSERVES GROUPS</a:t>
            </a:r>
            <a:endParaRPr lang="en-US" sz="800" dirty="0"/>
          </a:p>
        </p:txBody>
      </p:sp>
      <p:sp>
        <p:nvSpPr>
          <p:cNvPr id="54" name="Text 47"/>
          <p:cNvSpPr/>
          <p:nvPr/>
        </p:nvSpPr>
        <p:spPr>
          <a:xfrm>
            <a:off x="5282184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Group Watcher"</a:t>
            </a:r>
            <a:endParaRPr lang="en-US" sz="850" dirty="0"/>
          </a:p>
        </p:txBody>
      </p:sp>
      <p:sp>
        <p:nvSpPr>
          <p:cNvPr id="55" name="Shape 48"/>
          <p:cNvSpPr/>
          <p:nvPr/>
        </p:nvSpPr>
        <p:spPr>
          <a:xfrm>
            <a:off x="5282184" y="2304288"/>
            <a:ext cx="1060704" cy="0"/>
          </a:xfrm>
          <a:prstGeom prst="line">
            <a:avLst/>
          </a:prstGeom>
          <a:noFill/>
          <a:ln w="9525">
            <a:solidFill>
              <a:srgbClr val="2980B9"/>
            </a:solidFill>
            <a:prstDash val="solid"/>
          </a:ln>
        </p:spPr>
      </p:sp>
      <p:sp>
        <p:nvSpPr>
          <p:cNvPr id="56" name="Text 49"/>
          <p:cNvSpPr/>
          <p:nvPr/>
        </p:nvSpPr>
        <p:spPr>
          <a:xfrm>
            <a:off x="5282184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57" name="Text 50"/>
          <p:cNvSpPr/>
          <p:nvPr/>
        </p:nvSpPr>
        <p:spPr>
          <a:xfrm>
            <a:off x="5282184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the collective. Studies how groups co-create shared meaning through language, stories, and interaction — reality lives between people, not inside them.</a:t>
            </a:r>
            <a:endParaRPr lang="en-US" sz="800" dirty="0"/>
          </a:p>
        </p:txBody>
      </p:sp>
      <p:sp>
        <p:nvSpPr>
          <p:cNvPr id="58" name="Shape 51"/>
          <p:cNvSpPr/>
          <p:nvPr/>
        </p:nvSpPr>
        <p:spPr>
          <a:xfrm>
            <a:off x="5236464" y="4773168"/>
            <a:ext cx="1152144" cy="164592"/>
          </a:xfrm>
          <a:prstGeom prst="rect">
            <a:avLst/>
          </a:prstGeom>
          <a:solidFill>
            <a:srgbClr val="2980B9">
              <a:alpha val="60000"/>
            </a:srgbClr>
          </a:solidFill>
          <a:ln w="12700">
            <a:solidFill>
              <a:srgbClr val="2980B9"/>
            </a:solidFill>
            <a:prstDash val="solid"/>
          </a:ln>
        </p:spPr>
      </p:sp>
      <p:sp>
        <p:nvSpPr>
          <p:cNvPr id="59" name="Shape 52"/>
          <p:cNvSpPr/>
          <p:nvPr/>
        </p:nvSpPr>
        <p:spPr>
          <a:xfrm>
            <a:off x="6477000" y="731520"/>
            <a:ext cx="1152144" cy="4206240"/>
          </a:xfrm>
          <a:prstGeom prst="rect">
            <a:avLst/>
          </a:prstGeom>
          <a:solidFill>
            <a:srgbClr val="FEF9E7"/>
          </a:solidFill>
          <a:ln w="19050">
            <a:solidFill>
              <a:srgbClr val="D4AC0D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60" name="Shape 53"/>
          <p:cNvSpPr/>
          <p:nvPr/>
        </p:nvSpPr>
        <p:spPr>
          <a:xfrm>
            <a:off x="6477000" y="731520"/>
            <a:ext cx="1152144" cy="274320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</p:sp>
      <p:sp>
        <p:nvSpPr>
          <p:cNvPr id="61" name="Text 54"/>
          <p:cNvSpPr/>
          <p:nvPr/>
        </p:nvSpPr>
        <p:spPr>
          <a:xfrm>
            <a:off x="650443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F: CRITICAL THEORY</a:t>
            </a:r>
            <a:endParaRPr lang="en-US" sz="750" dirty="0"/>
          </a:p>
        </p:txBody>
      </p:sp>
      <p:pic>
        <p:nvPicPr>
          <p:cNvPr id="62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3888" y="1033272"/>
            <a:ext cx="658368" cy="658368"/>
          </a:xfrm>
          <a:prstGeom prst="rect">
            <a:avLst/>
          </a:prstGeom>
        </p:spPr>
      </p:pic>
      <p:sp>
        <p:nvSpPr>
          <p:cNvPr id="63" name="Shape 55"/>
          <p:cNvSpPr/>
          <p:nvPr/>
        </p:nvSpPr>
        <p:spPr>
          <a:xfrm>
            <a:off x="6531864" y="1737360"/>
            <a:ext cx="1042416" cy="237744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</p:sp>
      <p:sp>
        <p:nvSpPr>
          <p:cNvPr id="64" name="Text 56"/>
          <p:cNvSpPr/>
          <p:nvPr/>
        </p:nvSpPr>
        <p:spPr>
          <a:xfrm>
            <a:off x="6531864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800" dirty="0"/>
          </a:p>
        </p:txBody>
      </p:sp>
      <p:sp>
        <p:nvSpPr>
          <p:cNvPr id="65" name="Text 57"/>
          <p:cNvSpPr/>
          <p:nvPr/>
        </p:nvSpPr>
        <p:spPr>
          <a:xfrm>
            <a:off x="6522720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Challenger"</a:t>
            </a:r>
            <a:endParaRPr lang="en-US" sz="850" dirty="0"/>
          </a:p>
        </p:txBody>
      </p:sp>
      <p:sp>
        <p:nvSpPr>
          <p:cNvPr id="66" name="Shape 58"/>
          <p:cNvSpPr/>
          <p:nvPr/>
        </p:nvSpPr>
        <p:spPr>
          <a:xfrm>
            <a:off x="6522720" y="2304288"/>
            <a:ext cx="1060704" cy="0"/>
          </a:xfrm>
          <a:prstGeom prst="line">
            <a:avLst/>
          </a:prstGeom>
          <a:noFill/>
          <a:ln w="9525">
            <a:solidFill>
              <a:srgbClr val="D4AC0D"/>
            </a:solidFill>
            <a:prstDash val="solid"/>
          </a:ln>
        </p:spPr>
      </p:sp>
      <p:sp>
        <p:nvSpPr>
          <p:cNvPr id="67" name="Text 59"/>
          <p:cNvSpPr/>
          <p:nvPr/>
        </p:nvSpPr>
        <p:spPr>
          <a:xfrm>
            <a:off x="6522720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68" name="Text 60"/>
          <p:cNvSpPr/>
          <p:nvPr/>
        </p:nvSpPr>
        <p:spPr>
          <a:xfrm>
            <a:off x="6522720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Asks who holds power and who is silenced. Treats research as political — committed to social justice, exposing inequality, and amplifying marginalised voices.</a:t>
            </a:r>
            <a:endParaRPr lang="en-US" sz="800" dirty="0"/>
          </a:p>
        </p:txBody>
      </p:sp>
      <p:sp>
        <p:nvSpPr>
          <p:cNvPr id="69" name="Shape 61"/>
          <p:cNvSpPr/>
          <p:nvPr/>
        </p:nvSpPr>
        <p:spPr>
          <a:xfrm>
            <a:off x="6477000" y="4773168"/>
            <a:ext cx="1152144" cy="164592"/>
          </a:xfrm>
          <a:prstGeom prst="rect">
            <a:avLst/>
          </a:prstGeom>
          <a:solidFill>
            <a:srgbClr val="D4AC0D">
              <a:alpha val="60000"/>
            </a:srgbClr>
          </a:solidFill>
          <a:ln w="12700">
            <a:solidFill>
              <a:srgbClr val="D4AC0D"/>
            </a:solidFill>
            <a:prstDash val="solid"/>
          </a:ln>
        </p:spPr>
      </p:sp>
      <p:sp>
        <p:nvSpPr>
          <p:cNvPr id="70" name="Shape 62"/>
          <p:cNvSpPr/>
          <p:nvPr/>
        </p:nvSpPr>
        <p:spPr>
          <a:xfrm>
            <a:off x="7717536" y="731520"/>
            <a:ext cx="1152144" cy="4206240"/>
          </a:xfrm>
          <a:prstGeom prst="rect">
            <a:avLst/>
          </a:prstGeom>
          <a:solidFill>
            <a:srgbClr val="E8F8F5"/>
          </a:solidFill>
          <a:ln w="19050">
            <a:solidFill>
              <a:srgbClr val="17A589"/>
            </a:solidFill>
            <a:prstDash val="solid"/>
          </a:ln>
          <a:effectLst>
            <a:outerShdw sx="100000" sy="100000" kx="0" ky="0" algn="bl" rotWithShape="0" blurRad="50800" dist="25400" dir="8100000">
              <a:srgbClr val="000000">
                <a:alpha val="10000"/>
              </a:srgbClr>
            </a:outerShdw>
          </a:effectLst>
        </p:spPr>
      </p:sp>
      <p:sp>
        <p:nvSpPr>
          <p:cNvPr id="71" name="Shape 63"/>
          <p:cNvSpPr/>
          <p:nvPr/>
        </p:nvSpPr>
        <p:spPr>
          <a:xfrm>
            <a:off x="7717536" y="731520"/>
            <a:ext cx="1152144" cy="274320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</p:sp>
      <p:sp>
        <p:nvSpPr>
          <p:cNvPr id="72" name="Text 64"/>
          <p:cNvSpPr/>
          <p:nvPr/>
        </p:nvSpPr>
        <p:spPr>
          <a:xfrm>
            <a:off x="774496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G: PRAGMATISM</a:t>
            </a:r>
            <a:endParaRPr lang="en-US" sz="750" dirty="0"/>
          </a:p>
        </p:txBody>
      </p:sp>
      <p:pic>
        <p:nvPicPr>
          <p:cNvPr id="73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4424" y="1033272"/>
            <a:ext cx="658368" cy="658368"/>
          </a:xfrm>
          <a:prstGeom prst="rect">
            <a:avLst/>
          </a:prstGeom>
        </p:spPr>
      </p:pic>
      <p:sp>
        <p:nvSpPr>
          <p:cNvPr id="74" name="Shape 65"/>
          <p:cNvSpPr/>
          <p:nvPr/>
        </p:nvSpPr>
        <p:spPr>
          <a:xfrm>
            <a:off x="7772400" y="1737360"/>
            <a:ext cx="1042416" cy="237744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</p:sp>
      <p:sp>
        <p:nvSpPr>
          <p:cNvPr id="75" name="Text 66"/>
          <p:cNvSpPr/>
          <p:nvPr/>
        </p:nvSpPr>
        <p:spPr>
          <a:xfrm>
            <a:off x="7772400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SOLVES</a:t>
            </a:r>
            <a:endParaRPr lang="en-US" sz="800" dirty="0"/>
          </a:p>
        </p:txBody>
      </p:sp>
      <p:sp>
        <p:nvSpPr>
          <p:cNvPr id="76" name="Text 67"/>
          <p:cNvSpPr/>
          <p:nvPr/>
        </p:nvSpPr>
        <p:spPr>
          <a:xfrm>
            <a:off x="7763256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b="1" i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Fixer"</a:t>
            </a:r>
            <a:endParaRPr lang="en-US" sz="850" dirty="0"/>
          </a:p>
        </p:txBody>
      </p:sp>
      <p:sp>
        <p:nvSpPr>
          <p:cNvPr id="77" name="Shape 68"/>
          <p:cNvSpPr/>
          <p:nvPr/>
        </p:nvSpPr>
        <p:spPr>
          <a:xfrm>
            <a:off x="7763256" y="2304288"/>
            <a:ext cx="1060704" cy="0"/>
          </a:xfrm>
          <a:prstGeom prst="line">
            <a:avLst/>
          </a:prstGeom>
          <a:noFill/>
          <a:ln w="9525">
            <a:solidFill>
              <a:srgbClr val="17A589"/>
            </a:solidFill>
            <a:prstDash val="solid"/>
          </a:ln>
        </p:spPr>
      </p:sp>
      <p:sp>
        <p:nvSpPr>
          <p:cNvPr id="78" name="Text 69"/>
          <p:cNvSpPr/>
          <p:nvPr/>
        </p:nvSpPr>
        <p:spPr>
          <a:xfrm>
            <a:off x="7763256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79" name="Text 70"/>
          <p:cNvSpPr/>
          <p:nvPr/>
        </p:nvSpPr>
        <p:spPr>
          <a:xfrm>
            <a:off x="7763256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not commit to one worldview. Picks whatever methods solve the real-world problem most effectively. Judged by outcomes, not philosophical purity.</a:t>
            </a:r>
            <a:endParaRPr lang="en-US" sz="800" dirty="0"/>
          </a:p>
        </p:txBody>
      </p:sp>
      <p:sp>
        <p:nvSpPr>
          <p:cNvPr id="80" name="Shape 71"/>
          <p:cNvSpPr/>
          <p:nvPr/>
        </p:nvSpPr>
        <p:spPr>
          <a:xfrm>
            <a:off x="7717536" y="4773168"/>
            <a:ext cx="1152144" cy="164592"/>
          </a:xfrm>
          <a:prstGeom prst="rect">
            <a:avLst/>
          </a:prstGeom>
          <a:solidFill>
            <a:srgbClr val="17A589">
              <a:alpha val="60000"/>
            </a:srgbClr>
          </a:solidFill>
          <a:ln w="12700">
            <a:solidFill>
              <a:srgbClr val="17A589"/>
            </a:solidFill>
            <a:prstDash val="solid"/>
          </a:ln>
        </p:spPr>
      </p:sp>
      <p:sp>
        <p:nvSpPr>
          <p:cNvPr id="81" name="Text 72"/>
          <p:cNvSpPr/>
          <p:nvPr/>
        </p:nvSpPr>
        <p:spPr>
          <a:xfrm>
            <a:off x="274320" y="4946904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8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LCDB7007 Research Principles &amp; Philosophy  |  UWTSD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Slide 1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2026-04-07T16:04:33Z</dcterms:created>
  <dcterms:modified xsi:type="dcterms:W3CDTF">2026-04-07T16:04:33Z</dcterms:modified>
</cp:coreProperties>
</file>