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19"/>
  </p:notesMasterIdLst>
  <p:sldIdLst>
    <p:sldId id="256" r:id="rId2"/>
    <p:sldId id="257" r:id="rId3"/>
    <p:sldId id="322" r:id="rId4"/>
    <p:sldId id="305" r:id="rId5"/>
    <p:sldId id="324" r:id="rId6"/>
    <p:sldId id="306" r:id="rId7"/>
    <p:sldId id="325" r:id="rId8"/>
    <p:sldId id="307" r:id="rId9"/>
    <p:sldId id="312" r:id="rId10"/>
    <p:sldId id="313" r:id="rId11"/>
    <p:sldId id="314" r:id="rId12"/>
    <p:sldId id="315" r:id="rId13"/>
    <p:sldId id="316" r:id="rId14"/>
    <p:sldId id="321" r:id="rId15"/>
    <p:sldId id="317" r:id="rId16"/>
    <p:sldId id="318" r:id="rId17"/>
    <p:sldId id="319" r:id="rId18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3/10/13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D4DA-9C38-B04E-B000-78B385EB842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3/10/13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Indigenous Politics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of the Lecture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The construction of indigeneity </a:t>
            </a:r>
          </a:p>
          <a:p>
            <a:pPr lvl="0"/>
            <a:r>
              <a:rPr lang="en-GB" dirty="0" smtClean="0"/>
              <a:t>The question of ‘authenticity’</a:t>
            </a:r>
          </a:p>
          <a:p>
            <a:pPr lvl="1"/>
            <a:r>
              <a:rPr lang="en-GB" dirty="0" smtClean="0"/>
              <a:t>Territoriality</a:t>
            </a:r>
          </a:p>
          <a:p>
            <a:pPr lvl="1"/>
            <a:r>
              <a:rPr lang="en-GB" dirty="0" smtClean="0"/>
              <a:t>The cost of being  ‘authentic’</a:t>
            </a:r>
          </a:p>
          <a:p>
            <a:pPr lvl="0"/>
            <a:r>
              <a:rPr lang="en-GB" dirty="0" smtClean="0"/>
              <a:t>Rights discourse and legal frameworks</a:t>
            </a:r>
          </a:p>
          <a:p>
            <a:pPr lvl="0"/>
            <a:r>
              <a:rPr lang="en-GB" dirty="0" smtClean="0"/>
              <a:t>Protection of ‘culture’ and intellectual property</a:t>
            </a:r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8028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UN (WGIP) Definitions of Indigenous (in </a:t>
            </a:r>
            <a:r>
              <a:rPr lang="en-GB" dirty="0" err="1" smtClean="0"/>
              <a:t>Kenrick</a:t>
            </a:r>
            <a:r>
              <a:rPr lang="en-GB" dirty="0" smtClean="0"/>
              <a:t> &amp; Lewis)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Priority in time, with respect to occupation and use of territory</a:t>
            </a:r>
          </a:p>
          <a:p>
            <a:r>
              <a:rPr lang="en-GB" dirty="0" smtClean="0"/>
              <a:t>Voluntary perpetuation of cultural distinctiveness</a:t>
            </a:r>
          </a:p>
          <a:p>
            <a:r>
              <a:rPr lang="en-GB" dirty="0" smtClean="0"/>
              <a:t>Self-identification, and recognition by other groups and state authorities, as a distinct </a:t>
            </a:r>
            <a:r>
              <a:rPr lang="en-GB" dirty="0" err="1" smtClean="0"/>
              <a:t>collectivity</a:t>
            </a:r>
            <a:endParaRPr lang="en-GB" dirty="0" smtClean="0"/>
          </a:p>
          <a:p>
            <a:r>
              <a:rPr lang="en-GB" dirty="0" smtClean="0"/>
              <a:t>Experience of subjugation, marginalization, dispossession, exclusion or discrimination (whether or not these conditions persist)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Clifford (1988): The Mashpee Case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498970" y="2340429"/>
            <a:ext cx="3951161" cy="42399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1970s legal case in Cape Cod, USA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The Mashpee people  attempted to reclaim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tribal lands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political control of town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Mashpee governance of the town pre 1960’s was not contested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BUT, did they govern as a tribe?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446" y="2038256"/>
            <a:ext cx="3530600" cy="22987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688" y="3837133"/>
            <a:ext cx="2959100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Mashpee Today: A Tribe?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tribal governance  / political structure</a:t>
            </a:r>
          </a:p>
          <a:p>
            <a:r>
              <a:rPr lang="en-GB" dirty="0" smtClean="0"/>
              <a:t>Language had not been spoken since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They have no clearly distinct religion</a:t>
            </a:r>
          </a:p>
          <a:p>
            <a:r>
              <a:rPr lang="en-GB" dirty="0" smtClean="0"/>
              <a:t>They had inter-married and migrated</a:t>
            </a:r>
          </a:p>
          <a:p>
            <a:r>
              <a:rPr lang="en-GB" dirty="0" smtClean="0"/>
              <a:t>The community had permeable borders</a:t>
            </a:r>
          </a:p>
          <a:p>
            <a:r>
              <a:rPr lang="en-GB" dirty="0" smtClean="0"/>
              <a:t>They were active in the economy as business people, teachers, labourers etc.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Continuities </a:t>
            </a:r>
          </a:p>
        </p:txBody>
      </p:sp>
      <p:sp>
        <p:nvSpPr>
          <p:cNvPr id="26628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316162"/>
            <a:ext cx="3565525" cy="39608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Prove continuities in  </a:t>
            </a:r>
          </a:p>
          <a:p>
            <a:pPr lvl="1"/>
            <a:r>
              <a:rPr lang="en-GB" sz="2000" dirty="0" smtClean="0"/>
              <a:t>Race</a:t>
            </a:r>
          </a:p>
          <a:p>
            <a:pPr lvl="1"/>
            <a:r>
              <a:rPr lang="en-GB" sz="2000" dirty="0" smtClean="0"/>
              <a:t>Territory</a:t>
            </a:r>
          </a:p>
          <a:p>
            <a:pPr lvl="1"/>
            <a:r>
              <a:rPr lang="en-GB" sz="2000" dirty="0" smtClean="0"/>
              <a:t>Community </a:t>
            </a:r>
          </a:p>
          <a:p>
            <a:pPr lvl="1"/>
            <a:r>
              <a:rPr lang="en-GB" sz="2000" dirty="0" smtClean="0"/>
              <a:t>Leadership</a:t>
            </a:r>
          </a:p>
          <a:p>
            <a:pPr lvl="1"/>
            <a:endParaRPr lang="en-GB" sz="2000" dirty="0" smtClean="0"/>
          </a:p>
          <a:p>
            <a:r>
              <a:rPr lang="en-GB" sz="2000" dirty="0" smtClean="0"/>
              <a:t>Over the course of three centuries</a:t>
            </a:r>
          </a:p>
          <a:p>
            <a:pPr lvl="1"/>
            <a:endParaRPr lang="en-GB" sz="2000" dirty="0" smtClean="0"/>
          </a:p>
          <a:p>
            <a:pPr lvl="1"/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16162"/>
            <a:ext cx="4842665" cy="32899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History of the Mashpee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Conversion to Christianity or</a:t>
            </a:r>
            <a:r>
              <a:rPr lang="en-GB" dirty="0" smtClean="0"/>
              <a:t> syncretism </a:t>
            </a:r>
            <a:r>
              <a:rPr lang="en-GB" dirty="0" smtClean="0"/>
              <a:t>/</a:t>
            </a:r>
            <a:r>
              <a:rPr lang="en-GB" dirty="0" smtClean="0"/>
              <a:t> hiding </a:t>
            </a:r>
            <a:r>
              <a:rPr lang="en-GB" dirty="0" smtClean="0"/>
              <a:t>of ideology?</a:t>
            </a:r>
          </a:p>
          <a:p>
            <a:r>
              <a:rPr lang="en-GB" dirty="0" smtClean="0"/>
              <a:t>Taking the colonists’ side or</a:t>
            </a:r>
            <a:r>
              <a:rPr lang="en-GB" dirty="0" smtClean="0"/>
              <a:t> survival </a:t>
            </a:r>
            <a:r>
              <a:rPr lang="en-GB" dirty="0" smtClean="0"/>
              <a:t>through participation?</a:t>
            </a:r>
          </a:p>
          <a:p>
            <a:r>
              <a:rPr lang="en-GB" dirty="0" smtClean="0"/>
              <a:t>Intermarriage or Incorporating others into the Indian core?</a:t>
            </a:r>
          </a:p>
          <a:p>
            <a:r>
              <a:rPr lang="en-GB" dirty="0" smtClean="0"/>
              <a:t>Assimilation  or</a:t>
            </a:r>
            <a:r>
              <a:rPr lang="en-GB" dirty="0" smtClean="0"/>
              <a:t> adaptation </a:t>
            </a:r>
            <a:r>
              <a:rPr lang="en-GB" dirty="0" smtClean="0"/>
              <a:t>to external influence?</a:t>
            </a:r>
          </a:p>
          <a:p>
            <a:r>
              <a:rPr lang="en-GB" dirty="0" smtClean="0"/>
              <a:t>(the category of Indian disappeared 1905-1960)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and Ironies 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525670"/>
            <a:ext cx="7610476" cy="36247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Had to demonstrate the same kinds of practices that colonisers had tried to stop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 community was seen to be created by the colonial encounter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Many tribal affiliations had been recently established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could only be seen as co-residents by legal criteria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didn’t ‘look’ like Native Americans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(as the colonisers imagine them)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Performing to (White) Stereotypes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571" y="2358571"/>
            <a:ext cx="4230189" cy="39184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Criteria is based on white views of how Native Americans should be</a:t>
            </a:r>
          </a:p>
          <a:p>
            <a:pPr lvl="1">
              <a:lnSpc>
                <a:spcPct val="90000"/>
              </a:lnSpc>
            </a:pPr>
            <a:r>
              <a:rPr lang="en-GB" sz="2000" dirty="0" err="1" smtClean="0"/>
              <a:t>Powows</a:t>
            </a:r>
            <a:endParaRPr lang="en-GB" sz="2000" dirty="0" smtClean="0"/>
          </a:p>
          <a:p>
            <a:pPr lvl="1">
              <a:lnSpc>
                <a:spcPct val="90000"/>
              </a:lnSpc>
              <a:buNone/>
            </a:pP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GB" sz="2000" dirty="0" smtClean="0"/>
              <a:t>Doesn’t account for </a:t>
            </a:r>
          </a:p>
          <a:p>
            <a:pPr>
              <a:lnSpc>
                <a:spcPct val="90000"/>
              </a:lnSpc>
              <a:spcBef>
                <a:spcPts val="0"/>
              </a:spcBef>
              <a:buNone/>
            </a:pPr>
            <a:r>
              <a:rPr lang="en-GB" sz="2000" dirty="0" smtClean="0"/>
              <a:t>     ‘modern’ Native Americans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The case was constrained not just be law, but by imagination and assumptions. </a:t>
            </a:r>
          </a:p>
          <a:p>
            <a:pPr>
              <a:spcBef>
                <a:spcPts val="0"/>
              </a:spcBef>
              <a:buNone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567" y="2358570"/>
            <a:ext cx="4029127" cy="351971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Kurkiala</a:t>
            </a:r>
            <a:r>
              <a:rPr lang="en-GB" dirty="0" smtClean="0"/>
              <a:t> 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046866"/>
          </a:xfrm>
        </p:spPr>
        <p:txBody>
          <a:bodyPr>
            <a:normAutofit/>
          </a:bodyPr>
          <a:lstStyle/>
          <a:p>
            <a:r>
              <a:rPr lang="en-GB" dirty="0" smtClean="0"/>
              <a:t>Lakota claims for the Black Hills in South Dakota</a:t>
            </a:r>
          </a:p>
          <a:p>
            <a:r>
              <a:rPr lang="en-GB" dirty="0" smtClean="0"/>
              <a:t>Influence of Foucault</a:t>
            </a:r>
          </a:p>
          <a:p>
            <a:r>
              <a:rPr lang="en-GB" dirty="0" smtClean="0"/>
              <a:t>Two very different narratives </a:t>
            </a:r>
          </a:p>
          <a:p>
            <a:pPr lvl="1"/>
            <a:r>
              <a:rPr lang="en-GB" dirty="0" smtClean="0"/>
              <a:t>historians</a:t>
            </a:r>
          </a:p>
          <a:p>
            <a:pPr lvl="1"/>
            <a:r>
              <a:rPr lang="en-GB" dirty="0" smtClean="0"/>
              <a:t>Lakota intellectuals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Lakota, Black Hills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366" y="2038256"/>
            <a:ext cx="3012865" cy="20729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613" y="2038256"/>
            <a:ext cx="3378200" cy="2413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16" y="3791387"/>
            <a:ext cx="3289300" cy="2463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0510" y="4111176"/>
            <a:ext cx="3893935" cy="26641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different views of the past, yet the structure is the same </a:t>
            </a:r>
          </a:p>
          <a:p>
            <a:pPr lvl="1"/>
            <a:r>
              <a:rPr lang="en-GB" dirty="0" smtClean="0"/>
              <a:t>Objective truth </a:t>
            </a:r>
          </a:p>
          <a:p>
            <a:r>
              <a:rPr lang="en-GB" dirty="0" smtClean="0"/>
              <a:t>Dominant discourse of Western legal systems</a:t>
            </a:r>
          </a:p>
          <a:p>
            <a:r>
              <a:rPr lang="en-GB" dirty="0" smtClean="0"/>
              <a:t>Oral traditions are based on a moral code </a:t>
            </a:r>
          </a:p>
          <a:p>
            <a:pPr lvl="1"/>
            <a:r>
              <a:rPr lang="en-GB" dirty="0" smtClean="0"/>
              <a:t>Are outside the hegemonic paradigm </a:t>
            </a:r>
          </a:p>
          <a:p>
            <a:pPr lvl="1"/>
            <a:r>
              <a:rPr lang="en-GB" dirty="0" smtClean="0"/>
              <a:t>Do constitute an alternative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Kuper</a:t>
            </a:r>
            <a:r>
              <a:rPr lang="en-GB" dirty="0" smtClean="0"/>
              <a:t> (2003) </a:t>
            </a:r>
            <a:endParaRPr lang="en-GB" dirty="0"/>
          </a:p>
        </p:txBody>
      </p:sp>
      <p:sp>
        <p:nvSpPr>
          <p:cNvPr id="354312" name="Rectangle 8"/>
          <p:cNvSpPr>
            <a:spLocks noGrp="1" noChangeArrowheads="1"/>
          </p:cNvSpPr>
          <p:nvPr>
            <p:ph sz="half" idx="1"/>
          </p:nvPr>
        </p:nvSpPr>
        <p:spPr>
          <a:xfrm>
            <a:off x="326571" y="2595563"/>
            <a:ext cx="4820963" cy="368141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Indigenous Rights are, by extension, racist</a:t>
            </a:r>
          </a:p>
          <a:p>
            <a:r>
              <a:rPr lang="en-GB" sz="2400" dirty="0" smtClean="0"/>
              <a:t>Comparison to </a:t>
            </a:r>
            <a:r>
              <a:rPr lang="en-GB" sz="2400" dirty="0"/>
              <a:t>right-wing agendas of</a:t>
            </a:r>
            <a:r>
              <a:rPr lang="en-GB" sz="2400" dirty="0" smtClean="0"/>
              <a:t> exclusion</a:t>
            </a:r>
          </a:p>
          <a:p>
            <a:r>
              <a:rPr lang="en-GB" sz="2400" dirty="0" smtClean="0"/>
              <a:t>Based on descent</a:t>
            </a:r>
          </a:p>
          <a:p>
            <a:pPr lvl="1"/>
            <a:r>
              <a:rPr lang="en-GB" sz="2400" dirty="0" smtClean="0"/>
              <a:t>The Nuremburg Principle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1397000"/>
            <a:ext cx="3566159" cy="4879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and Soil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37152"/>
          </a:xfrm>
        </p:spPr>
        <p:txBody>
          <a:bodyPr>
            <a:normAutofit/>
          </a:bodyPr>
          <a:lstStyle/>
          <a:p>
            <a:r>
              <a:rPr lang="en-GB" dirty="0" smtClean="0"/>
              <a:t>Descent is the bedrock of collective identity (</a:t>
            </a:r>
            <a:r>
              <a:rPr lang="en-GB" dirty="0" err="1" smtClean="0"/>
              <a:t>p</a:t>
            </a:r>
            <a:r>
              <a:rPr lang="en-GB" dirty="0" smtClean="0"/>
              <a:t>. 392)</a:t>
            </a:r>
          </a:p>
          <a:p>
            <a:pPr lvl="1"/>
            <a:r>
              <a:rPr lang="en-GB" dirty="0" smtClean="0"/>
              <a:t>e.g. The Cree Peoples</a:t>
            </a:r>
          </a:p>
          <a:p>
            <a:r>
              <a:rPr lang="en-GB" dirty="0" smtClean="0"/>
              <a:t>Gives ‘special privileges’ to the few</a:t>
            </a:r>
          </a:p>
          <a:p>
            <a:r>
              <a:rPr lang="en-GB" dirty="0" smtClean="0"/>
              <a:t>Indigenous peoples are commonly migrants too</a:t>
            </a:r>
          </a:p>
          <a:p>
            <a:r>
              <a:rPr lang="en-GB" dirty="0" smtClean="0"/>
              <a:t>Overlapping land claims</a:t>
            </a:r>
          </a:p>
          <a:p>
            <a:r>
              <a:rPr lang="en-GB" dirty="0" smtClean="0"/>
              <a:t>Can exacerbate frictions between social groups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4000" dirty="0" smtClean="0"/>
              <a:t>A Western Agenda? </a:t>
            </a:r>
            <a:endParaRPr lang="en-US" sz="4000" dirty="0"/>
          </a:p>
        </p:txBody>
      </p:sp>
      <p:sp>
        <p:nvSpPr>
          <p:cNvPr id="35738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17037" y="2595563"/>
            <a:ext cx="4266723" cy="36814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Supported by global agencies and </a:t>
            </a:r>
            <a:r>
              <a:rPr lang="en-GB" sz="2400" dirty="0" smtClean="0"/>
              <a:t>institutions</a:t>
            </a:r>
          </a:p>
          <a:p>
            <a:pPr>
              <a:lnSpc>
                <a:spcPct val="90000"/>
              </a:lnSpc>
            </a:pPr>
            <a:r>
              <a:rPr lang="en-GB" sz="2400" dirty="0" err="1" smtClean="0"/>
              <a:t>Essentialises</a:t>
            </a:r>
            <a:r>
              <a:rPr lang="en-GB" sz="2400" dirty="0" smtClean="0"/>
              <a:t> ‘the native’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Reflects an outdated notion of culture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Based on romantic Western, notions of ‘the primitive’.</a:t>
            </a:r>
            <a:endParaRPr lang="en-US" sz="2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313" y="1166813"/>
            <a:ext cx="2857500" cy="2857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294" y="4156075"/>
            <a:ext cx="3835400" cy="2120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Critiques</a:t>
            </a:r>
            <a:endParaRPr lang="en-US" sz="3200" dirty="0"/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Ignores</a:t>
            </a:r>
            <a:r>
              <a:rPr lang="en-GB" sz="2400" dirty="0" smtClean="0"/>
              <a:t> a history of struggle and marginalisation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Power inequities are overlooked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A claim for ‘special privileges’ or a claim for equality?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Should indigenous people be punished for adopting the labels projected onto them by (</a:t>
            </a:r>
            <a:r>
              <a:rPr lang="en-GB" sz="2400" dirty="0" err="1" smtClean="0"/>
              <a:t>neo)colonial</a:t>
            </a:r>
            <a:r>
              <a:rPr lang="en-GB" sz="2400" dirty="0" smtClean="0"/>
              <a:t> powers?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Kenrick</a:t>
            </a:r>
            <a:r>
              <a:rPr lang="en-GB" dirty="0" smtClean="0"/>
              <a:t> &amp; Lewis (2004)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7858"/>
            <a:ext cx="7610476" cy="3998472"/>
          </a:xfrm>
        </p:spPr>
        <p:txBody>
          <a:bodyPr/>
          <a:lstStyle/>
          <a:p>
            <a:r>
              <a:rPr lang="en-GB" dirty="0" smtClean="0"/>
              <a:t>Indigenous rights movements are a response to discrimination </a:t>
            </a:r>
          </a:p>
          <a:p>
            <a:r>
              <a:rPr lang="en-GB" dirty="0" smtClean="0"/>
              <a:t>UN frameworks have not resulted in special privileges,  but provide a way for voices to be heard </a:t>
            </a:r>
          </a:p>
          <a:p>
            <a:r>
              <a:rPr lang="en-GB" dirty="0" smtClean="0"/>
              <a:t>Relational understanding of indigenous </a:t>
            </a:r>
          </a:p>
          <a:p>
            <a:r>
              <a:rPr lang="en-GB" dirty="0" smtClean="0"/>
              <a:t>Cree ‘emergence’ rather than descent </a:t>
            </a:r>
          </a:p>
          <a:p>
            <a:r>
              <a:rPr lang="en-GB" dirty="0" smtClean="0"/>
              <a:t>“indigenous describes one side in a relationship between certain unequally powerful groups of people” (p.402)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729</TotalTime>
  <Words>657</Words>
  <Application>Microsoft Macintosh PowerPoint</Application>
  <PresentationFormat>On-screen Show (4:3)</PresentationFormat>
  <Paragraphs>100</Paragraphs>
  <Slides>17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Perspective</vt:lpstr>
      <vt:lpstr>Indigenous Politics</vt:lpstr>
      <vt:lpstr> Key Themes of the Lecture  </vt:lpstr>
      <vt:lpstr>UN (WGIP) Definitions of Indigenous (in Kenrick &amp; Lewis)</vt:lpstr>
      <vt:lpstr>Clifford (1988): The Mashpee Case</vt:lpstr>
      <vt:lpstr>Mashpee Today: A Tribe? </vt:lpstr>
      <vt:lpstr>Historical Continuities </vt:lpstr>
      <vt:lpstr>The History of the Mashpee</vt:lpstr>
      <vt:lpstr>Issues and Ironies </vt:lpstr>
      <vt:lpstr>Performing to (White) Stereotypes</vt:lpstr>
      <vt:lpstr>Kurkiala (2002)</vt:lpstr>
      <vt:lpstr>Lakota, Black Hills</vt:lpstr>
      <vt:lpstr>Conclusions</vt:lpstr>
      <vt:lpstr>Kuper (2003) </vt:lpstr>
      <vt:lpstr>Blood and Soil</vt:lpstr>
      <vt:lpstr>A Western Agenda? </vt:lpstr>
      <vt:lpstr>Critiques</vt:lpstr>
      <vt:lpstr>Kenrick &amp; Lewis (2004)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63</cp:revision>
  <dcterms:created xsi:type="dcterms:W3CDTF">2013-03-10T19:23:14Z</dcterms:created>
  <dcterms:modified xsi:type="dcterms:W3CDTF">2013-03-10T19:26:41Z</dcterms:modified>
</cp:coreProperties>
</file>