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Lst>
  <p:sldSz cx="18288000" cy="10287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21" autoAdjust="0"/>
  </p:normalViewPr>
  <p:slideViewPr>
    <p:cSldViewPr>
      <p:cViewPr varScale="1">
        <p:scale>
          <a:sx n="56" d="100"/>
          <a:sy n="56" d="100"/>
        </p:scale>
        <p:origin x="0" y="0"/>
      </p:cViewPr>
      <p:guideLst>
        <p:guide orient="horz" pos="2160"/>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&lt;#&gt;</a:t>
            </a:fld>
            <a:endParaRPr lang="zh-CN" altLang="en-US" sz="1200">
              <a:latin typeface="Calibri" pitchFamily="0" charset="0"/>
              <a:ea typeface="等线" pitchFamily="0" charset="0"/>
              <a:cs typeface="Calibri" pitchFamily="0" charset="0"/>
            </a:endParaRPr>
          </a:p>
        </p:txBody>
      </p:sp>
      <p:sp>
        <p:nvSpPr>
          <p:cNvPr id="8" name="文本框"/>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等线" pitchFamily="0" charset="0"/>
              <a:cs typeface="Calibri" pitchFamily="0" charset="0"/>
            </a:endParaRPr>
          </a:p>
        </p:txBody>
      </p:sp>
      <p:sp>
        <p:nvSpPr>
          <p:cNvPr id="9" name="文本框"/>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等线" pitchFamily="0" charset="0"/>
                <a:cs typeface="Calibri" pitchFamily="0" charset="0"/>
              </a:rPr>
              <a:t>6/14/2026</a:t>
            </a:fld>
            <a:endParaRPr lang="zh-CN" altLang="en-US" sz="1200">
              <a:latin typeface="Calibri" pitchFamily="0" charset="0"/>
              <a:ea typeface="等线" pitchFamily="0" charset="0"/>
              <a:cs typeface="Calibri" pitchFamily="0" charset="0"/>
            </a:endParaRPr>
          </a:p>
        </p:txBody>
      </p:sp>
      <p:sp>
        <p:nvSpPr>
          <p:cNvPr id="10" name="对象"/>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11" name="文本框"/>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2" name="文本框"/>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665389836"/>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a:t>
            </a:fld>
            <a:endParaRPr lang="zh-CN" altLang="en-US" sz="1200">
              <a:latin typeface="Calibri" pitchFamily="0" charset="0"/>
              <a:ea typeface="等线" pitchFamily="0" charset="0"/>
              <a:cs typeface="Calibri" pitchFamily="0" charset="0"/>
            </a:endParaRPr>
          </a:p>
        </p:txBody>
      </p:sp>
      <p:sp>
        <p:nvSpPr>
          <p:cNvPr id="31" name="对象"/>
          <p:cNvSpPr>
            <a:spLocks noGrp="1"/>
          </p:cNvSpPr>
          <p:nvPr>
            <p:ph type="sldImg"/>
          </p:nvPr>
        </p:nvSpPr>
        <p:spPr>
          <a:xfrm rot="0">
            <a:off x="685800" y="1143000"/>
            <a:ext cx="5486400" cy="3086100"/>
          </a:xfrm>
          <a:prstGeom prst="rect"/>
          <a:noFill/>
          <a:ln w="12700" cmpd="sng" cap="flat">
            <a:noFill/>
            <a:prstDash val="solid"/>
            <a:miter/>
          </a:ln>
        </p:spPr>
      </p:sp>
      <p:sp>
        <p:nvSpPr>
          <p:cNvPr id="32"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534411062"/>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a:t>
            </a:fld>
            <a:endParaRPr lang="zh-CN" altLang="en-US" sz="1200">
              <a:latin typeface="Calibri" pitchFamily="0" charset="0"/>
              <a:ea typeface="等线" pitchFamily="0" charset="0"/>
              <a:cs typeface="Calibri" pitchFamily="0" charset="0"/>
            </a:endParaRPr>
          </a:p>
        </p:txBody>
      </p:sp>
      <p:sp>
        <p:nvSpPr>
          <p:cNvPr id="50"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51"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Australia and the United Kingdom both have a serious health issue of breast cancer and thousands of breast cancers are being diagnosed each year. Studies have shown that early detection, by mammography screening, leads to higher survival rates and less additional treatment. Women between 50 - 71 years can attend the NHS Breast Screening Programme for routine mammograms every 3 years. There is no charge for this service, but the proportion of different population groups attending very varied. Social and economic inequalities are frequently a problem for Roma migrants, and may affect the access they can have to health care services. The reality of Roma communities is discrimination, exclusion and health issues on a regular basis. Other factors may make some participants more susceptible to change such as language barriers, lack of knowledge of screening programs and cultural issues surrounding health care. Such problems need to be recognised if appropriate breast cancer screening coverage is to be encouraged and if inequalities in cancer prevention and early diagnosis is to be tackled in the NHS.</a:t>
            </a:r>
            <a:endParaRPr lang="en-US" altLang="zh-CN" b="0"/>
          </a:p>
          <a:p>
            <a:br>
              <a:rPr lang="zh-CN" altLang="en-US"/>
            </a:br>
            <a:endParaRPr lang="zh-CN" altLang="en-US"/>
          </a:p>
        </p:txBody>
      </p:sp>
    </p:spTree>
    <p:extLst>
      <p:ext uri="{BB962C8B-B14F-4D97-AF65-F5344CB8AC3E}">
        <p14:creationId xmlns:p14="http://schemas.microsoft.com/office/powerpoint/2010/main" val="1423462679"/>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a:t>
            </a:fld>
            <a:endParaRPr lang="zh-CN" altLang="en-US" sz="1200">
              <a:latin typeface="Calibri" pitchFamily="0" charset="0"/>
              <a:ea typeface="等线" pitchFamily="0" charset="0"/>
              <a:cs typeface="Calibri" pitchFamily="0" charset="0"/>
            </a:endParaRPr>
          </a:p>
        </p:txBody>
      </p:sp>
      <p:sp>
        <p:nvSpPr>
          <p:cNvPr id="70"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1"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Breast cancer is one of the most prevalent types of cancer to be diagnosed among women in the United Kingdom and approximately 55,000 women are diagnosed with this kind of cancer every year. One of the keys to improved survival and reduced health care costs is to do screening for early diagnosis. </a:t>
            </a:r>
            <a:r>
              <a:rPr lang="en-US" altLang="zh-CN" sz="1200" b="0" i="0" u="none" strike="noStrike" kern="1200">
                <a:solidFill>
                  <a:schemeClr val="tx1"/>
                </a:solidFill>
                <a:latin typeface="Calibri" pitchFamily="0" charset="0"/>
                <a:ea typeface="等线" pitchFamily="0" charset="0"/>
                <a:cs typeface="Calibri" pitchFamily="0" charset="0"/>
              </a:rPr>
              <a:t>Infact</a:t>
            </a:r>
            <a:r>
              <a:rPr lang="en-US" altLang="zh-CN" sz="1200" b="0" i="0" u="none" strike="noStrike" kern="1200">
                <a:solidFill>
                  <a:schemeClr val="tx1"/>
                </a:solidFill>
                <a:latin typeface="Calibri" pitchFamily="0" charset="0"/>
                <a:ea typeface="等线" pitchFamily="0" charset="0"/>
                <a:cs typeface="Calibri" pitchFamily="0" charset="0"/>
              </a:rPr>
              <a:t>, it is found that women diagnosed early in the disease fare better than women diagnosed later in the disease. In some areas and communities there is below to desired uptake of screening in the NHS despite offering screening free of charge. It has also been shown in research that some migrant/ethnic minority women would not register for screening programmes. This means the risk of lesser involvement may lead to delayed diagnosis, further progression of the disease and risk of health effects. Information specifically pertaining to Roma migrant women is scarce but studies in Europe indicate that Roma populations generally have less participation than other populations in seeking preventive health services. This highlights the need for research into factors affecting breast cancer screening uptake in Roma women in Sheffield and action/interventions to raise uptake.</a:t>
            </a:r>
            <a:endParaRPr lang="en-US" altLang="zh-CN" b="0"/>
          </a:p>
          <a:p>
            <a:br>
              <a:rPr lang="zh-CN" altLang="en-US"/>
            </a:br>
            <a:endParaRPr lang="zh-CN" altLang="en-US"/>
          </a:p>
        </p:txBody>
      </p:sp>
    </p:spTree>
    <p:extLst>
      <p:ext uri="{BB962C8B-B14F-4D97-AF65-F5344CB8AC3E}">
        <p14:creationId xmlns:p14="http://schemas.microsoft.com/office/powerpoint/2010/main" val="1009479651"/>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a:t>
            </a:fld>
            <a:endParaRPr lang="zh-CN" altLang="en-US" sz="1200">
              <a:latin typeface="Calibri" pitchFamily="0" charset="0"/>
              <a:ea typeface="等线" pitchFamily="0" charset="0"/>
              <a:cs typeface="Calibri" pitchFamily="0" charset="0"/>
            </a:endParaRPr>
          </a:p>
        </p:txBody>
      </p:sp>
      <p:sp>
        <p:nvSpPr>
          <p:cNvPr id="86"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8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The Roma population is one of the most marginalised ethnic minority in Europe, and has suffered from well documented social exclusion and discrimination since before history. Large numbers of Roma people had relocated to the United Kingdom (UK) from a variety of European nations, including the Czech Republic, Slovakia and Romania, where they were looking for better opportunities. Sheffield, however, is one such city with also a significant Roma population. Unemployment, poorer living conditions, lack of education and poverty are still issues faced by many Roma migrants. These can have direct impacts on health outcomes and health care use. Language barriers including the understanding of screening invitations can be difficult to interpret, and this can be problematic for the NHS programmes. Further, beliefs, difficulties in trusting the healthcare system and a poor experience from the healthcare system can be a barrier to prevent people engaging with healthcare services. A contextually sensitive approach to considerations of what may prevent Roma migrant women from accessing screening services is essential and a culturally prone approach is needed for good design of culturally appropriate support to access services and actively encouraging attendance at screening.</a:t>
            </a:r>
            <a:endParaRPr lang="en-US" altLang="zh-CN" b="0"/>
          </a:p>
          <a:p>
            <a:br>
              <a:rPr lang="zh-CN" altLang="en-US"/>
            </a:br>
            <a:endParaRPr lang="zh-CN" altLang="en-US"/>
          </a:p>
        </p:txBody>
      </p:sp>
    </p:spTree>
    <p:extLst>
      <p:ext uri="{BB962C8B-B14F-4D97-AF65-F5344CB8AC3E}">
        <p14:creationId xmlns:p14="http://schemas.microsoft.com/office/powerpoint/2010/main" val="1071999664"/>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a:t>
            </a:fld>
            <a:endParaRPr lang="zh-CN" altLang="en-US" sz="1200">
              <a:latin typeface="Calibri" pitchFamily="0" charset="0"/>
              <a:ea typeface="等线" pitchFamily="0" charset="0"/>
              <a:cs typeface="Calibri" pitchFamily="0" charset="0"/>
            </a:endParaRPr>
          </a:p>
        </p:txBody>
      </p:sp>
      <p:sp>
        <p:nvSpPr>
          <p:cNvPr id="106"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0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The study is important in healthcare as although there are major care gaps it is recognised that significant inequalities exist in many vulnerable groups within the United Kingdom. All is not equal when it comes to breast cancer screening on the NHS; it is free of charge on the NHS. Little is known about Roma migrant women in the public health literature in the UK and they are a relatively under-researched group. Existing evidence in Europe indicates that a potential combination of cultural, social and structural factors impacts on the uptake of participation in screening programmes by Roma women. Not enough screening leads to late diagnosis which may result in complex intervention, expensive medical intervention and death. Moreover, an understanding of facilitators of screening participation is key as these could inform future interventions. This research aims to use the experiences of Roma migrant women in Sheffield as a means of providing evidence which can inform culturally-sensitive healthcare practices and help the reduction of health inequalities within disadvantaged communities.</a:t>
            </a:r>
            <a:endParaRPr lang="en-US" altLang="zh-CN" b="0"/>
          </a:p>
          <a:p>
            <a:br>
              <a:rPr lang="zh-CN" altLang="en-US"/>
            </a:br>
            <a:endParaRPr lang="zh-CN" altLang="en-US"/>
          </a:p>
        </p:txBody>
      </p:sp>
    </p:spTree>
    <p:extLst>
      <p:ext uri="{BB962C8B-B14F-4D97-AF65-F5344CB8AC3E}">
        <p14:creationId xmlns:p14="http://schemas.microsoft.com/office/powerpoint/2010/main" val="1244413674"/>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6</a:t>
            </a:fld>
            <a:endParaRPr lang="zh-CN" altLang="en-US" sz="1200">
              <a:latin typeface="Calibri" pitchFamily="0" charset="0"/>
              <a:ea typeface="等线" pitchFamily="0" charset="0"/>
              <a:cs typeface="Calibri" pitchFamily="0" charset="0"/>
            </a:endParaRPr>
          </a:p>
        </p:txBody>
      </p:sp>
      <p:sp>
        <p:nvSpPr>
          <p:cNvPr id="125"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26"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The primary research question of this study will be; What factors influence the uptake of breast cancer screening among Roma migrant women living in Sheffield? and this study seeks to identify factors that may explain this uptake among Roma migrant women in Sheffield. The aim of this question was to gain in-depth understanding of the complex social, cultural and health service dimension when using breast cancer screening programmes. This study aims to explore these and those that influence decisions to screen. The study will not only consider "barriers" but "facilitators" that facilitate participation also. In this way the balanced approach enables to have a more complex picture of behaviours in screening. The study aims at reflecting the lived experiences of Roma migrant women and provide solutions to clearly deepen the screening uptake rate. Implications: The findings from this study could inform more inclusive and culturally competent breast cancer screening interventions to facilitate greater access to screening opportunities and improved health outcomes for underserved populations.</a:t>
            </a:r>
            <a:endParaRPr lang="en-US" altLang="zh-CN" b="0"/>
          </a:p>
          <a:p>
            <a:br>
              <a:rPr lang="zh-CN" altLang="en-US"/>
            </a:br>
            <a:endParaRPr lang="zh-CN" altLang="en-US"/>
          </a:p>
        </p:txBody>
      </p:sp>
    </p:spTree>
    <p:extLst>
      <p:ext uri="{BB962C8B-B14F-4D97-AF65-F5344CB8AC3E}">
        <p14:creationId xmlns:p14="http://schemas.microsoft.com/office/powerpoint/2010/main" val="1735510026"/>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7</a:t>
            </a:fld>
            <a:endParaRPr lang="zh-CN" altLang="en-US" sz="1200">
              <a:latin typeface="Calibri" pitchFamily="0" charset="0"/>
              <a:ea typeface="等线" pitchFamily="0" charset="0"/>
              <a:cs typeface="Calibri" pitchFamily="0" charset="0"/>
            </a:endParaRPr>
          </a:p>
        </p:txBody>
      </p:sp>
      <p:sp>
        <p:nvSpPr>
          <p:cNvPr id="148"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49"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The research objectives are a framework with which to work toward getting to the study aim. The first objective is to have knowledge about the barriers of adaptation of breast cancer screening faced by Roma migrant women. Some of the problems may be language, transportation, fear, cultural beliefs and lack of awareness. The second aim is to gain an understanding of women's knowledge, beliefs and attitudes regarding breast cancer and breast screening programmes. Knowing people's perceptions can be used to get insights into the processes of making decisions in the realm of healthcare. The third objective is on experiences made with the NHS, such as people's interactions with health professionals and the access to information. Last, the study is testing the implementation of actionable strategies to enhance participation in breast cancer screening. The following are suggestions from the perspective of developing culturally salient interventions with the Healthcare Providers in mind. Along with the objectives these will help inform the development of evidence to help address inequalities and to involve Roma migrant women in Sheffield in the use of preventive health care services.</a:t>
            </a:r>
            <a:endParaRPr lang="en-US" altLang="zh-CN" b="0"/>
          </a:p>
          <a:p>
            <a:br>
              <a:rPr lang="zh-CN" altLang="en-US"/>
            </a:br>
            <a:endParaRPr lang="zh-CN" altLang="en-US"/>
          </a:p>
        </p:txBody>
      </p:sp>
    </p:spTree>
    <p:extLst>
      <p:ext uri="{BB962C8B-B14F-4D97-AF65-F5344CB8AC3E}">
        <p14:creationId xmlns:p14="http://schemas.microsoft.com/office/powerpoint/2010/main" val="834196563"/>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8</a:t>
            </a:fld>
            <a:endParaRPr lang="zh-CN" altLang="en-US" sz="1200">
              <a:latin typeface="Calibri" pitchFamily="0" charset="0"/>
              <a:ea typeface="等线" pitchFamily="0" charset="0"/>
              <a:cs typeface="Calibri" pitchFamily="0" charset="0"/>
            </a:endParaRPr>
          </a:p>
        </p:txBody>
      </p:sp>
      <p:sp>
        <p:nvSpPr>
          <p:cNvPr id="173"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74"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This research might have implications for public health and social care practice. It will reinforce the knowledge on the factors that contribute to inequalities in health care with regards to Roma migrant women for the first time. Second, findings can help convey culturally-appropriate strategies to address cultural barriers to breast cancer screening. This may include improving communication skills, engaging in community engagement activities, and specific health education campaigns. Lastly, this study might provide valuable lessons for the NHS providers and policy makers on how to improve screening attendance among the </a:t>
            </a:r>
            <a:r>
              <a:rPr lang="en-US" altLang="zh-CN" sz="1200" b="0" i="0" u="none" strike="noStrike" kern="1200">
                <a:solidFill>
                  <a:schemeClr val="tx1"/>
                </a:solidFill>
                <a:latin typeface="Calibri" pitchFamily="0" charset="0"/>
                <a:ea typeface="等线" pitchFamily="0" charset="0"/>
                <a:cs typeface="Calibri" pitchFamily="0" charset="0"/>
              </a:rPr>
              <a:t>underscreened</a:t>
            </a:r>
            <a:r>
              <a:rPr lang="en-US" altLang="zh-CN" sz="1200" b="0" i="0" u="none" strike="noStrike" kern="1200">
                <a:solidFill>
                  <a:schemeClr val="tx1"/>
                </a:solidFill>
                <a:latin typeface="Calibri" pitchFamily="0" charset="0"/>
                <a:ea typeface="等线" pitchFamily="0" charset="0"/>
                <a:cs typeface="Calibri" pitchFamily="0" charset="0"/>
              </a:rPr>
              <a:t> populations. Dealing with a community with some understanding of community needs is key to making the best use of resources and designing services. Research could also be a way to a more general approach to cancer prevention: advocacy on the basis of working to achieve equality of access to health care. Increased participation at screening time among vulnerable groups will lead to early detection among high risk groups, improved health outcomes and lower mortality rates, and a higher levels of healthcare coverage for communities.</a:t>
            </a:r>
            <a:endParaRPr lang="en-US" altLang="zh-CN" b="0"/>
          </a:p>
          <a:p>
            <a:br>
              <a:rPr lang="zh-CN" altLang="en-US"/>
            </a:br>
            <a:endParaRPr lang="zh-CN" altLang="en-US"/>
          </a:p>
        </p:txBody>
      </p:sp>
    </p:spTree>
    <p:extLst>
      <p:ext uri="{BB962C8B-B14F-4D97-AF65-F5344CB8AC3E}">
        <p14:creationId xmlns:p14="http://schemas.microsoft.com/office/powerpoint/2010/main" val="1923758123"/>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9</a:t>
            </a:fld>
            <a:endParaRPr lang="zh-CN" altLang="en-US" sz="1200">
              <a:latin typeface="Calibri" pitchFamily="0" charset="0"/>
              <a:ea typeface="等线" pitchFamily="0" charset="0"/>
              <a:cs typeface="Calibri" pitchFamily="0" charset="0"/>
            </a:endParaRPr>
          </a:p>
        </p:txBody>
      </p:sp>
      <p:sp>
        <p:nvSpPr>
          <p:cNvPr id="191"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92"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The evidence available, to date, suggests several recommendations for enhancing uptake of breast cancer screening amongst Roma migrant women. Awareness and addressing misconceptions about breast cancer and screening are possible targets for CBHE programmes. Language and literacy issues could be addressed through accessing information in Roma languages and through accessible information modalities. Healthcare professionals need to be sensitised with the provision of cultural competency training to augment knowledge of the Roma community and develop understanding and trust between healthcare professional and patient. In order to foster engagement and outreach specific partnership working between NHS organisations and groups who are part of the Roma community is needed. Future studies might investigate effectiveness of these interventions and other migrant populations' breast screening experiences. Achieving health care equality won't be a quick set of events, it will take time and work from multiple parties, however a more continuous and ongoing effort, one that will take the attention of the administration, health care providers and its members. By using culturally and community-responsive screening strategies informed by needs, and accessible through public health, participation in cancer screening, early detection, and reduction of health disparities can be promoted among vulnerable populations.</a:t>
            </a:r>
            <a:endParaRPr lang="en-US" altLang="zh-CN" b="0"/>
          </a:p>
          <a:p>
            <a:br>
              <a:rPr lang="zh-CN" altLang="en-US"/>
            </a:br>
            <a:endParaRPr lang="zh-CN" altLang="en-US"/>
          </a:p>
        </p:txBody>
      </p:sp>
    </p:spTree>
    <p:extLst>
      <p:ext uri="{BB962C8B-B14F-4D97-AF65-F5344CB8AC3E}">
        <p14:creationId xmlns:p14="http://schemas.microsoft.com/office/powerpoint/2010/main" val="1614600965"/>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10</a:t>
            </a:fld>
            <a:endParaRPr lang="zh-CN" altLang="en-US" sz="1200">
              <a:latin typeface="Calibri" pitchFamily="0" charset="0"/>
              <a:ea typeface="等线" pitchFamily="0" charset="0"/>
              <a:cs typeface="Calibri" pitchFamily="0" charset="0"/>
            </a:endParaRPr>
          </a:p>
        </p:txBody>
      </p:sp>
      <p:sp>
        <p:nvSpPr>
          <p:cNvPr id="206" name="对象"/>
          <p:cNvSpPr>
            <a:spLocks noGrp="1"/>
          </p:cNvSpPr>
          <p:nvPr>
            <p:ph type="sldImg"/>
          </p:nvPr>
        </p:nvSpPr>
        <p:spPr>
          <a:xfrm rot="0">
            <a:off x="685800" y="1143000"/>
            <a:ext cx="5486400" cy="3086100"/>
          </a:xfrm>
          <a:prstGeom prst="rect"/>
          <a:noFill/>
          <a:ln w="12700" cmpd="sng" cap="flat">
            <a:noFill/>
            <a:prstDash val="solid"/>
            <a:miter/>
          </a:ln>
        </p:spPr>
      </p:sp>
      <p:sp>
        <p:nvSpPr>
          <p:cNvPr id="20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425701177"/>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11</a:t>
            </a:fld>
            <a:endParaRPr lang="zh-CN" altLang="en-US" sz="1200">
              <a:latin typeface="Calibri" pitchFamily="0" charset="0"/>
              <a:ea typeface="等线" pitchFamily="0" charset="0"/>
              <a:cs typeface="Calibri" pitchFamily="0" charset="0"/>
            </a:endParaRPr>
          </a:p>
        </p:txBody>
      </p:sp>
      <p:sp>
        <p:nvSpPr>
          <p:cNvPr id="228" name="对象"/>
          <p:cNvSpPr>
            <a:spLocks noGrp="1"/>
          </p:cNvSpPr>
          <p:nvPr>
            <p:ph type="sldImg"/>
          </p:nvPr>
        </p:nvSpPr>
        <p:spPr>
          <a:xfrm rot="0">
            <a:off x="685800" y="1143000"/>
            <a:ext cx="5486400" cy="3086100"/>
          </a:xfrm>
          <a:prstGeom prst="rect"/>
          <a:noFill/>
          <a:ln w="12700" cmpd="sng" cap="flat">
            <a:noFill/>
            <a:prstDash val="solid"/>
            <a:miter/>
          </a:ln>
        </p:spPr>
      </p:sp>
      <p:sp>
        <p:nvSpPr>
          <p:cNvPr id="229"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052035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type="title" preserve="1">
  <p:cSld name="标题幻灯片">
    <p:spTree>
      <p:nvGrpSpPr>
        <p:cNvPr id="1" name=""/>
        <p:cNvGrpSpPr/>
        <p:nvPr/>
      </p:nvGrpSpPr>
      <p:grpSpPr>
        <a:xfrm>
          <a:off x="0" y="0"/>
          <a:ext cx="0" cy="0"/>
          <a:chOff x="0" y="0"/>
          <a:chExt cx="0" cy="0"/>
        </a:xfrm>
      </p:grpSpPr>
      <p:sp>
        <p:nvSpPr>
          <p:cNvPr id="2" name="文本框"/>
          <p:cNvSpPr>
            <a:spLocks noGrp="1"/>
          </p:cNvSpPr>
          <p:nvPr>
            <p:ph type="ctrTitle"/>
          </p:nvPr>
        </p:nvSpPr>
        <p:spPr>
          <a:xfrm>
            <a:off x="1371600" y="3195637"/>
            <a:ext cx="15544800" cy="2205037"/>
          </a:xfrm>
        </p:spPr>
        <p:txBody>
          <a:bodyPr/>
          <a:lstStyle/>
          <a:p>
            <a:r>
              <a:rPr lang="zh-CN" altLang="en-US" smtClean="0"/>
              <a:t>单击此处编辑母版标题样式</a:t>
            </a:r>
            <a:endParaRPr lang="zh-CN" altLang="en-US"/>
          </a:p>
        </p:txBody>
      </p:sp>
      <p:sp>
        <p:nvSpPr>
          <p:cNvPr id="3" name="文本框"/>
          <p:cNvSpPr>
            <a:spLocks noGrp="1"/>
          </p:cNvSpPr>
          <p:nvPr>
            <p:ph type="subTitle" idx="1"/>
          </p:nvPr>
        </p:nvSpPr>
        <p:spPr>
          <a:xfrm>
            <a:off x="2743200" y="5829299"/>
            <a:ext cx="12801600" cy="2628899"/>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文本框"/>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文本框"/>
          <p:cNvSpPr>
            <a:spLocks noGrp="1"/>
          </p:cNvSpPr>
          <p:nvPr>
            <p:ph type="ftr" sz="quarter" idx="11"/>
          </p:nvPr>
        </p:nvSpPr>
        <p:spPr/>
        <p:txBody>
          <a:bodyPr/>
          <a:lstStyle/>
          <a:p>
            <a:endParaRPr lang="zh-CN" altLang="en-US"/>
          </a:p>
        </p:txBody>
      </p:sp>
      <p:sp>
        <p:nvSpPr>
          <p:cNvPr id="6" name="文本框"/>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394448576"/>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09474882"/>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850114706"/>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76777467"/>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507083029"/>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72739051"/>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728227064"/>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17409572"/>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09428552"/>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88013555"/>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00675512"/>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13" name="文本框"/>
          <p:cNvSpPr>
            <a:spLocks xmlns:a="http://schemas.openxmlformats.org/drawingml/2006/main" noGrp="1"/>
          </p:cNvSpPr>
          <p:nvPr>
            <p:ph type="dt" idx="10"/>
          </p:nvPr>
        </p:nvSpPr>
        <p:spPr>
          <a:xfrm xmlns:a="http://schemas.openxmlformats.org/drawingml/2006/main" rot="0">
            <a:off x="457200" y="6356349"/>
            <a:ext cx="213360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1200">
              <a:solidFill>
                <a:srgbClr val="898989"/>
              </a:solidFill>
              <a:latin typeface="Calibri" pitchFamily="0" charset="0"/>
              <a:ea typeface="宋体" pitchFamily="0" charset="0"/>
              <a:cs typeface="Calibri" pitchFamily="0" charset="0"/>
            </a:endParaRPr>
          </a:p>
        </p:txBody>
      </p:sp>
      <p:sp>
        <p:nvSpPr>
          <p:cNvPr id="14" name="文本框"/>
          <p:cNvSpPr>
            <a:spLocks xmlns:a="http://schemas.openxmlformats.org/drawingml/2006/main" noGrp="1"/>
          </p:cNvSpPr>
          <p:nvPr>
            <p:ph type="ftr"/>
          </p:nvPr>
        </p:nvSpPr>
        <p:spPr>
          <a:xfrm xmlns:a="http://schemas.openxmlformats.org/drawingml/2006/main" rot="0">
            <a:off x="3124200" y="6356349"/>
            <a:ext cx="289560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ctr"/>
            <a:endParaRPr lang="zh-CN" altLang="en-US" sz="1200">
              <a:solidFill>
                <a:srgbClr val="898989"/>
              </a:solidFill>
              <a:latin typeface="Calibri" pitchFamily="0" charset="0"/>
              <a:ea typeface="宋体" pitchFamily="0" charset="0"/>
              <a:cs typeface="Calibri" pitchFamily="0" charset="0"/>
            </a:endParaRPr>
          </a:p>
        </p:txBody>
      </p:sp>
      <p:sp>
        <p:nvSpPr>
          <p:cNvPr id="15" name="文本框"/>
          <p:cNvSpPr>
            <a:spLocks xmlns:a="http://schemas.openxmlformats.org/drawingml/2006/main" noGrp="1"/>
          </p:cNvSpPr>
          <p:nvPr>
            <p:ph type="sldNum"/>
          </p:nvPr>
        </p:nvSpPr>
        <p:spPr>
          <a:xfrm xmlns:a="http://schemas.openxmlformats.org/drawingml/2006/main" rot="0">
            <a:off x="6553200" y="6356349"/>
            <a:ext cx="213360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887940429"/>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文本框"/>
          <p:cNvSpPr>
            <a:spLocks noGrp="1"/>
          </p:cNvSpPr>
          <p:nvPr>
            <p:ph type="title"/>
          </p:nvPr>
        </p:nvSpPr>
        <p:spPr>
          <a:xfrm rot="0">
            <a:off x="457200" y="274638"/>
            <a:ext cx="8229600" cy="1143000"/>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文本框"/>
          <p:cNvSpPr>
            <a:spLocks noGrp="1"/>
          </p:cNvSpPr>
          <p:nvPr>
            <p:ph type="body" idx="1"/>
          </p:nvPr>
        </p:nvSpPr>
        <p:spPr>
          <a:xfrm rot="0">
            <a:off x="457200" y="1600200"/>
            <a:ext cx="8229600" cy="4525963"/>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文本框"/>
          <p:cNvSpPr>
            <a:spLocks noGrp="1"/>
          </p:cNvSpPr>
          <p:nvPr>
            <p:ph type="dt" idx="2"/>
          </p:nvPr>
        </p:nvSpPr>
        <p:spPr>
          <a:xfrm rot="0">
            <a:off x="457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898989"/>
                </a:solidFill>
                <a:latin typeface="Calibri" pitchFamily="0" charset="0"/>
                <a:ea typeface="宋体" pitchFamily="0" charset="0"/>
                <a:cs typeface="Calibri" pitchFamily="0" charset="0"/>
              </a:rPr>
              <a:t>6/14/2026</a:t>
            </a:fld>
            <a:endParaRPr lang="zh-CN" altLang="en-US" sz="1200">
              <a:solidFill>
                <a:srgbClr val="898989"/>
              </a:solidFill>
              <a:latin typeface="Calibri" pitchFamily="0" charset="0"/>
              <a:ea typeface="宋体" pitchFamily="0" charset="0"/>
              <a:cs typeface="Calibri" pitchFamily="0" charset="0"/>
            </a:endParaRPr>
          </a:p>
        </p:txBody>
      </p:sp>
      <p:sp>
        <p:nvSpPr>
          <p:cNvPr id="5" name="文本框"/>
          <p:cNvSpPr>
            <a:spLocks noGrp="1"/>
          </p:cNvSpPr>
          <p:nvPr>
            <p:ph type="ftr" idx="3"/>
          </p:nvPr>
        </p:nvSpPr>
        <p:spPr>
          <a:xfrm rot="0">
            <a:off x="3124200" y="6356349"/>
            <a:ext cx="28956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6" name="文本框"/>
          <p:cNvSpPr>
            <a:spLocks noGrp="1"/>
          </p:cNvSpPr>
          <p:nvPr>
            <p:ph type="sldNum" idx="4"/>
          </p:nvPr>
        </p:nvSpPr>
        <p:spPr>
          <a:xfrm rot="0">
            <a:off x="6553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937387842"/>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lvl1pPr algn="ctr" defTabSz="914400" eaLnBrk="1" fontAlgn="auto" latinLnBrk="0" hangingPunct="1">
        <a:spcBef>
          <a:spcPts val="0"/>
        </a:spcBef>
        <a:buNone/>
        <a:defRPr sz="4400" kern="1200">
          <a:solidFill>
            <a:schemeClr val="tx1"/>
          </a:solidFill>
          <a:latin typeface="Calibri" pitchFamily="0" charset="0"/>
          <a:ea typeface="宋体" pitchFamily="0" charset="0"/>
          <a:cs typeface="Calibri" pitchFamily="0" charset="0"/>
        </a:defRPr>
      </a:lvl1pPr>
    </p:titleStyle>
    <p:bodyStyle>
      <a:lvl1pPr marL="342900" indent="-342900" algn="l" defTabSz="914400" eaLnBrk="1" fontAlgn="auto" latinLnBrk="0" hangingPunct="1">
        <a:spcBef>
          <a:spcPct val="20000"/>
        </a:spcBef>
        <a:buFont typeface="Arial" pitchFamily="34" charset="0"/>
        <a:buChar char="•"/>
        <a:defRPr sz="3200" kern="1200">
          <a:solidFill>
            <a:schemeClr val="tx1"/>
          </a:solidFill>
          <a:latin typeface="Calibri" pitchFamily="0" charset="0"/>
          <a:ea typeface="宋体" pitchFamily="0" charset="0"/>
          <a:cs typeface="Calibri" pitchFamily="0" charset="0"/>
        </a:defRPr>
      </a:lvl1pPr>
      <a:lvl2pPr marL="742950" indent="-285750" algn="l" defTabSz="914400" eaLnBrk="1" fontAlgn="auto" latinLnBrk="0" hangingPunct="1">
        <a:spcBef>
          <a:spcPct val="20000"/>
        </a:spcBef>
        <a:buFont typeface="Arial" pitchFamily="34" charset="0"/>
        <a:buChar char="–"/>
        <a:defRPr sz="2800" kern="1200">
          <a:solidFill>
            <a:schemeClr val="tx1"/>
          </a:solidFill>
          <a:latin typeface="Calibri" pitchFamily="0" charset="0"/>
          <a:ea typeface="宋体" pitchFamily="0" charset="0"/>
          <a:cs typeface="Calibri" pitchFamily="0" charset="0"/>
        </a:defRPr>
      </a:lvl2pPr>
      <a:lvl3pPr marL="1143000" indent="-228600" algn="l" defTabSz="914400" eaLnBrk="1" fontAlgn="auto" latinLnBrk="0" hangingPunct="1">
        <a:spcBef>
          <a:spcPct val="20000"/>
        </a:spcBef>
        <a:buFont typeface="Arial" pitchFamily="34" charset="0"/>
        <a:buChar char="•"/>
        <a:defRPr sz="2400" kern="1200">
          <a:solidFill>
            <a:schemeClr val="tx1"/>
          </a:solidFill>
          <a:latin typeface="Calibri" pitchFamily="0" charset="0"/>
          <a:ea typeface="宋体" pitchFamily="0" charset="0"/>
          <a:cs typeface="Calibri" pitchFamily="0" charset="0"/>
        </a:defRPr>
      </a:lvl3pPr>
      <a:lvl4pPr marL="16002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4pPr>
      <a:lvl5pPr marL="20574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5pPr>
      <a:lvl6pPr marL="25146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6pPr>
      <a:lvl7pPr marL="29718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7pPr>
      <a:lvl8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8pPr>
      <a:lvl9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pimg1.png"/><Relationship Id="rId2" Type="http://schemas.openxmlformats.org/officeDocument/2006/relationships/image" Target="../media/pimg2.jpeg"/><Relationship Id="rId3" Type="http://schemas.openxmlformats.org/officeDocument/2006/relationships/image" Target="../media/2.png"/><Relationship Id="rId4" Type="http://schemas.openxmlformats.org/officeDocument/2006/relationships/image" Target="../media/3.jpeg"/><Relationship Id="rId5" Type="http://schemas.openxmlformats.org/officeDocument/2006/relationships/slideLayout" Target="../slideLayouts/slideLayout12.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pimg3.jpeg"/><Relationship Id="rId2" Type="http://schemas.openxmlformats.org/officeDocument/2006/relationships/image" Target="../media/pimg4.png"/><Relationship Id="rId3" Type="http://schemas.openxmlformats.org/officeDocument/2006/relationships/image" Target="../media/4.jpeg"/><Relationship Id="rId4" Type="http://schemas.openxmlformats.org/officeDocument/2006/relationships/image" Target="../media/5.png"/><Relationship Id="rId5" Type="http://schemas.openxmlformats.org/officeDocument/2006/relationships/slideLayout" Target="../slideLayouts/slideLayout12.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pimg5.png"/><Relationship Id="rId2" Type="http://schemas.openxmlformats.org/officeDocument/2006/relationships/image" Target="../media/6.jpeg"/><Relationship Id="rId3" Type="http://schemas.openxmlformats.org/officeDocument/2006/relationships/slideLayout" Target="../slideLayouts/slideLayout12.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pimg6.jpeg"/><Relationship Id="rId2" Type="http://schemas.openxmlformats.org/officeDocument/2006/relationships/slideLayout" Target="../slideLayouts/slideLayout1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pimg7.png"/><Relationship Id="rId2" Type="http://schemas.openxmlformats.org/officeDocument/2006/relationships/image" Target="../media/pimg8.jpeg"/><Relationship Id="rId3" Type="http://schemas.openxmlformats.org/officeDocument/2006/relationships/image" Target="../media/pimg9.jpeg"/><Relationship Id="rId4" Type="http://schemas.openxmlformats.org/officeDocument/2006/relationships/image" Target="../media/7.png"/><Relationship Id="rId5" Type="http://schemas.openxmlformats.org/officeDocument/2006/relationships/slideLayout" Target="../slideLayouts/slideLayout12.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8.jpeg"/><Relationship Id="rId2" Type="http://schemas.openxmlformats.org/officeDocument/2006/relationships/slideLayout" Target="../slideLayouts/slideLayout1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pimg10.png"/><Relationship Id="rId2" Type="http://schemas.openxmlformats.org/officeDocument/2006/relationships/image" Target="../media/pimg11.jpeg"/><Relationship Id="rId3" Type="http://schemas.openxmlformats.org/officeDocument/2006/relationships/image" Target="../media/pimg12.jpeg"/><Relationship Id="rId4" Type="http://schemas.openxmlformats.org/officeDocument/2006/relationships/image" Target="../media/pimg13.jpeg"/><Relationship Id="rId5" Type="http://schemas.openxmlformats.org/officeDocument/2006/relationships/image" Target="../media/9.png"/><Relationship Id="rId6" Type="http://schemas.openxmlformats.org/officeDocument/2006/relationships/slideLayout" Target="../slideLayouts/slideLayout12.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10.jpeg"/><Relationship Id="rId2" Type="http://schemas.openxmlformats.org/officeDocument/2006/relationships/slideLayout" Target="../slideLayouts/slideLayout1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hyperlink" Target="https://link.springer.com/article/10.1186/s12889-021-10390-y" TargetMode="External"/><Relationship Id="rId2" Type="http://schemas.openxmlformats.org/officeDocument/2006/relationships/hyperlink" Target="https://etheses.whiterose.ac.uk/id/eprint/30478/" TargetMode="External"/><Relationship Id="rId3" Type="http://schemas.openxmlformats.org/officeDocument/2006/relationships/hyperlink" Target="https://orca.cardiff.ac.uk/id/eprint/186711/" TargetMode="External"/><Relationship Id="rId4" Type="http://schemas.openxmlformats.org/officeDocument/2006/relationships/hyperlink" Target="https://orda.shef.ac.uk/articles/report/Access_to_Local_Authority_LAs_and_third_sector_services_for_ethnic_minorities_in_the_UK_a_rapid_scoping_review_of_the_evidence/23833332/1/files/41817777.pdf" TargetMode="External"/><Relationship Id="rId5" Type="http://schemas.openxmlformats.org/officeDocument/2006/relationships/hyperlink" Target="https://research.utwente.nl/en/publications/integrating-implementation-during-the-conceptualization-and-early/" TargetMode="External"/><Relationship Id="rId6" Type="http://schemas.openxmlformats.org/officeDocument/2006/relationships/hyperlink" Target="https://etheses.whiterose.ac.uk/id/eprint/32042/1/Karima .EL. Alkasah _Thesis%202022_.pdf" TargetMode="External"/><Relationship Id="rId7" Type="http://schemas.openxmlformats.org/officeDocument/2006/relationships/hyperlink" Target="https://www.mdpi.com/2072-6643/17/14/2272" TargetMode="External"/><Relationship Id="rId8" Type="http://schemas.openxmlformats.org/officeDocument/2006/relationships/slideLayout" Target="../slideLayouts/slideLayout12.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pimg14.png"/><Relationship Id="rId2" Type="http://schemas.openxmlformats.org/officeDocument/2006/relationships/slideLayout" Target="../slideLayouts/slideLayout12.xml"/><Relationship Id="rId3" Type="http://schemas.openxmlformats.org/officeDocument/2006/relationships/notesSlide" Target="../notesSlides/notesSlide11.xml"/></Relationships>
</file>

<file path=ppt/slides/slide1.xml><?xml version="1.0" encoding="utf-8"?>
<p:sld xmlns:p="http://schemas.openxmlformats.org/presentationml/2006/main" xmlns:r="http://schemas.openxmlformats.org/officeDocument/2006/relationships" xmlns:a="http://schemas.openxmlformats.org/drawingml/2006/main">
  <p:cSld>
    <p:bg>
      <p:bgPr>
        <a:gradFill>
          <a:gsLst>
            <a:gs pos="0">
              <a:srgbClr val="FFDFE9"/>
            </a:gs>
            <a:gs pos="100000">
              <a:srgbClr val="FFFFFF"/>
            </a:gs>
          </a:gsLst>
          <a:path path="rect">
            <a:fillToRect l="0" t="0" r="100000" b="100000"/>
          </a:path>
        </a:gradFill>
      </p:bgPr>
    </p:bg>
    <p:spTree>
      <p:nvGrpSpPr>
        <p:cNvPr id="1" name=""/>
        <p:cNvGrpSpPr/>
        <p:nvPr/>
      </p:nvGrpSpPr>
      <p:grpSpPr>
        <a:xfrm>
          <a:off x="0" y="0"/>
          <a:ext cx="0" cy="0"/>
          <a:chOff x="0" y="0"/>
          <a:chExt cx="0" cy="0"/>
        </a:xfrm>
      </p:grpSpPr>
      <p:sp>
        <p:nvSpPr>
          <p:cNvPr id="16" name="曲线"/>
          <p:cNvSpPr>
            <a:spLocks/>
          </p:cNvSpPr>
          <p:nvPr/>
        </p:nvSpPr>
        <p:spPr>
          <a:xfrm rot="-1159962">
            <a:off x="11454557" y="1953498"/>
            <a:ext cx="10051099" cy="974042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7" name="曲线"/>
          <p:cNvSpPr>
            <a:spLocks/>
          </p:cNvSpPr>
          <p:nvPr/>
        </p:nvSpPr>
        <p:spPr>
          <a:xfrm rot="1750268">
            <a:off x="-3479641" y="-3656702"/>
            <a:ext cx="17105870" cy="1541640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8" name="曲线"/>
          <p:cNvSpPr>
            <a:spLocks/>
          </p:cNvSpPr>
          <p:nvPr/>
        </p:nvSpPr>
        <p:spPr>
          <a:xfrm rot="0">
            <a:off x="14001750" y="3753641"/>
            <a:ext cx="4286250" cy="411479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9" name="曲线"/>
          <p:cNvSpPr>
            <a:spLocks/>
          </p:cNvSpPr>
          <p:nvPr/>
        </p:nvSpPr>
        <p:spPr>
          <a:xfrm rot="0">
            <a:off x="12295991" y="183740"/>
            <a:ext cx="4002578"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nvGrpSpPr>
          <p:cNvPr id="22" name="组合"/>
          <p:cNvGrpSpPr>
            <a:grpSpLocks/>
          </p:cNvGrpSpPr>
          <p:nvPr/>
        </p:nvGrpSpPr>
        <p:grpSpPr>
          <a:xfrm>
            <a:off x="1028700" y="884038"/>
            <a:ext cx="8744019" cy="840519"/>
            <a:chOff x="1028700" y="884038"/>
            <a:chExt cx="8744019" cy="840519"/>
          </a:xfrm>
        </p:grpSpPr>
        <p:sp>
          <p:nvSpPr>
            <p:cNvPr id="20" name="曲线"/>
            <p:cNvSpPr>
              <a:spLocks/>
            </p:cNvSpPr>
            <p:nvPr/>
          </p:nvSpPr>
          <p:spPr>
            <a:xfrm rot="0">
              <a:off x="1028700" y="1028700"/>
              <a:ext cx="8744019" cy="695856"/>
            </a:xfrm>
            <a:custGeom>
              <a:gdLst>
                <a:gd name="T1" fmla="*/ 0 w 21600"/>
                <a:gd name="T2" fmla="*/ 0 h 21600"/>
                <a:gd name="T3" fmla="*/ 21600 w 21600"/>
                <a:gd name="T4" fmla="*/ 21600 h 21600"/>
              </a:gdLst>
              <a:rect l="T1" t="T2" r="T3" b="T4"/>
              <a:pathLst>
                <a:path w="21600" h="21600">
                  <a:moveTo>
                    <a:pt x="829" y="0"/>
                  </a:moveTo>
                  <a:lnTo>
                    <a:pt x="20768" y="0"/>
                  </a:lnTo>
                  <a:cubicBezTo>
                    <a:pt x="20989" y="0"/>
                    <a:pt x="21201" y="1099"/>
                    <a:pt x="21355" y="3055"/>
                  </a:cubicBezTo>
                  <a:cubicBezTo>
                    <a:pt x="21511" y="5013"/>
                    <a:pt x="21600" y="7666"/>
                    <a:pt x="21600" y="10435"/>
                  </a:cubicBezTo>
                  <a:lnTo>
                    <a:pt x="21600" y="11164"/>
                  </a:lnTo>
                  <a:cubicBezTo>
                    <a:pt x="21600" y="13931"/>
                    <a:pt x="21511" y="16586"/>
                    <a:pt x="21355" y="18543"/>
                  </a:cubicBezTo>
                  <a:cubicBezTo>
                    <a:pt x="21201" y="20500"/>
                    <a:pt x="20989" y="21600"/>
                    <a:pt x="20768" y="21600"/>
                  </a:cubicBezTo>
                  <a:lnTo>
                    <a:pt x="829" y="21600"/>
                  </a:lnTo>
                  <a:cubicBezTo>
                    <a:pt x="610" y="21600"/>
                    <a:pt x="398" y="20500"/>
                    <a:pt x="243" y="18543"/>
                  </a:cubicBezTo>
                  <a:cubicBezTo>
                    <a:pt x="87" y="16586"/>
                    <a:pt x="0" y="13931"/>
                    <a:pt x="0" y="11164"/>
                  </a:cubicBezTo>
                  <a:lnTo>
                    <a:pt x="0" y="10435"/>
                  </a:lnTo>
                  <a:cubicBezTo>
                    <a:pt x="0" y="7666"/>
                    <a:pt x="87" y="5013"/>
                    <a:pt x="243" y="3055"/>
                  </a:cubicBezTo>
                  <a:cubicBezTo>
                    <a:pt x="398" y="1099"/>
                    <a:pt x="610" y="0"/>
                    <a:pt x="829" y="0"/>
                  </a:cubicBezTo>
                  <a:close/>
                </a:path>
              </a:pathLst>
            </a:custGeom>
            <a:solidFill>
              <a:srgbClr val="FFDFE9"/>
            </a:solidFill>
            <a:ln w="38100" cmpd="sng" cap="rnd">
              <a:solidFill>
                <a:srgbClr val="FFFFFF"/>
              </a:solidFill>
              <a:prstDash val="solid"/>
              <a:round/>
            </a:ln>
          </p:spPr>
        </p:sp>
        <p:sp>
          <p:nvSpPr>
            <p:cNvPr id="21" name="矩形"/>
            <p:cNvSpPr>
              <a:spLocks/>
            </p:cNvSpPr>
            <p:nvPr/>
          </p:nvSpPr>
          <p:spPr>
            <a:xfrm rot="0">
              <a:off x="1028700" y="884038"/>
              <a:ext cx="8744015" cy="840519"/>
            </a:xfrm>
            <a:prstGeom prst="rect"/>
            <a:noFill/>
            <a:ln w="12700" cmpd="sng" cap="flat">
              <a:noFill/>
              <a:prstDash val="solid"/>
              <a:miter/>
            </a:ln>
          </p:spPr>
        </p:sp>
      </p:grpSp>
      <p:sp>
        <p:nvSpPr>
          <p:cNvPr id="23" name="曲线"/>
          <p:cNvSpPr>
            <a:spLocks/>
          </p:cNvSpPr>
          <p:nvPr/>
        </p:nvSpPr>
        <p:spPr>
          <a:xfrm rot="0">
            <a:off x="12188387" y="3375061"/>
            <a:ext cx="952933" cy="92347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24" name="曲线"/>
          <p:cNvSpPr>
            <a:spLocks/>
          </p:cNvSpPr>
          <p:nvPr/>
        </p:nvSpPr>
        <p:spPr>
          <a:xfrm rot="-8231452">
            <a:off x="16580413" y="1005228"/>
            <a:ext cx="511541" cy="49572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nvGrpSpPr>
          <p:cNvPr id="27" name="组合"/>
          <p:cNvGrpSpPr>
            <a:grpSpLocks/>
          </p:cNvGrpSpPr>
          <p:nvPr/>
        </p:nvGrpSpPr>
        <p:grpSpPr>
          <a:xfrm>
            <a:off x="6853950" y="8765710"/>
            <a:ext cx="8008458" cy="840519"/>
            <a:chOff x="6853950" y="8765710"/>
            <a:chExt cx="8008458" cy="840519"/>
          </a:xfrm>
        </p:grpSpPr>
        <p:sp>
          <p:nvSpPr>
            <p:cNvPr id="25" name="曲线"/>
            <p:cNvSpPr>
              <a:spLocks/>
            </p:cNvSpPr>
            <p:nvPr/>
          </p:nvSpPr>
          <p:spPr>
            <a:xfrm rot="0">
              <a:off x="6853950" y="8910371"/>
              <a:ext cx="8008458" cy="695856"/>
            </a:xfrm>
            <a:custGeom>
              <a:gdLst>
                <a:gd name="T1" fmla="*/ 0 w 21600"/>
                <a:gd name="T2" fmla="*/ 0 h 21600"/>
                <a:gd name="T3" fmla="*/ 21600 w 21600"/>
                <a:gd name="T4" fmla="*/ 21600 h 21600"/>
              </a:gdLst>
              <a:rect l="T1" t="T2" r="T3" b="T4"/>
              <a:pathLst>
                <a:path w="21600" h="21600">
                  <a:moveTo>
                    <a:pt x="937" y="0"/>
                  </a:moveTo>
                  <a:lnTo>
                    <a:pt x="20661" y="0"/>
                  </a:lnTo>
                  <a:cubicBezTo>
                    <a:pt x="21179" y="0"/>
                    <a:pt x="21600" y="4834"/>
                    <a:pt x="21600" y="10800"/>
                  </a:cubicBezTo>
                  <a:lnTo>
                    <a:pt x="21600" y="10800"/>
                  </a:lnTo>
                  <a:cubicBezTo>
                    <a:pt x="21600" y="13663"/>
                    <a:pt x="21500" y="16410"/>
                    <a:pt x="21324" y="18436"/>
                  </a:cubicBezTo>
                  <a:cubicBezTo>
                    <a:pt x="21148" y="20462"/>
                    <a:pt x="20909" y="21600"/>
                    <a:pt x="20661" y="21600"/>
                  </a:cubicBezTo>
                  <a:lnTo>
                    <a:pt x="937" y="21600"/>
                  </a:lnTo>
                  <a:cubicBezTo>
                    <a:pt x="420" y="21600"/>
                    <a:pt x="0" y="16763"/>
                    <a:pt x="0" y="10800"/>
                  </a:cubicBezTo>
                  <a:lnTo>
                    <a:pt x="0" y="10800"/>
                  </a:lnTo>
                  <a:cubicBezTo>
                    <a:pt x="0" y="4834"/>
                    <a:pt x="420" y="0"/>
                    <a:pt x="937" y="0"/>
                  </a:cubicBezTo>
                  <a:close/>
                </a:path>
              </a:pathLst>
            </a:custGeom>
            <a:solidFill>
              <a:srgbClr val="F886A6"/>
            </a:solidFill>
            <a:ln cmpd="sng" cap="rnd">
              <a:noFill/>
              <a:prstDash val="solid"/>
              <a:round/>
            </a:ln>
          </p:spPr>
        </p:sp>
        <p:sp>
          <p:nvSpPr>
            <p:cNvPr id="26" name="矩形"/>
            <p:cNvSpPr>
              <a:spLocks/>
            </p:cNvSpPr>
            <p:nvPr/>
          </p:nvSpPr>
          <p:spPr>
            <a:xfrm rot="0">
              <a:off x="6853950" y="8765710"/>
              <a:ext cx="8008458" cy="840519"/>
            </a:xfrm>
            <a:prstGeom prst="rect"/>
            <a:noFill/>
            <a:ln w="12700" cmpd="sng" cap="flat">
              <a:noFill/>
              <a:prstDash val="solid"/>
              <a:miter/>
            </a:ln>
          </p:spPr>
        </p:sp>
      </p:grpSp>
      <p:sp>
        <p:nvSpPr>
          <p:cNvPr id="28" name="矩形"/>
          <p:cNvSpPr>
            <a:spLocks/>
          </p:cNvSpPr>
          <p:nvPr/>
        </p:nvSpPr>
        <p:spPr>
          <a:xfrm rot="21581484">
            <a:off x="1153707" y="1827815"/>
            <a:ext cx="13754407" cy="57150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9000"/>
              </a:lnSpc>
              <a:spcBef>
                <a:spcPts val="0"/>
              </a:spcBef>
              <a:spcAft>
                <a:spcPts val="0"/>
              </a:spcAft>
              <a:buNone/>
            </a:pPr>
            <a:r>
              <a:rPr lang="en-US" altLang="zh-CN" sz="9000" b="1" i="0" u="none" strike="noStrike" kern="1200" cap="none" spc="0" baseline="0">
                <a:solidFill>
                  <a:srgbClr val="B43C68"/>
                </a:solidFill>
                <a:latin typeface="Amaranth Bold" pitchFamily="0" charset="0"/>
                <a:ea typeface="Amaranth Bold" pitchFamily="0" charset="0"/>
                <a:cs typeface="Amaranth Bold" pitchFamily="0" charset="0"/>
                <a:sym typeface="Amaranth Bold" pitchFamily="0" charset="0"/>
              </a:rPr>
              <a:t>UPTAKE OF BREAST CANCER SCREENING AMONG ROMA MIGRANT WOMEN IN SHEFFIELD</a:t>
            </a:r>
            <a:endParaRPr lang="en-US" altLang="zh-CN" sz="9000" b="1" i="0" u="none" strike="noStrike" kern="1200" cap="none" spc="0" baseline="0">
              <a:solidFill>
                <a:srgbClr val="B43C68"/>
              </a:solidFill>
              <a:latin typeface="Amaranth Bold" pitchFamily="0" charset="0"/>
              <a:ea typeface="Amaranth Bold" pitchFamily="0" charset="0"/>
              <a:cs typeface="Amaranth Bold" pitchFamily="0" charset="0"/>
              <a:sym typeface="Amaranth Bold" pitchFamily="0" charset="0"/>
            </a:endParaRPr>
          </a:p>
          <a:p>
            <a:pPr marL="0" indent="0" algn="l">
              <a:lnSpc>
                <a:spcPts val="9000"/>
              </a:lnSpc>
              <a:spcBef>
                <a:spcPts val="0"/>
              </a:spcBef>
              <a:spcAft>
                <a:spcPts val="0"/>
              </a:spcAft>
              <a:buNone/>
            </a:pPr>
            <a:endParaRPr lang="zh-CN" altLang="en-US" sz="9000" b="1" i="0" u="none" strike="noStrike" kern="1200" cap="none" spc="0" baseline="0">
              <a:solidFill>
                <a:srgbClr val="B43C68"/>
              </a:solidFill>
              <a:latin typeface="Amaranth Bold" pitchFamily="0" charset="0"/>
              <a:ea typeface="Amaranth Bold" pitchFamily="0" charset="0"/>
              <a:cs typeface="Amaranth Bold" pitchFamily="0" charset="0"/>
              <a:sym typeface="Amaranth Bold" pitchFamily="0" charset="0"/>
            </a:endParaRPr>
          </a:p>
        </p:txBody>
      </p:sp>
      <p:pic>
        <p:nvPicPr>
          <p:cNvPr id="29" name="图片" descr="Medical Professional's Hand Holding Vibrant Pink Ribbon for Breast Cancer  Awareness. Stock Illustration - Illustration of care, pink: 396908711"/>
          <p:cNvPicPr>
            <a:picLocks noChangeAspect="1"/>
          </p:cNvPicPr>
          <p:nvPr/>
        </p:nvPicPr>
        <p:blipFill>
          <a:blip r:embed="rId1" cstate="print"/>
          <a:stretch>
            <a:fillRect/>
          </a:stretch>
        </p:blipFill>
        <p:spPr>
          <a:xfrm rot="0">
            <a:off x="11299243" y="4497941"/>
            <a:ext cx="5883586" cy="3669513"/>
          </a:xfrm>
          <a:prstGeom prst="rect"/>
          <a:noFill/>
          <a:ln w="12700" cmpd="sng" cap="flat">
            <a:noFill/>
            <a:prstDash val="solid"/>
            <a:miter/>
          </a:ln>
        </p:spPr>
      </p:pic>
      <p:sp>
        <p:nvSpPr>
          <p:cNvPr id="30" name="矩形"/>
          <p:cNvSpPr>
            <a:spLocks/>
          </p:cNvSpPr>
          <p:nvPr/>
        </p:nvSpPr>
        <p:spPr>
          <a:xfrm rot="0">
            <a:off x="1225620" y="7019818"/>
            <a:ext cx="11879444" cy="213931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2700" b="0" i="0" u="none" strike="noStrike" kern="1200" cap="none" spc="0" baseline="0">
                <a:solidFill>
                  <a:schemeClr val="tx1"/>
                </a:solidFill>
                <a:latin typeface="Droid Sans" pitchFamily="0" charset="0"/>
                <a:ea typeface="宋体" pitchFamily="0" charset="0"/>
                <a:cs typeface="Lucida Sans" pitchFamily="0" charset="0"/>
              </a:rPr>
              <a:t>Student Name: fahmidah patel</a:t>
            </a:r>
            <a:endParaRPr lang="en-US" altLang="zh-CN" sz="2700" b="0" i="0" u="none" strike="noStrike" kern="1200" cap="none" spc="0" baseline="0">
              <a:solidFill>
                <a:schemeClr val="tx1"/>
              </a:solidFill>
              <a:latin typeface="Droid Sans" pitchFamily="0" charset="0"/>
              <a:ea typeface="宋体" pitchFamily="0" charset="0"/>
              <a:cs typeface="Lucida Sans" pitchFamily="0" charset="0"/>
            </a:endParaRPr>
          </a:p>
          <a:p>
            <a:pPr marL="0" indent="0" algn="l">
              <a:lnSpc>
                <a:spcPct val="100000"/>
              </a:lnSpc>
              <a:spcBef>
                <a:spcPts val="0"/>
              </a:spcBef>
              <a:spcAft>
                <a:spcPts val="0"/>
              </a:spcAft>
              <a:buNone/>
            </a:pPr>
            <a:r>
              <a:rPr lang="en-US" altLang="zh-CN" sz="2700" b="0" i="0" u="none" strike="noStrike" kern="1200" cap="none" spc="0" baseline="0">
                <a:solidFill>
                  <a:schemeClr val="tx1"/>
                </a:solidFill>
                <a:latin typeface="Droid Sans" pitchFamily="0" charset="0"/>
                <a:ea typeface="宋体" pitchFamily="0" charset="0"/>
                <a:cs typeface="Lucida Sans" pitchFamily="0" charset="0"/>
              </a:rPr>
              <a:t>Student ID: 2519425</a:t>
            </a:r>
            <a:endParaRPr lang="en-US" altLang="zh-CN" sz="2700" b="0" i="0" u="none" strike="noStrike" kern="1200" cap="none" spc="0" baseline="0">
              <a:solidFill>
                <a:schemeClr val="tx1"/>
              </a:solidFill>
              <a:latin typeface="Droid Sans" pitchFamily="0" charset="0"/>
              <a:ea typeface="宋体" pitchFamily="0" charset="0"/>
              <a:cs typeface="Lucida Sans" pitchFamily="0" charset="0"/>
            </a:endParaRPr>
          </a:p>
          <a:p>
            <a:pPr marL="0" indent="0" algn="l">
              <a:lnSpc>
                <a:spcPct val="100000"/>
              </a:lnSpc>
              <a:spcBef>
                <a:spcPts val="0"/>
              </a:spcBef>
              <a:spcAft>
                <a:spcPts val="0"/>
              </a:spcAft>
              <a:buNone/>
            </a:pPr>
            <a:r>
              <a:rPr lang="en-US" altLang="zh-CN" sz="2700" b="0" i="0" u="none" strike="noStrike" kern="1200" cap="none" spc="0" baseline="0">
                <a:solidFill>
                  <a:schemeClr val="tx1"/>
                </a:solidFill>
                <a:latin typeface="Droid Sans" pitchFamily="0" charset="0"/>
                <a:ea typeface="宋体" pitchFamily="0" charset="0"/>
                <a:cs typeface="Lucida Sans" pitchFamily="0" charset="0"/>
              </a:rPr>
              <a:t>MSc Public Health and Social Care in Practice(LCHS7008)</a:t>
            </a:r>
            <a:endParaRPr lang="en-US" altLang="zh-CN" sz="2700" b="0" i="0" u="none" strike="noStrike" kern="1200" cap="none" spc="0" baseline="0">
              <a:solidFill>
                <a:schemeClr val="tx1"/>
              </a:solidFill>
              <a:latin typeface="Droid Sans" pitchFamily="0" charset="0"/>
              <a:ea typeface="宋体" pitchFamily="0" charset="0"/>
              <a:cs typeface="Lucida Sans" pitchFamily="0" charset="0"/>
            </a:endParaRPr>
          </a:p>
          <a:p>
            <a:pPr marL="0" indent="0" algn="l">
              <a:lnSpc>
                <a:spcPct val="100000"/>
              </a:lnSpc>
              <a:spcBef>
                <a:spcPts val="0"/>
              </a:spcBef>
              <a:spcAft>
                <a:spcPts val="0"/>
              </a:spcAft>
              <a:buNone/>
            </a:pPr>
            <a:r>
              <a:rPr lang="en-US" altLang="zh-CN" sz="2700" b="0" i="0" u="none" strike="noStrike" kern="1200" cap="none" spc="0" baseline="0">
                <a:solidFill>
                  <a:schemeClr val="tx1"/>
                </a:solidFill>
                <a:latin typeface="Droid Sans" pitchFamily="0" charset="0"/>
                <a:ea typeface="宋体" pitchFamily="0" charset="0"/>
                <a:cs typeface="Lucida Sans" pitchFamily="0" charset="0"/>
              </a:rPr>
              <a:t>Supervisor Name : Dr zeno Leung</a:t>
            </a:r>
            <a:endParaRPr lang="en-US" altLang="zh-CN" sz="2700" b="0" i="0" u="none" strike="noStrike" kern="1200" cap="none" spc="0" baseline="0">
              <a:solidFill>
                <a:schemeClr val="tx1"/>
              </a:solidFill>
              <a:latin typeface="Droid Sans" pitchFamily="0" charset="0"/>
              <a:ea typeface="宋体" pitchFamily="0" charset="0"/>
              <a:cs typeface="Lucida Sans" pitchFamily="0" charset="0"/>
            </a:endParaRPr>
          </a:p>
          <a:p>
            <a:pPr marL="0" indent="0" algn="l">
              <a:lnSpc>
                <a:spcPct val="100000"/>
              </a:lnSpc>
              <a:spcBef>
                <a:spcPts val="0"/>
              </a:spcBef>
              <a:spcAft>
                <a:spcPts val="0"/>
              </a:spcAft>
              <a:buNone/>
            </a:pPr>
            <a:r>
              <a:rPr lang="en-US" altLang="zh-CN" sz="2700" b="0" i="0" u="none" strike="noStrike" kern="1200" cap="none" spc="0" baseline="0">
                <a:solidFill>
                  <a:schemeClr val="tx1"/>
                </a:solidFill>
                <a:latin typeface="Droid Sans" pitchFamily="0" charset="0"/>
                <a:ea typeface="宋体" pitchFamily="0" charset="0"/>
                <a:cs typeface="Lucida Sans" pitchFamily="0" charset="0"/>
              </a:rPr>
              <a:t>Submission date :15 June 2026</a:t>
            </a:r>
            <a:endParaRPr lang="zh-CN" altLang="en-US" sz="2700" b="0" i="0" u="none" strike="noStrike" kern="1200" cap="none" spc="0" baseline="0">
              <a:solidFill>
                <a:schemeClr val="tx1"/>
              </a:solidFill>
              <a:latin typeface="Droid Sans" pitchFamily="0" charset="0"/>
              <a:ea typeface="宋体" pitchFamily="0" charset="0"/>
              <a:cs typeface="Lucida Sans" pitchFamily="0" charset="0"/>
            </a:endParaRPr>
          </a:p>
        </p:txBody>
      </p:sp>
    </p:spTree>
    <p:extLst>
      <p:ext uri="{BB962C8B-B14F-4D97-AF65-F5344CB8AC3E}">
        <p14:creationId xmlns:p14="http://schemas.microsoft.com/office/powerpoint/2010/main" val="336849357"/>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rgbClr val="FFF8FA"/>
        </a:solidFill>
      </p:bgPr>
    </p:bg>
    <p:spTree>
      <p:nvGrpSpPr>
        <p:cNvPr id="1" name=""/>
        <p:cNvGrpSpPr/>
        <p:nvPr/>
      </p:nvGrpSpPr>
      <p:grpSpPr>
        <a:xfrm>
          <a:off x="0" y="0"/>
          <a:ext cx="0" cy="0"/>
          <a:chOff x="0" y="0"/>
          <a:chExt cx="0" cy="0"/>
        </a:xfrm>
      </p:grpSpPr>
      <p:sp>
        <p:nvSpPr>
          <p:cNvPr id="33" name="曲线"/>
          <p:cNvSpPr>
            <a:spLocks/>
          </p:cNvSpPr>
          <p:nvPr/>
        </p:nvSpPr>
        <p:spPr>
          <a:xfrm rot="745678">
            <a:off x="2496695" y="-4708270"/>
            <a:ext cx="15981546" cy="14403123"/>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34" name="曲线"/>
          <p:cNvSpPr>
            <a:spLocks/>
          </p:cNvSpPr>
          <p:nvPr/>
        </p:nvSpPr>
        <p:spPr>
          <a:xfrm rot="0">
            <a:off x="-528258" y="65121"/>
            <a:ext cx="4286250"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35" name="曲线"/>
          <p:cNvSpPr>
            <a:spLocks/>
          </p:cNvSpPr>
          <p:nvPr/>
        </p:nvSpPr>
        <p:spPr>
          <a:xfrm rot="-1159962">
            <a:off x="9082049" y="3446514"/>
            <a:ext cx="10051099" cy="974042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36" name="曲线"/>
          <p:cNvSpPr>
            <a:spLocks/>
          </p:cNvSpPr>
          <p:nvPr/>
        </p:nvSpPr>
        <p:spPr>
          <a:xfrm rot="0">
            <a:off x="3371246" y="-711758"/>
            <a:ext cx="2473573" cy="254292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nvGrpSpPr>
          <p:cNvPr id="39" name="组合"/>
          <p:cNvGrpSpPr>
            <a:grpSpLocks/>
          </p:cNvGrpSpPr>
          <p:nvPr/>
        </p:nvGrpSpPr>
        <p:grpSpPr>
          <a:xfrm>
            <a:off x="1028700" y="5407286"/>
            <a:ext cx="13448858" cy="3851014"/>
            <a:chOff x="1028700" y="5407286"/>
            <a:chExt cx="13448858" cy="3851014"/>
          </a:xfrm>
        </p:grpSpPr>
        <p:sp>
          <p:nvSpPr>
            <p:cNvPr id="37" name="曲线"/>
            <p:cNvSpPr>
              <a:spLocks/>
            </p:cNvSpPr>
            <p:nvPr/>
          </p:nvSpPr>
          <p:spPr>
            <a:xfrm rot="0">
              <a:off x="1028700" y="5551947"/>
              <a:ext cx="13448858" cy="3706351"/>
            </a:xfrm>
            <a:custGeom>
              <a:gdLst>
                <a:gd name="T1" fmla="*/ 0 w 21600"/>
                <a:gd name="T2" fmla="*/ 0 h 21600"/>
                <a:gd name="T3" fmla="*/ 21600 w 21600"/>
                <a:gd name="T4" fmla="*/ 21600 h 21600"/>
              </a:gdLst>
              <a:rect l="T1" t="T2" r="T3" b="T4"/>
              <a:pathLst>
                <a:path w="21600" h="21600">
                  <a:moveTo>
                    <a:pt x="115" y="0"/>
                  </a:moveTo>
                  <a:lnTo>
                    <a:pt x="21484" y="0"/>
                  </a:lnTo>
                  <a:cubicBezTo>
                    <a:pt x="21514" y="0"/>
                    <a:pt x="21544" y="44"/>
                    <a:pt x="21566" y="122"/>
                  </a:cubicBezTo>
                  <a:cubicBezTo>
                    <a:pt x="21587" y="200"/>
                    <a:pt x="21600" y="308"/>
                    <a:pt x="21600" y="419"/>
                  </a:cubicBezTo>
                  <a:lnTo>
                    <a:pt x="21600" y="21179"/>
                  </a:lnTo>
                  <a:cubicBezTo>
                    <a:pt x="21600" y="21291"/>
                    <a:pt x="21587" y="21398"/>
                    <a:pt x="21566" y="21476"/>
                  </a:cubicBezTo>
                  <a:cubicBezTo>
                    <a:pt x="21544" y="21555"/>
                    <a:pt x="21514" y="21599"/>
                    <a:pt x="21484" y="21599"/>
                  </a:cubicBezTo>
                  <a:lnTo>
                    <a:pt x="115" y="21599"/>
                  </a:lnTo>
                  <a:cubicBezTo>
                    <a:pt x="84" y="21599"/>
                    <a:pt x="54" y="21555"/>
                    <a:pt x="33" y="21476"/>
                  </a:cubicBezTo>
                  <a:cubicBezTo>
                    <a:pt x="12" y="21398"/>
                    <a:pt x="0" y="21291"/>
                    <a:pt x="0" y="21179"/>
                  </a:cubicBezTo>
                  <a:lnTo>
                    <a:pt x="0" y="419"/>
                  </a:lnTo>
                  <a:cubicBezTo>
                    <a:pt x="0" y="308"/>
                    <a:pt x="12" y="200"/>
                    <a:pt x="33" y="122"/>
                  </a:cubicBezTo>
                  <a:cubicBezTo>
                    <a:pt x="54" y="44"/>
                    <a:pt x="84" y="0"/>
                    <a:pt x="115" y="0"/>
                  </a:cubicBezTo>
                  <a:close/>
                </a:path>
              </a:pathLst>
            </a:custGeom>
            <a:solidFill>
              <a:srgbClr val="FFDFE9"/>
            </a:solidFill>
            <a:ln cmpd="sng" cap="flat">
              <a:noFill/>
              <a:prstDash val="solid"/>
              <a:miter/>
            </a:ln>
          </p:spPr>
        </p:sp>
        <p:sp>
          <p:nvSpPr>
            <p:cNvPr id="38" name="矩形"/>
            <p:cNvSpPr>
              <a:spLocks/>
            </p:cNvSpPr>
            <p:nvPr/>
          </p:nvSpPr>
          <p:spPr>
            <a:xfrm rot="0">
              <a:off x="1028700" y="5407286"/>
              <a:ext cx="13448858" cy="3851014"/>
            </a:xfrm>
            <a:prstGeom prst="rect"/>
            <a:noFill/>
            <a:ln w="12700" cmpd="sng" cap="flat">
              <a:noFill/>
              <a:prstDash val="solid"/>
              <a:miter/>
            </a:ln>
          </p:spPr>
        </p:sp>
      </p:grpSp>
      <p:sp>
        <p:nvSpPr>
          <p:cNvPr id="40" name="曲线"/>
          <p:cNvSpPr>
            <a:spLocks/>
          </p:cNvSpPr>
          <p:nvPr/>
        </p:nvSpPr>
        <p:spPr>
          <a:xfrm rot="-988289">
            <a:off x="14907881" y="-546646"/>
            <a:ext cx="3528440" cy="5528894"/>
          </a:xfrm>
          <a:custGeom>
            <a:gdLst>
              <a:gd name="T1" fmla="*/ 0 w 21600"/>
              <a:gd name="T2" fmla="*/ 0 h 21600"/>
              <a:gd name="T3" fmla="*/ 21600 w 21600"/>
              <a:gd name="T4" fmla="*/ 21600 h 21600"/>
            </a:gdLst>
            <a:rect l="T1" t="T2" r="T3" b="T4"/>
            <a:pathLst>
              <a:path w="21600" h="21600">
                <a:moveTo>
                  <a:pt x="0" y="0"/>
                </a:moveTo>
                <a:lnTo>
                  <a:pt x="21598" y="0"/>
                </a:lnTo>
                <a:lnTo>
                  <a:pt x="21598" y="21600"/>
                </a:lnTo>
                <a:lnTo>
                  <a:pt x="0" y="21600"/>
                </a:lnTo>
                <a:lnTo>
                  <a:pt x="0" y="0"/>
                </a:lnTo>
                <a:close/>
              </a:path>
            </a:pathLst>
          </a:custGeom>
          <a:blipFill rotWithShape="1">
            <a:blip r:embed="rId1"/>
            <a:stretch/>
          </a:blipFill>
          <a:ln cmpd="sng" cap="flat">
            <a:noFill/>
            <a:prstDash val="solid"/>
            <a:miter/>
          </a:ln>
        </p:spPr>
      </p:sp>
      <p:grpSp>
        <p:nvGrpSpPr>
          <p:cNvPr id="42" name="组合"/>
          <p:cNvGrpSpPr>
            <a:grpSpLocks/>
          </p:cNvGrpSpPr>
          <p:nvPr/>
        </p:nvGrpSpPr>
        <p:grpSpPr>
          <a:xfrm>
            <a:off x="6682167" y="1028700"/>
            <a:ext cx="6996257" cy="4831310"/>
            <a:chOff x="6682167" y="1028700"/>
            <a:chExt cx="6996257" cy="4831310"/>
          </a:xfrm>
        </p:grpSpPr>
        <p:sp>
          <p:nvSpPr>
            <p:cNvPr id="41" name="曲线"/>
            <p:cNvSpPr>
              <a:spLocks/>
            </p:cNvSpPr>
            <p:nvPr/>
          </p:nvSpPr>
          <p:spPr>
            <a:xfrm rot="0">
              <a:off x="6682167" y="1028700"/>
              <a:ext cx="6996257" cy="4831310"/>
            </a:xfrm>
            <a:custGeom>
              <a:gdLst>
                <a:gd name="T1" fmla="*/ 0 w 21600"/>
                <a:gd name="T2" fmla="*/ 0 h 21600"/>
                <a:gd name="T3" fmla="*/ 21600 w 21600"/>
                <a:gd name="T4" fmla="*/ 21600 h 21600"/>
              </a:gdLst>
              <a:rect l="T1" t="T2" r="T3" b="T4"/>
              <a:pathLst>
                <a:path w="21600" h="21600">
                  <a:moveTo>
                    <a:pt x="593" y="0"/>
                  </a:moveTo>
                  <a:lnTo>
                    <a:pt x="21004" y="0"/>
                  </a:lnTo>
                  <a:cubicBezTo>
                    <a:pt x="21332" y="0"/>
                    <a:pt x="21600" y="385"/>
                    <a:pt x="21600" y="860"/>
                  </a:cubicBezTo>
                  <a:lnTo>
                    <a:pt x="21600" y="20738"/>
                  </a:lnTo>
                  <a:cubicBezTo>
                    <a:pt x="21600" y="21214"/>
                    <a:pt x="21332" y="21600"/>
                    <a:pt x="21004" y="21600"/>
                  </a:cubicBezTo>
                  <a:lnTo>
                    <a:pt x="593" y="21600"/>
                  </a:lnTo>
                  <a:cubicBezTo>
                    <a:pt x="265" y="21600"/>
                    <a:pt x="0" y="21214"/>
                    <a:pt x="0" y="20738"/>
                  </a:cubicBezTo>
                  <a:lnTo>
                    <a:pt x="0" y="860"/>
                  </a:lnTo>
                  <a:cubicBezTo>
                    <a:pt x="0" y="385"/>
                    <a:pt x="265" y="0"/>
                    <a:pt x="593" y="0"/>
                  </a:cubicBezTo>
                  <a:close/>
                </a:path>
              </a:pathLst>
            </a:custGeom>
            <a:blipFill rotWithShape="1">
              <a:blip r:embed="rId2"/>
              <a:stretch>
                <a:fillRect l="-1727" r="-1727"/>
              </a:stretch>
            </a:blipFill>
            <a:ln w="142875" cmpd="sng" cap="rnd">
              <a:solidFill>
                <a:srgbClr val="FFFFFF"/>
              </a:solidFill>
              <a:prstDash val="solid"/>
              <a:round/>
            </a:ln>
          </p:spPr>
        </p:sp>
      </p:grpSp>
      <p:sp>
        <p:nvSpPr>
          <p:cNvPr id="43" name="曲线"/>
          <p:cNvSpPr>
            <a:spLocks/>
          </p:cNvSpPr>
          <p:nvPr/>
        </p:nvSpPr>
        <p:spPr>
          <a:xfrm rot="0">
            <a:off x="4336894" y="2122521"/>
            <a:ext cx="542278" cy="525516"/>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sp>
        <p:nvSpPr>
          <p:cNvPr id="44" name="曲线"/>
          <p:cNvSpPr>
            <a:spLocks/>
          </p:cNvSpPr>
          <p:nvPr/>
        </p:nvSpPr>
        <p:spPr>
          <a:xfrm flipH="1" rot="0">
            <a:off x="14825105" y="1028700"/>
            <a:ext cx="542278" cy="525516"/>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noFill/>
          <a:ln cmpd="sng" cap="flat">
            <a:noFill/>
            <a:prstDash val="solid"/>
            <a:miter/>
          </a:ln>
        </p:spPr>
      </p:sp>
      <p:sp>
        <p:nvSpPr>
          <p:cNvPr id="45" name="曲线"/>
          <p:cNvSpPr>
            <a:spLocks/>
          </p:cNvSpPr>
          <p:nvPr/>
        </p:nvSpPr>
        <p:spPr>
          <a:xfrm rot="0">
            <a:off x="16603208" y="435891"/>
            <a:ext cx="687369" cy="666125"/>
          </a:xfrm>
          <a:custGeom>
            <a:gdLst>
              <a:gd name="T1" fmla="*/ 0 w 21600"/>
              <a:gd name="T2" fmla="*/ 0 h 21600"/>
              <a:gd name="T3" fmla="*/ 21600 w 21600"/>
              <a:gd name="T4" fmla="*/ 21600 h 21600"/>
            </a:gdLst>
            <a:rect l="T1" t="T2" r="T3" b="T4"/>
            <a:pathLst>
              <a:path w="21600" h="21600">
                <a:moveTo>
                  <a:pt x="0" y="0"/>
                </a:moveTo>
                <a:lnTo>
                  <a:pt x="21598" y="0"/>
                </a:lnTo>
                <a:lnTo>
                  <a:pt x="21598" y="21600"/>
                </a:lnTo>
                <a:lnTo>
                  <a:pt x="0" y="21600"/>
                </a:lnTo>
                <a:lnTo>
                  <a:pt x="0" y="0"/>
                </a:lnTo>
                <a:close/>
              </a:path>
            </a:pathLst>
          </a:custGeom>
          <a:noFill/>
          <a:ln cmpd="sng" cap="flat">
            <a:noFill/>
            <a:prstDash val="solid"/>
            <a:miter/>
          </a:ln>
        </p:spPr>
      </p:sp>
      <p:sp>
        <p:nvSpPr>
          <p:cNvPr id="46" name="矩形"/>
          <p:cNvSpPr>
            <a:spLocks/>
          </p:cNvSpPr>
          <p:nvPr/>
        </p:nvSpPr>
        <p:spPr>
          <a:xfrm rot="0">
            <a:off x="2585403" y="6097535"/>
            <a:ext cx="9588207" cy="660271"/>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5199"/>
              </a:lnSpc>
              <a:spcBef>
                <a:spcPts val="0"/>
              </a:spcBef>
              <a:spcAft>
                <a:spcPts val="0"/>
              </a:spcAft>
              <a:buNone/>
            </a:pPr>
            <a:r>
              <a:rPr lang="en-US" altLang="zh-CN"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rPr>
              <a:t> Background and Introduction</a:t>
            </a:r>
            <a:endParaRPr lang="zh-CN" altLang="en-US"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endParaRPr>
          </a:p>
        </p:txBody>
      </p:sp>
      <p:sp>
        <p:nvSpPr>
          <p:cNvPr id="47" name="矩形"/>
          <p:cNvSpPr>
            <a:spLocks/>
          </p:cNvSpPr>
          <p:nvPr/>
        </p:nvSpPr>
        <p:spPr>
          <a:xfrm rot="0">
            <a:off x="1509094" y="6798186"/>
            <a:ext cx="10694340" cy="2346638"/>
          </a:xfrm>
          <a:prstGeom prst="rect"/>
          <a:noFill/>
          <a:ln w="12700" cmpd="sng" cap="flat">
            <a:noFill/>
            <a:prstDash val="solid"/>
            <a:miter/>
          </a:ln>
        </p:spPr>
        <p:txBody>
          <a:bodyPr vert="horz" wrap="square" lIns="0" tIns="0" rIns="0" bIns="0" anchor="t" anchorCtr="0">
            <a:prstTxWarp prst="textNoShape"/>
            <a:spAutoFit/>
          </a:bodyPr>
          <a:lstStyle/>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Breast cancer is the most prevalent cancer in UK women, and makes a substantial contribution to morbidity and mortality.</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The benefit of mammography screening is that cancer can be detected before symptoms occur.</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Women aged between 50 and 71 are invited to the NHS Breast Screening </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Programme</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 for a breast screening test every three years.</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Roma migrant women can be faced with specific issues which can impact their engagement with preventive health care services.</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marL="0" indent="0" algn="l">
              <a:lnSpc>
                <a:spcPts val="2250"/>
              </a:lnSpc>
              <a:spcBef>
                <a:spcPts val="0"/>
              </a:spcBef>
              <a:spcAft>
                <a:spcPts val="0"/>
              </a:spcAft>
              <a:buNone/>
            </a:pPr>
            <a:endParaRPr lang="zh-CN" altLang="en-US"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p:txBody>
      </p:sp>
      <p:pic>
        <p:nvPicPr>
          <p:cNvPr id="48" name="图片"/>
          <p:cNvPicPr>
            <a:picLocks noChangeAspect="1"/>
          </p:cNvPicPr>
          <p:nvPr/>
        </p:nvPicPr>
        <p:blipFill>
          <a:blip r:embed="rId3" cstate="print"/>
          <a:stretch>
            <a:fillRect/>
          </a:stretch>
        </p:blipFill>
        <p:spPr>
          <a:xfrm rot="0">
            <a:off x="13100040" y="5358672"/>
            <a:ext cx="4967923" cy="3457191"/>
          </a:xfrm>
          <a:prstGeom prst="rect"/>
          <a:noFill/>
          <a:ln w="12700" cmpd="sng" cap="flat">
            <a:noFill/>
            <a:prstDash val="solid"/>
            <a:miter/>
          </a:ln>
        </p:spPr>
      </p:pic>
      <p:pic>
        <p:nvPicPr>
          <p:cNvPr id="49" name="图片" descr="Mammography - Wikipedia"/>
          <p:cNvPicPr>
            <a:picLocks noChangeAspect="1"/>
          </p:cNvPicPr>
          <p:nvPr/>
        </p:nvPicPr>
        <p:blipFill>
          <a:blip r:embed="rId4" cstate="print"/>
          <a:stretch>
            <a:fillRect/>
          </a:stretch>
        </p:blipFill>
        <p:spPr>
          <a:xfrm rot="0">
            <a:off x="1728113" y="2623538"/>
            <a:ext cx="4841076" cy="2725215"/>
          </a:xfrm>
          <a:prstGeom prst="rect"/>
          <a:noFill/>
          <a:ln w="12700" cmpd="sng" cap="flat">
            <a:noFill/>
            <a:prstDash val="solid"/>
            <a:miter/>
          </a:ln>
        </p:spPr>
      </p:pic>
    </p:spTree>
    <p:extLst>
      <p:ext uri="{BB962C8B-B14F-4D97-AF65-F5344CB8AC3E}">
        <p14:creationId xmlns:p14="http://schemas.microsoft.com/office/powerpoint/2010/main" val="1771109268"/>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gradFill>
          <a:gsLst>
            <a:gs pos="0">
              <a:srgbClr val="FFDFE9"/>
            </a:gs>
            <a:gs pos="100000">
              <a:srgbClr val="FFFFFF"/>
            </a:gs>
          </a:gsLst>
          <a:path path="rect">
            <a:fillToRect l="0" t="0" r="100000" b="100000"/>
          </a:path>
        </a:gradFill>
      </p:bgPr>
    </p:bg>
    <p:spTree>
      <p:nvGrpSpPr>
        <p:cNvPr id="1" name=""/>
        <p:cNvGrpSpPr/>
        <p:nvPr/>
      </p:nvGrpSpPr>
      <p:grpSpPr>
        <a:xfrm>
          <a:off x="0" y="0"/>
          <a:ext cx="0" cy="0"/>
          <a:chOff x="0" y="0"/>
          <a:chExt cx="0" cy="0"/>
        </a:xfrm>
      </p:grpSpPr>
      <p:sp>
        <p:nvSpPr>
          <p:cNvPr id="52" name="曲线"/>
          <p:cNvSpPr>
            <a:spLocks/>
          </p:cNvSpPr>
          <p:nvPr/>
        </p:nvSpPr>
        <p:spPr>
          <a:xfrm rot="-1159962">
            <a:off x="-1313572" y="-2872371"/>
            <a:ext cx="10051099" cy="974042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53" name="曲线"/>
          <p:cNvSpPr>
            <a:spLocks/>
          </p:cNvSpPr>
          <p:nvPr/>
        </p:nvSpPr>
        <p:spPr>
          <a:xfrm rot="1750268">
            <a:off x="4963427" y="-3944689"/>
            <a:ext cx="17563018" cy="15828399"/>
          </a:xfrm>
          <a:custGeom>
            <a:gdLst>
              <a:gd name="T1" fmla="*/ 0 w 21600"/>
              <a:gd name="T2" fmla="*/ 0 h 21600"/>
              <a:gd name="T3" fmla="*/ 21600 w 21600"/>
              <a:gd name="T4" fmla="*/ 21600 h 21600"/>
            </a:gdLst>
            <a:rect l="T1" t="T2" r="T3" b="T4"/>
            <a:pathLst>
              <a:path w="21600" h="21600">
                <a:moveTo>
                  <a:pt x="0" y="0"/>
                </a:moveTo>
                <a:lnTo>
                  <a:pt x="21598" y="0"/>
                </a:lnTo>
                <a:lnTo>
                  <a:pt x="21598" y="21600"/>
                </a:lnTo>
                <a:lnTo>
                  <a:pt x="0" y="21600"/>
                </a:lnTo>
                <a:lnTo>
                  <a:pt x="0" y="0"/>
                </a:lnTo>
                <a:close/>
              </a:path>
            </a:pathLst>
          </a:custGeom>
          <a:noFill/>
          <a:ln cmpd="sng" cap="flat">
            <a:noFill/>
            <a:prstDash val="solid"/>
            <a:miter/>
          </a:ln>
        </p:spPr>
      </p:sp>
      <p:sp>
        <p:nvSpPr>
          <p:cNvPr id="54" name="曲线"/>
          <p:cNvSpPr>
            <a:spLocks/>
          </p:cNvSpPr>
          <p:nvPr/>
        </p:nvSpPr>
        <p:spPr>
          <a:xfrm rot="0">
            <a:off x="3870474" y="-1330191"/>
            <a:ext cx="4286250"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55" name="曲线"/>
          <p:cNvSpPr>
            <a:spLocks/>
          </p:cNvSpPr>
          <p:nvPr/>
        </p:nvSpPr>
        <p:spPr>
          <a:xfrm flipH="1" flipV="1" rot="0">
            <a:off x="9548033" y="-1330191"/>
            <a:ext cx="4002578" cy="4114800"/>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noFill/>
          <a:ln cmpd="sng" cap="flat">
            <a:noFill/>
            <a:prstDash val="solid"/>
            <a:miter/>
          </a:ln>
        </p:spPr>
      </p:sp>
      <p:grpSp>
        <p:nvGrpSpPr>
          <p:cNvPr id="58" name="组合"/>
          <p:cNvGrpSpPr>
            <a:grpSpLocks/>
          </p:cNvGrpSpPr>
          <p:nvPr/>
        </p:nvGrpSpPr>
        <p:grpSpPr>
          <a:xfrm>
            <a:off x="6913916" y="1687551"/>
            <a:ext cx="10478731" cy="4513238"/>
            <a:chOff x="6913916" y="1687551"/>
            <a:chExt cx="10478731" cy="4513238"/>
          </a:xfrm>
        </p:grpSpPr>
        <p:sp>
          <p:nvSpPr>
            <p:cNvPr id="56" name="曲线"/>
            <p:cNvSpPr>
              <a:spLocks/>
            </p:cNvSpPr>
            <p:nvPr/>
          </p:nvSpPr>
          <p:spPr>
            <a:xfrm rot="0">
              <a:off x="6913916" y="1759472"/>
              <a:ext cx="10478731" cy="4441317"/>
            </a:xfrm>
            <a:custGeom>
              <a:gdLst>
                <a:gd name="T1" fmla="*/ 0 w 21600"/>
                <a:gd name="T2" fmla="*/ 0 h 21600"/>
                <a:gd name="T3" fmla="*/ 21600 w 21600"/>
                <a:gd name="T4" fmla="*/ 21600 h 21600"/>
              </a:gdLst>
              <a:rect l="T1" t="T2" r="T3" b="T4"/>
              <a:pathLst>
                <a:path w="21600" h="21600">
                  <a:moveTo>
                    <a:pt x="189" y="0"/>
                  </a:moveTo>
                  <a:lnTo>
                    <a:pt x="21409" y="0"/>
                  </a:lnTo>
                  <a:cubicBezTo>
                    <a:pt x="21514" y="0"/>
                    <a:pt x="21600" y="100"/>
                    <a:pt x="21600" y="222"/>
                  </a:cubicBezTo>
                  <a:lnTo>
                    <a:pt x="21600" y="21376"/>
                  </a:lnTo>
                  <a:cubicBezTo>
                    <a:pt x="21600" y="21435"/>
                    <a:pt x="21579" y="21492"/>
                    <a:pt x="21544" y="21534"/>
                  </a:cubicBezTo>
                  <a:cubicBezTo>
                    <a:pt x="21508" y="21576"/>
                    <a:pt x="21459" y="21600"/>
                    <a:pt x="21409" y="21600"/>
                  </a:cubicBezTo>
                  <a:lnTo>
                    <a:pt x="189" y="21600"/>
                  </a:lnTo>
                  <a:cubicBezTo>
                    <a:pt x="85" y="21600"/>
                    <a:pt x="0" y="21499"/>
                    <a:pt x="0" y="21376"/>
                  </a:cubicBezTo>
                  <a:lnTo>
                    <a:pt x="0" y="222"/>
                  </a:lnTo>
                  <a:cubicBezTo>
                    <a:pt x="0" y="100"/>
                    <a:pt x="85" y="0"/>
                    <a:pt x="189" y="0"/>
                  </a:cubicBezTo>
                  <a:close/>
                </a:path>
              </a:pathLst>
            </a:custGeom>
            <a:solidFill>
              <a:srgbClr val="FFF8FA"/>
            </a:solidFill>
            <a:ln cmpd="sng" cap="flat">
              <a:noFill/>
              <a:prstDash val="solid"/>
              <a:miter/>
            </a:ln>
          </p:spPr>
        </p:sp>
        <p:sp>
          <p:nvSpPr>
            <p:cNvPr id="57" name="矩形"/>
            <p:cNvSpPr>
              <a:spLocks/>
            </p:cNvSpPr>
            <p:nvPr/>
          </p:nvSpPr>
          <p:spPr>
            <a:xfrm rot="0">
              <a:off x="6913916" y="1687551"/>
              <a:ext cx="10478731" cy="4513238"/>
            </a:xfrm>
            <a:prstGeom prst="rect"/>
            <a:noFill/>
            <a:ln w="12700" cmpd="sng" cap="flat">
              <a:noFill/>
              <a:prstDash val="solid"/>
              <a:miter/>
            </a:ln>
          </p:spPr>
        </p:sp>
      </p:grpSp>
      <p:grpSp>
        <p:nvGrpSpPr>
          <p:cNvPr id="60" name="组合"/>
          <p:cNvGrpSpPr>
            <a:grpSpLocks/>
          </p:cNvGrpSpPr>
          <p:nvPr/>
        </p:nvGrpSpPr>
        <p:grpSpPr>
          <a:xfrm>
            <a:off x="648129" y="6583477"/>
            <a:ext cx="5862377" cy="3210962"/>
            <a:chOff x="648129" y="6583477"/>
            <a:chExt cx="5862377" cy="3210962"/>
          </a:xfrm>
        </p:grpSpPr>
        <p:sp>
          <p:nvSpPr>
            <p:cNvPr id="59" name="曲线"/>
            <p:cNvSpPr>
              <a:spLocks/>
            </p:cNvSpPr>
            <p:nvPr/>
          </p:nvSpPr>
          <p:spPr>
            <a:xfrm rot="0">
              <a:off x="648129" y="6583477"/>
              <a:ext cx="5862377" cy="3210962"/>
            </a:xfrm>
            <a:custGeom>
              <a:gdLst>
                <a:gd name="T1" fmla="*/ 0 w 21600"/>
                <a:gd name="T2" fmla="*/ 0 h 21600"/>
                <a:gd name="T3" fmla="*/ 21600 w 21600"/>
                <a:gd name="T4" fmla="*/ 21600 h 21600"/>
              </a:gdLst>
              <a:rect l="T1" t="T2" r="T3" b="T4"/>
              <a:pathLst>
                <a:path w="21600" h="21600">
                  <a:moveTo>
                    <a:pt x="577" y="0"/>
                  </a:moveTo>
                  <a:lnTo>
                    <a:pt x="21021" y="0"/>
                  </a:lnTo>
                  <a:cubicBezTo>
                    <a:pt x="21340" y="0"/>
                    <a:pt x="21598" y="530"/>
                    <a:pt x="21598" y="1187"/>
                  </a:cubicBezTo>
                  <a:lnTo>
                    <a:pt x="21598" y="20412"/>
                  </a:lnTo>
                  <a:cubicBezTo>
                    <a:pt x="21598" y="20727"/>
                    <a:pt x="21539" y="21029"/>
                    <a:pt x="21430" y="21252"/>
                  </a:cubicBezTo>
                  <a:cubicBezTo>
                    <a:pt x="21321" y="21474"/>
                    <a:pt x="21174" y="21600"/>
                    <a:pt x="21021" y="21600"/>
                  </a:cubicBezTo>
                  <a:lnTo>
                    <a:pt x="577" y="21600"/>
                  </a:lnTo>
                  <a:cubicBezTo>
                    <a:pt x="259" y="21600"/>
                    <a:pt x="0" y="21068"/>
                    <a:pt x="0" y="20412"/>
                  </a:cubicBezTo>
                  <a:lnTo>
                    <a:pt x="0" y="1187"/>
                  </a:lnTo>
                  <a:cubicBezTo>
                    <a:pt x="0" y="530"/>
                    <a:pt x="259" y="0"/>
                    <a:pt x="577" y="0"/>
                  </a:cubicBezTo>
                  <a:close/>
                </a:path>
              </a:pathLst>
            </a:custGeom>
            <a:blipFill rotWithShape="1">
              <a:blip r:embed="rId1"/>
              <a:stretch>
                <a:fillRect t="-27034" b="-27034"/>
              </a:stretch>
            </a:blipFill>
            <a:ln w="142875" cmpd="sng" cap="rnd">
              <a:solidFill>
                <a:srgbClr val="FFFFFF"/>
              </a:solidFill>
              <a:prstDash val="solid"/>
              <a:round/>
            </a:ln>
          </p:spPr>
        </p:sp>
      </p:grpSp>
      <p:grpSp>
        <p:nvGrpSpPr>
          <p:cNvPr id="62" name="组合"/>
          <p:cNvGrpSpPr>
            <a:grpSpLocks/>
          </p:cNvGrpSpPr>
          <p:nvPr/>
        </p:nvGrpSpPr>
        <p:grpSpPr>
          <a:xfrm>
            <a:off x="504130" y="2047547"/>
            <a:ext cx="6006376" cy="4037749"/>
            <a:chOff x="504130" y="2047547"/>
            <a:chExt cx="6006376" cy="4037749"/>
          </a:xfrm>
        </p:grpSpPr>
        <p:sp>
          <p:nvSpPr>
            <p:cNvPr id="61" name="曲线"/>
            <p:cNvSpPr>
              <a:spLocks/>
            </p:cNvSpPr>
            <p:nvPr/>
          </p:nvSpPr>
          <p:spPr>
            <a:xfrm rot="0">
              <a:off x="504130" y="2047547"/>
              <a:ext cx="6006376" cy="4037749"/>
            </a:xfrm>
            <a:custGeom>
              <a:gdLst>
                <a:gd name="T1" fmla="*/ 0 w 21600"/>
                <a:gd name="T2" fmla="*/ 0 h 21600"/>
                <a:gd name="T3" fmla="*/ 21600 w 21600"/>
                <a:gd name="T4" fmla="*/ 21600 h 21600"/>
              </a:gdLst>
              <a:rect l="T1" t="T2" r="T3" b="T4"/>
              <a:pathLst>
                <a:path w="21600" h="21600">
                  <a:moveTo>
                    <a:pt x="578" y="0"/>
                  </a:moveTo>
                  <a:lnTo>
                    <a:pt x="21021" y="0"/>
                  </a:lnTo>
                  <a:cubicBezTo>
                    <a:pt x="21340" y="0"/>
                    <a:pt x="21599" y="703"/>
                    <a:pt x="21599" y="1569"/>
                  </a:cubicBezTo>
                  <a:lnTo>
                    <a:pt x="21599" y="20028"/>
                  </a:lnTo>
                  <a:cubicBezTo>
                    <a:pt x="21599" y="20445"/>
                    <a:pt x="21538" y="20845"/>
                    <a:pt x="21430" y="21139"/>
                  </a:cubicBezTo>
                  <a:cubicBezTo>
                    <a:pt x="21321" y="21434"/>
                    <a:pt x="21174" y="21600"/>
                    <a:pt x="21021" y="21600"/>
                  </a:cubicBezTo>
                  <a:lnTo>
                    <a:pt x="578" y="21600"/>
                  </a:lnTo>
                  <a:cubicBezTo>
                    <a:pt x="258" y="21600"/>
                    <a:pt x="0" y="20896"/>
                    <a:pt x="0" y="20028"/>
                  </a:cubicBezTo>
                  <a:lnTo>
                    <a:pt x="0" y="1569"/>
                  </a:lnTo>
                  <a:cubicBezTo>
                    <a:pt x="0" y="703"/>
                    <a:pt x="258" y="0"/>
                    <a:pt x="578" y="0"/>
                  </a:cubicBezTo>
                  <a:close/>
                </a:path>
              </a:pathLst>
            </a:custGeom>
            <a:blipFill rotWithShape="1">
              <a:blip r:embed="rId2"/>
              <a:stretch>
                <a:fillRect t="-52925" b="-52925"/>
              </a:stretch>
            </a:blipFill>
            <a:ln w="142875" cmpd="sng" cap="rnd">
              <a:solidFill>
                <a:srgbClr val="FFFFFF"/>
              </a:solidFill>
              <a:prstDash val="solid"/>
              <a:round/>
            </a:ln>
          </p:spPr>
        </p:sp>
      </p:grpSp>
      <p:sp>
        <p:nvSpPr>
          <p:cNvPr id="63" name="曲线"/>
          <p:cNvSpPr>
            <a:spLocks/>
          </p:cNvSpPr>
          <p:nvPr/>
        </p:nvSpPr>
        <p:spPr>
          <a:xfrm rot="0">
            <a:off x="13645862" y="1082859"/>
            <a:ext cx="952933" cy="92347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64" name="曲线"/>
          <p:cNvSpPr>
            <a:spLocks/>
          </p:cNvSpPr>
          <p:nvPr/>
        </p:nvSpPr>
        <p:spPr>
          <a:xfrm rot="-8231452">
            <a:off x="8350718" y="834994"/>
            <a:ext cx="511541" cy="49572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65" name="矩形"/>
          <p:cNvSpPr>
            <a:spLocks/>
          </p:cNvSpPr>
          <p:nvPr/>
        </p:nvSpPr>
        <p:spPr>
          <a:xfrm rot="0">
            <a:off x="7778422" y="3124664"/>
            <a:ext cx="8273619" cy="660272"/>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5199"/>
              </a:lnSpc>
              <a:spcBef>
                <a:spcPts val="0"/>
              </a:spcBef>
              <a:spcAft>
                <a:spcPts val="0"/>
              </a:spcAft>
              <a:buNone/>
            </a:pPr>
            <a:r>
              <a:rPr lang="en-US" altLang="zh-CN"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rPr>
              <a:t>Prevalence of the Problem</a:t>
            </a:r>
            <a:endParaRPr lang="zh-CN" altLang="en-US"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endParaRPr>
          </a:p>
        </p:txBody>
      </p:sp>
      <p:sp>
        <p:nvSpPr>
          <p:cNvPr id="66" name="矩形"/>
          <p:cNvSpPr>
            <a:spLocks/>
          </p:cNvSpPr>
          <p:nvPr/>
        </p:nvSpPr>
        <p:spPr>
          <a:xfrm rot="0">
            <a:off x="7273605" y="4066368"/>
            <a:ext cx="9718276" cy="1775138"/>
          </a:xfrm>
          <a:prstGeom prst="rect"/>
          <a:noFill/>
          <a:ln w="12700" cmpd="sng" cap="flat">
            <a:noFill/>
            <a:prstDash val="solid"/>
            <a:miter/>
          </a:ln>
        </p:spPr>
        <p:txBody>
          <a:bodyPr vert="horz" wrap="square" lIns="0" tIns="0" rIns="0" bIns="0" anchor="t" anchorCtr="0">
            <a:prstTxWarp prst="textNoShape"/>
            <a:spAutoFit/>
          </a:bodyPr>
          <a:lstStyle/>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Around 55,000 people are diagnosed with breast cancer every year in the UK.</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With early diagnosis five year survival is significantly increased.</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Screening uptake within the NHS is not at the national level in various communities (Condon et al., 2021).</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There is often under-representation of migrant and ethnic minority women among those who participate in screening.</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marL="0" indent="0" algn="l">
              <a:lnSpc>
                <a:spcPts val="2250"/>
              </a:lnSpc>
              <a:spcBef>
                <a:spcPts val="0"/>
              </a:spcBef>
              <a:spcAft>
                <a:spcPts val="0"/>
              </a:spcAft>
              <a:buNone/>
            </a:pPr>
            <a:endParaRPr lang="zh-CN" altLang="en-US"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p:txBody>
      </p:sp>
      <p:sp>
        <p:nvSpPr>
          <p:cNvPr id="67" name="曲线"/>
          <p:cNvSpPr>
            <a:spLocks/>
          </p:cNvSpPr>
          <p:nvPr/>
        </p:nvSpPr>
        <p:spPr>
          <a:xfrm rot="-10311569">
            <a:off x="14973781" y="2255160"/>
            <a:ext cx="511541" cy="49572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pic>
        <p:nvPicPr>
          <p:cNvPr id="68" name="图片" descr="Mammogram: What It Is, Purpose, Procedure, Results &amp; Types"/>
          <p:cNvPicPr>
            <a:picLocks noChangeAspect="1"/>
          </p:cNvPicPr>
          <p:nvPr/>
        </p:nvPicPr>
        <p:blipFill>
          <a:blip r:embed="rId3" cstate="print"/>
          <a:stretch>
            <a:fillRect/>
          </a:stretch>
        </p:blipFill>
        <p:spPr>
          <a:xfrm rot="0">
            <a:off x="13678752" y="6584089"/>
            <a:ext cx="3566923" cy="3611512"/>
          </a:xfrm>
          <a:prstGeom prst="rect"/>
          <a:noFill/>
          <a:ln w="12700" cmpd="sng" cap="flat">
            <a:noFill/>
            <a:prstDash val="solid"/>
            <a:miter/>
          </a:ln>
        </p:spPr>
      </p:pic>
      <p:pic>
        <p:nvPicPr>
          <p:cNvPr id="69" name="图片" descr="Breast cancer: worldwide and UK trends | News | theguardian.com"/>
          <p:cNvPicPr>
            <a:picLocks noChangeAspect="1"/>
          </p:cNvPicPr>
          <p:nvPr/>
        </p:nvPicPr>
        <p:blipFill>
          <a:blip r:embed="rId4" cstate="print"/>
          <a:stretch>
            <a:fillRect/>
          </a:stretch>
        </p:blipFill>
        <p:spPr>
          <a:xfrm rot="0">
            <a:off x="6844866" y="5935488"/>
            <a:ext cx="6043078" cy="4175936"/>
          </a:xfrm>
          <a:prstGeom prst="rect"/>
          <a:noFill/>
          <a:ln w="12700" cmpd="sng" cap="flat">
            <a:noFill/>
            <a:prstDash val="solid"/>
            <a:miter/>
          </a:ln>
        </p:spPr>
      </p:pic>
    </p:spTree>
    <p:extLst>
      <p:ext uri="{BB962C8B-B14F-4D97-AF65-F5344CB8AC3E}">
        <p14:creationId xmlns:p14="http://schemas.microsoft.com/office/powerpoint/2010/main" val="288332349"/>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rgbClr val="FFF8FA"/>
        </a:solidFill>
      </p:bgPr>
    </p:bg>
    <p:spTree>
      <p:nvGrpSpPr>
        <p:cNvPr id="1" name=""/>
        <p:cNvGrpSpPr/>
        <p:nvPr/>
      </p:nvGrpSpPr>
      <p:grpSpPr>
        <a:xfrm>
          <a:off x="0" y="0"/>
          <a:ext cx="0" cy="0"/>
          <a:chOff x="0" y="0"/>
          <a:chExt cx="0" cy="0"/>
        </a:xfrm>
      </p:grpSpPr>
      <p:sp>
        <p:nvSpPr>
          <p:cNvPr id="72" name="曲线"/>
          <p:cNvSpPr>
            <a:spLocks/>
          </p:cNvSpPr>
          <p:nvPr/>
        </p:nvSpPr>
        <p:spPr>
          <a:xfrm rot="4361136">
            <a:off x="2496695" y="-4708270"/>
            <a:ext cx="15981546" cy="14403123"/>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73" name="曲线"/>
          <p:cNvSpPr>
            <a:spLocks/>
          </p:cNvSpPr>
          <p:nvPr/>
        </p:nvSpPr>
        <p:spPr>
          <a:xfrm rot="-1159962">
            <a:off x="-1704296" y="3083440"/>
            <a:ext cx="10051099" cy="974042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74" name="曲线"/>
          <p:cNvSpPr>
            <a:spLocks/>
          </p:cNvSpPr>
          <p:nvPr/>
        </p:nvSpPr>
        <p:spPr>
          <a:xfrm rot="-8247047">
            <a:off x="6094307" y="6309507"/>
            <a:ext cx="4002578"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75" name="曲线"/>
          <p:cNvSpPr>
            <a:spLocks/>
          </p:cNvSpPr>
          <p:nvPr/>
        </p:nvSpPr>
        <p:spPr>
          <a:xfrm rot="0">
            <a:off x="4444727" y="2072516"/>
            <a:ext cx="4286250"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76" name="曲线"/>
          <p:cNvSpPr>
            <a:spLocks/>
          </p:cNvSpPr>
          <p:nvPr/>
        </p:nvSpPr>
        <p:spPr>
          <a:xfrm rot="2118147">
            <a:off x="355659" y="-2413428"/>
            <a:ext cx="3528440" cy="5528894"/>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blipFill rotWithShape="1">
            <a:blip r:embed="rId1"/>
            <a:stretch/>
          </a:blipFill>
          <a:ln cmpd="sng" cap="flat">
            <a:noFill/>
            <a:prstDash val="solid"/>
            <a:miter/>
          </a:ln>
        </p:spPr>
      </p:sp>
      <p:grpSp>
        <p:nvGrpSpPr>
          <p:cNvPr id="79" name="组合"/>
          <p:cNvGrpSpPr>
            <a:grpSpLocks/>
          </p:cNvGrpSpPr>
          <p:nvPr/>
        </p:nvGrpSpPr>
        <p:grpSpPr>
          <a:xfrm>
            <a:off x="9721065" y="-759390"/>
            <a:ext cx="5898982" cy="10046267"/>
            <a:chOff x="9721065" y="-759390"/>
            <a:chExt cx="5898982" cy="10046267"/>
          </a:xfrm>
        </p:grpSpPr>
        <p:sp>
          <p:nvSpPr>
            <p:cNvPr id="77" name="曲线"/>
            <p:cNvSpPr>
              <a:spLocks/>
            </p:cNvSpPr>
            <p:nvPr/>
          </p:nvSpPr>
          <p:spPr>
            <a:xfrm rot="0">
              <a:off x="9721065" y="-614729"/>
              <a:ext cx="5898982" cy="9901605"/>
            </a:xfrm>
            <a:custGeom>
              <a:gdLst>
                <a:gd name="T1" fmla="*/ 0 w 21600"/>
                <a:gd name="T2" fmla="*/ 0 h 21600"/>
                <a:gd name="T3" fmla="*/ 21600 w 21600"/>
                <a:gd name="T4" fmla="*/ 21600 h 21600"/>
              </a:gdLst>
              <a:rect l="T1" t="T2" r="T3" b="T4"/>
              <a:pathLst>
                <a:path w="21600" h="21600">
                  <a:moveTo>
                    <a:pt x="601" y="0"/>
                  </a:moveTo>
                  <a:lnTo>
                    <a:pt x="20996" y="0"/>
                  </a:lnTo>
                  <a:cubicBezTo>
                    <a:pt x="21157" y="0"/>
                    <a:pt x="21310" y="36"/>
                    <a:pt x="21422" y="105"/>
                  </a:cubicBezTo>
                  <a:cubicBezTo>
                    <a:pt x="21535" y="172"/>
                    <a:pt x="21600" y="263"/>
                    <a:pt x="21600" y="358"/>
                  </a:cubicBezTo>
                  <a:lnTo>
                    <a:pt x="21600" y="21241"/>
                  </a:lnTo>
                  <a:cubicBezTo>
                    <a:pt x="21600" y="21439"/>
                    <a:pt x="21330" y="21600"/>
                    <a:pt x="20996" y="21600"/>
                  </a:cubicBezTo>
                  <a:lnTo>
                    <a:pt x="601" y="21600"/>
                  </a:lnTo>
                  <a:cubicBezTo>
                    <a:pt x="268" y="21600"/>
                    <a:pt x="0" y="21439"/>
                    <a:pt x="0" y="21241"/>
                  </a:cubicBezTo>
                  <a:lnTo>
                    <a:pt x="0" y="358"/>
                  </a:lnTo>
                  <a:cubicBezTo>
                    <a:pt x="0" y="160"/>
                    <a:pt x="268" y="0"/>
                    <a:pt x="601" y="0"/>
                  </a:cubicBezTo>
                  <a:close/>
                </a:path>
              </a:pathLst>
            </a:custGeom>
            <a:solidFill>
              <a:srgbClr val="FFDFE9"/>
            </a:solidFill>
            <a:ln cmpd="sng" cap="flat">
              <a:noFill/>
              <a:prstDash val="solid"/>
              <a:miter/>
            </a:ln>
          </p:spPr>
        </p:sp>
        <p:sp>
          <p:nvSpPr>
            <p:cNvPr id="78" name="矩形"/>
            <p:cNvSpPr>
              <a:spLocks/>
            </p:cNvSpPr>
            <p:nvPr/>
          </p:nvSpPr>
          <p:spPr>
            <a:xfrm rot="0">
              <a:off x="9721065" y="-759390"/>
              <a:ext cx="5898982" cy="10046267"/>
            </a:xfrm>
            <a:prstGeom prst="rect"/>
            <a:noFill/>
            <a:ln w="12700" cmpd="sng" cap="flat">
              <a:noFill/>
              <a:prstDash val="solid"/>
              <a:miter/>
            </a:ln>
          </p:spPr>
        </p:sp>
      </p:grpSp>
      <p:sp>
        <p:nvSpPr>
          <p:cNvPr id="80" name="曲线"/>
          <p:cNvSpPr>
            <a:spLocks/>
          </p:cNvSpPr>
          <p:nvPr/>
        </p:nvSpPr>
        <p:spPr>
          <a:xfrm rot="0">
            <a:off x="8601722" y="5661800"/>
            <a:ext cx="542277" cy="525516"/>
          </a:xfrm>
          <a:custGeom>
            <a:gdLst>
              <a:gd name="T1" fmla="*/ 0 w 21600"/>
              <a:gd name="T2" fmla="*/ 0 h 21600"/>
              <a:gd name="T3" fmla="*/ 21600 w 21600"/>
              <a:gd name="T4" fmla="*/ 21600 h 21600"/>
            </a:gdLst>
            <a:rect l="T1" t="T2" r="T3" b="T4"/>
            <a:pathLst>
              <a:path w="21600" h="21600">
                <a:moveTo>
                  <a:pt x="0" y="0"/>
                </a:moveTo>
                <a:lnTo>
                  <a:pt x="21600" y="0"/>
                </a:lnTo>
                <a:lnTo>
                  <a:pt x="21600" y="21598"/>
                </a:lnTo>
                <a:lnTo>
                  <a:pt x="0" y="21598"/>
                </a:lnTo>
                <a:lnTo>
                  <a:pt x="0" y="0"/>
                </a:lnTo>
                <a:close/>
              </a:path>
            </a:pathLst>
          </a:custGeom>
          <a:noFill/>
          <a:ln cmpd="sng" cap="flat">
            <a:noFill/>
            <a:prstDash val="solid"/>
            <a:miter/>
          </a:ln>
        </p:spPr>
      </p:sp>
      <p:sp>
        <p:nvSpPr>
          <p:cNvPr id="81" name="曲线"/>
          <p:cNvSpPr>
            <a:spLocks/>
          </p:cNvSpPr>
          <p:nvPr/>
        </p:nvSpPr>
        <p:spPr>
          <a:xfrm flipH="1" rot="0">
            <a:off x="3602774" y="1664552"/>
            <a:ext cx="841952" cy="815928"/>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noFill/>
          <a:ln cmpd="sng" cap="flat">
            <a:noFill/>
            <a:prstDash val="solid"/>
            <a:miter/>
          </a:ln>
        </p:spPr>
      </p:sp>
      <p:sp>
        <p:nvSpPr>
          <p:cNvPr id="82" name="曲线"/>
          <p:cNvSpPr>
            <a:spLocks/>
          </p:cNvSpPr>
          <p:nvPr/>
        </p:nvSpPr>
        <p:spPr>
          <a:xfrm flipH="1" rot="0">
            <a:off x="8959805" y="3112284"/>
            <a:ext cx="368388" cy="357003"/>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noFill/>
          <a:ln cmpd="sng" cap="flat">
            <a:noFill/>
            <a:prstDash val="solid"/>
            <a:miter/>
          </a:ln>
        </p:spPr>
      </p:sp>
      <p:sp>
        <p:nvSpPr>
          <p:cNvPr id="83" name="矩形"/>
          <p:cNvSpPr>
            <a:spLocks/>
          </p:cNvSpPr>
          <p:nvPr/>
        </p:nvSpPr>
        <p:spPr>
          <a:xfrm rot="0">
            <a:off x="10581264" y="2050953"/>
            <a:ext cx="4597992" cy="198081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5199"/>
              </a:lnSpc>
              <a:spcBef>
                <a:spcPts val="0"/>
              </a:spcBef>
              <a:spcAft>
                <a:spcPts val="0"/>
              </a:spcAft>
              <a:buNone/>
            </a:pPr>
            <a:r>
              <a:rPr lang="en-US" altLang="zh-CN"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rPr>
              <a:t>Roma Migrant Women in Sheffield</a:t>
            </a:r>
            <a:endParaRPr lang="zh-CN" altLang="en-US"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endParaRPr>
          </a:p>
        </p:txBody>
      </p:sp>
      <p:sp>
        <p:nvSpPr>
          <p:cNvPr id="84" name="矩形"/>
          <p:cNvSpPr>
            <a:spLocks/>
          </p:cNvSpPr>
          <p:nvPr/>
        </p:nvSpPr>
        <p:spPr>
          <a:xfrm rot="0">
            <a:off x="10153672" y="4421806"/>
            <a:ext cx="5248487" cy="2918137"/>
          </a:xfrm>
          <a:prstGeom prst="rect"/>
          <a:noFill/>
          <a:ln w="12700" cmpd="sng" cap="flat">
            <a:noFill/>
            <a:prstDash val="solid"/>
            <a:miter/>
          </a:ln>
        </p:spPr>
        <p:txBody>
          <a:bodyPr vert="horz" wrap="square" lIns="0" tIns="0" rIns="0" bIns="0" anchor="t" anchorCtr="0">
            <a:prstTxWarp prst="textNoShape"/>
            <a:spAutoFit/>
          </a:bodyPr>
          <a:lstStyle/>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The last 20 years of migration to the UK by Roma (Romani) has grown, especially from Central and Eastern Europe.</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There is a long existing population of Roma migrants living in Sheffield.</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Health </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behaviours</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 can be affected by the perception of social exclusion, poverty and having low levels of education.</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There is a risk that language differences and culture can limit the participation in screening </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programmes</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 (Braham, 2021).</a:t>
            </a:r>
            <a:endParaRPr lang="zh-CN" altLang="en-US"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p:txBody>
      </p:sp>
      <p:pic>
        <p:nvPicPr>
          <p:cNvPr id="85" name="图片" descr="Blog: Hibiscus' Journey Addressing Barriers for Black and Minoritised Migrant  Women in the UK"/>
          <p:cNvPicPr>
            <a:picLocks noChangeAspect="1"/>
          </p:cNvPicPr>
          <p:nvPr/>
        </p:nvPicPr>
        <p:blipFill>
          <a:blip r:embed="rId2" cstate="print"/>
          <a:stretch>
            <a:fillRect/>
          </a:stretch>
        </p:blipFill>
        <p:spPr>
          <a:xfrm rot="0">
            <a:off x="2664099" y="1899199"/>
            <a:ext cx="7521361" cy="4717468"/>
          </a:xfrm>
          <a:prstGeom prst="rect"/>
          <a:noFill/>
          <a:ln w="12700" cmpd="sng" cap="flat">
            <a:noFill/>
            <a:prstDash val="solid"/>
            <a:miter/>
          </a:ln>
        </p:spPr>
      </p:pic>
    </p:spTree>
    <p:extLst>
      <p:ext uri="{BB962C8B-B14F-4D97-AF65-F5344CB8AC3E}">
        <p14:creationId xmlns:p14="http://schemas.microsoft.com/office/powerpoint/2010/main" val="827051993"/>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gradFill>
          <a:gsLst>
            <a:gs pos="0">
              <a:srgbClr val="FFDFE9"/>
            </a:gs>
            <a:gs pos="100000">
              <a:srgbClr val="FFFFFF"/>
            </a:gs>
          </a:gsLst>
          <a:path path="rect">
            <a:fillToRect l="0" t="0" r="100000" b="100000"/>
          </a:path>
        </a:gradFill>
      </p:bgPr>
    </p:bg>
    <p:spTree>
      <p:nvGrpSpPr>
        <p:cNvPr id="1" name=""/>
        <p:cNvGrpSpPr/>
        <p:nvPr/>
      </p:nvGrpSpPr>
      <p:grpSpPr>
        <a:xfrm>
          <a:off x="0" y="0"/>
          <a:ext cx="0" cy="0"/>
          <a:chOff x="0" y="0"/>
          <a:chExt cx="0" cy="0"/>
        </a:xfrm>
      </p:grpSpPr>
      <p:sp>
        <p:nvSpPr>
          <p:cNvPr id="88" name="曲线"/>
          <p:cNvSpPr>
            <a:spLocks/>
          </p:cNvSpPr>
          <p:nvPr/>
        </p:nvSpPr>
        <p:spPr>
          <a:xfrm rot="-1159962">
            <a:off x="11503671" y="-2996847"/>
            <a:ext cx="10051099" cy="9740428"/>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sp>
        <p:nvSpPr>
          <p:cNvPr id="89" name="曲线"/>
          <p:cNvSpPr>
            <a:spLocks/>
          </p:cNvSpPr>
          <p:nvPr/>
        </p:nvSpPr>
        <p:spPr>
          <a:xfrm rot="1750268">
            <a:off x="-1513289" y="1141922"/>
            <a:ext cx="16236123" cy="1463255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90" name="曲线"/>
          <p:cNvSpPr>
            <a:spLocks/>
          </p:cNvSpPr>
          <p:nvPr/>
        </p:nvSpPr>
        <p:spPr>
          <a:xfrm rot="0">
            <a:off x="-1787441" y="1226461"/>
            <a:ext cx="4286250" cy="411479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91" name="曲线"/>
          <p:cNvSpPr>
            <a:spLocks/>
          </p:cNvSpPr>
          <p:nvPr/>
        </p:nvSpPr>
        <p:spPr>
          <a:xfrm rot="0">
            <a:off x="4913667" y="-1129423"/>
            <a:ext cx="4002578"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nvGrpSpPr>
          <p:cNvPr id="94" name="组合"/>
          <p:cNvGrpSpPr>
            <a:grpSpLocks/>
          </p:cNvGrpSpPr>
          <p:nvPr/>
        </p:nvGrpSpPr>
        <p:grpSpPr>
          <a:xfrm>
            <a:off x="0" y="5649762"/>
            <a:ext cx="18288002" cy="5326870"/>
            <a:chOff x="0" y="5649762"/>
            <a:chExt cx="18288002" cy="5326870"/>
          </a:xfrm>
        </p:grpSpPr>
        <p:sp>
          <p:nvSpPr>
            <p:cNvPr id="92" name="曲线"/>
            <p:cNvSpPr>
              <a:spLocks/>
            </p:cNvSpPr>
            <p:nvPr/>
          </p:nvSpPr>
          <p:spPr>
            <a:xfrm rot="0">
              <a:off x="0" y="5794425"/>
              <a:ext cx="18287998" cy="5182207"/>
            </a:xfrm>
            <a:custGeom>
              <a:gdLst>
                <a:gd name="T1" fmla="*/ 0 w 21600"/>
                <a:gd name="T2" fmla="*/ 0 h 21600"/>
                <a:gd name="T3" fmla="*/ 21600 w 21600"/>
                <a:gd name="T4" fmla="*/ 21600 h 21600"/>
              </a:gdLst>
              <a:rect l="T1" t="T2" r="T3" b="T4"/>
              <a:pathLst>
                <a:path w="21600" h="21600">
                  <a:moveTo>
                    <a:pt x="61" y="0"/>
                  </a:moveTo>
                  <a:lnTo>
                    <a:pt x="21536" y="0"/>
                  </a:lnTo>
                  <a:cubicBezTo>
                    <a:pt x="21552" y="0"/>
                    <a:pt x="21569" y="23"/>
                    <a:pt x="21581" y="63"/>
                  </a:cubicBezTo>
                  <a:cubicBezTo>
                    <a:pt x="21593" y="105"/>
                    <a:pt x="21600" y="162"/>
                    <a:pt x="21600" y="220"/>
                  </a:cubicBezTo>
                  <a:lnTo>
                    <a:pt x="21600" y="21378"/>
                  </a:lnTo>
                  <a:cubicBezTo>
                    <a:pt x="21600" y="21501"/>
                    <a:pt x="21571" y="21600"/>
                    <a:pt x="21536" y="21600"/>
                  </a:cubicBezTo>
                  <a:lnTo>
                    <a:pt x="61" y="21600"/>
                  </a:lnTo>
                  <a:cubicBezTo>
                    <a:pt x="28" y="21600"/>
                    <a:pt x="0" y="21501"/>
                    <a:pt x="0" y="21378"/>
                  </a:cubicBezTo>
                  <a:lnTo>
                    <a:pt x="0" y="220"/>
                  </a:lnTo>
                  <a:cubicBezTo>
                    <a:pt x="0" y="97"/>
                    <a:pt x="28" y="0"/>
                    <a:pt x="61" y="0"/>
                  </a:cubicBezTo>
                  <a:close/>
                </a:path>
              </a:pathLst>
            </a:custGeom>
            <a:solidFill>
              <a:srgbClr val="FFF8FA"/>
            </a:solidFill>
            <a:ln cmpd="sng" cap="flat">
              <a:noFill/>
              <a:prstDash val="solid"/>
              <a:miter/>
            </a:ln>
          </p:spPr>
        </p:sp>
        <p:sp>
          <p:nvSpPr>
            <p:cNvPr id="93" name="矩形"/>
            <p:cNvSpPr>
              <a:spLocks/>
            </p:cNvSpPr>
            <p:nvPr/>
          </p:nvSpPr>
          <p:spPr>
            <a:xfrm rot="0">
              <a:off x="0" y="5649762"/>
              <a:ext cx="18288002" cy="5326869"/>
            </a:xfrm>
            <a:prstGeom prst="rect"/>
            <a:noFill/>
            <a:ln w="12700" cmpd="sng" cap="flat">
              <a:noFill/>
              <a:prstDash val="solid"/>
              <a:miter/>
            </a:ln>
          </p:spPr>
        </p:sp>
      </p:grpSp>
      <p:sp>
        <p:nvSpPr>
          <p:cNvPr id="95" name="曲线"/>
          <p:cNvSpPr>
            <a:spLocks/>
          </p:cNvSpPr>
          <p:nvPr/>
        </p:nvSpPr>
        <p:spPr>
          <a:xfrm rot="0">
            <a:off x="9069032" y="1873368"/>
            <a:ext cx="952932" cy="92347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96" name="曲线"/>
          <p:cNvSpPr>
            <a:spLocks/>
          </p:cNvSpPr>
          <p:nvPr/>
        </p:nvSpPr>
        <p:spPr>
          <a:xfrm rot="-8231452">
            <a:off x="9766196" y="622946"/>
            <a:ext cx="511541" cy="49572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97" name="曲线"/>
          <p:cNvSpPr>
            <a:spLocks/>
          </p:cNvSpPr>
          <p:nvPr/>
        </p:nvSpPr>
        <p:spPr>
          <a:xfrm rot="-8231452">
            <a:off x="1979932" y="4895635"/>
            <a:ext cx="511541" cy="495729"/>
          </a:xfrm>
          <a:custGeom>
            <a:gdLst>
              <a:gd name="T1" fmla="*/ 0 w 21600"/>
              <a:gd name="T2" fmla="*/ 0 h 21600"/>
              <a:gd name="T3" fmla="*/ 21600 w 21600"/>
              <a:gd name="T4" fmla="*/ 21600 h 21600"/>
            </a:gdLst>
            <a:rect l="T1" t="T2" r="T3" b="T4"/>
            <a:pathLst>
              <a:path w="21600" h="21600">
                <a:moveTo>
                  <a:pt x="0" y="0"/>
                </a:moveTo>
                <a:lnTo>
                  <a:pt x="21598" y="0"/>
                </a:lnTo>
                <a:lnTo>
                  <a:pt x="21598" y="21600"/>
                </a:lnTo>
                <a:lnTo>
                  <a:pt x="0" y="21600"/>
                </a:lnTo>
                <a:lnTo>
                  <a:pt x="0" y="0"/>
                </a:lnTo>
                <a:close/>
              </a:path>
            </a:pathLst>
          </a:custGeom>
          <a:noFill/>
          <a:ln cmpd="sng" cap="flat">
            <a:noFill/>
            <a:prstDash val="solid"/>
            <a:miter/>
          </a:ln>
        </p:spPr>
      </p:sp>
      <p:grpSp>
        <p:nvGrpSpPr>
          <p:cNvPr id="100" name="组合"/>
          <p:cNvGrpSpPr>
            <a:grpSpLocks/>
          </p:cNvGrpSpPr>
          <p:nvPr/>
        </p:nvGrpSpPr>
        <p:grpSpPr>
          <a:xfrm>
            <a:off x="1758324" y="6543279"/>
            <a:ext cx="1209813" cy="1209813"/>
            <a:chOff x="1758324" y="6543279"/>
            <a:chExt cx="1209813" cy="1209813"/>
          </a:xfrm>
        </p:grpSpPr>
        <p:sp>
          <p:nvSpPr>
            <p:cNvPr id="98" name="曲线"/>
            <p:cNvSpPr>
              <a:spLocks/>
            </p:cNvSpPr>
            <p:nvPr/>
          </p:nvSpPr>
          <p:spPr>
            <a:xfrm rot="0">
              <a:off x="1758324" y="6543279"/>
              <a:ext cx="1209813" cy="1209813"/>
            </a:xfrm>
            <a:custGeom>
              <a:gdLst>
                <a:gd name="T1" fmla="*/ 0 w 21600"/>
                <a:gd name="T2" fmla="*/ 0 h 21600"/>
                <a:gd name="T3" fmla="*/ 21600 w 21600"/>
                <a:gd name="T4" fmla="*/ 21600 h 21600"/>
              </a:gdLst>
              <a:rect l="T1" t="T2" r="T3" b="T4"/>
              <a:pathLst>
                <a:path w="21600" h="21600">
                  <a:moveTo>
                    <a:pt x="10800" y="0"/>
                  </a:moveTo>
                  <a:cubicBezTo>
                    <a:pt x="4835" y="0"/>
                    <a:pt x="0" y="4834"/>
                    <a:pt x="0" y="10800"/>
                  </a:cubicBezTo>
                  <a:cubicBezTo>
                    <a:pt x="0" y="16764"/>
                    <a:pt x="4835" y="21600"/>
                    <a:pt x="10800" y="21600"/>
                  </a:cubicBezTo>
                  <a:cubicBezTo>
                    <a:pt x="16764" y="21600"/>
                    <a:pt x="21600" y="16764"/>
                    <a:pt x="21600" y="10800"/>
                  </a:cubicBezTo>
                  <a:cubicBezTo>
                    <a:pt x="21600" y="4834"/>
                    <a:pt x="16764" y="0"/>
                    <a:pt x="10800" y="0"/>
                  </a:cubicBezTo>
                  <a:close/>
                </a:path>
              </a:pathLst>
            </a:custGeom>
            <a:solidFill>
              <a:srgbClr val="B43C68"/>
            </a:solidFill>
            <a:ln cmpd="sng" cap="flat">
              <a:noFill/>
              <a:prstDash val="solid"/>
              <a:miter/>
            </a:ln>
          </p:spPr>
        </p:sp>
        <p:sp>
          <p:nvSpPr>
            <p:cNvPr id="99" name="矩形"/>
            <p:cNvSpPr>
              <a:spLocks/>
            </p:cNvSpPr>
            <p:nvPr/>
          </p:nvSpPr>
          <p:spPr>
            <a:xfrm rot="0">
              <a:off x="1871744" y="6599988"/>
              <a:ext cx="982973" cy="1039681"/>
            </a:xfrm>
            <a:prstGeom prst="rect"/>
            <a:noFill/>
            <a:ln w="12700" cmpd="sng" cap="flat">
              <a:noFill/>
              <a:prstDash val="solid"/>
              <a:miter/>
            </a:ln>
          </p:spPr>
        </p:sp>
      </p:grpSp>
      <p:sp>
        <p:nvSpPr>
          <p:cNvPr id="101" name="曲线"/>
          <p:cNvSpPr>
            <a:spLocks/>
          </p:cNvSpPr>
          <p:nvPr/>
        </p:nvSpPr>
        <p:spPr>
          <a:xfrm rot="0">
            <a:off x="2070889" y="6837001"/>
            <a:ext cx="584683" cy="65762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nvGrpSpPr>
          <p:cNvPr id="103" name="组合"/>
          <p:cNvGrpSpPr>
            <a:grpSpLocks/>
          </p:cNvGrpSpPr>
          <p:nvPr/>
        </p:nvGrpSpPr>
        <p:grpSpPr>
          <a:xfrm>
            <a:off x="10989148" y="1873368"/>
            <a:ext cx="4149325" cy="4581435"/>
            <a:chOff x="10989148" y="1873368"/>
            <a:chExt cx="4149325" cy="4581435"/>
          </a:xfrm>
        </p:grpSpPr>
        <p:sp>
          <p:nvSpPr>
            <p:cNvPr id="102" name="曲线"/>
            <p:cNvSpPr>
              <a:spLocks/>
            </p:cNvSpPr>
            <p:nvPr/>
          </p:nvSpPr>
          <p:spPr>
            <a:xfrm rot="0">
              <a:off x="10989148" y="1873368"/>
              <a:ext cx="4149325" cy="4581435"/>
            </a:xfrm>
            <a:custGeom>
              <a:gdLst>
                <a:gd name="T1" fmla="*/ 0 w 21600"/>
                <a:gd name="T2" fmla="*/ 0 h 21600"/>
                <a:gd name="T3" fmla="*/ 21600 w 21600"/>
                <a:gd name="T4" fmla="*/ 21600 h 21600"/>
              </a:gdLst>
              <a:rect l="T1" t="T2" r="T3" b="T4"/>
              <a:pathLst>
                <a:path w="21600" h="21600">
                  <a:moveTo>
                    <a:pt x="976" y="0"/>
                  </a:moveTo>
                  <a:lnTo>
                    <a:pt x="20622" y="0"/>
                  </a:lnTo>
                  <a:cubicBezTo>
                    <a:pt x="20881" y="0"/>
                    <a:pt x="21130" y="93"/>
                    <a:pt x="21313" y="258"/>
                  </a:cubicBezTo>
                  <a:cubicBezTo>
                    <a:pt x="21496" y="425"/>
                    <a:pt x="21600" y="649"/>
                    <a:pt x="21600" y="884"/>
                  </a:cubicBezTo>
                  <a:lnTo>
                    <a:pt x="21600" y="20714"/>
                  </a:lnTo>
                  <a:cubicBezTo>
                    <a:pt x="21600" y="20949"/>
                    <a:pt x="21496" y="21174"/>
                    <a:pt x="21313" y="21340"/>
                  </a:cubicBezTo>
                  <a:cubicBezTo>
                    <a:pt x="21130" y="21505"/>
                    <a:pt x="20881" y="21600"/>
                    <a:pt x="20622" y="21600"/>
                  </a:cubicBezTo>
                  <a:lnTo>
                    <a:pt x="976" y="21600"/>
                  </a:lnTo>
                  <a:cubicBezTo>
                    <a:pt x="718" y="21600"/>
                    <a:pt x="469" y="21505"/>
                    <a:pt x="285" y="21340"/>
                  </a:cubicBezTo>
                  <a:cubicBezTo>
                    <a:pt x="102" y="21174"/>
                    <a:pt x="0" y="20949"/>
                    <a:pt x="0" y="20714"/>
                  </a:cubicBezTo>
                  <a:lnTo>
                    <a:pt x="0" y="884"/>
                  </a:lnTo>
                  <a:cubicBezTo>
                    <a:pt x="0" y="649"/>
                    <a:pt x="102" y="425"/>
                    <a:pt x="285" y="258"/>
                  </a:cubicBezTo>
                  <a:cubicBezTo>
                    <a:pt x="469" y="93"/>
                    <a:pt x="718" y="0"/>
                    <a:pt x="976" y="0"/>
                  </a:cubicBezTo>
                  <a:close/>
                </a:path>
              </a:pathLst>
            </a:custGeom>
            <a:blipFill rotWithShape="1">
              <a:blip r:embed="rId1"/>
              <a:stretch>
                <a:fillRect l="-32735" r="-32735"/>
              </a:stretch>
            </a:blipFill>
            <a:ln w="142875" cmpd="sng" cap="rnd">
              <a:solidFill>
                <a:srgbClr val="FFFFFF"/>
              </a:solidFill>
              <a:prstDash val="solid"/>
              <a:round/>
            </a:ln>
          </p:spPr>
        </p:sp>
      </p:grpSp>
      <p:sp>
        <p:nvSpPr>
          <p:cNvPr id="104" name="矩形"/>
          <p:cNvSpPr>
            <a:spLocks/>
          </p:cNvSpPr>
          <p:nvPr/>
        </p:nvSpPr>
        <p:spPr>
          <a:xfrm rot="0">
            <a:off x="3218486" y="6648055"/>
            <a:ext cx="13311189" cy="1320545"/>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5199"/>
              </a:lnSpc>
              <a:spcBef>
                <a:spcPts val="0"/>
              </a:spcBef>
              <a:spcAft>
                <a:spcPts val="0"/>
              </a:spcAft>
              <a:buNone/>
            </a:pPr>
            <a:r>
              <a:rPr lang="en-US" altLang="zh-CN"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rPr>
              <a:t>Rationale for the Research</a:t>
            </a:r>
            <a:endParaRPr lang="en-US" altLang="zh-CN"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endParaRPr>
          </a:p>
          <a:p>
            <a:pPr marL="0" indent="0" algn="l">
              <a:lnSpc>
                <a:spcPts val="5199"/>
              </a:lnSpc>
              <a:spcBef>
                <a:spcPts val="0"/>
              </a:spcBef>
              <a:spcAft>
                <a:spcPts val="0"/>
              </a:spcAft>
              <a:buNone/>
            </a:pPr>
            <a:endParaRPr lang="zh-CN" altLang="en-US"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endParaRPr>
          </a:p>
        </p:txBody>
      </p:sp>
      <p:sp>
        <p:nvSpPr>
          <p:cNvPr id="105" name="矩形"/>
          <p:cNvSpPr>
            <a:spLocks/>
          </p:cNvSpPr>
          <p:nvPr/>
        </p:nvSpPr>
        <p:spPr>
          <a:xfrm rot="0">
            <a:off x="3218486" y="7456522"/>
            <a:ext cx="13311189" cy="1489388"/>
          </a:xfrm>
          <a:prstGeom prst="rect"/>
          <a:noFill/>
          <a:ln w="12700" cmpd="sng" cap="flat">
            <a:noFill/>
            <a:prstDash val="solid"/>
            <a:miter/>
          </a:ln>
        </p:spPr>
        <p:txBody>
          <a:bodyPr vert="horz" wrap="square" lIns="0" tIns="0" rIns="0" bIns="0" anchor="t" anchorCtr="0">
            <a:prstTxWarp prst="textNoShape"/>
            <a:spAutoFit/>
          </a:bodyPr>
          <a:lstStyle/>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Breast cancer screening disparities remain in at-risk communities.</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There is limited research in the UK which examines the experiences of screening among Roma migrant women specifically (Fry et al., 2026).</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Poor diagnosis can result in worse health and higher death rate.</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Awareness of barriers and facilitators can help inform appropriate public health promotion efforts.</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marL="0" indent="0" algn="l">
              <a:lnSpc>
                <a:spcPts val="2250"/>
              </a:lnSpc>
              <a:spcBef>
                <a:spcPts val="0"/>
              </a:spcBef>
              <a:spcAft>
                <a:spcPts val="0"/>
              </a:spcAft>
              <a:buNone/>
            </a:pPr>
            <a:endParaRPr lang="zh-CN" altLang="en-US"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p:txBody>
      </p:sp>
    </p:spTree>
    <p:extLst>
      <p:ext uri="{BB962C8B-B14F-4D97-AF65-F5344CB8AC3E}">
        <p14:creationId xmlns:p14="http://schemas.microsoft.com/office/powerpoint/2010/main" val="717791382"/>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rgbClr val="FFF8FA"/>
        </a:solidFill>
      </p:bgPr>
    </p:bg>
    <p:spTree>
      <p:nvGrpSpPr>
        <p:cNvPr id="1" name=""/>
        <p:cNvGrpSpPr/>
        <p:nvPr/>
      </p:nvGrpSpPr>
      <p:grpSpPr>
        <a:xfrm>
          <a:off x="0" y="0"/>
          <a:ext cx="0" cy="0"/>
          <a:chOff x="0" y="0"/>
          <a:chExt cx="0" cy="0"/>
        </a:xfrm>
      </p:grpSpPr>
      <p:sp>
        <p:nvSpPr>
          <p:cNvPr id="108" name="曲线"/>
          <p:cNvSpPr>
            <a:spLocks/>
          </p:cNvSpPr>
          <p:nvPr/>
        </p:nvSpPr>
        <p:spPr>
          <a:xfrm flipH="1" rot="-658635">
            <a:off x="4206172" y="2326303"/>
            <a:ext cx="15981549" cy="14403123"/>
          </a:xfrm>
          <a:custGeom>
            <a:gdLst>
              <a:gd name="T1" fmla="*/ 0 w 21600"/>
              <a:gd name="T2" fmla="*/ 0 h 21600"/>
              <a:gd name="T3" fmla="*/ 21600 w 21600"/>
              <a:gd name="T4" fmla="*/ 21600 h 21600"/>
            </a:gdLst>
            <a:rect l="T1" t="T2" r="T3" b="T4"/>
            <a:pathLst>
              <a:path w="21600" h="21600">
                <a:moveTo>
                  <a:pt x="21599" y="0"/>
                </a:moveTo>
                <a:lnTo>
                  <a:pt x="0" y="0"/>
                </a:lnTo>
                <a:lnTo>
                  <a:pt x="0" y="21600"/>
                </a:lnTo>
                <a:lnTo>
                  <a:pt x="21599" y="21600"/>
                </a:lnTo>
                <a:lnTo>
                  <a:pt x="21599" y="0"/>
                </a:lnTo>
                <a:close/>
              </a:path>
            </a:pathLst>
          </a:custGeom>
          <a:noFill/>
          <a:ln cmpd="sng" cap="flat">
            <a:noFill/>
            <a:prstDash val="solid"/>
            <a:miter/>
          </a:ln>
        </p:spPr>
      </p:sp>
      <p:sp>
        <p:nvSpPr>
          <p:cNvPr id="109" name="曲线"/>
          <p:cNvSpPr>
            <a:spLocks/>
          </p:cNvSpPr>
          <p:nvPr/>
        </p:nvSpPr>
        <p:spPr>
          <a:xfrm rot="1084893">
            <a:off x="-2170486" y="-1681916"/>
            <a:ext cx="10051099" cy="9740428"/>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sp>
        <p:nvSpPr>
          <p:cNvPr id="110" name="曲线"/>
          <p:cNvSpPr>
            <a:spLocks/>
          </p:cNvSpPr>
          <p:nvPr/>
        </p:nvSpPr>
        <p:spPr>
          <a:xfrm rot="0">
            <a:off x="-1576766" y="5582239"/>
            <a:ext cx="4286250" cy="411479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11" name="曲线"/>
          <p:cNvSpPr>
            <a:spLocks/>
          </p:cNvSpPr>
          <p:nvPr/>
        </p:nvSpPr>
        <p:spPr>
          <a:xfrm rot="-2561389">
            <a:off x="15237902" y="-1216980"/>
            <a:ext cx="3528440" cy="552889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blipFill>
          <a:ln cmpd="sng" cap="flat">
            <a:noFill/>
            <a:prstDash val="solid"/>
            <a:miter/>
          </a:ln>
        </p:spPr>
      </p:sp>
      <p:grpSp>
        <p:nvGrpSpPr>
          <p:cNvPr id="114" name="组合"/>
          <p:cNvGrpSpPr>
            <a:grpSpLocks/>
          </p:cNvGrpSpPr>
          <p:nvPr/>
        </p:nvGrpSpPr>
        <p:grpSpPr>
          <a:xfrm>
            <a:off x="5539658" y="7018436"/>
            <a:ext cx="14098249" cy="3851014"/>
            <a:chOff x="5539658" y="7018436"/>
            <a:chExt cx="14098249" cy="3851014"/>
          </a:xfrm>
        </p:grpSpPr>
        <p:sp>
          <p:nvSpPr>
            <p:cNvPr id="112" name="曲线"/>
            <p:cNvSpPr>
              <a:spLocks/>
            </p:cNvSpPr>
            <p:nvPr/>
          </p:nvSpPr>
          <p:spPr>
            <a:xfrm rot="0">
              <a:off x="5539658" y="7163096"/>
              <a:ext cx="14098249" cy="3706352"/>
            </a:xfrm>
            <a:custGeom>
              <a:gdLst>
                <a:gd name="T1" fmla="*/ 0 w 21600"/>
                <a:gd name="T2" fmla="*/ 0 h 21600"/>
                <a:gd name="T3" fmla="*/ 21600 w 21600"/>
                <a:gd name="T4" fmla="*/ 21600 h 21600"/>
              </a:gdLst>
              <a:rect l="T1" t="T2" r="T3" b="T4"/>
              <a:pathLst>
                <a:path w="21600" h="21600">
                  <a:moveTo>
                    <a:pt x="104" y="0"/>
                  </a:moveTo>
                  <a:lnTo>
                    <a:pt x="21494" y="0"/>
                  </a:lnTo>
                  <a:cubicBezTo>
                    <a:pt x="21551" y="0"/>
                    <a:pt x="21600" y="178"/>
                    <a:pt x="21600" y="399"/>
                  </a:cubicBezTo>
                  <a:lnTo>
                    <a:pt x="21600" y="21199"/>
                  </a:lnTo>
                  <a:cubicBezTo>
                    <a:pt x="21600" y="21420"/>
                    <a:pt x="21551" y="21599"/>
                    <a:pt x="21494" y="21599"/>
                  </a:cubicBezTo>
                  <a:lnTo>
                    <a:pt x="104" y="21599"/>
                  </a:lnTo>
                  <a:cubicBezTo>
                    <a:pt x="46" y="21599"/>
                    <a:pt x="0" y="21420"/>
                    <a:pt x="0" y="21199"/>
                  </a:cubicBezTo>
                  <a:lnTo>
                    <a:pt x="0" y="399"/>
                  </a:lnTo>
                  <a:cubicBezTo>
                    <a:pt x="0" y="178"/>
                    <a:pt x="46" y="0"/>
                    <a:pt x="104" y="0"/>
                  </a:cubicBezTo>
                  <a:close/>
                </a:path>
              </a:pathLst>
            </a:custGeom>
            <a:solidFill>
              <a:srgbClr val="FFDFE9"/>
            </a:solidFill>
            <a:ln cmpd="sng" cap="flat">
              <a:noFill/>
              <a:prstDash val="solid"/>
              <a:miter/>
            </a:ln>
          </p:spPr>
        </p:sp>
        <p:sp>
          <p:nvSpPr>
            <p:cNvPr id="113" name="矩形"/>
            <p:cNvSpPr>
              <a:spLocks/>
            </p:cNvSpPr>
            <p:nvPr/>
          </p:nvSpPr>
          <p:spPr>
            <a:xfrm rot="0">
              <a:off x="5539658" y="7018436"/>
              <a:ext cx="14098249" cy="3851014"/>
            </a:xfrm>
            <a:prstGeom prst="rect"/>
            <a:noFill/>
            <a:ln w="12700" cmpd="sng" cap="flat">
              <a:noFill/>
              <a:prstDash val="solid"/>
              <a:miter/>
            </a:ln>
          </p:spPr>
        </p:sp>
      </p:grpSp>
      <p:grpSp>
        <p:nvGrpSpPr>
          <p:cNvPr id="116" name="组合"/>
          <p:cNvGrpSpPr>
            <a:grpSpLocks/>
          </p:cNvGrpSpPr>
          <p:nvPr/>
        </p:nvGrpSpPr>
        <p:grpSpPr>
          <a:xfrm>
            <a:off x="6408675" y="-906025"/>
            <a:ext cx="7170692" cy="7917447"/>
            <a:chOff x="6408675" y="-906025"/>
            <a:chExt cx="7170692" cy="7917447"/>
          </a:xfrm>
        </p:grpSpPr>
        <p:sp>
          <p:nvSpPr>
            <p:cNvPr id="115" name="曲线"/>
            <p:cNvSpPr>
              <a:spLocks/>
            </p:cNvSpPr>
            <p:nvPr/>
          </p:nvSpPr>
          <p:spPr>
            <a:xfrm rot="0">
              <a:off x="6408675" y="-906025"/>
              <a:ext cx="7170692" cy="7917447"/>
            </a:xfrm>
            <a:custGeom>
              <a:gdLst>
                <a:gd name="T1" fmla="*/ 0 w 21600"/>
                <a:gd name="T2" fmla="*/ 0 h 21600"/>
                <a:gd name="T3" fmla="*/ 21600 w 21600"/>
                <a:gd name="T4" fmla="*/ 21600 h 21600"/>
              </a:gdLst>
              <a:rect l="T1" t="T2" r="T3" b="T4"/>
              <a:pathLst>
                <a:path w="21600" h="21600">
                  <a:moveTo>
                    <a:pt x="564" y="0"/>
                  </a:moveTo>
                  <a:lnTo>
                    <a:pt x="21033" y="0"/>
                  </a:lnTo>
                  <a:cubicBezTo>
                    <a:pt x="21345" y="0"/>
                    <a:pt x="21600" y="229"/>
                    <a:pt x="21600" y="512"/>
                  </a:cubicBezTo>
                  <a:lnTo>
                    <a:pt x="21600" y="21087"/>
                  </a:lnTo>
                  <a:cubicBezTo>
                    <a:pt x="21600" y="21370"/>
                    <a:pt x="21345" y="21600"/>
                    <a:pt x="21033" y="21600"/>
                  </a:cubicBezTo>
                  <a:lnTo>
                    <a:pt x="564" y="21600"/>
                  </a:lnTo>
                  <a:cubicBezTo>
                    <a:pt x="253" y="21600"/>
                    <a:pt x="0" y="21370"/>
                    <a:pt x="0" y="21087"/>
                  </a:cubicBezTo>
                  <a:lnTo>
                    <a:pt x="0" y="512"/>
                  </a:lnTo>
                  <a:cubicBezTo>
                    <a:pt x="0" y="229"/>
                    <a:pt x="253" y="0"/>
                    <a:pt x="564" y="0"/>
                  </a:cubicBezTo>
                  <a:close/>
                </a:path>
              </a:pathLst>
            </a:custGeom>
            <a:blipFill rotWithShape="1">
              <a:blip r:embed="rId2"/>
              <a:stretch>
                <a:fillRect l="-65470"/>
              </a:stretch>
            </a:blipFill>
            <a:ln w="142875" cmpd="sng" cap="rnd">
              <a:solidFill>
                <a:srgbClr val="FFFFFF"/>
              </a:solidFill>
              <a:prstDash val="solid"/>
              <a:round/>
            </a:ln>
          </p:spPr>
        </p:sp>
      </p:grpSp>
      <p:grpSp>
        <p:nvGrpSpPr>
          <p:cNvPr id="118" name="组合"/>
          <p:cNvGrpSpPr>
            <a:grpSpLocks/>
          </p:cNvGrpSpPr>
          <p:nvPr/>
        </p:nvGrpSpPr>
        <p:grpSpPr>
          <a:xfrm>
            <a:off x="11740494" y="1757013"/>
            <a:ext cx="4149324" cy="4581435"/>
            <a:chOff x="11740494" y="1757013"/>
            <a:chExt cx="4149324" cy="4581435"/>
          </a:xfrm>
        </p:grpSpPr>
        <p:sp>
          <p:nvSpPr>
            <p:cNvPr id="117" name="曲线"/>
            <p:cNvSpPr>
              <a:spLocks/>
            </p:cNvSpPr>
            <p:nvPr/>
          </p:nvSpPr>
          <p:spPr>
            <a:xfrm rot="0">
              <a:off x="11740494" y="1757013"/>
              <a:ext cx="4149324" cy="4581435"/>
            </a:xfrm>
            <a:custGeom>
              <a:gdLst>
                <a:gd name="T1" fmla="*/ 0 w 21600"/>
                <a:gd name="T2" fmla="*/ 0 h 21600"/>
                <a:gd name="T3" fmla="*/ 21600 w 21600"/>
                <a:gd name="T4" fmla="*/ 21600 h 21600"/>
              </a:gdLst>
              <a:rect l="T1" t="T2" r="T3" b="T4"/>
              <a:pathLst>
                <a:path w="21600" h="21600">
                  <a:moveTo>
                    <a:pt x="976" y="0"/>
                  </a:moveTo>
                  <a:lnTo>
                    <a:pt x="20622" y="0"/>
                  </a:lnTo>
                  <a:cubicBezTo>
                    <a:pt x="20881" y="0"/>
                    <a:pt x="21130" y="93"/>
                    <a:pt x="21313" y="258"/>
                  </a:cubicBezTo>
                  <a:cubicBezTo>
                    <a:pt x="21496" y="425"/>
                    <a:pt x="21599" y="649"/>
                    <a:pt x="21599" y="884"/>
                  </a:cubicBezTo>
                  <a:lnTo>
                    <a:pt x="21599" y="20714"/>
                  </a:lnTo>
                  <a:cubicBezTo>
                    <a:pt x="21599" y="20949"/>
                    <a:pt x="21496" y="21174"/>
                    <a:pt x="21313" y="21340"/>
                  </a:cubicBezTo>
                  <a:cubicBezTo>
                    <a:pt x="21130" y="21505"/>
                    <a:pt x="20881" y="21600"/>
                    <a:pt x="20622" y="21600"/>
                  </a:cubicBezTo>
                  <a:lnTo>
                    <a:pt x="976" y="21600"/>
                  </a:lnTo>
                  <a:cubicBezTo>
                    <a:pt x="718" y="21600"/>
                    <a:pt x="469" y="21505"/>
                    <a:pt x="285" y="21340"/>
                  </a:cubicBezTo>
                  <a:cubicBezTo>
                    <a:pt x="102" y="21174"/>
                    <a:pt x="0" y="20949"/>
                    <a:pt x="0" y="20714"/>
                  </a:cubicBezTo>
                  <a:lnTo>
                    <a:pt x="0" y="884"/>
                  </a:lnTo>
                  <a:cubicBezTo>
                    <a:pt x="0" y="649"/>
                    <a:pt x="102" y="425"/>
                    <a:pt x="285" y="258"/>
                  </a:cubicBezTo>
                  <a:cubicBezTo>
                    <a:pt x="469" y="93"/>
                    <a:pt x="718" y="0"/>
                    <a:pt x="976" y="0"/>
                  </a:cubicBezTo>
                  <a:close/>
                </a:path>
              </a:pathLst>
            </a:custGeom>
            <a:blipFill rotWithShape="1">
              <a:blip r:embed="rId3"/>
              <a:stretch>
                <a:fillRect l="-25935" r="-39789"/>
              </a:stretch>
            </a:blipFill>
            <a:ln w="142875" cmpd="sng" cap="rnd">
              <a:solidFill>
                <a:srgbClr val="FFFFFF"/>
              </a:solidFill>
              <a:prstDash val="solid"/>
              <a:round/>
            </a:ln>
          </p:spPr>
        </p:sp>
      </p:grpSp>
      <p:sp>
        <p:nvSpPr>
          <p:cNvPr id="119" name="曲线"/>
          <p:cNvSpPr>
            <a:spLocks/>
          </p:cNvSpPr>
          <p:nvPr/>
        </p:nvSpPr>
        <p:spPr>
          <a:xfrm rot="0">
            <a:off x="15927743" y="2443692"/>
            <a:ext cx="542278" cy="52551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20" name="曲线"/>
          <p:cNvSpPr>
            <a:spLocks/>
          </p:cNvSpPr>
          <p:nvPr/>
        </p:nvSpPr>
        <p:spPr>
          <a:xfrm flipH="1" rot="0">
            <a:off x="2981064" y="8779489"/>
            <a:ext cx="988163" cy="957621"/>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noFill/>
          <a:ln cmpd="sng" cap="flat">
            <a:noFill/>
            <a:prstDash val="solid"/>
            <a:miter/>
          </a:ln>
        </p:spPr>
      </p:sp>
      <p:sp>
        <p:nvSpPr>
          <p:cNvPr id="121" name="曲线"/>
          <p:cNvSpPr>
            <a:spLocks/>
          </p:cNvSpPr>
          <p:nvPr/>
        </p:nvSpPr>
        <p:spPr>
          <a:xfrm rot="-5797950">
            <a:off x="15737892" y="3391445"/>
            <a:ext cx="921978" cy="893482"/>
          </a:xfrm>
          <a:custGeom>
            <a:gdLst>
              <a:gd name="T1" fmla="*/ 0 w 21600"/>
              <a:gd name="T2" fmla="*/ 0 h 21600"/>
              <a:gd name="T3" fmla="*/ 21600 w 21600"/>
              <a:gd name="T4" fmla="*/ 21600 h 21600"/>
            </a:gdLst>
            <a:rect l="T1" t="T2" r="T3" b="T4"/>
            <a:pathLst>
              <a:path w="21600" h="21600">
                <a:moveTo>
                  <a:pt x="0" y="0"/>
                </a:moveTo>
                <a:lnTo>
                  <a:pt x="21600" y="0"/>
                </a:lnTo>
                <a:lnTo>
                  <a:pt x="21600" y="21598"/>
                </a:lnTo>
                <a:lnTo>
                  <a:pt x="0" y="21598"/>
                </a:lnTo>
                <a:lnTo>
                  <a:pt x="0" y="0"/>
                </a:lnTo>
                <a:close/>
              </a:path>
            </a:pathLst>
          </a:custGeom>
          <a:noFill/>
          <a:ln cmpd="sng" cap="flat">
            <a:noFill/>
            <a:prstDash val="solid"/>
            <a:miter/>
          </a:ln>
        </p:spPr>
      </p:sp>
      <p:sp>
        <p:nvSpPr>
          <p:cNvPr id="122" name="矩形"/>
          <p:cNvSpPr>
            <a:spLocks/>
          </p:cNvSpPr>
          <p:nvPr/>
        </p:nvSpPr>
        <p:spPr>
          <a:xfrm rot="0">
            <a:off x="7325134" y="7893152"/>
            <a:ext cx="9676988" cy="660272"/>
          </a:xfrm>
          <a:prstGeom prst="rect"/>
          <a:noFill/>
          <a:ln w="12700" cmpd="sng" cap="flat">
            <a:noFill/>
            <a:prstDash val="solid"/>
            <a:miter/>
          </a:ln>
        </p:spPr>
        <p:txBody>
          <a:bodyPr vert="horz" wrap="square" lIns="0" tIns="0" rIns="0" bIns="0" anchor="t" anchorCtr="0">
            <a:prstTxWarp prst="textNoShape"/>
            <a:spAutoFit/>
          </a:bodyPr>
          <a:lstStyle/>
          <a:p>
            <a:pPr marL="0" indent="0" algn="r">
              <a:lnSpc>
                <a:spcPts val="5199"/>
              </a:lnSpc>
              <a:spcBef>
                <a:spcPts val="0"/>
              </a:spcBef>
              <a:spcAft>
                <a:spcPts val="0"/>
              </a:spcAft>
              <a:buNone/>
            </a:pPr>
            <a:r>
              <a:rPr lang="en-US" altLang="zh-CN"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rPr>
              <a:t>Research Question and Aim</a:t>
            </a:r>
            <a:endParaRPr lang="zh-CN" altLang="en-US"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endParaRPr>
          </a:p>
        </p:txBody>
      </p:sp>
      <p:sp>
        <p:nvSpPr>
          <p:cNvPr id="123" name="矩形"/>
          <p:cNvSpPr>
            <a:spLocks/>
          </p:cNvSpPr>
          <p:nvPr/>
        </p:nvSpPr>
        <p:spPr>
          <a:xfrm rot="0">
            <a:off x="5920832" y="8539582"/>
            <a:ext cx="12054688" cy="1775139"/>
          </a:xfrm>
          <a:prstGeom prst="rect"/>
          <a:noFill/>
          <a:ln w="12700" cmpd="sng" cap="flat">
            <a:noFill/>
            <a:prstDash val="solid"/>
            <a:miter/>
          </a:ln>
        </p:spPr>
        <p:txBody>
          <a:bodyPr vert="horz" wrap="square" lIns="0" tIns="0" rIns="0" bIns="0" anchor="t" anchorCtr="0">
            <a:prstTxWarp prst="textNoShape"/>
            <a:spAutoFit/>
          </a:bodyPr>
          <a:lstStyle/>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Research Question: What factors are important to consider in understanding why Roma migrant women in Sheffield do not take up breast cancer screening?</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Research objectives: To investigate the factors that may influence the participation in breast cancer screening (Sambataro et al., 2025).</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The barriers, facilitators and healthcare experiences are the focus of the study.</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Results will help to increase access and equity for screening services.</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marL="0" indent="0" algn="l">
              <a:lnSpc>
                <a:spcPts val="2250"/>
              </a:lnSpc>
              <a:spcBef>
                <a:spcPts val="0"/>
              </a:spcBef>
              <a:spcAft>
                <a:spcPts val="0"/>
              </a:spcAft>
              <a:buNone/>
            </a:pPr>
            <a:endParaRPr lang="zh-CN" altLang="en-US"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p:txBody>
      </p:sp>
      <p:pic>
        <p:nvPicPr>
          <p:cNvPr id="124" name="图片"/>
          <p:cNvPicPr>
            <a:picLocks noChangeAspect="1"/>
          </p:cNvPicPr>
          <p:nvPr/>
        </p:nvPicPr>
        <p:blipFill>
          <a:blip r:embed="rId4" cstate="print"/>
          <a:stretch>
            <a:fillRect/>
          </a:stretch>
        </p:blipFill>
        <p:spPr>
          <a:xfrm rot="0">
            <a:off x="500932" y="1271281"/>
            <a:ext cx="5979108" cy="6896172"/>
          </a:xfrm>
          <a:prstGeom prst="rect"/>
          <a:noFill/>
          <a:ln w="12700" cmpd="sng" cap="flat">
            <a:noFill/>
            <a:prstDash val="solid"/>
            <a:miter/>
          </a:ln>
        </p:spPr>
      </p:pic>
    </p:spTree>
    <p:extLst>
      <p:ext uri="{BB962C8B-B14F-4D97-AF65-F5344CB8AC3E}">
        <p14:creationId xmlns:p14="http://schemas.microsoft.com/office/powerpoint/2010/main" val="386991976"/>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gradFill>
          <a:gsLst>
            <a:gs pos="0">
              <a:srgbClr val="FFDFE9"/>
            </a:gs>
            <a:gs pos="100000">
              <a:srgbClr val="FFFFFF"/>
            </a:gs>
          </a:gsLst>
          <a:path path="rect">
            <a:fillToRect l="0" t="0" r="100000" b="100000"/>
          </a:path>
        </a:gradFill>
      </p:bgPr>
    </p:bg>
    <p:spTree>
      <p:nvGrpSpPr>
        <p:cNvPr id="1" name=""/>
        <p:cNvGrpSpPr/>
        <p:nvPr/>
      </p:nvGrpSpPr>
      <p:grpSpPr>
        <a:xfrm>
          <a:off x="0" y="0"/>
          <a:ext cx="0" cy="0"/>
          <a:chOff x="0" y="0"/>
          <a:chExt cx="0" cy="0"/>
        </a:xfrm>
      </p:grpSpPr>
      <p:sp>
        <p:nvSpPr>
          <p:cNvPr id="127" name="曲线"/>
          <p:cNvSpPr>
            <a:spLocks/>
          </p:cNvSpPr>
          <p:nvPr/>
        </p:nvSpPr>
        <p:spPr>
          <a:xfrm rot="-1159962">
            <a:off x="4118451" y="-13157"/>
            <a:ext cx="10051099" cy="9740428"/>
          </a:xfrm>
          <a:custGeom>
            <a:gdLst>
              <a:gd name="T1" fmla="*/ 0 w 21600"/>
              <a:gd name="T2" fmla="*/ 0 h 21600"/>
              <a:gd name="T3" fmla="*/ 21600 w 21600"/>
              <a:gd name="T4" fmla="*/ 21600 h 21600"/>
            </a:gdLst>
            <a:rect l="T1" t="T2" r="T3" b="T4"/>
            <a:pathLst>
              <a:path w="21600" h="21600">
                <a:moveTo>
                  <a:pt x="0" y="0"/>
                </a:moveTo>
                <a:lnTo>
                  <a:pt x="21598" y="0"/>
                </a:lnTo>
                <a:lnTo>
                  <a:pt x="21598" y="21600"/>
                </a:lnTo>
                <a:lnTo>
                  <a:pt x="0" y="21600"/>
                </a:lnTo>
                <a:lnTo>
                  <a:pt x="0" y="0"/>
                </a:lnTo>
                <a:close/>
              </a:path>
            </a:pathLst>
          </a:custGeom>
          <a:noFill/>
          <a:ln cmpd="sng" cap="flat">
            <a:noFill/>
            <a:prstDash val="solid"/>
            <a:miter/>
          </a:ln>
        </p:spPr>
      </p:sp>
      <p:sp>
        <p:nvSpPr>
          <p:cNvPr id="128" name="曲线"/>
          <p:cNvSpPr>
            <a:spLocks/>
          </p:cNvSpPr>
          <p:nvPr/>
        </p:nvSpPr>
        <p:spPr>
          <a:xfrm rot="6065490">
            <a:off x="8444897" y="-1726948"/>
            <a:ext cx="17867556" cy="1610285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29" name="曲线"/>
          <p:cNvSpPr>
            <a:spLocks/>
          </p:cNvSpPr>
          <p:nvPr/>
        </p:nvSpPr>
        <p:spPr>
          <a:xfrm rot="5400000">
            <a:off x="-6785683" y="256957"/>
            <a:ext cx="17867556" cy="1610285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nvGrpSpPr>
          <p:cNvPr id="132" name="组合"/>
          <p:cNvGrpSpPr>
            <a:grpSpLocks/>
          </p:cNvGrpSpPr>
          <p:nvPr/>
        </p:nvGrpSpPr>
        <p:grpSpPr>
          <a:xfrm>
            <a:off x="10877114" y="2836636"/>
            <a:ext cx="7879857" cy="8458805"/>
            <a:chOff x="10877114" y="2836636"/>
            <a:chExt cx="7879857" cy="8458805"/>
          </a:xfrm>
        </p:grpSpPr>
        <p:sp>
          <p:nvSpPr>
            <p:cNvPr id="130" name="曲线"/>
            <p:cNvSpPr>
              <a:spLocks/>
            </p:cNvSpPr>
            <p:nvPr/>
          </p:nvSpPr>
          <p:spPr>
            <a:xfrm rot="0">
              <a:off x="10877114" y="2981298"/>
              <a:ext cx="7879857" cy="8314144"/>
            </a:xfrm>
            <a:custGeom>
              <a:gdLst>
                <a:gd name="T1" fmla="*/ 0 w 21600"/>
                <a:gd name="T2" fmla="*/ 0 h 21600"/>
                <a:gd name="T3" fmla="*/ 21600 w 21600"/>
                <a:gd name="T4" fmla="*/ 21600 h 21600"/>
              </a:gdLst>
              <a:rect l="T1" t="T2" r="T3" b="T4"/>
              <a:pathLst>
                <a:path w="21600" h="21600">
                  <a:moveTo>
                    <a:pt x="336" y="0"/>
                  </a:moveTo>
                  <a:lnTo>
                    <a:pt x="21261" y="0"/>
                  </a:lnTo>
                  <a:cubicBezTo>
                    <a:pt x="21352" y="0"/>
                    <a:pt x="21436" y="33"/>
                    <a:pt x="21501" y="92"/>
                  </a:cubicBezTo>
                  <a:cubicBezTo>
                    <a:pt x="21563" y="152"/>
                    <a:pt x="21600" y="233"/>
                    <a:pt x="21600" y="318"/>
                  </a:cubicBezTo>
                  <a:lnTo>
                    <a:pt x="21600" y="21279"/>
                  </a:lnTo>
                  <a:cubicBezTo>
                    <a:pt x="21600" y="21365"/>
                    <a:pt x="21563" y="21446"/>
                    <a:pt x="21501" y="21505"/>
                  </a:cubicBezTo>
                  <a:cubicBezTo>
                    <a:pt x="21436" y="21566"/>
                    <a:pt x="21352" y="21600"/>
                    <a:pt x="21261" y="21600"/>
                  </a:cubicBezTo>
                  <a:lnTo>
                    <a:pt x="336" y="21600"/>
                  </a:lnTo>
                  <a:cubicBezTo>
                    <a:pt x="247" y="21600"/>
                    <a:pt x="162" y="21566"/>
                    <a:pt x="97" y="21505"/>
                  </a:cubicBezTo>
                  <a:cubicBezTo>
                    <a:pt x="34" y="21446"/>
                    <a:pt x="0" y="21365"/>
                    <a:pt x="0" y="21279"/>
                  </a:cubicBezTo>
                  <a:lnTo>
                    <a:pt x="0" y="318"/>
                  </a:lnTo>
                  <a:cubicBezTo>
                    <a:pt x="0" y="233"/>
                    <a:pt x="34" y="152"/>
                    <a:pt x="97" y="92"/>
                  </a:cubicBezTo>
                  <a:cubicBezTo>
                    <a:pt x="162" y="33"/>
                    <a:pt x="247" y="0"/>
                    <a:pt x="336" y="0"/>
                  </a:cubicBezTo>
                  <a:close/>
                </a:path>
              </a:pathLst>
            </a:custGeom>
            <a:solidFill>
              <a:srgbClr val="FFF8FA"/>
            </a:solidFill>
            <a:ln cmpd="sng" cap="flat">
              <a:noFill/>
              <a:prstDash val="solid"/>
              <a:miter/>
            </a:ln>
          </p:spPr>
        </p:sp>
        <p:sp>
          <p:nvSpPr>
            <p:cNvPr id="131" name="矩形"/>
            <p:cNvSpPr>
              <a:spLocks/>
            </p:cNvSpPr>
            <p:nvPr/>
          </p:nvSpPr>
          <p:spPr>
            <a:xfrm rot="0">
              <a:off x="10877114" y="2836636"/>
              <a:ext cx="7879857" cy="8458805"/>
            </a:xfrm>
            <a:prstGeom prst="rect"/>
            <a:noFill/>
            <a:ln w="12700" cmpd="sng" cap="flat">
              <a:noFill/>
              <a:prstDash val="solid"/>
              <a:miter/>
            </a:ln>
          </p:spPr>
        </p:sp>
      </p:grpSp>
      <p:sp>
        <p:nvSpPr>
          <p:cNvPr id="133" name="曲线"/>
          <p:cNvSpPr>
            <a:spLocks/>
          </p:cNvSpPr>
          <p:nvPr/>
        </p:nvSpPr>
        <p:spPr>
          <a:xfrm rot="0">
            <a:off x="8198234" y="7180642"/>
            <a:ext cx="4002578"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nvGrpSpPr>
          <p:cNvPr id="136" name="组合"/>
          <p:cNvGrpSpPr>
            <a:grpSpLocks/>
          </p:cNvGrpSpPr>
          <p:nvPr/>
        </p:nvGrpSpPr>
        <p:grpSpPr>
          <a:xfrm>
            <a:off x="-749502" y="-770051"/>
            <a:ext cx="7078066" cy="11682444"/>
            <a:chOff x="-749502" y="-770051"/>
            <a:chExt cx="7078066" cy="11682444"/>
          </a:xfrm>
        </p:grpSpPr>
        <p:sp>
          <p:nvSpPr>
            <p:cNvPr id="134" name="曲线"/>
            <p:cNvSpPr>
              <a:spLocks/>
            </p:cNvSpPr>
            <p:nvPr/>
          </p:nvSpPr>
          <p:spPr>
            <a:xfrm rot="0">
              <a:off x="-749502" y="-625390"/>
              <a:ext cx="7078066" cy="11537783"/>
            </a:xfrm>
            <a:custGeom>
              <a:gdLst>
                <a:gd name="T1" fmla="*/ 0 w 21600"/>
                <a:gd name="T2" fmla="*/ 0 h 21600"/>
                <a:gd name="T3" fmla="*/ 21600 w 21600"/>
                <a:gd name="T4" fmla="*/ 21600 h 21600"/>
              </a:gdLst>
              <a:rect l="T1" t="T2" r="T3" b="T4"/>
              <a:pathLst>
                <a:path w="21600" h="21600">
                  <a:moveTo>
                    <a:pt x="418" y="0"/>
                  </a:moveTo>
                  <a:lnTo>
                    <a:pt x="21181" y="0"/>
                  </a:lnTo>
                  <a:cubicBezTo>
                    <a:pt x="21411" y="0"/>
                    <a:pt x="21600" y="114"/>
                    <a:pt x="21600" y="255"/>
                  </a:cubicBezTo>
                  <a:lnTo>
                    <a:pt x="21600" y="21343"/>
                  </a:lnTo>
                  <a:cubicBezTo>
                    <a:pt x="21600" y="21484"/>
                    <a:pt x="21411" y="21600"/>
                    <a:pt x="21181" y="21600"/>
                  </a:cubicBezTo>
                  <a:lnTo>
                    <a:pt x="418" y="21600"/>
                  </a:lnTo>
                  <a:cubicBezTo>
                    <a:pt x="307" y="21600"/>
                    <a:pt x="200" y="21571"/>
                    <a:pt x="122" y="21523"/>
                  </a:cubicBezTo>
                  <a:cubicBezTo>
                    <a:pt x="44" y="21475"/>
                    <a:pt x="0" y="21411"/>
                    <a:pt x="0" y="21343"/>
                  </a:cubicBezTo>
                  <a:lnTo>
                    <a:pt x="0" y="255"/>
                  </a:lnTo>
                  <a:cubicBezTo>
                    <a:pt x="0" y="114"/>
                    <a:pt x="186" y="0"/>
                    <a:pt x="418" y="0"/>
                  </a:cubicBezTo>
                  <a:close/>
                </a:path>
              </a:pathLst>
            </a:custGeom>
            <a:solidFill>
              <a:srgbClr val="FFF8FA"/>
            </a:solidFill>
            <a:ln cmpd="sng" cap="flat">
              <a:noFill/>
              <a:prstDash val="solid"/>
              <a:miter/>
            </a:ln>
          </p:spPr>
        </p:sp>
        <p:sp>
          <p:nvSpPr>
            <p:cNvPr id="135" name="矩形"/>
            <p:cNvSpPr>
              <a:spLocks/>
            </p:cNvSpPr>
            <p:nvPr/>
          </p:nvSpPr>
          <p:spPr>
            <a:xfrm rot="0">
              <a:off x="-749502" y="-770051"/>
              <a:ext cx="7078066" cy="11682444"/>
            </a:xfrm>
            <a:prstGeom prst="rect"/>
            <a:noFill/>
            <a:ln w="12700" cmpd="sng" cap="flat">
              <a:noFill/>
              <a:prstDash val="solid"/>
              <a:miter/>
            </a:ln>
          </p:spPr>
        </p:sp>
      </p:grpSp>
      <p:sp>
        <p:nvSpPr>
          <p:cNvPr id="137" name="曲线"/>
          <p:cNvSpPr>
            <a:spLocks/>
          </p:cNvSpPr>
          <p:nvPr/>
        </p:nvSpPr>
        <p:spPr>
          <a:xfrm rot="0">
            <a:off x="4185440" y="-309692"/>
            <a:ext cx="4286250"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38" name="曲线"/>
          <p:cNvSpPr>
            <a:spLocks/>
          </p:cNvSpPr>
          <p:nvPr/>
        </p:nvSpPr>
        <p:spPr>
          <a:xfrm rot="0">
            <a:off x="6938930" y="9048104"/>
            <a:ext cx="952933" cy="92347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39" name="曲线"/>
          <p:cNvSpPr>
            <a:spLocks/>
          </p:cNvSpPr>
          <p:nvPr/>
        </p:nvSpPr>
        <p:spPr>
          <a:xfrm rot="-8231452">
            <a:off x="6803549" y="8221339"/>
            <a:ext cx="511541" cy="49572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40" name="矩形"/>
          <p:cNvSpPr>
            <a:spLocks/>
          </p:cNvSpPr>
          <p:nvPr/>
        </p:nvSpPr>
        <p:spPr>
          <a:xfrm rot="0">
            <a:off x="933451" y="5288963"/>
            <a:ext cx="4597993" cy="3489639"/>
          </a:xfrm>
          <a:prstGeom prst="rect"/>
          <a:noFill/>
          <a:ln w="12700" cmpd="sng" cap="flat">
            <a:noFill/>
            <a:prstDash val="solid"/>
            <a:miter/>
          </a:ln>
        </p:spPr>
        <p:txBody>
          <a:bodyPr vert="horz" wrap="square" lIns="0" tIns="0" rIns="0" bIns="0" anchor="t" anchorCtr="0">
            <a:prstTxWarp prst="textNoShape"/>
            <a:spAutoFit/>
          </a:bodyPr>
          <a:lstStyle/>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Examine the factors that hinder Roma migrant women from accessing breast cancer screening.</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Discuss knowledge, beliefs and attitudes about breast cancer and screening programmes (Villarroel Williams et al., 2022).</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Explore the NHS health system service delivery experiences.</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Identify potential ways to enhance screening participation and health care engagement.</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marL="0" indent="0" algn="l">
              <a:lnSpc>
                <a:spcPts val="2250"/>
              </a:lnSpc>
              <a:spcBef>
                <a:spcPts val="0"/>
              </a:spcBef>
              <a:spcAft>
                <a:spcPts val="0"/>
              </a:spcAft>
              <a:buNone/>
            </a:pPr>
            <a:endParaRPr lang="zh-CN" altLang="en-US"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p:txBody>
      </p:sp>
      <p:grpSp>
        <p:nvGrpSpPr>
          <p:cNvPr id="146" name="组合"/>
          <p:cNvGrpSpPr>
            <a:grpSpLocks/>
          </p:cNvGrpSpPr>
          <p:nvPr/>
        </p:nvGrpSpPr>
        <p:grpSpPr>
          <a:xfrm>
            <a:off x="1029015" y="3489108"/>
            <a:ext cx="4630950" cy="1320546"/>
            <a:chOff x="1029015" y="3489108"/>
            <a:chExt cx="4630950" cy="1320546"/>
          </a:xfrm>
        </p:grpSpPr>
        <p:grpSp>
          <p:nvGrpSpPr>
            <p:cNvPr id="143" name="组合"/>
            <p:cNvGrpSpPr>
              <a:grpSpLocks/>
            </p:cNvGrpSpPr>
            <p:nvPr/>
          </p:nvGrpSpPr>
          <p:grpSpPr>
            <a:xfrm>
              <a:off x="1029015" y="3528885"/>
              <a:ext cx="1209813" cy="1209813"/>
              <a:chOff x="1029015" y="3528885"/>
              <a:chExt cx="1209813" cy="1209813"/>
            </a:xfrm>
          </p:grpSpPr>
          <p:sp>
            <p:nvSpPr>
              <p:cNvPr id="141" name="曲线"/>
              <p:cNvSpPr>
                <a:spLocks/>
              </p:cNvSpPr>
              <p:nvPr/>
            </p:nvSpPr>
            <p:spPr>
              <a:xfrm rot="0">
                <a:off x="1029015" y="3528885"/>
                <a:ext cx="1209813" cy="1209813"/>
              </a:xfrm>
              <a:custGeom>
                <a:gdLst>
                  <a:gd name="T1" fmla="*/ 0 w 21600"/>
                  <a:gd name="T2" fmla="*/ 0 h 21600"/>
                  <a:gd name="T3" fmla="*/ 21600 w 21600"/>
                  <a:gd name="T4" fmla="*/ 21600 h 21600"/>
                </a:gdLst>
                <a:rect l="T1" t="T2" r="T3" b="T4"/>
                <a:pathLst>
                  <a:path w="21600" h="21600">
                    <a:moveTo>
                      <a:pt x="10799" y="0"/>
                    </a:moveTo>
                    <a:cubicBezTo>
                      <a:pt x="4835" y="0"/>
                      <a:pt x="0" y="4835"/>
                      <a:pt x="0" y="10800"/>
                    </a:cubicBezTo>
                    <a:cubicBezTo>
                      <a:pt x="0" y="16764"/>
                      <a:pt x="4835" y="21600"/>
                      <a:pt x="10799" y="21600"/>
                    </a:cubicBezTo>
                    <a:cubicBezTo>
                      <a:pt x="16763" y="21600"/>
                      <a:pt x="21600" y="16764"/>
                      <a:pt x="21600" y="10800"/>
                    </a:cubicBezTo>
                    <a:cubicBezTo>
                      <a:pt x="21600" y="4835"/>
                      <a:pt x="16763" y="0"/>
                      <a:pt x="10799" y="0"/>
                    </a:cubicBezTo>
                    <a:close/>
                  </a:path>
                </a:pathLst>
              </a:custGeom>
              <a:solidFill>
                <a:srgbClr val="B43C68"/>
              </a:solidFill>
              <a:ln cmpd="sng" cap="flat">
                <a:noFill/>
                <a:prstDash val="solid"/>
                <a:miter/>
              </a:ln>
            </p:spPr>
          </p:sp>
          <p:sp>
            <p:nvSpPr>
              <p:cNvPr id="142" name="矩形"/>
              <p:cNvSpPr>
                <a:spLocks/>
              </p:cNvSpPr>
              <p:nvPr/>
            </p:nvSpPr>
            <p:spPr>
              <a:xfrm rot="0">
                <a:off x="1142435" y="3585595"/>
                <a:ext cx="982972" cy="1039682"/>
              </a:xfrm>
              <a:prstGeom prst="rect"/>
              <a:noFill/>
              <a:ln w="12700" cmpd="sng" cap="flat">
                <a:noFill/>
                <a:prstDash val="solid"/>
                <a:miter/>
              </a:ln>
            </p:spPr>
          </p:sp>
        </p:grpSp>
        <p:sp>
          <p:nvSpPr>
            <p:cNvPr id="144" name="矩形"/>
            <p:cNvSpPr>
              <a:spLocks/>
            </p:cNvSpPr>
            <p:nvPr/>
          </p:nvSpPr>
          <p:spPr>
            <a:xfrm rot="0">
              <a:off x="2545094" y="3489108"/>
              <a:ext cx="3114872" cy="1320546"/>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5199"/>
                </a:lnSpc>
                <a:spcBef>
                  <a:spcPts val="0"/>
                </a:spcBef>
                <a:spcAft>
                  <a:spcPts val="0"/>
                </a:spcAft>
                <a:buNone/>
              </a:pPr>
              <a:r>
                <a:rPr lang="en-US" altLang="zh-CN"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rPr>
                <a:t>Research Objectives</a:t>
              </a:r>
              <a:endParaRPr lang="zh-CN" altLang="en-US"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endParaRPr>
            </a:p>
          </p:txBody>
        </p:sp>
        <p:sp>
          <p:nvSpPr>
            <p:cNvPr id="145" name="曲线"/>
            <p:cNvSpPr>
              <a:spLocks/>
            </p:cNvSpPr>
            <p:nvPr/>
          </p:nvSpPr>
          <p:spPr>
            <a:xfrm rot="0">
              <a:off x="1337430" y="3874496"/>
              <a:ext cx="592983" cy="51859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pic>
        <p:nvPicPr>
          <p:cNvPr id="147" name="图片" descr="Conducting Focus Groups — Sage Research Methods Community"/>
          <p:cNvPicPr>
            <a:picLocks noChangeAspect="1"/>
          </p:cNvPicPr>
          <p:nvPr/>
        </p:nvPicPr>
        <p:blipFill>
          <a:blip r:embed="rId1" cstate="print"/>
          <a:stretch>
            <a:fillRect/>
          </a:stretch>
        </p:blipFill>
        <p:spPr>
          <a:xfrm rot="0">
            <a:off x="9072001" y="3204513"/>
            <a:ext cx="7297285" cy="4864856"/>
          </a:xfrm>
          <a:prstGeom prst="rect"/>
          <a:noFill/>
          <a:ln w="12700" cmpd="sng" cap="flat">
            <a:noFill/>
            <a:prstDash val="solid"/>
            <a:miter/>
          </a:ln>
        </p:spPr>
      </p:pic>
    </p:spTree>
    <p:extLst>
      <p:ext uri="{BB962C8B-B14F-4D97-AF65-F5344CB8AC3E}">
        <p14:creationId xmlns:p14="http://schemas.microsoft.com/office/powerpoint/2010/main" val="1104821852"/>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rgbClr val="FFF8FA"/>
        </a:solidFill>
      </p:bgPr>
    </p:bg>
    <p:spTree>
      <p:nvGrpSpPr>
        <p:cNvPr id="1" name=""/>
        <p:cNvGrpSpPr/>
        <p:nvPr/>
      </p:nvGrpSpPr>
      <p:grpSpPr>
        <a:xfrm>
          <a:off x="0" y="0"/>
          <a:ext cx="0" cy="0"/>
          <a:chOff x="0" y="0"/>
          <a:chExt cx="0" cy="0"/>
        </a:xfrm>
      </p:grpSpPr>
      <p:sp>
        <p:nvSpPr>
          <p:cNvPr id="150" name="曲线"/>
          <p:cNvSpPr>
            <a:spLocks/>
          </p:cNvSpPr>
          <p:nvPr/>
        </p:nvSpPr>
        <p:spPr>
          <a:xfrm rot="745678">
            <a:off x="2496695" y="-4708270"/>
            <a:ext cx="15981546" cy="14403123"/>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51" name="曲线"/>
          <p:cNvSpPr>
            <a:spLocks/>
          </p:cNvSpPr>
          <p:nvPr/>
        </p:nvSpPr>
        <p:spPr>
          <a:xfrm rot="-1667935">
            <a:off x="-3996849" y="-2604679"/>
            <a:ext cx="10051099" cy="9740428"/>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sp>
        <p:nvSpPr>
          <p:cNvPr id="152" name="曲线"/>
          <p:cNvSpPr>
            <a:spLocks/>
          </p:cNvSpPr>
          <p:nvPr/>
        </p:nvSpPr>
        <p:spPr>
          <a:xfrm rot="-1951387">
            <a:off x="14601627" y="-1184901"/>
            <a:ext cx="3528440" cy="552889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blipFill>
          <a:ln cmpd="sng" cap="flat">
            <a:noFill/>
            <a:prstDash val="solid"/>
            <a:miter/>
          </a:ln>
        </p:spPr>
      </p:sp>
      <p:grpSp>
        <p:nvGrpSpPr>
          <p:cNvPr id="155" name="组合"/>
          <p:cNvGrpSpPr>
            <a:grpSpLocks/>
          </p:cNvGrpSpPr>
          <p:nvPr/>
        </p:nvGrpSpPr>
        <p:grpSpPr>
          <a:xfrm>
            <a:off x="3078203" y="5362745"/>
            <a:ext cx="14181098" cy="6785868"/>
            <a:chOff x="3078203" y="5362745"/>
            <a:chExt cx="14181098" cy="6785868"/>
          </a:xfrm>
        </p:grpSpPr>
        <p:sp>
          <p:nvSpPr>
            <p:cNvPr id="153" name="曲线"/>
            <p:cNvSpPr>
              <a:spLocks/>
            </p:cNvSpPr>
            <p:nvPr/>
          </p:nvSpPr>
          <p:spPr>
            <a:xfrm rot="0">
              <a:off x="3078203" y="5507406"/>
              <a:ext cx="14181098" cy="6641206"/>
            </a:xfrm>
            <a:custGeom>
              <a:gdLst>
                <a:gd name="T1" fmla="*/ 0 w 21600"/>
                <a:gd name="T2" fmla="*/ 0 h 21600"/>
                <a:gd name="T3" fmla="*/ 21600 w 21600"/>
                <a:gd name="T4" fmla="*/ 21600 h 21600"/>
              </a:gdLst>
              <a:rect l="T1" t="T2" r="T3" b="T4"/>
              <a:pathLst>
                <a:path w="21600" h="21600">
                  <a:moveTo>
                    <a:pt x="104" y="0"/>
                  </a:moveTo>
                  <a:lnTo>
                    <a:pt x="21494" y="0"/>
                  </a:lnTo>
                  <a:cubicBezTo>
                    <a:pt x="21553" y="0"/>
                    <a:pt x="21600" y="99"/>
                    <a:pt x="21600" y="222"/>
                  </a:cubicBezTo>
                  <a:lnTo>
                    <a:pt x="21600" y="21377"/>
                  </a:lnTo>
                  <a:cubicBezTo>
                    <a:pt x="21600" y="21436"/>
                    <a:pt x="21588" y="21493"/>
                    <a:pt x="21569" y="21534"/>
                  </a:cubicBezTo>
                  <a:cubicBezTo>
                    <a:pt x="21549" y="21576"/>
                    <a:pt x="21523" y="21600"/>
                    <a:pt x="21494" y="21600"/>
                  </a:cubicBezTo>
                  <a:lnTo>
                    <a:pt x="104" y="21600"/>
                  </a:lnTo>
                  <a:cubicBezTo>
                    <a:pt x="46" y="21600"/>
                    <a:pt x="0" y="21500"/>
                    <a:pt x="0" y="21377"/>
                  </a:cubicBezTo>
                  <a:lnTo>
                    <a:pt x="0" y="222"/>
                  </a:lnTo>
                  <a:cubicBezTo>
                    <a:pt x="0" y="99"/>
                    <a:pt x="46" y="0"/>
                    <a:pt x="104" y="0"/>
                  </a:cubicBezTo>
                  <a:close/>
                </a:path>
              </a:pathLst>
            </a:custGeom>
            <a:solidFill>
              <a:srgbClr val="FFDFE9"/>
            </a:solidFill>
            <a:ln cmpd="sng" cap="flat">
              <a:noFill/>
              <a:prstDash val="solid"/>
              <a:miter/>
            </a:ln>
          </p:spPr>
        </p:sp>
        <p:sp>
          <p:nvSpPr>
            <p:cNvPr id="154" name="矩形"/>
            <p:cNvSpPr>
              <a:spLocks/>
            </p:cNvSpPr>
            <p:nvPr/>
          </p:nvSpPr>
          <p:spPr>
            <a:xfrm rot="0">
              <a:off x="3078203" y="5362745"/>
              <a:ext cx="14181098" cy="6785868"/>
            </a:xfrm>
            <a:prstGeom prst="rect"/>
            <a:noFill/>
            <a:ln w="12700" cmpd="sng" cap="flat">
              <a:noFill/>
              <a:prstDash val="solid"/>
              <a:miter/>
            </a:ln>
          </p:spPr>
        </p:sp>
      </p:grpSp>
      <p:sp>
        <p:nvSpPr>
          <p:cNvPr id="156" name="曲线"/>
          <p:cNvSpPr>
            <a:spLocks/>
          </p:cNvSpPr>
          <p:nvPr/>
        </p:nvSpPr>
        <p:spPr>
          <a:xfrm rot="0">
            <a:off x="-706894" y="5845270"/>
            <a:ext cx="2517524" cy="2416823"/>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nvGrpSpPr>
          <p:cNvPr id="158" name="组合"/>
          <p:cNvGrpSpPr>
            <a:grpSpLocks/>
          </p:cNvGrpSpPr>
          <p:nvPr/>
        </p:nvGrpSpPr>
        <p:grpSpPr>
          <a:xfrm>
            <a:off x="3078203" y="-1129090"/>
            <a:ext cx="12131595" cy="5702215"/>
            <a:chOff x="3078203" y="-1129090"/>
            <a:chExt cx="12131595" cy="5702215"/>
          </a:xfrm>
        </p:grpSpPr>
        <p:sp>
          <p:nvSpPr>
            <p:cNvPr id="157" name="曲线"/>
            <p:cNvSpPr>
              <a:spLocks/>
            </p:cNvSpPr>
            <p:nvPr/>
          </p:nvSpPr>
          <p:spPr>
            <a:xfrm rot="0">
              <a:off x="3078203" y="-1129090"/>
              <a:ext cx="12131595" cy="5702215"/>
            </a:xfrm>
            <a:custGeom>
              <a:gdLst>
                <a:gd name="T1" fmla="*/ 0 w 21600"/>
                <a:gd name="T2" fmla="*/ 0 h 21600"/>
                <a:gd name="T3" fmla="*/ 21600 w 21600"/>
                <a:gd name="T4" fmla="*/ 21600 h 21600"/>
              </a:gdLst>
              <a:rect l="T1" t="T2" r="T3" b="T4"/>
              <a:pathLst>
                <a:path w="21600" h="21600">
                  <a:moveTo>
                    <a:pt x="113" y="0"/>
                  </a:moveTo>
                  <a:lnTo>
                    <a:pt x="21484" y="0"/>
                  </a:lnTo>
                  <a:cubicBezTo>
                    <a:pt x="21515" y="0"/>
                    <a:pt x="21545" y="24"/>
                    <a:pt x="21566" y="71"/>
                  </a:cubicBezTo>
                  <a:cubicBezTo>
                    <a:pt x="21586" y="116"/>
                    <a:pt x="21600" y="178"/>
                    <a:pt x="21600" y="242"/>
                  </a:cubicBezTo>
                  <a:lnTo>
                    <a:pt x="21600" y="21355"/>
                  </a:lnTo>
                  <a:cubicBezTo>
                    <a:pt x="21600" y="21421"/>
                    <a:pt x="21586" y="21483"/>
                    <a:pt x="21566" y="21527"/>
                  </a:cubicBezTo>
                  <a:cubicBezTo>
                    <a:pt x="21545" y="21574"/>
                    <a:pt x="21515" y="21600"/>
                    <a:pt x="21484" y="21600"/>
                  </a:cubicBezTo>
                  <a:lnTo>
                    <a:pt x="113" y="21600"/>
                  </a:lnTo>
                  <a:cubicBezTo>
                    <a:pt x="83" y="21600"/>
                    <a:pt x="54" y="21574"/>
                    <a:pt x="33" y="21527"/>
                  </a:cubicBezTo>
                  <a:cubicBezTo>
                    <a:pt x="12" y="21483"/>
                    <a:pt x="0" y="21421"/>
                    <a:pt x="0" y="21355"/>
                  </a:cubicBezTo>
                  <a:lnTo>
                    <a:pt x="0" y="242"/>
                  </a:lnTo>
                  <a:cubicBezTo>
                    <a:pt x="0" y="178"/>
                    <a:pt x="12" y="116"/>
                    <a:pt x="33" y="71"/>
                  </a:cubicBezTo>
                  <a:cubicBezTo>
                    <a:pt x="54" y="24"/>
                    <a:pt x="83" y="0"/>
                    <a:pt x="113" y="0"/>
                  </a:cubicBezTo>
                  <a:close/>
                </a:path>
              </a:pathLst>
            </a:custGeom>
            <a:blipFill rotWithShape="1">
              <a:blip r:embed="rId2"/>
              <a:stretch>
                <a:fillRect t="-41963"/>
              </a:stretch>
            </a:blipFill>
            <a:ln w="142875" cmpd="sng" cap="rnd">
              <a:solidFill>
                <a:srgbClr val="FFFFFF"/>
              </a:solidFill>
              <a:prstDash val="solid"/>
              <a:round/>
            </a:ln>
          </p:spPr>
        </p:sp>
      </p:grpSp>
      <p:sp>
        <p:nvSpPr>
          <p:cNvPr id="159" name="曲线"/>
          <p:cNvSpPr>
            <a:spLocks/>
          </p:cNvSpPr>
          <p:nvPr/>
        </p:nvSpPr>
        <p:spPr>
          <a:xfrm rot="0">
            <a:off x="556773" y="8800960"/>
            <a:ext cx="943855" cy="914680"/>
          </a:xfrm>
          <a:custGeom>
            <a:gdLst>
              <a:gd name="T1" fmla="*/ 0 w 21600"/>
              <a:gd name="T2" fmla="*/ 0 h 21600"/>
              <a:gd name="T3" fmla="*/ 21600 w 21600"/>
              <a:gd name="T4" fmla="*/ 21600 h 21600"/>
            </a:gdLst>
            <a:rect l="T1" t="T2" r="T3" b="T4"/>
            <a:pathLst>
              <a:path w="21600" h="21600">
                <a:moveTo>
                  <a:pt x="0" y="0"/>
                </a:moveTo>
                <a:lnTo>
                  <a:pt x="21599" y="0"/>
                </a:lnTo>
                <a:lnTo>
                  <a:pt x="21599" y="21599"/>
                </a:lnTo>
                <a:lnTo>
                  <a:pt x="0" y="21599"/>
                </a:lnTo>
                <a:lnTo>
                  <a:pt x="0" y="0"/>
                </a:lnTo>
                <a:close/>
              </a:path>
            </a:pathLst>
          </a:custGeom>
          <a:noFill/>
          <a:ln cmpd="sng" cap="flat">
            <a:noFill/>
            <a:prstDash val="solid"/>
            <a:miter/>
          </a:ln>
        </p:spPr>
      </p:sp>
      <p:sp>
        <p:nvSpPr>
          <p:cNvPr id="160" name="曲线"/>
          <p:cNvSpPr>
            <a:spLocks/>
          </p:cNvSpPr>
          <p:nvPr/>
        </p:nvSpPr>
        <p:spPr>
          <a:xfrm flipH="1" rot="0">
            <a:off x="1972555" y="7999334"/>
            <a:ext cx="542278" cy="525515"/>
          </a:xfrm>
          <a:custGeom>
            <a:gdLst>
              <a:gd name="T1" fmla="*/ 0 w 21600"/>
              <a:gd name="T2" fmla="*/ 0 h 21600"/>
              <a:gd name="T3" fmla="*/ 21600 w 21600"/>
              <a:gd name="T4" fmla="*/ 21600 h 21600"/>
            </a:gdLst>
            <a:rect l="T1" t="T2" r="T3" b="T4"/>
            <a:pathLst>
              <a:path w="21600" h="21600">
                <a:moveTo>
                  <a:pt x="21599" y="0"/>
                </a:moveTo>
                <a:lnTo>
                  <a:pt x="0" y="0"/>
                </a:lnTo>
                <a:lnTo>
                  <a:pt x="0" y="21599"/>
                </a:lnTo>
                <a:lnTo>
                  <a:pt x="21599" y="21599"/>
                </a:lnTo>
                <a:lnTo>
                  <a:pt x="21599" y="0"/>
                </a:lnTo>
                <a:close/>
              </a:path>
            </a:pathLst>
          </a:custGeom>
          <a:noFill/>
          <a:ln cmpd="sng" cap="flat">
            <a:noFill/>
            <a:prstDash val="solid"/>
            <a:miter/>
          </a:ln>
        </p:spPr>
      </p:sp>
      <p:grpSp>
        <p:nvGrpSpPr>
          <p:cNvPr id="162" name="组合"/>
          <p:cNvGrpSpPr>
            <a:grpSpLocks/>
          </p:cNvGrpSpPr>
          <p:nvPr/>
        </p:nvGrpSpPr>
        <p:grpSpPr>
          <a:xfrm>
            <a:off x="3059251" y="3186179"/>
            <a:ext cx="5901515" cy="2773889"/>
            <a:chOff x="3059251" y="3186179"/>
            <a:chExt cx="5901515" cy="2773889"/>
          </a:xfrm>
        </p:grpSpPr>
        <p:sp>
          <p:nvSpPr>
            <p:cNvPr id="161" name="曲线"/>
            <p:cNvSpPr>
              <a:spLocks/>
            </p:cNvSpPr>
            <p:nvPr/>
          </p:nvSpPr>
          <p:spPr>
            <a:xfrm rot="0">
              <a:off x="3059251" y="3186179"/>
              <a:ext cx="5901515" cy="2773889"/>
            </a:xfrm>
            <a:custGeom>
              <a:gdLst>
                <a:gd name="T1" fmla="*/ 0 w 21600"/>
                <a:gd name="T2" fmla="*/ 0 h 21600"/>
                <a:gd name="T3" fmla="*/ 21600 w 21600"/>
                <a:gd name="T4" fmla="*/ 21600 h 21600"/>
              </a:gdLst>
              <a:rect l="T1" t="T2" r="T3" b="T4"/>
              <a:pathLst>
                <a:path w="21600" h="21600">
                  <a:moveTo>
                    <a:pt x="234" y="0"/>
                  </a:moveTo>
                  <a:lnTo>
                    <a:pt x="21364" y="0"/>
                  </a:lnTo>
                  <a:cubicBezTo>
                    <a:pt x="21494" y="0"/>
                    <a:pt x="21600" y="222"/>
                    <a:pt x="21600" y="500"/>
                  </a:cubicBezTo>
                  <a:lnTo>
                    <a:pt x="21600" y="21098"/>
                  </a:lnTo>
                  <a:cubicBezTo>
                    <a:pt x="21600" y="21231"/>
                    <a:pt x="21575" y="21359"/>
                    <a:pt x="21531" y="21452"/>
                  </a:cubicBezTo>
                  <a:cubicBezTo>
                    <a:pt x="21486" y="21547"/>
                    <a:pt x="21426" y="21600"/>
                    <a:pt x="21364" y="21600"/>
                  </a:cubicBezTo>
                  <a:lnTo>
                    <a:pt x="234" y="21600"/>
                  </a:lnTo>
                  <a:cubicBezTo>
                    <a:pt x="171" y="21600"/>
                    <a:pt x="112" y="21547"/>
                    <a:pt x="67" y="21452"/>
                  </a:cubicBezTo>
                  <a:cubicBezTo>
                    <a:pt x="24" y="21359"/>
                    <a:pt x="0" y="21231"/>
                    <a:pt x="0" y="21098"/>
                  </a:cubicBezTo>
                  <a:lnTo>
                    <a:pt x="0" y="500"/>
                  </a:lnTo>
                  <a:cubicBezTo>
                    <a:pt x="0" y="366"/>
                    <a:pt x="24" y="239"/>
                    <a:pt x="67" y="146"/>
                  </a:cubicBezTo>
                  <a:cubicBezTo>
                    <a:pt x="112" y="52"/>
                    <a:pt x="171" y="0"/>
                    <a:pt x="234" y="0"/>
                  </a:cubicBezTo>
                  <a:close/>
                </a:path>
              </a:pathLst>
            </a:custGeom>
            <a:blipFill rotWithShape="1">
              <a:blip r:embed="rId3"/>
              <a:stretch>
                <a:fillRect t="-65789" b="-153049"/>
              </a:stretch>
            </a:blipFill>
            <a:ln w="142875" cmpd="sng" cap="rnd">
              <a:solidFill>
                <a:srgbClr val="FFFFFF"/>
              </a:solidFill>
              <a:prstDash val="solid"/>
              <a:round/>
            </a:ln>
          </p:spPr>
        </p:sp>
      </p:grpSp>
      <p:grpSp>
        <p:nvGrpSpPr>
          <p:cNvPr id="164" name="组合"/>
          <p:cNvGrpSpPr>
            <a:grpSpLocks/>
          </p:cNvGrpSpPr>
          <p:nvPr/>
        </p:nvGrpSpPr>
        <p:grpSpPr>
          <a:xfrm>
            <a:off x="9308282" y="3186179"/>
            <a:ext cx="5901516" cy="2773889"/>
            <a:chOff x="9308282" y="3186179"/>
            <a:chExt cx="5901516" cy="2773889"/>
          </a:xfrm>
        </p:grpSpPr>
        <p:sp>
          <p:nvSpPr>
            <p:cNvPr id="163" name="曲线"/>
            <p:cNvSpPr>
              <a:spLocks/>
            </p:cNvSpPr>
            <p:nvPr/>
          </p:nvSpPr>
          <p:spPr>
            <a:xfrm rot="0">
              <a:off x="9308282" y="3186179"/>
              <a:ext cx="5901516" cy="2773889"/>
            </a:xfrm>
            <a:custGeom>
              <a:gdLst>
                <a:gd name="T1" fmla="*/ 0 w 21600"/>
                <a:gd name="T2" fmla="*/ 0 h 21600"/>
                <a:gd name="T3" fmla="*/ 21600 w 21600"/>
                <a:gd name="T4" fmla="*/ 21600 h 21600"/>
              </a:gdLst>
              <a:rect l="T1" t="T2" r="T3" b="T4"/>
              <a:pathLst>
                <a:path w="21600" h="21600">
                  <a:moveTo>
                    <a:pt x="234" y="0"/>
                  </a:moveTo>
                  <a:lnTo>
                    <a:pt x="21363" y="0"/>
                  </a:lnTo>
                  <a:cubicBezTo>
                    <a:pt x="21494" y="0"/>
                    <a:pt x="21600" y="222"/>
                    <a:pt x="21600" y="500"/>
                  </a:cubicBezTo>
                  <a:lnTo>
                    <a:pt x="21600" y="21098"/>
                  </a:lnTo>
                  <a:cubicBezTo>
                    <a:pt x="21600" y="21231"/>
                    <a:pt x="21575" y="21359"/>
                    <a:pt x="21531" y="21452"/>
                  </a:cubicBezTo>
                  <a:cubicBezTo>
                    <a:pt x="21486" y="21547"/>
                    <a:pt x="21426" y="21600"/>
                    <a:pt x="21363" y="21600"/>
                  </a:cubicBezTo>
                  <a:lnTo>
                    <a:pt x="234" y="21600"/>
                  </a:lnTo>
                  <a:cubicBezTo>
                    <a:pt x="172" y="21600"/>
                    <a:pt x="111" y="21547"/>
                    <a:pt x="67" y="21452"/>
                  </a:cubicBezTo>
                  <a:cubicBezTo>
                    <a:pt x="23" y="21359"/>
                    <a:pt x="0" y="21231"/>
                    <a:pt x="0" y="21098"/>
                  </a:cubicBezTo>
                  <a:lnTo>
                    <a:pt x="0" y="500"/>
                  </a:lnTo>
                  <a:cubicBezTo>
                    <a:pt x="0" y="366"/>
                    <a:pt x="23" y="239"/>
                    <a:pt x="67" y="146"/>
                  </a:cubicBezTo>
                  <a:cubicBezTo>
                    <a:pt x="111" y="52"/>
                    <a:pt x="172" y="0"/>
                    <a:pt x="234" y="0"/>
                  </a:cubicBezTo>
                  <a:close/>
                </a:path>
              </a:pathLst>
            </a:custGeom>
            <a:blipFill rotWithShape="1">
              <a:blip r:embed="rId4"/>
              <a:stretch>
                <a:fillRect t="-20873" b="-20873"/>
              </a:stretch>
            </a:blipFill>
            <a:ln w="142875" cmpd="sng" cap="rnd">
              <a:solidFill>
                <a:srgbClr val="FFFFFF"/>
              </a:solidFill>
              <a:prstDash val="solid"/>
              <a:round/>
            </a:ln>
          </p:spPr>
        </p:sp>
      </p:grpSp>
      <p:sp>
        <p:nvSpPr>
          <p:cNvPr id="165" name="矩形"/>
          <p:cNvSpPr>
            <a:spLocks/>
          </p:cNvSpPr>
          <p:nvPr/>
        </p:nvSpPr>
        <p:spPr>
          <a:xfrm rot="0">
            <a:off x="3596685" y="8814731"/>
            <a:ext cx="10528151" cy="1203638"/>
          </a:xfrm>
          <a:prstGeom prst="rect"/>
          <a:noFill/>
          <a:ln w="12700" cmpd="sng" cap="flat">
            <a:noFill/>
            <a:prstDash val="solid"/>
            <a:miter/>
          </a:ln>
        </p:spPr>
        <p:txBody>
          <a:bodyPr vert="horz" wrap="square" lIns="0" tIns="0" rIns="0" bIns="0" anchor="t" anchorCtr="0">
            <a:prstTxWarp prst="textNoShape"/>
            <a:spAutoFit/>
          </a:bodyPr>
          <a:lstStyle/>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Enhance the awareness of Roma migrant women of health inequalities.</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Facilitate culturally appropriate screening measures.</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Discuss with NHS planning and public health initiatives (</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Roosink</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 et al., 2024).</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Improve health promotion and cancer prevention activities for migrant communities.</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marL="0" indent="0" algn="l">
              <a:lnSpc>
                <a:spcPts val="2250"/>
              </a:lnSpc>
              <a:spcBef>
                <a:spcPts val="0"/>
              </a:spcBef>
              <a:spcAft>
                <a:spcPts val="0"/>
              </a:spcAft>
              <a:buNone/>
            </a:pPr>
            <a:endParaRPr lang="zh-CN" altLang="en-US"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p:txBody>
      </p:sp>
      <p:grpSp>
        <p:nvGrpSpPr>
          <p:cNvPr id="171" name="组合"/>
          <p:cNvGrpSpPr>
            <a:grpSpLocks/>
          </p:cNvGrpSpPr>
          <p:nvPr/>
        </p:nvGrpSpPr>
        <p:grpSpPr>
          <a:xfrm>
            <a:off x="3530012" y="6948173"/>
            <a:ext cx="9247355" cy="1249591"/>
            <a:chOff x="3530012" y="6948173"/>
            <a:chExt cx="9247355" cy="1249591"/>
          </a:xfrm>
        </p:grpSpPr>
        <p:grpSp>
          <p:nvGrpSpPr>
            <p:cNvPr id="168" name="组合"/>
            <p:cNvGrpSpPr>
              <a:grpSpLocks/>
            </p:cNvGrpSpPr>
            <p:nvPr/>
          </p:nvGrpSpPr>
          <p:grpSpPr>
            <a:xfrm>
              <a:off x="3530012" y="6987950"/>
              <a:ext cx="1209813" cy="1209814"/>
              <a:chOff x="3530012" y="6987950"/>
              <a:chExt cx="1209813" cy="1209814"/>
            </a:xfrm>
          </p:grpSpPr>
          <p:sp>
            <p:nvSpPr>
              <p:cNvPr id="166" name="曲线"/>
              <p:cNvSpPr>
                <a:spLocks/>
              </p:cNvSpPr>
              <p:nvPr/>
            </p:nvSpPr>
            <p:spPr>
              <a:xfrm rot="0">
                <a:off x="3530012" y="6987950"/>
                <a:ext cx="1209813" cy="1209814"/>
              </a:xfrm>
              <a:custGeom>
                <a:gdLst>
                  <a:gd name="T1" fmla="*/ 0 w 21600"/>
                  <a:gd name="T2" fmla="*/ 0 h 21600"/>
                  <a:gd name="T3" fmla="*/ 21600 w 21600"/>
                  <a:gd name="T4" fmla="*/ 21600 h 21600"/>
                </a:gdLst>
                <a:rect l="T1" t="T2" r="T3" b="T4"/>
                <a:pathLst>
                  <a:path w="21600" h="21600">
                    <a:moveTo>
                      <a:pt x="10800" y="0"/>
                    </a:moveTo>
                    <a:cubicBezTo>
                      <a:pt x="4835" y="0"/>
                      <a:pt x="0" y="4834"/>
                      <a:pt x="0" y="10798"/>
                    </a:cubicBezTo>
                    <a:cubicBezTo>
                      <a:pt x="0" y="16763"/>
                      <a:pt x="4835" y="21600"/>
                      <a:pt x="10800" y="21600"/>
                    </a:cubicBezTo>
                    <a:cubicBezTo>
                      <a:pt x="16764" y="21600"/>
                      <a:pt x="21600" y="16763"/>
                      <a:pt x="21600" y="10798"/>
                    </a:cubicBezTo>
                    <a:cubicBezTo>
                      <a:pt x="21600" y="4834"/>
                      <a:pt x="16764" y="0"/>
                      <a:pt x="10800" y="0"/>
                    </a:cubicBezTo>
                    <a:close/>
                  </a:path>
                </a:pathLst>
              </a:custGeom>
              <a:solidFill>
                <a:srgbClr val="B43C68"/>
              </a:solidFill>
              <a:ln cmpd="sng" cap="flat">
                <a:noFill/>
                <a:prstDash val="solid"/>
                <a:miter/>
              </a:ln>
            </p:spPr>
          </p:sp>
          <p:sp>
            <p:nvSpPr>
              <p:cNvPr id="167" name="矩形"/>
              <p:cNvSpPr>
                <a:spLocks/>
              </p:cNvSpPr>
              <p:nvPr/>
            </p:nvSpPr>
            <p:spPr>
              <a:xfrm rot="0">
                <a:off x="3643432" y="7044660"/>
                <a:ext cx="982973" cy="1039684"/>
              </a:xfrm>
              <a:prstGeom prst="rect"/>
              <a:noFill/>
              <a:ln w="12700" cmpd="sng" cap="flat">
                <a:noFill/>
                <a:prstDash val="solid"/>
                <a:miter/>
              </a:ln>
            </p:spPr>
          </p:sp>
        </p:grpSp>
        <p:sp>
          <p:nvSpPr>
            <p:cNvPr id="169" name="曲线"/>
            <p:cNvSpPr>
              <a:spLocks/>
            </p:cNvSpPr>
            <p:nvPr/>
          </p:nvSpPr>
          <p:spPr>
            <a:xfrm rot="0">
              <a:off x="3708919" y="7267548"/>
              <a:ext cx="852000" cy="650619"/>
            </a:xfrm>
            <a:custGeom>
              <a:gdLst>
                <a:gd name="T1" fmla="*/ 0 w 21600"/>
                <a:gd name="T2" fmla="*/ 0 h 21600"/>
                <a:gd name="T3" fmla="*/ 21600 w 21600"/>
                <a:gd name="T4" fmla="*/ 21600 h 21600"/>
              </a:gdLst>
              <a:rect l="T1" t="T2" r="T3" b="T4"/>
              <a:pathLst>
                <a:path w="21600" h="21600">
                  <a:moveTo>
                    <a:pt x="0" y="0"/>
                  </a:moveTo>
                  <a:lnTo>
                    <a:pt x="21600" y="0"/>
                  </a:lnTo>
                  <a:lnTo>
                    <a:pt x="21600" y="21598"/>
                  </a:lnTo>
                  <a:lnTo>
                    <a:pt x="0" y="21598"/>
                  </a:lnTo>
                  <a:lnTo>
                    <a:pt x="0" y="0"/>
                  </a:lnTo>
                  <a:close/>
                </a:path>
              </a:pathLst>
            </a:custGeom>
            <a:noFill/>
            <a:ln cmpd="sng" cap="flat">
              <a:noFill/>
              <a:prstDash val="solid"/>
              <a:miter/>
            </a:ln>
          </p:spPr>
        </p:sp>
        <p:sp>
          <p:nvSpPr>
            <p:cNvPr id="170" name="矩形"/>
            <p:cNvSpPr>
              <a:spLocks/>
            </p:cNvSpPr>
            <p:nvPr/>
          </p:nvSpPr>
          <p:spPr>
            <a:xfrm rot="0">
              <a:off x="5015829" y="6948173"/>
              <a:ext cx="7761538" cy="660272"/>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5199"/>
                </a:lnSpc>
                <a:spcBef>
                  <a:spcPts val="0"/>
                </a:spcBef>
                <a:spcAft>
                  <a:spcPts val="0"/>
                </a:spcAft>
                <a:buNone/>
              </a:pPr>
              <a:r>
                <a:rPr lang="en-US" altLang="zh-CN"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rPr>
                <a:t>Expected Research Impact</a:t>
              </a:r>
              <a:endParaRPr lang="zh-CN" altLang="en-US"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endParaRPr>
            </a:p>
          </p:txBody>
        </p:sp>
      </p:grpSp>
      <p:pic>
        <p:nvPicPr>
          <p:cNvPr id="172" name="图片"/>
          <p:cNvPicPr>
            <a:picLocks noChangeAspect="1"/>
          </p:cNvPicPr>
          <p:nvPr/>
        </p:nvPicPr>
        <p:blipFill>
          <a:blip r:embed="rId5" cstate="print"/>
          <a:stretch>
            <a:fillRect/>
          </a:stretch>
        </p:blipFill>
        <p:spPr>
          <a:xfrm rot="0">
            <a:off x="13391936" y="6262717"/>
            <a:ext cx="3452410" cy="3200717"/>
          </a:xfrm>
          <a:prstGeom prst="rect"/>
          <a:noFill/>
          <a:ln w="12700" cmpd="sng" cap="flat">
            <a:noFill/>
            <a:prstDash val="solid"/>
            <a:miter/>
          </a:ln>
        </p:spPr>
      </p:pic>
    </p:spTree>
    <p:extLst>
      <p:ext uri="{BB962C8B-B14F-4D97-AF65-F5344CB8AC3E}">
        <p14:creationId xmlns:p14="http://schemas.microsoft.com/office/powerpoint/2010/main" val="2115726630"/>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gradFill>
          <a:gsLst>
            <a:gs pos="0">
              <a:srgbClr val="FFDFE9"/>
            </a:gs>
            <a:gs pos="100000">
              <a:srgbClr val="FFFFFF"/>
            </a:gs>
          </a:gsLst>
          <a:path path="rect">
            <a:fillToRect l="0" t="0" r="100000" b="100000"/>
          </a:path>
        </a:gradFill>
      </p:bgPr>
    </p:bg>
    <p:spTree>
      <p:nvGrpSpPr>
        <p:cNvPr id="1" name=""/>
        <p:cNvGrpSpPr/>
        <p:nvPr/>
      </p:nvGrpSpPr>
      <p:grpSpPr>
        <a:xfrm>
          <a:off x="0" y="0"/>
          <a:ext cx="0" cy="0"/>
          <a:chOff x="0" y="0"/>
          <a:chExt cx="0" cy="0"/>
        </a:xfrm>
      </p:grpSpPr>
      <p:sp>
        <p:nvSpPr>
          <p:cNvPr id="175" name="曲线"/>
          <p:cNvSpPr>
            <a:spLocks/>
          </p:cNvSpPr>
          <p:nvPr/>
        </p:nvSpPr>
        <p:spPr>
          <a:xfrm rot="-1159962">
            <a:off x="-216472" y="-300591"/>
            <a:ext cx="10051099" cy="974042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76" name="曲线"/>
          <p:cNvSpPr>
            <a:spLocks/>
          </p:cNvSpPr>
          <p:nvPr/>
        </p:nvSpPr>
        <p:spPr>
          <a:xfrm rot="1750268">
            <a:off x="4274791" y="4302533"/>
            <a:ext cx="13854695" cy="12486331"/>
          </a:xfrm>
          <a:custGeom>
            <a:gdLst>
              <a:gd name="T1" fmla="*/ 0 w 21600"/>
              <a:gd name="T2" fmla="*/ 0 h 21600"/>
              <a:gd name="T3" fmla="*/ 21600 w 21600"/>
              <a:gd name="T4" fmla="*/ 21600 h 21600"/>
            </a:gdLst>
            <a:rect l="T1" t="T2" r="T3" b="T4"/>
            <a:pathLst>
              <a:path w="21600" h="21600">
                <a:moveTo>
                  <a:pt x="0" y="0"/>
                </a:moveTo>
                <a:lnTo>
                  <a:pt x="21598" y="0"/>
                </a:lnTo>
                <a:lnTo>
                  <a:pt x="21598" y="21600"/>
                </a:lnTo>
                <a:lnTo>
                  <a:pt x="0" y="21600"/>
                </a:lnTo>
                <a:lnTo>
                  <a:pt x="0" y="0"/>
                </a:lnTo>
                <a:close/>
              </a:path>
            </a:pathLst>
          </a:custGeom>
          <a:noFill/>
          <a:ln cmpd="sng" cap="flat">
            <a:noFill/>
            <a:prstDash val="solid"/>
            <a:miter/>
          </a:ln>
        </p:spPr>
      </p:sp>
      <p:sp>
        <p:nvSpPr>
          <p:cNvPr id="177" name="曲线"/>
          <p:cNvSpPr>
            <a:spLocks/>
          </p:cNvSpPr>
          <p:nvPr/>
        </p:nvSpPr>
        <p:spPr>
          <a:xfrm rot="0">
            <a:off x="15818902" y="3253627"/>
            <a:ext cx="4286249"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78" name="曲线"/>
          <p:cNvSpPr>
            <a:spLocks/>
          </p:cNvSpPr>
          <p:nvPr/>
        </p:nvSpPr>
        <p:spPr>
          <a:xfrm rot="0">
            <a:off x="-1892218" y="350149"/>
            <a:ext cx="4002578"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nvGrpSpPr>
          <p:cNvPr id="181" name="组合"/>
          <p:cNvGrpSpPr>
            <a:grpSpLocks/>
          </p:cNvGrpSpPr>
          <p:nvPr/>
        </p:nvGrpSpPr>
        <p:grpSpPr>
          <a:xfrm>
            <a:off x="2592922" y="6731827"/>
            <a:ext cx="13082804" cy="1638376"/>
            <a:chOff x="2592922" y="6731827"/>
            <a:chExt cx="13082804" cy="1638376"/>
          </a:xfrm>
        </p:grpSpPr>
        <p:sp>
          <p:nvSpPr>
            <p:cNvPr id="179" name="曲线"/>
            <p:cNvSpPr>
              <a:spLocks/>
            </p:cNvSpPr>
            <p:nvPr/>
          </p:nvSpPr>
          <p:spPr>
            <a:xfrm rot="0">
              <a:off x="2592922" y="6876488"/>
              <a:ext cx="13082804" cy="1493715"/>
            </a:xfrm>
            <a:custGeom>
              <a:gdLst>
                <a:gd name="T1" fmla="*/ 0 w 21600"/>
                <a:gd name="T2" fmla="*/ 0 h 21600"/>
                <a:gd name="T3" fmla="*/ 21600 w 21600"/>
                <a:gd name="T4" fmla="*/ 21600 h 21600"/>
              </a:gdLst>
              <a:rect l="T1" t="T2" r="T3" b="T4"/>
              <a:pathLst>
                <a:path w="21600" h="21600">
                  <a:moveTo>
                    <a:pt x="117" y="0"/>
                  </a:moveTo>
                  <a:lnTo>
                    <a:pt x="21482" y="0"/>
                  </a:lnTo>
                  <a:cubicBezTo>
                    <a:pt x="21547" y="0"/>
                    <a:pt x="21600" y="470"/>
                    <a:pt x="21600" y="1049"/>
                  </a:cubicBezTo>
                  <a:lnTo>
                    <a:pt x="21600" y="20548"/>
                  </a:lnTo>
                  <a:cubicBezTo>
                    <a:pt x="21600" y="21129"/>
                    <a:pt x="21547" y="21600"/>
                    <a:pt x="21482" y="21600"/>
                  </a:cubicBezTo>
                  <a:lnTo>
                    <a:pt x="117" y="21600"/>
                  </a:lnTo>
                  <a:cubicBezTo>
                    <a:pt x="51" y="21600"/>
                    <a:pt x="0" y="21129"/>
                    <a:pt x="0" y="20548"/>
                  </a:cubicBezTo>
                  <a:lnTo>
                    <a:pt x="0" y="1049"/>
                  </a:lnTo>
                  <a:cubicBezTo>
                    <a:pt x="0" y="470"/>
                    <a:pt x="51" y="0"/>
                    <a:pt x="117" y="0"/>
                  </a:cubicBezTo>
                  <a:close/>
                </a:path>
              </a:pathLst>
            </a:custGeom>
            <a:solidFill>
              <a:srgbClr val="FFF8FA"/>
            </a:solidFill>
            <a:ln cmpd="sng" cap="flat">
              <a:noFill/>
              <a:prstDash val="solid"/>
              <a:miter/>
            </a:ln>
          </p:spPr>
        </p:sp>
        <p:sp>
          <p:nvSpPr>
            <p:cNvPr id="180" name="矩形"/>
            <p:cNvSpPr>
              <a:spLocks/>
            </p:cNvSpPr>
            <p:nvPr/>
          </p:nvSpPr>
          <p:spPr>
            <a:xfrm rot="0">
              <a:off x="2592922" y="6731827"/>
              <a:ext cx="13082804" cy="1638376"/>
            </a:xfrm>
            <a:prstGeom prst="rect"/>
            <a:noFill/>
            <a:ln w="12700" cmpd="sng" cap="flat">
              <a:noFill/>
              <a:prstDash val="solid"/>
              <a:miter/>
            </a:ln>
          </p:spPr>
        </p:sp>
      </p:grpSp>
      <p:sp>
        <p:nvSpPr>
          <p:cNvPr id="182" name="曲线"/>
          <p:cNvSpPr>
            <a:spLocks/>
          </p:cNvSpPr>
          <p:nvPr/>
        </p:nvSpPr>
        <p:spPr>
          <a:xfrm rot="0">
            <a:off x="16782832" y="8598814"/>
            <a:ext cx="952933" cy="92347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83" name="曲线"/>
          <p:cNvSpPr>
            <a:spLocks/>
          </p:cNvSpPr>
          <p:nvPr/>
        </p:nvSpPr>
        <p:spPr>
          <a:xfrm rot="-8231452">
            <a:off x="16170987" y="7735755"/>
            <a:ext cx="511541" cy="49572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84" name="曲线"/>
          <p:cNvSpPr>
            <a:spLocks/>
          </p:cNvSpPr>
          <p:nvPr/>
        </p:nvSpPr>
        <p:spPr>
          <a:xfrm rot="-8231452">
            <a:off x="1498512" y="264701"/>
            <a:ext cx="511541" cy="495729"/>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sp>
        <p:nvSpPr>
          <p:cNvPr id="185" name="矩形"/>
          <p:cNvSpPr>
            <a:spLocks/>
          </p:cNvSpPr>
          <p:nvPr/>
        </p:nvSpPr>
        <p:spPr>
          <a:xfrm rot="0">
            <a:off x="3024097" y="5506069"/>
            <a:ext cx="11744511" cy="660272"/>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5199"/>
              </a:lnSpc>
              <a:spcBef>
                <a:spcPts val="0"/>
              </a:spcBef>
              <a:spcAft>
                <a:spcPts val="0"/>
              </a:spcAft>
              <a:buNone/>
            </a:pPr>
            <a:r>
              <a:rPr lang="en-US" altLang="zh-CN"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rPr>
              <a:t>Recommendations and Future Implications</a:t>
            </a:r>
            <a:endParaRPr lang="zh-CN" altLang="en-US" sz="5199" b="1" i="0" u="none" strike="noStrike" kern="1200" cap="none" spc="0" baseline="0">
              <a:solidFill>
                <a:srgbClr val="E55288"/>
              </a:solidFill>
              <a:latin typeface="Amaranth Bold" pitchFamily="0" charset="0"/>
              <a:ea typeface="Amaranth Bold" pitchFamily="0" charset="0"/>
              <a:cs typeface="Amaranth Bold" pitchFamily="0" charset="0"/>
              <a:sym typeface="Amaranth Bold" pitchFamily="0" charset="0"/>
            </a:endParaRPr>
          </a:p>
        </p:txBody>
      </p:sp>
      <p:sp>
        <p:nvSpPr>
          <p:cNvPr id="186" name="矩形"/>
          <p:cNvSpPr>
            <a:spLocks/>
          </p:cNvSpPr>
          <p:nvPr/>
        </p:nvSpPr>
        <p:spPr>
          <a:xfrm rot="0">
            <a:off x="3020144" y="7018148"/>
            <a:ext cx="12743005" cy="1489388"/>
          </a:xfrm>
          <a:prstGeom prst="rect"/>
          <a:noFill/>
          <a:ln w="12700" cmpd="sng" cap="flat">
            <a:noFill/>
            <a:prstDash val="solid"/>
            <a:miter/>
          </a:ln>
        </p:spPr>
        <p:txBody>
          <a:bodyPr vert="horz" wrap="square" lIns="0" tIns="0" rIns="0" bIns="0" anchor="t" anchorCtr="0">
            <a:prstTxWarp prst="textNoShape"/>
            <a:spAutoFit/>
          </a:bodyPr>
          <a:lstStyle/>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Create health education initiatives within the communities of Roma women.</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Ensure that women have access to breast screening information in Roma languages and made accessible (</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Alkasah</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 2022).</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Educate health care providers on cultural competency.</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lvl="1" marL="323850" indent="-161925" algn="l">
              <a:lnSpc>
                <a:spcPts val="2250"/>
              </a:lnSpc>
              <a:spcBef>
                <a:spcPts val="0"/>
              </a:spcBef>
              <a:spcAft>
                <a:spcPts val="0"/>
              </a:spcAft>
              <a:buFont typeface="Arial" pitchFamily="34" charset="0"/>
              <a:buChar char="•"/>
            </a:pP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Improve links between NHS and Roma Community </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Organisations</a:t>
            </a:r>
            <a:r>
              <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rPr>
              <a:t>.</a:t>
            </a:r>
            <a:endParaRPr lang="en-US" altLang="zh-CN"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a:p>
            <a:pPr marL="0" indent="0" algn="l">
              <a:lnSpc>
                <a:spcPts val="2250"/>
              </a:lnSpc>
              <a:spcBef>
                <a:spcPts val="0"/>
              </a:spcBef>
              <a:spcAft>
                <a:spcPts val="0"/>
              </a:spcAft>
              <a:buNone/>
            </a:pPr>
            <a:endParaRPr lang="zh-CN" altLang="en-US" sz="2000" b="0" i="0" u="none" strike="noStrike" kern="1200" cap="none" spc="0" baseline="0">
              <a:solidFill>
                <a:srgbClr val="E55288"/>
              </a:solidFill>
              <a:latin typeface="Araboto" pitchFamily="0" charset="0"/>
              <a:ea typeface="Araboto" pitchFamily="0" charset="0"/>
              <a:cs typeface="Araboto" pitchFamily="0" charset="0"/>
              <a:sym typeface="Araboto" pitchFamily="0" charset="0"/>
            </a:endParaRPr>
          </a:p>
        </p:txBody>
      </p:sp>
      <p:grpSp>
        <p:nvGrpSpPr>
          <p:cNvPr id="189" name="组合"/>
          <p:cNvGrpSpPr>
            <a:grpSpLocks/>
          </p:cNvGrpSpPr>
          <p:nvPr/>
        </p:nvGrpSpPr>
        <p:grpSpPr>
          <a:xfrm>
            <a:off x="4601024" y="629426"/>
            <a:ext cx="9085951" cy="3796177"/>
            <a:chOff x="4601024" y="629426"/>
            <a:chExt cx="9085951" cy="3796177"/>
          </a:xfrm>
        </p:grpSpPr>
        <p:sp>
          <p:nvSpPr>
            <p:cNvPr id="187" name="曲线"/>
            <p:cNvSpPr>
              <a:spLocks/>
            </p:cNvSpPr>
            <p:nvPr/>
          </p:nvSpPr>
          <p:spPr>
            <a:xfrm rot="0">
              <a:off x="4601024" y="964611"/>
              <a:ext cx="9085951" cy="3460993"/>
            </a:xfrm>
            <a:custGeom>
              <a:gdLst>
                <a:gd name="T1" fmla="*/ 0 w 21600"/>
                <a:gd name="T2" fmla="*/ 0 h 21600"/>
                <a:gd name="T3" fmla="*/ 21600 w 21600"/>
                <a:gd name="T4" fmla="*/ 21600 h 21600"/>
              </a:gdLst>
              <a:rect l="T1" t="T2" r="T3" b="T4"/>
              <a:pathLst>
                <a:path w="21600" h="21600">
                  <a:moveTo>
                    <a:pt x="116" y="0"/>
                  </a:moveTo>
                  <a:lnTo>
                    <a:pt x="21482" y="0"/>
                  </a:lnTo>
                  <a:cubicBezTo>
                    <a:pt x="21547" y="0"/>
                    <a:pt x="21600" y="470"/>
                    <a:pt x="21600" y="1050"/>
                  </a:cubicBezTo>
                  <a:lnTo>
                    <a:pt x="21600" y="20548"/>
                  </a:lnTo>
                  <a:cubicBezTo>
                    <a:pt x="21600" y="21129"/>
                    <a:pt x="21547" y="21600"/>
                    <a:pt x="21482" y="21600"/>
                  </a:cubicBezTo>
                  <a:lnTo>
                    <a:pt x="116" y="21600"/>
                  </a:lnTo>
                  <a:cubicBezTo>
                    <a:pt x="52" y="21600"/>
                    <a:pt x="0" y="21129"/>
                    <a:pt x="0" y="20548"/>
                  </a:cubicBezTo>
                  <a:lnTo>
                    <a:pt x="0" y="1050"/>
                  </a:lnTo>
                  <a:cubicBezTo>
                    <a:pt x="0" y="470"/>
                    <a:pt x="52" y="0"/>
                    <a:pt x="116" y="0"/>
                  </a:cubicBezTo>
                  <a:close/>
                </a:path>
              </a:pathLst>
            </a:custGeom>
            <a:solidFill>
              <a:srgbClr val="FFF8FA"/>
            </a:solidFill>
            <a:ln cmpd="sng" cap="flat">
              <a:noFill/>
              <a:prstDash val="solid"/>
              <a:miter/>
            </a:ln>
          </p:spPr>
        </p:sp>
        <p:sp>
          <p:nvSpPr>
            <p:cNvPr id="188" name="矩形"/>
            <p:cNvSpPr>
              <a:spLocks/>
            </p:cNvSpPr>
            <p:nvPr/>
          </p:nvSpPr>
          <p:spPr>
            <a:xfrm rot="0">
              <a:off x="4601024" y="629426"/>
              <a:ext cx="9085951" cy="3796177"/>
            </a:xfrm>
            <a:prstGeom prst="rect"/>
            <a:noFill/>
            <a:ln w="12700" cmpd="sng" cap="flat">
              <a:noFill/>
              <a:prstDash val="solid"/>
              <a:miter/>
            </a:ln>
          </p:spPr>
        </p:sp>
      </p:grpSp>
      <p:pic>
        <p:nvPicPr>
          <p:cNvPr id="190" name="图片" descr="Techniques for Effective Patient and Family Communication"/>
          <p:cNvPicPr>
            <a:picLocks noChangeAspect="1"/>
          </p:cNvPicPr>
          <p:nvPr/>
        </p:nvPicPr>
        <p:blipFill>
          <a:blip r:embed="rId1" cstate="print"/>
          <a:stretch>
            <a:fillRect/>
          </a:stretch>
        </p:blipFill>
        <p:spPr>
          <a:xfrm rot="0">
            <a:off x="4968063" y="1075224"/>
            <a:ext cx="7487886" cy="3636282"/>
          </a:xfrm>
          <a:prstGeom prst="rect"/>
          <a:noFill/>
          <a:ln w="12700" cmpd="sng" cap="flat">
            <a:noFill/>
            <a:prstDash val="solid"/>
            <a:miter/>
          </a:ln>
        </p:spPr>
      </p:pic>
    </p:spTree>
    <p:extLst>
      <p:ext uri="{BB962C8B-B14F-4D97-AF65-F5344CB8AC3E}">
        <p14:creationId xmlns:p14="http://schemas.microsoft.com/office/powerpoint/2010/main" val="2133089934"/>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gradFill>
          <a:gsLst>
            <a:gs pos="0">
              <a:srgbClr val="FFDFE9"/>
            </a:gs>
            <a:gs pos="100000">
              <a:srgbClr val="FFFFFF"/>
            </a:gs>
          </a:gsLst>
          <a:path path="rect">
            <a:fillToRect l="0" t="0" r="100000" b="100000"/>
          </a:path>
        </a:gradFill>
      </p:bgPr>
    </p:bg>
    <p:spTree>
      <p:nvGrpSpPr>
        <p:cNvPr id="1" name=""/>
        <p:cNvGrpSpPr/>
        <p:nvPr/>
      </p:nvGrpSpPr>
      <p:grpSpPr>
        <a:xfrm>
          <a:off x="0" y="0"/>
          <a:ext cx="0" cy="0"/>
          <a:chOff x="0" y="0"/>
          <a:chExt cx="0" cy="0"/>
        </a:xfrm>
      </p:grpSpPr>
      <p:sp>
        <p:nvSpPr>
          <p:cNvPr id="193" name="曲线"/>
          <p:cNvSpPr>
            <a:spLocks/>
          </p:cNvSpPr>
          <p:nvPr/>
        </p:nvSpPr>
        <p:spPr>
          <a:xfrm rot="-1159962">
            <a:off x="-216472" y="-300591"/>
            <a:ext cx="10051099" cy="974042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94" name="曲线"/>
          <p:cNvSpPr>
            <a:spLocks/>
          </p:cNvSpPr>
          <p:nvPr/>
        </p:nvSpPr>
        <p:spPr>
          <a:xfrm rot="1750268">
            <a:off x="4274791" y="4302533"/>
            <a:ext cx="13854695" cy="12486331"/>
          </a:xfrm>
          <a:custGeom>
            <a:gdLst>
              <a:gd name="T1" fmla="*/ 0 w 21600"/>
              <a:gd name="T2" fmla="*/ 0 h 21600"/>
              <a:gd name="T3" fmla="*/ 21600 w 21600"/>
              <a:gd name="T4" fmla="*/ 21600 h 21600"/>
            </a:gdLst>
            <a:rect l="T1" t="T2" r="T3" b="T4"/>
            <a:pathLst>
              <a:path w="21600" h="21600">
                <a:moveTo>
                  <a:pt x="0" y="0"/>
                </a:moveTo>
                <a:lnTo>
                  <a:pt x="21598" y="0"/>
                </a:lnTo>
                <a:lnTo>
                  <a:pt x="21598" y="21600"/>
                </a:lnTo>
                <a:lnTo>
                  <a:pt x="0" y="21600"/>
                </a:lnTo>
                <a:lnTo>
                  <a:pt x="0" y="0"/>
                </a:lnTo>
                <a:close/>
              </a:path>
            </a:pathLst>
          </a:custGeom>
          <a:noFill/>
          <a:ln cmpd="sng" cap="flat">
            <a:noFill/>
            <a:prstDash val="solid"/>
            <a:miter/>
          </a:ln>
        </p:spPr>
      </p:sp>
      <p:sp>
        <p:nvSpPr>
          <p:cNvPr id="195" name="曲线"/>
          <p:cNvSpPr>
            <a:spLocks/>
          </p:cNvSpPr>
          <p:nvPr/>
        </p:nvSpPr>
        <p:spPr>
          <a:xfrm rot="0">
            <a:off x="15818902" y="3253627"/>
            <a:ext cx="4286249"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96" name="曲线"/>
          <p:cNvSpPr>
            <a:spLocks/>
          </p:cNvSpPr>
          <p:nvPr/>
        </p:nvSpPr>
        <p:spPr>
          <a:xfrm rot="0">
            <a:off x="-1892218" y="350149"/>
            <a:ext cx="4002578" cy="41148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nvGrpSpPr>
          <p:cNvPr id="199" name="组合"/>
          <p:cNvGrpSpPr>
            <a:grpSpLocks/>
          </p:cNvGrpSpPr>
          <p:nvPr/>
        </p:nvGrpSpPr>
        <p:grpSpPr>
          <a:xfrm>
            <a:off x="2469099" y="1839347"/>
            <a:ext cx="13349803" cy="8280230"/>
            <a:chOff x="2469099" y="1839347"/>
            <a:chExt cx="13349803" cy="8280230"/>
          </a:xfrm>
        </p:grpSpPr>
        <p:sp>
          <p:nvSpPr>
            <p:cNvPr id="197" name="曲线"/>
            <p:cNvSpPr>
              <a:spLocks/>
            </p:cNvSpPr>
            <p:nvPr/>
          </p:nvSpPr>
          <p:spPr>
            <a:xfrm rot="0">
              <a:off x="2469099" y="1984008"/>
              <a:ext cx="13349803" cy="8135569"/>
            </a:xfrm>
            <a:custGeom>
              <a:gdLst>
                <a:gd name="T1" fmla="*/ 0 w 21600"/>
                <a:gd name="T2" fmla="*/ 0 h 21600"/>
                <a:gd name="T3" fmla="*/ 21600 w 21600"/>
                <a:gd name="T4" fmla="*/ 21600 h 21600"/>
              </a:gdLst>
              <a:rect l="T1" t="T2" r="T3" b="T4"/>
              <a:pathLst>
                <a:path w="21600" h="21600">
                  <a:moveTo>
                    <a:pt x="117" y="0"/>
                  </a:moveTo>
                  <a:lnTo>
                    <a:pt x="21482" y="0"/>
                  </a:lnTo>
                  <a:cubicBezTo>
                    <a:pt x="21547" y="0"/>
                    <a:pt x="21600" y="85"/>
                    <a:pt x="21600" y="191"/>
                  </a:cubicBezTo>
                  <a:lnTo>
                    <a:pt x="21600" y="21407"/>
                  </a:lnTo>
                  <a:cubicBezTo>
                    <a:pt x="21600" y="21512"/>
                    <a:pt x="21547" y="21600"/>
                    <a:pt x="21482" y="21600"/>
                  </a:cubicBezTo>
                  <a:lnTo>
                    <a:pt x="117" y="21600"/>
                  </a:lnTo>
                  <a:cubicBezTo>
                    <a:pt x="52" y="21600"/>
                    <a:pt x="0" y="21512"/>
                    <a:pt x="0" y="21407"/>
                  </a:cubicBezTo>
                  <a:lnTo>
                    <a:pt x="0" y="191"/>
                  </a:lnTo>
                  <a:cubicBezTo>
                    <a:pt x="0" y="85"/>
                    <a:pt x="52" y="0"/>
                    <a:pt x="117" y="0"/>
                  </a:cubicBezTo>
                  <a:close/>
                </a:path>
              </a:pathLst>
            </a:custGeom>
            <a:solidFill>
              <a:srgbClr val="FFF8FA"/>
            </a:solidFill>
            <a:ln cmpd="sng" cap="flat">
              <a:noFill/>
              <a:prstDash val="solid"/>
              <a:miter/>
            </a:ln>
          </p:spPr>
        </p:sp>
        <p:sp>
          <p:nvSpPr>
            <p:cNvPr id="198" name="矩形"/>
            <p:cNvSpPr>
              <a:spLocks/>
            </p:cNvSpPr>
            <p:nvPr/>
          </p:nvSpPr>
          <p:spPr>
            <a:xfrm rot="0">
              <a:off x="2469099" y="1839347"/>
              <a:ext cx="13349803" cy="8280230"/>
            </a:xfrm>
            <a:prstGeom prst="rect"/>
            <a:noFill/>
            <a:ln w="12700" cmpd="sng" cap="flat">
              <a:noFill/>
              <a:prstDash val="solid"/>
              <a:miter/>
            </a:ln>
          </p:spPr>
          <p:txBody>
            <a:bodyPr vert="horz" wrap="square" lIns="50800" tIns="50800" rIns="50800" bIns="50800" anchor="ctr" anchorCtr="0">
              <a:prstTxWarp prst="textNoShape"/>
            </a:bodyPr>
            <a:lstStyle/>
            <a:p>
              <a:pPr marL="0" indent="0" algn="just">
                <a:lnSpc>
                  <a:spcPts val="2659"/>
                </a:lnSpc>
                <a:spcBef>
                  <a:spcPts val="0"/>
                </a:spcBef>
                <a:spcAft>
                  <a:spcPts val="0"/>
                </a:spcAft>
                <a:buNone/>
              </a:pP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Condon, L., Curejova, J., Morgan, D.L., Miles, G. and Fenlon, D., 2021. Knowledge and experience of cancer prevention and screening among Gypsies, Roma and Travellers: a participatory qualitative study. </a:t>
              </a:r>
              <a:r>
                <a:rPr lang="en-US" altLang="zh-CN" sz="1899" b="0" i="1" u="none" strike="noStrike" kern="1200" cap="none" spc="0" baseline="0">
                  <a:solidFill>
                    <a:srgbClr val="E55288"/>
                  </a:solidFill>
                  <a:latin typeface="Open Sans Italics" pitchFamily="0" charset="0"/>
                  <a:ea typeface="Open Sans Italics" pitchFamily="0" charset="0"/>
                  <a:cs typeface="Open Sans Italics" pitchFamily="0" charset="0"/>
                  <a:sym typeface="Open Sans Italics" pitchFamily="0" charset="0"/>
                </a:rPr>
                <a:t>BMC Public Health</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a:t>
              </a:r>
              <a:r>
                <a:rPr lang="en-US" altLang="zh-CN" sz="1899" b="0" i="1" u="none" strike="noStrike" kern="1200" cap="none" spc="0" baseline="0">
                  <a:solidFill>
                    <a:srgbClr val="E55288"/>
                  </a:solidFill>
                  <a:latin typeface="Open Sans Italics" pitchFamily="0" charset="0"/>
                  <a:ea typeface="Open Sans Italics" pitchFamily="0" charset="0"/>
                  <a:cs typeface="Open Sans Italics" pitchFamily="0" charset="0"/>
                  <a:sym typeface="Open Sans Italics" pitchFamily="0" charset="0"/>
                </a:rPr>
                <a:t>21</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(1), p.360. </a:t>
              </a:r>
              <a:r>
                <a:rPr lang="en-US" altLang="zh-CN" sz="1899" b="0" i="0" u="sng" strike="noStrike" kern="1200" cap="none" spc="0" baseline="0">
                  <a:solidFill>
                    <a:srgbClr val="E55288"/>
                  </a:solidFill>
                  <a:latin typeface="Open Sans" pitchFamily="0" charset="0"/>
                  <a:ea typeface="Open Sans" pitchFamily="0" charset="0"/>
                  <a:cs typeface="Open Sans" pitchFamily="0" charset="0"/>
                  <a:sym typeface="Open Sans" pitchFamily="0" charset="0"/>
                  <a:hlinkClick r:id="rId1"/>
                </a:rPr>
                <a:t>https://link.springer.com/article/10.1186/s12889-021-10390-y</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a:t>
              </a:r>
              <a:endPar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endParaRPr>
            </a:p>
            <a:p>
              <a:pPr marL="0" indent="0" algn="just">
                <a:lnSpc>
                  <a:spcPts val="2659"/>
                </a:lnSpc>
                <a:spcBef>
                  <a:spcPts val="0"/>
                </a:spcBef>
                <a:spcAft>
                  <a:spcPts val="0"/>
                </a:spcAft>
                <a:buNone/>
              </a:pP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Braham, C., 2021. </a:t>
              </a:r>
              <a:r>
                <a:rPr lang="en-US" altLang="zh-CN" sz="1899" b="0" i="1" u="none" strike="noStrike" kern="1200" cap="none" spc="0" baseline="0">
                  <a:solidFill>
                    <a:srgbClr val="E55288"/>
                  </a:solidFill>
                  <a:latin typeface="Open Sans Italics" pitchFamily="0" charset="0"/>
                  <a:ea typeface="Open Sans Italics" pitchFamily="0" charset="0"/>
                  <a:cs typeface="Open Sans Italics" pitchFamily="0" charset="0"/>
                  <a:sym typeface="Open Sans Italics" pitchFamily="0" charset="0"/>
                </a:rPr>
                <a:t>“Being a ‘professional friend’: an exploration of the functioning and impacts of health navigation to improve access to healthcare for migrant women</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(Doctoral dissertation, University of Sheffield). </a:t>
              </a:r>
              <a:r>
                <a:rPr lang="en-US" altLang="zh-CN" sz="1899" b="0" i="0" u="sng" strike="noStrike" kern="1200" cap="none" spc="0" baseline="0">
                  <a:solidFill>
                    <a:srgbClr val="E55288"/>
                  </a:solidFill>
                  <a:latin typeface="Open Sans" pitchFamily="0" charset="0"/>
                  <a:ea typeface="Open Sans" pitchFamily="0" charset="0"/>
                  <a:cs typeface="Open Sans" pitchFamily="0" charset="0"/>
                  <a:sym typeface="Open Sans" pitchFamily="0" charset="0"/>
                  <a:hlinkClick r:id="rId2"/>
                </a:rPr>
                <a:t>https://etheses.whiterose.ac.uk/id/eprint/30478/</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a:t>
              </a:r>
              <a:endPar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endParaRPr>
            </a:p>
            <a:p>
              <a:pPr marL="0" indent="0" algn="just">
                <a:lnSpc>
                  <a:spcPts val="2659"/>
                </a:lnSpc>
                <a:spcBef>
                  <a:spcPts val="0"/>
                </a:spcBef>
                <a:spcAft>
                  <a:spcPts val="0"/>
                </a:spcAft>
                <a:buNone/>
              </a:pP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Fry, S., Courtier, N., Li, S., Quinn-Scoggins, H., Theodorakopoulos, G. and Wakeham, C., 2026. Acceptability and accessibility of using a peer-led WhatsApp group for sharing prostate cancer risk information: a pilot study for proof of concept. </a:t>
              </a:r>
              <a:r>
                <a:rPr lang="en-US" altLang="zh-CN" sz="1899" b="0" i="0" u="sng" strike="noStrike" kern="1200" cap="none" spc="0" baseline="0">
                  <a:solidFill>
                    <a:srgbClr val="E55288"/>
                  </a:solidFill>
                  <a:latin typeface="Open Sans" pitchFamily="0" charset="0"/>
                  <a:ea typeface="Open Sans" pitchFamily="0" charset="0"/>
                  <a:cs typeface="Open Sans" pitchFamily="0" charset="0"/>
                  <a:sym typeface="Open Sans" pitchFamily="0" charset="0"/>
                  <a:hlinkClick r:id="rId3"/>
                </a:rPr>
                <a:t>https://orca.cardiff.ac.uk/id/eprint/186711/</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a:t>
              </a:r>
              <a:endPar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endParaRPr>
            </a:p>
            <a:p>
              <a:pPr marL="0" indent="0" algn="just">
                <a:lnSpc>
                  <a:spcPts val="2659"/>
                </a:lnSpc>
                <a:spcBef>
                  <a:spcPts val="0"/>
                </a:spcBef>
                <a:spcAft>
                  <a:spcPts val="0"/>
                </a:spcAft>
                <a:buNone/>
              </a:pP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Villarroel Williams, N., Clowes, M., Cosulich, R. and Salway, S., 2022. Access to Local Authority (LAs) and third sector services for ethnic minorities in the UK: a rapid scoping review of the evidence. </a:t>
              </a:r>
              <a:r>
                <a:rPr lang="en-US" altLang="zh-CN" sz="1899" b="0" i="0" u="sng" strike="noStrike" kern="1200" cap="none" spc="0" baseline="0">
                  <a:solidFill>
                    <a:srgbClr val="E55288"/>
                  </a:solidFill>
                  <a:latin typeface="Open Sans" pitchFamily="0" charset="0"/>
                  <a:ea typeface="Open Sans" pitchFamily="0" charset="0"/>
                  <a:cs typeface="Open Sans" pitchFamily="0" charset="0"/>
                  <a:sym typeface="Open Sans" pitchFamily="0" charset="0"/>
                  <a:hlinkClick r:id="rId4"/>
                </a:rPr>
                <a:t>https://orda.shef.ac.uk/articles/report/Access_to_Local_Authority_LAs_and_third_sector_services_for_ethnic_minorities_in_the_UK_a_rapid_scoping_review_of_the_evidence/23833332/1/files/41817777.pdf</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a:t>
              </a:r>
              <a:endPar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endParaRPr>
            </a:p>
            <a:p>
              <a:pPr marL="0" indent="0" algn="just">
                <a:lnSpc>
                  <a:spcPts val="2659"/>
                </a:lnSpc>
                <a:spcBef>
                  <a:spcPts val="0"/>
                </a:spcBef>
                <a:spcAft>
                  <a:spcPts val="0"/>
                </a:spcAft>
                <a:buNone/>
              </a:pP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Roosink, M., Şahin, Ö., John, A., Wan, M., Berendsen, A., Austin, J., Winkens, L., Witteveen, A. and Verdaasdonk, R.M., 2024, September. Integrating implementation during the conceptualization and early development of health technology innovations: the RECENTRE program. In </a:t>
              </a:r>
              <a:r>
                <a:rPr lang="en-US" altLang="zh-CN" sz="1899" b="0" i="1" u="none" strike="noStrike" kern="1200" cap="none" spc="0" baseline="0">
                  <a:solidFill>
                    <a:srgbClr val="E55288"/>
                  </a:solidFill>
                  <a:latin typeface="Open Sans Italics" pitchFamily="0" charset="0"/>
                  <a:ea typeface="Open Sans Italics" pitchFamily="0" charset="0"/>
                  <a:cs typeface="Open Sans Italics" pitchFamily="0" charset="0"/>
                  <a:sym typeface="Open Sans Italics" pitchFamily="0" charset="0"/>
                </a:rPr>
                <a:t>38th Annual Conference of the European Health Psychology Society, EHPS 2024</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a:t>
              </a:r>
              <a:r>
                <a:rPr lang="en-US" altLang="zh-CN" sz="1899" b="0" i="0" u="sng" strike="noStrike" kern="1200" cap="none" spc="0" baseline="0">
                  <a:solidFill>
                    <a:srgbClr val="E55288"/>
                  </a:solidFill>
                  <a:latin typeface="Open Sans" pitchFamily="0" charset="0"/>
                  <a:ea typeface="Open Sans" pitchFamily="0" charset="0"/>
                  <a:cs typeface="Open Sans" pitchFamily="0" charset="0"/>
                  <a:sym typeface="Open Sans" pitchFamily="0" charset="0"/>
                  <a:hlinkClick r:id="rId5"/>
                </a:rPr>
                <a:t>https://research.utwente.nl/en/publications/integrating-implementation-during-the-conceptualization-and-early/</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a:t>
              </a:r>
              <a:endPar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endParaRPr>
            </a:p>
            <a:p>
              <a:pPr marL="0" indent="0" algn="just">
                <a:lnSpc>
                  <a:spcPts val="2659"/>
                </a:lnSpc>
                <a:spcBef>
                  <a:spcPts val="0"/>
                </a:spcBef>
                <a:spcAft>
                  <a:spcPts val="0"/>
                </a:spcAft>
                <a:buNone/>
              </a:pP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Alkasah, K.E.A., 2022. </a:t>
              </a:r>
              <a:r>
                <a:rPr lang="en-US" altLang="zh-CN" sz="1899" b="0" i="1" u="none" strike="noStrike" kern="1200" cap="none" spc="0" baseline="0">
                  <a:solidFill>
                    <a:srgbClr val="E55288"/>
                  </a:solidFill>
                  <a:latin typeface="Open Sans Italics" pitchFamily="0" charset="0"/>
                  <a:ea typeface="Open Sans Italics" pitchFamily="0" charset="0"/>
                  <a:cs typeface="Open Sans Italics" pitchFamily="0" charset="0"/>
                  <a:sym typeface="Open Sans Italics" pitchFamily="0" charset="0"/>
                </a:rPr>
                <a:t>Can salivary EVs be used as diagnostic biomarkers in oral squamous cell carcinoma?</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(Doctoral dissertation, The University of Sheffield). </a:t>
              </a:r>
              <a:r>
                <a:rPr lang="en-US" altLang="zh-CN" sz="1899" b="0" i="0" u="sng" strike="noStrike" kern="1200" cap="none" spc="0" baseline="0">
                  <a:solidFill>
                    <a:srgbClr val="E55288"/>
                  </a:solidFill>
                  <a:latin typeface="Open Sans" pitchFamily="0" charset="0"/>
                  <a:ea typeface="Open Sans" pitchFamily="0" charset="0"/>
                  <a:cs typeface="Open Sans" pitchFamily="0" charset="0"/>
                  <a:sym typeface="Open Sans" pitchFamily="0" charset="0"/>
                  <a:hlinkClick r:id="rId6"/>
                </a:rPr>
                <a:t>https://etheses.whiterose.ac.uk/id/eprint/32042/1/Karima%20.EL.%20Alkasah%20_Thesis%202022_.pdf</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a:t>
              </a:r>
              <a:endPar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endParaRPr>
            </a:p>
            <a:p>
              <a:pPr marL="0" indent="0" algn="just">
                <a:lnSpc>
                  <a:spcPts val="2659"/>
                </a:lnSpc>
                <a:spcBef>
                  <a:spcPts val="0"/>
                </a:spcBef>
                <a:spcAft>
                  <a:spcPts val="0"/>
                </a:spcAft>
                <a:buNone/>
              </a:pP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Sambataro, D., Scandurra, G., Scarpello, L., Gebbia, V., Dominguez, L.J. and Valerio, M.R., 2025. A practical narrative review on the role of magnesium in cancer therapy. </a:t>
              </a:r>
              <a:r>
                <a:rPr lang="en-US" altLang="zh-CN" sz="1899" b="0" i="1" u="none" strike="noStrike" kern="1200" cap="none" spc="0" baseline="0">
                  <a:solidFill>
                    <a:srgbClr val="E55288"/>
                  </a:solidFill>
                  <a:latin typeface="Open Sans Italics" pitchFamily="0" charset="0"/>
                  <a:ea typeface="Open Sans Italics" pitchFamily="0" charset="0"/>
                  <a:cs typeface="Open Sans Italics" pitchFamily="0" charset="0"/>
                  <a:sym typeface="Open Sans Italics" pitchFamily="0" charset="0"/>
                </a:rPr>
                <a:t>Nutrients</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a:t>
              </a:r>
              <a:r>
                <a:rPr lang="en-US" altLang="zh-CN" sz="1899" b="0" i="1" u="none" strike="noStrike" kern="1200" cap="none" spc="0" baseline="0">
                  <a:solidFill>
                    <a:srgbClr val="E55288"/>
                  </a:solidFill>
                  <a:latin typeface="Open Sans Italics" pitchFamily="0" charset="0"/>
                  <a:ea typeface="Open Sans Italics" pitchFamily="0" charset="0"/>
                  <a:cs typeface="Open Sans Italics" pitchFamily="0" charset="0"/>
                  <a:sym typeface="Open Sans Italics" pitchFamily="0" charset="0"/>
                </a:rPr>
                <a:t>17</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(14), p.2272. </a:t>
              </a:r>
              <a:r>
                <a:rPr lang="en-US" altLang="zh-CN" sz="1899" b="0" i="0" u="sng" strike="noStrike" kern="1200" cap="none" spc="0" baseline="0">
                  <a:solidFill>
                    <a:srgbClr val="E55288"/>
                  </a:solidFill>
                  <a:latin typeface="Open Sans" pitchFamily="0" charset="0"/>
                  <a:ea typeface="Open Sans" pitchFamily="0" charset="0"/>
                  <a:cs typeface="Open Sans" pitchFamily="0" charset="0"/>
                  <a:sym typeface="Open Sans" pitchFamily="0" charset="0"/>
                  <a:hlinkClick r:id="rId7"/>
                </a:rPr>
                <a:t>https://www.mdpi.com/2072-6643/17/14/2272</a:t>
              </a:r>
              <a:r>
                <a:rPr lang="en-US" altLang="zh-CN"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rPr>
                <a:t> </a:t>
              </a:r>
              <a:endParaRPr lang="zh-CN" altLang="en-US" sz="1899" b="0" i="0" u="none" strike="noStrike" kern="1200" cap="none" spc="0" baseline="0">
                <a:solidFill>
                  <a:srgbClr val="E55288"/>
                </a:solidFill>
                <a:latin typeface="Open Sans" pitchFamily="0" charset="0"/>
                <a:ea typeface="Open Sans" pitchFamily="0" charset="0"/>
                <a:cs typeface="Open Sans" pitchFamily="0" charset="0"/>
                <a:sym typeface="Open Sans" pitchFamily="0" charset="0"/>
              </a:endParaRPr>
            </a:p>
          </p:txBody>
        </p:sp>
      </p:grpSp>
      <p:sp>
        <p:nvSpPr>
          <p:cNvPr id="200" name="曲线"/>
          <p:cNvSpPr>
            <a:spLocks/>
          </p:cNvSpPr>
          <p:nvPr/>
        </p:nvSpPr>
        <p:spPr>
          <a:xfrm rot="0">
            <a:off x="16782832" y="8598814"/>
            <a:ext cx="952933" cy="92347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201" name="曲线"/>
          <p:cNvSpPr>
            <a:spLocks/>
          </p:cNvSpPr>
          <p:nvPr/>
        </p:nvSpPr>
        <p:spPr>
          <a:xfrm rot="-8231452">
            <a:off x="16170987" y="7735755"/>
            <a:ext cx="511541" cy="49572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202" name="曲线"/>
          <p:cNvSpPr>
            <a:spLocks/>
          </p:cNvSpPr>
          <p:nvPr/>
        </p:nvSpPr>
        <p:spPr>
          <a:xfrm rot="-8231452">
            <a:off x="1498512" y="264701"/>
            <a:ext cx="511541" cy="495729"/>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grpSp>
        <p:nvGrpSpPr>
          <p:cNvPr id="205" name="组合"/>
          <p:cNvGrpSpPr>
            <a:grpSpLocks/>
          </p:cNvGrpSpPr>
          <p:nvPr/>
        </p:nvGrpSpPr>
        <p:grpSpPr>
          <a:xfrm>
            <a:off x="7303813" y="884038"/>
            <a:ext cx="2683283" cy="840519"/>
            <a:chOff x="7303813" y="884038"/>
            <a:chExt cx="2683283" cy="840519"/>
          </a:xfrm>
        </p:grpSpPr>
        <p:sp>
          <p:nvSpPr>
            <p:cNvPr id="203" name="曲线"/>
            <p:cNvSpPr>
              <a:spLocks/>
            </p:cNvSpPr>
            <p:nvPr/>
          </p:nvSpPr>
          <p:spPr>
            <a:xfrm rot="0">
              <a:off x="7303813" y="1028700"/>
              <a:ext cx="2683283" cy="695856"/>
            </a:xfrm>
            <a:custGeom>
              <a:gdLst>
                <a:gd name="T1" fmla="*/ 0 w 21600"/>
                <a:gd name="T2" fmla="*/ 0 h 21600"/>
                <a:gd name="T3" fmla="*/ 21600 w 21600"/>
                <a:gd name="T4" fmla="*/ 21600 h 21600"/>
              </a:gdLst>
              <a:rect l="T1" t="T2" r="T3" b="T4"/>
              <a:pathLst>
                <a:path w="21600" h="21600">
                  <a:moveTo>
                    <a:pt x="2799" y="0"/>
                  </a:moveTo>
                  <a:lnTo>
                    <a:pt x="18799" y="0"/>
                  </a:lnTo>
                  <a:cubicBezTo>
                    <a:pt x="20346" y="0"/>
                    <a:pt x="21600" y="4835"/>
                    <a:pt x="21600" y="10800"/>
                  </a:cubicBezTo>
                  <a:lnTo>
                    <a:pt x="21600" y="10800"/>
                  </a:lnTo>
                  <a:cubicBezTo>
                    <a:pt x="21600" y="13664"/>
                    <a:pt x="21304" y="16411"/>
                    <a:pt x="20778" y="18436"/>
                  </a:cubicBezTo>
                  <a:cubicBezTo>
                    <a:pt x="20254" y="20462"/>
                    <a:pt x="19542" y="21600"/>
                    <a:pt x="18799" y="21600"/>
                  </a:cubicBezTo>
                  <a:lnTo>
                    <a:pt x="2799" y="21600"/>
                  </a:lnTo>
                  <a:cubicBezTo>
                    <a:pt x="1253" y="21600"/>
                    <a:pt x="0" y="16764"/>
                    <a:pt x="0" y="10800"/>
                  </a:cubicBezTo>
                  <a:lnTo>
                    <a:pt x="0" y="10800"/>
                  </a:lnTo>
                  <a:cubicBezTo>
                    <a:pt x="0" y="4835"/>
                    <a:pt x="1253" y="0"/>
                    <a:pt x="2799" y="0"/>
                  </a:cubicBezTo>
                  <a:close/>
                </a:path>
              </a:pathLst>
            </a:custGeom>
            <a:solidFill>
              <a:srgbClr val="F886A6"/>
            </a:solidFill>
            <a:ln cmpd="sng" cap="rnd">
              <a:noFill/>
              <a:prstDash val="solid"/>
              <a:round/>
            </a:ln>
          </p:spPr>
        </p:sp>
        <p:sp>
          <p:nvSpPr>
            <p:cNvPr id="204" name="矩形"/>
            <p:cNvSpPr>
              <a:spLocks/>
            </p:cNvSpPr>
            <p:nvPr/>
          </p:nvSpPr>
          <p:spPr>
            <a:xfrm rot="0">
              <a:off x="7303813" y="884038"/>
              <a:ext cx="2683283" cy="840519"/>
            </a:xfrm>
            <a:prstGeom prst="rect"/>
            <a:noFill/>
            <a:ln w="12700" cmpd="sng" cap="flat">
              <a:noFill/>
              <a:prstDash val="solid"/>
              <a:miter/>
            </a:ln>
          </p:spPr>
          <p:txBody>
            <a:bodyPr vert="horz" wrap="square" lIns="50800" tIns="50800" rIns="50800" bIns="50800" anchor="ctr" anchorCtr="0">
              <a:prstTxWarp prst="textNoShape"/>
            </a:bodyPr>
            <a:lstStyle/>
            <a:p>
              <a:pPr marL="0" indent="0" algn="ctr">
                <a:lnSpc>
                  <a:spcPts val="2659"/>
                </a:lnSpc>
                <a:spcBef>
                  <a:spcPts val="0"/>
                </a:spcBef>
                <a:spcAft>
                  <a:spcPts val="0"/>
                </a:spcAft>
                <a:buNone/>
              </a:pPr>
              <a:r>
                <a:rPr lang="en-US" altLang="zh-CN" sz="1899" b="1" i="0" u="none" strike="noStrike" kern="1200" cap="none" spc="0" baseline="0">
                  <a:solidFill>
                    <a:srgbClr val="FFFFFF"/>
                  </a:solidFill>
                  <a:latin typeface="Open Sans Bold" pitchFamily="0" charset="0"/>
                  <a:ea typeface="Open Sans Bold" pitchFamily="0" charset="0"/>
                  <a:cs typeface="Open Sans Bold" pitchFamily="0" charset="0"/>
                  <a:sym typeface="Open Sans Bold" pitchFamily="0" charset="0"/>
                </a:rPr>
                <a:t>References</a:t>
              </a:r>
              <a:endParaRPr lang="zh-CN" altLang="en-US" sz="1899" b="1" i="0" u="none" strike="noStrike" kern="1200" cap="none" spc="0" baseline="0">
                <a:solidFill>
                  <a:srgbClr val="FFFFFF"/>
                </a:solidFill>
                <a:latin typeface="Open Sans Bold" pitchFamily="0" charset="0"/>
                <a:ea typeface="Open Sans Bold" pitchFamily="0" charset="0"/>
                <a:cs typeface="Open Sans Bold" pitchFamily="0" charset="0"/>
                <a:sym typeface="Open Sans Bold" pitchFamily="0" charset="0"/>
              </a:endParaRPr>
            </a:p>
          </p:txBody>
        </p:sp>
      </p:grpSp>
    </p:spTree>
    <p:extLst>
      <p:ext uri="{BB962C8B-B14F-4D97-AF65-F5344CB8AC3E}">
        <p14:creationId xmlns:p14="http://schemas.microsoft.com/office/powerpoint/2010/main" val="185717054"/>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08" name="曲线"/>
          <p:cNvSpPr>
            <a:spLocks/>
          </p:cNvSpPr>
          <p:nvPr/>
        </p:nvSpPr>
        <p:spPr>
          <a:xfrm rot="745678">
            <a:off x="4053261" y="1237078"/>
            <a:ext cx="15981549" cy="14403123"/>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sp>
        <p:nvSpPr>
          <p:cNvPr id="209" name="曲线"/>
          <p:cNvSpPr>
            <a:spLocks/>
          </p:cNvSpPr>
          <p:nvPr/>
        </p:nvSpPr>
        <p:spPr>
          <a:xfrm rot="2132980">
            <a:off x="-1939861" y="3181985"/>
            <a:ext cx="10051099" cy="974042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210" name="曲线"/>
          <p:cNvSpPr>
            <a:spLocks/>
          </p:cNvSpPr>
          <p:nvPr/>
        </p:nvSpPr>
        <p:spPr>
          <a:xfrm rot="0">
            <a:off x="14566593" y="658775"/>
            <a:ext cx="2624222" cy="2519253"/>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211" name="曲线"/>
          <p:cNvSpPr>
            <a:spLocks/>
          </p:cNvSpPr>
          <p:nvPr/>
        </p:nvSpPr>
        <p:spPr>
          <a:xfrm rot="0">
            <a:off x="4066851" y="-1166922"/>
            <a:ext cx="4542170" cy="4669521"/>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sp>
        <p:nvSpPr>
          <p:cNvPr id="212" name="曲线"/>
          <p:cNvSpPr>
            <a:spLocks/>
          </p:cNvSpPr>
          <p:nvPr/>
        </p:nvSpPr>
        <p:spPr>
          <a:xfrm rot="-988289">
            <a:off x="300927" y="1363037"/>
            <a:ext cx="3528440" cy="552889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blipFill>
          <a:ln cmpd="sng" cap="flat">
            <a:noFill/>
            <a:prstDash val="solid"/>
            <a:miter/>
          </a:ln>
        </p:spPr>
      </p:sp>
      <p:sp>
        <p:nvSpPr>
          <p:cNvPr id="213" name="曲线"/>
          <p:cNvSpPr>
            <a:spLocks/>
          </p:cNvSpPr>
          <p:nvPr/>
        </p:nvSpPr>
        <p:spPr>
          <a:xfrm rot="0">
            <a:off x="9389131" y="1312119"/>
            <a:ext cx="763448" cy="739848"/>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sp>
        <p:nvSpPr>
          <p:cNvPr id="214" name="曲线"/>
          <p:cNvSpPr>
            <a:spLocks/>
          </p:cNvSpPr>
          <p:nvPr/>
        </p:nvSpPr>
        <p:spPr>
          <a:xfrm flipH="1" rot="0">
            <a:off x="3524572" y="1526452"/>
            <a:ext cx="542278" cy="525516"/>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noFill/>
          <a:ln cmpd="sng" cap="flat">
            <a:noFill/>
            <a:prstDash val="solid"/>
            <a:miter/>
          </a:ln>
        </p:spPr>
      </p:sp>
      <p:grpSp>
        <p:nvGrpSpPr>
          <p:cNvPr id="224" name="组合"/>
          <p:cNvGrpSpPr>
            <a:grpSpLocks/>
          </p:cNvGrpSpPr>
          <p:nvPr/>
        </p:nvGrpSpPr>
        <p:grpSpPr>
          <a:xfrm>
            <a:off x="3425590" y="8417780"/>
            <a:ext cx="11436823" cy="840519"/>
            <a:chOff x="3425590" y="8417780"/>
            <a:chExt cx="11436823" cy="840519"/>
          </a:xfrm>
        </p:grpSpPr>
        <p:grpSp>
          <p:nvGrpSpPr>
            <p:cNvPr id="217" name="组合"/>
            <p:cNvGrpSpPr>
              <a:grpSpLocks/>
            </p:cNvGrpSpPr>
            <p:nvPr/>
          </p:nvGrpSpPr>
          <p:grpSpPr>
            <a:xfrm>
              <a:off x="3425590" y="8417780"/>
              <a:ext cx="11436823" cy="840519"/>
              <a:chOff x="3425590" y="8417780"/>
              <a:chExt cx="11436823" cy="840519"/>
            </a:xfrm>
          </p:grpSpPr>
          <p:sp>
            <p:nvSpPr>
              <p:cNvPr id="215" name="曲线"/>
              <p:cNvSpPr>
                <a:spLocks/>
              </p:cNvSpPr>
              <p:nvPr/>
            </p:nvSpPr>
            <p:spPr>
              <a:xfrm rot="0">
                <a:off x="3425590" y="8562442"/>
                <a:ext cx="11436823" cy="695856"/>
              </a:xfrm>
              <a:custGeom>
                <a:gdLst>
                  <a:gd name="T1" fmla="*/ 0 w 21600"/>
                  <a:gd name="T2" fmla="*/ 0 h 21600"/>
                  <a:gd name="T3" fmla="*/ 21600 w 21600"/>
                  <a:gd name="T4" fmla="*/ 21600 h 21600"/>
                </a:gdLst>
                <a:rect l="T1" t="T2" r="T3" b="T4"/>
                <a:pathLst>
                  <a:path w="21600" h="21600">
                    <a:moveTo>
                      <a:pt x="484" y="0"/>
                    </a:moveTo>
                    <a:lnTo>
                      <a:pt x="21114" y="0"/>
                    </a:lnTo>
                    <a:cubicBezTo>
                      <a:pt x="21243" y="0"/>
                      <a:pt x="21366" y="839"/>
                      <a:pt x="21457" y="2336"/>
                    </a:cubicBezTo>
                    <a:cubicBezTo>
                      <a:pt x="21548" y="3831"/>
                      <a:pt x="21600" y="5862"/>
                      <a:pt x="21600" y="7977"/>
                    </a:cubicBezTo>
                    <a:lnTo>
                      <a:pt x="21600" y="13621"/>
                    </a:lnTo>
                    <a:cubicBezTo>
                      <a:pt x="21600" y="18028"/>
                      <a:pt x="21382" y="21600"/>
                      <a:pt x="21114" y="21600"/>
                    </a:cubicBezTo>
                    <a:lnTo>
                      <a:pt x="484" y="21600"/>
                    </a:lnTo>
                    <a:cubicBezTo>
                      <a:pt x="216" y="21600"/>
                      <a:pt x="0" y="18028"/>
                      <a:pt x="0" y="13621"/>
                    </a:cubicBezTo>
                    <a:lnTo>
                      <a:pt x="0" y="7977"/>
                    </a:lnTo>
                    <a:cubicBezTo>
                      <a:pt x="0" y="3570"/>
                      <a:pt x="216" y="0"/>
                      <a:pt x="484" y="0"/>
                    </a:cubicBezTo>
                    <a:close/>
                  </a:path>
                </a:pathLst>
              </a:custGeom>
              <a:solidFill>
                <a:srgbClr val="FFDFE9"/>
              </a:solidFill>
              <a:ln w="38100" cmpd="sng" cap="rnd">
                <a:solidFill>
                  <a:srgbClr val="FFFFFF"/>
                </a:solidFill>
                <a:prstDash val="solid"/>
                <a:round/>
              </a:ln>
            </p:spPr>
          </p:sp>
          <p:sp>
            <p:nvSpPr>
              <p:cNvPr id="216" name="矩形"/>
              <p:cNvSpPr>
                <a:spLocks/>
              </p:cNvSpPr>
              <p:nvPr/>
            </p:nvSpPr>
            <p:spPr>
              <a:xfrm rot="0">
                <a:off x="3425590" y="8417780"/>
                <a:ext cx="11436818" cy="840519"/>
              </a:xfrm>
              <a:prstGeom prst="rect"/>
              <a:noFill/>
              <a:ln w="12700" cmpd="sng" cap="flat">
                <a:noFill/>
                <a:prstDash val="solid"/>
                <a:miter/>
              </a:ln>
            </p:spPr>
          </p:sp>
        </p:grpSp>
        <p:grpSp>
          <p:nvGrpSpPr>
            <p:cNvPr id="220" name="组合"/>
            <p:cNvGrpSpPr>
              <a:grpSpLocks/>
            </p:cNvGrpSpPr>
            <p:nvPr/>
          </p:nvGrpSpPr>
          <p:grpSpPr>
            <a:xfrm>
              <a:off x="6853950" y="8417780"/>
              <a:ext cx="8008458" cy="840519"/>
              <a:chOff x="6853950" y="8417780"/>
              <a:chExt cx="8008458" cy="840519"/>
            </a:xfrm>
          </p:grpSpPr>
          <p:sp>
            <p:nvSpPr>
              <p:cNvPr id="218" name="曲线"/>
              <p:cNvSpPr>
                <a:spLocks/>
              </p:cNvSpPr>
              <p:nvPr/>
            </p:nvSpPr>
            <p:spPr>
              <a:xfrm rot="0">
                <a:off x="6853950" y="8562442"/>
                <a:ext cx="8008458" cy="695856"/>
              </a:xfrm>
              <a:custGeom>
                <a:gdLst>
                  <a:gd name="T1" fmla="*/ 0 w 21600"/>
                  <a:gd name="T2" fmla="*/ 0 h 21600"/>
                  <a:gd name="T3" fmla="*/ 21600 w 21600"/>
                  <a:gd name="T4" fmla="*/ 21600 h 21600"/>
                </a:gdLst>
                <a:rect l="T1" t="T2" r="T3" b="T4"/>
                <a:pathLst>
                  <a:path w="21600" h="21600">
                    <a:moveTo>
                      <a:pt x="937" y="0"/>
                    </a:moveTo>
                    <a:lnTo>
                      <a:pt x="20661" y="0"/>
                    </a:lnTo>
                    <a:cubicBezTo>
                      <a:pt x="21179" y="0"/>
                      <a:pt x="21600" y="4834"/>
                      <a:pt x="21600" y="10800"/>
                    </a:cubicBezTo>
                    <a:lnTo>
                      <a:pt x="21600" y="10800"/>
                    </a:lnTo>
                    <a:cubicBezTo>
                      <a:pt x="21600" y="13663"/>
                      <a:pt x="21500" y="16410"/>
                      <a:pt x="21324" y="18436"/>
                    </a:cubicBezTo>
                    <a:cubicBezTo>
                      <a:pt x="21148" y="20462"/>
                      <a:pt x="20909" y="21600"/>
                      <a:pt x="20661" y="21600"/>
                    </a:cubicBezTo>
                    <a:lnTo>
                      <a:pt x="937" y="21600"/>
                    </a:lnTo>
                    <a:cubicBezTo>
                      <a:pt x="420" y="21600"/>
                      <a:pt x="0" y="16763"/>
                      <a:pt x="0" y="10800"/>
                    </a:cubicBezTo>
                    <a:lnTo>
                      <a:pt x="0" y="10800"/>
                    </a:lnTo>
                    <a:cubicBezTo>
                      <a:pt x="0" y="4834"/>
                      <a:pt x="420" y="0"/>
                      <a:pt x="937" y="0"/>
                    </a:cubicBezTo>
                    <a:close/>
                  </a:path>
                </a:pathLst>
              </a:custGeom>
              <a:solidFill>
                <a:srgbClr val="F886A6"/>
              </a:solidFill>
              <a:ln cmpd="sng" cap="rnd">
                <a:noFill/>
                <a:prstDash val="solid"/>
                <a:round/>
              </a:ln>
            </p:spPr>
          </p:sp>
          <p:sp>
            <p:nvSpPr>
              <p:cNvPr id="219" name="矩形"/>
              <p:cNvSpPr>
                <a:spLocks/>
              </p:cNvSpPr>
              <p:nvPr/>
            </p:nvSpPr>
            <p:spPr>
              <a:xfrm rot="0">
                <a:off x="6853950" y="8417780"/>
                <a:ext cx="8008458" cy="840519"/>
              </a:xfrm>
              <a:prstGeom prst="rect"/>
              <a:noFill/>
              <a:ln w="12700" cmpd="sng" cap="flat">
                <a:noFill/>
                <a:prstDash val="solid"/>
                <a:miter/>
              </a:ln>
            </p:spPr>
          </p:sp>
        </p:grpSp>
        <p:sp>
          <p:nvSpPr>
            <p:cNvPr id="221" name="矩形"/>
            <p:cNvSpPr>
              <a:spLocks/>
            </p:cNvSpPr>
            <p:nvPr/>
          </p:nvSpPr>
          <p:spPr>
            <a:xfrm rot="0">
              <a:off x="4002923" y="8767495"/>
              <a:ext cx="2851027" cy="294951"/>
            </a:xfrm>
            <a:prstGeom prst="rect"/>
            <a:noFill/>
            <a:ln w="12700" cmpd="sng" cap="flat">
              <a:noFill/>
              <a:prstDash val="solid"/>
              <a:miter/>
            </a:ln>
          </p:spPr>
        </p:sp>
        <p:sp>
          <p:nvSpPr>
            <p:cNvPr id="222" name="矩形"/>
            <p:cNvSpPr>
              <a:spLocks/>
            </p:cNvSpPr>
            <p:nvPr/>
          </p:nvSpPr>
          <p:spPr>
            <a:xfrm rot="0">
              <a:off x="7408724" y="8767495"/>
              <a:ext cx="2851025" cy="294951"/>
            </a:xfrm>
            <a:prstGeom prst="rect"/>
            <a:noFill/>
            <a:ln w="12700" cmpd="sng" cap="flat">
              <a:noFill/>
              <a:prstDash val="solid"/>
              <a:miter/>
            </a:ln>
          </p:spPr>
        </p:sp>
        <p:sp>
          <p:nvSpPr>
            <p:cNvPr id="223" name="矩形"/>
            <p:cNvSpPr>
              <a:spLocks/>
            </p:cNvSpPr>
            <p:nvPr/>
          </p:nvSpPr>
          <p:spPr>
            <a:xfrm rot="0">
              <a:off x="10654816" y="8767495"/>
              <a:ext cx="3652815" cy="294951"/>
            </a:xfrm>
            <a:prstGeom prst="rect"/>
            <a:noFill/>
            <a:ln w="12700" cmpd="sng" cap="flat">
              <a:noFill/>
              <a:prstDash val="solid"/>
              <a:miter/>
            </a:ln>
          </p:spPr>
        </p:sp>
      </p:grpSp>
      <p:sp>
        <p:nvSpPr>
          <p:cNvPr id="225" name="矩形"/>
          <p:cNvSpPr>
            <a:spLocks/>
          </p:cNvSpPr>
          <p:nvPr/>
        </p:nvSpPr>
        <p:spPr>
          <a:xfrm rot="0">
            <a:off x="7654424" y="4371887"/>
            <a:ext cx="9850363" cy="61555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800"/>
              </a:lnSpc>
              <a:spcBef>
                <a:spcPts val="0"/>
              </a:spcBef>
              <a:spcAft>
                <a:spcPts val="0"/>
              </a:spcAft>
              <a:buNone/>
            </a:pPr>
            <a:r>
              <a:rPr lang="en-US" altLang="zh-CN" sz="4800" b="1" i="0" u="none" strike="noStrike" kern="1200" cap="none" spc="0" baseline="0">
                <a:solidFill>
                  <a:srgbClr val="B43C68"/>
                </a:solidFill>
                <a:latin typeface="Amaranth Bold" pitchFamily="0" charset="0"/>
                <a:ea typeface="Amaranth Bold" pitchFamily="0" charset="0"/>
                <a:cs typeface="Amaranth Bold" pitchFamily="0" charset="0"/>
                <a:sym typeface="Amaranth Bold" pitchFamily="0" charset="0"/>
              </a:rPr>
              <a:t>THANK YOU</a:t>
            </a:r>
            <a:endParaRPr lang="zh-CN" altLang="en-US" sz="4800" b="1" i="0" u="none" strike="noStrike" kern="1200" cap="none" spc="0" baseline="0">
              <a:solidFill>
                <a:srgbClr val="B43C68"/>
              </a:solidFill>
              <a:latin typeface="Amaranth Bold" pitchFamily="0" charset="0"/>
              <a:ea typeface="Amaranth Bold" pitchFamily="0" charset="0"/>
              <a:cs typeface="Amaranth Bold" pitchFamily="0" charset="0"/>
              <a:sym typeface="Amaranth Bold" pitchFamily="0" charset="0"/>
            </a:endParaRPr>
          </a:p>
        </p:txBody>
      </p:sp>
      <p:sp>
        <p:nvSpPr>
          <p:cNvPr id="226" name="曲线"/>
          <p:cNvSpPr>
            <a:spLocks/>
          </p:cNvSpPr>
          <p:nvPr/>
        </p:nvSpPr>
        <p:spPr>
          <a:xfrm rot="0">
            <a:off x="2879839" y="288850"/>
            <a:ext cx="763448" cy="73984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227" name="曲线"/>
          <p:cNvSpPr>
            <a:spLocks/>
          </p:cNvSpPr>
          <p:nvPr/>
        </p:nvSpPr>
        <p:spPr>
          <a:xfrm flipH="1" rot="0">
            <a:off x="9028121" y="396017"/>
            <a:ext cx="542277" cy="525516"/>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noFill/>
          <a:ln cmpd="sng" cap="flat">
            <a:noFill/>
            <a:prstDash val="solid"/>
            <a:miter/>
          </a:ln>
        </p:spPr>
      </p:sp>
    </p:spTree>
    <p:extLst>
      <p:ext uri="{BB962C8B-B14F-4D97-AF65-F5344CB8AC3E}">
        <p14:creationId xmlns:p14="http://schemas.microsoft.com/office/powerpoint/2010/main" val="1168468139"/>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94</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Background and Introduction</dc:title>
  <dc:creator>Nakul</dc:creator>
  <cp:lastModifiedBy>root</cp:lastModifiedBy>
  <cp:revision>3</cp:revision>
  <dcterms:created xsi:type="dcterms:W3CDTF">2006-08-16T00:00:00Z</dcterms:created>
  <dcterms:modified xsi:type="dcterms:W3CDTF">2026-06-14T07:27:07Z</dcterms:modified>
</cp:coreProperties>
</file>