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50" r:id="rId1"/>
  </p:sldMasterIdLst>
  <p:sldIdLst>
    <p:sldId id="256" r:id="rId2"/>
    <p:sldId id="259" r:id="rId3"/>
    <p:sldId id="265" r:id="rId4"/>
    <p:sldId id="257" r:id="rId5"/>
    <p:sldId id="258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7010400" cy="9296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04" d="100"/>
          <a:sy n="104" d="100"/>
        </p:scale>
        <p:origin x="-1168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printerSettings" Target="printerSettings/printerSettings1.bin"/><Relationship Id="rId13" Type="http://schemas.openxmlformats.org/officeDocument/2006/relationships/presProps" Target="presProps.xml"/><Relationship Id="rId14" Type="http://schemas.openxmlformats.org/officeDocument/2006/relationships/viewProps" Target="viewProps.xml"/><Relationship Id="rId15" Type="http://schemas.openxmlformats.org/officeDocument/2006/relationships/theme" Target="theme/them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F466F-BDA4-4F18-9C7B-FF0A9A1B0E80}" type="datetime1">
              <a:rPr lang="en-US" smtClean="0"/>
              <a:pPr/>
              <a:t>20/02/22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F607B-A47E-422C-9BEF-122CCDB7C526}" type="datetime1">
              <a:rPr lang="en-US" smtClean="0"/>
              <a:pPr/>
              <a:t>20/02/22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9A7CB-BEE6-4F99-898E-913F06E8E125}" type="datetime1">
              <a:rPr lang="en-US" smtClean="0"/>
              <a:pPr/>
              <a:t>20/02/22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E300C-6FC5-4FC3-AF1A-075E4F50620D}" type="datetime1">
              <a:rPr lang="en-US" smtClean="0"/>
              <a:pPr/>
              <a:t>20/02/22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D295D-4A77-4DEB-B04C-9F4282A8BC04}" type="datetime1">
              <a:rPr lang="en-US" smtClean="0"/>
              <a:pPr/>
              <a:t>20/02/22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28685-4D0C-42D5-8013-B5904CD1FCBC}" type="datetime1">
              <a:rPr lang="en-US" smtClean="0"/>
              <a:pPr/>
              <a:t>20/02/22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226C0-9885-4BA9-BBFA-A52CBFEBB775}" type="datetime1">
              <a:rPr lang="en-US" smtClean="0"/>
              <a:pPr/>
              <a:t>20/02/22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E1B38-C5EB-4D66-9137-0AFE9CDEDE8F}" type="datetime1">
              <a:rPr lang="en-US" smtClean="0"/>
              <a:pPr/>
              <a:t>20/02/22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B613C-1AD7-49D3-885D-F654C5CDBAA6}" type="datetime1">
              <a:rPr lang="en-US" smtClean="0"/>
              <a:pPr/>
              <a:t>20/02/22</a:t>
            </a:fld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B4290-6522-4139-852E-05BD9E7F0D2E}" type="datetime1">
              <a:rPr lang="en-US" smtClean="0"/>
              <a:pPr/>
              <a:t>20/02/22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955F9-81EA-47C5-8059-9E5C2B437C70}" type="datetime1">
              <a:rPr lang="en-US" smtClean="0"/>
              <a:pPr/>
              <a:t>20/02/22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6E2D2B3B-882E-40F3-A32F-6DD51691504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327B613C-1AD7-49D3-885D-F654C5CDBAA6}" type="datetime1">
              <a:rPr lang="en-US" smtClean="0"/>
              <a:pPr/>
              <a:t>20/02/22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51" r:id="rId1"/>
    <p:sldLayoutId id="2147483952" r:id="rId2"/>
    <p:sldLayoutId id="2147483953" r:id="rId3"/>
    <p:sldLayoutId id="2147483954" r:id="rId4"/>
    <p:sldLayoutId id="2147483955" r:id="rId5"/>
    <p:sldLayoutId id="2147483956" r:id="rId6"/>
    <p:sldLayoutId id="2147483957" r:id="rId7"/>
    <p:sldLayoutId id="2147483958" r:id="rId8"/>
    <p:sldLayoutId id="2147483959" r:id="rId9"/>
    <p:sldLayoutId id="2147483960" r:id="rId10"/>
    <p:sldLayoutId id="2147483961" r:id="rId11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image" Target="../media/image4.png"/><Relationship Id="rId5" Type="http://schemas.openxmlformats.org/officeDocument/2006/relationships/image" Target="../media/image5.png"/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4" Type="http://schemas.openxmlformats.org/officeDocument/2006/relationships/image" Target="../media/image8.png"/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4" Type="http://schemas.openxmlformats.org/officeDocument/2006/relationships/image" Target="../media/image12.png"/><Relationship Id="rId5" Type="http://schemas.openxmlformats.org/officeDocument/2006/relationships/image" Target="../media/image13.png"/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4" Type="http://schemas.openxmlformats.org/officeDocument/2006/relationships/image" Target="../media/image16.png"/><Relationship Id="rId5" Type="http://schemas.openxmlformats.org/officeDocument/2006/relationships/image" Target="../media/image17.png"/><Relationship Id="rId6" Type="http://schemas.openxmlformats.org/officeDocument/2006/relationships/image" Target="../media/image18.png"/><Relationship Id="rId7" Type="http://schemas.openxmlformats.org/officeDocument/2006/relationships/image" Target="../media/image19.png"/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Natural Capital: valuing the planet</a:t>
            </a:r>
            <a:br>
              <a:rPr lang="en-GB" dirty="0"/>
            </a:b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Professor Dieter </a:t>
            </a:r>
            <a:r>
              <a:rPr lang="en-GB" dirty="0" smtClean="0"/>
              <a:t>Helm</a:t>
            </a:r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16760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Land</a:t>
            </a:r>
          </a:p>
          <a:p>
            <a:r>
              <a:rPr lang="en-US" dirty="0" smtClean="0"/>
              <a:t>Coast</a:t>
            </a:r>
          </a:p>
          <a:p>
            <a:r>
              <a:rPr lang="en-US" dirty="0" smtClean="0"/>
              <a:t>Wild Food</a:t>
            </a:r>
          </a:p>
          <a:p>
            <a:r>
              <a:rPr lang="en-US" dirty="0" smtClean="0"/>
              <a:t>Leisure</a:t>
            </a:r>
          </a:p>
          <a:p>
            <a:r>
              <a:rPr lang="en-US" dirty="0" smtClean="0"/>
              <a:t>Parks</a:t>
            </a:r>
          </a:p>
          <a:p>
            <a:r>
              <a:rPr lang="en-US" dirty="0" smtClean="0"/>
              <a:t>Minerals, timber, oil, gas etc.</a:t>
            </a:r>
          </a:p>
          <a:p>
            <a:r>
              <a:rPr lang="en-US" dirty="0" smtClean="0"/>
              <a:t>Transport routes</a:t>
            </a:r>
          </a:p>
          <a:p>
            <a:r>
              <a:rPr lang="en-US" dirty="0" smtClean="0"/>
              <a:t>Air</a:t>
            </a:r>
          </a:p>
          <a:p>
            <a:r>
              <a:rPr lang="en-US" dirty="0" smtClean="0"/>
              <a:t>Water</a:t>
            </a:r>
          </a:p>
          <a:p>
            <a:r>
              <a:rPr lang="en-US" dirty="0" smtClean="0"/>
              <a:t>Rivers</a:t>
            </a:r>
          </a:p>
          <a:p>
            <a:r>
              <a:rPr lang="en-US" dirty="0" smtClean="0"/>
              <a:t>Climate (in part)</a:t>
            </a:r>
          </a:p>
          <a:p>
            <a:r>
              <a:rPr lang="en-US" dirty="0" smtClean="0"/>
              <a:t>Wildlife</a:t>
            </a:r>
          </a:p>
        </p:txBody>
      </p:sp>
    </p:spTree>
    <p:extLst>
      <p:ext uri="{BB962C8B-B14F-4D97-AF65-F5344CB8AC3E}">
        <p14:creationId xmlns:p14="http://schemas.microsoft.com/office/powerpoint/2010/main" val="8073726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708238"/>
            <a:ext cx="3657600" cy="5417925"/>
          </a:xfrm>
        </p:spPr>
        <p:txBody>
          <a:bodyPr>
            <a:normAutofit lnSpcReduction="10000"/>
          </a:bodyPr>
          <a:lstStyle/>
          <a:p>
            <a:r>
              <a:rPr lang="en-US" dirty="0"/>
              <a:t>Land</a:t>
            </a:r>
          </a:p>
          <a:p>
            <a:r>
              <a:rPr lang="en-US" dirty="0"/>
              <a:t>Coast</a:t>
            </a:r>
          </a:p>
          <a:p>
            <a:r>
              <a:rPr lang="en-US" dirty="0"/>
              <a:t>Wild Food</a:t>
            </a:r>
          </a:p>
          <a:p>
            <a:r>
              <a:rPr lang="en-US" dirty="0"/>
              <a:t>Leisure</a:t>
            </a:r>
          </a:p>
          <a:p>
            <a:r>
              <a:rPr lang="en-US" dirty="0"/>
              <a:t>Parks</a:t>
            </a:r>
          </a:p>
          <a:p>
            <a:r>
              <a:rPr lang="en-US" dirty="0"/>
              <a:t>Minerals, timber, oil, gas etc.</a:t>
            </a:r>
          </a:p>
          <a:p>
            <a:r>
              <a:rPr lang="en-US" dirty="0"/>
              <a:t>Transport routes</a:t>
            </a:r>
          </a:p>
          <a:p>
            <a:r>
              <a:rPr lang="en-US" dirty="0"/>
              <a:t>Air</a:t>
            </a:r>
          </a:p>
          <a:p>
            <a:r>
              <a:rPr lang="en-US" dirty="0"/>
              <a:t>Water</a:t>
            </a:r>
          </a:p>
          <a:p>
            <a:r>
              <a:rPr lang="en-US" dirty="0"/>
              <a:t>Rivers</a:t>
            </a:r>
          </a:p>
          <a:p>
            <a:r>
              <a:rPr lang="en-US" dirty="0"/>
              <a:t>Climate (in part)</a:t>
            </a:r>
          </a:p>
          <a:p>
            <a:r>
              <a:rPr lang="en-US" dirty="0"/>
              <a:t>Wildlife</a:t>
            </a:r>
          </a:p>
          <a:p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2858" y="223808"/>
            <a:ext cx="3114914" cy="186894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9686" y="2092756"/>
            <a:ext cx="3683000" cy="21463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9686" y="4239056"/>
            <a:ext cx="3683000" cy="21336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7772" y="223808"/>
            <a:ext cx="3114914" cy="1868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880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3086923"/>
          </a:xfrm>
        </p:spPr>
        <p:txBody>
          <a:bodyPr/>
          <a:lstStyle/>
          <a:p>
            <a:r>
              <a:rPr lang="en-GB" dirty="0"/>
              <a:t>three billion more people by the end </a:t>
            </a:r>
            <a:r>
              <a:rPr lang="en-GB" dirty="0" smtClean="0"/>
              <a:t>of the </a:t>
            </a:r>
            <a:r>
              <a:rPr lang="en-GB" dirty="0"/>
              <a:t>century that's roughly the </a:t>
            </a:r>
            <a:r>
              <a:rPr lang="en-GB" dirty="0" smtClean="0"/>
              <a:t>world’s population </a:t>
            </a:r>
            <a:r>
              <a:rPr lang="en-GB" dirty="0"/>
              <a:t>in 1950 and at current </a:t>
            </a:r>
            <a:r>
              <a:rPr lang="en-GB" dirty="0" smtClean="0"/>
              <a:t>GDP economic </a:t>
            </a:r>
            <a:r>
              <a:rPr lang="en-GB" dirty="0"/>
              <a:t>growth rates world growth </a:t>
            </a:r>
            <a:r>
              <a:rPr lang="en-GB" dirty="0" smtClean="0"/>
              <a:t>rates about </a:t>
            </a:r>
            <a:r>
              <a:rPr lang="en-GB" dirty="0"/>
              <a:t>three to four world GDP </a:t>
            </a:r>
            <a:r>
              <a:rPr lang="en-GB" dirty="0" smtClean="0"/>
              <a:t>and probably </a:t>
            </a:r>
            <a:r>
              <a:rPr lang="en-GB" dirty="0"/>
              <a:t>world consumption will be </a:t>
            </a:r>
            <a:r>
              <a:rPr lang="en-GB" dirty="0" smtClean="0"/>
              <a:t>about sixteen </a:t>
            </a:r>
            <a:r>
              <a:rPr lang="en-GB" dirty="0"/>
              <a:t>times bigger than it </a:t>
            </a:r>
            <a:r>
              <a:rPr lang="en-GB" dirty="0" smtClean="0"/>
              <a:t>currently is</a:t>
            </a:r>
          </a:p>
          <a:p>
            <a:endParaRPr lang="en-GB" dirty="0"/>
          </a:p>
          <a:p>
            <a:r>
              <a:rPr lang="en-GB" dirty="0"/>
              <a:t>people will </a:t>
            </a:r>
            <a:r>
              <a:rPr lang="en-GB" dirty="0" smtClean="0"/>
              <a:t>require reasonable </a:t>
            </a:r>
            <a:r>
              <a:rPr lang="en-GB" dirty="0"/>
              <a:t>standard livings and </a:t>
            </a:r>
            <a:r>
              <a:rPr lang="en-GB" dirty="0" smtClean="0"/>
              <a:t>they will </a:t>
            </a:r>
            <a:r>
              <a:rPr lang="en-GB" dirty="0"/>
              <a:t>depend heavily on the </a:t>
            </a:r>
            <a:r>
              <a:rPr lang="en-GB" dirty="0" smtClean="0"/>
              <a:t>natural capital </a:t>
            </a:r>
            <a:r>
              <a:rPr lang="en-GB" dirty="0"/>
              <a:t>available to </a:t>
            </a:r>
            <a:r>
              <a:rPr lang="en-GB" dirty="0" smtClean="0"/>
              <a:t>them</a:t>
            </a:r>
            <a:endParaRPr lang="en-GB" dirty="0"/>
          </a:p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564" y="3492911"/>
            <a:ext cx="2269727" cy="15104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4049" y="3467923"/>
            <a:ext cx="2199476" cy="153538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85648" y="3492911"/>
            <a:ext cx="2532792" cy="151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92132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natural capital is a </a:t>
            </a:r>
            <a:r>
              <a:rPr lang="en-GB" dirty="0" smtClean="0"/>
              <a:t>straightforward</a:t>
            </a:r>
            <a:r>
              <a:rPr lang="en-GB" dirty="0"/>
              <a:t> </a:t>
            </a:r>
            <a:r>
              <a:rPr lang="en-GB" dirty="0" smtClean="0"/>
              <a:t>concept </a:t>
            </a:r>
            <a:r>
              <a:rPr lang="en-GB" dirty="0"/>
              <a:t>a clear concept with </a:t>
            </a:r>
            <a:r>
              <a:rPr lang="en-GB" dirty="0" smtClean="0"/>
              <a:t>clear</a:t>
            </a:r>
            <a:r>
              <a:rPr lang="en-GB" dirty="0"/>
              <a:t> </a:t>
            </a:r>
            <a:r>
              <a:rPr lang="en-GB" dirty="0" smtClean="0"/>
              <a:t>consequences </a:t>
            </a:r>
            <a:r>
              <a:rPr lang="en-GB" dirty="0"/>
              <a:t>which makes it very </a:t>
            </a:r>
            <a:r>
              <a:rPr lang="en-GB" dirty="0" smtClean="0"/>
              <a:t>hard</a:t>
            </a:r>
            <a:r>
              <a:rPr lang="en-GB" dirty="0"/>
              <a:t> </a:t>
            </a:r>
            <a:r>
              <a:rPr lang="en-GB" dirty="0" smtClean="0"/>
              <a:t>for </a:t>
            </a:r>
            <a:r>
              <a:rPr lang="en-GB" dirty="0"/>
              <a:t>companies and governments to </a:t>
            </a:r>
            <a:r>
              <a:rPr lang="en-GB" dirty="0" smtClean="0"/>
              <a:t>wriggle</a:t>
            </a:r>
            <a:r>
              <a:rPr lang="en-GB" dirty="0"/>
              <a:t> </a:t>
            </a:r>
            <a:r>
              <a:rPr lang="en-GB" dirty="0" smtClean="0"/>
              <a:t>out </a:t>
            </a:r>
          </a:p>
          <a:p>
            <a:endParaRPr lang="en-GB" dirty="0"/>
          </a:p>
          <a:p>
            <a:r>
              <a:rPr lang="en-GB" dirty="0" smtClean="0">
                <a:solidFill>
                  <a:srgbClr val="FF0000"/>
                </a:solidFill>
              </a:rPr>
              <a:t>Helm proposes a </a:t>
            </a:r>
            <a:r>
              <a:rPr lang="en-GB" u="sng" dirty="0" smtClean="0">
                <a:solidFill>
                  <a:srgbClr val="FF0000"/>
                </a:solidFill>
              </a:rPr>
              <a:t>compensation</a:t>
            </a:r>
            <a:r>
              <a:rPr lang="en-GB" dirty="0" smtClean="0">
                <a:solidFill>
                  <a:srgbClr val="FF0000"/>
                </a:solidFill>
              </a:rPr>
              <a:t> framework for natural </a:t>
            </a:r>
            <a:r>
              <a:rPr lang="en-GB" u="sng" dirty="0" smtClean="0">
                <a:solidFill>
                  <a:srgbClr val="FF0000"/>
                </a:solidFill>
              </a:rPr>
              <a:t>assets</a:t>
            </a:r>
          </a:p>
          <a:p>
            <a:endParaRPr lang="en-GB" dirty="0"/>
          </a:p>
          <a:p>
            <a:r>
              <a:rPr lang="en-GB" dirty="0"/>
              <a:t>M</a:t>
            </a:r>
            <a:r>
              <a:rPr lang="en-GB" dirty="0" smtClean="0"/>
              <a:t>aintenance of natural capital and precisely about keeping</a:t>
            </a:r>
            <a:r>
              <a:rPr lang="en-GB" dirty="0"/>
              <a:t> </a:t>
            </a:r>
            <a:r>
              <a:rPr lang="en-GB" dirty="0" smtClean="0"/>
              <a:t>natural </a:t>
            </a:r>
            <a:r>
              <a:rPr lang="en-GB" dirty="0"/>
              <a:t>capital intact </a:t>
            </a:r>
            <a:r>
              <a:rPr lang="mr-IN" dirty="0" smtClean="0"/>
              <a:t>–</a:t>
            </a:r>
            <a:r>
              <a:rPr lang="en-GB" dirty="0" smtClean="0"/>
              <a:t> Asset maintenance</a:t>
            </a:r>
          </a:p>
          <a:p>
            <a:r>
              <a:rPr lang="en-GB" dirty="0" smtClean="0"/>
              <a:t>Assets:</a:t>
            </a:r>
          </a:p>
          <a:p>
            <a:endParaRPr lang="en-GB" dirty="0"/>
          </a:p>
          <a:p>
            <a:pPr marL="571500" indent="-457200">
              <a:buFont typeface="+mj-lt"/>
              <a:buAutoNum type="arabicPeriod"/>
            </a:pPr>
            <a:r>
              <a:rPr lang="en-GB" u="sng" dirty="0" smtClean="0"/>
              <a:t>Renewable</a:t>
            </a:r>
            <a:r>
              <a:rPr lang="en-GB" dirty="0" smtClean="0"/>
              <a:t> natural capital </a:t>
            </a:r>
            <a:r>
              <a:rPr lang="mr-IN" dirty="0" smtClean="0"/>
              <a:t>–</a:t>
            </a:r>
            <a:r>
              <a:rPr lang="en-GB" dirty="0" smtClean="0"/>
              <a:t> land, woodlands, fish, wild food etc.</a:t>
            </a:r>
          </a:p>
          <a:p>
            <a:pPr marL="571500" indent="-457200">
              <a:buFont typeface="+mj-lt"/>
              <a:buAutoNum type="arabicPeriod"/>
            </a:pPr>
            <a:r>
              <a:rPr lang="en-GB" u="sng" dirty="0" smtClean="0"/>
              <a:t>Non-renewable </a:t>
            </a:r>
            <a:r>
              <a:rPr lang="en-GB" dirty="0" smtClean="0"/>
              <a:t>natural capital </a:t>
            </a:r>
            <a:r>
              <a:rPr lang="mr-IN" dirty="0" smtClean="0"/>
              <a:t>–</a:t>
            </a:r>
            <a:r>
              <a:rPr lang="en-GB" dirty="0" smtClean="0"/>
              <a:t> oil, gas, minerals, stone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9262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3624206"/>
          </a:xfrm>
        </p:spPr>
        <p:txBody>
          <a:bodyPr/>
          <a:lstStyle/>
          <a:p>
            <a:r>
              <a:rPr lang="en-US" dirty="0" smtClean="0"/>
              <a:t>Focus</a:t>
            </a:r>
          </a:p>
          <a:p>
            <a:endParaRPr lang="en-US" dirty="0" smtClean="0"/>
          </a:p>
          <a:p>
            <a:r>
              <a:rPr lang="en-US" dirty="0" smtClean="0"/>
              <a:t>I</a:t>
            </a:r>
            <a:r>
              <a:rPr lang="en-GB" dirty="0" smtClean="0"/>
              <a:t>n</a:t>
            </a:r>
            <a:r>
              <a:rPr lang="en-GB" dirty="0"/>
              <a:t> </a:t>
            </a:r>
            <a:r>
              <a:rPr lang="en-GB" dirty="0" smtClean="0"/>
              <a:t>particular </a:t>
            </a:r>
            <a:r>
              <a:rPr lang="en-GB" dirty="0"/>
              <a:t>is those renewable </a:t>
            </a:r>
            <a:r>
              <a:rPr lang="en-GB" dirty="0" smtClean="0"/>
              <a:t>natural capital </a:t>
            </a:r>
            <a:r>
              <a:rPr lang="en-GB" dirty="0"/>
              <a:t>assets which are at risk </a:t>
            </a:r>
            <a:r>
              <a:rPr lang="en-GB" dirty="0" smtClean="0"/>
              <a:t>of</a:t>
            </a:r>
            <a:r>
              <a:rPr lang="en-GB" dirty="0"/>
              <a:t> </a:t>
            </a:r>
            <a:r>
              <a:rPr lang="en-GB" dirty="0" smtClean="0"/>
              <a:t>going </a:t>
            </a:r>
            <a:r>
              <a:rPr lang="en-GB" dirty="0"/>
              <a:t>below a </a:t>
            </a:r>
            <a:r>
              <a:rPr lang="en-GB" dirty="0" smtClean="0"/>
              <a:t>threshold </a:t>
            </a:r>
            <a:r>
              <a:rPr lang="mr-IN" dirty="0" smtClean="0"/>
              <a:t>–</a:t>
            </a:r>
            <a:r>
              <a:rPr lang="en-GB" dirty="0" smtClean="0"/>
              <a:t> so they do not diminish any further.</a:t>
            </a:r>
          </a:p>
          <a:p>
            <a:r>
              <a:rPr lang="en-GB" dirty="0" smtClean="0"/>
              <a:t>But also all natural capital should pass through a test for its current threshold</a:t>
            </a:r>
          </a:p>
          <a:p>
            <a:endParaRPr lang="en-GB" dirty="0"/>
          </a:p>
          <a:p>
            <a:r>
              <a:rPr lang="en-GB" dirty="0" smtClean="0"/>
              <a:t>Threshold = unrecoverable (extinction)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42571" y="3033301"/>
            <a:ext cx="2533994" cy="2412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44988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304800" y="380999"/>
            <a:ext cx="5080848" cy="6212937"/>
          </a:xfrm>
        </p:spPr>
        <p:txBody>
          <a:bodyPr>
            <a:normAutofit fontScale="92500" lnSpcReduction="20000"/>
          </a:bodyPr>
          <a:lstStyle/>
          <a:p>
            <a:endParaRPr lang="en-US" dirty="0"/>
          </a:p>
          <a:p>
            <a:r>
              <a:rPr lang="en-US" dirty="0" smtClean="0"/>
              <a:t>Government income = Income </a:t>
            </a:r>
            <a:r>
              <a:rPr lang="mr-IN" dirty="0" smtClean="0"/>
              <a:t>–</a:t>
            </a:r>
            <a:r>
              <a:rPr lang="en-US" dirty="0" smtClean="0"/>
              <a:t> capital assets</a:t>
            </a:r>
          </a:p>
          <a:p>
            <a:endParaRPr lang="en-US" dirty="0"/>
          </a:p>
          <a:p>
            <a:r>
              <a:rPr lang="en-US" dirty="0" smtClean="0"/>
              <a:t>= income from taxation etc. </a:t>
            </a:r>
            <a:r>
              <a:rPr lang="mr-IN" dirty="0" smtClean="0"/>
              <a:t>–</a:t>
            </a:r>
            <a:r>
              <a:rPr lang="en-US" dirty="0" smtClean="0"/>
              <a:t> North-sea oil, shale oil, sail of infrastructure including land etc.</a:t>
            </a:r>
          </a:p>
          <a:p>
            <a:endParaRPr lang="en-US" dirty="0"/>
          </a:p>
          <a:p>
            <a:r>
              <a:rPr lang="en-US" dirty="0"/>
              <a:t>C</a:t>
            </a:r>
            <a:r>
              <a:rPr lang="en-US" dirty="0" smtClean="0"/>
              <a:t>ountries such as </a:t>
            </a:r>
            <a:r>
              <a:rPr lang="en-US" b="1" dirty="0" smtClean="0"/>
              <a:t>Norway</a:t>
            </a:r>
            <a:r>
              <a:rPr lang="en-US" dirty="0" smtClean="0"/>
              <a:t> have placed all of their oil revenues in a Sovereign Fund </a:t>
            </a:r>
            <a:r>
              <a:rPr lang="mr-IN" dirty="0" smtClean="0"/>
              <a:t>–</a:t>
            </a:r>
            <a:r>
              <a:rPr lang="en-US" dirty="0" smtClean="0"/>
              <a:t> not to be used for day to day running of the country</a:t>
            </a:r>
          </a:p>
          <a:p>
            <a:endParaRPr lang="en-US" dirty="0" smtClean="0"/>
          </a:p>
          <a:p>
            <a:r>
              <a:rPr lang="en-US" b="1" dirty="0" smtClean="0"/>
              <a:t>UK</a:t>
            </a:r>
            <a:r>
              <a:rPr lang="en-US" dirty="0" smtClean="0"/>
              <a:t> has not so in the 1980s and 1990s the Thatcher Conservative government didn’t substitute North Sea oil from their Revenue </a:t>
            </a:r>
            <a:r>
              <a:rPr lang="mr-IN" dirty="0" smtClean="0"/>
              <a:t>–</a:t>
            </a:r>
            <a:r>
              <a:rPr lang="en-US" dirty="0" smtClean="0"/>
              <a:t> So we looked like we were doing very well ‘loads of money’ when in fact it was considerably down to Non-renewable assets </a:t>
            </a:r>
            <a:r>
              <a:rPr lang="mr-IN" dirty="0" smtClean="0"/>
              <a:t>–</a:t>
            </a:r>
            <a:r>
              <a:rPr lang="en-US" dirty="0" smtClean="0"/>
              <a:t> North Sea Oil, as well as Sale of Council Houses, Sale of National Companies e.g. Post Office, British Gas, Railways etc.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3003" y="4325104"/>
            <a:ext cx="2128348" cy="212834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83003" y="136781"/>
            <a:ext cx="2221834" cy="157275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44086" y="1709539"/>
            <a:ext cx="2660751" cy="2177953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44086" y="5389278"/>
            <a:ext cx="877834" cy="554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20559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 smtClean="0"/>
              <a:t>Sustainability in Economics</a:t>
            </a:r>
          </a:p>
          <a:p>
            <a:endParaRPr lang="en-US" dirty="0"/>
          </a:p>
          <a:p>
            <a:r>
              <a:rPr lang="en-US" dirty="0" smtClean="0"/>
              <a:t>Anthony Burns will be covering this with you in your next module.</a:t>
            </a:r>
          </a:p>
          <a:p>
            <a:endParaRPr lang="en-US" dirty="0"/>
          </a:p>
          <a:p>
            <a:pPr lvl="1"/>
            <a:r>
              <a:rPr lang="en-US" dirty="0" smtClean="0"/>
              <a:t>Sustainability says that you need to leave as much as you have for the next generation to have.</a:t>
            </a:r>
          </a:p>
          <a:p>
            <a:pPr lvl="1"/>
            <a:endParaRPr lang="en-US" dirty="0"/>
          </a:p>
          <a:p>
            <a:pPr lvl="1"/>
            <a:r>
              <a:rPr lang="en-US" dirty="0" smtClean="0"/>
              <a:t>Have to accept that it will belike for like e.g. one naturally wild area for another etc. Or no progress will be done.</a:t>
            </a:r>
          </a:p>
          <a:p>
            <a:endParaRPr lang="en-US" dirty="0"/>
          </a:p>
          <a:p>
            <a:endParaRPr lang="en-US" dirty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95072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Helm proposes (25 year plan)</a:t>
            </a:r>
          </a:p>
          <a:p>
            <a:r>
              <a:rPr lang="en-US" dirty="0" smtClean="0"/>
              <a:t>Proposed by the Government UK Natural Capital Committee (</a:t>
            </a:r>
            <a:r>
              <a:rPr lang="en-US" dirty="0" err="1" smtClean="0"/>
              <a:t>Chaird</a:t>
            </a:r>
            <a:r>
              <a:rPr lang="en-US" dirty="0" smtClean="0"/>
              <a:t> by Prof Helm)</a:t>
            </a:r>
          </a:p>
          <a:p>
            <a:endParaRPr lang="en-US" dirty="0"/>
          </a:p>
          <a:p>
            <a:pPr marL="571500" indent="-457200">
              <a:buFont typeface="+mj-lt"/>
              <a:buAutoNum type="arabicPeriod"/>
            </a:pPr>
            <a:r>
              <a:rPr lang="en-US" dirty="0" smtClean="0"/>
              <a:t>We have no aggregate depletion of renewables but we accept substitution through natural capital compensation (nature fund) alternatives.</a:t>
            </a:r>
          </a:p>
          <a:p>
            <a:pPr marL="571500" indent="-457200">
              <a:buFont typeface="+mj-lt"/>
              <a:buAutoNum type="arabicPeriod"/>
            </a:pPr>
            <a:r>
              <a:rPr lang="en-US" dirty="0" smtClean="0"/>
              <a:t>We continue with a green tax </a:t>
            </a:r>
            <a:r>
              <a:rPr lang="mr-IN" dirty="0" smtClean="0"/>
              <a:t>–</a:t>
            </a:r>
            <a:r>
              <a:rPr lang="en-US" dirty="0" smtClean="0"/>
              <a:t> polluter pays</a:t>
            </a:r>
          </a:p>
          <a:p>
            <a:pPr marL="571500" indent="-457200">
              <a:buFont typeface="+mj-lt"/>
              <a:buAutoNum type="arabicPeriod"/>
            </a:pPr>
            <a:r>
              <a:rPr lang="en-US" dirty="0" smtClean="0"/>
              <a:t>Payment for use of non-renewable natural capital (a rate). You want to dig out oil you have to pay the country for it.</a:t>
            </a:r>
          </a:p>
          <a:p>
            <a:pPr marL="571500" indent="-457200">
              <a:buFont typeface="+mj-lt"/>
              <a:buAutoNum type="arabicPeriod"/>
            </a:pPr>
            <a:r>
              <a:rPr lang="en-US" dirty="0" smtClean="0"/>
              <a:t>All subsidies for degradation of natural capital use industry including farming come to an end) </a:t>
            </a:r>
            <a:r>
              <a:rPr lang="mr-IN" dirty="0" smtClean="0"/>
              <a:t>–</a:t>
            </a:r>
            <a:r>
              <a:rPr lang="en-US" dirty="0" smtClean="0"/>
              <a:t> Farmers use pesticides etc. they don’t get </a:t>
            </a:r>
            <a:r>
              <a:rPr lang="en-US" dirty="0" err="1" smtClean="0"/>
              <a:t>subsidised</a:t>
            </a:r>
            <a:r>
              <a:rPr lang="en-US" dirty="0" smtClean="0"/>
              <a:t>, if they go organic or re-wild they do.</a:t>
            </a:r>
          </a:p>
          <a:p>
            <a:endParaRPr lang="en-US" dirty="0"/>
          </a:p>
          <a:p>
            <a:r>
              <a:rPr lang="en-US" dirty="0" smtClean="0"/>
              <a:t>(Note: Helm argues that agriculture is 0.7% GDP so re-wilding or re-sue for other purposes is acceptable!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44590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304801" y="380999"/>
            <a:ext cx="5605978" cy="6188515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What does this mean</a:t>
            </a:r>
          </a:p>
          <a:p>
            <a:endParaRPr lang="en-US" dirty="0"/>
          </a:p>
          <a:p>
            <a:r>
              <a:rPr lang="en-US" dirty="0" smtClean="0"/>
              <a:t>The like for like compensation of renewables stops the decline in our aggregate natural capital of renewables </a:t>
            </a:r>
            <a:r>
              <a:rPr lang="mr-IN" dirty="0" smtClean="0"/>
              <a:t>–</a:t>
            </a:r>
            <a:r>
              <a:rPr lang="en-US" dirty="0" smtClean="0"/>
              <a:t> no new money, so doesn’t interfere with the economy and meets sustainability inter-generation goal.</a:t>
            </a:r>
          </a:p>
          <a:p>
            <a:endParaRPr lang="en-US" dirty="0" smtClean="0"/>
          </a:p>
          <a:p>
            <a:r>
              <a:rPr lang="en-US" dirty="0" smtClean="0"/>
              <a:t>Green taxes and Rates paid on use of non-renewables is added to the Nature Fund </a:t>
            </a:r>
            <a:r>
              <a:rPr lang="mr-IN" dirty="0" smtClean="0"/>
              <a:t>–</a:t>
            </a:r>
            <a:r>
              <a:rPr lang="en-US" dirty="0" smtClean="0"/>
              <a:t> Apparently this will be very large indeed and </a:t>
            </a:r>
            <a:r>
              <a:rPr lang="en-US" u="sng" dirty="0" smtClean="0"/>
              <a:t>fund huge nature projects</a:t>
            </a:r>
            <a:r>
              <a:rPr lang="en-US" dirty="0" smtClean="0"/>
              <a:t>.</a:t>
            </a:r>
          </a:p>
          <a:p>
            <a:endParaRPr lang="en-US" dirty="0"/>
          </a:p>
          <a:p>
            <a:r>
              <a:rPr lang="en-US" dirty="0" smtClean="0"/>
              <a:t>Nature corridors </a:t>
            </a:r>
          </a:p>
          <a:p>
            <a:r>
              <a:rPr lang="en-US" dirty="0" smtClean="0"/>
              <a:t>Marine parks</a:t>
            </a:r>
          </a:p>
          <a:p>
            <a:r>
              <a:rPr lang="en-US" dirty="0" smtClean="0"/>
              <a:t>National wildlife parks</a:t>
            </a:r>
          </a:p>
          <a:p>
            <a:r>
              <a:rPr lang="en-US" dirty="0" smtClean="0"/>
              <a:t>Green belt</a:t>
            </a:r>
          </a:p>
          <a:p>
            <a:r>
              <a:rPr lang="en-US" dirty="0" smtClean="0"/>
              <a:t>City parks </a:t>
            </a:r>
          </a:p>
          <a:p>
            <a:r>
              <a:rPr lang="en-US" dirty="0" smtClean="0"/>
              <a:t>Air quality improvements</a:t>
            </a:r>
          </a:p>
          <a:p>
            <a:r>
              <a:rPr lang="en-US" dirty="0" smtClean="0"/>
              <a:t>Trees in streets</a:t>
            </a:r>
          </a:p>
          <a:p>
            <a:r>
              <a:rPr lang="en-US" dirty="0" smtClean="0"/>
              <a:t>Etc.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9008" y="0"/>
            <a:ext cx="2199448" cy="141393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0476" y="1413931"/>
            <a:ext cx="2217980" cy="147596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20826" y="2889896"/>
            <a:ext cx="2207629" cy="146375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10475" y="5615931"/>
            <a:ext cx="2217980" cy="124206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95190" y="4353650"/>
            <a:ext cx="2233266" cy="126228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03351" y="5615930"/>
            <a:ext cx="2607124" cy="1242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81184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jacency">
  <a:themeElements>
    <a:clrScheme name="Adjacency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Adjacency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Adjacency.thmx</Template>
  <TotalTime>64</TotalTime>
  <Words>675</Words>
  <Application>Microsoft Macintosh PowerPoint</Application>
  <PresentationFormat>On-screen Show (4:3)</PresentationFormat>
  <Paragraphs>89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Adjacency</vt:lpstr>
      <vt:lpstr>Natural Capital: valuing the planet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Natural Capital: valuing the planet </dc:title>
  <dc:creator>Alex Bell</dc:creator>
  <cp:lastModifiedBy>Alex Bell</cp:lastModifiedBy>
  <cp:revision>8</cp:revision>
  <dcterms:created xsi:type="dcterms:W3CDTF">2022-02-20T17:02:53Z</dcterms:created>
  <dcterms:modified xsi:type="dcterms:W3CDTF">2022-02-20T18:07:44Z</dcterms:modified>
</cp:coreProperties>
</file>