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74" r:id="rId1"/>
    <p:sldMasterId id="2147483700" r:id="rId2"/>
    <p:sldMasterId id="2147483712" r:id="rId3"/>
    <p:sldMasterId id="2147483724" r:id="rId4"/>
  </p:sldMasterIdLst>
  <p:notesMasterIdLst>
    <p:notesMasterId r:id="rId22"/>
  </p:notesMasterIdLst>
  <p:sldIdLst>
    <p:sldId id="627" r:id="rId5"/>
    <p:sldId id="732" r:id="rId6"/>
    <p:sldId id="734" r:id="rId7"/>
    <p:sldId id="735" r:id="rId8"/>
    <p:sldId id="260" r:id="rId9"/>
    <p:sldId id="733" r:id="rId10"/>
    <p:sldId id="736" r:id="rId11"/>
    <p:sldId id="657" r:id="rId12"/>
    <p:sldId id="658" r:id="rId13"/>
    <p:sldId id="659" r:id="rId14"/>
    <p:sldId id="660" r:id="rId15"/>
    <p:sldId id="264" r:id="rId16"/>
    <p:sldId id="737" r:id="rId17"/>
    <p:sldId id="738" r:id="rId18"/>
    <p:sldId id="739" r:id="rId19"/>
    <p:sldId id="730" r:id="rId20"/>
    <p:sldId id="731" r:id="rId21"/>
  </p:sldIdLst>
  <p:sldSz cx="9144000" cy="6858000" type="screen4x3"/>
  <p:notesSz cx="6889750" cy="100218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60" autoAdjust="0"/>
    <p:restoredTop sz="94635"/>
  </p:normalViewPr>
  <p:slideViewPr>
    <p:cSldViewPr snapToGrid="0">
      <p:cViewPr varScale="1">
        <p:scale>
          <a:sx n="105" d="100"/>
          <a:sy n="105" d="100"/>
        </p:scale>
        <p:origin x="63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3" name="PlaceHolder 1"/>
          <p:cNvSpPr>
            <a:spLocks noGrp="1" noRot="1" noChangeAspect="1"/>
          </p:cNvSpPr>
          <p:nvPr>
            <p:ph type="sldImg"/>
          </p:nvPr>
        </p:nvSpPr>
        <p:spPr>
          <a:xfrm>
            <a:off x="1158875" y="835025"/>
            <a:ext cx="5492750" cy="4119563"/>
          </a:xfrm>
          <a:prstGeom prst="rect">
            <a:avLst/>
          </a:prstGeom>
        </p:spPr>
        <p:txBody>
          <a:bodyPr lIns="0" tIns="0" rIns="0" bIns="0" anchor="ctr">
            <a:noAutofit/>
          </a:bodyPr>
          <a:lstStyle/>
          <a:p>
            <a:r>
              <a:rPr lang="en-US" sz="4500" b="0" strike="noStrike" spc="-1">
                <a:solidFill>
                  <a:srgbClr val="000000"/>
                </a:solidFill>
                <a:latin typeface="Arial"/>
              </a:rPr>
              <a:t>Click to move the slide</a:t>
            </a:r>
          </a:p>
        </p:txBody>
      </p:sp>
      <p:sp>
        <p:nvSpPr>
          <p:cNvPr id="164" name="PlaceHolder 2"/>
          <p:cNvSpPr>
            <a:spLocks noGrp="1"/>
          </p:cNvSpPr>
          <p:nvPr>
            <p:ph type="body"/>
          </p:nvPr>
        </p:nvSpPr>
        <p:spPr>
          <a:xfrm>
            <a:off x="781014" y="5218213"/>
            <a:ext cx="6247740" cy="4943375"/>
          </a:xfrm>
          <a:prstGeom prst="rect">
            <a:avLst/>
          </a:prstGeom>
        </p:spPr>
        <p:txBody>
          <a:bodyPr lIns="0" tIns="0" rIns="0" bIns="0">
            <a:noAutofit/>
          </a:bodyPr>
          <a:lstStyle/>
          <a:p>
            <a:r>
              <a:rPr lang="en-GB" sz="2100" b="0" strike="noStrike" spc="-1">
                <a:latin typeface="Arial"/>
              </a:rPr>
              <a:t>Click to edit the notes format</a:t>
            </a:r>
          </a:p>
        </p:txBody>
      </p:sp>
      <p:sp>
        <p:nvSpPr>
          <p:cNvPr id="165" name="PlaceHolder 3"/>
          <p:cNvSpPr>
            <a:spLocks noGrp="1"/>
          </p:cNvSpPr>
          <p:nvPr>
            <p:ph type="hdr"/>
          </p:nvPr>
        </p:nvSpPr>
        <p:spPr>
          <a:xfrm>
            <a:off x="0" y="0"/>
            <a:ext cx="3389229" cy="548935"/>
          </a:xfrm>
          <a:prstGeom prst="rect">
            <a:avLst/>
          </a:prstGeom>
        </p:spPr>
        <p:txBody>
          <a:bodyPr lIns="0" tIns="0" rIns="0" bIns="0">
            <a:noAutofit/>
          </a:bodyPr>
          <a:lstStyle/>
          <a:p>
            <a:r>
              <a:rPr lang="en-GB" sz="1400" b="0" strike="noStrike" spc="-1">
                <a:latin typeface="Times New Roman"/>
              </a:rPr>
              <a:t>&lt;header&gt;</a:t>
            </a:r>
          </a:p>
        </p:txBody>
      </p:sp>
      <p:sp>
        <p:nvSpPr>
          <p:cNvPr id="166" name="PlaceHolder 4"/>
          <p:cNvSpPr>
            <a:spLocks noGrp="1"/>
          </p:cNvSpPr>
          <p:nvPr>
            <p:ph type="dt"/>
          </p:nvPr>
        </p:nvSpPr>
        <p:spPr>
          <a:xfrm>
            <a:off x="4420539" y="0"/>
            <a:ext cx="3389229" cy="548935"/>
          </a:xfrm>
          <a:prstGeom prst="rect">
            <a:avLst/>
          </a:prstGeom>
        </p:spPr>
        <p:txBody>
          <a:bodyPr lIns="0" tIns="0" rIns="0" bIns="0">
            <a:noAutofit/>
          </a:bodyPr>
          <a:lstStyle/>
          <a:p>
            <a:pPr algn="r"/>
            <a:r>
              <a:rPr lang="en-GB" sz="1400" b="0" strike="noStrike" spc="-1">
                <a:latin typeface="Times New Roman"/>
              </a:rPr>
              <a:t>&lt;date/time&gt;</a:t>
            </a:r>
          </a:p>
        </p:txBody>
      </p:sp>
      <p:sp>
        <p:nvSpPr>
          <p:cNvPr id="167" name="PlaceHolder 5"/>
          <p:cNvSpPr>
            <a:spLocks noGrp="1"/>
          </p:cNvSpPr>
          <p:nvPr>
            <p:ph type="ftr"/>
          </p:nvPr>
        </p:nvSpPr>
        <p:spPr>
          <a:xfrm>
            <a:off x="0" y="10436795"/>
            <a:ext cx="3389229" cy="548935"/>
          </a:xfrm>
          <a:prstGeom prst="rect">
            <a:avLst/>
          </a:prstGeom>
        </p:spPr>
        <p:txBody>
          <a:bodyPr lIns="0" tIns="0" rIns="0" bIns="0" anchor="b">
            <a:noAutofit/>
          </a:bodyPr>
          <a:lstStyle/>
          <a:p>
            <a:r>
              <a:rPr lang="en-GB" sz="1400" b="0" strike="noStrike" spc="-1">
                <a:latin typeface="Times New Roman"/>
              </a:rPr>
              <a:t>&lt;footer&gt;</a:t>
            </a:r>
          </a:p>
        </p:txBody>
      </p:sp>
      <p:sp>
        <p:nvSpPr>
          <p:cNvPr id="168" name="PlaceHolder 6"/>
          <p:cNvSpPr>
            <a:spLocks noGrp="1"/>
          </p:cNvSpPr>
          <p:nvPr>
            <p:ph type="sldNum"/>
          </p:nvPr>
        </p:nvSpPr>
        <p:spPr>
          <a:xfrm>
            <a:off x="4420539" y="10436795"/>
            <a:ext cx="3389229" cy="548935"/>
          </a:xfrm>
          <a:prstGeom prst="rect">
            <a:avLst/>
          </a:prstGeom>
        </p:spPr>
        <p:txBody>
          <a:bodyPr lIns="0" tIns="0" rIns="0" bIns="0" anchor="b">
            <a:noAutofit/>
          </a:bodyPr>
          <a:lstStyle/>
          <a:p>
            <a:pPr algn="r"/>
            <a:fld id="{CAB11E31-F99C-49E3-8DD1-871EBE7C668C}" type="slidenum">
              <a:rPr lang="en-GB" sz="1400" b="0" strike="noStrike" spc="-1">
                <a:latin typeface="Times New Roman"/>
              </a:rPr>
              <a:t>‹#›</a:t>
            </a:fld>
            <a:endParaRPr lang="en-GB"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xfrm>
            <a:off x="1157288" y="835025"/>
            <a:ext cx="5494337" cy="4119563"/>
          </a:xfrm>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65016" indent="-294237">
              <a:spcBef>
                <a:spcPct val="30000"/>
              </a:spcBef>
              <a:defRPr sz="1200">
                <a:solidFill>
                  <a:schemeClr val="tx1"/>
                </a:solidFill>
                <a:latin typeface="Arial" panose="020B0604020202020204" pitchFamily="34" charset="0"/>
                <a:ea typeface="SimSun" panose="02010600030101010101" pitchFamily="2" charset="-122"/>
              </a:defRPr>
            </a:lvl2pPr>
            <a:lvl3pPr marL="1176947" indent="-235389">
              <a:spcBef>
                <a:spcPct val="30000"/>
              </a:spcBef>
              <a:defRPr sz="1200">
                <a:solidFill>
                  <a:schemeClr val="tx1"/>
                </a:solidFill>
                <a:latin typeface="Arial" panose="020B0604020202020204" pitchFamily="34" charset="0"/>
                <a:ea typeface="SimSun" panose="02010600030101010101" pitchFamily="2" charset="-122"/>
              </a:defRPr>
            </a:lvl3pPr>
            <a:lvl4pPr marL="1647726" indent="-235389">
              <a:spcBef>
                <a:spcPct val="30000"/>
              </a:spcBef>
              <a:defRPr sz="1200">
                <a:solidFill>
                  <a:schemeClr val="tx1"/>
                </a:solidFill>
                <a:latin typeface="Arial" panose="020B0604020202020204" pitchFamily="34" charset="0"/>
                <a:ea typeface="SimSun" panose="02010600030101010101" pitchFamily="2" charset="-122"/>
              </a:defRPr>
            </a:lvl4pPr>
            <a:lvl5pPr marL="2118505" indent="-235389">
              <a:spcBef>
                <a:spcPct val="30000"/>
              </a:spcBef>
              <a:defRPr sz="1200">
                <a:solidFill>
                  <a:schemeClr val="tx1"/>
                </a:solidFill>
                <a:latin typeface="Arial" panose="020B0604020202020204" pitchFamily="34" charset="0"/>
                <a:ea typeface="SimSun" panose="02010600030101010101" pitchFamily="2" charset="-122"/>
              </a:defRPr>
            </a:lvl5pPr>
            <a:lvl6pPr marL="2589284"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3060062"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530841"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4001620"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algn="r" defTabSz="941558" eaLnBrk="0" fontAlgn="base" hangingPunct="0">
              <a:spcBef>
                <a:spcPct val="0"/>
              </a:spcBef>
              <a:spcAft>
                <a:spcPct val="0"/>
              </a:spcAft>
              <a:defRPr/>
            </a:pPr>
            <a:fld id="{0539A2AB-95AD-4750-9764-B4134618D1E0}" type="slidenum">
              <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rPr>
              <a:pPr algn="r" defTabSz="941558" eaLnBrk="0" fontAlgn="base" hangingPunct="0">
                <a:spcBef>
                  <a:spcPct val="0"/>
                </a:spcBef>
                <a:spcAft>
                  <a:spcPct val="0"/>
                </a:spcAft>
                <a:defRPr/>
              </a:pPr>
              <a:t>16</a:t>
            </a:fld>
            <a:endPar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8142532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xfrm>
            <a:off x="1157288" y="835025"/>
            <a:ext cx="5494337" cy="4119563"/>
          </a:xfrm>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65016" indent="-294237">
              <a:spcBef>
                <a:spcPct val="30000"/>
              </a:spcBef>
              <a:defRPr sz="1200">
                <a:solidFill>
                  <a:schemeClr val="tx1"/>
                </a:solidFill>
                <a:latin typeface="Arial" panose="020B0604020202020204" pitchFamily="34" charset="0"/>
                <a:ea typeface="SimSun" panose="02010600030101010101" pitchFamily="2" charset="-122"/>
              </a:defRPr>
            </a:lvl2pPr>
            <a:lvl3pPr marL="1176947" indent="-235389">
              <a:spcBef>
                <a:spcPct val="30000"/>
              </a:spcBef>
              <a:defRPr sz="1200">
                <a:solidFill>
                  <a:schemeClr val="tx1"/>
                </a:solidFill>
                <a:latin typeface="Arial" panose="020B0604020202020204" pitchFamily="34" charset="0"/>
                <a:ea typeface="SimSun" panose="02010600030101010101" pitchFamily="2" charset="-122"/>
              </a:defRPr>
            </a:lvl3pPr>
            <a:lvl4pPr marL="1647726" indent="-235389">
              <a:spcBef>
                <a:spcPct val="30000"/>
              </a:spcBef>
              <a:defRPr sz="1200">
                <a:solidFill>
                  <a:schemeClr val="tx1"/>
                </a:solidFill>
                <a:latin typeface="Arial" panose="020B0604020202020204" pitchFamily="34" charset="0"/>
                <a:ea typeface="SimSun" panose="02010600030101010101" pitchFamily="2" charset="-122"/>
              </a:defRPr>
            </a:lvl4pPr>
            <a:lvl5pPr marL="2118505" indent="-235389">
              <a:spcBef>
                <a:spcPct val="30000"/>
              </a:spcBef>
              <a:defRPr sz="1200">
                <a:solidFill>
                  <a:schemeClr val="tx1"/>
                </a:solidFill>
                <a:latin typeface="Arial" panose="020B0604020202020204" pitchFamily="34" charset="0"/>
                <a:ea typeface="SimSun" panose="02010600030101010101" pitchFamily="2" charset="-122"/>
              </a:defRPr>
            </a:lvl5pPr>
            <a:lvl6pPr marL="2589284"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3060062"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530841"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4001620"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algn="r" defTabSz="941558" eaLnBrk="0" fontAlgn="base" hangingPunct="0">
              <a:spcBef>
                <a:spcPct val="0"/>
              </a:spcBef>
              <a:spcAft>
                <a:spcPct val="0"/>
              </a:spcAft>
              <a:defRPr/>
            </a:pPr>
            <a:fld id="{0539A2AB-95AD-4750-9764-B4134618D1E0}" type="slidenum">
              <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rPr>
              <a:pPr algn="r" defTabSz="941558" eaLnBrk="0" fontAlgn="base" hangingPunct="0">
                <a:spcBef>
                  <a:spcPct val="0"/>
                </a:spcBef>
                <a:spcAft>
                  <a:spcPct val="0"/>
                </a:spcAft>
                <a:defRPr/>
              </a:pPr>
              <a:t>17</a:t>
            </a:fld>
            <a:endPar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4151222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86"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87" name="PlaceHolder 2"/>
          <p:cNvSpPr>
            <a:spLocks noGrp="1"/>
          </p:cNvSpPr>
          <p:nvPr>
            <p:ph type="subTitle"/>
          </p:nvPr>
        </p:nvSpPr>
        <p:spPr>
          <a:xfrm>
            <a:off x="457200" y="1600200"/>
            <a:ext cx="8229240" cy="391680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88"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89" name="PlaceHolder 2"/>
          <p:cNvSpPr>
            <a:spLocks noGrp="1"/>
          </p:cNvSpPr>
          <p:nvPr>
            <p:ph type="body"/>
          </p:nvPr>
        </p:nvSpPr>
        <p:spPr>
          <a:xfrm>
            <a:off x="457200" y="1600200"/>
            <a:ext cx="822924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90"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91" name="PlaceHolder 2"/>
          <p:cNvSpPr>
            <a:spLocks noGrp="1"/>
          </p:cNvSpPr>
          <p:nvPr>
            <p:ph type="body"/>
          </p:nvPr>
        </p:nvSpPr>
        <p:spPr>
          <a:xfrm>
            <a:off x="45720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92" name="PlaceHolder 3"/>
          <p:cNvSpPr>
            <a:spLocks noGrp="1"/>
          </p:cNvSpPr>
          <p:nvPr>
            <p:ph type="body"/>
          </p:nvPr>
        </p:nvSpPr>
        <p:spPr>
          <a:xfrm>
            <a:off x="467424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3"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94" name="PlaceHolder 1"/>
          <p:cNvSpPr>
            <a:spLocks noGrp="1"/>
          </p:cNvSpPr>
          <p:nvPr>
            <p:ph type="subTitle"/>
          </p:nvPr>
        </p:nvSpPr>
        <p:spPr>
          <a:xfrm>
            <a:off x="457200" y="274680"/>
            <a:ext cx="8229240" cy="529776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95"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96" name="PlaceHolder 2"/>
          <p:cNvSpPr>
            <a:spLocks noGrp="1"/>
          </p:cNvSpPr>
          <p:nvPr>
            <p:ph type="body"/>
          </p:nvPr>
        </p:nvSpPr>
        <p:spPr>
          <a:xfrm>
            <a:off x="45720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97" name="PlaceHolder 3"/>
          <p:cNvSpPr>
            <a:spLocks noGrp="1"/>
          </p:cNvSpPr>
          <p:nvPr>
            <p:ph type="body"/>
          </p:nvPr>
        </p:nvSpPr>
        <p:spPr>
          <a:xfrm>
            <a:off x="467424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98" name="PlaceHolder 4"/>
          <p:cNvSpPr>
            <a:spLocks noGrp="1"/>
          </p:cNvSpPr>
          <p:nvPr>
            <p:ph type="body"/>
          </p:nvPr>
        </p:nvSpPr>
        <p:spPr>
          <a:xfrm>
            <a:off x="45720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99"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00" name="PlaceHolder 2"/>
          <p:cNvSpPr>
            <a:spLocks noGrp="1"/>
          </p:cNvSpPr>
          <p:nvPr>
            <p:ph type="body"/>
          </p:nvPr>
        </p:nvSpPr>
        <p:spPr>
          <a:xfrm>
            <a:off x="45720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01" name="PlaceHolder 3"/>
          <p:cNvSpPr>
            <a:spLocks noGrp="1"/>
          </p:cNvSpPr>
          <p:nvPr>
            <p:ph type="body"/>
          </p:nvPr>
        </p:nvSpPr>
        <p:spPr>
          <a:xfrm>
            <a:off x="467424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02" name="PlaceHolder 4"/>
          <p:cNvSpPr>
            <a:spLocks noGrp="1"/>
          </p:cNvSpPr>
          <p:nvPr>
            <p:ph type="body"/>
          </p:nvPr>
        </p:nvSpPr>
        <p:spPr>
          <a:xfrm>
            <a:off x="467424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03"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04" name="PlaceHolder 2"/>
          <p:cNvSpPr>
            <a:spLocks noGrp="1"/>
          </p:cNvSpPr>
          <p:nvPr>
            <p:ph type="body"/>
          </p:nvPr>
        </p:nvSpPr>
        <p:spPr>
          <a:xfrm>
            <a:off x="45720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05" name="PlaceHolder 3"/>
          <p:cNvSpPr>
            <a:spLocks noGrp="1"/>
          </p:cNvSpPr>
          <p:nvPr>
            <p:ph type="body"/>
          </p:nvPr>
        </p:nvSpPr>
        <p:spPr>
          <a:xfrm>
            <a:off x="467424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06" name="PlaceHolder 4"/>
          <p:cNvSpPr>
            <a:spLocks noGrp="1"/>
          </p:cNvSpPr>
          <p:nvPr>
            <p:ph type="body"/>
          </p:nvPr>
        </p:nvSpPr>
        <p:spPr>
          <a:xfrm>
            <a:off x="457200" y="3646080"/>
            <a:ext cx="822924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07"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08" name="PlaceHolder 2"/>
          <p:cNvSpPr>
            <a:spLocks noGrp="1"/>
          </p:cNvSpPr>
          <p:nvPr>
            <p:ph type="body"/>
          </p:nvPr>
        </p:nvSpPr>
        <p:spPr>
          <a:xfrm>
            <a:off x="457200" y="1600200"/>
            <a:ext cx="822924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09" name="PlaceHolder 3"/>
          <p:cNvSpPr>
            <a:spLocks noGrp="1"/>
          </p:cNvSpPr>
          <p:nvPr>
            <p:ph type="body"/>
          </p:nvPr>
        </p:nvSpPr>
        <p:spPr>
          <a:xfrm>
            <a:off x="457200" y="3646080"/>
            <a:ext cx="822924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10"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11" name="PlaceHolder 2"/>
          <p:cNvSpPr>
            <a:spLocks noGrp="1"/>
          </p:cNvSpPr>
          <p:nvPr>
            <p:ph type="body"/>
          </p:nvPr>
        </p:nvSpPr>
        <p:spPr>
          <a:xfrm>
            <a:off x="45720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12" name="PlaceHolder 3"/>
          <p:cNvSpPr>
            <a:spLocks noGrp="1"/>
          </p:cNvSpPr>
          <p:nvPr>
            <p:ph type="body"/>
          </p:nvPr>
        </p:nvSpPr>
        <p:spPr>
          <a:xfrm>
            <a:off x="467424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13" name="PlaceHolder 4"/>
          <p:cNvSpPr>
            <a:spLocks noGrp="1"/>
          </p:cNvSpPr>
          <p:nvPr>
            <p:ph type="body"/>
          </p:nvPr>
        </p:nvSpPr>
        <p:spPr>
          <a:xfrm>
            <a:off x="45720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14" name="PlaceHolder 5"/>
          <p:cNvSpPr>
            <a:spLocks noGrp="1"/>
          </p:cNvSpPr>
          <p:nvPr>
            <p:ph type="body"/>
          </p:nvPr>
        </p:nvSpPr>
        <p:spPr>
          <a:xfrm>
            <a:off x="467424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15"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16" name="PlaceHolder 2"/>
          <p:cNvSpPr>
            <a:spLocks noGrp="1"/>
          </p:cNvSpPr>
          <p:nvPr>
            <p:ph type="body"/>
          </p:nvPr>
        </p:nvSpPr>
        <p:spPr>
          <a:xfrm>
            <a:off x="457200" y="160020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17" name="PlaceHolder 3"/>
          <p:cNvSpPr>
            <a:spLocks noGrp="1"/>
          </p:cNvSpPr>
          <p:nvPr>
            <p:ph type="body"/>
          </p:nvPr>
        </p:nvSpPr>
        <p:spPr>
          <a:xfrm>
            <a:off x="3239640" y="160020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18" name="PlaceHolder 4"/>
          <p:cNvSpPr>
            <a:spLocks noGrp="1"/>
          </p:cNvSpPr>
          <p:nvPr>
            <p:ph type="body"/>
          </p:nvPr>
        </p:nvSpPr>
        <p:spPr>
          <a:xfrm>
            <a:off x="6022080" y="160020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19" name="PlaceHolder 5"/>
          <p:cNvSpPr>
            <a:spLocks noGrp="1"/>
          </p:cNvSpPr>
          <p:nvPr>
            <p:ph type="body"/>
          </p:nvPr>
        </p:nvSpPr>
        <p:spPr>
          <a:xfrm>
            <a:off x="457200" y="364608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20" name="PlaceHolder 6"/>
          <p:cNvSpPr>
            <a:spLocks noGrp="1"/>
          </p:cNvSpPr>
          <p:nvPr>
            <p:ph type="body"/>
          </p:nvPr>
        </p:nvSpPr>
        <p:spPr>
          <a:xfrm>
            <a:off x="3239640" y="364608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21" name="PlaceHolder 7"/>
          <p:cNvSpPr>
            <a:spLocks noGrp="1"/>
          </p:cNvSpPr>
          <p:nvPr>
            <p:ph type="body"/>
          </p:nvPr>
        </p:nvSpPr>
        <p:spPr>
          <a:xfrm>
            <a:off x="6022080" y="364608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28958238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1940853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18029779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27/11/2024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18279706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27/11/2024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5505371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27/11/2024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32387198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27/11/2024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34273530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27/11/2024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934632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27/11/2024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7061651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260684963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47980512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27/11/2024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0573055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27/11/2024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7421338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27/11/2024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4196590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27/11/2024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2980077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27/11/2024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16160331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27/11/2024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8190027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27/11/2024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22678548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27/11/2024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291905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27/11/2024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19907321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27/11/2024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88489920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27/11/2024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220331788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229382905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6797696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208428314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27/11/2024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346386148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27/11/2024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15056596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27/11/2024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106126461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27/11/2024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382122010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27/11/2024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343980537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27/11/2024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76115562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29796587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27/11/2024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2778044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2.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1.jpe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4.jpe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81" name="PlaceHolder 1"/>
          <p:cNvSpPr>
            <a:spLocks noGrp="1"/>
          </p:cNvSpPr>
          <p:nvPr>
            <p:ph type="title"/>
          </p:nvPr>
        </p:nvSpPr>
        <p:spPr>
          <a:xfrm>
            <a:off x="457200" y="274680"/>
            <a:ext cx="8229240" cy="1142640"/>
          </a:xfrm>
          <a:prstGeom prst="rect">
            <a:avLst/>
          </a:prstGeom>
        </p:spPr>
        <p:txBody>
          <a:bodyPr anchor="ctr">
            <a:noAutofit/>
          </a:bodyPr>
          <a:lstStyle/>
          <a:p>
            <a:pPr algn="ctr">
              <a:lnSpc>
                <a:spcPct val="100000"/>
              </a:lnSpc>
            </a:pPr>
            <a:r>
              <a:rPr lang="en-US" sz="4400" b="0" strike="noStrike" spc="-1">
                <a:solidFill>
                  <a:srgbClr val="000000"/>
                </a:solidFill>
                <a:latin typeface="Myriad Pro"/>
              </a:rPr>
              <a:t>Click to edit Master title style</a:t>
            </a:r>
            <a:endParaRPr lang="en-US" sz="4400" b="0" strike="noStrike" spc="-1">
              <a:solidFill>
                <a:srgbClr val="000000"/>
              </a:solidFill>
              <a:latin typeface="Arial"/>
            </a:endParaRPr>
          </a:p>
        </p:txBody>
      </p:sp>
      <p:sp>
        <p:nvSpPr>
          <p:cNvPr id="82" name="PlaceHolder 2"/>
          <p:cNvSpPr>
            <a:spLocks noGrp="1"/>
          </p:cNvSpPr>
          <p:nvPr>
            <p:ph type="body"/>
          </p:nvPr>
        </p:nvSpPr>
        <p:spPr>
          <a:xfrm>
            <a:off x="457200" y="1600200"/>
            <a:ext cx="8229240" cy="3916800"/>
          </a:xfrm>
          <a:prstGeom prst="rect">
            <a:avLst/>
          </a:prstGeom>
        </p:spPr>
        <p:txBody>
          <a:bodyPr>
            <a:noAutofit/>
          </a:bodyPr>
          <a:lstStyle/>
          <a:p>
            <a:pPr marL="343080" indent="-342720">
              <a:lnSpc>
                <a:spcPct val="100000"/>
              </a:lnSpc>
              <a:spcBef>
                <a:spcPts val="641"/>
              </a:spcBef>
              <a:buClr>
                <a:srgbClr val="000000"/>
              </a:buClr>
              <a:buFont typeface="Arial"/>
              <a:buChar char="•"/>
            </a:pPr>
            <a:r>
              <a:rPr lang="en-US" sz="3200" b="0" strike="noStrike" spc="-1">
                <a:solidFill>
                  <a:srgbClr val="000000"/>
                </a:solidFill>
                <a:latin typeface="Myriad Pro"/>
              </a:rPr>
              <a:t>Edit Master text styles</a:t>
            </a:r>
          </a:p>
          <a:p>
            <a:pPr marL="743040" lvl="1" indent="-285480">
              <a:lnSpc>
                <a:spcPct val="100000"/>
              </a:lnSpc>
              <a:spcBef>
                <a:spcPts val="561"/>
              </a:spcBef>
              <a:buClr>
                <a:srgbClr val="000000"/>
              </a:buClr>
              <a:buFont typeface="Arial"/>
              <a:buChar char="–"/>
            </a:pPr>
            <a:r>
              <a:rPr lang="en-US" sz="2800" b="0" strike="noStrike" spc="-1">
                <a:solidFill>
                  <a:srgbClr val="000000"/>
                </a:solidFill>
                <a:latin typeface="Myriad Pro"/>
              </a:rPr>
              <a:t>Second level</a:t>
            </a:r>
          </a:p>
          <a:p>
            <a:pPr marL="1143000" lvl="2" indent="-228240">
              <a:lnSpc>
                <a:spcPct val="100000"/>
              </a:lnSpc>
              <a:spcBef>
                <a:spcPts val="479"/>
              </a:spcBef>
              <a:buClr>
                <a:srgbClr val="000000"/>
              </a:buClr>
              <a:buFont typeface="Arial"/>
              <a:buChar char="•"/>
            </a:pPr>
            <a:r>
              <a:rPr lang="en-US" sz="2400" b="0" strike="noStrike" spc="-1">
                <a:solidFill>
                  <a:srgbClr val="000000"/>
                </a:solidFill>
                <a:latin typeface="Myriad Pro"/>
              </a:rPr>
              <a:t>Third level</a:t>
            </a:r>
          </a:p>
          <a:p>
            <a:pPr marL="1600200" lvl="3" indent="-228240">
              <a:lnSpc>
                <a:spcPct val="100000"/>
              </a:lnSpc>
              <a:spcBef>
                <a:spcPts val="400"/>
              </a:spcBef>
              <a:buClr>
                <a:srgbClr val="000000"/>
              </a:buClr>
              <a:buFont typeface="Arial"/>
              <a:buChar char="–"/>
            </a:pPr>
            <a:r>
              <a:rPr lang="en-US" sz="2000" b="0" strike="noStrike" spc="-1">
                <a:solidFill>
                  <a:srgbClr val="000000"/>
                </a:solidFill>
                <a:latin typeface="Myriad Pro"/>
              </a:rPr>
              <a:t>Fourth level</a:t>
            </a:r>
          </a:p>
          <a:p>
            <a:pPr marL="2057400" lvl="4" indent="-228240">
              <a:lnSpc>
                <a:spcPct val="100000"/>
              </a:lnSpc>
              <a:spcBef>
                <a:spcPts val="400"/>
              </a:spcBef>
              <a:buClr>
                <a:srgbClr val="000000"/>
              </a:buClr>
              <a:buFont typeface="Arial"/>
              <a:buChar char="»"/>
            </a:pPr>
            <a:r>
              <a:rPr lang="en-US" sz="2000" b="0" strike="noStrike" spc="-1">
                <a:solidFill>
                  <a:srgbClr val="000000"/>
                </a:solidFill>
                <a:latin typeface="Myriad Pro"/>
              </a:rPr>
              <a:t>Fifth level</a:t>
            </a:r>
          </a:p>
        </p:txBody>
      </p:sp>
      <p:sp>
        <p:nvSpPr>
          <p:cNvPr id="83" name="PlaceHolder 3"/>
          <p:cNvSpPr>
            <a:spLocks noGrp="1"/>
          </p:cNvSpPr>
          <p:nvPr>
            <p:ph type="dt"/>
          </p:nvPr>
        </p:nvSpPr>
        <p:spPr>
          <a:xfrm>
            <a:off x="250920" y="6524640"/>
            <a:ext cx="971280" cy="218880"/>
          </a:xfrm>
          <a:prstGeom prst="rect">
            <a:avLst/>
          </a:prstGeom>
        </p:spPr>
        <p:txBody>
          <a:bodyPr anchor="ctr">
            <a:noAutofit/>
          </a:bodyPr>
          <a:lstStyle/>
          <a:p>
            <a:pPr algn="ctr">
              <a:lnSpc>
                <a:spcPct val="100000"/>
              </a:lnSpc>
            </a:pPr>
            <a:fld id="{A2BEFB67-20DB-455D-B41F-2C3BEE7E4FFD}" type="datetime1">
              <a:rPr lang="en-GB" sz="1050" b="0" strike="noStrike" spc="-1">
                <a:solidFill>
                  <a:srgbClr val="8B8B8B"/>
                </a:solidFill>
                <a:latin typeface="Myriad Pro"/>
              </a:rPr>
              <a:t>27/11/2024</a:t>
            </a:fld>
            <a:endParaRPr lang="en-GB" sz="1050" b="0" strike="noStrike" spc="-1">
              <a:latin typeface="Times New Roman"/>
            </a:endParaRPr>
          </a:p>
        </p:txBody>
      </p:sp>
      <p:sp>
        <p:nvSpPr>
          <p:cNvPr id="84" name="PlaceHolder 4"/>
          <p:cNvSpPr>
            <a:spLocks noGrp="1"/>
          </p:cNvSpPr>
          <p:nvPr>
            <p:ph type="ftr"/>
          </p:nvPr>
        </p:nvSpPr>
        <p:spPr>
          <a:xfrm>
            <a:off x="3132000" y="6461280"/>
            <a:ext cx="2895120" cy="364680"/>
          </a:xfrm>
          <a:prstGeom prst="rect">
            <a:avLst/>
          </a:prstGeom>
        </p:spPr>
        <p:txBody>
          <a:bodyPr lIns="90000" tIns="45000" rIns="90000" bIns="45000">
            <a:noAutofit/>
          </a:bodyPr>
          <a:lstStyle/>
          <a:p>
            <a:endParaRPr lang="en-GB" sz="2400" b="0" strike="noStrike" spc="-1">
              <a:latin typeface="Times New Roman"/>
            </a:endParaRPr>
          </a:p>
        </p:txBody>
      </p:sp>
      <p:sp>
        <p:nvSpPr>
          <p:cNvPr id="85" name="PlaceHolder 5"/>
          <p:cNvSpPr>
            <a:spLocks noGrp="1"/>
          </p:cNvSpPr>
          <p:nvPr>
            <p:ph type="sldNum"/>
          </p:nvPr>
        </p:nvSpPr>
        <p:spPr>
          <a:xfrm>
            <a:off x="7956720" y="6381720"/>
            <a:ext cx="729720" cy="339480"/>
          </a:xfrm>
          <a:prstGeom prst="rect">
            <a:avLst/>
          </a:prstGeom>
        </p:spPr>
        <p:txBody>
          <a:bodyPr anchor="ctr">
            <a:noAutofit/>
          </a:bodyPr>
          <a:lstStyle/>
          <a:p>
            <a:pPr algn="r">
              <a:lnSpc>
                <a:spcPct val="100000"/>
              </a:lnSpc>
            </a:pPr>
            <a:fld id="{7BAE2565-8243-4AB0-83FA-CE2B597C081A}" type="slidenum">
              <a:rPr lang="en-GB" sz="1200" b="0" strike="noStrike" spc="-1">
                <a:solidFill>
                  <a:srgbClr val="898989"/>
                </a:solidFill>
                <a:latin typeface="Myriad Pro"/>
              </a:rPr>
              <a:t>‹#›</a:t>
            </a:fld>
            <a:endParaRPr lang="en-GB" sz="1200" b="0" strike="noStrike" spc="-1">
              <a:latin typeface="Times New Roman"/>
            </a:endParaRPr>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27/11/2024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extLst>
      <p:ext uri="{BB962C8B-B14F-4D97-AF65-F5344CB8AC3E}">
        <p14:creationId xmlns:p14="http://schemas.microsoft.com/office/powerpoint/2010/main" val="477743824"/>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27/11/2024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985859225"/>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27/11/2024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extLst>
      <p:ext uri="{BB962C8B-B14F-4D97-AF65-F5344CB8AC3E}">
        <p14:creationId xmlns:p14="http://schemas.microsoft.com/office/powerpoint/2010/main" val="3294599804"/>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6.xml.rels><?xml version="1.0" encoding="UTF-8" standalone="yes"?>
<Relationships xmlns="http://schemas.openxmlformats.org/package/2006/relationships"><Relationship Id="rId3" Type="http://schemas.openxmlformats.org/officeDocument/2006/relationships/hyperlink" Target="https://www.criticalthinking.org/pages/defining-critical-thinking/766" TargetMode="External"/><Relationship Id="rId2" Type="http://schemas.openxmlformats.org/officeDocument/2006/relationships/notesSlide" Target="../notesSlides/notesSlide1.xml"/><Relationship Id="rId1" Type="http://schemas.openxmlformats.org/officeDocument/2006/relationships/slideLayout" Target="../slideLayouts/slideLayout36.xml"/><Relationship Id="rId5" Type="http://schemas.openxmlformats.org/officeDocument/2006/relationships/hyperlink" Target="https://www.depauw.edu/files/resources/krathwohl.pdf" TargetMode="External"/><Relationship Id="rId4" Type="http://schemas.openxmlformats.org/officeDocument/2006/relationships/hyperlink" Target="https://www.tandfonline.com/doi/abs/10.1207/s15430421tip4104_2"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talentlyft.com/en/resources/analytical-skills-interview-question" TargetMode="External"/><Relationship Id="rId2" Type="http://schemas.openxmlformats.org/officeDocument/2006/relationships/notesSlide" Target="../notesSlides/notesSlide2.xml"/><Relationship Id="rId1" Type="http://schemas.openxmlformats.org/officeDocument/2006/relationships/slideLayout" Target="../slideLayouts/slideLayout36.xml"/><Relationship Id="rId6" Type="http://schemas.openxmlformats.org/officeDocument/2006/relationships/hyperlink" Target="https://library.leeds.ac.uk/info/1401/academic_skills/105/critical_thinking" TargetMode="External"/><Relationship Id="rId5" Type="http://schemas.openxmlformats.org/officeDocument/2006/relationships/hyperlink" Target="https://www.skillsyouneed.com/learn/critical-thinking.html" TargetMode="External"/><Relationship Id="rId4" Type="http://schemas.openxmlformats.org/officeDocument/2006/relationships/hyperlink" Target="https://blog.mindvalley.com/analytical-thinking-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6885384" cy="3773016"/>
          </a:xfrm>
        </p:spPr>
        <p:txBody>
          <a:bodyPr/>
          <a:lstStyle/>
          <a:p>
            <a:pPr eaLnBrk="1" hangingPunct="1">
              <a:spcBef>
                <a:spcPts val="0"/>
              </a:spcBef>
            </a:pPr>
            <a:r>
              <a:rPr lang="en-GB" sz="3600" b="1" strike="noStrike" spc="-1" dirty="0">
                <a:solidFill>
                  <a:schemeClr val="bg1"/>
                </a:solidFill>
                <a:latin typeface="Calibri" panose="020F0502020204030204" pitchFamily="34" charset="0"/>
                <a:cs typeface="Calibri" panose="020F0502020204030204" pitchFamily="34" charset="0"/>
              </a:rPr>
              <a:t>LCBB40</a:t>
            </a:r>
            <a:r>
              <a:rPr lang="en-GB" sz="3600" b="1" spc="-1" dirty="0">
                <a:solidFill>
                  <a:schemeClr val="bg1"/>
                </a:solidFill>
                <a:latin typeface="Calibri" panose="020F0502020204030204" pitchFamily="34" charset="0"/>
                <a:cs typeface="Calibri" panose="020F0502020204030204" pitchFamily="34" charset="0"/>
              </a:rPr>
              <a:t>12</a:t>
            </a:r>
            <a:endPar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spcBef>
                <a:spcPts val="0"/>
              </a:spcBef>
            </a:pPr>
            <a:r>
              <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Academic Skills (ACS) </a:t>
            </a:r>
          </a:p>
          <a:p>
            <a:pPr eaLnBrk="1" hangingPunct="1">
              <a:spcBef>
                <a:spcPts val="0"/>
              </a:spcBef>
            </a:pPr>
            <a:endParaRPr lang="en-GB"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spcBef>
                <a:spcPts val="0"/>
              </a:spcBef>
            </a:pPr>
            <a:r>
              <a:rPr lang="en-GB" sz="3600" b="1" dirty="0">
                <a:solidFill>
                  <a:srgbClr val="FFFF00"/>
                </a:solidFill>
                <a:latin typeface="Calibri" panose="020F0502020204030204" pitchFamily="34" charset="0"/>
                <a:cs typeface="Calibri" panose="020F0502020204030204" pitchFamily="34" charset="0"/>
              </a:rPr>
              <a:t>Analytical and critical thinking</a:t>
            </a:r>
            <a:endParaRPr lang="en-US"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31506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7EDC7-7F65-6661-FC44-80603ACAEE5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a:t>
            </a:r>
            <a:r>
              <a:rPr lang="en-GB" dirty="0"/>
              <a:t> </a:t>
            </a:r>
          </a:p>
        </p:txBody>
      </p:sp>
      <p:sp>
        <p:nvSpPr>
          <p:cNvPr id="3" name="Content Placeholder 2">
            <a:extLst>
              <a:ext uri="{FF2B5EF4-FFF2-40B4-BE49-F238E27FC236}">
                <a16:creationId xmlns:a16="http://schemas.microsoft.com/office/drawing/2014/main" id="{0522512A-D40A-5A8B-75D8-8715ECBC970C}"/>
              </a:ext>
            </a:extLst>
          </p:cNvPr>
          <p:cNvSpPr>
            <a:spLocks noGrp="1"/>
          </p:cNvSpPr>
          <p:nvPr>
            <p:ph idx="1"/>
          </p:nvPr>
        </p:nvSpPr>
        <p:spPr>
          <a:xfrm>
            <a:off x="457200" y="1417638"/>
            <a:ext cx="8229600" cy="4099595"/>
          </a:xfrm>
        </p:spPr>
        <p:txBody>
          <a:bodyPr/>
          <a:lstStyle/>
          <a:p>
            <a:r>
              <a:rPr lang="en-GB" dirty="0">
                <a:latin typeface="Arial" panose="020B0604020202020204" pitchFamily="34" charset="0"/>
                <a:cs typeface="Arial" panose="020B0604020202020204" pitchFamily="34" charset="0"/>
              </a:rPr>
              <a:t>To understand the importance of Critical Thinking for Higher Education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 discuss the benefits of Critical Thinking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 apply Critical thinking when reading academic articles </a:t>
            </a:r>
          </a:p>
          <a:p>
            <a:endParaRPr lang="en-GB" dirty="0"/>
          </a:p>
          <a:p>
            <a:endParaRPr lang="en-GB" dirty="0"/>
          </a:p>
        </p:txBody>
      </p:sp>
      <p:sp>
        <p:nvSpPr>
          <p:cNvPr id="4" name="Date Placeholder 3">
            <a:extLst>
              <a:ext uri="{FF2B5EF4-FFF2-40B4-BE49-F238E27FC236}">
                <a16:creationId xmlns:a16="http://schemas.microsoft.com/office/drawing/2014/main" id="{12843AF0-9E77-14E1-8850-F1F2904A0323}"/>
              </a:ext>
            </a:extLst>
          </p:cNvPr>
          <p:cNvSpPr>
            <a:spLocks noGrp="1"/>
          </p:cNvSpPr>
          <p:nvPr>
            <p:ph type="dt" sz="half" idx="10"/>
          </p:nvPr>
        </p:nvSpPr>
        <p:spPr/>
        <p:txBody>
          <a:bodyPr/>
          <a:lstStyle/>
          <a:p>
            <a:pPr>
              <a:defRPr/>
            </a:pPr>
            <a:fld id="{2303D31F-598B-47EE-BA37-93F097A3D676}" type="datetime1">
              <a:rPr lang="en-GB" altLang="en-US" smtClean="0"/>
              <a:pPr>
                <a:defRPr/>
              </a:pPr>
              <a:t>27/11/2024</a:t>
            </a:fld>
            <a:endParaRPr lang="en-GB" altLang="en-US"/>
          </a:p>
        </p:txBody>
      </p:sp>
      <p:sp>
        <p:nvSpPr>
          <p:cNvPr id="5" name="Slide Number Placeholder 4">
            <a:extLst>
              <a:ext uri="{FF2B5EF4-FFF2-40B4-BE49-F238E27FC236}">
                <a16:creationId xmlns:a16="http://schemas.microsoft.com/office/drawing/2014/main" id="{A8465D69-2C4D-1EDA-36C0-3460F23E5C48}"/>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192560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08BB8-A7A5-31D3-7443-CE65AF951D6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Discuss </a:t>
            </a:r>
          </a:p>
        </p:txBody>
      </p:sp>
      <p:sp>
        <p:nvSpPr>
          <p:cNvPr id="3" name="Content Placeholder 2">
            <a:extLst>
              <a:ext uri="{FF2B5EF4-FFF2-40B4-BE49-F238E27FC236}">
                <a16:creationId xmlns:a16="http://schemas.microsoft.com/office/drawing/2014/main" id="{FED17A4F-7685-4050-8D09-EC006F65D61E}"/>
              </a:ext>
            </a:extLst>
          </p:cNvPr>
          <p:cNvSpPr>
            <a:spLocks noGrp="1"/>
          </p:cNvSpPr>
          <p:nvPr>
            <p:ph idx="1"/>
          </p:nvPr>
        </p:nvSpPr>
        <p:spPr>
          <a:xfrm>
            <a:off x="457200" y="1417638"/>
            <a:ext cx="8229600" cy="3917032"/>
          </a:xfrm>
        </p:spPr>
        <p:txBody>
          <a:bodyPr/>
          <a:lstStyle/>
          <a:p>
            <a:r>
              <a:rPr lang="en-GB" dirty="0">
                <a:latin typeface="Arial" panose="020B0604020202020204" pitchFamily="34" charset="0"/>
                <a:cs typeface="Arial" panose="020B0604020202020204" pitchFamily="34" charset="0"/>
              </a:rPr>
              <a:t>In groups discuss what critical thinking is and come up with a definition.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Then share your definition with the rest of the class. </a:t>
            </a:r>
          </a:p>
        </p:txBody>
      </p:sp>
      <p:sp>
        <p:nvSpPr>
          <p:cNvPr id="4" name="Date Placeholder 3">
            <a:extLst>
              <a:ext uri="{FF2B5EF4-FFF2-40B4-BE49-F238E27FC236}">
                <a16:creationId xmlns:a16="http://schemas.microsoft.com/office/drawing/2014/main" id="{4DE26084-D41D-948E-0970-F885E0C66028}"/>
              </a:ext>
            </a:extLst>
          </p:cNvPr>
          <p:cNvSpPr>
            <a:spLocks noGrp="1"/>
          </p:cNvSpPr>
          <p:nvPr>
            <p:ph type="dt" sz="half" idx="10"/>
          </p:nvPr>
        </p:nvSpPr>
        <p:spPr/>
        <p:txBody>
          <a:bodyPr/>
          <a:lstStyle/>
          <a:p>
            <a:pPr>
              <a:defRPr/>
            </a:pPr>
            <a:fld id="{2303D31F-598B-47EE-BA37-93F097A3D676}" type="datetime1">
              <a:rPr lang="en-GB" altLang="en-US" smtClean="0"/>
              <a:pPr>
                <a:defRPr/>
              </a:pPr>
              <a:t>27/11/2024</a:t>
            </a:fld>
            <a:endParaRPr lang="en-GB" altLang="en-US"/>
          </a:p>
        </p:txBody>
      </p:sp>
      <p:sp>
        <p:nvSpPr>
          <p:cNvPr id="5" name="Slide Number Placeholder 4">
            <a:extLst>
              <a:ext uri="{FF2B5EF4-FFF2-40B4-BE49-F238E27FC236}">
                <a16:creationId xmlns:a16="http://schemas.microsoft.com/office/drawing/2014/main" id="{270DD8D8-3BD7-DE64-8BE8-9101E9BF08E9}"/>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817637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679E6-BBA0-0D2E-3F4C-445B73B3A4DE}"/>
              </a:ext>
            </a:extLst>
          </p:cNvPr>
          <p:cNvSpPr>
            <a:spLocks noGrp="1"/>
          </p:cNvSpPr>
          <p:nvPr>
            <p:ph type="title"/>
          </p:nvPr>
        </p:nvSpPr>
        <p:spPr>
          <a:xfrm>
            <a:off x="457200" y="136525"/>
            <a:ext cx="8229600" cy="1143000"/>
          </a:xfrm>
        </p:spPr>
        <p:txBody>
          <a:bodyPr/>
          <a:lstStyle/>
          <a:p>
            <a:pPr algn="just"/>
            <a:r>
              <a:rPr lang="en-GB" dirty="0"/>
              <a:t>Critical Thinking </a:t>
            </a:r>
          </a:p>
        </p:txBody>
      </p:sp>
      <p:sp>
        <p:nvSpPr>
          <p:cNvPr id="3" name="Content Placeholder 2">
            <a:extLst>
              <a:ext uri="{FF2B5EF4-FFF2-40B4-BE49-F238E27FC236}">
                <a16:creationId xmlns:a16="http://schemas.microsoft.com/office/drawing/2014/main" id="{6D20ABDA-C221-6C39-3E5F-230F00ED9220}"/>
              </a:ext>
            </a:extLst>
          </p:cNvPr>
          <p:cNvSpPr>
            <a:spLocks noGrp="1"/>
          </p:cNvSpPr>
          <p:nvPr>
            <p:ph idx="1"/>
          </p:nvPr>
        </p:nvSpPr>
        <p:spPr>
          <a:xfrm>
            <a:off x="250824" y="1564709"/>
            <a:ext cx="8657201" cy="4029845"/>
          </a:xfrm>
        </p:spPr>
        <p:txBody>
          <a:bodyPr/>
          <a:lstStyle/>
          <a:p>
            <a:pPr algn="just"/>
            <a:r>
              <a:rPr lang="en-GB" sz="2800" b="0" dirty="0">
                <a:solidFill>
                  <a:srgbClr val="333333"/>
                </a:solidFill>
                <a:effectLst/>
                <a:latin typeface="Arial" panose="020B0604020202020204" pitchFamily="34" charset="0"/>
                <a:cs typeface="Arial" panose="020B0604020202020204" pitchFamily="34" charset="0"/>
              </a:rPr>
              <a:t>According to Burns and Sinfield (2006, p.94) “Critical thinking is the art of </a:t>
            </a:r>
            <a:r>
              <a:rPr lang="en-GB" sz="2800" b="1" dirty="0">
                <a:solidFill>
                  <a:srgbClr val="333333"/>
                </a:solidFill>
                <a:effectLst/>
                <a:latin typeface="Arial" panose="020B0604020202020204" pitchFamily="34" charset="0"/>
                <a:cs typeface="Arial" panose="020B0604020202020204" pitchFamily="34" charset="0"/>
              </a:rPr>
              <a:t>making clear, reasoned judgements </a:t>
            </a:r>
            <a:r>
              <a:rPr lang="en-GB" sz="2800" b="0" dirty="0">
                <a:solidFill>
                  <a:srgbClr val="333333"/>
                </a:solidFill>
                <a:effectLst/>
                <a:latin typeface="Arial" panose="020B0604020202020204" pitchFamily="34" charset="0"/>
                <a:cs typeface="Arial" panose="020B0604020202020204" pitchFamily="34" charset="0"/>
              </a:rPr>
              <a:t>based on </a:t>
            </a:r>
            <a:r>
              <a:rPr lang="en-GB" sz="2800" b="1" dirty="0">
                <a:solidFill>
                  <a:srgbClr val="333333"/>
                </a:solidFill>
                <a:effectLst/>
                <a:latin typeface="Arial" panose="020B0604020202020204" pitchFamily="34" charset="0"/>
                <a:cs typeface="Arial" panose="020B0604020202020204" pitchFamily="34" charset="0"/>
              </a:rPr>
              <a:t>interpreting, understanding,</a:t>
            </a:r>
            <a:r>
              <a:rPr lang="en-GB" sz="2800" b="0" dirty="0">
                <a:solidFill>
                  <a:srgbClr val="333333"/>
                </a:solidFill>
                <a:effectLst/>
                <a:latin typeface="Arial" panose="020B0604020202020204" pitchFamily="34" charset="0"/>
                <a:cs typeface="Arial" panose="020B0604020202020204" pitchFamily="34" charset="0"/>
              </a:rPr>
              <a:t> </a:t>
            </a:r>
            <a:r>
              <a:rPr lang="en-GB" sz="2800" b="1" dirty="0">
                <a:solidFill>
                  <a:srgbClr val="333333"/>
                </a:solidFill>
                <a:effectLst/>
                <a:latin typeface="Arial" panose="020B0604020202020204" pitchFamily="34" charset="0"/>
                <a:cs typeface="Arial" panose="020B0604020202020204" pitchFamily="34" charset="0"/>
              </a:rPr>
              <a:t>applying</a:t>
            </a:r>
            <a:r>
              <a:rPr lang="en-GB" sz="2800" b="0" dirty="0">
                <a:solidFill>
                  <a:srgbClr val="333333"/>
                </a:solidFill>
                <a:effectLst/>
                <a:latin typeface="Arial" panose="020B0604020202020204" pitchFamily="34" charset="0"/>
                <a:cs typeface="Arial" panose="020B0604020202020204" pitchFamily="34" charset="0"/>
              </a:rPr>
              <a:t> and </a:t>
            </a:r>
            <a:r>
              <a:rPr lang="en-GB" sz="2800" b="1" dirty="0">
                <a:solidFill>
                  <a:srgbClr val="333333"/>
                </a:solidFill>
                <a:effectLst/>
                <a:latin typeface="Arial" panose="020B0604020202020204" pitchFamily="34" charset="0"/>
                <a:cs typeface="Arial" panose="020B0604020202020204" pitchFamily="34" charset="0"/>
              </a:rPr>
              <a:t>synthesising</a:t>
            </a:r>
            <a:r>
              <a:rPr lang="en-GB" sz="2800" b="0" dirty="0">
                <a:solidFill>
                  <a:srgbClr val="333333"/>
                </a:solidFill>
                <a:effectLst/>
                <a:latin typeface="Arial" panose="020B0604020202020204" pitchFamily="34" charset="0"/>
                <a:cs typeface="Arial" panose="020B0604020202020204" pitchFamily="34" charset="0"/>
              </a:rPr>
              <a:t> evidence gathered from observation, reading and experimentation”. </a:t>
            </a:r>
          </a:p>
        </p:txBody>
      </p:sp>
      <p:sp>
        <p:nvSpPr>
          <p:cNvPr id="4" name="Date Placeholder 3">
            <a:extLst>
              <a:ext uri="{FF2B5EF4-FFF2-40B4-BE49-F238E27FC236}">
                <a16:creationId xmlns:a16="http://schemas.microsoft.com/office/drawing/2014/main" id="{1CE16D96-B1A9-1BCE-B0FD-96C2DE403946}"/>
              </a:ext>
            </a:extLst>
          </p:cNvPr>
          <p:cNvSpPr>
            <a:spLocks noGrp="1"/>
          </p:cNvSpPr>
          <p:nvPr>
            <p:ph type="dt" sz="half" idx="10"/>
          </p:nvPr>
        </p:nvSpPr>
        <p:spPr/>
        <p:txBody>
          <a:bodyPr/>
          <a:lstStyle/>
          <a:p>
            <a:pPr algn="just">
              <a:defRPr/>
            </a:pPr>
            <a:fld id="{2303D31F-598B-47EE-BA37-93F097A3D676}" type="datetime1">
              <a:rPr lang="en-GB" altLang="en-US" smtClean="0"/>
              <a:pPr algn="just">
                <a:defRPr/>
              </a:pPr>
              <a:t>27/11/2024</a:t>
            </a:fld>
            <a:endParaRPr lang="en-GB" altLang="en-US"/>
          </a:p>
        </p:txBody>
      </p:sp>
      <p:sp>
        <p:nvSpPr>
          <p:cNvPr id="5" name="Slide Number Placeholder 4">
            <a:extLst>
              <a:ext uri="{FF2B5EF4-FFF2-40B4-BE49-F238E27FC236}">
                <a16:creationId xmlns:a16="http://schemas.microsoft.com/office/drawing/2014/main" id="{D3CDB6BA-24E8-A195-133B-18DA90B45BC1}"/>
              </a:ext>
            </a:extLst>
          </p:cNvPr>
          <p:cNvSpPr>
            <a:spLocks noGrp="1"/>
          </p:cNvSpPr>
          <p:nvPr>
            <p:ph type="sldNum" sz="quarter" idx="12"/>
          </p:nvPr>
        </p:nvSpPr>
        <p:spPr/>
        <p:txBody>
          <a:bodyPr/>
          <a:lstStyle/>
          <a:p>
            <a:pPr algn="just">
              <a:defRPr/>
            </a:pPr>
            <a:fld id="{6550E941-99E4-4403-A917-B30FF69A9617}" type="slidenum">
              <a:rPr lang="en-GB" altLang="en-US" smtClean="0"/>
              <a:pPr algn="just">
                <a:defRPr/>
              </a:pPr>
              <a:t>4</a:t>
            </a:fld>
            <a:endParaRPr lang="en-GB" altLang="en-US"/>
          </a:p>
        </p:txBody>
      </p:sp>
    </p:spTree>
    <p:extLst>
      <p:ext uri="{BB962C8B-B14F-4D97-AF65-F5344CB8AC3E}">
        <p14:creationId xmlns:p14="http://schemas.microsoft.com/office/powerpoint/2010/main" val="6660605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 name="TextShape 1"/>
          <p:cNvSpPr txBox="1"/>
          <p:nvPr/>
        </p:nvSpPr>
        <p:spPr>
          <a:xfrm>
            <a:off x="457200" y="214200"/>
            <a:ext cx="8229240" cy="785520"/>
          </a:xfrm>
          <a:prstGeom prst="rect">
            <a:avLst/>
          </a:prstGeom>
          <a:noFill/>
          <a:ln w="0">
            <a:noFill/>
          </a:ln>
        </p:spPr>
        <p:txBody>
          <a:bodyPr anchor="ctr">
            <a:noAutofit/>
          </a:bodyPr>
          <a:lstStyle/>
          <a:p>
            <a:pPr algn="ctr">
              <a:lnSpc>
                <a:spcPct val="100000"/>
              </a:lnSpc>
            </a:pPr>
            <a:r>
              <a:rPr lang="en-GB" sz="3600" b="1" spc="-1" dirty="0">
                <a:solidFill>
                  <a:srgbClr val="000000"/>
                </a:solidFill>
                <a:latin typeface="Calibri" panose="020F0502020204030204" pitchFamily="34" charset="0"/>
                <a:cs typeface="Calibri" panose="020F0502020204030204" pitchFamily="34" charset="0"/>
              </a:rPr>
              <a:t>We must be clear about the meaning of “critical”</a:t>
            </a:r>
            <a:endParaRPr lang="en-US" sz="3600" b="0" strike="noStrike" spc="-1" dirty="0">
              <a:solidFill>
                <a:srgbClr val="000000"/>
              </a:solidFill>
              <a:latin typeface="Calibri" panose="020F0502020204030204" pitchFamily="34" charset="0"/>
              <a:cs typeface="Calibri" panose="020F0502020204030204" pitchFamily="34" charset="0"/>
            </a:endParaRPr>
          </a:p>
        </p:txBody>
      </p:sp>
      <p:sp>
        <p:nvSpPr>
          <p:cNvPr id="186" name="TextShape 2"/>
          <p:cNvSpPr txBox="1"/>
          <p:nvPr/>
        </p:nvSpPr>
        <p:spPr>
          <a:xfrm>
            <a:off x="539640" y="1134720"/>
            <a:ext cx="8111880" cy="4588200"/>
          </a:xfrm>
          <a:prstGeom prst="rect">
            <a:avLst/>
          </a:prstGeom>
          <a:noFill/>
          <a:ln w="0">
            <a:noFill/>
          </a:ln>
        </p:spPr>
        <p:txBody>
          <a:bodyPr>
            <a:noAutofit/>
          </a:bodyPr>
          <a:lstStyle/>
          <a:p>
            <a:pPr marL="342900" indent="-342900">
              <a:lnSpc>
                <a:spcPct val="100000"/>
              </a:lnSpc>
              <a:buClr>
                <a:srgbClr val="000000"/>
              </a:buClr>
              <a:buFont typeface="Arial" panose="020B0604020202020204" pitchFamily="34" charset="0"/>
              <a:buChar char="•"/>
            </a:pPr>
            <a:r>
              <a:rPr lang="en-US" sz="2400" b="0" strike="noStrike" spc="-1" dirty="0">
                <a:solidFill>
                  <a:srgbClr val="000000"/>
                </a:solidFill>
                <a:latin typeface="Calibri" panose="020F0502020204030204" pitchFamily="34" charset="0"/>
                <a:cs typeface="Calibri" panose="020F0502020204030204" pitchFamily="34" charset="0"/>
              </a:rPr>
              <a:t>The word “critical” can mean different things in different contexts. </a:t>
            </a:r>
          </a:p>
          <a:p>
            <a:pPr lvl="1" indent="-457200">
              <a:lnSpc>
                <a:spcPct val="100000"/>
              </a:lnSpc>
              <a:buClr>
                <a:srgbClr val="000000"/>
              </a:buClr>
              <a:buFont typeface="+mj-lt"/>
              <a:buAutoNum type="arabicParenR"/>
            </a:pPr>
            <a:r>
              <a:rPr lang="en-US" sz="2400" b="0" strike="noStrike" spc="-1" dirty="0">
                <a:solidFill>
                  <a:srgbClr val="000000"/>
                </a:solidFill>
                <a:latin typeface="Calibri" panose="020F0502020204030204" pitchFamily="34" charset="0"/>
                <a:cs typeface="Calibri" panose="020F0502020204030204" pitchFamily="34" charset="0"/>
              </a:rPr>
              <a:t>It usually means pointing out the negative aspects of something, i.e. </a:t>
            </a:r>
            <a:r>
              <a:rPr lang="en-US" sz="2400" b="0" strike="noStrike" spc="-1" dirty="0" err="1">
                <a:solidFill>
                  <a:srgbClr val="000000"/>
                </a:solidFill>
                <a:latin typeface="Calibri" panose="020F0502020204030204" pitchFamily="34" charset="0"/>
                <a:cs typeface="Calibri" panose="020F0502020204030204" pitchFamily="34" charset="0"/>
              </a:rPr>
              <a:t>criticising</a:t>
            </a:r>
            <a:r>
              <a:rPr lang="en-US" sz="2400" b="0" strike="noStrike" spc="-1" dirty="0">
                <a:solidFill>
                  <a:srgbClr val="000000"/>
                </a:solidFill>
                <a:latin typeface="Calibri" panose="020F0502020204030204" pitchFamily="34" charset="0"/>
                <a:cs typeface="Calibri" panose="020F0502020204030204" pitchFamily="34" charset="0"/>
              </a:rPr>
              <a:t> something in a negative way.</a:t>
            </a:r>
          </a:p>
          <a:p>
            <a:pPr lvl="1" indent="-457200">
              <a:buClr>
                <a:srgbClr val="000000"/>
              </a:buClr>
              <a:buFont typeface="+mj-lt"/>
              <a:buAutoNum type="arabicParenR"/>
            </a:pPr>
            <a:r>
              <a:rPr lang="en-US" sz="2400" b="0" strike="noStrike" spc="-1" dirty="0">
                <a:solidFill>
                  <a:srgbClr val="000000"/>
                </a:solidFill>
                <a:latin typeface="Calibri" panose="020F0502020204030204" pitchFamily="34" charset="0"/>
                <a:cs typeface="Calibri" panose="020F0502020204030204" pitchFamily="34" charset="0"/>
              </a:rPr>
              <a:t>it can also refer to the importance of something.</a:t>
            </a:r>
          </a:p>
          <a:p>
            <a:pPr marL="342900" lvl="1" indent="-342900">
              <a:lnSpc>
                <a:spcPct val="100000"/>
              </a:lnSpc>
              <a:buClr>
                <a:srgbClr val="000000"/>
              </a:buClr>
              <a:buFont typeface="Arial" panose="020B0604020202020204" pitchFamily="34" charset="0"/>
              <a:buChar char="•"/>
            </a:pPr>
            <a:endParaRPr lang="en-US" sz="2400" b="0" strike="noStrike" spc="-1" dirty="0">
              <a:solidFill>
                <a:srgbClr val="000000"/>
              </a:solidFill>
              <a:latin typeface="Calibri" panose="020F0502020204030204" pitchFamily="34" charset="0"/>
              <a:cs typeface="Calibri" panose="020F0502020204030204" pitchFamily="34" charset="0"/>
            </a:endParaRPr>
          </a:p>
          <a:p>
            <a:pPr marL="342900" indent="-342900">
              <a:lnSpc>
                <a:spcPct val="100000"/>
              </a:lnSpc>
              <a:buClr>
                <a:srgbClr val="000000"/>
              </a:buClr>
              <a:buFont typeface="Arial" panose="020B0604020202020204" pitchFamily="34" charset="0"/>
              <a:buChar char="•"/>
            </a:pPr>
            <a:r>
              <a:rPr lang="en-US" sz="2400" b="0" strike="noStrike" spc="-1" dirty="0">
                <a:solidFill>
                  <a:srgbClr val="000000"/>
                </a:solidFill>
                <a:latin typeface="Calibri" panose="020F0502020204030204" pitchFamily="34" charset="0"/>
                <a:cs typeface="Calibri" panose="020F0502020204030204" pitchFamily="34" charset="0"/>
              </a:rPr>
              <a:t>However, critical thinking at university is also about </a:t>
            </a:r>
            <a:r>
              <a:rPr lang="en-US" sz="2400" b="1" strike="noStrike" spc="-1" dirty="0">
                <a:solidFill>
                  <a:srgbClr val="000000"/>
                </a:solidFill>
                <a:uFillTx/>
                <a:latin typeface="Calibri" panose="020F0502020204030204" pitchFamily="34" charset="0"/>
                <a:cs typeface="Calibri" panose="020F0502020204030204" pitchFamily="34" charset="0"/>
              </a:rPr>
              <a:t>not accepting what you read or hear at face value</a:t>
            </a:r>
            <a:r>
              <a:rPr lang="en-US" sz="2400" b="0" strike="noStrike" spc="-1" dirty="0">
                <a:solidFill>
                  <a:srgbClr val="000000"/>
                </a:solidFill>
                <a:latin typeface="Calibri" panose="020F0502020204030204" pitchFamily="34" charset="0"/>
                <a:cs typeface="Calibri" panose="020F0502020204030204" pitchFamily="34" charset="0"/>
              </a:rPr>
              <a:t>, but always questioning the information, ideas and arguments you find in your studies. (It might involve meaning 1), but not always.)</a:t>
            </a:r>
          </a:p>
          <a:p>
            <a:pPr algn="r">
              <a:lnSpc>
                <a:spcPct val="100000"/>
              </a:lnSpc>
              <a:tabLst>
                <a:tab pos="0" algn="l"/>
              </a:tabLst>
            </a:pPr>
            <a:endParaRPr lang="en-US" sz="2400" b="0" strike="noStrike" spc="-1" dirty="0">
              <a:solidFill>
                <a:srgbClr val="000000"/>
              </a:solidFill>
              <a:latin typeface="Calibri" panose="020F0502020204030204" pitchFamily="34" charset="0"/>
              <a:cs typeface="Calibri" panose="020F0502020204030204" pitchFamily="34" charset="0"/>
            </a:endParaRPr>
          </a:p>
          <a:p>
            <a:pPr algn="r">
              <a:lnSpc>
                <a:spcPct val="100000"/>
              </a:lnSpc>
              <a:tabLst>
                <a:tab pos="0" algn="l"/>
              </a:tabLst>
            </a:pPr>
            <a:r>
              <a:rPr lang="en-US" sz="2400" b="0" strike="noStrike" spc="-1" dirty="0">
                <a:solidFill>
                  <a:srgbClr val="000000"/>
                </a:solidFill>
                <a:latin typeface="Calibri" panose="020F0502020204030204" pitchFamily="34" charset="0"/>
                <a:cs typeface="Calibri" panose="020F0502020204030204" pitchFamily="34" charset="0"/>
              </a:rPr>
              <a:t>	(University of Leeds, 2020)</a:t>
            </a:r>
          </a:p>
          <a:p>
            <a:pPr algn="just">
              <a:lnSpc>
                <a:spcPct val="100000"/>
              </a:lnSpc>
              <a:spcBef>
                <a:spcPts val="241"/>
              </a:spcBef>
              <a:tabLst>
                <a:tab pos="0" algn="l"/>
              </a:tabLst>
            </a:pPr>
            <a:endParaRPr lang="en-US" sz="1800" b="0" strike="noStrike" spc="-1" dirty="0">
              <a:solidFill>
                <a:srgbClr val="000000"/>
              </a:solidFill>
              <a:latin typeface="Myriad Pro"/>
            </a:endParaRPr>
          </a:p>
        </p:txBody>
      </p:sp>
      <p:sp>
        <p:nvSpPr>
          <p:cNvPr id="187" name="TextShape 3"/>
          <p:cNvSpPr txBox="1"/>
          <p:nvPr/>
        </p:nvSpPr>
        <p:spPr>
          <a:xfrm>
            <a:off x="250920" y="6524640"/>
            <a:ext cx="971280" cy="218880"/>
          </a:xfrm>
          <a:prstGeom prst="rect">
            <a:avLst/>
          </a:prstGeom>
          <a:noFill/>
          <a:ln w="0">
            <a:noFill/>
          </a:ln>
        </p:spPr>
        <p:txBody>
          <a:bodyPr anchor="ctr">
            <a:noAutofit/>
          </a:bodyPr>
          <a:lstStyle/>
          <a:p>
            <a:pPr algn="ctr">
              <a:lnSpc>
                <a:spcPct val="100000"/>
              </a:lnSpc>
            </a:pPr>
            <a:endParaRPr lang="en-GB" sz="1050" b="0" strike="noStrike" spc="-1" dirty="0">
              <a:latin typeface="Times New Roman"/>
            </a:endParaRPr>
          </a:p>
        </p:txBody>
      </p:sp>
      <p:sp>
        <p:nvSpPr>
          <p:cNvPr id="188" name="TextShape 4"/>
          <p:cNvSpPr txBox="1"/>
          <p:nvPr/>
        </p:nvSpPr>
        <p:spPr>
          <a:xfrm>
            <a:off x="7956720" y="6381720"/>
            <a:ext cx="729720" cy="339480"/>
          </a:xfrm>
          <a:prstGeom prst="rect">
            <a:avLst/>
          </a:prstGeom>
          <a:noFill/>
          <a:ln w="0">
            <a:noFill/>
          </a:ln>
        </p:spPr>
        <p:txBody>
          <a:bodyPr anchor="ctr">
            <a:noAutofit/>
          </a:bodyPr>
          <a:lstStyle/>
          <a:p>
            <a:pPr algn="r">
              <a:lnSpc>
                <a:spcPct val="100000"/>
              </a:lnSpc>
            </a:pPr>
            <a:fld id="{2A653CFA-F770-484F-B355-966AB8E8F98A}" type="slidenum">
              <a:rPr lang="en-GB" sz="1200" b="0" strike="noStrike" spc="-1">
                <a:solidFill>
                  <a:srgbClr val="898989"/>
                </a:solidFill>
                <a:latin typeface="Myriad Pro"/>
              </a:rPr>
              <a:t>5</a:t>
            </a:fld>
            <a:endParaRPr lang="en-GB" sz="1200" b="0" strike="noStrike" spc="-1">
              <a:latin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166A7-BC7D-78F3-EB95-C10504F24325}"/>
              </a:ext>
            </a:extLst>
          </p:cNvPr>
          <p:cNvSpPr>
            <a:spLocks noGrp="1"/>
          </p:cNvSpPr>
          <p:nvPr>
            <p:ph type="title"/>
          </p:nvPr>
        </p:nvSpPr>
        <p:spPr/>
        <p:txBody>
          <a:bodyPr/>
          <a:lstStyle/>
          <a:p>
            <a:r>
              <a:rPr lang="en-GB" dirty="0"/>
              <a:t>Discuss</a:t>
            </a:r>
          </a:p>
        </p:txBody>
      </p:sp>
      <p:sp>
        <p:nvSpPr>
          <p:cNvPr id="3" name="Content Placeholder 2">
            <a:extLst>
              <a:ext uri="{FF2B5EF4-FFF2-40B4-BE49-F238E27FC236}">
                <a16:creationId xmlns:a16="http://schemas.microsoft.com/office/drawing/2014/main" id="{CD952C8C-A44A-AE5E-E1EA-979E484A5B45}"/>
              </a:ext>
            </a:extLst>
          </p:cNvPr>
          <p:cNvSpPr>
            <a:spLocks noGrp="1"/>
          </p:cNvSpPr>
          <p:nvPr>
            <p:ph idx="1"/>
          </p:nvPr>
        </p:nvSpPr>
        <p:spPr>
          <a:xfrm>
            <a:off x="457200" y="1256073"/>
            <a:ext cx="8229600" cy="3917032"/>
          </a:xfrm>
        </p:spPr>
        <p:txBody>
          <a:bodyPr/>
          <a:lstStyle/>
          <a:p>
            <a:endParaRPr lang="en-GB" dirty="0"/>
          </a:p>
          <a:p>
            <a:endParaRPr lang="en-GB" dirty="0"/>
          </a:p>
          <a:p>
            <a:r>
              <a:rPr lang="en-GB" dirty="0"/>
              <a:t>In your groups, discuss the benefits of critical thinking. Come up with at least 3 benefits. </a:t>
            </a:r>
          </a:p>
        </p:txBody>
      </p:sp>
      <p:sp>
        <p:nvSpPr>
          <p:cNvPr id="4" name="Date Placeholder 3">
            <a:extLst>
              <a:ext uri="{FF2B5EF4-FFF2-40B4-BE49-F238E27FC236}">
                <a16:creationId xmlns:a16="http://schemas.microsoft.com/office/drawing/2014/main" id="{203FEF08-A01C-64D3-33C8-9C349263FCDC}"/>
              </a:ext>
            </a:extLst>
          </p:cNvPr>
          <p:cNvSpPr>
            <a:spLocks noGrp="1"/>
          </p:cNvSpPr>
          <p:nvPr>
            <p:ph type="dt" sz="half" idx="10"/>
          </p:nvPr>
        </p:nvSpPr>
        <p:spPr/>
        <p:txBody>
          <a:bodyPr/>
          <a:lstStyle/>
          <a:p>
            <a:pPr>
              <a:defRPr/>
            </a:pPr>
            <a:fld id="{2303D31F-598B-47EE-BA37-93F097A3D676}" type="datetime1">
              <a:rPr lang="en-GB" altLang="en-US" smtClean="0"/>
              <a:pPr>
                <a:defRPr/>
              </a:pPr>
              <a:t>27/11/2024</a:t>
            </a:fld>
            <a:endParaRPr lang="en-GB" altLang="en-US"/>
          </a:p>
        </p:txBody>
      </p:sp>
      <p:sp>
        <p:nvSpPr>
          <p:cNvPr id="5" name="Slide Number Placeholder 4">
            <a:extLst>
              <a:ext uri="{FF2B5EF4-FFF2-40B4-BE49-F238E27FC236}">
                <a16:creationId xmlns:a16="http://schemas.microsoft.com/office/drawing/2014/main" id="{3E2EEBCE-B81C-AAE3-21C8-79D834F03D70}"/>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41274663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88D93-F8E5-2161-1332-D8E4D93964F5}"/>
              </a:ext>
            </a:extLst>
          </p:cNvPr>
          <p:cNvSpPr>
            <a:spLocks noGrp="1"/>
          </p:cNvSpPr>
          <p:nvPr>
            <p:ph type="title"/>
          </p:nvPr>
        </p:nvSpPr>
        <p:spPr/>
        <p:txBody>
          <a:bodyPr/>
          <a:lstStyle/>
          <a:p>
            <a:r>
              <a:rPr lang="en-GB" dirty="0"/>
              <a:t>Benefits of Critical Thinking </a:t>
            </a:r>
          </a:p>
        </p:txBody>
      </p:sp>
      <p:sp>
        <p:nvSpPr>
          <p:cNvPr id="3" name="Content Placeholder 2">
            <a:extLst>
              <a:ext uri="{FF2B5EF4-FFF2-40B4-BE49-F238E27FC236}">
                <a16:creationId xmlns:a16="http://schemas.microsoft.com/office/drawing/2014/main" id="{1F22C72A-438A-2865-5ECA-9E0FEC748CFB}"/>
              </a:ext>
            </a:extLst>
          </p:cNvPr>
          <p:cNvSpPr>
            <a:spLocks noGrp="1"/>
          </p:cNvSpPr>
          <p:nvPr>
            <p:ph idx="1"/>
          </p:nvPr>
        </p:nvSpPr>
        <p:spPr/>
        <p:txBody>
          <a:bodyPr/>
          <a:lstStyle/>
          <a:p>
            <a:r>
              <a:rPr lang="en-GB" dirty="0"/>
              <a:t>Promotes Creativity </a:t>
            </a:r>
          </a:p>
          <a:p>
            <a:r>
              <a:rPr lang="en-GB" dirty="0"/>
              <a:t>Improves language skills</a:t>
            </a:r>
          </a:p>
          <a:p>
            <a:r>
              <a:rPr lang="en-GB" dirty="0"/>
              <a:t>Key for professional success</a:t>
            </a:r>
          </a:p>
          <a:p>
            <a:r>
              <a:rPr lang="en-GB" dirty="0"/>
              <a:t>Promotes better decision making </a:t>
            </a:r>
          </a:p>
          <a:p>
            <a:r>
              <a:rPr lang="en-GB" dirty="0"/>
              <a:t>Allows creativity </a:t>
            </a:r>
          </a:p>
          <a:p>
            <a:r>
              <a:rPr lang="en-GB"/>
              <a:t>Enhances problem solving skills </a:t>
            </a:r>
          </a:p>
          <a:p>
            <a:endParaRPr lang="en-GB" dirty="0"/>
          </a:p>
          <a:p>
            <a:endParaRPr lang="en-GB" dirty="0"/>
          </a:p>
        </p:txBody>
      </p:sp>
      <p:sp>
        <p:nvSpPr>
          <p:cNvPr id="4" name="Date Placeholder 3">
            <a:extLst>
              <a:ext uri="{FF2B5EF4-FFF2-40B4-BE49-F238E27FC236}">
                <a16:creationId xmlns:a16="http://schemas.microsoft.com/office/drawing/2014/main" id="{E3EBB111-A547-8EDD-1269-122B3F183780}"/>
              </a:ext>
            </a:extLst>
          </p:cNvPr>
          <p:cNvSpPr>
            <a:spLocks noGrp="1"/>
          </p:cNvSpPr>
          <p:nvPr>
            <p:ph type="dt" sz="half" idx="10"/>
          </p:nvPr>
        </p:nvSpPr>
        <p:spPr/>
        <p:txBody>
          <a:bodyPr/>
          <a:lstStyle/>
          <a:p>
            <a:pPr>
              <a:defRPr/>
            </a:pPr>
            <a:fld id="{2303D31F-598B-47EE-BA37-93F097A3D676}" type="datetime1">
              <a:rPr lang="en-GB" altLang="en-US" smtClean="0"/>
              <a:pPr>
                <a:defRPr/>
              </a:pPr>
              <a:t>27/11/2024</a:t>
            </a:fld>
            <a:endParaRPr lang="en-GB" altLang="en-US"/>
          </a:p>
        </p:txBody>
      </p:sp>
      <p:sp>
        <p:nvSpPr>
          <p:cNvPr id="5" name="Slide Number Placeholder 4">
            <a:extLst>
              <a:ext uri="{FF2B5EF4-FFF2-40B4-BE49-F238E27FC236}">
                <a16:creationId xmlns:a16="http://schemas.microsoft.com/office/drawing/2014/main" id="{694C1C7C-88ED-D39F-910E-AB861B933D7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7074773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6E7B-36A0-4FD2-661D-D28CFAF6D746}"/>
              </a:ext>
            </a:extLst>
          </p:cNvPr>
          <p:cNvSpPr>
            <a:spLocks noGrp="1"/>
          </p:cNvSpPr>
          <p:nvPr>
            <p:ph type="title"/>
          </p:nvPr>
        </p:nvSpPr>
        <p:spPr/>
        <p:txBody>
          <a:bodyPr/>
          <a:lstStyle/>
          <a:p>
            <a:r>
              <a:rPr lang="en-US" b="1" dirty="0"/>
              <a:t>Critical vs. Descriptive Writing</a:t>
            </a:r>
          </a:p>
        </p:txBody>
      </p:sp>
      <p:sp>
        <p:nvSpPr>
          <p:cNvPr id="3" name="Content Placeholder 2">
            <a:extLst>
              <a:ext uri="{FF2B5EF4-FFF2-40B4-BE49-F238E27FC236}">
                <a16:creationId xmlns:a16="http://schemas.microsoft.com/office/drawing/2014/main" id="{F5C5363A-0990-B92F-D7A3-62664F21B411}"/>
              </a:ext>
            </a:extLst>
          </p:cNvPr>
          <p:cNvSpPr>
            <a:spLocks noGrp="1"/>
          </p:cNvSpPr>
          <p:nvPr>
            <p:ph idx="1"/>
          </p:nvPr>
        </p:nvSpPr>
        <p:spPr>
          <a:xfrm>
            <a:off x="457200" y="1470818"/>
            <a:ext cx="8229600" cy="3916363"/>
          </a:xfrm>
        </p:spPr>
        <p:txBody>
          <a:bodyPr/>
          <a:lstStyle/>
          <a:p>
            <a:pPr marL="0" indent="0">
              <a:buNone/>
            </a:pPr>
            <a:r>
              <a:rPr lang="en-US" sz="3200" i="1" dirty="0"/>
              <a:t>University students sometimes receive feedback that their writing is too descriptive, why do you think this is a problem? </a:t>
            </a:r>
          </a:p>
          <a:p>
            <a:pPr marL="0" indent="0">
              <a:buNone/>
            </a:pPr>
            <a:endParaRPr lang="en-US" i="1" dirty="0"/>
          </a:p>
          <a:p>
            <a:pPr marL="0" indent="0">
              <a:buNone/>
            </a:pPr>
            <a:r>
              <a:rPr lang="en-US" dirty="0"/>
              <a:t>Go to the worksheet and complete </a:t>
            </a:r>
            <a:r>
              <a:rPr lang="en-US" b="1" dirty="0">
                <a:solidFill>
                  <a:srgbClr val="173AFF"/>
                </a:solidFill>
              </a:rPr>
              <a:t>Activity 1</a:t>
            </a:r>
            <a:r>
              <a:rPr lang="en-US" b="1" dirty="0"/>
              <a:t> </a:t>
            </a:r>
            <a:r>
              <a:rPr lang="en-US" dirty="0"/>
              <a:t>with a partner</a:t>
            </a:r>
            <a:endParaRPr lang="en-US" sz="3200" b="1" dirty="0"/>
          </a:p>
          <a:p>
            <a:endParaRPr lang="en-US" dirty="0"/>
          </a:p>
        </p:txBody>
      </p:sp>
      <p:sp>
        <p:nvSpPr>
          <p:cNvPr id="4" name="Date Placeholder 3">
            <a:extLst>
              <a:ext uri="{FF2B5EF4-FFF2-40B4-BE49-F238E27FC236}">
                <a16:creationId xmlns:a16="http://schemas.microsoft.com/office/drawing/2014/main" id="{8C2AA16A-E259-84E5-89BE-0EFA192BDC5A}"/>
              </a:ext>
            </a:extLst>
          </p:cNvPr>
          <p:cNvSpPr>
            <a:spLocks noGrp="1"/>
          </p:cNvSpPr>
          <p:nvPr>
            <p:ph type="dt" sz="half" idx="10"/>
          </p:nvPr>
        </p:nvSpPr>
        <p:spPr/>
        <p:txBody>
          <a:bodyPr/>
          <a:lstStyle/>
          <a:p>
            <a:pPr>
              <a:defRPr/>
            </a:pPr>
            <a:fld id="{7734DD8D-AE26-4A6C-B780-968F72A0D9BC}" type="datetime1">
              <a:rPr lang="en-GB" smtClean="0"/>
              <a:pPr>
                <a:defRPr/>
              </a:pPr>
              <a:t>27/11/2024</a:t>
            </a:fld>
            <a:endParaRPr lang="en-GB"/>
          </a:p>
        </p:txBody>
      </p:sp>
    </p:spTree>
    <p:extLst>
      <p:ext uri="{BB962C8B-B14F-4D97-AF65-F5344CB8AC3E}">
        <p14:creationId xmlns:p14="http://schemas.microsoft.com/office/powerpoint/2010/main" val="2346920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6123-657E-60F2-20C3-11966AED2CFB}"/>
              </a:ext>
            </a:extLst>
          </p:cNvPr>
          <p:cNvSpPr>
            <a:spLocks noGrp="1"/>
          </p:cNvSpPr>
          <p:nvPr>
            <p:ph type="title"/>
          </p:nvPr>
        </p:nvSpPr>
        <p:spPr>
          <a:xfrm>
            <a:off x="354012" y="165810"/>
            <a:ext cx="8435975" cy="479175"/>
          </a:xfrm>
        </p:spPr>
        <p:txBody>
          <a:bodyPr/>
          <a:lstStyle/>
          <a:p>
            <a:r>
              <a:rPr lang="en-US" b="1" dirty="0"/>
              <a:t>Worksheet Activity 1 </a:t>
            </a:r>
            <a:r>
              <a:rPr lang="en-US" b="1" dirty="0">
                <a:solidFill>
                  <a:srgbClr val="FF0000"/>
                </a:solidFill>
              </a:rPr>
              <a:t>Answers</a:t>
            </a:r>
          </a:p>
        </p:txBody>
      </p:sp>
      <p:sp>
        <p:nvSpPr>
          <p:cNvPr id="3" name="Content Placeholder 2">
            <a:extLst>
              <a:ext uri="{FF2B5EF4-FFF2-40B4-BE49-F238E27FC236}">
                <a16:creationId xmlns:a16="http://schemas.microsoft.com/office/drawing/2014/main" id="{0CBE8B47-903A-16D1-3E5B-2052C623D799}"/>
              </a:ext>
            </a:extLst>
          </p:cNvPr>
          <p:cNvSpPr>
            <a:spLocks noGrp="1"/>
          </p:cNvSpPr>
          <p:nvPr>
            <p:ph idx="1"/>
          </p:nvPr>
        </p:nvSpPr>
        <p:spPr>
          <a:xfrm>
            <a:off x="457199" y="902369"/>
            <a:ext cx="8229600" cy="3916363"/>
          </a:xfrm>
        </p:spPr>
        <p:txBody>
          <a:bodyPr/>
          <a:lstStyle/>
          <a:p>
            <a:pPr algn="just">
              <a:lnSpc>
                <a:spcPct val="107000"/>
              </a:lnSpc>
              <a:spcAft>
                <a:spcPts val="800"/>
              </a:spcAft>
            </a:pPr>
            <a:r>
              <a:rPr lang="en-GB" sz="2600" b="1" kern="100" dirty="0">
                <a:solidFill>
                  <a:srgbClr val="00B050"/>
                </a:solidFill>
                <a:effectLst/>
                <a:ea typeface="DengXian" panose="02010600030101010101" pitchFamily="2" charset="-122"/>
                <a:cs typeface="Arial" panose="020B0604020202020204" pitchFamily="34" charset="0"/>
              </a:rPr>
              <a:t>Paragraph B </a:t>
            </a:r>
            <a:r>
              <a:rPr lang="en-GB" sz="2600" kern="100" dirty="0">
                <a:effectLst/>
                <a:ea typeface="DengXian" panose="02010600030101010101" pitchFamily="2" charset="-122"/>
                <a:cs typeface="Arial" panose="020B0604020202020204" pitchFamily="34" charset="0"/>
              </a:rPr>
              <a:t>is the paragraph with more critical writing.</a:t>
            </a:r>
            <a:endParaRPr lang="en-GB" sz="2600" b="1" kern="100" dirty="0">
              <a:solidFill>
                <a:srgbClr val="00B050"/>
              </a:solidFill>
              <a:effectLst/>
              <a:ea typeface="DengXian" panose="02010600030101010101" pitchFamily="2" charset="-122"/>
              <a:cs typeface="Arial" panose="020B0604020202020204" pitchFamily="34" charset="0"/>
            </a:endParaRPr>
          </a:p>
          <a:p>
            <a:pPr algn="just">
              <a:lnSpc>
                <a:spcPct val="107000"/>
              </a:lnSpc>
              <a:spcAft>
                <a:spcPts val="800"/>
              </a:spcAft>
            </a:pPr>
            <a:r>
              <a:rPr lang="en-GB" sz="2600" b="1" kern="100" dirty="0">
                <a:solidFill>
                  <a:srgbClr val="FF0000"/>
                </a:solidFill>
                <a:effectLst/>
                <a:ea typeface="DengXian" panose="02010600030101010101" pitchFamily="2" charset="-122"/>
                <a:cs typeface="Arial" panose="020B0604020202020204" pitchFamily="34" charset="0"/>
              </a:rPr>
              <a:t>Paragraph A </a:t>
            </a:r>
            <a:r>
              <a:rPr lang="en-GB" sz="2600" kern="100" dirty="0">
                <a:effectLst/>
                <a:ea typeface="DengXian" panose="02010600030101010101" pitchFamily="2" charset="-122"/>
                <a:cs typeface="Arial" panose="020B0604020202020204" pitchFamily="34" charset="0"/>
              </a:rPr>
              <a:t>simply states a collection of arguments from various sources/research</a:t>
            </a:r>
          </a:p>
          <a:p>
            <a:pPr algn="just">
              <a:lnSpc>
                <a:spcPct val="107000"/>
              </a:lnSpc>
              <a:spcAft>
                <a:spcPts val="800"/>
              </a:spcAft>
            </a:pPr>
            <a:r>
              <a:rPr lang="en-GB" sz="2600" b="1" kern="100" dirty="0">
                <a:solidFill>
                  <a:srgbClr val="00B050"/>
                </a:solidFill>
                <a:effectLst/>
                <a:ea typeface="DengXian" panose="02010600030101010101" pitchFamily="2" charset="-122"/>
                <a:cs typeface="Arial" panose="020B0604020202020204" pitchFamily="34" charset="0"/>
              </a:rPr>
              <a:t>Paragraph B</a:t>
            </a:r>
            <a:r>
              <a:rPr lang="en-GB" sz="2600" kern="100" dirty="0">
                <a:effectLst/>
                <a:ea typeface="DengXian" panose="02010600030101010101" pitchFamily="2" charset="-122"/>
                <a:cs typeface="Arial" panose="020B0604020202020204" pitchFamily="34" charset="0"/>
              </a:rPr>
              <a:t> includes the writer’s interpretation of this research as well. </a:t>
            </a:r>
          </a:p>
          <a:p>
            <a:pPr algn="just">
              <a:lnSpc>
                <a:spcPct val="107000"/>
              </a:lnSpc>
              <a:spcAft>
                <a:spcPts val="800"/>
              </a:spcAft>
            </a:pPr>
            <a:r>
              <a:rPr lang="en-GB" sz="2600" kern="100" dirty="0">
                <a:effectLst/>
                <a:ea typeface="DengXian" panose="02010600030101010101" pitchFamily="2" charset="-122"/>
                <a:cs typeface="Arial" panose="020B0604020202020204" pitchFamily="34" charset="0"/>
              </a:rPr>
              <a:t>Furthermore, note that </a:t>
            </a:r>
            <a:r>
              <a:rPr lang="en-GB" sz="2600" b="1" kern="100" dirty="0">
                <a:solidFill>
                  <a:srgbClr val="FF0000"/>
                </a:solidFill>
                <a:effectLst/>
                <a:ea typeface="DengXian" panose="02010600030101010101" pitchFamily="2" charset="-122"/>
                <a:cs typeface="Arial" panose="020B0604020202020204" pitchFamily="34" charset="0"/>
              </a:rPr>
              <a:t>Paragraph A</a:t>
            </a:r>
            <a:r>
              <a:rPr lang="en-GB" sz="2600" kern="100" dirty="0">
                <a:effectLst/>
                <a:ea typeface="DengXian" panose="02010600030101010101" pitchFamily="2" charset="-122"/>
                <a:cs typeface="Arial" panose="020B0604020202020204" pitchFamily="34" charset="0"/>
              </a:rPr>
              <a:t> begins straight away with a citation (e.g. not the writer’s own words or idea), while </a:t>
            </a:r>
            <a:r>
              <a:rPr lang="en-GB" sz="2600" b="1" kern="100" dirty="0">
                <a:solidFill>
                  <a:srgbClr val="00B050"/>
                </a:solidFill>
                <a:effectLst/>
                <a:ea typeface="DengXian" panose="02010600030101010101" pitchFamily="2" charset="-122"/>
                <a:cs typeface="Arial" panose="020B0604020202020204" pitchFamily="34" charset="0"/>
              </a:rPr>
              <a:t>Paragraph B</a:t>
            </a:r>
            <a:r>
              <a:rPr lang="en-GB" sz="2600" kern="100" dirty="0">
                <a:effectLst/>
                <a:ea typeface="DengXian" panose="02010600030101010101" pitchFamily="2" charset="-122"/>
                <a:cs typeface="Arial" panose="020B0604020202020204" pitchFamily="34" charset="0"/>
              </a:rPr>
              <a:t> begins with the author’s own words/idea.</a:t>
            </a:r>
          </a:p>
          <a:p>
            <a:endParaRPr lang="en-US" dirty="0"/>
          </a:p>
        </p:txBody>
      </p:sp>
      <p:sp>
        <p:nvSpPr>
          <p:cNvPr id="4" name="Date Placeholder 3">
            <a:extLst>
              <a:ext uri="{FF2B5EF4-FFF2-40B4-BE49-F238E27FC236}">
                <a16:creationId xmlns:a16="http://schemas.microsoft.com/office/drawing/2014/main" id="{865BE05C-7D36-4788-0754-BCD03FABFA55}"/>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734DD8D-AE26-4A6C-B780-968F72A0D9BC}" type="datetime1">
              <a:rPr kumimoji="0" lang="en-GB" sz="1050" b="0" i="0" u="none" strike="noStrike" kern="1200" cap="none" spc="0" normalizeH="0" baseline="0" noProof="0" smtClean="0">
                <a:ln>
                  <a:noFill/>
                </a:ln>
                <a:solidFill>
                  <a:srgbClr val="000000">
                    <a:tint val="75000"/>
                  </a:srgb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27/11/2024</a:t>
            </a:fld>
            <a:endParaRPr kumimoji="0" lang="en-GB" sz="1050" b="0" i="0" u="none" strike="noStrike" kern="1200" cap="none" spc="0" normalizeH="0" baseline="0" noProof="0">
              <a:ln>
                <a:noFill/>
              </a:ln>
              <a:solidFill>
                <a:srgbClr val="000000">
                  <a:tint val="75000"/>
                </a:srgbClr>
              </a:solidFill>
              <a:effectLst/>
              <a:uLnTx/>
              <a:uFillTx/>
              <a:latin typeface="Myriad Pro"/>
              <a:ea typeface="+mn-ea"/>
              <a:cs typeface="+mn-cs"/>
            </a:endParaRPr>
          </a:p>
        </p:txBody>
      </p:sp>
    </p:spTree>
    <p:extLst>
      <p:ext uri="{BB962C8B-B14F-4D97-AF65-F5344CB8AC3E}">
        <p14:creationId xmlns:p14="http://schemas.microsoft.com/office/powerpoint/2010/main" val="216541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AA58E-2795-D6DD-DE53-4E8C45C0D945}"/>
              </a:ext>
            </a:extLst>
          </p:cNvPr>
          <p:cNvSpPr>
            <a:spLocks noGrp="1"/>
          </p:cNvSpPr>
          <p:nvPr>
            <p:ph type="title"/>
          </p:nvPr>
        </p:nvSpPr>
        <p:spPr/>
        <p:txBody>
          <a:bodyPr/>
          <a:lstStyle/>
          <a:p>
            <a:r>
              <a:rPr lang="en-US" b="1" dirty="0"/>
              <a:t>Critical vs. Descriptive Writing</a:t>
            </a:r>
          </a:p>
        </p:txBody>
      </p:sp>
      <p:sp>
        <p:nvSpPr>
          <p:cNvPr id="3" name="Content Placeholder 2">
            <a:extLst>
              <a:ext uri="{FF2B5EF4-FFF2-40B4-BE49-F238E27FC236}">
                <a16:creationId xmlns:a16="http://schemas.microsoft.com/office/drawing/2014/main" id="{C0D3B6BA-814F-3AA5-2045-DF5200CED82D}"/>
              </a:ext>
            </a:extLst>
          </p:cNvPr>
          <p:cNvSpPr>
            <a:spLocks noGrp="1"/>
          </p:cNvSpPr>
          <p:nvPr>
            <p:ph idx="1"/>
          </p:nvPr>
        </p:nvSpPr>
        <p:spPr/>
        <p:txBody>
          <a:bodyPr/>
          <a:lstStyle/>
          <a:p>
            <a:r>
              <a:rPr lang="en-US" dirty="0"/>
              <a:t>Go to the worksheet and complete </a:t>
            </a:r>
            <a:r>
              <a:rPr lang="en-US" b="1" dirty="0">
                <a:solidFill>
                  <a:srgbClr val="173AFF"/>
                </a:solidFill>
              </a:rPr>
              <a:t>Activity 2.</a:t>
            </a:r>
            <a:r>
              <a:rPr lang="en-US" b="1" dirty="0"/>
              <a:t> </a:t>
            </a:r>
            <a:r>
              <a:rPr lang="en-US" dirty="0"/>
              <a:t>Then discuss with a partner which statements you think you will need to try and do for this report. </a:t>
            </a:r>
            <a:endParaRPr lang="en-US" b="1" dirty="0"/>
          </a:p>
        </p:txBody>
      </p:sp>
      <p:sp>
        <p:nvSpPr>
          <p:cNvPr id="4" name="Date Placeholder 3">
            <a:extLst>
              <a:ext uri="{FF2B5EF4-FFF2-40B4-BE49-F238E27FC236}">
                <a16:creationId xmlns:a16="http://schemas.microsoft.com/office/drawing/2014/main" id="{BCC5A14A-F613-A6E6-1476-E485C459E522}"/>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734DD8D-AE26-4A6C-B780-968F72A0D9BC}" type="datetime1">
              <a:rPr kumimoji="0" lang="en-GB" sz="1050" b="0" i="0" u="none" strike="noStrike" kern="1200" cap="none" spc="0" normalizeH="0" baseline="0" noProof="0" smtClean="0">
                <a:ln>
                  <a:noFill/>
                </a:ln>
                <a:solidFill>
                  <a:srgbClr val="000000">
                    <a:tint val="75000"/>
                  </a:srgb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27/11/2024</a:t>
            </a:fld>
            <a:endParaRPr kumimoji="0" lang="en-GB" sz="1050" b="0" i="0" u="none" strike="noStrike" kern="1200" cap="none" spc="0" normalizeH="0" baseline="0" noProof="0">
              <a:ln>
                <a:noFill/>
              </a:ln>
              <a:solidFill>
                <a:srgbClr val="000000">
                  <a:tint val="75000"/>
                </a:srgbClr>
              </a:solidFill>
              <a:effectLst/>
              <a:uLnTx/>
              <a:uFillTx/>
              <a:latin typeface="Myriad Pro"/>
              <a:ea typeface="+mn-ea"/>
              <a:cs typeface="+mn-cs"/>
            </a:endParaRPr>
          </a:p>
        </p:txBody>
      </p:sp>
    </p:spTree>
    <p:extLst>
      <p:ext uri="{BB962C8B-B14F-4D97-AF65-F5344CB8AC3E}">
        <p14:creationId xmlns:p14="http://schemas.microsoft.com/office/powerpoint/2010/main" val="26756964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924D84CD-5280-4B52-B96E-8EDAA2B20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yriad Pro"/>
              <a:ea typeface="+mn-ea"/>
              <a:cs typeface="+mn-cs"/>
            </a:endParaRPr>
          </a:p>
        </p:txBody>
      </p:sp>
      <p:sp useBgFill="1">
        <p:nvSpPr>
          <p:cNvPr id="18" name="Rectangle 17">
            <a:extLst>
              <a:ext uri="{FF2B5EF4-FFF2-40B4-BE49-F238E27FC236}">
                <a16:creationId xmlns:a16="http://schemas.microsoft.com/office/drawing/2014/main" id="{6BC8DD5A-2177-6753-E2F9-C07A00190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4000" cy="1696413"/>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yriad Pro"/>
              <a:ea typeface="+mn-ea"/>
              <a:cs typeface="+mn-cs"/>
            </a:endParaRPr>
          </a:p>
        </p:txBody>
      </p:sp>
      <p:sp>
        <p:nvSpPr>
          <p:cNvPr id="2" name="Title 1">
            <a:extLst>
              <a:ext uri="{FF2B5EF4-FFF2-40B4-BE49-F238E27FC236}">
                <a16:creationId xmlns:a16="http://schemas.microsoft.com/office/drawing/2014/main" id="{9B0862BF-559F-B37A-CBE7-0BC689B1FCA6}"/>
              </a:ext>
            </a:extLst>
          </p:cNvPr>
          <p:cNvSpPr>
            <a:spLocks noGrp="1"/>
          </p:cNvSpPr>
          <p:nvPr>
            <p:ph type="title"/>
          </p:nvPr>
        </p:nvSpPr>
        <p:spPr>
          <a:xfrm>
            <a:off x="1216655" y="131803"/>
            <a:ext cx="6710688" cy="866362"/>
          </a:xfrm>
        </p:spPr>
        <p:txBody>
          <a:bodyPr>
            <a:normAutofit/>
          </a:bodyPr>
          <a:lstStyle/>
          <a:p>
            <a:r>
              <a:rPr lang="en-US" sz="3500" b="1" dirty="0"/>
              <a:t>Worksheet Activity 2 </a:t>
            </a:r>
            <a:r>
              <a:rPr lang="en-US" sz="3500" b="1" dirty="0">
                <a:solidFill>
                  <a:srgbClr val="FF0000"/>
                </a:solidFill>
              </a:rPr>
              <a:t>Answers</a:t>
            </a:r>
          </a:p>
        </p:txBody>
      </p:sp>
      <p:sp>
        <p:nvSpPr>
          <p:cNvPr id="4" name="Date Placeholder 3">
            <a:extLst>
              <a:ext uri="{FF2B5EF4-FFF2-40B4-BE49-F238E27FC236}">
                <a16:creationId xmlns:a16="http://schemas.microsoft.com/office/drawing/2014/main" id="{61A6ED54-CB2B-9301-E788-05C2371CFD61}"/>
              </a:ext>
            </a:extLst>
          </p:cNvPr>
          <p:cNvSpPr>
            <a:spLocks noGrp="1"/>
          </p:cNvSpPr>
          <p:nvPr>
            <p:ph type="dt" sz="half" idx="10"/>
          </p:nvPr>
        </p:nvSpPr>
        <p:spPr>
          <a:xfrm>
            <a:off x="569214" y="6356350"/>
            <a:ext cx="2111841" cy="365125"/>
          </a:xfrm>
        </p:spPr>
        <p:txBody>
          <a:bodyP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7734DD8D-AE26-4A6C-B780-968F72A0D9BC}" type="datetime1">
              <a:rPr kumimoji="0" lang="en-GB" sz="1050" b="0" i="0" u="none" strike="noStrike" kern="1200" cap="none" spc="0" normalizeH="0" baseline="0" noProof="0">
                <a:ln>
                  <a:noFill/>
                </a:ln>
                <a:solidFill>
                  <a:srgbClr val="000000"/>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27/11/2024</a:t>
            </a:fld>
            <a:endParaRPr kumimoji="0" lang="en-GB" sz="1050" b="0" i="0" u="none" strike="noStrike" kern="1200" cap="none" spc="0" normalizeH="0" baseline="0" noProof="0">
              <a:ln>
                <a:noFill/>
              </a:ln>
              <a:solidFill>
                <a:srgbClr val="000000"/>
              </a:solidFill>
              <a:effectLst/>
              <a:uLnTx/>
              <a:uFillTx/>
              <a:latin typeface="Myriad Pro"/>
              <a:ea typeface="+mn-ea"/>
              <a:cs typeface="+mn-cs"/>
            </a:endParaRPr>
          </a:p>
        </p:txBody>
      </p:sp>
      <p:graphicFrame>
        <p:nvGraphicFramePr>
          <p:cNvPr id="8" name="Content Placeholder 7">
            <a:extLst>
              <a:ext uri="{FF2B5EF4-FFF2-40B4-BE49-F238E27FC236}">
                <a16:creationId xmlns:a16="http://schemas.microsoft.com/office/drawing/2014/main" id="{82DEEC86-13F0-BF43-A064-F315B3B5EFD2}"/>
              </a:ext>
            </a:extLst>
          </p:cNvPr>
          <p:cNvGraphicFramePr>
            <a:graphicFrameLocks noGrp="1"/>
          </p:cNvGraphicFramePr>
          <p:nvPr>
            <p:ph idx="1"/>
          </p:nvPr>
        </p:nvGraphicFramePr>
        <p:xfrm>
          <a:off x="246647" y="1203159"/>
          <a:ext cx="8650705" cy="5016666"/>
        </p:xfrm>
        <a:graphic>
          <a:graphicData uri="http://schemas.openxmlformats.org/drawingml/2006/table">
            <a:tbl>
              <a:tblPr firstRow="1"/>
              <a:tblGrid>
                <a:gridCol w="4007959">
                  <a:extLst>
                    <a:ext uri="{9D8B030D-6E8A-4147-A177-3AD203B41FA5}">
                      <a16:colId xmlns:a16="http://schemas.microsoft.com/office/drawing/2014/main" val="592811005"/>
                    </a:ext>
                  </a:extLst>
                </a:gridCol>
                <a:gridCol w="4642746">
                  <a:extLst>
                    <a:ext uri="{9D8B030D-6E8A-4147-A177-3AD203B41FA5}">
                      <a16:colId xmlns:a16="http://schemas.microsoft.com/office/drawing/2014/main" val="1079571616"/>
                    </a:ext>
                  </a:extLst>
                </a:gridCol>
              </a:tblGrid>
              <a:tr h="295098">
                <a:tc>
                  <a:txBody>
                    <a:bodyPr/>
                    <a:lstStyle/>
                    <a:p>
                      <a:pPr algn="l" fontAlgn="t">
                        <a:lnSpc>
                          <a:spcPct val="107000"/>
                        </a:lnSpc>
                        <a:spcBef>
                          <a:spcPts val="0"/>
                        </a:spcBef>
                        <a:spcAft>
                          <a:spcPts val="800"/>
                        </a:spcAft>
                      </a:pPr>
                      <a:r>
                        <a:rPr lang="en-GB" sz="1100" b="1" i="0" u="none" strike="noStrike" kern="100">
                          <a:effectLst/>
                          <a:latin typeface="Calibri" panose="020F0502020204030204" pitchFamily="34" charset="0"/>
                          <a:ea typeface="DengXian" panose="02010600030101010101" pitchFamily="2" charset="-122"/>
                          <a:cs typeface="Calibri" panose="020F0502020204030204" pitchFamily="34" charset="0"/>
                        </a:rPr>
                        <a:t>Descriptive writing</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1" i="0" u="none" strike="noStrike" kern="100">
                          <a:effectLst/>
                          <a:latin typeface="Calibri" panose="020F0502020204030204" pitchFamily="34" charset="0"/>
                          <a:ea typeface="DengXian" panose="02010600030101010101" pitchFamily="2" charset="-122"/>
                          <a:cs typeface="Calibri" panose="020F0502020204030204" pitchFamily="34" charset="0"/>
                        </a:rPr>
                        <a:t>Critical writing</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82183809"/>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States what happened</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dirty="0">
                          <a:effectLst/>
                          <a:latin typeface="Calibri" panose="020F0502020204030204" pitchFamily="34" charset="0"/>
                          <a:ea typeface="DengXian" panose="02010600030101010101" pitchFamily="2" charset="-122"/>
                          <a:cs typeface="Calibri" panose="020F0502020204030204" pitchFamily="34" charset="0"/>
                        </a:rPr>
                        <a:t>Identifies the significance of what happened</a:t>
                      </a:r>
                      <a:endParaRPr lang="en-GB" sz="1600" b="0" i="0" u="none" strike="noStrike" dirty="0">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14975069"/>
                  </a:ext>
                </a:extLst>
              </a:tr>
              <a:tr h="295098">
                <a:tc>
                  <a:txBody>
                    <a:bodyPr/>
                    <a:lstStyle/>
                    <a:p>
                      <a:pPr algn="l" fontAlgn="t">
                        <a:lnSpc>
                          <a:spcPct val="107000"/>
                        </a:lnSpc>
                        <a:spcBef>
                          <a:spcPts val="0"/>
                        </a:spcBef>
                        <a:spcAft>
                          <a:spcPts val="800"/>
                        </a:spcAft>
                      </a:pPr>
                      <a:r>
                        <a:rPr lang="en-GB" sz="1100" b="0" i="0" u="none" strike="noStrike" kern="100" dirty="0">
                          <a:effectLst/>
                          <a:latin typeface="Calibri" panose="020F0502020204030204" pitchFamily="34" charset="0"/>
                          <a:ea typeface="DengXian" panose="02010600030101010101" pitchFamily="2" charset="-122"/>
                          <a:cs typeface="Calibri" panose="020F0502020204030204" pitchFamily="34" charset="0"/>
                        </a:rPr>
                        <a:t>1.</a:t>
                      </a:r>
                      <a:r>
                        <a:rPr lang="en-GB" sz="1000" b="0" i="0" u="none" strike="noStrike" kern="100" dirty="0">
                          <a:effectLst/>
                          <a:latin typeface="Calibri" panose="020F0502020204030204" pitchFamily="34" charset="0"/>
                          <a:ea typeface="DengXian" panose="02010600030101010101" pitchFamily="2" charset="-122"/>
                          <a:cs typeface="Arial" panose="020B0604020202020204" pitchFamily="34" charset="0"/>
                        </a:rPr>
                        <a:t> </a:t>
                      </a:r>
                      <a:r>
                        <a:rPr lang="en-GB" sz="1100" b="0" i="0" u="none" strike="noStrike" kern="100"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States what something is like</a:t>
                      </a:r>
                      <a:endParaRPr lang="en-GB" sz="1600" b="0" i="0" u="none" strike="noStrike" dirty="0">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2.</a:t>
                      </a:r>
                      <a:r>
                        <a:rPr lang="en-GB" sz="1100" b="0" i="0" u="none" strike="noStrike" kern="100">
                          <a:solidFill>
                            <a:srgbClr val="FF0000"/>
                          </a:solidFill>
                          <a:effectLst/>
                          <a:latin typeface="Calibri" panose="020F0502020204030204" pitchFamily="34" charset="0"/>
                          <a:ea typeface="DengXian" panose="02010600030101010101" pitchFamily="2" charset="-122"/>
                          <a:cs typeface="Calibri" panose="020F0502020204030204" pitchFamily="34" charset="0"/>
                        </a:rPr>
                        <a:t> Evaluates the strengths and weakness of something</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0578701"/>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Gives the story so far</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Analyses how the story so far impacts on the current state</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8606070"/>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Says how to do something</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Arial" panose="020B0604020202020204" pitchFamily="34" charset="0"/>
                        </a:rPr>
                        <a:t>Analyses why things are done a certain way</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16267131"/>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Explains what a theory says</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Arial" panose="020B0604020202020204" pitchFamily="34" charset="0"/>
                        </a:rPr>
                        <a:t>Shows why a theory is relevant</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6967299"/>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Explains how something works</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Indicates why something will work (best)</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70977209"/>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Notes the method used</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Identifies whether a method was suitable or appropriate</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55833016"/>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Says when something occurred</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Identifies why the timing is of importance</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70540988"/>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Identifies the different components of something</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Weighs up the importance of component parts</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27113996"/>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States options</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Gives reasons for selecting each option</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95970316"/>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Lists details</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Evaluates the relative significance of details</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84326611"/>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Lists in any order</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Structures information in order of importance</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5770576"/>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3.</a:t>
                      </a:r>
                      <a:r>
                        <a:rPr lang="en-GB" sz="1000" b="0" i="0" u="none" strike="noStrike" kern="100">
                          <a:effectLst/>
                          <a:latin typeface="Calibri" panose="020F0502020204030204" pitchFamily="34" charset="0"/>
                          <a:ea typeface="DengXian" panose="02010600030101010101" pitchFamily="2" charset="-122"/>
                          <a:cs typeface="Arial" panose="020B0604020202020204" pitchFamily="34" charset="0"/>
                        </a:rPr>
                        <a:t> </a:t>
                      </a:r>
                      <a:r>
                        <a:rPr lang="en-GB" sz="1100" b="0" i="0" u="none" strike="noStrike" kern="100">
                          <a:solidFill>
                            <a:srgbClr val="FF0000"/>
                          </a:solidFill>
                          <a:effectLst/>
                          <a:latin typeface="Calibri" panose="020F0502020204030204" pitchFamily="34" charset="0"/>
                          <a:ea typeface="DengXian" panose="02010600030101010101" pitchFamily="2" charset="-122"/>
                          <a:cs typeface="Calibri" panose="020F0502020204030204" pitchFamily="34" charset="0"/>
                        </a:rPr>
                        <a:t>States links between items</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4.</a:t>
                      </a:r>
                      <a:r>
                        <a:rPr lang="en-GB" sz="1000" b="0" i="0" u="none" strike="noStrike" kern="100">
                          <a:effectLst/>
                          <a:latin typeface="Calibri" panose="020F0502020204030204" pitchFamily="34" charset="0"/>
                          <a:ea typeface="DengXian" panose="02010600030101010101" pitchFamily="2" charset="-122"/>
                          <a:cs typeface="Arial" panose="020B0604020202020204" pitchFamily="34" charset="0"/>
                        </a:rPr>
                        <a:t> </a:t>
                      </a:r>
                      <a:r>
                        <a:rPr lang="en-GB" sz="1100" b="0" i="0" u="none" strike="noStrike" kern="100">
                          <a:solidFill>
                            <a:srgbClr val="FF0000"/>
                          </a:solidFill>
                          <a:effectLst/>
                          <a:latin typeface="Calibri" panose="020F0502020204030204" pitchFamily="34" charset="0"/>
                          <a:ea typeface="DengXian" panose="02010600030101010101" pitchFamily="2" charset="-122"/>
                          <a:cs typeface="Arial" panose="020B0604020202020204" pitchFamily="34" charset="0"/>
                        </a:rPr>
                        <a:t>Shows the relevance of links between pieces of information</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49797579"/>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5. </a:t>
                      </a:r>
                      <a:r>
                        <a:rPr lang="en-GB" sz="1100" b="0" i="0" u="none" strike="noStrike" kern="100">
                          <a:solidFill>
                            <a:srgbClr val="FF0000"/>
                          </a:solidFill>
                          <a:effectLst/>
                          <a:latin typeface="Calibri" panose="020F0502020204030204" pitchFamily="34" charset="0"/>
                          <a:ea typeface="DengXian" panose="02010600030101010101" pitchFamily="2" charset="-122"/>
                          <a:cs typeface="Calibri" panose="020F0502020204030204" pitchFamily="34" charset="0"/>
                        </a:rPr>
                        <a:t>Gives evidence</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6.</a:t>
                      </a:r>
                      <a:r>
                        <a:rPr lang="en-GB" sz="1100" b="0" i="0" u="none" strike="noStrike" kern="100">
                          <a:solidFill>
                            <a:srgbClr val="FF0000"/>
                          </a:solidFill>
                          <a:effectLst/>
                          <a:latin typeface="Calibri" panose="020F0502020204030204" pitchFamily="34" charset="0"/>
                          <a:ea typeface="DengXian" panose="02010600030101010101" pitchFamily="2" charset="-122"/>
                          <a:cs typeface="Calibri" panose="020F0502020204030204" pitchFamily="34" charset="0"/>
                        </a:rPr>
                        <a:t> Argues a case according to the evidence</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60422187"/>
                  </a:ext>
                </a:extLst>
              </a:tr>
              <a:tr h="295098">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Provides information for comparison</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a:effectLst/>
                          <a:latin typeface="Calibri" panose="020F0502020204030204" pitchFamily="34" charset="0"/>
                          <a:ea typeface="DengXian" panose="02010600030101010101" pitchFamily="2" charset="-122"/>
                          <a:cs typeface="Calibri" panose="020F0502020204030204" pitchFamily="34" charset="0"/>
                        </a:rPr>
                        <a:t>Makes a reasoned judgement on provided information</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19608429"/>
                  </a:ext>
                </a:extLst>
              </a:tr>
              <a:tr h="295098">
                <a:tc>
                  <a:txBody>
                    <a:bodyPr/>
                    <a:lstStyle/>
                    <a:p>
                      <a:pPr algn="l" fontAlgn="t">
                        <a:lnSpc>
                          <a:spcPct val="107000"/>
                        </a:lnSpc>
                        <a:spcBef>
                          <a:spcPts val="0"/>
                        </a:spcBef>
                        <a:spcAft>
                          <a:spcPts val="800"/>
                        </a:spcAft>
                      </a:pPr>
                      <a:r>
                        <a:rPr lang="en-GB" sz="1100" b="0" i="0" u="none" strike="noStrike" kern="100">
                          <a:solidFill>
                            <a:srgbClr val="FF0000"/>
                          </a:solidFill>
                          <a:effectLst/>
                          <a:latin typeface="Calibri" panose="020F0502020204030204" pitchFamily="34" charset="0"/>
                          <a:ea typeface="DengXian" panose="02010600030101010101" pitchFamily="2" charset="-122"/>
                          <a:cs typeface="Calibri" panose="020F0502020204030204" pitchFamily="34" charset="0"/>
                        </a:rPr>
                        <a:t>7.</a:t>
                      </a:r>
                      <a:r>
                        <a:rPr lang="en-GB" sz="1000" b="0" i="0" u="none" strike="noStrike" kern="100">
                          <a:solidFill>
                            <a:srgbClr val="FF0000"/>
                          </a:solidFill>
                          <a:effectLst/>
                          <a:latin typeface="Calibri" panose="020F0502020204030204" pitchFamily="34" charset="0"/>
                          <a:ea typeface="DengXian" panose="02010600030101010101" pitchFamily="2" charset="-122"/>
                          <a:cs typeface="Arial" panose="020B0604020202020204" pitchFamily="34" charset="0"/>
                        </a:rPr>
                        <a:t> </a:t>
                      </a:r>
                      <a:r>
                        <a:rPr lang="en-GB" sz="1100" b="0" i="0" u="none" strike="noStrike" kern="100">
                          <a:solidFill>
                            <a:srgbClr val="FF0000"/>
                          </a:solidFill>
                          <a:effectLst/>
                          <a:latin typeface="Calibri" panose="020F0502020204030204" pitchFamily="34" charset="0"/>
                          <a:ea typeface="DengXian" panose="02010600030101010101" pitchFamily="2" charset="-122"/>
                          <a:cs typeface="Calibri" panose="020F0502020204030204" pitchFamily="34" charset="0"/>
                        </a:rPr>
                        <a:t>Gives information</a:t>
                      </a:r>
                      <a:endParaRPr lang="en-GB" sz="1600" b="0" i="0" u="none" strike="noStrike">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800"/>
                        </a:spcAft>
                      </a:pPr>
                      <a:r>
                        <a:rPr lang="en-GB" sz="1100" b="0" i="0" u="none" strike="noStrike" kern="100" dirty="0">
                          <a:effectLst/>
                          <a:latin typeface="Calibri" panose="020F0502020204030204" pitchFamily="34" charset="0"/>
                          <a:ea typeface="DengXian" panose="02010600030101010101" pitchFamily="2" charset="-122"/>
                          <a:cs typeface="Calibri" panose="020F0502020204030204" pitchFamily="34" charset="0"/>
                        </a:rPr>
                        <a:t>8.</a:t>
                      </a:r>
                      <a:r>
                        <a:rPr lang="en-GB" sz="1000" b="0" i="0" u="none" strike="noStrike" kern="100" dirty="0">
                          <a:effectLst/>
                          <a:latin typeface="Calibri" panose="020F0502020204030204" pitchFamily="34" charset="0"/>
                          <a:ea typeface="DengXian" panose="02010600030101010101" pitchFamily="2" charset="-122"/>
                          <a:cs typeface="Arial" panose="020B0604020202020204" pitchFamily="34" charset="0"/>
                        </a:rPr>
                        <a:t> </a:t>
                      </a:r>
                      <a:r>
                        <a:rPr lang="en-GB" sz="1100" b="0" i="0" u="none" strike="noStrike"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Draws conclusions</a:t>
                      </a:r>
                      <a:endParaRPr lang="en-GB" sz="1600" b="0" i="0" u="none" strike="noStrike" dirty="0">
                        <a:effectLst/>
                        <a:latin typeface="Arial" panose="020B0604020202020204" pitchFamily="34" charset="0"/>
                      </a:endParaRPr>
                    </a:p>
                  </a:txBody>
                  <a:tcPr marL="60211" marR="60211" marT="83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43355867"/>
                  </a:ext>
                </a:extLst>
              </a:tr>
            </a:tbl>
          </a:graphicData>
        </a:graphic>
      </p:graphicFrame>
    </p:spTree>
    <p:extLst>
      <p:ext uri="{BB962C8B-B14F-4D97-AF65-F5344CB8AC3E}">
        <p14:creationId xmlns:p14="http://schemas.microsoft.com/office/powerpoint/2010/main" val="1583624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2A8BF-4580-E6EB-0C67-2DED7BA8B83B}"/>
              </a:ext>
            </a:extLst>
          </p:cNvPr>
          <p:cNvSpPr>
            <a:spLocks noGrp="1"/>
          </p:cNvSpPr>
          <p:nvPr>
            <p:ph type="title"/>
          </p:nvPr>
        </p:nvSpPr>
        <p:spPr>
          <a:xfrm>
            <a:off x="464820" y="420372"/>
            <a:ext cx="8484870" cy="1125474"/>
          </a:xfrm>
        </p:spPr>
        <p:txBody>
          <a:bodyPr/>
          <a:lstStyle/>
          <a:p>
            <a:r>
              <a:rPr lang="en-GB" dirty="0"/>
              <a:t>Descriptive vs Critical writing </a:t>
            </a:r>
          </a:p>
        </p:txBody>
      </p:sp>
      <p:sp>
        <p:nvSpPr>
          <p:cNvPr id="3" name="Content Placeholder 2">
            <a:extLst>
              <a:ext uri="{FF2B5EF4-FFF2-40B4-BE49-F238E27FC236}">
                <a16:creationId xmlns:a16="http://schemas.microsoft.com/office/drawing/2014/main" id="{C523A7C9-7796-576F-75A1-D92D07F3A501}"/>
              </a:ext>
            </a:extLst>
          </p:cNvPr>
          <p:cNvSpPr>
            <a:spLocks noGrp="1"/>
          </p:cNvSpPr>
          <p:nvPr>
            <p:ph idx="1"/>
          </p:nvPr>
        </p:nvSpPr>
        <p:spPr>
          <a:xfrm>
            <a:off x="407160" y="1257320"/>
            <a:ext cx="8210550" cy="3326288"/>
          </a:xfrm>
        </p:spPr>
        <p:txBody>
          <a:bodyPr/>
          <a:lstStyle/>
          <a:p>
            <a:pPr marL="214313" indent="-214313"/>
            <a:endParaRPr lang="en-GB" sz="2400" dirty="0">
              <a:solidFill>
                <a:srgbClr val="212529"/>
              </a:solidFill>
              <a:latin typeface="Arial" panose="020B0604020202020204" pitchFamily="34" charset="0"/>
            </a:endParaRPr>
          </a:p>
          <a:p>
            <a:pPr marL="214313" indent="-214313"/>
            <a:endParaRPr lang="en-GB" sz="2400" dirty="0">
              <a:solidFill>
                <a:srgbClr val="212529"/>
              </a:solidFill>
              <a:latin typeface="Arial" panose="020B0604020202020204" pitchFamily="34" charset="0"/>
            </a:endParaRPr>
          </a:p>
          <a:p>
            <a:pPr marL="214313" indent="-214313"/>
            <a:endParaRPr lang="en-GB" sz="2400" dirty="0">
              <a:solidFill>
                <a:srgbClr val="212529"/>
              </a:solidFill>
              <a:latin typeface="Arial" panose="020B0604020202020204" pitchFamily="34" charset="0"/>
            </a:endParaRPr>
          </a:p>
          <a:p>
            <a:pPr marL="214313" indent="-214313"/>
            <a:endParaRPr lang="en-GB" sz="2400" dirty="0">
              <a:solidFill>
                <a:srgbClr val="212529"/>
              </a:solidFill>
              <a:latin typeface="Arial" panose="020B0604020202020204" pitchFamily="34" charset="0"/>
            </a:endParaRPr>
          </a:p>
          <a:p>
            <a:pPr marL="214313" indent="-214313"/>
            <a:endParaRPr lang="en-GB" sz="2400" dirty="0">
              <a:solidFill>
                <a:srgbClr val="212529"/>
              </a:solidFill>
              <a:latin typeface="Arial" panose="020B0604020202020204" pitchFamily="34" charset="0"/>
            </a:endParaRPr>
          </a:p>
          <a:p>
            <a:pPr marL="214313" indent="-214313"/>
            <a:r>
              <a:rPr lang="en-GB" sz="2400" dirty="0">
                <a:solidFill>
                  <a:srgbClr val="212529"/>
                </a:solidFill>
                <a:latin typeface="Arial" panose="020B0604020202020204" pitchFamily="34" charset="0"/>
              </a:rPr>
              <a:t>When writing </a:t>
            </a:r>
            <a:r>
              <a:rPr lang="en-GB" sz="2400" b="1" dirty="0">
                <a:solidFill>
                  <a:srgbClr val="FF0000"/>
                </a:solidFill>
                <a:latin typeface="Arial" panose="020B0604020202020204" pitchFamily="34" charset="0"/>
              </a:rPr>
              <a:t>critically</a:t>
            </a:r>
            <a:r>
              <a:rPr lang="en-GB" sz="2400" dirty="0">
                <a:solidFill>
                  <a:srgbClr val="212529"/>
                </a:solidFill>
                <a:latin typeface="Arial" panose="020B0604020202020204" pitchFamily="34" charset="0"/>
              </a:rPr>
              <a:t>, you are </a:t>
            </a:r>
            <a:r>
              <a:rPr lang="en-GB" sz="2400" b="1" dirty="0">
                <a:solidFill>
                  <a:srgbClr val="932F8B"/>
                </a:solidFill>
                <a:latin typeface="Arial" panose="020B0604020202020204" pitchFamily="34" charset="0"/>
              </a:rPr>
              <a:t>developing a reasoned argument</a:t>
            </a:r>
            <a:r>
              <a:rPr lang="en-GB" sz="2400" dirty="0">
                <a:solidFill>
                  <a:srgbClr val="212529"/>
                </a:solidFill>
                <a:latin typeface="Arial" panose="020B0604020202020204" pitchFamily="34" charset="0"/>
              </a:rPr>
              <a:t> and participating in academic debate. Essentially you are </a:t>
            </a:r>
            <a:r>
              <a:rPr lang="en-GB" sz="2400" b="1" dirty="0">
                <a:solidFill>
                  <a:srgbClr val="932F8B"/>
                </a:solidFill>
                <a:latin typeface="Arial" panose="020B0604020202020204" pitchFamily="34" charset="0"/>
              </a:rPr>
              <a:t>persuading </a:t>
            </a:r>
            <a:r>
              <a:rPr lang="en-GB" sz="2400" dirty="0">
                <a:solidFill>
                  <a:srgbClr val="212529"/>
                </a:solidFill>
                <a:latin typeface="Arial" panose="020B0604020202020204" pitchFamily="34" charset="0"/>
              </a:rPr>
              <a:t>your reader of your position on the topic at hand. This is about taking the information you have described and </a:t>
            </a:r>
            <a:r>
              <a:rPr lang="en-GB" sz="2400" b="1" dirty="0">
                <a:solidFill>
                  <a:srgbClr val="932F8B"/>
                </a:solidFill>
                <a:latin typeface="Arial" panose="020B0604020202020204" pitchFamily="34" charset="0"/>
              </a:rPr>
              <a:t>using it</a:t>
            </a:r>
            <a:r>
              <a:rPr lang="en-GB" sz="2400" dirty="0">
                <a:solidFill>
                  <a:srgbClr val="212529"/>
                </a:solidFill>
                <a:latin typeface="Arial" panose="020B0604020202020204" pitchFamily="34" charset="0"/>
              </a:rPr>
              <a:t> in some way</a:t>
            </a:r>
          </a:p>
          <a:p>
            <a:pPr marL="214313" indent="-214313"/>
            <a:endParaRPr lang="en-GB" sz="1350" dirty="0">
              <a:solidFill>
                <a:srgbClr val="212529"/>
              </a:solidFill>
              <a:latin typeface="Arial" panose="020B0604020202020204" pitchFamily="34" charset="0"/>
            </a:endParaRPr>
          </a:p>
          <a:p>
            <a:pPr marL="214313" indent="-214313"/>
            <a:endParaRPr lang="en-GB" sz="1350" dirty="0">
              <a:solidFill>
                <a:srgbClr val="212529"/>
              </a:solidFill>
              <a:latin typeface="Arial" panose="020B0604020202020204" pitchFamily="34" charset="0"/>
            </a:endParaRPr>
          </a:p>
          <a:p>
            <a:pPr marL="214313" indent="-214313"/>
            <a:endParaRPr lang="en-GB" dirty="0"/>
          </a:p>
        </p:txBody>
      </p:sp>
      <p:sp>
        <p:nvSpPr>
          <p:cNvPr id="5" name="Text Placeholder 2">
            <a:extLst>
              <a:ext uri="{FF2B5EF4-FFF2-40B4-BE49-F238E27FC236}">
                <a16:creationId xmlns:a16="http://schemas.microsoft.com/office/drawing/2014/main" id="{F959D198-BE9F-D428-85D6-90FBB73F9EAF}"/>
              </a:ext>
            </a:extLst>
          </p:cNvPr>
          <p:cNvSpPr txBox="1">
            <a:spLocks/>
          </p:cNvSpPr>
          <p:nvPr/>
        </p:nvSpPr>
        <p:spPr>
          <a:xfrm>
            <a:off x="376425" y="1466023"/>
            <a:ext cx="8272020" cy="159645"/>
          </a:xfrm>
          <a:prstGeom prst="rect">
            <a:avLst/>
          </a:prstGeom>
        </p:spPr>
        <p:txBody>
          <a:bodyPr/>
          <a:lst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14313" indent="-214313" algn="just">
              <a:buFont typeface="Arial" panose="020B0604020202020204" pitchFamily="34" charset="0"/>
              <a:buChar char="•"/>
            </a:pPr>
            <a:r>
              <a:rPr lang="en-GB" dirty="0">
                <a:latin typeface="Arial" panose="020B0604020202020204" pitchFamily="34" charset="0"/>
                <a:cs typeface="Arial" panose="020B0604020202020204" pitchFamily="34" charset="0"/>
              </a:rPr>
              <a:t>When writing </a:t>
            </a:r>
            <a:r>
              <a:rPr lang="en-GB" b="1" dirty="0">
                <a:solidFill>
                  <a:srgbClr val="FF0000"/>
                </a:solidFill>
                <a:latin typeface="Arial" panose="020B0604020202020204" pitchFamily="34" charset="0"/>
                <a:cs typeface="Arial" panose="020B0604020202020204" pitchFamily="34" charset="0"/>
              </a:rPr>
              <a:t>descriptively</a:t>
            </a:r>
            <a:r>
              <a:rPr lang="en-GB" dirty="0">
                <a:latin typeface="Arial" panose="020B0604020202020204" pitchFamily="34" charset="0"/>
                <a:cs typeface="Arial" panose="020B0604020202020204" pitchFamily="34" charset="0"/>
              </a:rPr>
              <a:t> you are </a:t>
            </a:r>
            <a:r>
              <a:rPr lang="en-GB" b="1" dirty="0">
                <a:latin typeface="Arial" panose="020B0604020202020204" pitchFamily="34" charset="0"/>
                <a:cs typeface="Arial" panose="020B0604020202020204" pitchFamily="34" charset="0"/>
              </a:rPr>
              <a:t>informing </a:t>
            </a:r>
            <a:r>
              <a:rPr lang="en-GB" dirty="0">
                <a:latin typeface="Arial" panose="020B0604020202020204" pitchFamily="34" charset="0"/>
                <a:cs typeface="Arial" panose="020B0604020202020204" pitchFamily="34" charset="0"/>
              </a:rPr>
              <a:t>your reader of things that they need to know to understand and follow your argument but you are </a:t>
            </a:r>
            <a:r>
              <a:rPr lang="en-GB" b="1" dirty="0">
                <a:latin typeface="Arial" panose="020B0604020202020204" pitchFamily="34" charset="0"/>
                <a:cs typeface="Arial" panose="020B0604020202020204" pitchFamily="34" charset="0"/>
              </a:rPr>
              <a:t>not transforming</a:t>
            </a:r>
            <a:r>
              <a:rPr lang="en-GB" dirty="0">
                <a:latin typeface="Arial" panose="020B0604020202020204" pitchFamily="34" charset="0"/>
                <a:cs typeface="Arial" panose="020B0604020202020204" pitchFamily="34" charset="0"/>
              </a:rPr>
              <a:t> that information in any way. This is usually writing about things you have read, done, or observed.</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64747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D1825-A8A5-76B3-7AF2-16EF87AE4F2C}"/>
              </a:ext>
            </a:extLst>
          </p:cNvPr>
          <p:cNvSpPr>
            <a:spLocks noGrp="1"/>
          </p:cNvSpPr>
          <p:nvPr>
            <p:ph type="title"/>
          </p:nvPr>
        </p:nvSpPr>
        <p:spPr/>
        <p:txBody>
          <a:bodyPr/>
          <a:lstStyle/>
          <a:p>
            <a:r>
              <a:rPr lang="en-GB" b="1" dirty="0"/>
              <a:t>Activity</a:t>
            </a:r>
            <a:r>
              <a:rPr lang="en-GB" dirty="0"/>
              <a:t> </a:t>
            </a:r>
          </a:p>
        </p:txBody>
      </p:sp>
      <p:sp>
        <p:nvSpPr>
          <p:cNvPr id="3" name="Content Placeholder 2">
            <a:extLst>
              <a:ext uri="{FF2B5EF4-FFF2-40B4-BE49-F238E27FC236}">
                <a16:creationId xmlns:a16="http://schemas.microsoft.com/office/drawing/2014/main" id="{20534DF0-8433-840D-ACE9-CE2344A0B285}"/>
              </a:ext>
            </a:extLst>
          </p:cNvPr>
          <p:cNvSpPr>
            <a:spLocks noGrp="1"/>
          </p:cNvSpPr>
          <p:nvPr>
            <p:ph idx="1"/>
          </p:nvPr>
        </p:nvSpPr>
        <p:spPr/>
        <p:txBody>
          <a:bodyPr/>
          <a:lstStyle/>
          <a:p>
            <a:r>
              <a:rPr lang="en-GB" dirty="0"/>
              <a:t>Complete the remaining exercises in </a:t>
            </a:r>
            <a:r>
              <a:rPr lang="en-GB"/>
              <a:t>the worksheet.</a:t>
            </a:r>
            <a:endParaRPr lang="en-GB" dirty="0"/>
          </a:p>
        </p:txBody>
      </p:sp>
      <p:sp>
        <p:nvSpPr>
          <p:cNvPr id="4" name="Date Placeholder 3">
            <a:extLst>
              <a:ext uri="{FF2B5EF4-FFF2-40B4-BE49-F238E27FC236}">
                <a16:creationId xmlns:a16="http://schemas.microsoft.com/office/drawing/2014/main" id="{7435C562-26E5-319A-7C65-718084C1EB07}"/>
              </a:ext>
            </a:extLst>
          </p:cNvPr>
          <p:cNvSpPr>
            <a:spLocks noGrp="1"/>
          </p:cNvSpPr>
          <p:nvPr>
            <p:ph type="dt" sz="half" idx="10"/>
          </p:nvPr>
        </p:nvSpPr>
        <p:spPr/>
        <p:txBody>
          <a:bodyPr/>
          <a:lstStyle/>
          <a:p>
            <a:pPr>
              <a:defRPr/>
            </a:pPr>
            <a:fld id="{7734DD8D-AE26-4A6C-B780-968F72A0D9BC}" type="datetime1">
              <a:rPr lang="en-GB" smtClean="0"/>
              <a:pPr>
                <a:defRPr/>
              </a:pPr>
              <a:t>27/11/2024</a:t>
            </a:fld>
            <a:endParaRPr lang="en-GB"/>
          </a:p>
        </p:txBody>
      </p:sp>
    </p:spTree>
    <p:extLst>
      <p:ext uri="{BB962C8B-B14F-4D97-AF65-F5344CB8AC3E}">
        <p14:creationId xmlns:p14="http://schemas.microsoft.com/office/powerpoint/2010/main" val="24885630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DC5F4-FCEC-197C-6F2D-F808F58AF8AC}"/>
              </a:ext>
            </a:extLst>
          </p:cNvPr>
          <p:cNvSpPr>
            <a:spLocks noGrp="1"/>
          </p:cNvSpPr>
          <p:nvPr>
            <p:ph type="title"/>
          </p:nvPr>
        </p:nvSpPr>
        <p:spPr>
          <a:xfrm>
            <a:off x="2231136" y="13336"/>
            <a:ext cx="5358384" cy="578802"/>
          </a:xfrm>
        </p:spPr>
        <p:txBody>
          <a:bodyPr/>
          <a:lstStyle/>
          <a:p>
            <a:r>
              <a:rPr lang="en-US" sz="3200" b="1" dirty="0"/>
              <a:t>Activity 4 Answer</a:t>
            </a:r>
          </a:p>
        </p:txBody>
      </p:sp>
      <p:sp>
        <p:nvSpPr>
          <p:cNvPr id="3" name="Content Placeholder 2">
            <a:extLst>
              <a:ext uri="{FF2B5EF4-FFF2-40B4-BE49-F238E27FC236}">
                <a16:creationId xmlns:a16="http://schemas.microsoft.com/office/drawing/2014/main" id="{6BCB192C-87BB-2D79-B545-1DF2713E195E}"/>
              </a:ext>
            </a:extLst>
          </p:cNvPr>
          <p:cNvSpPr>
            <a:spLocks noGrp="1"/>
          </p:cNvSpPr>
          <p:nvPr>
            <p:ph idx="1"/>
          </p:nvPr>
        </p:nvSpPr>
        <p:spPr>
          <a:xfrm>
            <a:off x="359664" y="758952"/>
            <a:ext cx="8229600" cy="4593336"/>
          </a:xfrm>
        </p:spPr>
        <p:txBody>
          <a:bodyPr/>
          <a:lstStyle/>
          <a:p>
            <a:pPr algn="just">
              <a:spcBef>
                <a:spcPts val="0"/>
              </a:spcBef>
            </a:pPr>
            <a:r>
              <a:rPr lang="en-US" sz="2400" b="1" dirty="0">
                <a:solidFill>
                  <a:srgbClr val="173AFF"/>
                </a:solidFill>
              </a:rPr>
              <a:t>Activity 4, Interpretation Sentence(s): </a:t>
            </a:r>
            <a:r>
              <a:rPr lang="en-GB" sz="2000" dirty="0"/>
              <a:t>From the above evidence it can be seen that the failure to help international students to integrate results in them not enjoying one of the most important benefits of studying abroad.  The fact that many students cite that they have few chances to meet other students suggests that this is something that universities could address in their social programme and this will be discussed in more detail below. </a:t>
            </a:r>
          </a:p>
          <a:p>
            <a:pPr marL="0" indent="0" algn="just">
              <a:spcBef>
                <a:spcPts val="0"/>
              </a:spcBef>
              <a:buNone/>
            </a:pPr>
            <a:endParaRPr lang="en-GB" sz="2000" dirty="0"/>
          </a:p>
          <a:p>
            <a:pPr marL="0" indent="0" algn="just">
              <a:spcBef>
                <a:spcPts val="0"/>
              </a:spcBef>
              <a:buNone/>
            </a:pPr>
            <a:r>
              <a:rPr lang="en-GB" sz="2000" b="1" dirty="0"/>
              <a:t>What makes this an interpretation?:</a:t>
            </a:r>
          </a:p>
          <a:p>
            <a:pPr algn="just">
              <a:spcBef>
                <a:spcPts val="0"/>
              </a:spcBef>
            </a:pPr>
            <a:r>
              <a:rPr lang="en-GB" sz="2000" dirty="0"/>
              <a:t>You can see that the student has tried to offer their </a:t>
            </a:r>
            <a:r>
              <a:rPr lang="en-GB" sz="2000" b="1" dirty="0"/>
              <a:t>own</a:t>
            </a:r>
            <a:r>
              <a:rPr lang="en-GB" sz="2000" dirty="0"/>
              <a:t> conclusion (that universities fail to help foreign students integrate with the wider university community) based on evidence they provided. </a:t>
            </a:r>
          </a:p>
          <a:p>
            <a:pPr algn="just">
              <a:spcBef>
                <a:spcPts val="0"/>
              </a:spcBef>
            </a:pPr>
            <a:r>
              <a:rPr lang="en-GB" sz="2000" dirty="0"/>
              <a:t>The student has also tried to make a suggestion about an action that universities could take (that they could address it in their social programme). This suggestion is the student’s </a:t>
            </a:r>
            <a:r>
              <a:rPr lang="en-GB" sz="2000" b="1" dirty="0"/>
              <a:t>own</a:t>
            </a:r>
            <a:r>
              <a:rPr lang="en-GB" sz="2000" dirty="0"/>
              <a:t> idea and argument. </a:t>
            </a:r>
            <a:endParaRPr lang="en-US" sz="2000" dirty="0"/>
          </a:p>
        </p:txBody>
      </p:sp>
      <p:sp>
        <p:nvSpPr>
          <p:cNvPr id="4" name="Date Placeholder 3">
            <a:extLst>
              <a:ext uri="{FF2B5EF4-FFF2-40B4-BE49-F238E27FC236}">
                <a16:creationId xmlns:a16="http://schemas.microsoft.com/office/drawing/2014/main" id="{4537B694-F196-91D4-2457-DC1C3CA4FFEA}"/>
              </a:ext>
            </a:extLst>
          </p:cNvPr>
          <p:cNvSpPr>
            <a:spLocks noGrp="1"/>
          </p:cNvSpPr>
          <p:nvPr>
            <p:ph type="dt" sz="half" idx="10"/>
          </p:nvPr>
        </p:nvSpPr>
        <p:spPr/>
        <p:txBody>
          <a:bodyPr/>
          <a:lstStyle/>
          <a:p>
            <a:pPr>
              <a:defRPr/>
            </a:pPr>
            <a:fld id="{7734DD8D-AE26-4A6C-B780-968F72A0D9BC}" type="datetime1">
              <a:rPr lang="en-GB" smtClean="0"/>
              <a:pPr>
                <a:defRPr/>
              </a:pPr>
              <a:t>27/11/2024</a:t>
            </a:fld>
            <a:endParaRPr lang="en-GB"/>
          </a:p>
        </p:txBody>
      </p:sp>
    </p:spTree>
    <p:extLst>
      <p:ext uri="{BB962C8B-B14F-4D97-AF65-F5344CB8AC3E}">
        <p14:creationId xmlns:p14="http://schemas.microsoft.com/office/powerpoint/2010/main" val="23634508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08354-74AD-C450-286A-DCE29D987A81}"/>
              </a:ext>
            </a:extLst>
          </p:cNvPr>
          <p:cNvSpPr>
            <a:spLocks noGrp="1"/>
          </p:cNvSpPr>
          <p:nvPr>
            <p:ph type="title"/>
          </p:nvPr>
        </p:nvSpPr>
        <p:spPr/>
        <p:txBody>
          <a:bodyPr/>
          <a:lstStyle/>
          <a:p>
            <a:r>
              <a:rPr lang="en-US" dirty="0"/>
              <a:t>Activity 5 Answers</a:t>
            </a:r>
          </a:p>
        </p:txBody>
      </p:sp>
      <p:sp>
        <p:nvSpPr>
          <p:cNvPr id="3" name="Content Placeholder 2">
            <a:extLst>
              <a:ext uri="{FF2B5EF4-FFF2-40B4-BE49-F238E27FC236}">
                <a16:creationId xmlns:a16="http://schemas.microsoft.com/office/drawing/2014/main" id="{31B40B2B-B855-2793-5F34-42490608414D}"/>
              </a:ext>
            </a:extLst>
          </p:cNvPr>
          <p:cNvSpPr>
            <a:spLocks noGrp="1"/>
          </p:cNvSpPr>
          <p:nvPr>
            <p:ph idx="1"/>
          </p:nvPr>
        </p:nvSpPr>
        <p:spPr/>
        <p:txBody>
          <a:bodyPr/>
          <a:lstStyle/>
          <a:p>
            <a:r>
              <a:rPr lang="en-US" dirty="0"/>
              <a:t>These are your own! Share your answers with another pair/group before discussing suggested answers as </a:t>
            </a:r>
            <a:r>
              <a:rPr lang="en-US"/>
              <a:t>a class.</a:t>
            </a:r>
          </a:p>
        </p:txBody>
      </p:sp>
      <p:sp>
        <p:nvSpPr>
          <p:cNvPr id="4" name="Date Placeholder 3">
            <a:extLst>
              <a:ext uri="{FF2B5EF4-FFF2-40B4-BE49-F238E27FC236}">
                <a16:creationId xmlns:a16="http://schemas.microsoft.com/office/drawing/2014/main" id="{94FA09B2-10D7-649B-08E1-9024EDB286BF}"/>
              </a:ext>
            </a:extLst>
          </p:cNvPr>
          <p:cNvSpPr>
            <a:spLocks noGrp="1"/>
          </p:cNvSpPr>
          <p:nvPr>
            <p:ph type="dt" sz="half" idx="10"/>
          </p:nvPr>
        </p:nvSpPr>
        <p:spPr/>
        <p:txBody>
          <a:bodyPr/>
          <a:lstStyle/>
          <a:p>
            <a:pPr>
              <a:defRPr/>
            </a:pPr>
            <a:fld id="{7734DD8D-AE26-4A6C-B780-968F72A0D9BC}" type="datetime1">
              <a:rPr lang="en-GB" smtClean="0"/>
              <a:pPr>
                <a:defRPr/>
              </a:pPr>
              <a:t>27/11/2024</a:t>
            </a:fld>
            <a:endParaRPr lang="en-GB"/>
          </a:p>
        </p:txBody>
      </p:sp>
    </p:spTree>
    <p:extLst>
      <p:ext uri="{BB962C8B-B14F-4D97-AF65-F5344CB8AC3E}">
        <p14:creationId xmlns:p14="http://schemas.microsoft.com/office/powerpoint/2010/main" val="37919496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sz="4000" b="1" dirty="0">
                <a:latin typeface="Calibri" panose="020F0502020204030204" pitchFamily="34" charset="0"/>
                <a:cs typeface="Calibri" panose="020F0502020204030204" pitchFamily="34" charset="0"/>
              </a:rPr>
              <a:t>References 1</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124744"/>
            <a:ext cx="8229600" cy="4132387"/>
          </a:xfrm>
        </p:spPr>
        <p:txBody>
          <a:bodyPr/>
          <a:lstStyle/>
          <a:p>
            <a:pPr>
              <a:spcBef>
                <a:spcPts val="0"/>
              </a:spcBef>
              <a:buClr>
                <a:schemeClr val="tx1"/>
              </a:buClr>
            </a:pPr>
            <a:r>
              <a:rPr lang="en-GB" sz="2000" i="1" dirty="0">
                <a:solidFill>
                  <a:srgbClr val="6A6A6A"/>
                </a:solidFill>
                <a:effectLst/>
                <a:latin typeface="Arial" panose="020B0604020202020204" pitchFamily="34" charset="0"/>
                <a:cs typeface="Arial" panose="020B0604020202020204" pitchFamily="34" charset="0"/>
              </a:rPr>
              <a:t>Burns, T., &amp; Sinfield, S. (2016) Essential Study Skills: The Complete Guide to Success at University (4th ed.) London: SAGE, p94.</a:t>
            </a:r>
            <a:endParaRPr lang="en-GB" sz="2000" dirty="0">
              <a:latin typeface="Arial" panose="020B0604020202020204" pitchFamily="34" charset="0"/>
              <a:cs typeface="Arial" panose="020B0604020202020204" pitchFamily="34" charset="0"/>
            </a:endParaRPr>
          </a:p>
          <a:p>
            <a:pPr marL="342900" indent="-342900">
              <a:spcBef>
                <a:spcPts val="0"/>
              </a:spcBef>
              <a:buClr>
                <a:schemeClr val="tx1"/>
              </a:buClr>
              <a:buFont typeface="Arial" panose="020B0604020202020204" pitchFamily="34" charset="0"/>
              <a:buChar char="•"/>
            </a:pPr>
            <a:endParaRPr lang="en-GB" sz="2000" dirty="0">
              <a:effectLst/>
              <a:latin typeface="Calibri" panose="020F0502020204030204" pitchFamily="34" charset="0"/>
              <a:cs typeface="Calibri" panose="020F0502020204030204" pitchFamily="34" charset="0"/>
            </a:endParaRPr>
          </a:p>
          <a:p>
            <a:pPr marL="342900" indent="-342900">
              <a:spcBef>
                <a:spcPts val="0"/>
              </a:spcBef>
              <a:buClr>
                <a:schemeClr val="tx1"/>
              </a:buClr>
              <a:buFont typeface="Arial" panose="020B0604020202020204" pitchFamily="34" charset="0"/>
              <a:buChar char="•"/>
            </a:pPr>
            <a:r>
              <a:rPr lang="en-GB" sz="2000" dirty="0">
                <a:effectLst/>
                <a:latin typeface="Calibri" panose="020F0502020204030204" pitchFamily="34" charset="0"/>
                <a:cs typeface="Calibri" panose="020F0502020204030204" pitchFamily="34" charset="0"/>
              </a:rPr>
              <a:t>Cottrell, S. (2019) </a:t>
            </a:r>
            <a:r>
              <a:rPr lang="en-GB" sz="2000" i="1" dirty="0">
                <a:effectLst/>
                <a:latin typeface="Calibri" panose="020F0502020204030204" pitchFamily="34" charset="0"/>
                <a:cs typeface="Calibri" panose="020F0502020204030204" pitchFamily="34" charset="0"/>
              </a:rPr>
              <a:t>The study skills handbook</a:t>
            </a:r>
            <a:r>
              <a:rPr lang="en-GB" sz="2000" dirty="0">
                <a:effectLst/>
                <a:latin typeface="Calibri" panose="020F0502020204030204" pitchFamily="34" charset="0"/>
                <a:cs typeface="Calibri" panose="020F0502020204030204" pitchFamily="34" charset="0"/>
              </a:rPr>
              <a:t>. 5th ed. London: Red Globe Press.</a:t>
            </a:r>
            <a:endParaRPr lang="en-GB" sz="20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342900" indent="-342900">
              <a:spcBef>
                <a:spcPts val="0"/>
              </a:spcBef>
              <a:buClr>
                <a:schemeClr val="tx1"/>
              </a:buClr>
              <a:buFont typeface="Arial" panose="020B0604020202020204" pitchFamily="34" charset="0"/>
              <a:buChar char="•"/>
            </a:pPr>
            <a:r>
              <a:rPr lang="en-GB" sz="2000" b="0" strike="noStrike" spc="-1" dirty="0">
                <a:solidFill>
                  <a:srgbClr val="000000"/>
                </a:solidFill>
                <a:latin typeface="Calibri" panose="020F0502020204030204" pitchFamily="34" charset="0"/>
                <a:cs typeface="Calibri" panose="020F0502020204030204" pitchFamily="34" charset="0"/>
              </a:rPr>
              <a:t>The Foundation for Critical Thinking (2019). ‘Defining critical thinking.’ Available at: </a:t>
            </a:r>
            <a:r>
              <a:rPr lang="en-GB" sz="2000" b="0" u="sng" strike="noStrike" spc="-1" dirty="0">
                <a:solidFill>
                  <a:srgbClr val="0000FF"/>
                </a:solidFill>
                <a:uFillTx/>
                <a:latin typeface="Calibri" panose="020F0502020204030204" pitchFamily="34" charset="0"/>
                <a:cs typeface="Calibri" panose="020F0502020204030204" pitchFamily="34" charset="0"/>
                <a:hlinkClick r:id="rId3"/>
              </a:rPr>
              <a:t>https://www.criticalthinking.org/pages/defining-critical-thinking/766</a:t>
            </a:r>
            <a:r>
              <a:rPr lang="en-GB" sz="2000" b="0" strike="noStrike" spc="-1" dirty="0">
                <a:solidFill>
                  <a:srgbClr val="000000"/>
                </a:solidFill>
                <a:latin typeface="Calibri" panose="020F0502020204030204" pitchFamily="34" charset="0"/>
                <a:cs typeface="Calibri" panose="020F0502020204030204" pitchFamily="34" charset="0"/>
              </a:rPr>
              <a:t> </a:t>
            </a:r>
          </a:p>
          <a:p>
            <a:pPr marL="342900" indent="-342900">
              <a:spcBef>
                <a:spcPts val="0"/>
              </a:spcBef>
              <a:buClr>
                <a:schemeClr val="tx1"/>
              </a:buClr>
              <a:buFont typeface="Arial" panose="020B0604020202020204" pitchFamily="34" charset="0"/>
              <a:buChar char="•"/>
            </a:pPr>
            <a:r>
              <a:rPr lang="en-GB" sz="2000" dirty="0">
                <a:latin typeface="Calibri" panose="020F0502020204030204" pitchFamily="34" charset="0"/>
                <a:cs typeface="Calibri" panose="020F0502020204030204" pitchFamily="34" charset="0"/>
              </a:rPr>
              <a:t>Engel, S. M. (1994). </a:t>
            </a:r>
            <a:r>
              <a:rPr lang="en-GB" sz="2000" i="1" dirty="0">
                <a:latin typeface="Calibri" panose="020F0502020204030204" pitchFamily="34" charset="0"/>
                <a:cs typeface="Calibri" panose="020F0502020204030204" pitchFamily="34" charset="0"/>
              </a:rPr>
              <a:t>Fallacies and pitfalls of language: the language trap. </a:t>
            </a:r>
            <a:r>
              <a:rPr lang="en-GB" sz="2000" dirty="0">
                <a:latin typeface="Calibri" panose="020F0502020204030204" pitchFamily="34" charset="0"/>
                <a:cs typeface="Calibri" panose="020F0502020204030204" pitchFamily="34" charset="0"/>
              </a:rPr>
              <a:t>New York, NY: Dover Publications.</a:t>
            </a:r>
          </a:p>
          <a:p>
            <a:pPr marL="342900" indent="-342900">
              <a:spcBef>
                <a:spcPts val="0"/>
              </a:spcBef>
              <a:buClr>
                <a:schemeClr val="tx1"/>
              </a:buClr>
              <a:buFont typeface="Arial" panose="020B0604020202020204" pitchFamily="34" charset="0"/>
              <a:buChar char="•"/>
            </a:pPr>
            <a:r>
              <a:rPr lang="en-GB" sz="2000" dirty="0">
                <a:effectLst/>
                <a:latin typeface="Calibri" panose="020F0502020204030204" pitchFamily="34" charset="0"/>
                <a:cs typeface="Calibri" panose="020F0502020204030204" pitchFamily="34" charset="0"/>
              </a:rPr>
              <a:t>Haber, J. (2020) </a:t>
            </a:r>
            <a:r>
              <a:rPr lang="en-GB" sz="2000" i="1" dirty="0">
                <a:effectLst/>
                <a:latin typeface="Calibri" panose="020F0502020204030204" pitchFamily="34" charset="0"/>
                <a:cs typeface="Calibri" panose="020F0502020204030204" pitchFamily="34" charset="0"/>
              </a:rPr>
              <a:t>Critical thinking. </a:t>
            </a:r>
            <a:r>
              <a:rPr lang="en-GB" sz="2000" dirty="0">
                <a:effectLst/>
                <a:latin typeface="Calibri" panose="020F0502020204030204" pitchFamily="34" charset="0"/>
                <a:cs typeface="Calibri" panose="020F0502020204030204" pitchFamily="34" charset="0"/>
              </a:rPr>
              <a:t>London &amp; Cambridge, MA: MIT Press.</a:t>
            </a:r>
          </a:p>
          <a:p>
            <a:pPr marL="342900" indent="-342900">
              <a:spcBef>
                <a:spcPts val="0"/>
              </a:spcBef>
              <a:buClr>
                <a:schemeClr val="tx1"/>
              </a:buClr>
              <a:buFont typeface="Arial" panose="020B0604020202020204" pitchFamily="34" charset="0"/>
              <a:buChar char="•"/>
            </a:pPr>
            <a:r>
              <a:rPr lang="en-US" sz="2000" b="0" strike="noStrike" spc="-1" dirty="0">
                <a:solidFill>
                  <a:srgbClr val="000000"/>
                </a:solidFill>
                <a:latin typeface="Calibri" panose="020F0502020204030204" pitchFamily="34" charset="0"/>
                <a:cs typeface="Calibri" panose="020F0502020204030204" pitchFamily="34" charset="0"/>
              </a:rPr>
              <a:t>Krathwohl, D. (2002). ’A revision of Bloom's taxonomy: An overview.’  </a:t>
            </a:r>
            <a:r>
              <a:rPr lang="en-US" sz="2000" b="0" i="1" strike="noStrike" spc="-1" dirty="0">
                <a:solidFill>
                  <a:srgbClr val="000000"/>
                </a:solidFill>
                <a:latin typeface="Calibri" panose="020F0502020204030204" pitchFamily="34" charset="0"/>
                <a:cs typeface="Calibri" panose="020F0502020204030204" pitchFamily="34" charset="0"/>
              </a:rPr>
              <a:t>Theory into Practice</a:t>
            </a:r>
            <a:r>
              <a:rPr lang="en-US" sz="2000" b="0" strike="noStrike" spc="-1" dirty="0">
                <a:solidFill>
                  <a:srgbClr val="000000"/>
                </a:solidFill>
                <a:latin typeface="Calibri" panose="020F0502020204030204" pitchFamily="34" charset="0"/>
                <a:cs typeface="Calibri" panose="020F0502020204030204" pitchFamily="34" charset="0"/>
              </a:rPr>
              <a:t>, 41 (4). Available at </a:t>
            </a:r>
            <a:r>
              <a:rPr lang="en-US" sz="2000" b="0" strike="noStrike" spc="-1" dirty="0">
                <a:solidFill>
                  <a:srgbClr val="000000"/>
                </a:solidFill>
                <a:latin typeface="Calibri" panose="020F0502020204030204" pitchFamily="34" charset="0"/>
                <a:cs typeface="Calibri" panose="020F0502020204030204" pitchFamily="34" charset="0"/>
                <a:hlinkClick r:id="rId4"/>
              </a:rPr>
              <a:t>https://www.tandfonline.com/doi/abs/10.1207/s15430421tip4104_2</a:t>
            </a:r>
            <a:r>
              <a:rPr lang="en-US" sz="2000" b="0" strike="noStrike" spc="-1" dirty="0">
                <a:solidFill>
                  <a:srgbClr val="000000"/>
                </a:solidFill>
                <a:latin typeface="Calibri" panose="020F0502020204030204" pitchFamily="34" charset="0"/>
                <a:cs typeface="Calibri" panose="020F0502020204030204" pitchFamily="34" charset="0"/>
              </a:rPr>
              <a:t> and </a:t>
            </a:r>
            <a:r>
              <a:rPr lang="en-US" sz="2000" b="0" strike="noStrike" spc="-1" dirty="0">
                <a:solidFill>
                  <a:srgbClr val="000000"/>
                </a:solidFill>
                <a:latin typeface="Calibri" panose="020F0502020204030204" pitchFamily="34" charset="0"/>
                <a:cs typeface="Calibri" panose="020F0502020204030204" pitchFamily="34" charset="0"/>
                <a:hlinkClick r:id="rId5"/>
              </a:rPr>
              <a:t>https://www.depauw.edu/files/resources/krathwohl.pdf</a:t>
            </a:r>
            <a:r>
              <a:rPr lang="en-US" sz="2000" b="0" strike="noStrike" spc="-1" dirty="0">
                <a:solidFill>
                  <a:srgbClr val="000000"/>
                </a:solidFill>
                <a:latin typeface="Calibri" panose="020F0502020204030204" pitchFamily="34" charset="0"/>
                <a:cs typeface="Calibri" panose="020F0502020204030204" pitchFamily="34" charset="0"/>
              </a:rPr>
              <a:t> </a:t>
            </a:r>
            <a:r>
              <a:rPr lang="en-GB" sz="2000" b="1" dirty="0">
                <a:latin typeface="Calibri" panose="020F0502020204030204" pitchFamily="34" charset="0"/>
                <a:cs typeface="Calibri" panose="020F0502020204030204" pitchFamily="34" charset="0"/>
              </a:rPr>
              <a:t>(Also attached as a PDF on Moodle)</a:t>
            </a:r>
          </a:p>
          <a:p>
            <a:pPr marL="1587" indent="0">
              <a:spcBef>
                <a:spcPts val="0"/>
              </a:spcBef>
              <a:buClr>
                <a:srgbClr val="2DA2BF"/>
              </a:buClr>
              <a:buNone/>
            </a:pPr>
            <a:endParaRPr lang="en-GB" altLang="en-US" sz="2400" b="0" i="0" dirty="0">
              <a:latin typeface="Calibri" panose="020F0502020204030204" pitchFamily="34" charset="0"/>
              <a:cs typeface="Calibri" panose="020F0502020204030204" pitchFamily="34" charset="0"/>
            </a:endParaRPr>
          </a:p>
          <a:p>
            <a:pPr marL="339725" indent="-338138">
              <a:lnSpc>
                <a:spcPct val="90000"/>
              </a:lnSpc>
              <a:spcBef>
                <a:spcPts val="600"/>
              </a:spcBef>
              <a:buClr>
                <a:srgbClr val="2DA2BF"/>
              </a:buClr>
              <a:buFont typeface="Wingdings" panose="05000000000000000000" pitchFamily="2" charset="2"/>
              <a:buChar char=""/>
            </a:pPr>
            <a:endParaRPr lang="en-GB" altLang="en-US" sz="2400" b="0" i="0" dirty="0"/>
          </a:p>
          <a:p>
            <a:pPr eaLnBrk="1" hangingPunct="1">
              <a:buFontTx/>
              <a:buNone/>
            </a:pPr>
            <a:endParaRPr lang="en-GB" altLang="en-US" dirty="0"/>
          </a:p>
        </p:txBody>
      </p:sp>
    </p:spTree>
    <p:extLst>
      <p:ext uri="{BB962C8B-B14F-4D97-AF65-F5344CB8AC3E}">
        <p14:creationId xmlns:p14="http://schemas.microsoft.com/office/powerpoint/2010/main" val="11401003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sz="4000" b="1" dirty="0">
                <a:latin typeface="Calibri" panose="020F0502020204030204" pitchFamily="34" charset="0"/>
                <a:cs typeface="Calibri" panose="020F0502020204030204" pitchFamily="34" charset="0"/>
              </a:rPr>
              <a:t>References 2</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124744"/>
            <a:ext cx="8229600" cy="4132387"/>
          </a:xfrm>
        </p:spPr>
        <p:txBody>
          <a:bodyPr/>
          <a:lstStyle/>
          <a:p>
            <a:pPr marL="342900" marR="0" lvl="0" indent="-342900" algn="l" defTabSz="914400" rtl="0" eaLnBrk="1" fontAlgn="base" latinLnBrk="0" hangingPunct="1">
              <a:spcBef>
                <a:spcPts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err="1">
                <a:ln>
                  <a:noFill/>
                </a:ln>
                <a:solidFill>
                  <a:prstClr val="black"/>
                </a:solidFill>
                <a:effectLst/>
                <a:uLnTx/>
                <a:uFillTx/>
                <a:latin typeface="Calibri" panose="020F0502020204030204" pitchFamily="34" charset="0"/>
                <a:cs typeface="Calibri" panose="020F0502020204030204" pitchFamily="34" charset="0"/>
              </a:rPr>
              <a:t>Talentlift</a:t>
            </a:r>
            <a:r>
              <a:rPr kumimoji="0" lang="en-GB" altLang="en-US"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(2019) ‘</a:t>
            </a: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Analytical skills </a:t>
            </a:r>
            <a:r>
              <a:rPr lang="en-GB" sz="2000" dirty="0">
                <a:solidFill>
                  <a:prstClr val="black"/>
                </a:solidFill>
                <a:latin typeface="Calibri" panose="020F0502020204030204" pitchFamily="34" charset="0"/>
                <a:cs typeface="Calibri" panose="020F0502020204030204" pitchFamily="34" charset="0"/>
              </a:rPr>
              <a:t>i</a:t>
            </a:r>
            <a:r>
              <a:rPr kumimoji="0" lang="en-GB" sz="2000" b="0" i="0" u="none" strike="noStrike" kern="1200" cap="none" spc="0" normalizeH="0" baseline="0" noProof="0" dirty="0" err="1">
                <a:ln>
                  <a:noFill/>
                </a:ln>
                <a:solidFill>
                  <a:prstClr val="black"/>
                </a:solidFill>
                <a:effectLst/>
                <a:uLnTx/>
                <a:uFillTx/>
                <a:latin typeface="Calibri" panose="020F0502020204030204" pitchFamily="34" charset="0"/>
                <a:cs typeface="Calibri" panose="020F0502020204030204" pitchFamily="34" charset="0"/>
              </a:rPr>
              <a:t>nterview</a:t>
            </a: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questions’ Available at: </a:t>
            </a: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hlinkClick r:id="rId3"/>
              </a:rPr>
              <a:t>https://www.talentlyft.com/en/resources/analytical-skills-interview-question</a:t>
            </a: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342900" indent="-342900">
              <a:spcBef>
                <a:spcPts val="0"/>
              </a:spcBef>
              <a:buClr>
                <a:schemeClr val="tx1"/>
              </a:buClr>
              <a:buFont typeface="Arial" panose="020B0604020202020204" pitchFamily="34" charset="0"/>
              <a:buChar char="•"/>
            </a:pPr>
            <a:r>
              <a:rPr kumimoji="0" lang="en-GB" altLang="en-US"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a:t>
            </a:r>
            <a:r>
              <a:rPr kumimoji="0" lang="en-GB" sz="2000" b="0" i="0" u="none" strike="noStrike" kern="1200" cap="none" spc="0" normalizeH="0" baseline="0" noProof="0" dirty="0" err="1">
                <a:ln>
                  <a:noFill/>
                </a:ln>
                <a:solidFill>
                  <a:prstClr val="black"/>
                </a:solidFill>
                <a:effectLst/>
                <a:uLnTx/>
                <a:uFillTx/>
                <a:latin typeface="Calibri" panose="020F0502020204030204" pitchFamily="34" charset="0"/>
                <a:cs typeface="Calibri" panose="020F0502020204030204" pitchFamily="34" charset="0"/>
              </a:rPr>
              <a:t>Mindvalley</a:t>
            </a: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(2018) ‘5 </a:t>
            </a:r>
            <a:r>
              <a:rPr lang="en-GB" sz="2000" dirty="0">
                <a:solidFill>
                  <a:prstClr val="black"/>
                </a:solidFill>
                <a:latin typeface="Calibri" panose="020F0502020204030204" pitchFamily="34" charset="0"/>
                <a:cs typeface="Calibri" panose="020F0502020204030204" pitchFamily="34" charset="0"/>
              </a:rPr>
              <a:t>w</a:t>
            </a:r>
            <a:r>
              <a:rPr kumimoji="0" lang="en-GB" sz="2000" b="0" i="0" u="none" strike="noStrike" kern="1200" cap="none" spc="0" normalizeH="0" baseline="0" noProof="0" dirty="0" err="1">
                <a:ln>
                  <a:noFill/>
                </a:ln>
                <a:solidFill>
                  <a:prstClr val="black"/>
                </a:solidFill>
                <a:effectLst/>
                <a:uLnTx/>
                <a:uFillTx/>
                <a:latin typeface="Calibri" panose="020F0502020204030204" pitchFamily="34" charset="0"/>
                <a:cs typeface="Calibri" panose="020F0502020204030204" pitchFamily="34" charset="0"/>
              </a:rPr>
              <a:t>ays</a:t>
            </a: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to improve and expand your analytical thinking skills,’ Available at: </a:t>
            </a:r>
            <a:r>
              <a:rPr kumimoji="0" lang="en-GB" altLang="en-US"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hlinkClick r:id="rId4"/>
              </a:rPr>
              <a:t>https://blog.mindvalley.com/analytical-thinking-skills/</a:t>
            </a:r>
            <a:endParaRPr kumimoji="0" lang="en-GB" altLang="en-US"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342900" indent="-342900">
              <a:spcBef>
                <a:spcPts val="0"/>
              </a:spcBef>
              <a:buClr>
                <a:schemeClr val="tx1"/>
              </a:buClr>
              <a:buFont typeface="Arial" panose="020B0604020202020204" pitchFamily="34" charset="0"/>
              <a:buChar char="•"/>
            </a:pPr>
            <a:r>
              <a:rPr lang="en-GB" sz="2000" b="0" strike="noStrike" spc="-1" dirty="0" err="1">
                <a:solidFill>
                  <a:srgbClr val="000000"/>
                </a:solidFill>
                <a:latin typeface="Calibri" panose="020F0502020204030204" pitchFamily="34" charset="0"/>
                <a:cs typeface="Calibri" panose="020F0502020204030204" pitchFamily="34" charset="0"/>
              </a:rPr>
              <a:t>SkillsYouNeed</a:t>
            </a:r>
            <a:r>
              <a:rPr lang="en-GB" sz="2000" b="0" strike="noStrike" spc="-1" dirty="0">
                <a:solidFill>
                  <a:srgbClr val="000000"/>
                </a:solidFill>
                <a:latin typeface="Calibri" panose="020F0502020204030204" pitchFamily="34" charset="0"/>
                <a:cs typeface="Calibri" panose="020F0502020204030204" pitchFamily="34" charset="0"/>
              </a:rPr>
              <a:t> (2020). ‘‘Critical thinking skills.’ Available at: </a:t>
            </a:r>
            <a:r>
              <a:rPr lang="en-GB" sz="2000" b="0" u="sng" strike="noStrike" spc="-1" dirty="0">
                <a:solidFill>
                  <a:srgbClr val="0000FF"/>
                </a:solidFill>
                <a:uFillTx/>
                <a:latin typeface="Calibri" panose="020F0502020204030204" pitchFamily="34" charset="0"/>
                <a:cs typeface="Calibri" panose="020F0502020204030204" pitchFamily="34" charset="0"/>
                <a:hlinkClick r:id="rId5"/>
              </a:rPr>
              <a:t>https://www.skillsyouneed.com/learn/critical-thinking.html</a:t>
            </a:r>
            <a:endParaRPr lang="en-GB" sz="2000" b="0" strike="noStrike" spc="-1" dirty="0">
              <a:latin typeface="Calibri" panose="020F0502020204030204" pitchFamily="34" charset="0"/>
              <a:cs typeface="Calibri" panose="020F0502020204030204" pitchFamily="34" charset="0"/>
            </a:endParaRPr>
          </a:p>
          <a:p>
            <a:pPr marL="342900" indent="-342900">
              <a:spcBef>
                <a:spcPts val="0"/>
              </a:spcBef>
              <a:buClr>
                <a:schemeClr val="tx1"/>
              </a:buClr>
              <a:buFont typeface="Arial" panose="020B0604020202020204" pitchFamily="34" charset="0"/>
              <a:buChar char="•"/>
            </a:pPr>
            <a:r>
              <a:rPr lang="en-GB" sz="2000" b="0" strike="noStrike" spc="-1" dirty="0">
                <a:solidFill>
                  <a:srgbClr val="000000"/>
                </a:solidFill>
                <a:latin typeface="Calibri" panose="020F0502020204030204" pitchFamily="34" charset="0"/>
                <a:cs typeface="Calibri" panose="020F0502020204030204" pitchFamily="34" charset="0"/>
              </a:rPr>
              <a:t>University of Leeds (2020). ‘Critical thinking.’ Available at: </a:t>
            </a:r>
            <a:endParaRPr lang="en-GB" sz="2000" b="0" strike="noStrike" spc="-1" dirty="0">
              <a:latin typeface="Calibri" panose="020F0502020204030204" pitchFamily="34" charset="0"/>
              <a:cs typeface="Calibri" panose="020F0502020204030204" pitchFamily="34" charset="0"/>
            </a:endParaRPr>
          </a:p>
          <a:p>
            <a:pPr marL="342900" indent="-342900">
              <a:spcBef>
                <a:spcPts val="0"/>
              </a:spcBef>
              <a:buClr>
                <a:schemeClr val="tx1"/>
              </a:buClr>
              <a:buFont typeface="Arial" panose="020B0604020202020204" pitchFamily="34" charset="0"/>
              <a:buChar char="•"/>
            </a:pPr>
            <a:r>
              <a:rPr lang="en-GB" sz="2000" b="0" u="sng" strike="noStrike" spc="-1" dirty="0">
                <a:solidFill>
                  <a:srgbClr val="0000FF"/>
                </a:solidFill>
                <a:uFillTx/>
                <a:latin typeface="Calibri" panose="020F0502020204030204" pitchFamily="34" charset="0"/>
                <a:cs typeface="Calibri" panose="020F0502020204030204" pitchFamily="34" charset="0"/>
                <a:hlinkClick r:id="rId6"/>
              </a:rPr>
              <a:t>https://library.leeds.ac.uk/info/1401/academic_skills/105/critical_thinking</a:t>
            </a:r>
            <a:r>
              <a:rPr lang="en-GB" sz="2000" b="0" strike="noStrike" spc="-1" dirty="0">
                <a:solidFill>
                  <a:srgbClr val="000000"/>
                </a:solidFill>
                <a:latin typeface="Calibri" panose="020F0502020204030204" pitchFamily="34" charset="0"/>
                <a:cs typeface="Calibri" panose="020F0502020204030204" pitchFamily="34" charset="0"/>
              </a:rPr>
              <a:t> </a:t>
            </a:r>
            <a:endParaRPr lang="en-GB" sz="2000" b="0" strike="noStrike" spc="-1" dirty="0">
              <a:latin typeface="Calibri" panose="020F0502020204030204" pitchFamily="34" charset="0"/>
              <a:cs typeface="Calibri" panose="020F0502020204030204" pitchFamily="34" charset="0"/>
            </a:endParaRPr>
          </a:p>
          <a:p>
            <a:pPr>
              <a:spcBef>
                <a:spcPts val="0"/>
              </a:spcBef>
            </a:pPr>
            <a:endParaRPr lang="en-GB" sz="2000" b="0" strike="noStrike" spc="-1" dirty="0">
              <a:latin typeface="Calibri" panose="020F0502020204030204" pitchFamily="34" charset="0"/>
              <a:cs typeface="Calibri" panose="020F0502020204030204" pitchFamily="34" charset="0"/>
            </a:endParaRPr>
          </a:p>
          <a:p>
            <a:pPr>
              <a:lnSpc>
                <a:spcPct val="100000"/>
              </a:lnSpc>
            </a:pPr>
            <a:endParaRPr lang="en-GB" sz="1600" b="0" strike="noStrike" spc="-1" dirty="0">
              <a:latin typeface="Arial"/>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800" b="0" i="0" u="none" strike="noStrike" kern="1200" cap="none" spc="0" normalizeH="0" baseline="0" noProof="0" dirty="0">
              <a:ln>
                <a:noFill/>
              </a:ln>
              <a:solidFill>
                <a:prstClr val="black"/>
              </a:solidFill>
              <a:effectLst/>
              <a:uLnTx/>
              <a:uFillTx/>
              <a:latin typeface="Myriad Pro"/>
              <a:ea typeface="+mn-ea"/>
              <a:cs typeface="+mn-cs"/>
            </a:endParaRPr>
          </a:p>
          <a:p>
            <a:pPr marL="1587" indent="0">
              <a:spcBef>
                <a:spcPts val="0"/>
              </a:spcBef>
              <a:buClr>
                <a:srgbClr val="2DA2BF"/>
              </a:buClr>
              <a:buNone/>
            </a:pPr>
            <a:endParaRPr lang="en-GB" altLang="en-US" sz="2400" b="0" i="0" dirty="0">
              <a:latin typeface="Calibri" panose="020F0502020204030204" pitchFamily="34" charset="0"/>
              <a:cs typeface="Calibri" panose="020F0502020204030204" pitchFamily="34" charset="0"/>
            </a:endParaRPr>
          </a:p>
          <a:p>
            <a:pPr marL="339725" indent="-338138">
              <a:lnSpc>
                <a:spcPct val="90000"/>
              </a:lnSpc>
              <a:spcBef>
                <a:spcPts val="600"/>
              </a:spcBef>
              <a:buClr>
                <a:srgbClr val="2DA2BF"/>
              </a:buClr>
              <a:buFont typeface="Wingdings" panose="05000000000000000000" pitchFamily="2" charset="2"/>
              <a:buChar char=""/>
            </a:pPr>
            <a:endParaRPr lang="en-GB" altLang="en-US" sz="2400" b="0" i="0" dirty="0"/>
          </a:p>
          <a:p>
            <a:pPr eaLnBrk="1" hangingPunct="1">
              <a:buFontTx/>
              <a:buNone/>
            </a:pPr>
            <a:endParaRPr lang="en-GB" altLang="en-US" dirty="0"/>
          </a:p>
        </p:txBody>
      </p:sp>
    </p:spTree>
    <p:extLst>
      <p:ext uri="{BB962C8B-B14F-4D97-AF65-F5344CB8AC3E}">
        <p14:creationId xmlns:p14="http://schemas.microsoft.com/office/powerpoint/2010/main" val="2329396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241</TotalTime>
  <Words>1228</Words>
  <Application>Microsoft Macintosh PowerPoint</Application>
  <PresentationFormat>On-screen Show (4:3)</PresentationFormat>
  <Paragraphs>139</Paragraphs>
  <Slides>17</Slides>
  <Notes>2</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17</vt:i4>
      </vt:variant>
    </vt:vector>
  </HeadingPairs>
  <TitlesOfParts>
    <vt:vector size="28" baseType="lpstr">
      <vt:lpstr>DengXian</vt:lpstr>
      <vt:lpstr>Arial</vt:lpstr>
      <vt:lpstr>Calibri</vt:lpstr>
      <vt:lpstr>Myriad Pro</vt:lpstr>
      <vt:lpstr>Tahoma</vt:lpstr>
      <vt:lpstr>Times New Roman</vt:lpstr>
      <vt:lpstr>Wingdings</vt:lpstr>
      <vt:lpstr>Office Theme</vt:lpstr>
      <vt:lpstr>1_20140311PresentationUWTSDTemplate</vt:lpstr>
      <vt:lpstr>20140311PresentationUWTSDTemplate</vt:lpstr>
      <vt:lpstr>2_20140311PresentationUWTSDTemplate</vt:lpstr>
      <vt:lpstr>PowerPoint Presentation</vt:lpstr>
      <vt:lpstr>Aims </vt:lpstr>
      <vt:lpstr>Discuss </vt:lpstr>
      <vt:lpstr>Critical Thinking </vt:lpstr>
      <vt:lpstr>PowerPoint Presentation</vt:lpstr>
      <vt:lpstr>Discuss</vt:lpstr>
      <vt:lpstr>Benefits of Critical Thinking </vt:lpstr>
      <vt:lpstr>Critical vs. Descriptive Writing</vt:lpstr>
      <vt:lpstr>Worksheet Activity 1 Answers</vt:lpstr>
      <vt:lpstr>Critical vs. Descriptive Writing</vt:lpstr>
      <vt:lpstr>Worksheet Activity 2 Answers</vt:lpstr>
      <vt:lpstr>Descriptive vs Critical writing </vt:lpstr>
      <vt:lpstr>Activity </vt:lpstr>
      <vt:lpstr>Activity 4 Answer</vt:lpstr>
      <vt:lpstr>Activity 5 Answers</vt:lpstr>
      <vt:lpstr>References 1</vt:lpstr>
      <vt:lpstr>References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4001</dc:title>
  <dc:subject/>
  <dc:creator>Lizeta Demetriou</dc:creator>
  <dc:description/>
  <cp:lastModifiedBy>Naomi Doerge</cp:lastModifiedBy>
  <cp:revision>43</cp:revision>
  <cp:lastPrinted>2022-03-26T13:52:40Z</cp:lastPrinted>
  <dcterms:created xsi:type="dcterms:W3CDTF">2020-03-25T19:49:57Z</dcterms:created>
  <dcterms:modified xsi:type="dcterms:W3CDTF">2024-11-27T16:16:23Z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2</vt:i4>
  </property>
  <property fmtid="{D5CDD505-2E9C-101B-9397-08002B2CF9AE}" pid="3" name="PresentationFormat">
    <vt:lpwstr>On-screen Show (4:3)</vt:lpwstr>
  </property>
  <property fmtid="{D5CDD505-2E9C-101B-9397-08002B2CF9AE}" pid="4" name="Slides">
    <vt:i4>15</vt:i4>
  </property>
</Properties>
</file>