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72" r:id="rId3"/>
    <p:sldId id="286" r:id="rId4"/>
    <p:sldId id="304" r:id="rId5"/>
    <p:sldId id="276" r:id="rId6"/>
    <p:sldId id="305" r:id="rId7"/>
    <p:sldId id="306" r:id="rId8"/>
    <p:sldId id="307" r:id="rId9"/>
    <p:sldId id="308" r:id="rId10"/>
    <p:sldId id="309" r:id="rId11"/>
    <p:sldId id="310" r:id="rId12"/>
    <p:sldId id="288" r:id="rId13"/>
    <p:sldId id="290" r:id="rId14"/>
    <p:sldId id="303" r:id="rId15"/>
    <p:sldId id="291" r:id="rId16"/>
    <p:sldId id="296" r:id="rId17"/>
    <p:sldId id="295" r:id="rId18"/>
    <p:sldId id="301" r:id="rId19"/>
    <p:sldId id="300" r:id="rId20"/>
    <p:sldId id="302" r:id="rId21"/>
    <p:sldId id="289" r:id="rId2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75" autoAdjust="0"/>
    <p:restoredTop sz="94660"/>
  </p:normalViewPr>
  <p:slideViewPr>
    <p:cSldViewPr>
      <p:cViewPr varScale="1">
        <p:scale>
          <a:sx n="108" d="100"/>
          <a:sy n="108" d="100"/>
        </p:scale>
        <p:origin x="1722"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CCCDE864-98E6-4189-86C9-3FFD22037320}" type="datetimeFigureOut">
              <a:rPr lang="en-GB"/>
              <a:pPr>
                <a:defRPr/>
              </a:pPr>
              <a:t>21/11/2022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BB1D3959-52BF-475D-8ABD-035D8FEB5023}" type="slidenum">
              <a:rPr lang="en-GB"/>
              <a:pPr>
                <a:defRPr/>
              </a:pPr>
              <a:t>‹#›</a:t>
            </a:fld>
            <a:endParaRPr lang="en-GB"/>
          </a:p>
        </p:txBody>
      </p:sp>
    </p:spTree>
    <p:extLst>
      <p:ext uri="{BB962C8B-B14F-4D97-AF65-F5344CB8AC3E}">
        <p14:creationId xmlns:p14="http://schemas.microsoft.com/office/powerpoint/2010/main" val="146920398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p:cNvSpPr/>
          <p:nvPr/>
        </p:nvSpPr>
        <p:spPr bwMode="ltGray">
          <a:xfrm>
            <a:off x="0" y="0"/>
            <a:ext cx="9144000" cy="513556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Rectangle 9"/>
          <p:cNvSpPr/>
          <p:nvPr/>
        </p:nvSpPr>
        <p:spPr bwMode="invGray">
          <a:xfrm>
            <a:off x="0" y="5127625"/>
            <a:ext cx="9144000" cy="46038"/>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ctrTitle"/>
          </p:nvPr>
        </p:nvSpPr>
        <p:spPr>
          <a:xfrm>
            <a:off x="685800" y="3355848"/>
            <a:ext cx="8077200" cy="1673352"/>
          </a:xfrm>
        </p:spPr>
        <p:txBody>
          <a:bodyPr tIns="0" bIns="0" anchor="t"/>
          <a:lstStyle>
            <a:lvl1pPr algn="l">
              <a:defRPr sz="4700" b="1"/>
            </a:lvl1pPr>
            <a:extLst/>
          </a:lstStyle>
          <a:p>
            <a:r>
              <a:rPr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lang="en-US"/>
              <a:t>Click to edit Master subtitle style</a:t>
            </a:r>
          </a:p>
        </p:txBody>
      </p:sp>
      <p:sp>
        <p:nvSpPr>
          <p:cNvPr id="6" name="Date Placeholder 3"/>
          <p:cNvSpPr>
            <a:spLocks noGrp="1"/>
          </p:cNvSpPr>
          <p:nvPr>
            <p:ph type="dt" sz="half" idx="10"/>
          </p:nvPr>
        </p:nvSpPr>
        <p:spPr/>
        <p:txBody>
          <a:bodyPr/>
          <a:lstStyle>
            <a:lvl1pPr>
              <a:defRPr/>
            </a:lvl1pPr>
          </a:lstStyle>
          <a:p>
            <a:pPr>
              <a:defRPr/>
            </a:pPr>
            <a:fld id="{C89ADF5B-EA2F-40C4-9E0B-72A02AE113CA}" type="datetimeFigureOut">
              <a:rPr lang="en-GB"/>
              <a:pPr>
                <a:defRPr/>
              </a:pPr>
              <a:t>21/11/2022</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D70F468E-B69A-448D-B903-3EF61FFA920C}" type="slidenum">
              <a:rPr lang="en-GB"/>
              <a:pPr>
                <a:defRPr/>
              </a:pPr>
              <a:t>‹#›</a:t>
            </a:fld>
            <a:endParaRPr lang="en-GB"/>
          </a:p>
        </p:txBody>
      </p:sp>
    </p:spTree>
    <p:extLst>
      <p:ext uri="{BB962C8B-B14F-4D97-AF65-F5344CB8AC3E}">
        <p14:creationId xmlns:p14="http://schemas.microsoft.com/office/powerpoint/2010/main" val="120828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235382D0-5D93-4A03-893B-9F7D4050A4E2}" type="datetimeFigureOut">
              <a:rPr lang="en-GB"/>
              <a:pPr>
                <a:defRPr/>
              </a:pPr>
              <a:t>21/11/2022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E291BBB-DA69-458F-9183-52D7E83052C9}" type="slidenum">
              <a:rPr lang="en-GB"/>
              <a:pPr>
                <a:defRPr/>
              </a:pPr>
              <a:t>‹#›</a:t>
            </a:fld>
            <a:endParaRPr lang="en-GB"/>
          </a:p>
        </p:txBody>
      </p:sp>
    </p:spTree>
    <p:extLst>
      <p:ext uri="{BB962C8B-B14F-4D97-AF65-F5344CB8AC3E}">
        <p14:creationId xmlns:p14="http://schemas.microsoft.com/office/powerpoint/2010/main" val="417801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p:cNvSpPr/>
          <p:nvPr/>
        </p:nvSpPr>
        <p:spPr bwMode="ltGray">
          <a:xfrm>
            <a:off x="0" y="0"/>
            <a:ext cx="9144000" cy="260191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Rectangle 11"/>
          <p:cNvSpPr/>
          <p:nvPr/>
        </p:nvSpPr>
        <p:spPr bwMode="invGray">
          <a:xfrm>
            <a:off x="0" y="2601913"/>
            <a:ext cx="9144000" cy="46037"/>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a:off x="749808" y="118872"/>
            <a:ext cx="8013192" cy="1636776"/>
          </a:xfrm>
        </p:spPr>
        <p:txBody>
          <a:bodyPr tIns="0" rIns="91440" bIns="0" anchor="b"/>
          <a:lstStyle>
            <a:lvl1pPr algn="l">
              <a:defRPr sz="4700" b="1" cap="none" baseline="0"/>
            </a:lvl1pPr>
            <a:extLst/>
          </a:lstStyle>
          <a:p>
            <a:r>
              <a:rPr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a:r>
              <a:rPr lang="en-US"/>
              <a:t>Click to edit Master text styles</a:t>
            </a:r>
          </a:p>
        </p:txBody>
      </p:sp>
      <p:sp>
        <p:nvSpPr>
          <p:cNvPr id="6" name="Date Placeholder 3"/>
          <p:cNvSpPr>
            <a:spLocks noGrp="1"/>
          </p:cNvSpPr>
          <p:nvPr>
            <p:ph type="dt" sz="half" idx="10"/>
          </p:nvPr>
        </p:nvSpPr>
        <p:spPr/>
        <p:txBody>
          <a:bodyPr/>
          <a:lstStyle>
            <a:lvl1pPr>
              <a:defRPr/>
            </a:lvl1pPr>
          </a:lstStyle>
          <a:p>
            <a:pPr>
              <a:defRPr/>
            </a:pPr>
            <a:fld id="{8A31DBF5-EFB5-4545-A822-EE75EDCD02F5}" type="datetimeFigureOut">
              <a:rPr lang="en-GB"/>
              <a:pPr>
                <a:defRPr/>
              </a:pPr>
              <a:t>21/11/2022</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1505BCFC-0E2A-4CAD-9DC7-F5900C1DC17B}" type="slidenum">
              <a:rPr lang="en-GB"/>
              <a:pPr>
                <a:defRPr/>
              </a:pPr>
              <a:t>‹#›</a:t>
            </a:fld>
            <a:endParaRPr lang="en-GB"/>
          </a:p>
        </p:txBody>
      </p:sp>
    </p:spTree>
    <p:extLst>
      <p:ext uri="{BB962C8B-B14F-4D97-AF65-F5344CB8AC3E}">
        <p14:creationId xmlns:p14="http://schemas.microsoft.com/office/powerpoint/2010/main" val="2553179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AF5F6097-279D-4F6B-AA4C-38CD3B8082AE}" type="datetimeFigureOut">
              <a:rPr lang="en-GB"/>
              <a:pPr>
                <a:defRPr/>
              </a:pPr>
              <a:t>21/11/2022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90B7228E-9D36-4571-8EA9-0212BFD058D9}" type="slidenum">
              <a:rPr lang="en-GB"/>
              <a:pPr>
                <a:defRPr/>
              </a:pPr>
              <a:t>‹#›</a:t>
            </a:fld>
            <a:endParaRPr lang="en-GB"/>
          </a:p>
        </p:txBody>
      </p:sp>
    </p:spTree>
    <p:extLst>
      <p:ext uri="{BB962C8B-B14F-4D97-AF65-F5344CB8AC3E}">
        <p14:creationId xmlns:p14="http://schemas.microsoft.com/office/powerpoint/2010/main" val="2251403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a:r>
              <a:rPr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a:r>
              <a:rPr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BE323E2E-D3DC-4166-AECB-C78E6370B7E6}" type="datetimeFigureOut">
              <a:rPr lang="en-GB"/>
              <a:pPr>
                <a:defRPr/>
              </a:pPr>
              <a:t>21/11/2022</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4F786B84-6632-4F75-A6ED-7291B75B6817}" type="slidenum">
              <a:rPr lang="en-GB"/>
              <a:pPr>
                <a:defRPr/>
              </a:pPr>
              <a:t>‹#›</a:t>
            </a:fld>
            <a:endParaRPr lang="en-GB"/>
          </a:p>
        </p:txBody>
      </p:sp>
    </p:spTree>
    <p:extLst>
      <p:ext uri="{BB962C8B-B14F-4D97-AF65-F5344CB8AC3E}">
        <p14:creationId xmlns:p14="http://schemas.microsoft.com/office/powerpoint/2010/main" val="42913598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F3A85B73-7B5C-46D7-AFAC-FB8D7ADD965D}" type="datetimeFigureOut">
              <a:rPr lang="en-GB"/>
              <a:pPr>
                <a:defRPr/>
              </a:pPr>
              <a:t>21/11/2022</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735778AE-3F87-4EAA-89B0-9360F6D0F408}" type="slidenum">
              <a:rPr lang="en-GB"/>
              <a:pPr>
                <a:defRPr/>
              </a:pPr>
              <a:t>‹#›</a:t>
            </a:fld>
            <a:endParaRPr lang="en-GB"/>
          </a:p>
        </p:txBody>
      </p:sp>
    </p:spTree>
    <p:extLst>
      <p:ext uri="{BB962C8B-B14F-4D97-AF65-F5344CB8AC3E}">
        <p14:creationId xmlns:p14="http://schemas.microsoft.com/office/powerpoint/2010/main" val="14799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a:defRPr/>
            </a:pPr>
            <a:fld id="{BBC82D0B-C911-49E2-9EE2-02B2E7BCEB3F}" type="datetimeFigureOut">
              <a:rPr lang="en-GB"/>
              <a:pPr>
                <a:defRPr/>
              </a:pPr>
              <a:t>21/11/2022</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3"/>
          <p:cNvSpPr>
            <a:spLocks noGrp="1"/>
          </p:cNvSpPr>
          <p:nvPr>
            <p:ph type="sldNum" sz="quarter" idx="12"/>
          </p:nvPr>
        </p:nvSpPr>
        <p:spPr/>
        <p:txBody>
          <a:bodyPr/>
          <a:lstStyle>
            <a:lvl1pPr>
              <a:defRPr/>
            </a:lvl1pPr>
          </a:lstStyle>
          <a:p>
            <a:pPr>
              <a:defRPr/>
            </a:pPr>
            <a:fld id="{F474944F-1BC3-4CCE-BEA1-FB0580AB0BB5}" type="slidenum">
              <a:rPr lang="en-GB"/>
              <a:pPr>
                <a:defRPr/>
              </a:pPr>
              <a:t>‹#›</a:t>
            </a:fld>
            <a:endParaRPr lang="en-GB"/>
          </a:p>
        </p:txBody>
      </p:sp>
    </p:spTree>
    <p:extLst>
      <p:ext uri="{BB962C8B-B14F-4D97-AF65-F5344CB8AC3E}">
        <p14:creationId xmlns:p14="http://schemas.microsoft.com/office/powerpoint/2010/main" val="9545714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11"/>
          <p:cNvSpPr/>
          <p:nvPr/>
        </p:nvSpPr>
        <p:spPr bwMode="invGray">
          <a:xfrm>
            <a:off x="2855913" y="0"/>
            <a:ext cx="46037" cy="145415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ectangle 8"/>
          <p:cNvSpPr/>
          <p:nvPr/>
        </p:nvSpPr>
        <p:spPr bwMode="invGray">
          <a:xfrm>
            <a:off x="2855913" y="0"/>
            <a:ext cx="46037" cy="145415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a:off x="167838" y="152400"/>
            <a:ext cx="2523744" cy="978408"/>
          </a:xfrm>
        </p:spPr>
        <p:txBody>
          <a:bodyPr lIns="73152" bIns="0" anchor="b">
            <a:sp3d prstMaterial="matte"/>
          </a:bodyPr>
          <a:lstStyle>
            <a:lvl1pPr algn="l">
              <a:defRPr sz="2000" b="0"/>
            </a:lvl1pPr>
            <a:extLst/>
          </a:lstStyle>
          <a:p>
            <a:r>
              <a:rPr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a:r>
              <a:rPr lang="en-US"/>
              <a:t>Click to edit Master text styles</a:t>
            </a:r>
          </a:p>
        </p:txBody>
      </p:sp>
      <p:sp>
        <p:nvSpPr>
          <p:cNvPr id="7" name="Date Placeholder 4"/>
          <p:cNvSpPr>
            <a:spLocks noGrp="1"/>
          </p:cNvSpPr>
          <p:nvPr>
            <p:ph type="dt" sz="half" idx="10"/>
          </p:nvPr>
        </p:nvSpPr>
        <p:spPr/>
        <p:txBody>
          <a:bodyPr/>
          <a:lstStyle>
            <a:lvl1pPr>
              <a:defRPr/>
            </a:lvl1pPr>
          </a:lstStyle>
          <a:p>
            <a:pPr>
              <a:defRPr/>
            </a:pPr>
            <a:fld id="{07688ECA-45BF-4B5A-8B4B-83C6655922E5}" type="datetimeFigureOut">
              <a:rPr lang="en-GB"/>
              <a:pPr>
                <a:defRPr/>
              </a:pPr>
              <a:t>21/11/2022</a:t>
            </a:fld>
            <a:endParaRPr lang="en-GB"/>
          </a:p>
        </p:txBody>
      </p:sp>
      <p:sp>
        <p:nvSpPr>
          <p:cNvPr id="8" name="Footer Placeholder 5"/>
          <p:cNvSpPr>
            <a:spLocks noGrp="1"/>
          </p:cNvSpPr>
          <p:nvPr>
            <p:ph type="ftr" sz="quarter" idx="11"/>
          </p:nvPr>
        </p:nvSpPr>
        <p:spPr/>
        <p:txBody>
          <a:bodyPr/>
          <a:lstStyle>
            <a:lvl1pPr>
              <a:defRPr/>
            </a:lvl1pPr>
          </a:lstStyle>
          <a:p>
            <a:pPr>
              <a:defRPr/>
            </a:pPr>
            <a:endParaRPr lang="en-GB"/>
          </a:p>
        </p:txBody>
      </p:sp>
      <p:sp>
        <p:nvSpPr>
          <p:cNvPr id="9" name="Slide Number Placeholder 6"/>
          <p:cNvSpPr>
            <a:spLocks noGrp="1"/>
          </p:cNvSpPr>
          <p:nvPr>
            <p:ph type="sldNum" sz="quarter" idx="12"/>
          </p:nvPr>
        </p:nvSpPr>
        <p:spPr/>
        <p:txBody>
          <a:bodyPr/>
          <a:lstStyle>
            <a:lvl1pPr>
              <a:defRPr/>
            </a:lvl1pPr>
          </a:lstStyle>
          <a:p>
            <a:pPr>
              <a:defRPr/>
            </a:pPr>
            <a:fld id="{9BAC1A1F-FBCF-449F-9A99-378BE32047C8}" type="slidenum">
              <a:rPr lang="en-GB"/>
              <a:pPr>
                <a:defRPr/>
              </a:pPr>
              <a:t>‹#›</a:t>
            </a:fld>
            <a:endParaRPr lang="en-GB"/>
          </a:p>
        </p:txBody>
      </p:sp>
    </p:spTree>
    <p:extLst>
      <p:ext uri="{BB962C8B-B14F-4D97-AF65-F5344CB8AC3E}">
        <p14:creationId xmlns:p14="http://schemas.microsoft.com/office/powerpoint/2010/main" val="8416587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10"/>
          <p:cNvSpPr/>
          <p:nvPr/>
        </p:nvSpPr>
        <p:spPr>
          <a:xfrm>
            <a:off x="2855913" y="0"/>
            <a:ext cx="46037"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ectangle 8"/>
          <p:cNvSpPr/>
          <p:nvPr/>
        </p:nvSpPr>
        <p:spPr bwMode="invGray">
          <a:xfrm>
            <a:off x="2855913" y="0"/>
            <a:ext cx="46037"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pPr lvl="0"/>
            <a:r>
              <a:rPr lang="en-US" noProof="0"/>
              <a:t>Click icon to add picture</a:t>
            </a:r>
            <a:endParaRPr lang="en-US" noProof="0"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a:r>
              <a:rPr lang="en-US"/>
              <a:t>Click to edit Master text styles</a:t>
            </a:r>
          </a:p>
        </p:txBody>
      </p:sp>
      <p:sp>
        <p:nvSpPr>
          <p:cNvPr id="7" name="Date Placeholder 4"/>
          <p:cNvSpPr>
            <a:spLocks noGrp="1"/>
          </p:cNvSpPr>
          <p:nvPr>
            <p:ph type="dt" sz="half" idx="10"/>
          </p:nvPr>
        </p:nvSpPr>
        <p:spPr>
          <a:xfrm>
            <a:off x="165100" y="1169988"/>
            <a:ext cx="2522538" cy="201612"/>
          </a:xfrm>
        </p:spPr>
        <p:txBody>
          <a:bodyPr/>
          <a:lstStyle>
            <a:lvl1pPr>
              <a:defRPr/>
            </a:lvl1pPr>
          </a:lstStyle>
          <a:p>
            <a:pPr>
              <a:defRPr/>
            </a:pPr>
            <a:fld id="{A2E64D93-4EAB-4E0C-A1C1-4052CBF3F4F2}" type="datetimeFigureOut">
              <a:rPr lang="en-GB"/>
              <a:pPr>
                <a:defRPr/>
              </a:pPr>
              <a:t>21/11/2022</a:t>
            </a:fld>
            <a:endParaRPr lang="en-GB"/>
          </a:p>
        </p:txBody>
      </p:sp>
      <p:sp>
        <p:nvSpPr>
          <p:cNvPr id="8" name="Footer Placeholder 5"/>
          <p:cNvSpPr>
            <a:spLocks noGrp="1"/>
          </p:cNvSpPr>
          <p:nvPr>
            <p:ph type="ftr" sz="quarter" idx="11"/>
          </p:nvPr>
        </p:nvSpPr>
        <p:spPr>
          <a:xfrm>
            <a:off x="3035300" y="1169988"/>
            <a:ext cx="5194300" cy="201612"/>
          </a:xfrm>
        </p:spPr>
        <p:txBody>
          <a:bodyPr/>
          <a:lstStyle>
            <a:lvl1pPr>
              <a:defRPr>
                <a:solidFill>
                  <a:schemeClr val="bg1">
                    <a:shade val="50000"/>
                  </a:schemeClr>
                </a:solidFill>
              </a:defRPr>
            </a:lvl1pPr>
          </a:lstStyle>
          <a:p>
            <a:pPr>
              <a:defRPr/>
            </a:pPr>
            <a:endParaRPr lang="en-GB"/>
          </a:p>
        </p:txBody>
      </p:sp>
      <p:sp>
        <p:nvSpPr>
          <p:cNvPr id="9" name="Slide Number Placeholder 6"/>
          <p:cNvSpPr>
            <a:spLocks noGrp="1"/>
          </p:cNvSpPr>
          <p:nvPr>
            <p:ph type="sldNum" sz="quarter" idx="12"/>
          </p:nvPr>
        </p:nvSpPr>
        <p:spPr>
          <a:xfrm>
            <a:off x="8339138" y="1169988"/>
            <a:ext cx="733425" cy="201612"/>
          </a:xfrm>
        </p:spPr>
        <p:txBody>
          <a:bodyPr/>
          <a:lstStyle>
            <a:lvl1pPr>
              <a:defRPr/>
            </a:lvl1pPr>
          </a:lstStyle>
          <a:p>
            <a:pPr>
              <a:defRPr/>
            </a:pPr>
            <a:fld id="{72E47A60-A624-4317-B4DD-EEB7B2EC8A9B}" type="slidenum">
              <a:rPr lang="en-GB"/>
              <a:pPr>
                <a:defRPr/>
              </a:pPr>
              <a:t>‹#›</a:t>
            </a:fld>
            <a:endParaRPr lang="en-GB"/>
          </a:p>
        </p:txBody>
      </p:sp>
    </p:spTree>
    <p:extLst>
      <p:ext uri="{BB962C8B-B14F-4D97-AF65-F5344CB8AC3E}">
        <p14:creationId xmlns:p14="http://schemas.microsoft.com/office/powerpoint/2010/main" val="1099921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CB0AD8ED-C7CE-4BB8-8593-6F531CD09BF4}" type="datetimeFigureOut">
              <a:rPr lang="en-GB"/>
              <a:pPr>
                <a:defRPr/>
              </a:pPr>
              <a:t>21/11/2022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9A515EC-81FA-426C-BA2B-3C2399E9E296}" type="slidenum">
              <a:rPr lang="en-GB"/>
              <a:pPr>
                <a:defRPr/>
              </a:pPr>
              <a:t>‹#›</a:t>
            </a:fld>
            <a:endParaRPr lang="en-GB"/>
          </a:p>
        </p:txBody>
      </p:sp>
    </p:spTree>
    <p:extLst>
      <p:ext uri="{BB962C8B-B14F-4D97-AF65-F5344CB8AC3E}">
        <p14:creationId xmlns:p14="http://schemas.microsoft.com/office/powerpoint/2010/main" val="2909092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4" name="Rectangle 3"/>
          <p:cNvSpPr/>
          <p:nvPr/>
        </p:nvSpPr>
        <p:spPr bwMode="invGray">
          <a:xfrm>
            <a:off x="6599238" y="0"/>
            <a:ext cx="46037"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Rectangle 7"/>
          <p:cNvSpPr/>
          <p:nvPr/>
        </p:nvSpPr>
        <p:spPr bwMode="ltGray">
          <a:xfrm>
            <a:off x="6648450" y="0"/>
            <a:ext cx="2514600"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Vertical Title 1"/>
          <p:cNvSpPr>
            <a:spLocks noGrp="1"/>
          </p:cNvSpPr>
          <p:nvPr>
            <p:ph type="title" orient="vert"/>
          </p:nvPr>
        </p:nvSpPr>
        <p:spPr>
          <a:xfrm>
            <a:off x="6781800" y="274640"/>
            <a:ext cx="19050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p:cNvSpPr>
            <a:spLocks noGrp="1"/>
          </p:cNvSpPr>
          <p:nvPr>
            <p:ph type="dt" sz="half" idx="10"/>
          </p:nvPr>
        </p:nvSpPr>
        <p:spPr/>
        <p:txBody>
          <a:bodyPr/>
          <a:lstStyle>
            <a:lvl1pPr>
              <a:defRPr/>
            </a:lvl1pPr>
          </a:lstStyle>
          <a:p>
            <a:pPr>
              <a:defRPr/>
            </a:pPr>
            <a:fld id="{87851F01-EC34-43E3-AF02-87CA7B938243}" type="datetimeFigureOut">
              <a:rPr lang="en-GB"/>
              <a:pPr>
                <a:defRPr/>
              </a:pPr>
              <a:t>21/11/2022</a:t>
            </a:fld>
            <a:endParaRPr lang="en-GB"/>
          </a:p>
        </p:txBody>
      </p:sp>
      <p:sp>
        <p:nvSpPr>
          <p:cNvPr id="7" name="Footer Placeholder 4"/>
          <p:cNvSpPr>
            <a:spLocks noGrp="1"/>
          </p:cNvSpPr>
          <p:nvPr>
            <p:ph type="ftr" sz="quarter" idx="11"/>
          </p:nvPr>
        </p:nvSpPr>
        <p:spPr>
          <a:xfrm>
            <a:off x="2640013" y="6376988"/>
            <a:ext cx="3836987" cy="365125"/>
          </a:xfrm>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A11045BD-8DDD-4E82-BA5A-839286624B7C}" type="slidenum">
              <a:rPr lang="en-GB"/>
              <a:pPr>
                <a:defRPr/>
              </a:pPr>
              <a:t>‹#›</a:t>
            </a:fld>
            <a:endParaRPr lang="en-GB"/>
          </a:p>
        </p:txBody>
      </p:sp>
    </p:spTree>
    <p:extLst>
      <p:ext uri="{BB962C8B-B14F-4D97-AF65-F5344CB8AC3E}">
        <p14:creationId xmlns:p14="http://schemas.microsoft.com/office/powerpoint/2010/main" val="4151452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6688"/>
            <a:ext cx="9144000" cy="4445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Rectangle 6"/>
          <p:cNvSpPr/>
          <p:nvPr/>
        </p:nvSpPr>
        <p:spPr bwMode="ltGray">
          <a:xfrm>
            <a:off x="0" y="0"/>
            <a:ext cx="9144000" cy="143351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Placeholder 1"/>
          <p:cNvSpPr>
            <a:spLocks noGrp="1"/>
          </p:cNvSpPr>
          <p:nvPr>
            <p:ph type="title"/>
          </p:nvPr>
        </p:nvSpPr>
        <p:spPr>
          <a:xfrm>
            <a:off x="457200" y="152400"/>
            <a:ext cx="8229600" cy="1250950"/>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lang="en-US"/>
              <a:t>Click to edit Master title style</a:t>
            </a:r>
          </a:p>
        </p:txBody>
      </p:sp>
      <p:sp>
        <p:nvSpPr>
          <p:cNvPr id="1029" name="Text Placeholder 2"/>
          <p:cNvSpPr>
            <a:spLocks noGrp="1"/>
          </p:cNvSpPr>
          <p:nvPr>
            <p:ph type="body" idx="1"/>
          </p:nvPr>
        </p:nvSpPr>
        <p:spPr bwMode="auto">
          <a:xfrm>
            <a:off x="457200" y="1774825"/>
            <a:ext cx="8229600" cy="462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54864" tIns="9144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477000"/>
            <a:ext cx="2133600" cy="274638"/>
          </a:xfrm>
          <a:prstGeom prst="rect">
            <a:avLst/>
          </a:prstGeom>
        </p:spPr>
        <p:txBody>
          <a:bodyPr vert="horz" lIns="109728" rIns="45720" bIns="0" rtlCol="0" anchor="b"/>
          <a:lstStyle>
            <a:lvl1pPr algn="l" eaLnBrk="1" fontAlgn="auto" latinLnBrk="0" hangingPunct="1">
              <a:spcBef>
                <a:spcPts val="0"/>
              </a:spcBef>
              <a:spcAft>
                <a:spcPts val="0"/>
              </a:spcAft>
              <a:defRPr kumimoji="0" sz="1200">
                <a:solidFill>
                  <a:schemeClr val="tx1">
                    <a:tint val="95000"/>
                  </a:schemeClr>
                </a:solidFill>
                <a:latin typeface="+mn-lt"/>
                <a:cs typeface="+mn-cs"/>
              </a:defRPr>
            </a:lvl1pPr>
            <a:extLst/>
          </a:lstStyle>
          <a:p>
            <a:pPr>
              <a:defRPr/>
            </a:pPr>
            <a:fld id="{25CF9D14-8D8B-4750-AD90-0AC0CF4A25A7}" type="datetimeFigureOut">
              <a:rPr lang="en-GB"/>
              <a:pPr>
                <a:defRPr/>
              </a:pPr>
              <a:t>21/11/2022</a:t>
            </a:fld>
            <a:endParaRPr lang="en-GB"/>
          </a:p>
        </p:txBody>
      </p:sp>
      <p:sp>
        <p:nvSpPr>
          <p:cNvPr id="5" name="Footer Placeholder 4"/>
          <p:cNvSpPr>
            <a:spLocks noGrp="1"/>
          </p:cNvSpPr>
          <p:nvPr>
            <p:ph type="ftr" sz="quarter" idx="3"/>
          </p:nvPr>
        </p:nvSpPr>
        <p:spPr>
          <a:xfrm>
            <a:off x="2640013" y="6477000"/>
            <a:ext cx="5508625" cy="274638"/>
          </a:xfrm>
          <a:prstGeom prst="rect">
            <a:avLst/>
          </a:prstGeom>
        </p:spPr>
        <p:txBody>
          <a:bodyPr vert="horz" lIns="45720" rIns="45720" bIns="0" rtlCol="0" anchor="b"/>
          <a:lstStyle>
            <a:lvl1pPr algn="l" eaLnBrk="1" fontAlgn="auto" latinLnBrk="0" hangingPunct="1">
              <a:spcBef>
                <a:spcPts val="0"/>
              </a:spcBef>
              <a:spcAft>
                <a:spcPts val="0"/>
              </a:spcAft>
              <a:defRPr kumimoji="0" sz="1200">
                <a:solidFill>
                  <a:schemeClr val="tx1">
                    <a:tint val="95000"/>
                  </a:schemeClr>
                </a:solidFill>
                <a:latin typeface="+mn-lt"/>
                <a:cs typeface="+mn-cs"/>
              </a:defRPr>
            </a:lvl1pPr>
            <a:extLst/>
          </a:lstStyle>
          <a:p>
            <a:pPr>
              <a:defRPr/>
            </a:pPr>
            <a:endParaRPr lang="en-GB"/>
          </a:p>
        </p:txBody>
      </p:sp>
      <p:sp>
        <p:nvSpPr>
          <p:cNvPr id="6" name="Slide Number Placeholder 5"/>
          <p:cNvSpPr>
            <a:spLocks noGrp="1"/>
          </p:cNvSpPr>
          <p:nvPr>
            <p:ph type="sldNum" sz="quarter" idx="4"/>
          </p:nvPr>
        </p:nvSpPr>
        <p:spPr>
          <a:xfrm>
            <a:off x="8204200" y="6477000"/>
            <a:ext cx="733425" cy="274638"/>
          </a:xfrm>
          <a:prstGeom prst="rect">
            <a:avLst/>
          </a:prstGeom>
        </p:spPr>
        <p:txBody>
          <a:bodyPr vert="horz" bIns="0" rtlCol="0" anchor="b"/>
          <a:lstStyle>
            <a:lvl1pPr algn="r" eaLnBrk="1" fontAlgn="auto" latinLnBrk="0" hangingPunct="1">
              <a:spcBef>
                <a:spcPts val="0"/>
              </a:spcBef>
              <a:spcAft>
                <a:spcPts val="0"/>
              </a:spcAft>
              <a:defRPr kumimoji="0" sz="1200">
                <a:solidFill>
                  <a:schemeClr val="tx1">
                    <a:tint val="95000"/>
                  </a:schemeClr>
                </a:solidFill>
                <a:latin typeface="+mn-lt"/>
                <a:cs typeface="+mn-cs"/>
              </a:defRPr>
            </a:lvl1pPr>
            <a:extLst/>
          </a:lstStyle>
          <a:p>
            <a:pPr>
              <a:defRPr/>
            </a:pPr>
            <a:fld id="{DA9380CB-749E-44EC-A99D-F7438BFB2267}" type="slidenum">
              <a:rPr lang="en-GB"/>
              <a:pPr>
                <a:defRPr/>
              </a:pPr>
              <a:t>‹#›</a:t>
            </a:fld>
            <a:endParaRPr lang="en-GB"/>
          </a:p>
        </p:txBody>
      </p:sp>
    </p:spTree>
  </p:cSld>
  <p:clrMap bg1="dk1" tx1="lt1" bg2="dk2" tx2="lt2" accent1="accent1" accent2="accent2" accent3="accent3" accent4="accent4" accent5="accent5" accent6="accent6" hlink="hlink" folHlink="folHlink"/>
  <p:sldLayoutIdLst>
    <p:sldLayoutId id="2147483723" r:id="rId1"/>
    <p:sldLayoutId id="2147483718" r:id="rId2"/>
    <p:sldLayoutId id="2147483724" r:id="rId3"/>
    <p:sldLayoutId id="2147483719" r:id="rId4"/>
    <p:sldLayoutId id="2147483720" r:id="rId5"/>
    <p:sldLayoutId id="2147483721" r:id="rId6"/>
    <p:sldLayoutId id="2147483725" r:id="rId7"/>
    <p:sldLayoutId id="2147483726" r:id="rId8"/>
    <p:sldLayoutId id="2147483727" r:id="rId9"/>
    <p:sldLayoutId id="2147483722" r:id="rId10"/>
    <p:sldLayoutId id="2147483728" r:id="rId11"/>
  </p:sldLayoutIdLst>
  <p:txStyles>
    <p:titleStyle>
      <a:lvl1pPr algn="l" rtl="0" eaLnBrk="0" fontAlgn="base" hangingPunct="0">
        <a:spcBef>
          <a:spcPct val="0"/>
        </a:spcBef>
        <a:spcAft>
          <a:spcPct val="0"/>
        </a:spcAft>
        <a:defRPr sz="4500" b="1" kern="1200">
          <a:solidFill>
            <a:srgbClr val="FFC800"/>
          </a:solidFill>
          <a:latin typeface="+mj-lt"/>
          <a:ea typeface="+mj-ea"/>
          <a:cs typeface="+mj-cs"/>
        </a:defRPr>
      </a:lvl1pPr>
      <a:lvl2pPr algn="l" rtl="0" eaLnBrk="0" fontAlgn="base" hangingPunct="0">
        <a:spcBef>
          <a:spcPct val="0"/>
        </a:spcBef>
        <a:spcAft>
          <a:spcPct val="0"/>
        </a:spcAft>
        <a:defRPr sz="4500" b="1">
          <a:solidFill>
            <a:srgbClr val="FFC800"/>
          </a:solidFill>
          <a:latin typeface="Corbel" pitchFamily="34" charset="0"/>
        </a:defRPr>
      </a:lvl2pPr>
      <a:lvl3pPr algn="l" rtl="0" eaLnBrk="0" fontAlgn="base" hangingPunct="0">
        <a:spcBef>
          <a:spcPct val="0"/>
        </a:spcBef>
        <a:spcAft>
          <a:spcPct val="0"/>
        </a:spcAft>
        <a:defRPr sz="4500" b="1">
          <a:solidFill>
            <a:srgbClr val="FFC800"/>
          </a:solidFill>
          <a:latin typeface="Corbel" pitchFamily="34" charset="0"/>
        </a:defRPr>
      </a:lvl3pPr>
      <a:lvl4pPr algn="l" rtl="0" eaLnBrk="0" fontAlgn="base" hangingPunct="0">
        <a:spcBef>
          <a:spcPct val="0"/>
        </a:spcBef>
        <a:spcAft>
          <a:spcPct val="0"/>
        </a:spcAft>
        <a:defRPr sz="4500" b="1">
          <a:solidFill>
            <a:srgbClr val="FFC800"/>
          </a:solidFill>
          <a:latin typeface="Corbel" pitchFamily="34" charset="0"/>
        </a:defRPr>
      </a:lvl4pPr>
      <a:lvl5pPr algn="l" rtl="0" eaLnBrk="0" fontAlgn="base" hangingPunct="0">
        <a:spcBef>
          <a:spcPct val="0"/>
        </a:spcBef>
        <a:spcAft>
          <a:spcPct val="0"/>
        </a:spcAft>
        <a:defRPr sz="4500" b="1">
          <a:solidFill>
            <a:srgbClr val="FFC800"/>
          </a:solidFill>
          <a:latin typeface="Corbel" pitchFamily="34" charset="0"/>
        </a:defRPr>
      </a:lvl5pPr>
      <a:lvl6pPr marL="457200" algn="l" rtl="0" fontAlgn="base">
        <a:spcBef>
          <a:spcPct val="0"/>
        </a:spcBef>
        <a:spcAft>
          <a:spcPct val="0"/>
        </a:spcAft>
        <a:defRPr sz="4500" b="1">
          <a:solidFill>
            <a:srgbClr val="FFC800"/>
          </a:solidFill>
          <a:latin typeface="Corbel" pitchFamily="34" charset="0"/>
        </a:defRPr>
      </a:lvl6pPr>
      <a:lvl7pPr marL="914400" algn="l" rtl="0" fontAlgn="base">
        <a:spcBef>
          <a:spcPct val="0"/>
        </a:spcBef>
        <a:spcAft>
          <a:spcPct val="0"/>
        </a:spcAft>
        <a:defRPr sz="4500" b="1">
          <a:solidFill>
            <a:srgbClr val="FFC800"/>
          </a:solidFill>
          <a:latin typeface="Corbel" pitchFamily="34" charset="0"/>
        </a:defRPr>
      </a:lvl7pPr>
      <a:lvl8pPr marL="1371600" algn="l" rtl="0" fontAlgn="base">
        <a:spcBef>
          <a:spcPct val="0"/>
        </a:spcBef>
        <a:spcAft>
          <a:spcPct val="0"/>
        </a:spcAft>
        <a:defRPr sz="4500" b="1">
          <a:solidFill>
            <a:srgbClr val="FFC800"/>
          </a:solidFill>
          <a:latin typeface="Corbel" pitchFamily="34" charset="0"/>
        </a:defRPr>
      </a:lvl8pPr>
      <a:lvl9pPr marL="1828800" algn="l" rtl="0" fontAlgn="base">
        <a:spcBef>
          <a:spcPct val="0"/>
        </a:spcBef>
        <a:spcAft>
          <a:spcPct val="0"/>
        </a:spcAft>
        <a:defRPr sz="4500" b="1">
          <a:solidFill>
            <a:srgbClr val="FFC800"/>
          </a:solidFill>
          <a:latin typeface="Corbel" pitchFamily="34" charset="0"/>
        </a:defRPr>
      </a:lvl9pPr>
      <a:extLst/>
    </p:titleStyle>
    <p:bodyStyle>
      <a:lvl1pPr marL="438150" indent="-319088" algn="l" rtl="0" eaLnBrk="0" fontAlgn="base" hangingPunct="0">
        <a:spcBef>
          <a:spcPct val="0"/>
        </a:spcBef>
        <a:spcAft>
          <a:spcPct val="0"/>
        </a:spcAft>
        <a:buClr>
          <a:schemeClr val="accent1"/>
        </a:buClr>
        <a:buSzPct val="80000"/>
        <a:buFont typeface="Wingdings 2" pitchFamily="18" charset="2"/>
        <a:buChar char=""/>
        <a:defRPr sz="3200" kern="1200">
          <a:solidFill>
            <a:schemeClr val="tx1"/>
          </a:solidFill>
          <a:latin typeface="+mn-lt"/>
          <a:ea typeface="+mn-ea"/>
          <a:cs typeface="+mn-cs"/>
        </a:defRPr>
      </a:lvl1pPr>
      <a:lvl2pPr marL="730250" indent="-273050" algn="l" rtl="0" eaLnBrk="0" fontAlgn="base" hangingPunct="0">
        <a:spcBef>
          <a:spcPct val="20000"/>
        </a:spcBef>
        <a:spcAft>
          <a:spcPct val="0"/>
        </a:spcAft>
        <a:buClr>
          <a:schemeClr val="accent2"/>
        </a:buClr>
        <a:buSzPct val="90000"/>
        <a:buFont typeface="Wingdings" pitchFamily="2" charset="2"/>
        <a:buChar char=""/>
        <a:defRPr sz="2800" kern="1200">
          <a:solidFill>
            <a:schemeClr val="tx1"/>
          </a:solidFill>
          <a:latin typeface="+mn-lt"/>
          <a:ea typeface="+mn-ea"/>
          <a:cs typeface="+mn-cs"/>
        </a:defRPr>
      </a:lvl2pPr>
      <a:lvl3pPr marL="995363" indent="-228600" algn="l" rtl="0" eaLnBrk="0" fontAlgn="base" hangingPunct="0">
        <a:spcBef>
          <a:spcPct val="20000"/>
        </a:spcBef>
        <a:spcAft>
          <a:spcPct val="0"/>
        </a:spcAft>
        <a:buClr>
          <a:srgbClr val="E66C7D"/>
        </a:buClr>
        <a:buFont typeface="Arial" charset="0"/>
        <a:buChar char="▪"/>
        <a:defRPr sz="2400" kern="1200">
          <a:solidFill>
            <a:schemeClr val="tx1"/>
          </a:solidFill>
          <a:latin typeface="+mn-lt"/>
          <a:ea typeface="+mn-ea"/>
          <a:cs typeface="+mn-cs"/>
        </a:defRPr>
      </a:lvl3pPr>
      <a:lvl4pPr marL="1216025" indent="-182563" algn="l" rtl="0" eaLnBrk="0" fontAlgn="base" hangingPunct="0">
        <a:spcBef>
          <a:spcPct val="20000"/>
        </a:spcBef>
        <a:spcAft>
          <a:spcPct val="0"/>
        </a:spcAft>
        <a:buClr>
          <a:srgbClr val="6BB76D"/>
        </a:buClr>
        <a:buFont typeface="Arial" charset="0"/>
        <a:buChar char="▪"/>
        <a:defRPr sz="2000" kern="1200">
          <a:solidFill>
            <a:schemeClr val="tx1"/>
          </a:solidFill>
          <a:latin typeface="+mn-lt"/>
          <a:ea typeface="+mn-ea"/>
          <a:cs typeface="+mn-cs"/>
        </a:defRPr>
      </a:lvl4pPr>
      <a:lvl5pPr marL="1425575" indent="-182563" algn="l" rtl="0" eaLnBrk="0" fontAlgn="base" hangingPunct="0">
        <a:spcBef>
          <a:spcPct val="20000"/>
        </a:spcBef>
        <a:spcAft>
          <a:spcPct val="0"/>
        </a:spcAft>
        <a:buClr>
          <a:srgbClr val="E88651"/>
        </a:buClr>
        <a:buFont typeface="Wingdings 3" pitchFamily="18" charset="2"/>
        <a:buChar char=""/>
        <a:defRPr lang="en-US" sz="2000" kern="120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B87AB48-7C98-41E6-B871-B6CEDE61D04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0509" y="1345884"/>
            <a:ext cx="8482981" cy="5277945"/>
          </a:xfrm>
          <a:prstGeom prst="rect">
            <a:avLst/>
          </a:prstGeom>
        </p:spPr>
      </p:pic>
      <p:sp>
        <p:nvSpPr>
          <p:cNvPr id="2" name="Title 1"/>
          <p:cNvSpPr>
            <a:spLocks noGrp="1"/>
          </p:cNvSpPr>
          <p:nvPr>
            <p:ph type="ctrTitle"/>
          </p:nvPr>
        </p:nvSpPr>
        <p:spPr>
          <a:xfrm>
            <a:off x="520167" y="332656"/>
            <a:ext cx="8293323" cy="908648"/>
          </a:xfrm>
        </p:spPr>
        <p:txBody>
          <a:bodyPr>
            <a:normAutofit/>
          </a:bodyPr>
          <a:lstStyle/>
          <a:p>
            <a:pPr eaLnBrk="1" fontAlgn="auto" hangingPunct="1">
              <a:spcAft>
                <a:spcPts val="0"/>
              </a:spcAft>
              <a:defRPr/>
            </a:pPr>
            <a:r>
              <a:rPr lang="en-GB" sz="4800" dirty="0">
                <a:solidFill>
                  <a:schemeClr val="accent1">
                    <a:satMod val="150000"/>
                  </a:schemeClr>
                </a:solidFill>
                <a:effectLst>
                  <a:outerShdw blurRad="38100" dist="38100" dir="2700000" algn="tl">
                    <a:srgbClr val="000000">
                      <a:alpha val="43137"/>
                    </a:srgbClr>
                  </a:outerShdw>
                </a:effectLst>
              </a:rPr>
              <a:t>Ancestors, Death and Burial</a:t>
            </a:r>
          </a:p>
        </p:txBody>
      </p:sp>
      <p:sp>
        <p:nvSpPr>
          <p:cNvPr id="3" name="Subtitle 2"/>
          <p:cNvSpPr>
            <a:spLocks noGrp="1"/>
          </p:cNvSpPr>
          <p:nvPr>
            <p:ph type="subTitle" idx="1"/>
          </p:nvPr>
        </p:nvSpPr>
        <p:spPr>
          <a:xfrm>
            <a:off x="467544" y="5373216"/>
            <a:ext cx="3622949" cy="908649"/>
          </a:xfrm>
        </p:spPr>
        <p:txBody>
          <a:bodyPr rtlCol="0">
            <a:normAutofit/>
          </a:bodyPr>
          <a:lstStyle/>
          <a:p>
            <a:pPr eaLnBrk="1" fontAlgn="auto" hangingPunct="1">
              <a:spcBef>
                <a:spcPts val="0"/>
              </a:spcBef>
              <a:spcAft>
                <a:spcPts val="0"/>
              </a:spcAft>
              <a:buFont typeface="Wingdings 2"/>
              <a:buNone/>
              <a:defRPr/>
            </a:pPr>
            <a:r>
              <a:rPr lang="en-GB" sz="4400" b="1" dirty="0">
                <a:effectLst>
                  <a:outerShdw blurRad="38100" dist="38100" dir="2700000" algn="tl">
                    <a:srgbClr val="000000">
                      <a:alpha val="43137"/>
                    </a:srgbClr>
                  </a:outerShdw>
                </a:effectLst>
              </a:rPr>
              <a:t>Introduction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251062"/>
          </a:xfrm>
        </p:spPr>
        <p:txBody>
          <a:bodyPr/>
          <a:lstStyle/>
          <a:p>
            <a:pPr eaLnBrk="1" fontAlgn="auto" hangingPunct="1">
              <a:spcAft>
                <a:spcPts val="0"/>
              </a:spcAft>
              <a:defRPr/>
            </a:pPr>
            <a:r>
              <a:rPr lang="en-GB" dirty="0">
                <a:solidFill>
                  <a:schemeClr val="accent1">
                    <a:satMod val="150000"/>
                  </a:schemeClr>
                </a:solidFill>
              </a:rPr>
              <a:t>About the module</a:t>
            </a:r>
          </a:p>
        </p:txBody>
      </p:sp>
      <p:sp>
        <p:nvSpPr>
          <p:cNvPr id="3" name="Content Placeholder 2"/>
          <p:cNvSpPr>
            <a:spLocks noGrp="1"/>
          </p:cNvSpPr>
          <p:nvPr>
            <p:ph sz="half" idx="1"/>
          </p:nvPr>
        </p:nvSpPr>
        <p:spPr>
          <a:xfrm>
            <a:off x="323850" y="1772816"/>
            <a:ext cx="4392166" cy="4680520"/>
          </a:xfrm>
        </p:spPr>
        <p:txBody>
          <a:bodyPr rtlCol="0">
            <a:normAutofit/>
          </a:bodyPr>
          <a:lstStyle/>
          <a:p>
            <a:pPr marL="438912" indent="-320040" eaLnBrk="1" fontAlgn="auto" hangingPunct="1">
              <a:spcBef>
                <a:spcPts val="0"/>
              </a:spcBef>
              <a:spcAft>
                <a:spcPts val="0"/>
              </a:spcAft>
              <a:buFont typeface="Wingdings 2"/>
              <a:buChar char=""/>
              <a:defRPr/>
            </a:pPr>
            <a:r>
              <a:rPr lang="en-GB" sz="2400" dirty="0"/>
              <a:t>Looking at how people in the ancient East Mediterranean dealt with death &amp; interacted with their ancestors</a:t>
            </a:r>
          </a:p>
          <a:p>
            <a:pPr marL="438912" indent="-320040" eaLnBrk="1" fontAlgn="auto" hangingPunct="1">
              <a:spcBef>
                <a:spcPts val="0"/>
              </a:spcBef>
              <a:spcAft>
                <a:spcPts val="0"/>
              </a:spcAft>
              <a:buFont typeface="Wingdings 2"/>
              <a:buChar char=""/>
              <a:defRPr/>
            </a:pPr>
            <a:r>
              <a:rPr lang="en-GB" sz="2400" dirty="0"/>
              <a:t>Considers how death should be thought of a gradual social process </a:t>
            </a:r>
          </a:p>
          <a:p>
            <a:pPr marL="438912" indent="-320040" eaLnBrk="1" fontAlgn="auto" hangingPunct="1">
              <a:spcBef>
                <a:spcPts val="0"/>
              </a:spcBef>
              <a:spcAft>
                <a:spcPts val="0"/>
              </a:spcAft>
              <a:buFont typeface="Wingdings 2"/>
              <a:buChar char=""/>
              <a:defRPr/>
            </a:pPr>
            <a:r>
              <a:rPr lang="en-GB" sz="2400" dirty="0"/>
              <a:t>Explores how very different experiences of death are rooted in social &amp; cultural worlds</a:t>
            </a:r>
          </a:p>
        </p:txBody>
      </p:sp>
      <p:sp>
        <p:nvSpPr>
          <p:cNvPr id="9221" name="TextBox 3"/>
          <p:cNvSpPr txBox="1">
            <a:spLocks noChangeArrowheads="1"/>
          </p:cNvSpPr>
          <p:nvPr/>
        </p:nvSpPr>
        <p:spPr bwMode="auto">
          <a:xfrm>
            <a:off x="5299977" y="5716366"/>
            <a:ext cx="353173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dirty="0"/>
              <a:t>Reconstruction of Natufian burial</a:t>
            </a:r>
          </a:p>
        </p:txBody>
      </p:sp>
      <p:pic>
        <p:nvPicPr>
          <p:cNvPr id="7" name="Content Placeholder 6">
            <a:extLst>
              <a:ext uri="{FF2B5EF4-FFF2-40B4-BE49-F238E27FC236}">
                <a16:creationId xmlns:a16="http://schemas.microsoft.com/office/drawing/2014/main" id="{F6D67E30-F6DB-4254-A2B7-7FC5F3A22F6B}"/>
              </a:ext>
            </a:extLst>
          </p:cNvPr>
          <p:cNvPicPr>
            <a:picLocks noGrp="1" noChangeAspect="1"/>
          </p:cNvPicPr>
          <p:nvPr>
            <p:ph sz="half" idx="2"/>
          </p:nvPr>
        </p:nvPicPr>
        <p:blipFill rotWithShape="1">
          <a:blip r:embed="rId2" cstate="screen">
            <a:extLst>
              <a:ext uri="{28A0092B-C50C-407E-A947-70E740481C1C}">
                <a14:useLocalDpi xmlns:a14="http://schemas.microsoft.com/office/drawing/2010/main"/>
              </a:ext>
            </a:extLst>
          </a:blip>
          <a:srcRect/>
          <a:stretch/>
        </p:blipFill>
        <p:spPr>
          <a:xfrm>
            <a:off x="5140842" y="2348880"/>
            <a:ext cx="3844156" cy="3223448"/>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About the module</a:t>
            </a:r>
          </a:p>
        </p:txBody>
      </p:sp>
      <p:sp>
        <p:nvSpPr>
          <p:cNvPr id="3" name="Content Placeholder 2"/>
          <p:cNvSpPr>
            <a:spLocks noGrp="1"/>
          </p:cNvSpPr>
          <p:nvPr>
            <p:ph sz="half" idx="1"/>
          </p:nvPr>
        </p:nvSpPr>
        <p:spPr>
          <a:xfrm>
            <a:off x="107504" y="1700808"/>
            <a:ext cx="4320480" cy="4968552"/>
          </a:xfrm>
        </p:spPr>
        <p:txBody>
          <a:bodyPr/>
          <a:lstStyle/>
          <a:p>
            <a:pPr marL="438912" indent="-320040" eaLnBrk="1" fontAlgn="auto" hangingPunct="1">
              <a:spcBef>
                <a:spcPts val="0"/>
              </a:spcBef>
              <a:spcAft>
                <a:spcPts val="0"/>
              </a:spcAft>
              <a:buFont typeface="Wingdings 2"/>
              <a:buChar char=""/>
              <a:defRPr/>
            </a:pPr>
            <a:r>
              <a:rPr lang="en-GB" sz="2400" dirty="0"/>
              <a:t>Archaeological case studies:</a:t>
            </a:r>
            <a:endParaRPr lang="en-GB" sz="1800" dirty="0">
              <a:effectLst>
                <a:outerShdw blurRad="38100" dist="38100" dir="2700000" algn="tl">
                  <a:srgbClr val="000000">
                    <a:alpha val="43137"/>
                  </a:srgbClr>
                </a:outerShdw>
              </a:effectLst>
            </a:endParaRPr>
          </a:p>
          <a:p>
            <a:pPr marL="731520" lvl="1" indent="-274320" eaLnBrk="1" fontAlgn="auto" hangingPunct="1">
              <a:spcAft>
                <a:spcPts val="0"/>
              </a:spcAft>
              <a:buFont typeface="Wingdings"/>
              <a:buChar char=""/>
              <a:defRPr/>
            </a:pPr>
            <a:r>
              <a:rPr lang="en-GB" sz="2000" dirty="0">
                <a:effectLst>
                  <a:outerShdw blurRad="38100" dist="38100" dir="2700000" algn="tl">
                    <a:srgbClr val="000000">
                      <a:alpha val="43137"/>
                    </a:srgbClr>
                  </a:outerShdw>
                </a:effectLst>
              </a:rPr>
              <a:t>Levant: Neolithic &amp; Bronze Age</a:t>
            </a:r>
          </a:p>
          <a:p>
            <a:pPr marL="731520" lvl="1" indent="-274320" eaLnBrk="1" fontAlgn="auto" hangingPunct="1">
              <a:spcAft>
                <a:spcPts val="0"/>
              </a:spcAft>
              <a:buFont typeface="Wingdings"/>
              <a:buChar char=""/>
              <a:defRPr/>
            </a:pPr>
            <a:r>
              <a:rPr lang="en-GB" sz="2000" dirty="0">
                <a:effectLst>
                  <a:outerShdw blurRad="38100" dist="38100" dir="2700000" algn="tl">
                    <a:srgbClr val="000000">
                      <a:alpha val="43137"/>
                    </a:srgbClr>
                  </a:outerShdw>
                </a:effectLst>
              </a:rPr>
              <a:t>Chalcolithic &amp; Bronze Age Cyprus</a:t>
            </a:r>
          </a:p>
          <a:p>
            <a:pPr marL="731520" lvl="1" indent="-274320" eaLnBrk="1" fontAlgn="auto" hangingPunct="1">
              <a:spcAft>
                <a:spcPts val="0"/>
              </a:spcAft>
              <a:buFont typeface="Wingdings"/>
              <a:buChar char=""/>
              <a:defRPr/>
            </a:pPr>
            <a:r>
              <a:rPr lang="en-GB" sz="2000" dirty="0">
                <a:effectLst>
                  <a:outerShdw blurRad="38100" dist="38100" dir="2700000" algn="tl">
                    <a:srgbClr val="000000">
                      <a:alpha val="43137"/>
                    </a:srgbClr>
                  </a:outerShdw>
                </a:effectLst>
              </a:rPr>
              <a:t>Aegean: Minoans &amp; Mycenaeans</a:t>
            </a:r>
          </a:p>
          <a:p>
            <a:pPr marL="439420" indent="-274320" eaLnBrk="1" fontAlgn="auto" hangingPunct="1">
              <a:spcAft>
                <a:spcPts val="0"/>
              </a:spcAft>
              <a:buFont typeface="Wingdings"/>
              <a:buChar char=""/>
              <a:defRPr/>
            </a:pPr>
            <a:r>
              <a:rPr lang="en-GB" sz="2400" dirty="0"/>
              <a:t>Themes:</a:t>
            </a:r>
          </a:p>
          <a:p>
            <a:pPr lvl="1"/>
            <a:r>
              <a:rPr lang="en-GB" sz="2000" dirty="0"/>
              <a:t>Ancestor cults &amp; manipulation of bones</a:t>
            </a:r>
          </a:p>
          <a:p>
            <a:pPr lvl="1"/>
            <a:r>
              <a:rPr lang="en-GB" sz="2000" dirty="0"/>
              <a:t>Identity: gender, wealth &amp; status,</a:t>
            </a:r>
          </a:p>
          <a:p>
            <a:pPr lvl="1"/>
            <a:r>
              <a:rPr lang="en-GB" sz="2000" dirty="0"/>
              <a:t>Identity: hybridity</a:t>
            </a:r>
          </a:p>
          <a:p>
            <a:pPr lvl="1"/>
            <a:r>
              <a:rPr lang="en-GB" sz="2000" dirty="0"/>
              <a:t>Commemoration &amp; memorialisation</a:t>
            </a:r>
          </a:p>
          <a:p>
            <a:pPr lvl="1"/>
            <a:endParaRPr lang="en-GB" sz="2000"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59238" y="2132856"/>
            <a:ext cx="3879572" cy="2448272"/>
          </a:xfrm>
        </p:spPr>
      </p:pic>
      <p:sp>
        <p:nvSpPr>
          <p:cNvPr id="6" name="TextBox 5"/>
          <p:cNvSpPr txBox="1"/>
          <p:nvPr/>
        </p:nvSpPr>
        <p:spPr>
          <a:xfrm>
            <a:off x="5327711" y="4725144"/>
            <a:ext cx="3564187" cy="646331"/>
          </a:xfrm>
          <a:prstGeom prst="rect">
            <a:avLst/>
          </a:prstGeom>
          <a:noFill/>
        </p:spPr>
        <p:txBody>
          <a:bodyPr wrap="square" rtlCol="0">
            <a:spAutoFit/>
          </a:bodyPr>
          <a:lstStyle/>
          <a:p>
            <a:r>
              <a:rPr lang="en-GB" dirty="0"/>
              <a:t>Detail of Griffin Warrior Tomb, Pylos</a:t>
            </a:r>
          </a:p>
        </p:txBody>
      </p:sp>
    </p:spTree>
    <p:extLst>
      <p:ext uri="{BB962C8B-B14F-4D97-AF65-F5344CB8AC3E}">
        <p14:creationId xmlns:p14="http://schemas.microsoft.com/office/powerpoint/2010/main" val="1228254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childTnLst>
                          </p:cTn>
                        </p:par>
                        <p:par>
                          <p:cTn id="25" fill="hold">
                            <p:stCondLst>
                              <p:cond delay="500"/>
                            </p:stCondLst>
                            <p:childTnLst>
                              <p:par>
                                <p:cTn id="26" presetID="10" presetClass="entr" presetSubtype="0" fill="hold" grpId="0" nodeType="after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childTnLst>
                          </p:cTn>
                        </p:par>
                        <p:par>
                          <p:cTn id="29" fill="hold">
                            <p:stCondLst>
                              <p:cond delay="1000"/>
                            </p:stCondLst>
                            <p:childTnLst>
                              <p:par>
                                <p:cTn id="30" presetID="10" presetClass="entr" presetSubtype="0" fill="hold" grpId="0" nodeType="after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par>
                          <p:cTn id="33" fill="hold">
                            <p:stCondLst>
                              <p:cond delay="1500"/>
                            </p:stCondLst>
                            <p:childTnLst>
                              <p:par>
                                <p:cTn id="34" presetID="10" presetClass="entr" presetSubtype="0" fill="hold" grpId="0" nodeType="after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500"/>
                                        <p:tgtEl>
                                          <p:spTgt spid="3">
                                            <p:txEl>
                                              <p:pRg st="7" end="7"/>
                                            </p:txEl>
                                          </p:spTgt>
                                        </p:tgtEl>
                                      </p:cBhvr>
                                    </p:animEffect>
                                  </p:childTnLst>
                                </p:cTn>
                              </p:par>
                            </p:childTnLst>
                          </p:cTn>
                        </p:par>
                        <p:par>
                          <p:cTn id="37" fill="hold">
                            <p:stCondLst>
                              <p:cond delay="2000"/>
                            </p:stCondLst>
                            <p:childTnLst>
                              <p:par>
                                <p:cTn id="38" presetID="10" presetClass="entr" presetSubtype="0" fill="hold" grpId="0" nodeType="afterEffect">
                                  <p:stCondLst>
                                    <p:cond delay="0"/>
                                  </p:stCondLst>
                                  <p:childTnLst>
                                    <p:set>
                                      <p:cBhvr>
                                        <p:cTn id="39" dur="1" fill="hold">
                                          <p:stCondLst>
                                            <p:cond delay="0"/>
                                          </p:stCondLst>
                                        </p:cTn>
                                        <p:tgtEl>
                                          <p:spTgt spid="3">
                                            <p:txEl>
                                              <p:pRg st="8" end="8"/>
                                            </p:txEl>
                                          </p:spTgt>
                                        </p:tgtEl>
                                        <p:attrNameLst>
                                          <p:attrName>style.visibility</p:attrName>
                                        </p:attrNameLst>
                                      </p:cBhvr>
                                      <p:to>
                                        <p:strVal val="visible"/>
                                      </p:to>
                                    </p:set>
                                    <p:animEffect transition="in" filter="fade">
                                      <p:cBhvr>
                                        <p:cTn id="40"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accent1">
                    <a:satMod val="150000"/>
                  </a:schemeClr>
                </a:solidFill>
              </a:rPr>
              <a:t>Portfolio Level 5</a:t>
            </a:r>
          </a:p>
        </p:txBody>
      </p:sp>
      <p:sp>
        <p:nvSpPr>
          <p:cNvPr id="3" name="Content Placeholder 2"/>
          <p:cNvSpPr>
            <a:spLocks noGrp="1"/>
          </p:cNvSpPr>
          <p:nvPr>
            <p:ph idx="1"/>
          </p:nvPr>
        </p:nvSpPr>
        <p:spPr>
          <a:xfrm>
            <a:off x="251520" y="1628800"/>
            <a:ext cx="8568952" cy="5073752"/>
          </a:xfrm>
        </p:spPr>
        <p:txBody>
          <a:bodyPr rtlCol="0">
            <a:normAutofit fontScale="92500" lnSpcReduction="20000"/>
          </a:bodyPr>
          <a:lstStyle/>
          <a:p>
            <a:pPr marL="438912" indent="-320040" eaLnBrk="1" fontAlgn="auto" hangingPunct="1">
              <a:spcBef>
                <a:spcPts val="0"/>
              </a:spcBef>
              <a:spcAft>
                <a:spcPts val="0"/>
              </a:spcAft>
              <a:buFont typeface="Wingdings 2"/>
              <a:buChar char=""/>
              <a:defRPr/>
            </a:pPr>
            <a:r>
              <a:rPr lang="en-GB" dirty="0">
                <a:solidFill>
                  <a:schemeClr val="accent1"/>
                </a:solidFill>
              </a:rPr>
              <a:t>1. 1000- w0rd review of an article: 25% </a:t>
            </a:r>
          </a:p>
          <a:p>
            <a:pPr lvl="1"/>
            <a:r>
              <a:rPr lang="en-GB" dirty="0"/>
              <a:t>Bloch, M. 1985. Almost eating the ancestors. </a:t>
            </a:r>
            <a:r>
              <a:rPr lang="en-GB" i="1" dirty="0"/>
              <a:t>Man</a:t>
            </a:r>
            <a:r>
              <a:rPr lang="en-GB" dirty="0"/>
              <a:t> (New Series) 20(4): 631-46.</a:t>
            </a:r>
            <a:endParaRPr lang="en-GB" sz="1600" dirty="0"/>
          </a:p>
          <a:p>
            <a:pPr lvl="1"/>
            <a:r>
              <a:rPr lang="en-GB" dirty="0"/>
              <a:t>Harrington, N. 2015. Ancestors and ancestor worship. In R.A. Segal and K. von </a:t>
            </a:r>
            <a:r>
              <a:rPr lang="en-GB" dirty="0" err="1"/>
              <a:t>Stuckrad</a:t>
            </a:r>
            <a:r>
              <a:rPr lang="en-GB" dirty="0"/>
              <a:t> (eds), </a:t>
            </a:r>
            <a:r>
              <a:rPr lang="en-GB" i="1" dirty="0"/>
              <a:t>Vocabulary for the Study of religion</a:t>
            </a:r>
            <a:r>
              <a:rPr lang="en-GB" dirty="0"/>
              <a:t> 1, 73-6. Leiden and Boston: Brill.</a:t>
            </a:r>
            <a:endParaRPr lang="en-GB" sz="1600" dirty="0"/>
          </a:p>
          <a:p>
            <a:pPr lvl="1"/>
            <a:r>
              <a:rPr lang="en-GB" dirty="0"/>
              <a:t>Pitts, M., 2003. Don’t knock the ancestors. </a:t>
            </a:r>
            <a:r>
              <a:rPr lang="en-GB" i="1" dirty="0"/>
              <a:t>Antiquity</a:t>
            </a:r>
            <a:r>
              <a:rPr lang="en-GB" dirty="0"/>
              <a:t> 77: 172-8.</a:t>
            </a:r>
            <a:endParaRPr lang="en-GB" sz="1600" dirty="0"/>
          </a:p>
          <a:p>
            <a:pPr lvl="1"/>
            <a:r>
              <a:rPr lang="en-GB" dirty="0" err="1"/>
              <a:t>Ucko</a:t>
            </a:r>
            <a:r>
              <a:rPr lang="en-GB" dirty="0"/>
              <a:t>, P.J. 1969. Ethnography and archaeological interpretation of funerary remains. </a:t>
            </a:r>
            <a:r>
              <a:rPr lang="en-GB" i="1" dirty="0"/>
              <a:t>World Archaeology</a:t>
            </a:r>
            <a:r>
              <a:rPr lang="en-GB" dirty="0"/>
              <a:t> 1(2): 262-80</a:t>
            </a:r>
            <a:endParaRPr lang="en-GB" sz="1600" dirty="0"/>
          </a:p>
          <a:p>
            <a:pPr lvl="1"/>
            <a:r>
              <a:rPr lang="en-GB" dirty="0"/>
              <a:t>Whitley, J. 2002. Too many ancestors. </a:t>
            </a:r>
            <a:r>
              <a:rPr lang="en-GB" i="1" dirty="0"/>
              <a:t>Antiquity</a:t>
            </a:r>
            <a:r>
              <a:rPr lang="en-GB" dirty="0"/>
              <a:t> 76: 119-26.</a:t>
            </a:r>
            <a:endParaRPr lang="en-GB" sz="1600" dirty="0"/>
          </a:p>
        </p:txBody>
      </p:sp>
    </p:spTree>
    <p:extLst>
      <p:ext uri="{BB962C8B-B14F-4D97-AF65-F5344CB8AC3E}">
        <p14:creationId xmlns:p14="http://schemas.microsoft.com/office/powerpoint/2010/main" val="1190399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accent1">
                    <a:satMod val="150000"/>
                  </a:schemeClr>
                </a:solidFill>
              </a:rPr>
              <a:t>Portfolio Level 5</a:t>
            </a:r>
          </a:p>
        </p:txBody>
      </p:sp>
      <p:sp>
        <p:nvSpPr>
          <p:cNvPr id="3" name="Content Placeholder 2"/>
          <p:cNvSpPr>
            <a:spLocks noGrp="1"/>
          </p:cNvSpPr>
          <p:nvPr>
            <p:ph idx="1"/>
          </p:nvPr>
        </p:nvSpPr>
        <p:spPr>
          <a:xfrm>
            <a:off x="251520" y="1628800"/>
            <a:ext cx="8568952" cy="5073752"/>
          </a:xfrm>
        </p:spPr>
        <p:txBody>
          <a:bodyPr rtlCol="0">
            <a:normAutofit/>
          </a:bodyPr>
          <a:lstStyle/>
          <a:p>
            <a:pPr lvl="0"/>
            <a:r>
              <a:rPr lang="en-GB" sz="3000" dirty="0">
                <a:solidFill>
                  <a:schemeClr val="accent1"/>
                </a:solidFill>
              </a:rPr>
              <a:t>2. 1000-word written exercise (25%) due 12/12/22</a:t>
            </a:r>
          </a:p>
          <a:p>
            <a:pPr lvl="1"/>
            <a:r>
              <a:rPr lang="en-GB" sz="2600" dirty="0"/>
              <a:t>Analyse </a:t>
            </a:r>
            <a:r>
              <a:rPr lang="en-GB" sz="2600" u="sng" dirty="0"/>
              <a:t>one</a:t>
            </a:r>
            <a:r>
              <a:rPr lang="en-GB" sz="2600" dirty="0"/>
              <a:t> of the following images, highlighting what it might tell us about funerary ritual, the treatment of dead, and possibly about the associated belief system. You should consider tomb/grave type, placement of the body/bodies, associated grave goods, etc. Also consider the type of image, how the burial is represented and how this affects your understanding of the burial(s). Please frame your answer within the theoretical literature covered in the module</a:t>
            </a:r>
          </a:p>
          <a:p>
            <a:endParaRPr lang="en-GB" dirty="0"/>
          </a:p>
          <a:p>
            <a:pPr marL="438912" indent="-320040" eaLnBrk="1" fontAlgn="auto" hangingPunct="1">
              <a:spcBef>
                <a:spcPts val="0"/>
              </a:spcBef>
              <a:spcAft>
                <a:spcPts val="0"/>
              </a:spcAft>
              <a:buFont typeface="Wingdings 2"/>
              <a:buChar cha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accent1">
                    <a:satMod val="150000"/>
                  </a:schemeClr>
                </a:solidFill>
              </a:rPr>
              <a:t>Portfolio Level 5</a:t>
            </a:r>
          </a:p>
        </p:txBody>
      </p:sp>
      <p:sp>
        <p:nvSpPr>
          <p:cNvPr id="3" name="Content Placeholder 2"/>
          <p:cNvSpPr>
            <a:spLocks noGrp="1"/>
          </p:cNvSpPr>
          <p:nvPr>
            <p:ph idx="1"/>
          </p:nvPr>
        </p:nvSpPr>
        <p:spPr>
          <a:xfrm>
            <a:off x="251520" y="1628800"/>
            <a:ext cx="8568952" cy="5073752"/>
          </a:xfrm>
        </p:spPr>
        <p:txBody>
          <a:bodyPr rtlCol="0">
            <a:normAutofit fontScale="85000" lnSpcReduction="20000"/>
          </a:bodyPr>
          <a:lstStyle/>
          <a:p>
            <a:r>
              <a:rPr lang="en-GB" sz="3300" dirty="0">
                <a:solidFill>
                  <a:schemeClr val="accent1"/>
                </a:solidFill>
              </a:rPr>
              <a:t>3. An illustrated essay 3000-words (50%) due 18/12/22</a:t>
            </a:r>
          </a:p>
          <a:p>
            <a:pPr lvl="1"/>
            <a:r>
              <a:rPr lang="en-GB" dirty="0"/>
              <a:t>Should death be considered a biological or a social process? Discuss this in relation to a specific case study from the ancient Near East, exploring the materiality of death and burial and how your specific community negotiated their own complex relationship with the dead. Your essay should be grounded in the literature covered in the module and should be fully referenced.</a:t>
            </a:r>
            <a:endParaRPr lang="en-GB" sz="1600" dirty="0"/>
          </a:p>
          <a:p>
            <a:pPr lvl="2"/>
            <a:r>
              <a:rPr lang="en-GB" dirty="0"/>
              <a:t>You might consider ancestor cult, human-animal relations, feasting with the dead, materiality of grave goods, treatment of the body, ritual practices associated with the graveside, rites of passage, the application of ethnographic analogy, gender approaches, memory and commemoration of the dead etc.</a:t>
            </a:r>
            <a:endParaRPr lang="en-GB" sz="1200" dirty="0"/>
          </a:p>
          <a:p>
            <a:pPr lvl="2"/>
            <a:r>
              <a:rPr lang="en-GB" dirty="0"/>
              <a:t>Your case study might be a single burial, a cemetery, a type of burial practice (e.g. Natufian burials, warrior burials, skull cults), specific types of grave goods, tomb types etc.</a:t>
            </a:r>
            <a:endParaRPr lang="en-GB" sz="1200" dirty="0"/>
          </a:p>
          <a:p>
            <a:pPr marL="119062" indent="0">
              <a:buNone/>
            </a:pPr>
            <a:endParaRPr lang="en-GB" dirty="0"/>
          </a:p>
          <a:p>
            <a:pPr marL="438912" indent="-320040" eaLnBrk="1" fontAlgn="auto" hangingPunct="1">
              <a:spcBef>
                <a:spcPts val="0"/>
              </a:spcBef>
              <a:spcAft>
                <a:spcPts val="0"/>
              </a:spcAft>
              <a:buFont typeface="Wingdings 2"/>
              <a:buChar char=""/>
              <a:defRPr/>
            </a:pPr>
            <a:endParaRPr lang="en-GB" dirty="0"/>
          </a:p>
        </p:txBody>
      </p:sp>
    </p:spTree>
    <p:extLst>
      <p:ext uri="{BB962C8B-B14F-4D97-AF65-F5344CB8AC3E}">
        <p14:creationId xmlns:p14="http://schemas.microsoft.com/office/powerpoint/2010/main" val="2397938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FC102-AEAD-1CCA-2553-37FAE577380D}"/>
              </a:ext>
            </a:extLst>
          </p:cNvPr>
          <p:cNvSpPr>
            <a:spLocks noGrp="1"/>
          </p:cNvSpPr>
          <p:nvPr>
            <p:ph type="title"/>
          </p:nvPr>
        </p:nvSpPr>
        <p:spPr/>
        <p:txBody>
          <a:bodyPr/>
          <a:lstStyle/>
          <a:p>
            <a:r>
              <a:rPr lang="en-GB" dirty="0"/>
              <a:t>Level 5 Portfolio Creative Writing</a:t>
            </a:r>
          </a:p>
        </p:txBody>
      </p:sp>
      <p:sp>
        <p:nvSpPr>
          <p:cNvPr id="3" name="Content Placeholder 2">
            <a:extLst>
              <a:ext uri="{FF2B5EF4-FFF2-40B4-BE49-F238E27FC236}">
                <a16:creationId xmlns:a16="http://schemas.microsoft.com/office/drawing/2014/main" id="{B25E4C8F-6DEF-5BBD-49F5-88A1A066E583}"/>
              </a:ext>
            </a:extLst>
          </p:cNvPr>
          <p:cNvSpPr>
            <a:spLocks noGrp="1"/>
          </p:cNvSpPr>
          <p:nvPr>
            <p:ph idx="1"/>
          </p:nvPr>
        </p:nvSpPr>
        <p:spPr/>
        <p:txBody>
          <a:bodyPr/>
          <a:lstStyle/>
          <a:p>
            <a:r>
              <a:rPr lang="en-GB" sz="2600" dirty="0"/>
              <a:t>1. Article review</a:t>
            </a:r>
          </a:p>
          <a:p>
            <a:r>
              <a:rPr lang="en-GB" sz="2600" dirty="0"/>
              <a:t>2. Write and perform a poem or monologue as a creative response to one of the case studies encountered in this module </a:t>
            </a:r>
          </a:p>
          <a:p>
            <a:r>
              <a:rPr lang="en-GB" sz="2600" dirty="0"/>
              <a:t>3 Taking inspiration from the material you have encountered on this course, write a complete piece of short fiction, or the beginning of a short story (up to 2,000 words). Your creative work should be accompanied by a 1,000-word critical commentary in which you reflect upon your creative practice and the way it intersects with the course material.</a:t>
            </a:r>
          </a:p>
          <a:p>
            <a:endParaRPr lang="en-GB" dirty="0"/>
          </a:p>
        </p:txBody>
      </p:sp>
    </p:spTree>
    <p:extLst>
      <p:ext uri="{BB962C8B-B14F-4D97-AF65-F5344CB8AC3E}">
        <p14:creationId xmlns:p14="http://schemas.microsoft.com/office/powerpoint/2010/main" val="1691484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accent1">
                    <a:satMod val="150000"/>
                  </a:schemeClr>
                </a:solidFill>
              </a:rPr>
              <a:t>Portfolio Level 6</a:t>
            </a:r>
          </a:p>
        </p:txBody>
      </p:sp>
      <p:sp>
        <p:nvSpPr>
          <p:cNvPr id="3" name="Content Placeholder 2"/>
          <p:cNvSpPr>
            <a:spLocks noGrp="1"/>
          </p:cNvSpPr>
          <p:nvPr>
            <p:ph idx="1"/>
          </p:nvPr>
        </p:nvSpPr>
        <p:spPr>
          <a:xfrm>
            <a:off x="251520" y="1628800"/>
            <a:ext cx="8568952" cy="5073752"/>
          </a:xfrm>
        </p:spPr>
        <p:txBody>
          <a:bodyPr rtlCol="0">
            <a:normAutofit lnSpcReduction="10000"/>
          </a:bodyPr>
          <a:lstStyle/>
          <a:p>
            <a:pPr lvl="0"/>
            <a:r>
              <a:rPr lang="en-GB" dirty="0">
                <a:solidFill>
                  <a:schemeClr val="accent1"/>
                </a:solidFill>
              </a:rPr>
              <a:t>1. 1000-word critical review of two articles. (25%) Due 4/12/22</a:t>
            </a:r>
          </a:p>
          <a:p>
            <a:pPr lvl="1"/>
            <a:r>
              <a:rPr lang="en-GB" dirty="0"/>
              <a:t>Whitley and Pitts have debated the usefulness of ancestors for examining ancient funerary practices. Critically evaluate their debate in the context of the wider discussion of the ancestors in Archaeology and Anthropology and present your own opinion of whether this approach is meaningful for archaeological analysis in the ancient Near East.</a:t>
            </a:r>
          </a:p>
          <a:p>
            <a:pPr lvl="2"/>
            <a:r>
              <a:rPr lang="en-GB" dirty="0"/>
              <a:t>Pitts, M., 2003. Don’t knock the ancestors. </a:t>
            </a:r>
            <a:r>
              <a:rPr lang="en-GB" i="1" dirty="0"/>
              <a:t>Antiquity</a:t>
            </a:r>
            <a:r>
              <a:rPr lang="en-GB" dirty="0"/>
              <a:t> 77: 172-8.</a:t>
            </a:r>
          </a:p>
          <a:p>
            <a:pPr lvl="2"/>
            <a:r>
              <a:rPr lang="en-GB" dirty="0"/>
              <a:t>Whitley, J. 2002. Too many ancestors. </a:t>
            </a:r>
            <a:r>
              <a:rPr lang="en-GB" i="1" dirty="0"/>
              <a:t>Antiquity</a:t>
            </a:r>
            <a:r>
              <a:rPr lang="en-GB" dirty="0"/>
              <a:t> 76: 119-26.</a:t>
            </a:r>
          </a:p>
        </p:txBody>
      </p:sp>
    </p:spTree>
    <p:extLst>
      <p:ext uri="{BB962C8B-B14F-4D97-AF65-F5344CB8AC3E}">
        <p14:creationId xmlns:p14="http://schemas.microsoft.com/office/powerpoint/2010/main" val="3917469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accent1">
                    <a:satMod val="150000"/>
                  </a:schemeClr>
                </a:solidFill>
              </a:rPr>
              <a:t>Portfolio Level 6</a:t>
            </a:r>
          </a:p>
        </p:txBody>
      </p:sp>
      <p:sp>
        <p:nvSpPr>
          <p:cNvPr id="3" name="Content Placeholder 2"/>
          <p:cNvSpPr>
            <a:spLocks noGrp="1"/>
          </p:cNvSpPr>
          <p:nvPr>
            <p:ph idx="1"/>
          </p:nvPr>
        </p:nvSpPr>
        <p:spPr>
          <a:xfrm>
            <a:off x="251520" y="1628800"/>
            <a:ext cx="8568952" cy="5073752"/>
          </a:xfrm>
        </p:spPr>
        <p:txBody>
          <a:bodyPr rtlCol="0">
            <a:normAutofit lnSpcReduction="10000"/>
          </a:bodyPr>
          <a:lstStyle/>
          <a:p>
            <a:pPr lvl="0"/>
            <a:r>
              <a:rPr lang="en-GB" sz="3000" dirty="0">
                <a:solidFill>
                  <a:schemeClr val="accent1"/>
                </a:solidFill>
              </a:rPr>
              <a:t>2. </a:t>
            </a:r>
            <a:r>
              <a:rPr lang="en-GB" dirty="0">
                <a:solidFill>
                  <a:schemeClr val="accent1"/>
                </a:solidFill>
              </a:rPr>
              <a:t>1000-word written exercise (25%) due 12/12/22</a:t>
            </a:r>
          </a:p>
          <a:p>
            <a:pPr lvl="1"/>
            <a:r>
              <a:rPr lang="en-GB" dirty="0"/>
              <a:t>Analyse </a:t>
            </a:r>
            <a:r>
              <a:rPr lang="en-GB" u="sng" dirty="0"/>
              <a:t>one</a:t>
            </a:r>
            <a:r>
              <a:rPr lang="en-GB" dirty="0"/>
              <a:t> of the following images, highlighting what it might tell us about funerary ritual, the treatment of dead, and possibly about the associated belief system. You should consider tomb/grave type, placement of the body/bodies, associated grave goods, etc. Also consider the type of image, how the burial is represented and how this affects your understanding of the burial(s). Please frame your answer within the theoretical literature covered in the module.</a:t>
            </a:r>
          </a:p>
          <a:p>
            <a:endParaRPr lang="en-GB" dirty="0"/>
          </a:p>
          <a:p>
            <a:pPr marL="438912" indent="-320040" eaLnBrk="1" fontAlgn="auto" hangingPunct="1">
              <a:spcBef>
                <a:spcPts val="0"/>
              </a:spcBef>
              <a:spcAft>
                <a:spcPts val="0"/>
              </a:spcAft>
              <a:buFont typeface="Wingdings 2"/>
              <a:buChar char=""/>
              <a:defRPr/>
            </a:pPr>
            <a:endParaRPr lang="en-GB" dirty="0"/>
          </a:p>
        </p:txBody>
      </p:sp>
    </p:spTree>
    <p:extLst>
      <p:ext uri="{BB962C8B-B14F-4D97-AF65-F5344CB8AC3E}">
        <p14:creationId xmlns:p14="http://schemas.microsoft.com/office/powerpoint/2010/main" val="3647146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chemeClr val="accent1">
                    <a:satMod val="150000"/>
                  </a:schemeClr>
                </a:solidFill>
              </a:rPr>
              <a:t>Portfolio Level 6</a:t>
            </a:r>
          </a:p>
        </p:txBody>
      </p:sp>
      <p:sp>
        <p:nvSpPr>
          <p:cNvPr id="3" name="Content Placeholder 2"/>
          <p:cNvSpPr>
            <a:spLocks noGrp="1"/>
          </p:cNvSpPr>
          <p:nvPr>
            <p:ph idx="1"/>
          </p:nvPr>
        </p:nvSpPr>
        <p:spPr>
          <a:xfrm>
            <a:off x="251520" y="1628800"/>
            <a:ext cx="8568952" cy="5073752"/>
          </a:xfrm>
        </p:spPr>
        <p:txBody>
          <a:bodyPr rtlCol="0">
            <a:normAutofit fontScale="70000" lnSpcReduction="20000"/>
          </a:bodyPr>
          <a:lstStyle/>
          <a:p>
            <a:r>
              <a:rPr lang="en-GB" sz="3400" dirty="0">
                <a:solidFill>
                  <a:schemeClr val="accent1"/>
                </a:solidFill>
              </a:rPr>
              <a:t>3</a:t>
            </a:r>
            <a:r>
              <a:rPr lang="en-GB" sz="4000" dirty="0">
                <a:solidFill>
                  <a:schemeClr val="accent1"/>
                </a:solidFill>
              </a:rPr>
              <a:t>. An illustrated essay 3000-words (50%) due 18/12/22</a:t>
            </a:r>
          </a:p>
          <a:p>
            <a:pPr lvl="1"/>
            <a:r>
              <a:rPr lang="en-GB" sz="3400" dirty="0"/>
              <a:t>Should death be considered a biological or a social process? Discuss this in relation to a specific case study from the ancient Near East, exploring the materiality of death and burial and how your specific community negotiated their own complex relationship with the dead. Your essay should be grounded in the literature covered in the module and should be fully referenced.</a:t>
            </a:r>
            <a:endParaRPr lang="en-GB" sz="2000" dirty="0"/>
          </a:p>
          <a:p>
            <a:pPr lvl="2"/>
            <a:r>
              <a:rPr lang="en-GB" sz="3000" dirty="0"/>
              <a:t>You might consider ancestor cult, human-animal relations, feasting with the dead, materiality of grave goods, treatment of the body, ritual practices associated with the graveside, rites of passage, the application of ethnographic analogy, gender approaches, memory and commemoration of the dead etc.</a:t>
            </a:r>
            <a:endParaRPr lang="en-GB" sz="1600" dirty="0"/>
          </a:p>
          <a:p>
            <a:pPr lvl="2"/>
            <a:r>
              <a:rPr lang="en-GB" sz="3000" dirty="0"/>
              <a:t>Your case study might be a single burial, a cemetery, a type of burial practice (e.g. Natufian burials, warrior burials, skull cults), specific types of grave goods, tomb types etc.</a:t>
            </a:r>
            <a:endParaRPr lang="en-GB" sz="1600" dirty="0"/>
          </a:p>
        </p:txBody>
      </p:sp>
    </p:spTree>
    <p:extLst>
      <p:ext uri="{BB962C8B-B14F-4D97-AF65-F5344CB8AC3E}">
        <p14:creationId xmlns:p14="http://schemas.microsoft.com/office/powerpoint/2010/main" val="842554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FC102-AEAD-1CCA-2553-37FAE577380D}"/>
              </a:ext>
            </a:extLst>
          </p:cNvPr>
          <p:cNvSpPr>
            <a:spLocks noGrp="1"/>
          </p:cNvSpPr>
          <p:nvPr>
            <p:ph type="title"/>
          </p:nvPr>
        </p:nvSpPr>
        <p:spPr/>
        <p:txBody>
          <a:bodyPr>
            <a:normAutofit fontScale="90000"/>
          </a:bodyPr>
          <a:lstStyle/>
          <a:p>
            <a:r>
              <a:rPr lang="en-GB" dirty="0"/>
              <a:t>Level 6 Portfolio Creative Writing</a:t>
            </a:r>
          </a:p>
        </p:txBody>
      </p:sp>
      <p:sp>
        <p:nvSpPr>
          <p:cNvPr id="3" name="Content Placeholder 2">
            <a:extLst>
              <a:ext uri="{FF2B5EF4-FFF2-40B4-BE49-F238E27FC236}">
                <a16:creationId xmlns:a16="http://schemas.microsoft.com/office/drawing/2014/main" id="{B25E4C8F-6DEF-5BBD-49F5-88A1A066E583}"/>
              </a:ext>
            </a:extLst>
          </p:cNvPr>
          <p:cNvSpPr>
            <a:spLocks noGrp="1"/>
          </p:cNvSpPr>
          <p:nvPr>
            <p:ph idx="1"/>
          </p:nvPr>
        </p:nvSpPr>
        <p:spPr/>
        <p:txBody>
          <a:bodyPr/>
          <a:lstStyle/>
          <a:p>
            <a:r>
              <a:rPr lang="en-GB" sz="2600" dirty="0"/>
              <a:t>1. 2000-word critical review of two articles. (25%) </a:t>
            </a:r>
          </a:p>
          <a:p>
            <a:r>
              <a:rPr lang="en-GB" sz="2600" dirty="0"/>
              <a:t>2. Write and perform a poem or monologue as a creative response to one of the case studies encountered in this module </a:t>
            </a:r>
          </a:p>
          <a:p>
            <a:r>
              <a:rPr lang="en-GB" sz="2600" dirty="0"/>
              <a:t>3. Taking inspiration from the material you have encountered on this course, write a complete piece of short fiction, or the beginning of a short story (up to 2,000 words). Your creative work should be accompanied by a 1,000-word critical commentary in which you reflect upon your creative practice and the way it intersects with the course material.</a:t>
            </a:r>
          </a:p>
          <a:p>
            <a:endParaRPr lang="en-GB" dirty="0"/>
          </a:p>
        </p:txBody>
      </p:sp>
    </p:spTree>
    <p:extLst>
      <p:ext uri="{BB962C8B-B14F-4D97-AF65-F5344CB8AC3E}">
        <p14:creationId xmlns:p14="http://schemas.microsoft.com/office/powerpoint/2010/main" val="2230214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Why Look at Death and Burial?</a:t>
            </a:r>
          </a:p>
        </p:txBody>
      </p:sp>
      <p:sp>
        <p:nvSpPr>
          <p:cNvPr id="5" name="Content Placeholder 4"/>
          <p:cNvSpPr>
            <a:spLocks noGrp="1"/>
          </p:cNvSpPr>
          <p:nvPr>
            <p:ph sz="half" idx="1"/>
          </p:nvPr>
        </p:nvSpPr>
        <p:spPr>
          <a:xfrm>
            <a:off x="313184" y="1700808"/>
            <a:ext cx="4258816" cy="4751408"/>
          </a:xfrm>
        </p:spPr>
        <p:txBody>
          <a:bodyPr/>
          <a:lstStyle/>
          <a:p>
            <a:r>
              <a:rPr lang="en-GB" sz="2400" dirty="0"/>
              <a:t>Very practical concern: removal of a human body from the living space</a:t>
            </a:r>
          </a:p>
          <a:p>
            <a:r>
              <a:rPr lang="en-GB" sz="2400" dirty="0"/>
              <a:t>Inevitability: something we all experience</a:t>
            </a:r>
          </a:p>
          <a:p>
            <a:pPr lvl="1"/>
            <a:r>
              <a:rPr lang="en-GB" sz="2000" dirty="0"/>
              <a:t>Integral part of life to ancient communities?</a:t>
            </a:r>
          </a:p>
          <a:p>
            <a:r>
              <a:rPr lang="en-GB" sz="2400" dirty="0"/>
              <a:t>How we treat the dead defines what it is to be human</a:t>
            </a:r>
          </a:p>
          <a:p>
            <a:r>
              <a:rPr lang="en-GB" sz="2400" dirty="0"/>
              <a:t>Represents personal loss, but people are also faced with their own mortality</a:t>
            </a:r>
          </a:p>
          <a:p>
            <a:pPr>
              <a:defRPr/>
            </a:pPr>
            <a:endParaRPr lang="en-GB" sz="2400" dirty="0"/>
          </a:p>
          <a:p>
            <a:endParaRPr lang="en-GB" sz="2400" dirty="0"/>
          </a:p>
        </p:txBody>
      </p:sp>
      <p:pic>
        <p:nvPicPr>
          <p:cNvPr id="8" name="Content Placeholder 7"/>
          <p:cNvPicPr>
            <a:picLocks noGrp="1" noChangeAspect="1"/>
          </p:cNvPicPr>
          <p:nvPr>
            <p:ph sz="half" idx="2"/>
          </p:nvPr>
        </p:nvPicPr>
        <p:blipFill rotWithShape="1">
          <a:blip r:embed="rId2" cstate="screen">
            <a:extLst>
              <a:ext uri="{28A0092B-C50C-407E-A947-70E740481C1C}">
                <a14:useLocalDpi xmlns:a14="http://schemas.microsoft.com/office/drawing/2010/main"/>
              </a:ext>
            </a:extLst>
          </a:blip>
          <a:srcRect/>
          <a:stretch/>
        </p:blipFill>
        <p:spPr>
          <a:xfrm>
            <a:off x="4932040" y="2204864"/>
            <a:ext cx="4027802" cy="2448272"/>
          </a:xfrm>
        </p:spPr>
      </p:pic>
      <p:sp>
        <p:nvSpPr>
          <p:cNvPr id="9" name="TextBox 8"/>
          <p:cNvSpPr txBox="1"/>
          <p:nvPr/>
        </p:nvSpPr>
        <p:spPr>
          <a:xfrm>
            <a:off x="5436096" y="4797152"/>
            <a:ext cx="3312368" cy="648072"/>
          </a:xfrm>
          <a:prstGeom prst="rect">
            <a:avLst/>
          </a:prstGeom>
          <a:noFill/>
        </p:spPr>
        <p:txBody>
          <a:bodyPr wrap="square" rtlCol="0">
            <a:spAutoFit/>
          </a:bodyPr>
          <a:lstStyle/>
          <a:p>
            <a:r>
              <a:rPr lang="en-GB" dirty="0"/>
              <a:t>Minoan burial in clay </a:t>
            </a:r>
            <a:r>
              <a:rPr lang="en-GB" dirty="0" err="1"/>
              <a:t>larnax</a:t>
            </a:r>
            <a:r>
              <a:rPr lang="en-GB" dirty="0"/>
              <a:t>, near </a:t>
            </a:r>
            <a:r>
              <a:rPr lang="en-GB" dirty="0" err="1"/>
              <a:t>Ierapetra</a:t>
            </a:r>
            <a:endParaRPr lang="en-GB" dirty="0"/>
          </a:p>
        </p:txBody>
      </p:sp>
    </p:spTree>
    <p:extLst>
      <p:ext uri="{BB962C8B-B14F-4D97-AF65-F5344CB8AC3E}">
        <p14:creationId xmlns:p14="http://schemas.microsoft.com/office/powerpoint/2010/main" val="2524181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5">
                                            <p:txEl>
                                              <p:pRg st="2" end="2"/>
                                            </p:txEl>
                                          </p:spTgt>
                                        </p:tgtEl>
                                        <p:attrNameLst>
                                          <p:attrName>style.visibility</p:attrName>
                                        </p:attrNameLst>
                                      </p:cBhvr>
                                      <p:to>
                                        <p:strVal val="visible"/>
                                      </p:to>
                                    </p:set>
                                    <p:animEffect transition="in" filter="fade">
                                      <p:cBhvr>
                                        <p:cTn id="16" dur="500"/>
                                        <p:tgtEl>
                                          <p:spTgt spid="5">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fade">
                                      <p:cBhvr>
                                        <p:cTn id="21" dur="500"/>
                                        <p:tgtEl>
                                          <p:spTgt spid="5">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5">
                                            <p:txEl>
                                              <p:pRg st="4" end="4"/>
                                            </p:txEl>
                                          </p:spTgt>
                                        </p:tgtEl>
                                        <p:attrNameLst>
                                          <p:attrName>style.visibility</p:attrName>
                                        </p:attrNameLst>
                                      </p:cBhvr>
                                      <p:to>
                                        <p:strVal val="visible"/>
                                      </p:to>
                                    </p:set>
                                    <p:animEffect transition="in" filter="fade">
                                      <p:cBhvr>
                                        <p:cTn id="26"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Why Look at Death and Burial?</a:t>
            </a:r>
          </a:p>
        </p:txBody>
      </p:sp>
      <p:sp>
        <p:nvSpPr>
          <p:cNvPr id="5" name="Content Placeholder 4"/>
          <p:cNvSpPr>
            <a:spLocks noGrp="1"/>
          </p:cNvSpPr>
          <p:nvPr>
            <p:ph sz="half" idx="1"/>
          </p:nvPr>
        </p:nvSpPr>
        <p:spPr>
          <a:xfrm>
            <a:off x="251520" y="1628800"/>
            <a:ext cx="4676328" cy="4923776"/>
          </a:xfrm>
        </p:spPr>
        <p:txBody>
          <a:bodyPr/>
          <a:lstStyle/>
          <a:p>
            <a:r>
              <a:rPr lang="en-GB" sz="2400" dirty="0"/>
              <a:t>Loss of an individual potentially represents a significant social loss</a:t>
            </a:r>
          </a:p>
          <a:p>
            <a:r>
              <a:rPr lang="en-GB" sz="2400" dirty="0"/>
              <a:t>Funerary ritual: important arena in which human social identities &amp; ideologies are played out</a:t>
            </a:r>
          </a:p>
          <a:p>
            <a:pPr lvl="1"/>
            <a:r>
              <a:rPr lang="en-GB" sz="2000" dirty="0"/>
              <a:t>Unique view on how past human societies were structured</a:t>
            </a:r>
          </a:p>
          <a:p>
            <a:pPr lvl="1"/>
            <a:r>
              <a:rPr lang="en-GB" sz="2000" dirty="0"/>
              <a:t>Unique view on belief systems: afterlife, ancestors</a:t>
            </a:r>
          </a:p>
        </p:txBody>
      </p:sp>
      <p:sp>
        <p:nvSpPr>
          <p:cNvPr id="9" name="TextBox 8"/>
          <p:cNvSpPr txBox="1"/>
          <p:nvPr/>
        </p:nvSpPr>
        <p:spPr>
          <a:xfrm>
            <a:off x="5436095" y="5230444"/>
            <a:ext cx="3312368" cy="646331"/>
          </a:xfrm>
          <a:prstGeom prst="rect">
            <a:avLst/>
          </a:prstGeom>
          <a:noFill/>
        </p:spPr>
        <p:txBody>
          <a:bodyPr wrap="square" rtlCol="0">
            <a:spAutoFit/>
          </a:bodyPr>
          <a:lstStyle/>
          <a:p>
            <a:r>
              <a:rPr lang="en-GB" dirty="0" err="1"/>
              <a:t>Qatna</a:t>
            </a:r>
            <a:r>
              <a:rPr lang="en-GB" dirty="0"/>
              <a:t>: grave goods mixed with bones</a:t>
            </a:r>
          </a:p>
        </p:txBody>
      </p:sp>
      <p:pic>
        <p:nvPicPr>
          <p:cNvPr id="7" name="Content Placeholder 6" descr="qatna3 royal tomb.jpg"/>
          <p:cNvPicPr>
            <a:picLocks noGrp="1" noChangeAspect="1"/>
          </p:cNvPicPr>
          <p:nvPr>
            <p:ph sz="half" idx="2"/>
          </p:nvPr>
        </p:nvPicPr>
        <p:blipFill>
          <a:blip r:embed="rId2" cstate="email"/>
          <a:srcRect/>
          <a:stretch>
            <a:fillRect/>
          </a:stretch>
        </p:blipFill>
        <p:spPr>
          <a:xfrm>
            <a:off x="5258387" y="1988840"/>
            <a:ext cx="3624597" cy="3125341"/>
          </a:xfrm>
          <a:prstGeom prst="rect">
            <a:avLst/>
          </a:prstGeom>
        </p:spPr>
      </p:pic>
    </p:spTree>
    <p:extLst>
      <p:ext uri="{BB962C8B-B14F-4D97-AF65-F5344CB8AC3E}">
        <p14:creationId xmlns:p14="http://schemas.microsoft.com/office/powerpoint/2010/main" val="3132365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5">
                                            <p:txEl>
                                              <p:pRg st="2" end="2"/>
                                            </p:txEl>
                                          </p:spTgt>
                                        </p:tgtEl>
                                        <p:attrNameLst>
                                          <p:attrName>style.visibility</p:attrName>
                                        </p:attrNameLst>
                                      </p:cBhvr>
                                      <p:to>
                                        <p:strVal val="visible"/>
                                      </p:to>
                                    </p:set>
                                    <p:animEffect transition="in" filter="fade">
                                      <p:cBhvr>
                                        <p:cTn id="16" dur="500"/>
                                        <p:tgtEl>
                                          <p:spTgt spid="5">
                                            <p:txEl>
                                              <p:pRg st="2" end="2"/>
                                            </p:txEl>
                                          </p:spTgt>
                                        </p:tgtEl>
                                      </p:cBhvr>
                                    </p:animEffect>
                                  </p:childTnLst>
                                </p:cTn>
                              </p:par>
                            </p:childTnLst>
                          </p:cTn>
                        </p:par>
                        <p:par>
                          <p:cTn id="17" fill="hold">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327ED-6284-44A7-8337-69D5DB4D5F7A}"/>
              </a:ext>
            </a:extLst>
          </p:cNvPr>
          <p:cNvSpPr>
            <a:spLocks noGrp="1"/>
          </p:cNvSpPr>
          <p:nvPr>
            <p:ph type="title"/>
          </p:nvPr>
        </p:nvSpPr>
        <p:spPr/>
        <p:txBody>
          <a:bodyPr/>
          <a:lstStyle/>
          <a:p>
            <a:r>
              <a:rPr lang="en-GB" dirty="0"/>
              <a:t>Experiencing Death</a:t>
            </a:r>
          </a:p>
        </p:txBody>
      </p:sp>
      <p:sp>
        <p:nvSpPr>
          <p:cNvPr id="3" name="Content Placeholder 2">
            <a:extLst>
              <a:ext uri="{FF2B5EF4-FFF2-40B4-BE49-F238E27FC236}">
                <a16:creationId xmlns:a16="http://schemas.microsoft.com/office/drawing/2014/main" id="{649A5A56-9170-4AFF-BAB7-C555DA17BBEC}"/>
              </a:ext>
            </a:extLst>
          </p:cNvPr>
          <p:cNvSpPr>
            <a:spLocks noGrp="1"/>
          </p:cNvSpPr>
          <p:nvPr>
            <p:ph sz="half" idx="1"/>
          </p:nvPr>
        </p:nvSpPr>
        <p:spPr>
          <a:xfrm>
            <a:off x="457200" y="1773936"/>
            <a:ext cx="4258816" cy="4751408"/>
          </a:xfrm>
        </p:spPr>
        <p:txBody>
          <a:bodyPr/>
          <a:lstStyle/>
          <a:p>
            <a:r>
              <a:rPr lang="en-GB" sz="2400" dirty="0"/>
              <a:t>Universality of death as an experience</a:t>
            </a:r>
          </a:p>
          <a:p>
            <a:r>
              <a:rPr lang="en-GB" sz="2400" dirty="0"/>
              <a:t>But ways of negotiating death are not universal:</a:t>
            </a:r>
          </a:p>
          <a:p>
            <a:pPr lvl="1"/>
            <a:r>
              <a:rPr lang="en-GB" sz="2000" dirty="0"/>
              <a:t>Myriad culturally constructed responses</a:t>
            </a:r>
          </a:p>
          <a:p>
            <a:r>
              <a:rPr lang="en-GB" sz="2400" dirty="0"/>
              <a:t>Ethnographies rich source of evidence for different practices</a:t>
            </a:r>
          </a:p>
          <a:p>
            <a:pPr lvl="1"/>
            <a:r>
              <a:rPr lang="en-GB" sz="2000" dirty="0" err="1"/>
              <a:t>Ucko</a:t>
            </a:r>
            <a:r>
              <a:rPr lang="en-GB" sz="2000" dirty="0"/>
              <a:t>: outlines problems in using ethnographic analogy simplistically to interpret archaeological evidence </a:t>
            </a:r>
          </a:p>
        </p:txBody>
      </p:sp>
      <p:pic>
        <p:nvPicPr>
          <p:cNvPr id="1026" name="Picture 2" descr="Tana Toraja funeral">
            <a:extLst>
              <a:ext uri="{FF2B5EF4-FFF2-40B4-BE49-F238E27FC236}">
                <a16:creationId xmlns:a16="http://schemas.microsoft.com/office/drawing/2014/main" id="{CDC9B39C-ADC1-40C9-8598-DF96F66C96B6}"/>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952479" y="2276872"/>
            <a:ext cx="3966227" cy="264863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61EA597-B980-4231-A1CC-409ED7A9DFFE}"/>
              </a:ext>
            </a:extLst>
          </p:cNvPr>
          <p:cNvSpPr txBox="1"/>
          <p:nvPr/>
        </p:nvSpPr>
        <p:spPr>
          <a:xfrm>
            <a:off x="4976101" y="5013176"/>
            <a:ext cx="3750569" cy="369332"/>
          </a:xfrm>
          <a:prstGeom prst="rect">
            <a:avLst/>
          </a:prstGeom>
          <a:noFill/>
        </p:spPr>
        <p:txBody>
          <a:bodyPr wrap="square" rtlCol="0">
            <a:spAutoFit/>
          </a:bodyPr>
          <a:lstStyle/>
          <a:p>
            <a:r>
              <a:rPr lang="en-GB" dirty="0"/>
              <a:t>Tana </a:t>
            </a:r>
            <a:r>
              <a:rPr lang="en-GB" dirty="0" err="1"/>
              <a:t>Toraja</a:t>
            </a:r>
            <a:r>
              <a:rPr lang="en-GB" dirty="0"/>
              <a:t>, Indonesia</a:t>
            </a:r>
          </a:p>
        </p:txBody>
      </p:sp>
    </p:spTree>
    <p:extLst>
      <p:ext uri="{BB962C8B-B14F-4D97-AF65-F5344CB8AC3E}">
        <p14:creationId xmlns:p14="http://schemas.microsoft.com/office/powerpoint/2010/main" val="2018570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childTnLst>
                          </p:cTn>
                        </p:par>
                        <p:par>
                          <p:cTn id="22" fill="hold">
                            <p:stCondLst>
                              <p:cond delay="500"/>
                            </p:stCondLst>
                            <p:childTnLst>
                              <p:par>
                                <p:cTn id="23" presetID="10" presetClass="entr" presetSubtype="0" fill="hold" grpId="0" nodeType="after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Death as a Process</a:t>
            </a:r>
          </a:p>
        </p:txBody>
      </p:sp>
      <p:sp>
        <p:nvSpPr>
          <p:cNvPr id="3" name="Content Placeholder 2"/>
          <p:cNvSpPr>
            <a:spLocks noGrp="1"/>
          </p:cNvSpPr>
          <p:nvPr>
            <p:ph sz="half" idx="1"/>
          </p:nvPr>
        </p:nvSpPr>
        <p:spPr/>
        <p:txBody>
          <a:bodyPr/>
          <a:lstStyle/>
          <a:p>
            <a:r>
              <a:rPr lang="en-GB" dirty="0"/>
              <a:t>Death “not as a singular event but as a gradual social process”</a:t>
            </a:r>
          </a:p>
          <a:p>
            <a:pPr lvl="1"/>
            <a:r>
              <a:rPr lang="en-GB" dirty="0" err="1"/>
              <a:t>Swazey</a:t>
            </a:r>
            <a:r>
              <a:rPr lang="en-GB" dirty="0"/>
              <a:t> – TED talks</a:t>
            </a:r>
          </a:p>
          <a:p>
            <a:r>
              <a:rPr lang="en-GB" dirty="0"/>
              <a:t>Burial rites = the “ritual enactment of the end of life”</a:t>
            </a:r>
          </a:p>
          <a:p>
            <a:pPr lvl="1"/>
            <a:r>
              <a:rPr lang="en-GB" dirty="0" err="1"/>
              <a:t>Swazey</a:t>
            </a:r>
            <a:r>
              <a:rPr lang="en-GB" dirty="0"/>
              <a:t> – TED talks</a:t>
            </a:r>
          </a:p>
          <a:p>
            <a:r>
              <a:rPr lang="en-GB" dirty="0"/>
              <a:t>Van </a:t>
            </a:r>
            <a:r>
              <a:rPr lang="en-GB" dirty="0" err="1"/>
              <a:t>Gennep’s</a:t>
            </a:r>
            <a:r>
              <a:rPr lang="en-GB" dirty="0"/>
              <a:t> rites of passage</a:t>
            </a:r>
          </a:p>
        </p:txBody>
      </p:sp>
      <p:pic>
        <p:nvPicPr>
          <p:cNvPr id="5" name="Content Placeholder 4"/>
          <p:cNvPicPr>
            <a:picLocks noGrp="1" noChangeAspect="1"/>
          </p:cNvPicPr>
          <p:nvPr>
            <p:ph sz="half" idx="2"/>
          </p:nvPr>
        </p:nvPicPr>
        <p:blipFill rotWithShape="1">
          <a:blip r:embed="rId2" cstate="screen">
            <a:extLst>
              <a:ext uri="{28A0092B-C50C-407E-A947-70E740481C1C}">
                <a14:useLocalDpi xmlns:a14="http://schemas.microsoft.com/office/drawing/2010/main"/>
              </a:ext>
            </a:extLst>
          </a:blip>
          <a:srcRect/>
          <a:stretch/>
        </p:blipFill>
        <p:spPr>
          <a:xfrm>
            <a:off x="4859032" y="2116852"/>
            <a:ext cx="3961440" cy="2608292"/>
          </a:xfrm>
        </p:spPr>
      </p:pic>
      <p:sp>
        <p:nvSpPr>
          <p:cNvPr id="6" name="TextBox 5"/>
          <p:cNvSpPr txBox="1"/>
          <p:nvPr/>
        </p:nvSpPr>
        <p:spPr>
          <a:xfrm>
            <a:off x="4992704" y="4941168"/>
            <a:ext cx="3694097" cy="646331"/>
          </a:xfrm>
          <a:prstGeom prst="rect">
            <a:avLst/>
          </a:prstGeom>
          <a:noFill/>
        </p:spPr>
        <p:txBody>
          <a:bodyPr wrap="square" rtlCol="0">
            <a:spAutoFit/>
          </a:bodyPr>
          <a:lstStyle/>
          <a:p>
            <a:r>
              <a:rPr lang="en-GB" dirty="0"/>
              <a:t>Reconstruction of skull modification, </a:t>
            </a:r>
            <a:r>
              <a:rPr lang="en-GB" dirty="0" err="1"/>
              <a:t>Göbekli</a:t>
            </a:r>
            <a:r>
              <a:rPr lang="en-GB" dirty="0"/>
              <a:t> </a:t>
            </a:r>
            <a:r>
              <a:rPr lang="en-GB" dirty="0" err="1"/>
              <a:t>Tepe</a:t>
            </a:r>
            <a:endParaRPr lang="en-GB" dirty="0"/>
          </a:p>
        </p:txBody>
      </p:sp>
    </p:spTree>
    <p:extLst>
      <p:ext uri="{BB962C8B-B14F-4D97-AF65-F5344CB8AC3E}">
        <p14:creationId xmlns:p14="http://schemas.microsoft.com/office/powerpoint/2010/main" val="26726896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Rites of Passage</a:t>
            </a:r>
          </a:p>
        </p:txBody>
      </p:sp>
      <p:sp>
        <p:nvSpPr>
          <p:cNvPr id="3" name="Content Placeholder 2"/>
          <p:cNvSpPr>
            <a:spLocks noGrp="1"/>
          </p:cNvSpPr>
          <p:nvPr>
            <p:ph sz="half" idx="1"/>
          </p:nvPr>
        </p:nvSpPr>
        <p:spPr>
          <a:xfrm>
            <a:off x="395536" y="1767467"/>
            <a:ext cx="4100264" cy="4630285"/>
          </a:xfrm>
        </p:spPr>
        <p:txBody>
          <a:bodyPr/>
          <a:lstStyle/>
          <a:p>
            <a:r>
              <a:rPr lang="en-GB" sz="2400" dirty="0"/>
              <a:t>Van </a:t>
            </a:r>
            <a:r>
              <a:rPr lang="en-GB" sz="2400" dirty="0" err="1"/>
              <a:t>Gennep</a:t>
            </a:r>
            <a:r>
              <a:rPr lang="en-GB" sz="2400" dirty="0"/>
              <a:t> ([1909] 1960) identified three key stages:</a:t>
            </a:r>
          </a:p>
          <a:p>
            <a:pPr marL="703263" lvl="2" indent="-319088">
              <a:spcBef>
                <a:spcPct val="0"/>
              </a:spcBef>
              <a:buClr>
                <a:schemeClr val="accent1"/>
              </a:buClr>
              <a:buSzPct val="80000"/>
              <a:buFont typeface="Wingdings 2" pitchFamily="18" charset="2"/>
              <a:buChar char=""/>
              <a:defRPr/>
            </a:pPr>
            <a:r>
              <a:rPr lang="en-GB" dirty="0"/>
              <a:t>Separation</a:t>
            </a:r>
          </a:p>
          <a:p>
            <a:pPr marL="703263" lvl="2" indent="-319088">
              <a:spcBef>
                <a:spcPct val="0"/>
              </a:spcBef>
              <a:buClr>
                <a:schemeClr val="accent1"/>
              </a:buClr>
              <a:buSzPct val="80000"/>
              <a:buFont typeface="Wingdings 2" pitchFamily="18" charset="2"/>
              <a:buChar char=""/>
              <a:defRPr/>
            </a:pPr>
            <a:r>
              <a:rPr lang="en-GB" dirty="0"/>
              <a:t>Marginalisation</a:t>
            </a:r>
          </a:p>
          <a:p>
            <a:pPr marL="703263" lvl="2" indent="-319088">
              <a:spcBef>
                <a:spcPct val="0"/>
              </a:spcBef>
              <a:buClr>
                <a:schemeClr val="accent1"/>
              </a:buClr>
              <a:buSzPct val="80000"/>
              <a:buFont typeface="Wingdings 2" pitchFamily="18" charset="2"/>
              <a:buChar char=""/>
              <a:defRPr/>
            </a:pPr>
            <a:r>
              <a:rPr lang="en-GB" dirty="0"/>
              <a:t>Incorporation</a:t>
            </a:r>
          </a:p>
          <a:p>
            <a:pPr marL="438150" lvl="1" indent="-319088">
              <a:spcBef>
                <a:spcPct val="0"/>
              </a:spcBef>
              <a:buClr>
                <a:schemeClr val="accent1"/>
              </a:buClr>
              <a:buSzPct val="80000"/>
              <a:buFont typeface="Wingdings 2" pitchFamily="18" charset="2"/>
              <a:buChar char=""/>
              <a:defRPr/>
            </a:pPr>
            <a:r>
              <a:rPr lang="en-GB" sz="2400" dirty="0"/>
              <a:t>The key phase for funerary ritual is </a:t>
            </a:r>
            <a:r>
              <a:rPr lang="en-GB" sz="2400" dirty="0">
                <a:solidFill>
                  <a:srgbClr val="FFC000"/>
                </a:solidFill>
              </a:rPr>
              <a:t>marginalisation</a:t>
            </a:r>
          </a:p>
          <a:p>
            <a:pPr lvl="1">
              <a:defRPr/>
            </a:pPr>
            <a:r>
              <a:rPr lang="en-GB" sz="2000" dirty="0">
                <a:effectLst>
                  <a:outerShdw blurRad="38100" dist="38100" dir="2700000" algn="tl">
                    <a:srgbClr val="000000"/>
                  </a:outerShdw>
                </a:effectLst>
              </a:rPr>
              <a:t>Liminal phase: mourners polluted through association with death</a:t>
            </a:r>
          </a:p>
          <a:p>
            <a:pPr lvl="1">
              <a:defRPr/>
            </a:pPr>
            <a:r>
              <a:rPr lang="en-GB" sz="2000" dirty="0">
                <a:effectLst>
                  <a:outerShdw blurRad="38100" dist="38100" dir="2700000" algn="tl">
                    <a:srgbClr val="000000"/>
                  </a:outerShdw>
                </a:effectLst>
              </a:rPr>
              <a:t>Performance of ritual allows deceased to pass to realm of ancestors…</a:t>
            </a:r>
          </a:p>
          <a:p>
            <a:pPr>
              <a:defRPr/>
            </a:pPr>
            <a:endParaRPr lang="en-GB" sz="2400" dirty="0">
              <a:effectLst>
                <a:outerShdw blurRad="38100" dist="38100" dir="2700000" algn="tl">
                  <a:srgbClr val="000000"/>
                </a:outerShdw>
              </a:effectLst>
            </a:endParaRPr>
          </a:p>
        </p:txBody>
      </p:sp>
      <p:pic>
        <p:nvPicPr>
          <p:cNvPr id="6" name="Content Placeholder 5"/>
          <p:cNvPicPr>
            <a:picLocks noGrp="1" noChangeAspect="1"/>
          </p:cNvPicPr>
          <p:nvPr>
            <p:ph sz="half" idx="2"/>
          </p:nvPr>
        </p:nvPicPr>
        <p:blipFill rotWithShape="1">
          <a:blip r:embed="rId2" cstate="screen">
            <a:extLst>
              <a:ext uri="{28A0092B-C50C-407E-A947-70E740481C1C}">
                <a14:useLocalDpi xmlns:a14="http://schemas.microsoft.com/office/drawing/2010/main"/>
              </a:ext>
            </a:extLst>
          </a:blip>
          <a:srcRect/>
          <a:stretch/>
        </p:blipFill>
        <p:spPr>
          <a:xfrm>
            <a:off x="4912139" y="2204864"/>
            <a:ext cx="3774661" cy="2880320"/>
          </a:xfrm>
        </p:spPr>
      </p:pic>
      <p:sp>
        <p:nvSpPr>
          <p:cNvPr id="7" name="TextBox 6"/>
          <p:cNvSpPr txBox="1"/>
          <p:nvPr/>
        </p:nvSpPr>
        <p:spPr>
          <a:xfrm>
            <a:off x="5220072" y="5229200"/>
            <a:ext cx="2403222" cy="369332"/>
          </a:xfrm>
          <a:prstGeom prst="rect">
            <a:avLst/>
          </a:prstGeom>
          <a:noFill/>
        </p:spPr>
        <p:txBody>
          <a:bodyPr wrap="none" rtlCol="0">
            <a:spAutoFit/>
          </a:bodyPr>
          <a:lstStyle/>
          <a:p>
            <a:r>
              <a:rPr lang="en-GB" dirty="0" err="1"/>
              <a:t>Kamilari</a:t>
            </a:r>
            <a:r>
              <a:rPr lang="en-GB" dirty="0"/>
              <a:t> model, Crete</a:t>
            </a:r>
          </a:p>
        </p:txBody>
      </p:sp>
    </p:spTree>
    <p:extLst>
      <p:ext uri="{BB962C8B-B14F-4D97-AF65-F5344CB8AC3E}">
        <p14:creationId xmlns:p14="http://schemas.microsoft.com/office/powerpoint/2010/main" val="3965376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Rites of Passage</a:t>
            </a:r>
          </a:p>
        </p:txBody>
      </p:sp>
      <p:sp>
        <p:nvSpPr>
          <p:cNvPr id="3" name="Content Placeholder 2"/>
          <p:cNvSpPr>
            <a:spLocks noGrp="1"/>
          </p:cNvSpPr>
          <p:nvPr>
            <p:ph sz="half" idx="1"/>
          </p:nvPr>
        </p:nvSpPr>
        <p:spPr>
          <a:xfrm>
            <a:off x="251520" y="1628800"/>
            <a:ext cx="4536504" cy="4824536"/>
          </a:xfrm>
        </p:spPr>
        <p:txBody>
          <a:bodyPr/>
          <a:lstStyle/>
          <a:p>
            <a:r>
              <a:rPr lang="en-GB" sz="2400" dirty="0"/>
              <a:t>As people progress through life they pass between different stages</a:t>
            </a:r>
          </a:p>
          <a:p>
            <a:r>
              <a:rPr lang="en-GB" sz="2400" dirty="0"/>
              <a:t>Literally move over thresholds into different social states, which are marked as key stages of life:</a:t>
            </a:r>
          </a:p>
          <a:p>
            <a:pPr lvl="1"/>
            <a:r>
              <a:rPr lang="en-GB" sz="2000" dirty="0"/>
              <a:t>Birth</a:t>
            </a:r>
          </a:p>
          <a:p>
            <a:pPr lvl="1"/>
            <a:r>
              <a:rPr lang="en-GB" sz="2000" dirty="0"/>
              <a:t>Puberty</a:t>
            </a:r>
          </a:p>
          <a:p>
            <a:pPr lvl="1"/>
            <a:r>
              <a:rPr lang="en-GB" sz="2000" dirty="0"/>
              <a:t>Marriage</a:t>
            </a:r>
          </a:p>
          <a:p>
            <a:pPr lvl="1"/>
            <a:r>
              <a:rPr lang="en-GB" sz="2000" dirty="0">
                <a:solidFill>
                  <a:schemeClr val="accent1"/>
                </a:solidFill>
              </a:rPr>
              <a:t>Death</a:t>
            </a:r>
          </a:p>
          <a:p>
            <a:r>
              <a:rPr lang="en-GB" sz="2400" dirty="0"/>
              <a:t>Different societies mark these events with specific rituals</a:t>
            </a:r>
          </a:p>
        </p:txBody>
      </p:sp>
      <p:pic>
        <p:nvPicPr>
          <p:cNvPr id="5" name="Content Placeholder 4"/>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a:stretch/>
        </p:blipFill>
        <p:spPr>
          <a:xfrm>
            <a:off x="5141758" y="2101362"/>
            <a:ext cx="3641806" cy="3253430"/>
          </a:xfrm>
        </p:spPr>
      </p:pic>
      <p:sp>
        <p:nvSpPr>
          <p:cNvPr id="6" name="TextBox 5"/>
          <p:cNvSpPr txBox="1"/>
          <p:nvPr/>
        </p:nvSpPr>
        <p:spPr>
          <a:xfrm>
            <a:off x="5484032" y="5473100"/>
            <a:ext cx="3174504" cy="646331"/>
          </a:xfrm>
          <a:prstGeom prst="rect">
            <a:avLst/>
          </a:prstGeom>
          <a:noFill/>
        </p:spPr>
        <p:txBody>
          <a:bodyPr wrap="square" rtlCol="0">
            <a:spAutoFit/>
          </a:bodyPr>
          <a:lstStyle/>
          <a:p>
            <a:r>
              <a:rPr lang="en-GB" dirty="0" err="1"/>
              <a:t>Pyrgos</a:t>
            </a:r>
            <a:r>
              <a:rPr lang="en-GB" dirty="0"/>
              <a:t> jug, Cyprus: mother and child</a:t>
            </a:r>
          </a:p>
        </p:txBody>
      </p:sp>
    </p:spTree>
    <p:extLst>
      <p:ext uri="{BB962C8B-B14F-4D97-AF65-F5344CB8AC3E}">
        <p14:creationId xmlns:p14="http://schemas.microsoft.com/office/powerpoint/2010/main" val="3189660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5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par>
                          <p:cTn id="20" fill="hold">
                            <p:stCondLst>
                              <p:cond delay="1000"/>
                            </p:stCondLst>
                            <p:childTnLst>
                              <p:par>
                                <p:cTn id="21" presetID="10" presetClass="entr" presetSubtype="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par>
                          <p:cTn id="24" fill="hold">
                            <p:stCondLst>
                              <p:cond delay="1500"/>
                            </p:stCondLst>
                            <p:childTnLst>
                              <p:par>
                                <p:cTn id="25" presetID="10" presetClass="entr" presetSubtype="0" fill="hold" grpId="0"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7B941-C893-4CA7-8A55-8FB78BAF1050}"/>
              </a:ext>
            </a:extLst>
          </p:cNvPr>
          <p:cNvSpPr>
            <a:spLocks noGrp="1"/>
          </p:cNvSpPr>
          <p:nvPr>
            <p:ph type="title"/>
          </p:nvPr>
        </p:nvSpPr>
        <p:spPr/>
        <p:txBody>
          <a:bodyPr/>
          <a:lstStyle/>
          <a:p>
            <a:r>
              <a:rPr lang="en-GB" dirty="0"/>
              <a:t>Exploring the Mortuary Domain</a:t>
            </a:r>
          </a:p>
        </p:txBody>
      </p:sp>
      <p:sp>
        <p:nvSpPr>
          <p:cNvPr id="3" name="Content Placeholder 2">
            <a:extLst>
              <a:ext uri="{FF2B5EF4-FFF2-40B4-BE49-F238E27FC236}">
                <a16:creationId xmlns:a16="http://schemas.microsoft.com/office/drawing/2014/main" id="{3C939272-2BE2-4D93-9B31-2C5A99D661F0}"/>
              </a:ext>
            </a:extLst>
          </p:cNvPr>
          <p:cNvSpPr>
            <a:spLocks noGrp="1"/>
          </p:cNvSpPr>
          <p:nvPr>
            <p:ph sz="half" idx="1"/>
          </p:nvPr>
        </p:nvSpPr>
        <p:spPr>
          <a:xfrm>
            <a:off x="457200" y="1773936"/>
            <a:ext cx="4474840" cy="4623816"/>
          </a:xfrm>
        </p:spPr>
        <p:txBody>
          <a:bodyPr/>
          <a:lstStyle/>
          <a:p>
            <a:r>
              <a:rPr lang="en-GB" sz="2400" dirty="0"/>
              <a:t>Death disrupts the fabric of society &amp; social relations</a:t>
            </a:r>
          </a:p>
          <a:p>
            <a:r>
              <a:rPr lang="en-GB" sz="2400" dirty="0"/>
              <a:t>At the boundaries of society:</a:t>
            </a:r>
          </a:p>
          <a:p>
            <a:pPr lvl="1"/>
            <a:r>
              <a:rPr lang="en-GB" sz="2000" dirty="0">
                <a:solidFill>
                  <a:schemeClr val="accent1"/>
                </a:solidFill>
              </a:rPr>
              <a:t>Liminality</a:t>
            </a:r>
          </a:p>
          <a:p>
            <a:pPr lvl="1"/>
            <a:r>
              <a:rPr lang="en-GB" sz="2000" dirty="0">
                <a:solidFill>
                  <a:schemeClr val="accent1"/>
                </a:solidFill>
              </a:rPr>
              <a:t>Heterotopia: </a:t>
            </a:r>
            <a:r>
              <a:rPr lang="en-GB" sz="2000" dirty="0"/>
              <a:t>a place of different order, disrupted from rhythms of daily life</a:t>
            </a:r>
          </a:p>
          <a:p>
            <a:pPr lvl="1"/>
            <a:r>
              <a:rPr lang="en-GB" sz="2000" dirty="0"/>
              <a:t>Affective &amp; highly charged (sensorial) performances around death a means for renegotiating social relations</a:t>
            </a:r>
          </a:p>
          <a:p>
            <a:pPr lvl="1"/>
            <a:r>
              <a:rPr lang="en-GB" sz="2000" dirty="0">
                <a:solidFill>
                  <a:schemeClr val="accent1"/>
                </a:solidFill>
              </a:rPr>
              <a:t>Commensality:</a:t>
            </a:r>
            <a:r>
              <a:rPr lang="en-GB" sz="2000" dirty="0"/>
              <a:t> bringing communities together &amp; creating a break with the deceased</a:t>
            </a:r>
          </a:p>
        </p:txBody>
      </p:sp>
      <p:pic>
        <p:nvPicPr>
          <p:cNvPr id="6" name="Content Placeholder 5">
            <a:extLst>
              <a:ext uri="{FF2B5EF4-FFF2-40B4-BE49-F238E27FC236}">
                <a16:creationId xmlns:a16="http://schemas.microsoft.com/office/drawing/2014/main" id="{AD525933-25B2-4F6B-85AD-0CE8F516AC1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92080" y="2538090"/>
            <a:ext cx="3286271" cy="2448272"/>
          </a:xfrm>
        </p:spPr>
      </p:pic>
      <p:sp>
        <p:nvSpPr>
          <p:cNvPr id="7" name="TextBox 6">
            <a:extLst>
              <a:ext uri="{FF2B5EF4-FFF2-40B4-BE49-F238E27FC236}">
                <a16:creationId xmlns:a16="http://schemas.microsoft.com/office/drawing/2014/main" id="{FF53171E-04C9-4528-A77D-D3324D1CA42B}"/>
              </a:ext>
            </a:extLst>
          </p:cNvPr>
          <p:cNvSpPr txBox="1"/>
          <p:nvPr/>
        </p:nvSpPr>
        <p:spPr>
          <a:xfrm>
            <a:off x="6228184" y="5085184"/>
            <a:ext cx="2185214" cy="369332"/>
          </a:xfrm>
          <a:prstGeom prst="rect">
            <a:avLst/>
          </a:prstGeom>
          <a:noFill/>
        </p:spPr>
        <p:txBody>
          <a:bodyPr wrap="none" rtlCol="0">
            <a:spAutoFit/>
          </a:bodyPr>
          <a:lstStyle/>
          <a:p>
            <a:r>
              <a:rPr lang="en-GB" dirty="0" err="1"/>
              <a:t>Hypogaeum</a:t>
            </a:r>
            <a:r>
              <a:rPr lang="en-GB" dirty="0"/>
              <a:t>, </a:t>
            </a:r>
            <a:r>
              <a:rPr lang="en-GB" dirty="0" err="1"/>
              <a:t>Qatna</a:t>
            </a:r>
            <a:endParaRPr lang="en-GB" dirty="0"/>
          </a:p>
        </p:txBody>
      </p:sp>
    </p:spTree>
    <p:extLst>
      <p:ext uri="{BB962C8B-B14F-4D97-AF65-F5344CB8AC3E}">
        <p14:creationId xmlns:p14="http://schemas.microsoft.com/office/powerpoint/2010/main" val="3341702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par>
                          <p:cTn id="17" fill="hold">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par>
                          <p:cTn id="21" fill="hold">
                            <p:stCondLst>
                              <p:cond delay="1500"/>
                            </p:stCondLst>
                            <p:childTnLst>
                              <p:par>
                                <p:cTn id="22" presetID="10" presetClass="entr" presetSubtype="0" fill="hold" grpId="0" nodeType="after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childTnLst>
                          </p:cTn>
                        </p:par>
                        <p:par>
                          <p:cTn id="25" fill="hold">
                            <p:stCondLst>
                              <p:cond delay="2000"/>
                            </p:stCondLst>
                            <p:childTnLst>
                              <p:par>
                                <p:cTn id="26" presetID="10" presetClass="entr" presetSubtype="0" fill="hold" grpId="0" nodeType="after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Communitas</a:t>
            </a:r>
            <a:endParaRPr lang="en-GB" dirty="0"/>
          </a:p>
        </p:txBody>
      </p:sp>
      <p:sp>
        <p:nvSpPr>
          <p:cNvPr id="3" name="Content Placeholder 2"/>
          <p:cNvSpPr>
            <a:spLocks noGrp="1"/>
          </p:cNvSpPr>
          <p:nvPr>
            <p:ph sz="half" idx="1"/>
          </p:nvPr>
        </p:nvSpPr>
        <p:spPr>
          <a:xfrm>
            <a:off x="323528" y="1789410"/>
            <a:ext cx="4038600" cy="4623816"/>
          </a:xfrm>
        </p:spPr>
        <p:txBody>
          <a:bodyPr/>
          <a:lstStyle/>
          <a:p>
            <a:r>
              <a:rPr lang="en-GB" sz="2400" dirty="0"/>
              <a:t>Shared embodied &amp; spiritual encounters &amp; lived experiences </a:t>
            </a:r>
            <a:r>
              <a:rPr lang="en-GB" sz="2400" dirty="0">
                <a:solidFill>
                  <a:schemeClr val="accent1"/>
                </a:solidFill>
              </a:rPr>
              <a:t>outside</a:t>
            </a:r>
            <a:r>
              <a:rPr lang="en-GB" sz="2400" dirty="0"/>
              <a:t> of normal social practices</a:t>
            </a:r>
            <a:endParaRPr lang="en-GB" sz="2400" i="1" dirty="0"/>
          </a:p>
          <a:p>
            <a:r>
              <a:rPr lang="en-GB" sz="2400" dirty="0"/>
              <a:t>An achieved emotional &amp; spiritual state, rooted in turmoil:</a:t>
            </a:r>
          </a:p>
          <a:p>
            <a:pPr lvl="1"/>
            <a:r>
              <a:rPr lang="en-GB" sz="2000" dirty="0"/>
              <a:t>The natural order is upturned </a:t>
            </a:r>
          </a:p>
          <a:p>
            <a:pPr lvl="1"/>
            <a:r>
              <a:rPr lang="en-GB" sz="2000" dirty="0"/>
              <a:t>Identities are mediated &amp; tradition is reinforced </a:t>
            </a:r>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tretch>
            <a:fillRect/>
          </a:stretch>
        </p:blipFill>
        <p:spPr>
          <a:xfrm>
            <a:off x="4716016" y="2204864"/>
            <a:ext cx="4146612" cy="2764408"/>
          </a:xfrm>
        </p:spPr>
      </p:pic>
      <p:sp>
        <p:nvSpPr>
          <p:cNvPr id="6" name="TextBox 5"/>
          <p:cNvSpPr txBox="1"/>
          <p:nvPr/>
        </p:nvSpPr>
        <p:spPr>
          <a:xfrm>
            <a:off x="4781874" y="5085184"/>
            <a:ext cx="3377848" cy="369332"/>
          </a:xfrm>
          <a:prstGeom prst="rect">
            <a:avLst/>
          </a:prstGeom>
          <a:noFill/>
        </p:spPr>
        <p:txBody>
          <a:bodyPr wrap="none" rtlCol="0">
            <a:spAutoFit/>
          </a:bodyPr>
          <a:lstStyle/>
          <a:p>
            <a:r>
              <a:rPr lang="en-GB" dirty="0"/>
              <a:t>Detail of dance model, </a:t>
            </a:r>
            <a:r>
              <a:rPr lang="en-GB" dirty="0" err="1"/>
              <a:t>Kamilari</a:t>
            </a:r>
            <a:endParaRPr lang="en-GB" dirty="0"/>
          </a:p>
        </p:txBody>
      </p:sp>
    </p:spTree>
    <p:extLst>
      <p:ext uri="{BB962C8B-B14F-4D97-AF65-F5344CB8AC3E}">
        <p14:creationId xmlns:p14="http://schemas.microsoft.com/office/powerpoint/2010/main" val="1484019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par>
                          <p:cTn id="17" fill="hold">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04382-5801-4FFE-9BA2-C5AE8A1D8613}"/>
              </a:ext>
            </a:extLst>
          </p:cNvPr>
          <p:cNvSpPr>
            <a:spLocks noGrp="1"/>
          </p:cNvSpPr>
          <p:nvPr>
            <p:ph type="title"/>
          </p:nvPr>
        </p:nvSpPr>
        <p:spPr/>
        <p:txBody>
          <a:bodyPr/>
          <a:lstStyle/>
          <a:p>
            <a:r>
              <a:rPr lang="en-GB" dirty="0"/>
              <a:t>Summary</a:t>
            </a:r>
          </a:p>
        </p:txBody>
      </p:sp>
      <p:sp>
        <p:nvSpPr>
          <p:cNvPr id="5" name="Content Placeholder 4">
            <a:extLst>
              <a:ext uri="{FF2B5EF4-FFF2-40B4-BE49-F238E27FC236}">
                <a16:creationId xmlns:a16="http://schemas.microsoft.com/office/drawing/2014/main" id="{8321E845-2D9A-433A-B343-295B3FF4CB39}"/>
              </a:ext>
            </a:extLst>
          </p:cNvPr>
          <p:cNvSpPr>
            <a:spLocks noGrp="1"/>
          </p:cNvSpPr>
          <p:nvPr>
            <p:ph idx="1"/>
          </p:nvPr>
        </p:nvSpPr>
        <p:spPr/>
        <p:txBody>
          <a:bodyPr/>
          <a:lstStyle/>
          <a:p>
            <a:r>
              <a:rPr lang="en-GB" sz="2800" dirty="0"/>
              <a:t>Universality of experience but myriad ways of negotiating death &amp; the afterlife</a:t>
            </a:r>
          </a:p>
          <a:p>
            <a:r>
              <a:rPr lang="en-GB" sz="2800" dirty="0"/>
              <a:t>Transition between states of being alive &amp; dead:</a:t>
            </a:r>
          </a:p>
          <a:p>
            <a:pPr lvl="1"/>
            <a:r>
              <a:rPr lang="en-GB" sz="2400" dirty="0"/>
              <a:t>Biological process</a:t>
            </a:r>
          </a:p>
          <a:p>
            <a:pPr lvl="1"/>
            <a:r>
              <a:rPr lang="en-GB" sz="2400" dirty="0"/>
              <a:t>Social process, mediated in many ways by different cultures</a:t>
            </a:r>
          </a:p>
          <a:p>
            <a:pPr lvl="1"/>
            <a:r>
              <a:rPr lang="en-GB" sz="2400" dirty="0"/>
              <a:t>Rites of passage</a:t>
            </a:r>
          </a:p>
          <a:p>
            <a:r>
              <a:rPr lang="en-GB" sz="2800" dirty="0"/>
              <a:t>The physical &amp; conceptual place of death:</a:t>
            </a:r>
          </a:p>
          <a:p>
            <a:pPr lvl="1"/>
            <a:r>
              <a:rPr lang="en-GB" sz="2400" dirty="0"/>
              <a:t>Heterotopia</a:t>
            </a:r>
          </a:p>
          <a:p>
            <a:pPr lvl="1"/>
            <a:r>
              <a:rPr lang="en-GB" sz="2400" dirty="0" err="1"/>
              <a:t>Communitas</a:t>
            </a:r>
            <a:endParaRPr lang="en-GB" sz="2400" dirty="0"/>
          </a:p>
        </p:txBody>
      </p:sp>
    </p:spTree>
    <p:extLst>
      <p:ext uri="{BB962C8B-B14F-4D97-AF65-F5344CB8AC3E}">
        <p14:creationId xmlns:p14="http://schemas.microsoft.com/office/powerpoint/2010/main" val="2879529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5">
                                            <p:txEl>
                                              <p:pRg st="2" end="2"/>
                                            </p:txEl>
                                          </p:spTgt>
                                        </p:tgtEl>
                                        <p:attrNameLst>
                                          <p:attrName>style.visibility</p:attrName>
                                        </p:attrNameLst>
                                      </p:cBhvr>
                                      <p:to>
                                        <p:strVal val="visible"/>
                                      </p:to>
                                    </p:set>
                                    <p:animEffect transition="in" filter="fade">
                                      <p:cBhvr>
                                        <p:cTn id="16" dur="500"/>
                                        <p:tgtEl>
                                          <p:spTgt spid="5">
                                            <p:txEl>
                                              <p:pRg st="2" end="2"/>
                                            </p:txEl>
                                          </p:spTgt>
                                        </p:tgtEl>
                                      </p:cBhvr>
                                    </p:animEffect>
                                  </p:childTnLst>
                                </p:cTn>
                              </p:par>
                            </p:childTnLst>
                          </p:cTn>
                        </p:par>
                        <p:par>
                          <p:cTn id="17" fill="hold">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500"/>
                                        <p:tgtEl>
                                          <p:spTgt spid="5">
                                            <p:txEl>
                                              <p:pRg st="3" end="3"/>
                                            </p:txEl>
                                          </p:spTgt>
                                        </p:tgtEl>
                                      </p:cBhvr>
                                    </p:animEffect>
                                  </p:childTnLst>
                                </p:cTn>
                              </p:par>
                            </p:childTnLst>
                          </p:cTn>
                        </p:par>
                        <p:par>
                          <p:cTn id="21" fill="hold">
                            <p:stCondLst>
                              <p:cond delay="1500"/>
                            </p:stCondLst>
                            <p:childTnLst>
                              <p:par>
                                <p:cTn id="22" presetID="10" presetClass="entr" presetSubtype="0" fill="hold" grpId="0" nodeType="afterEffect">
                                  <p:stCondLst>
                                    <p:cond delay="0"/>
                                  </p:stCondLst>
                                  <p:childTnLst>
                                    <p:set>
                                      <p:cBhvr>
                                        <p:cTn id="23" dur="1" fill="hold">
                                          <p:stCondLst>
                                            <p:cond delay="0"/>
                                          </p:stCondLst>
                                        </p:cTn>
                                        <p:tgtEl>
                                          <p:spTgt spid="5">
                                            <p:txEl>
                                              <p:pRg st="4" end="4"/>
                                            </p:txEl>
                                          </p:spTgt>
                                        </p:tgtEl>
                                        <p:attrNameLst>
                                          <p:attrName>style.visibility</p:attrName>
                                        </p:attrNameLst>
                                      </p:cBhvr>
                                      <p:to>
                                        <p:strVal val="visible"/>
                                      </p:to>
                                    </p:set>
                                    <p:animEffect transition="in" filter="fade">
                                      <p:cBhvr>
                                        <p:cTn id="24" dur="500"/>
                                        <p:tgtEl>
                                          <p:spTgt spid="5">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5">
                                            <p:txEl>
                                              <p:pRg st="5" end="5"/>
                                            </p:txEl>
                                          </p:spTgt>
                                        </p:tgtEl>
                                        <p:attrNameLst>
                                          <p:attrName>style.visibility</p:attrName>
                                        </p:attrNameLst>
                                      </p:cBhvr>
                                      <p:to>
                                        <p:strVal val="visible"/>
                                      </p:to>
                                    </p:set>
                                    <p:animEffect transition="in" filter="fade">
                                      <p:cBhvr>
                                        <p:cTn id="29" dur="500"/>
                                        <p:tgtEl>
                                          <p:spTgt spid="5">
                                            <p:txEl>
                                              <p:pRg st="5" end="5"/>
                                            </p:txEl>
                                          </p:spTgt>
                                        </p:tgtEl>
                                      </p:cBhvr>
                                    </p:animEffect>
                                  </p:childTnLst>
                                </p:cTn>
                              </p:par>
                            </p:childTnLst>
                          </p:cTn>
                        </p:par>
                        <p:par>
                          <p:cTn id="30" fill="hold">
                            <p:stCondLst>
                              <p:cond delay="500"/>
                            </p:stCondLst>
                            <p:childTnLst>
                              <p:par>
                                <p:cTn id="31" presetID="10" presetClass="entr" presetSubtype="0" fill="hold" grpId="0" nodeType="afterEffect">
                                  <p:stCondLst>
                                    <p:cond delay="0"/>
                                  </p:stCondLst>
                                  <p:childTnLst>
                                    <p:set>
                                      <p:cBhvr>
                                        <p:cTn id="32" dur="1" fill="hold">
                                          <p:stCondLst>
                                            <p:cond delay="0"/>
                                          </p:stCondLst>
                                        </p:cTn>
                                        <p:tgtEl>
                                          <p:spTgt spid="5">
                                            <p:txEl>
                                              <p:pRg st="6" end="6"/>
                                            </p:txEl>
                                          </p:spTgt>
                                        </p:tgtEl>
                                        <p:attrNameLst>
                                          <p:attrName>style.visibility</p:attrName>
                                        </p:attrNameLst>
                                      </p:cBhvr>
                                      <p:to>
                                        <p:strVal val="visible"/>
                                      </p:to>
                                    </p:set>
                                    <p:animEffect transition="in" filter="fade">
                                      <p:cBhvr>
                                        <p:cTn id="33" dur="500"/>
                                        <p:tgtEl>
                                          <p:spTgt spid="5">
                                            <p:txEl>
                                              <p:pRg st="6" end="6"/>
                                            </p:txEl>
                                          </p:spTgt>
                                        </p:tgtEl>
                                      </p:cBhvr>
                                    </p:animEffect>
                                  </p:childTnLst>
                                </p:cTn>
                              </p:par>
                            </p:childTnLst>
                          </p:cTn>
                        </p:par>
                        <p:par>
                          <p:cTn id="34" fill="hold">
                            <p:stCondLst>
                              <p:cond delay="1000"/>
                            </p:stCondLst>
                            <p:childTnLst>
                              <p:par>
                                <p:cTn id="35" presetID="10" presetClass="entr" presetSubtype="0" fill="hold" grpId="0" nodeType="afterEffect">
                                  <p:stCondLst>
                                    <p:cond delay="0"/>
                                  </p:stCondLst>
                                  <p:childTnLst>
                                    <p:set>
                                      <p:cBhvr>
                                        <p:cTn id="36" dur="1" fill="hold">
                                          <p:stCondLst>
                                            <p:cond delay="0"/>
                                          </p:stCondLst>
                                        </p:cTn>
                                        <p:tgtEl>
                                          <p:spTgt spid="5">
                                            <p:txEl>
                                              <p:pRg st="7" end="7"/>
                                            </p:txEl>
                                          </p:spTgt>
                                        </p:tgtEl>
                                        <p:attrNameLst>
                                          <p:attrName>style.visibility</p:attrName>
                                        </p:attrNameLst>
                                      </p:cBhvr>
                                      <p:to>
                                        <p:strVal val="visible"/>
                                      </p:to>
                                    </p:set>
                                    <p:animEffect transition="in" filter="fade">
                                      <p:cBhvr>
                                        <p:cTn id="37" dur="500"/>
                                        <p:tgtEl>
                                          <p:spTgt spid="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8601F92-25B0-4BC3-9F20-E1E382CBBB8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0" y="-120315"/>
            <a:ext cx="9144000" cy="6978315"/>
          </a:xfrm>
          <a:prstGeom prst="rect">
            <a:avLst/>
          </a:prstGeom>
          <a:solidFill>
            <a:schemeClr val="accent1">
              <a:lumMod val="40000"/>
              <a:lumOff val="60000"/>
            </a:schemeClr>
          </a:solidFill>
        </p:spPr>
      </p:pic>
      <p:sp>
        <p:nvSpPr>
          <p:cNvPr id="3" name="Content Placeholder 2">
            <a:extLst>
              <a:ext uri="{FF2B5EF4-FFF2-40B4-BE49-F238E27FC236}">
                <a16:creationId xmlns:a16="http://schemas.microsoft.com/office/drawing/2014/main" id="{CE07078B-6836-4575-BFF2-99E714E9D463}"/>
              </a:ext>
            </a:extLst>
          </p:cNvPr>
          <p:cNvSpPr>
            <a:spLocks noGrp="1"/>
          </p:cNvSpPr>
          <p:nvPr>
            <p:ph sz="half" idx="4294967295"/>
          </p:nvPr>
        </p:nvSpPr>
        <p:spPr>
          <a:xfrm>
            <a:off x="34197" y="5129808"/>
            <a:ext cx="8424936" cy="1728192"/>
          </a:xfrm>
        </p:spPr>
        <p:txBody>
          <a:bodyPr>
            <a:normAutofit fontScale="85000" lnSpcReduction="10000"/>
          </a:bodyPr>
          <a:lstStyle/>
          <a:p>
            <a:pPr marL="118872" indent="0">
              <a:buNone/>
            </a:pPr>
            <a:r>
              <a:rPr lang="en-GB" sz="10000" b="1" dirty="0">
                <a:solidFill>
                  <a:srgbClr val="FFC000"/>
                </a:solidFill>
                <a:effectLst>
                  <a:outerShdw blurRad="38100" dist="38100" dir="2700000" algn="tl">
                    <a:srgbClr val="000000">
                      <a:alpha val="43137"/>
                    </a:srgbClr>
                  </a:outerShdw>
                </a:effectLst>
              </a:rPr>
              <a:t>Any </a:t>
            </a:r>
            <a:r>
              <a:rPr lang="en-GB" sz="12000" b="1" dirty="0">
                <a:solidFill>
                  <a:srgbClr val="FFC000"/>
                </a:solidFill>
                <a:effectLst>
                  <a:outerShdw blurRad="38100" dist="38100" dir="2700000" algn="tl">
                    <a:srgbClr val="000000">
                      <a:alpha val="43137"/>
                    </a:srgbClr>
                  </a:outerShdw>
                </a:effectLst>
              </a:rPr>
              <a:t>questions</a:t>
            </a:r>
            <a:r>
              <a:rPr lang="en-GB" sz="10000" b="1" dirty="0">
                <a:solidFill>
                  <a:srgbClr val="FFC000"/>
                </a:solidFill>
                <a:effectLst>
                  <a:outerShdw blurRad="38100" dist="38100" dir="2700000" algn="tl">
                    <a:srgbClr val="000000">
                      <a:alpha val="43137"/>
                    </a:srgbClr>
                  </a:outerShdw>
                </a:effectLst>
              </a:rPr>
              <a:t>?</a:t>
            </a:r>
          </a:p>
        </p:txBody>
      </p:sp>
    </p:spTree>
    <p:extLst>
      <p:ext uri="{BB962C8B-B14F-4D97-AF65-F5344CB8AC3E}">
        <p14:creationId xmlns:p14="http://schemas.microsoft.com/office/powerpoint/2010/main" val="2552958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460</TotalTime>
  <Words>1560</Words>
  <Application>Microsoft Office PowerPoint</Application>
  <PresentationFormat>On-screen Show (4:3)</PresentationFormat>
  <Paragraphs>123</Paragraphs>
  <Slides>21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Corbel</vt:lpstr>
      <vt:lpstr>Wingdings</vt:lpstr>
      <vt:lpstr>Wingdings 2</vt:lpstr>
      <vt:lpstr>Wingdings 3</vt:lpstr>
      <vt:lpstr>Module</vt:lpstr>
      <vt:lpstr>Ancestors, Death and Burial</vt:lpstr>
      <vt:lpstr>About the module</vt:lpstr>
      <vt:lpstr>About the module</vt:lpstr>
      <vt:lpstr>Portfolio Level 5</vt:lpstr>
      <vt:lpstr>Portfolio Level 5</vt:lpstr>
      <vt:lpstr>Portfolio Level 5</vt:lpstr>
      <vt:lpstr>Level 5 Portfolio Creative Writing</vt:lpstr>
      <vt:lpstr>Portfolio Level 6</vt:lpstr>
      <vt:lpstr>Portfolio Level 6</vt:lpstr>
      <vt:lpstr>Portfolio Level 6</vt:lpstr>
      <vt:lpstr>Level 6 Portfolio Creative Writing</vt:lpstr>
      <vt:lpstr>Why Look at Death and Burial?</vt:lpstr>
      <vt:lpstr>Why Look at Death and Burial?</vt:lpstr>
      <vt:lpstr>Experiencing Death</vt:lpstr>
      <vt:lpstr>Death as a Process</vt:lpstr>
      <vt:lpstr>Rites of Passage</vt:lpstr>
      <vt:lpstr>Rites of Passage</vt:lpstr>
      <vt:lpstr>Exploring the Mortuary Domain</vt:lpstr>
      <vt:lpstr>Communitas</vt:lpstr>
      <vt:lpstr>Summary</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Pharaohs, Phoenicians, &amp; Peoples of the Sea</dc:title>
  <dc:creator>Louise</dc:creator>
  <cp:lastModifiedBy>Louise Steel</cp:lastModifiedBy>
  <cp:revision>73</cp:revision>
  <dcterms:created xsi:type="dcterms:W3CDTF">2012-02-01T20:44:05Z</dcterms:created>
  <dcterms:modified xsi:type="dcterms:W3CDTF">2022-11-21T15:41:52Z</dcterms:modified>
</cp:coreProperties>
</file>