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92" d="100"/>
          <a:sy n="92" d="100"/>
        </p:scale>
        <p:origin x="92" y="3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ela calin" userId="6170f1684efe0d94" providerId="LiveId" clId="{B362A470-31CD-4FB8-B029-CF240B6E79B3}"/>
    <pc:docChg chg="undo custSel delSld modSld">
      <pc:chgData name="mihaela calin" userId="6170f1684efe0d94" providerId="LiveId" clId="{B362A470-31CD-4FB8-B029-CF240B6E79B3}" dt="2025-02-05T18:03:10.067" v="380" actId="255"/>
      <pc:docMkLst>
        <pc:docMk/>
      </pc:docMkLst>
      <pc:sldChg chg="modSp mod">
        <pc:chgData name="mihaela calin" userId="6170f1684efe0d94" providerId="LiveId" clId="{B362A470-31CD-4FB8-B029-CF240B6E79B3}" dt="2025-02-05T18:03:10.067" v="380" actId="255"/>
        <pc:sldMkLst>
          <pc:docMk/>
          <pc:sldMk cId="201381530" sldId="256"/>
        </pc:sldMkLst>
        <pc:spChg chg="mod">
          <ac:chgData name="mihaela calin" userId="6170f1684efe0d94" providerId="LiveId" clId="{B362A470-31CD-4FB8-B029-CF240B6E79B3}" dt="2025-02-05T18:03:10.067" v="380" actId="255"/>
          <ac:spMkLst>
            <pc:docMk/>
            <pc:sldMk cId="201381530" sldId="256"/>
            <ac:spMk id="2" creationId="{6A46FC7F-5F16-5AFA-A965-AD4C2EE2B3AA}"/>
          </ac:spMkLst>
        </pc:spChg>
        <pc:picChg chg="mod">
          <ac:chgData name="mihaela calin" userId="6170f1684efe0d94" providerId="LiveId" clId="{B362A470-31CD-4FB8-B029-CF240B6E79B3}" dt="2025-02-02T17:47:38.665" v="9" actId="1367"/>
          <ac:picMkLst>
            <pc:docMk/>
            <pc:sldMk cId="201381530" sldId="256"/>
            <ac:picMk id="4" creationId="{DDF96166-4747-D415-BAF7-5CD30C0C7EBD}"/>
          </ac:picMkLst>
        </pc:picChg>
      </pc:sldChg>
      <pc:sldChg chg="modSp mod">
        <pc:chgData name="mihaela calin" userId="6170f1684efe0d94" providerId="LiveId" clId="{B362A470-31CD-4FB8-B029-CF240B6E79B3}" dt="2025-02-02T17:45:24.001" v="5" actId="14100"/>
        <pc:sldMkLst>
          <pc:docMk/>
          <pc:sldMk cId="1084688013" sldId="258"/>
        </pc:sldMkLst>
        <pc:spChg chg="mod">
          <ac:chgData name="mihaela calin" userId="6170f1684efe0d94" providerId="LiveId" clId="{B362A470-31CD-4FB8-B029-CF240B6E79B3}" dt="2025-02-02T17:45:24.001" v="5" actId="14100"/>
          <ac:spMkLst>
            <pc:docMk/>
            <pc:sldMk cId="1084688013" sldId="258"/>
            <ac:spMk id="3" creationId="{576257E2-D792-0B0E-7561-DC950CDA9FE3}"/>
          </ac:spMkLst>
        </pc:spChg>
        <pc:picChg chg="mod">
          <ac:chgData name="mihaela calin" userId="6170f1684efe0d94" providerId="LiveId" clId="{B362A470-31CD-4FB8-B029-CF240B6E79B3}" dt="2025-02-02T17:44:06.500" v="2" actId="1076"/>
          <ac:picMkLst>
            <pc:docMk/>
            <pc:sldMk cId="1084688013" sldId="258"/>
            <ac:picMk id="3074" creationId="{EBED99AA-C1BE-EFE3-C303-CE954952D281}"/>
          </ac:picMkLst>
        </pc:picChg>
      </pc:sldChg>
      <pc:sldChg chg="del">
        <pc:chgData name="mihaela calin" userId="6170f1684efe0d94" providerId="LiveId" clId="{B362A470-31CD-4FB8-B029-CF240B6E79B3}" dt="2025-02-02T17:35:31.510" v="0" actId="47"/>
        <pc:sldMkLst>
          <pc:docMk/>
          <pc:sldMk cId="716339543" sldId="268"/>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2/5/2025</a:t>
            </a:fld>
            <a:endParaRPr lang="en-US" dirty="0"/>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17491124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2/5/2025</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0857339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2/5/2025</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4247516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2/5/2025</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3482717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2/5/2025</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898253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2/5/2025</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2962490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2/5/2025</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151985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2/5/2025</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7722051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2/5/2025</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0058524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2/5/2025</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250135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2/5/2025</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6551020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2/5/2025</a:t>
            </a:fld>
            <a:endParaRPr lang="en-US" sz="1000"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dirty="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678768631"/>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mdpi.com/2071-1050/13/9/5030" TargetMode="External"/><Relationship Id="rId2" Type="http://schemas.openxmlformats.org/officeDocument/2006/relationships/hyperlink" Target="https://papers.ssrn.com/sol3/papers.cfm?abstract_id=4021721" TargetMode="External"/><Relationship Id="rId1" Type="http://schemas.openxmlformats.org/officeDocument/2006/relationships/slideLayout" Target="../slideLayouts/slideLayout2.xml"/><Relationship Id="rId6" Type="http://schemas.openxmlformats.org/officeDocument/2006/relationships/hyperlink" Target="https://www.emerald.com/insight/content/doi/10.1108/jfm-06-2023-0068" TargetMode="External"/><Relationship Id="rId5" Type="http://schemas.openxmlformats.org/officeDocument/2006/relationships/hyperlink" Target="https://journals.sagepub.com/doi/abs/10.1177/1477153520958448" TargetMode="External"/><Relationship Id="rId4" Type="http://schemas.openxmlformats.org/officeDocument/2006/relationships/hyperlink" Target="https://www.taylorfrancis.com/books/mono/10.4324/9781003102878/events-management-charles-bladen-nick-wilde-james-kennell-emma-abson"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sciencedirect.com/science/article/pii/S221226722030890X" TargetMode="External"/><Relationship Id="rId3" Type="http://schemas.openxmlformats.org/officeDocument/2006/relationships/hyperlink" Target="https://www.jbe-platform.com/content/journals/10.1075/jlac.00055.kup" TargetMode="External"/><Relationship Id="rId7" Type="http://schemas.openxmlformats.org/officeDocument/2006/relationships/hyperlink" Target="https://mpra.ub.uni-muenchen.de/id/eprint/114328" TargetMode="External"/><Relationship Id="rId2" Type="http://schemas.openxmlformats.org/officeDocument/2006/relationships/hyperlink" Target="https://www.lse.ac.uk/women-peace-security/assets/documents/2022/W922-0167-WPS-Policy-Paper-7-V4-SINGLES.pdf" TargetMode="External"/><Relationship Id="rId1" Type="http://schemas.openxmlformats.org/officeDocument/2006/relationships/slideLayout" Target="../slideLayouts/slideLayout2.xml"/><Relationship Id="rId6" Type="http://schemas.openxmlformats.org/officeDocument/2006/relationships/hyperlink" Target="https://www.tandfonline.com/doi/abs/10.1080/00207659.2021.1939946" TargetMode="External"/><Relationship Id="rId5" Type="http://schemas.openxmlformats.org/officeDocument/2006/relationships/hyperlink" Target="https://www.taylorfrancis.com/chapters/edit/10.4324/9780367823610-23/importance-management-events-guy-masterman" TargetMode="External"/><Relationship Id="rId4" Type="http://schemas.openxmlformats.org/officeDocument/2006/relationships/hyperlink" Target="https://ccd.ucam.edu/index.php/revista/article/download/1433/84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3E0473-C315-42D8-A82A-A2FE49DC6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D23A251-68F2-43E5-812B-4BBAE1AF5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4" name="Picture 3" descr="Colorful liquid art">
            <a:extLst>
              <a:ext uri="{FF2B5EF4-FFF2-40B4-BE49-F238E27FC236}">
                <a16:creationId xmlns:a16="http://schemas.microsoft.com/office/drawing/2014/main" id="{DDF96166-4747-D415-BAF7-5CD30C0C7EBD}"/>
              </a:ext>
            </a:extLst>
          </p:cNvPr>
          <p:cNvPicPr>
            <a:picLocks noChangeAspect="1"/>
          </p:cNvPicPr>
          <p:nvPr/>
        </p:nvPicPr>
        <p:blipFill>
          <a:blip r:embed="rId2">
            <a:alphaModFix amt="40000"/>
            <a:biLevel thresh="25000"/>
          </a:blip>
          <a:srcRect t="10143" r="-1" b="9479"/>
          <a:stretch/>
        </p:blipFill>
        <p:spPr>
          <a:xfrm>
            <a:off x="3049" y="0"/>
            <a:ext cx="12188951" cy="6857990"/>
          </a:xfrm>
          <a:prstGeom prst="rect">
            <a:avLst/>
          </a:prstGeom>
        </p:spPr>
      </p:pic>
      <p:grpSp>
        <p:nvGrpSpPr>
          <p:cNvPr id="13" name="decorative circle">
            <a:extLst>
              <a:ext uri="{FF2B5EF4-FFF2-40B4-BE49-F238E27FC236}">
                <a16:creationId xmlns:a16="http://schemas.microsoft.com/office/drawing/2014/main" id="{0350AF23-2606-421F-AB7B-23D9B48F3E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14" name="Oval 13">
              <a:extLst>
                <a:ext uri="{FF2B5EF4-FFF2-40B4-BE49-F238E27FC236}">
                  <a16:creationId xmlns:a16="http://schemas.microsoft.com/office/drawing/2014/main" id="{526A544A-3C76-4502-A741-F4DB0E2CD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017B8593-D171-47B5-8D1A-E34E7B138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1FEF60D4-64F6-450F-B86D-383EEA1C8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A97D4A7C-B520-46CB-9A94-711F53997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2B7B976F-E84B-4936-90D7-C8298A5E7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C91FFEC-59DF-4D22-A925-F51520769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58931E95-0847-47E4-8AEC-312312A032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3C094915-EF93-49A0-9B90-C44FB9B50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A46FC7F-5F16-5AFA-A965-AD4C2EE2B3AA}"/>
              </a:ext>
            </a:extLst>
          </p:cNvPr>
          <p:cNvSpPr>
            <a:spLocks noGrp="1"/>
          </p:cNvSpPr>
          <p:nvPr>
            <p:ph type="ctrTitle"/>
          </p:nvPr>
        </p:nvSpPr>
        <p:spPr>
          <a:xfrm>
            <a:off x="2562605" y="3159880"/>
            <a:ext cx="7063739" cy="2387600"/>
          </a:xfrm>
        </p:spPr>
        <p:txBody>
          <a:bodyPr>
            <a:noAutofit/>
          </a:bodyPr>
          <a:lstStyle/>
          <a:p>
            <a:pPr>
              <a:lnSpc>
                <a:spcPct val="150000"/>
              </a:lnSpc>
            </a:pPr>
            <a:br>
              <a:rPr lang="en-IN" sz="2800" b="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br>
            <a:br>
              <a:rPr lang="en-IN" sz="2800" b="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br>
            <a:br>
              <a:rPr lang="en-IN" sz="2800" b="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IN" sz="2400" b="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BMIH6007</a:t>
            </a:r>
            <a:br>
              <a:rPr lang="en-IN" sz="24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br>
            <a:r>
              <a:rPr lang="en-US" sz="2400" b="1" i="0" dirty="0">
                <a:solidFill>
                  <a:schemeClr val="bg2"/>
                </a:solidFill>
                <a:effectLst/>
                <a:latin typeface="Times New Roman" panose="02020603050405020304" pitchFamily="18" charset="0"/>
                <a:cs typeface="Times New Roman" panose="02020603050405020304" pitchFamily="18" charset="0"/>
              </a:rPr>
              <a:t>WOMEN RIGHTS ON INTERNATIONAL WOMEN'S DAY</a:t>
            </a:r>
            <a:br>
              <a:rPr lang="en-IN" sz="2400" b="1"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br>
            <a:r>
              <a:rPr lang="en-IN" sz="2400" b="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LEVEL 6</a:t>
            </a:r>
            <a:br>
              <a:rPr lang="en-IN" sz="24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br>
            <a:r>
              <a:rPr lang="en-IN" sz="2400" b="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Name-</a:t>
            </a:r>
            <a:r>
              <a:rPr lang="en-IN" sz="2400" b="1" dirty="0">
                <a:solidFill>
                  <a:schemeClr val="bg2"/>
                </a:solidFill>
                <a:latin typeface="Times New Roman" panose="02020603050405020304" pitchFamily="18" charset="0"/>
                <a:ea typeface="Times New Roman" panose="02020603050405020304" pitchFamily="18" charset="0"/>
                <a:cs typeface="Times New Roman" panose="02020603050405020304" pitchFamily="18" charset="0"/>
              </a:rPr>
              <a:t>Mihaela Calin</a:t>
            </a:r>
            <a:br>
              <a:rPr lang="en-IN" sz="24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br>
            <a:r>
              <a:rPr lang="en-IN" sz="2400" b="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Student number-2226828</a:t>
            </a:r>
            <a:br>
              <a:rPr lang="en-IN" sz="24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br>
            <a:r>
              <a:rPr lang="en-IN" sz="2400" b="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Tutor’s name-Kathryn Flynn</a:t>
            </a:r>
            <a:br>
              <a:rPr lang="en-IN" sz="2800" b="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IN" sz="1200" b="1" dirty="0">
                <a:solidFill>
                  <a:schemeClr val="bg2"/>
                </a:solidFill>
                <a:effectLst/>
                <a:latin typeface="Times New Roman" panose="02020603050405020304" pitchFamily="18" charset="0"/>
                <a:ea typeface="Times New Roman" panose="02020603050405020304" pitchFamily="18" charset="0"/>
                <a:cs typeface="Times New Roman" panose="02020603050405020304" pitchFamily="18"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br>
              <a:rPr lang="en-IN" sz="1200" dirty="0">
                <a:solidFill>
                  <a:schemeClr val="bg2"/>
                </a:solidFill>
                <a:effectLst/>
                <a:latin typeface="Times New Roman" panose="02020603050405020304" pitchFamily="18" charset="0"/>
                <a:ea typeface="Arial" panose="020B0604020202020204" pitchFamily="34" charset="0"/>
                <a:cs typeface="Times New Roman" panose="02020603050405020304" pitchFamily="18" charset="0"/>
              </a:rPr>
            </a:br>
            <a:endParaRPr lang="en-IN" sz="1200" dirty="0">
              <a:solidFill>
                <a:schemeClr val="bg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13815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BB4ECDFC-8958-4B83-B01F-58AEFB867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C1D68778-F94A-4C5B-9118-3B992BB97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428D3C5C-8D5B-7281-3755-F7E903018E47}"/>
              </a:ext>
            </a:extLst>
          </p:cNvPr>
          <p:cNvSpPr>
            <a:spLocks noGrp="1"/>
          </p:cNvSpPr>
          <p:nvPr>
            <p:ph type="title"/>
          </p:nvPr>
        </p:nvSpPr>
        <p:spPr>
          <a:xfrm>
            <a:off x="779800" y="180498"/>
            <a:ext cx="4606280" cy="2493876"/>
          </a:xfrm>
        </p:spPr>
        <p:txBody>
          <a:bodyPr anchor="b">
            <a:normAutofit/>
          </a:bodyPr>
          <a:lstStyle/>
          <a:p>
            <a:r>
              <a:rPr lang="en-IN" sz="4400" b="1" dirty="0">
                <a:effectLst/>
                <a:latin typeface="Times New Roman" panose="02020603050405020304" pitchFamily="18" charset="0"/>
                <a:ea typeface="Times New Roman" panose="02020603050405020304" pitchFamily="18" charset="0"/>
              </a:rPr>
              <a:t>Introduction </a:t>
            </a:r>
            <a:br>
              <a:rPr lang="en-IN" sz="4400" dirty="0">
                <a:effectLst/>
                <a:latin typeface="Arial" panose="020B0604020202020204" pitchFamily="34" charset="0"/>
                <a:ea typeface="Arial" panose="020B0604020202020204" pitchFamily="34" charset="0"/>
              </a:rPr>
            </a:br>
            <a:endParaRPr lang="en-IN" sz="4400" dirty="0"/>
          </a:p>
        </p:txBody>
      </p:sp>
      <p:sp>
        <p:nvSpPr>
          <p:cNvPr id="3" name="Content Placeholder 2">
            <a:extLst>
              <a:ext uri="{FF2B5EF4-FFF2-40B4-BE49-F238E27FC236}">
                <a16:creationId xmlns:a16="http://schemas.microsoft.com/office/drawing/2014/main" id="{BEFA1CA7-985B-429E-BF08-BA1ED1CC5895}"/>
              </a:ext>
            </a:extLst>
          </p:cNvPr>
          <p:cNvSpPr>
            <a:spLocks noGrp="1"/>
          </p:cNvSpPr>
          <p:nvPr>
            <p:ph idx="1"/>
          </p:nvPr>
        </p:nvSpPr>
        <p:spPr>
          <a:xfrm>
            <a:off x="624072" y="2182762"/>
            <a:ext cx="4606280" cy="2747963"/>
          </a:xfrm>
        </p:spPr>
        <p:txBody>
          <a:bodyPr anchor="t">
            <a:noAutofit/>
          </a:bodyPr>
          <a:lstStyle/>
          <a:p>
            <a:pPr marL="342900" lvl="0" indent="-342900" algn="just">
              <a:lnSpc>
                <a:spcPct val="100000"/>
              </a:lnSpc>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This presentation is offering a clear view of the arranging process of a conference.</a:t>
            </a:r>
            <a:endParaRPr lang="en-IN" sz="14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The event must be focused on women's rights on the International Women's Day.  </a:t>
            </a:r>
            <a:endParaRPr lang="en-IN" sz="14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Within the event, different aspects such as discussion about equal pay, and gender-based violence will be performed.</a:t>
            </a:r>
            <a:endParaRPr lang="en-IN" sz="14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The target market of the event along with the operational factors will be discussed in the presentation. </a:t>
            </a:r>
            <a:endParaRPr lang="en-IN" sz="14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Requirements of staffing for managing overall activities of the event also will be analysed in the presentation. </a:t>
            </a:r>
            <a:endParaRPr lang="en-IN" sz="14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Financial factors that will be necessary for organising the event also must be included in this presentation.</a:t>
            </a:r>
            <a:endParaRPr lang="en-IN" sz="14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The revenue generation process for the event also will be discussed to offer clear ideas about the financial resources of the event. </a:t>
            </a:r>
            <a:endParaRPr lang="en-IN" sz="1400" u="none" strike="noStrike" dirty="0">
              <a:effectLst/>
              <a:latin typeface="Arial" panose="020B0604020202020204" pitchFamily="34" charset="0"/>
              <a:ea typeface="Arial" panose="020B0604020202020204" pitchFamily="34" charset="0"/>
            </a:endParaRPr>
          </a:p>
          <a:p>
            <a:pPr algn="just">
              <a:lnSpc>
                <a:spcPct val="100000"/>
              </a:lnSpc>
            </a:pPr>
            <a:endParaRPr lang="en-IN" sz="1400" dirty="0"/>
          </a:p>
        </p:txBody>
      </p:sp>
      <p:grpSp>
        <p:nvGrpSpPr>
          <p:cNvPr id="2059" name="decorative circles">
            <a:extLst>
              <a:ext uri="{FF2B5EF4-FFF2-40B4-BE49-F238E27FC236}">
                <a16:creationId xmlns:a16="http://schemas.microsoft.com/office/drawing/2014/main" id="{B29252B9-8F48-4CC0-A640-09C8A8C24E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461374" cy="5966848"/>
            <a:chOff x="6008627" y="289695"/>
            <a:chExt cx="5461374" cy="5966848"/>
          </a:xfrm>
        </p:grpSpPr>
        <p:sp>
          <p:nvSpPr>
            <p:cNvPr id="2060" name="Oval 2059">
              <a:extLst>
                <a:ext uri="{FF2B5EF4-FFF2-40B4-BE49-F238E27FC236}">
                  <a16:creationId xmlns:a16="http://schemas.microsoft.com/office/drawing/2014/main" id="{28548D73-0AE2-434D-B75C-77D24F5ED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Oval 2060">
              <a:extLst>
                <a:ext uri="{FF2B5EF4-FFF2-40B4-BE49-F238E27FC236}">
                  <a16:creationId xmlns:a16="http://schemas.microsoft.com/office/drawing/2014/main" id="{9BC26AF4-B368-411A-BF70-74F07FA77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2" name="Oval 2061">
              <a:extLst>
                <a:ext uri="{FF2B5EF4-FFF2-40B4-BE49-F238E27FC236}">
                  <a16:creationId xmlns:a16="http://schemas.microsoft.com/office/drawing/2014/main" id="{6BE4EEE7-FD25-4B68-819D-487E4D78F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Oval 2062">
              <a:extLst>
                <a:ext uri="{FF2B5EF4-FFF2-40B4-BE49-F238E27FC236}">
                  <a16:creationId xmlns:a16="http://schemas.microsoft.com/office/drawing/2014/main" id="{6E52A4F8-9F27-4959-B733-FDA9FCA2E8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654708"/>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4" name="Oval 2063">
              <a:extLst>
                <a:ext uri="{FF2B5EF4-FFF2-40B4-BE49-F238E27FC236}">
                  <a16:creationId xmlns:a16="http://schemas.microsoft.com/office/drawing/2014/main" id="{F13DA742-C9EF-49AA-ADEB-553344930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050" name="Picture 2" descr="A Complete Guide to Academic Conferences">
            <a:extLst>
              <a:ext uri="{FF2B5EF4-FFF2-40B4-BE49-F238E27FC236}">
                <a16:creationId xmlns:a16="http://schemas.microsoft.com/office/drawing/2014/main" id="{4EA472A8-BE6E-3B32-165F-E41D085D2C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9589" r="14943" b="-2"/>
          <a:stretch/>
        </p:blipFill>
        <p:spPr bwMode="auto">
          <a:xfrm>
            <a:off x="6306574" y="552339"/>
            <a:ext cx="5728174" cy="5728174"/>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64671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8427DF8B-AF40-4916-BF81-7B4B1D6A06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1" name="Rectangle 3080">
            <a:extLst>
              <a:ext uri="{FF2B5EF4-FFF2-40B4-BE49-F238E27FC236}">
                <a16:creationId xmlns:a16="http://schemas.microsoft.com/office/drawing/2014/main" id="{6AE0E191-47BD-46BD-846E-E994713F2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C632D175-8207-88F5-B296-CD047D6E2734}"/>
              </a:ext>
            </a:extLst>
          </p:cNvPr>
          <p:cNvSpPr>
            <a:spLocks noGrp="1"/>
          </p:cNvSpPr>
          <p:nvPr>
            <p:ph type="title"/>
          </p:nvPr>
        </p:nvSpPr>
        <p:spPr>
          <a:xfrm>
            <a:off x="273667" y="237708"/>
            <a:ext cx="4606280" cy="1806039"/>
          </a:xfrm>
        </p:spPr>
        <p:txBody>
          <a:bodyPr anchor="b">
            <a:normAutofit fontScale="90000"/>
          </a:bodyPr>
          <a:lstStyle/>
          <a:p>
            <a:r>
              <a:rPr lang="en-IN" sz="4400" b="1" dirty="0">
                <a:effectLst/>
                <a:latin typeface="Times New Roman" panose="02020603050405020304" pitchFamily="18" charset="0"/>
                <a:ea typeface="Times New Roman" panose="02020603050405020304" pitchFamily="18" charset="0"/>
              </a:rPr>
              <a:t>Event content and context </a:t>
            </a:r>
            <a:br>
              <a:rPr lang="en-IN" sz="4400" dirty="0">
                <a:effectLst/>
                <a:latin typeface="Arial" panose="020B0604020202020204" pitchFamily="34" charset="0"/>
                <a:ea typeface="Arial" panose="020B0604020202020204" pitchFamily="34" charset="0"/>
              </a:rPr>
            </a:br>
            <a:endParaRPr lang="en-IN" sz="4400" dirty="0"/>
          </a:p>
        </p:txBody>
      </p:sp>
      <p:sp>
        <p:nvSpPr>
          <p:cNvPr id="3" name="Content Placeholder 2">
            <a:extLst>
              <a:ext uri="{FF2B5EF4-FFF2-40B4-BE49-F238E27FC236}">
                <a16:creationId xmlns:a16="http://schemas.microsoft.com/office/drawing/2014/main" id="{576257E2-D792-0B0E-7561-DC950CDA9FE3}"/>
              </a:ext>
            </a:extLst>
          </p:cNvPr>
          <p:cNvSpPr>
            <a:spLocks noGrp="1"/>
          </p:cNvSpPr>
          <p:nvPr>
            <p:ph idx="1"/>
          </p:nvPr>
        </p:nvSpPr>
        <p:spPr>
          <a:xfrm>
            <a:off x="226350" y="1446247"/>
            <a:ext cx="6174450" cy="2747963"/>
          </a:xfrm>
        </p:spPr>
        <p:txBody>
          <a:bodyPr numCol="1" anchor="t">
            <a:noAutofit/>
          </a:bodyPr>
          <a:lstStyle/>
          <a:p>
            <a:pPr marL="342900" lvl="0" indent="-342900">
              <a:lnSpc>
                <a:spcPct val="100000"/>
              </a:lnSpc>
              <a:buFont typeface="Arial" panose="020B0604020202020204" pitchFamily="34" charset="0"/>
              <a:buChar char="●"/>
            </a:pPr>
            <a:r>
              <a:rPr lang="en-IN" sz="1000" u="none" strike="noStrike" dirty="0">
                <a:effectLst/>
                <a:latin typeface="Times New Roman" panose="02020603050405020304" pitchFamily="18" charset="0"/>
                <a:ea typeface="Times New Roman" panose="02020603050405020304" pitchFamily="18" charset="0"/>
              </a:rPr>
              <a:t>Women's rights will be the focus of the event. </a:t>
            </a:r>
            <a:endParaRPr lang="en-IN" sz="1000" u="none" strike="noStrike" dirty="0">
              <a:effectLst/>
              <a:latin typeface="Arial" panose="020B0604020202020204" pitchFamily="34" charset="0"/>
              <a:ea typeface="Arial" panose="020B0604020202020204" pitchFamily="34" charset="0"/>
            </a:endParaRPr>
          </a:p>
          <a:p>
            <a:pPr marL="342900" lvl="0" indent="-342900">
              <a:lnSpc>
                <a:spcPct val="100000"/>
              </a:lnSpc>
              <a:buFont typeface="Arial" panose="020B0604020202020204" pitchFamily="34" charset="0"/>
              <a:buChar char="●"/>
            </a:pPr>
            <a:r>
              <a:rPr lang="en-IN" sz="1000" u="none" strike="noStrike" dirty="0">
                <a:effectLst/>
                <a:latin typeface="Times New Roman" panose="02020603050405020304" pitchFamily="18" charset="0"/>
                <a:ea typeface="Times New Roman" panose="02020603050405020304" pitchFamily="18" charset="0"/>
              </a:rPr>
              <a:t>Discussion about equal pay and gender-based violence will be managed to analyse the challenges that women face in their everyday life within the society. </a:t>
            </a:r>
            <a:endParaRPr lang="en-IN" sz="1000" u="none" strike="noStrike" dirty="0">
              <a:effectLst/>
              <a:latin typeface="Arial" panose="020B0604020202020204" pitchFamily="34" charset="0"/>
              <a:ea typeface="Arial" panose="020B0604020202020204" pitchFamily="34" charset="0"/>
            </a:endParaRPr>
          </a:p>
          <a:p>
            <a:pPr marL="342900" lvl="0" indent="-342900">
              <a:lnSpc>
                <a:spcPct val="100000"/>
              </a:lnSpc>
              <a:buFont typeface="Arial" panose="020B0604020202020204" pitchFamily="34" charset="0"/>
              <a:buChar char="●"/>
            </a:pPr>
            <a:r>
              <a:rPr lang="en-IN" sz="1000" u="none" strike="noStrike" dirty="0">
                <a:effectLst/>
                <a:latin typeface="Times New Roman" panose="02020603050405020304" pitchFamily="18" charset="0"/>
                <a:ea typeface="Times New Roman" panose="02020603050405020304" pitchFamily="18" charset="0"/>
              </a:rPr>
              <a:t>In the UK there is a progression in the establishment of women's rights. </a:t>
            </a:r>
            <a:endParaRPr lang="en-IN" sz="1000" u="none" strike="noStrike" dirty="0">
              <a:effectLst/>
              <a:latin typeface="Arial" panose="020B0604020202020204" pitchFamily="34" charset="0"/>
              <a:ea typeface="Arial" panose="020B0604020202020204" pitchFamily="34" charset="0"/>
            </a:endParaRPr>
          </a:p>
          <a:p>
            <a:pPr marL="342900" lvl="0" indent="-342900">
              <a:lnSpc>
                <a:spcPct val="100000"/>
              </a:lnSpc>
              <a:buFont typeface="Arial" panose="020B0604020202020204" pitchFamily="34" charset="0"/>
              <a:buChar char="●"/>
            </a:pPr>
            <a:r>
              <a:rPr lang="en-IN" sz="1000" u="none" strike="noStrike" dirty="0">
                <a:effectLst/>
                <a:latin typeface="Times New Roman" panose="02020603050405020304" pitchFamily="18" charset="0"/>
                <a:ea typeface="Times New Roman" panose="02020603050405020304" pitchFamily="18" charset="0"/>
              </a:rPr>
              <a:t>The UK signed the Convention on the Elimination of All Forms of Discrimination against Women. It supports this nation in reducing any kind of violence or discrimination against women in its social structure. </a:t>
            </a:r>
            <a:endParaRPr lang="en-IN" sz="1000" u="none" strike="noStrike" dirty="0">
              <a:effectLst/>
              <a:latin typeface="Arial" panose="020B0604020202020204" pitchFamily="34" charset="0"/>
              <a:ea typeface="Arial" panose="020B0604020202020204" pitchFamily="34" charset="0"/>
            </a:endParaRPr>
          </a:p>
          <a:p>
            <a:pPr marL="342900" lvl="0" indent="-342900">
              <a:lnSpc>
                <a:spcPct val="100000"/>
              </a:lnSpc>
              <a:buFont typeface="Arial" panose="020B0604020202020204" pitchFamily="34" charset="0"/>
              <a:buChar char="●"/>
            </a:pPr>
            <a:r>
              <a:rPr lang="en-IN" sz="1000" u="none" strike="noStrike" dirty="0">
                <a:effectLst/>
                <a:latin typeface="Times New Roman" panose="02020603050405020304" pitchFamily="18" charset="0"/>
                <a:ea typeface="Times New Roman" panose="02020603050405020304" pitchFamily="18" charset="0"/>
              </a:rPr>
              <a:t>Approximately 66% of people in the UK agree with the fact that women in the society are not getting equal rights (King’s College London, 2024). </a:t>
            </a:r>
            <a:endParaRPr lang="en-IN" sz="1000" u="none" strike="noStrike" dirty="0">
              <a:effectLst/>
              <a:latin typeface="Arial" panose="020B0604020202020204" pitchFamily="34" charset="0"/>
              <a:ea typeface="Arial" panose="020B0604020202020204" pitchFamily="34" charset="0"/>
            </a:endParaRPr>
          </a:p>
          <a:p>
            <a:pPr marL="342900" lvl="0" indent="-342900">
              <a:lnSpc>
                <a:spcPct val="100000"/>
              </a:lnSpc>
              <a:buFont typeface="Arial" panose="020B0604020202020204" pitchFamily="34" charset="0"/>
              <a:buChar char="●"/>
            </a:pPr>
            <a:r>
              <a:rPr lang="en-IN" sz="1000" u="none" strike="noStrike" dirty="0">
                <a:effectLst/>
                <a:latin typeface="Times New Roman" panose="02020603050405020304" pitchFamily="18" charset="0"/>
                <a:ea typeface="Times New Roman" panose="02020603050405020304" pitchFamily="18" charset="0"/>
              </a:rPr>
              <a:t>Approximately 53% of women in the UK have experienced discrimination within their workplace (Jackson, 2024).</a:t>
            </a:r>
            <a:endParaRPr lang="en-IN" sz="1000" u="none" strike="noStrike" dirty="0">
              <a:effectLst/>
              <a:latin typeface="Arial" panose="020B0604020202020204" pitchFamily="34" charset="0"/>
              <a:ea typeface="Arial" panose="020B0604020202020204" pitchFamily="34" charset="0"/>
            </a:endParaRPr>
          </a:p>
          <a:p>
            <a:pPr marL="342900" lvl="0" indent="-342900">
              <a:lnSpc>
                <a:spcPct val="100000"/>
              </a:lnSpc>
              <a:buFont typeface="Arial" panose="020B0604020202020204" pitchFamily="34" charset="0"/>
              <a:buChar char="●"/>
            </a:pPr>
            <a:r>
              <a:rPr lang="en-IN" sz="1000" u="none" strike="noStrike" dirty="0">
                <a:effectLst/>
                <a:latin typeface="Times New Roman" panose="02020603050405020304" pitchFamily="18" charset="0"/>
                <a:ea typeface="Times New Roman" panose="02020603050405020304" pitchFamily="18" charset="0"/>
              </a:rPr>
              <a:t> In the UK there is the presence of a gender pay gap. It is evident with the fact that approximately 7.5% of female staff are not getting equal pay as the other staff in the companies (ONS, 2024). </a:t>
            </a:r>
            <a:endParaRPr lang="en-IN" sz="1000" u="none" strike="noStrike" dirty="0">
              <a:effectLst/>
              <a:latin typeface="Arial" panose="020B0604020202020204" pitchFamily="34" charset="0"/>
              <a:ea typeface="Arial" panose="020B0604020202020204" pitchFamily="34" charset="0"/>
            </a:endParaRPr>
          </a:p>
          <a:p>
            <a:pPr marL="342900" lvl="0" indent="-342900">
              <a:lnSpc>
                <a:spcPct val="100000"/>
              </a:lnSpc>
              <a:buFont typeface="Arial" panose="020B0604020202020204" pitchFamily="34" charset="0"/>
              <a:buChar char="●"/>
            </a:pPr>
            <a:r>
              <a:rPr lang="en-IN" sz="1000" u="none" strike="noStrike" dirty="0">
                <a:effectLst/>
                <a:latin typeface="Times New Roman" panose="02020603050405020304" pitchFamily="18" charset="0"/>
                <a:ea typeface="Times New Roman" panose="02020603050405020304" pitchFamily="18" charset="0"/>
              </a:rPr>
              <a:t>Within the organisations of the UK, there is the presence of median pay for female employees as the majority of the female staff are part-time workers. </a:t>
            </a:r>
            <a:endParaRPr lang="en-IN" sz="1000" u="none" strike="noStrike" dirty="0">
              <a:effectLst/>
              <a:latin typeface="Arial" panose="020B0604020202020204" pitchFamily="34" charset="0"/>
              <a:ea typeface="Arial" panose="020B0604020202020204" pitchFamily="34" charset="0"/>
            </a:endParaRPr>
          </a:p>
          <a:p>
            <a:pPr marL="342900" lvl="0" indent="-342900">
              <a:lnSpc>
                <a:spcPct val="100000"/>
              </a:lnSpc>
              <a:buFont typeface="Arial" panose="020B0604020202020204" pitchFamily="34" charset="0"/>
              <a:buChar char="●"/>
            </a:pPr>
            <a:r>
              <a:rPr lang="en-IN" sz="1000" u="none" strike="noStrike" dirty="0">
                <a:effectLst/>
                <a:latin typeface="Times New Roman" panose="02020603050405020304" pitchFamily="18" charset="0"/>
                <a:ea typeface="Times New Roman" panose="02020603050405020304" pitchFamily="18" charset="0"/>
              </a:rPr>
              <a:t>The median pay for the full-time workers was approximately 13.1% lower for the female staff than the male staff in the organisations (Parliament, 2024).</a:t>
            </a:r>
            <a:endParaRPr lang="en-IN" sz="1000" u="none" strike="noStrike" dirty="0">
              <a:effectLst/>
              <a:latin typeface="Arial" panose="020B0604020202020204" pitchFamily="34" charset="0"/>
              <a:ea typeface="Arial" panose="020B0604020202020204" pitchFamily="34" charset="0"/>
            </a:endParaRPr>
          </a:p>
          <a:p>
            <a:pPr marL="342900" lvl="0" indent="-342900">
              <a:lnSpc>
                <a:spcPct val="100000"/>
              </a:lnSpc>
              <a:buFont typeface="Arial" panose="020B0604020202020204" pitchFamily="34" charset="0"/>
              <a:buChar char="●"/>
            </a:pPr>
            <a:r>
              <a:rPr lang="en-IN" sz="1000" u="none" strike="noStrike" dirty="0">
                <a:effectLst/>
                <a:latin typeface="Times New Roman" panose="02020603050405020304" pitchFamily="18" charset="0"/>
                <a:ea typeface="Times New Roman" panose="02020603050405020304" pitchFamily="18" charset="0"/>
              </a:rPr>
              <a:t>In England and Wales, approximately 1 million cases of crime against women and girls were recorded in the previous year  (Smith, 2024). </a:t>
            </a:r>
            <a:endParaRPr lang="en-IN" sz="1000" u="none" strike="noStrike" dirty="0">
              <a:effectLst/>
              <a:latin typeface="Arial" panose="020B0604020202020204" pitchFamily="34" charset="0"/>
              <a:ea typeface="Arial" panose="020B0604020202020204" pitchFamily="34" charset="0"/>
            </a:endParaRPr>
          </a:p>
          <a:p>
            <a:pPr marL="342900" lvl="0" indent="-342900">
              <a:lnSpc>
                <a:spcPct val="100000"/>
              </a:lnSpc>
              <a:buFont typeface="Arial" panose="020B0604020202020204" pitchFamily="34" charset="0"/>
              <a:buChar char="●"/>
            </a:pPr>
            <a:r>
              <a:rPr lang="en-IN" sz="1000" u="none" strike="noStrike" dirty="0">
                <a:effectLst/>
                <a:latin typeface="Times New Roman" panose="02020603050405020304" pitchFamily="18" charset="0"/>
                <a:ea typeface="Times New Roman" panose="02020603050405020304" pitchFamily="18" charset="0"/>
              </a:rPr>
              <a:t>It results in an approximately 20% increase in crime logged by the police (Smith, 2024).  </a:t>
            </a:r>
            <a:endParaRPr lang="en-IN" sz="1000" u="none" strike="noStrike" dirty="0">
              <a:effectLst/>
              <a:latin typeface="Arial" panose="020B0604020202020204" pitchFamily="34" charset="0"/>
              <a:ea typeface="Arial" panose="020B0604020202020204" pitchFamily="34" charset="0"/>
            </a:endParaRPr>
          </a:p>
          <a:p>
            <a:pPr marL="342900" lvl="0" indent="-342900">
              <a:lnSpc>
                <a:spcPct val="100000"/>
              </a:lnSpc>
              <a:buFont typeface="Arial" panose="020B0604020202020204" pitchFamily="34" charset="0"/>
              <a:buChar char="●"/>
            </a:pPr>
            <a:r>
              <a:rPr lang="en-IN" sz="1000" u="none" strike="noStrike" dirty="0">
                <a:effectLst/>
                <a:latin typeface="Times New Roman" panose="02020603050405020304" pitchFamily="18" charset="0"/>
                <a:ea typeface="Times New Roman" panose="02020603050405020304" pitchFamily="18" charset="0"/>
              </a:rPr>
              <a:t>Violence against women includes multiple factors such as domestic abuse, rape and sexual violence, forced marriage, honour based violence, and trafficking as well as sexual exploitation (</a:t>
            </a:r>
            <a:r>
              <a:rPr lang="en-IN" sz="1000" u="none" strike="noStrike" dirty="0">
                <a:effectLst/>
                <a:highlight>
                  <a:srgbClr val="FFFFFF"/>
                </a:highlight>
                <a:latin typeface="Times New Roman" panose="02020603050405020304" pitchFamily="18" charset="0"/>
                <a:ea typeface="Times New Roman" panose="02020603050405020304" pitchFamily="18" charset="0"/>
              </a:rPr>
              <a:t>Kuperberg, 2021)</a:t>
            </a:r>
            <a:r>
              <a:rPr lang="en-IN" sz="1000" u="none" strike="noStrike" dirty="0">
                <a:effectLst/>
                <a:latin typeface="Times New Roman" panose="02020603050405020304" pitchFamily="18" charset="0"/>
                <a:ea typeface="Times New Roman" panose="02020603050405020304" pitchFamily="18" charset="0"/>
              </a:rPr>
              <a:t>.</a:t>
            </a:r>
            <a:endParaRPr lang="en-IN" sz="1000" u="none" strike="noStrike" dirty="0">
              <a:effectLst/>
              <a:latin typeface="Arial" panose="020B0604020202020204" pitchFamily="34" charset="0"/>
              <a:ea typeface="Arial" panose="020B0604020202020204" pitchFamily="34" charset="0"/>
            </a:endParaRPr>
          </a:p>
          <a:p>
            <a:pPr marL="342900" lvl="0" indent="-342900">
              <a:lnSpc>
                <a:spcPct val="100000"/>
              </a:lnSpc>
              <a:buFont typeface="Arial" panose="020B0604020202020204" pitchFamily="34" charset="0"/>
              <a:buChar char="●"/>
            </a:pPr>
            <a:r>
              <a:rPr lang="en-IN" sz="1000" u="none" strike="noStrike" dirty="0">
                <a:effectLst/>
                <a:latin typeface="Times New Roman" panose="02020603050405020304" pitchFamily="18" charset="0"/>
                <a:ea typeface="Times New Roman" panose="02020603050405020304" pitchFamily="18" charset="0"/>
              </a:rPr>
              <a:t>A case of rape is reported every hour in London. In that case, it is noticed that approximately 8,800 rape incidents were reported to the Metropolitan Police in previous years (Evans, 2024). </a:t>
            </a:r>
            <a:endParaRPr lang="en-IN" sz="1000" u="none" strike="noStrike" dirty="0">
              <a:effectLst/>
              <a:latin typeface="Arial" panose="020B0604020202020204" pitchFamily="34" charset="0"/>
              <a:ea typeface="Arial" panose="020B0604020202020204" pitchFamily="34" charset="0"/>
            </a:endParaRPr>
          </a:p>
          <a:p>
            <a:pPr>
              <a:lnSpc>
                <a:spcPct val="100000"/>
              </a:lnSpc>
            </a:pPr>
            <a:endParaRPr lang="en-IN" sz="1000" dirty="0"/>
          </a:p>
        </p:txBody>
      </p:sp>
      <p:sp>
        <p:nvSpPr>
          <p:cNvPr id="3083" name="Oval 1">
            <a:extLst>
              <a:ext uri="{FF2B5EF4-FFF2-40B4-BE49-F238E27FC236}">
                <a16:creationId xmlns:a16="http://schemas.microsoft.com/office/drawing/2014/main" id="{D60DC0FE-B192-4898-9A42-DD3CA1061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75068" y="1214970"/>
            <a:ext cx="5716933" cy="5643030"/>
          </a:xfrm>
          <a:custGeom>
            <a:avLst/>
            <a:gdLst>
              <a:gd name="connsiteX0" fmla="*/ 3371933 w 5716933"/>
              <a:gd name="connsiteY0" fmla="*/ 0 h 5643030"/>
              <a:gd name="connsiteX1" fmla="*/ 5516795 w 5716933"/>
              <a:gd name="connsiteY1" fmla="*/ 769986 h 5643030"/>
              <a:gd name="connsiteX2" fmla="*/ 5716933 w 5716933"/>
              <a:gd name="connsiteY2" fmla="*/ 951883 h 5643030"/>
              <a:gd name="connsiteX3" fmla="*/ 5716933 w 5716933"/>
              <a:gd name="connsiteY3" fmla="*/ 5643030 h 5643030"/>
              <a:gd name="connsiteX4" fmla="*/ 884716 w 5716933"/>
              <a:gd name="connsiteY4" fmla="*/ 5643030 h 5643030"/>
              <a:gd name="connsiteX5" fmla="*/ 769986 w 5716933"/>
              <a:gd name="connsiteY5" fmla="*/ 5516796 h 5643030"/>
              <a:gd name="connsiteX6" fmla="*/ 0 w 5716933"/>
              <a:gd name="connsiteY6" fmla="*/ 3371933 h 5643030"/>
              <a:gd name="connsiteX7" fmla="*/ 3371933 w 5716933"/>
              <a:gd name="connsiteY7" fmla="*/ 0 h 5643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6933" h="5643030">
                <a:moveTo>
                  <a:pt x="3371933" y="0"/>
                </a:moveTo>
                <a:cubicBezTo>
                  <a:pt x="4186675" y="0"/>
                  <a:pt x="4933927" y="288960"/>
                  <a:pt x="5516795" y="769986"/>
                </a:cubicBezTo>
                <a:lnTo>
                  <a:pt x="5716933" y="951883"/>
                </a:lnTo>
                <a:lnTo>
                  <a:pt x="5716933" y="5643030"/>
                </a:lnTo>
                <a:lnTo>
                  <a:pt x="884716" y="5643030"/>
                </a:lnTo>
                <a:lnTo>
                  <a:pt x="769986" y="5516796"/>
                </a:lnTo>
                <a:cubicBezTo>
                  <a:pt x="288960" y="4933927"/>
                  <a:pt x="0" y="4186675"/>
                  <a:pt x="0" y="3371933"/>
                </a:cubicBezTo>
                <a:cubicBezTo>
                  <a:pt x="0" y="1509666"/>
                  <a:pt x="1509666" y="0"/>
                  <a:pt x="337193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3085" name="decorative circles">
            <a:extLst>
              <a:ext uri="{FF2B5EF4-FFF2-40B4-BE49-F238E27FC236}">
                <a16:creationId xmlns:a16="http://schemas.microsoft.com/office/drawing/2014/main" id="{47154ABD-A760-4C29-A394-422706C2C0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228154" cy="5966848"/>
            <a:chOff x="6008627" y="289695"/>
            <a:chExt cx="5228154" cy="5966848"/>
          </a:xfrm>
        </p:grpSpPr>
        <p:sp>
          <p:nvSpPr>
            <p:cNvPr id="3086" name="Oval 3085">
              <a:extLst>
                <a:ext uri="{FF2B5EF4-FFF2-40B4-BE49-F238E27FC236}">
                  <a16:creationId xmlns:a16="http://schemas.microsoft.com/office/drawing/2014/main" id="{87E907A3-04C3-40DF-AF5B-74DFD98587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Oval 3086">
              <a:extLst>
                <a:ext uri="{FF2B5EF4-FFF2-40B4-BE49-F238E27FC236}">
                  <a16:creationId xmlns:a16="http://schemas.microsoft.com/office/drawing/2014/main" id="{6C341F19-78FA-4078-B1AD-5E1646DD0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8" name="Oval 3087">
              <a:extLst>
                <a:ext uri="{FF2B5EF4-FFF2-40B4-BE49-F238E27FC236}">
                  <a16:creationId xmlns:a16="http://schemas.microsoft.com/office/drawing/2014/main" id="{D6E0C6E1-CEDB-4511-B675-C5C48112E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Oval 3088">
              <a:extLst>
                <a:ext uri="{FF2B5EF4-FFF2-40B4-BE49-F238E27FC236}">
                  <a16:creationId xmlns:a16="http://schemas.microsoft.com/office/drawing/2014/main" id="{C863F213-E875-41B8-A148-A90BCD837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0340" y="674287"/>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0" name="Oval 3089">
              <a:extLst>
                <a:ext uri="{FF2B5EF4-FFF2-40B4-BE49-F238E27FC236}">
                  <a16:creationId xmlns:a16="http://schemas.microsoft.com/office/drawing/2014/main" id="{26FF8E98-A1E7-49FB-95C2-4518E16B5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074" name="Picture 2" descr="15 worthwhile conferences for women in tech | CIO">
            <a:extLst>
              <a:ext uri="{FF2B5EF4-FFF2-40B4-BE49-F238E27FC236}">
                <a16:creationId xmlns:a16="http://schemas.microsoft.com/office/drawing/2014/main" id="{EBED99AA-C1BE-EFE3-C303-CE954952D28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436076" y="2657171"/>
            <a:ext cx="3557149" cy="3064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46880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32" name="Rectangle 4131">
            <a:extLst>
              <a:ext uri="{FF2B5EF4-FFF2-40B4-BE49-F238E27FC236}">
                <a16:creationId xmlns:a16="http://schemas.microsoft.com/office/drawing/2014/main" id="{4F8E18AC-903E-4B46-8CC0-FE20E612C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33" name="Rectangle 4132">
            <a:extLst>
              <a:ext uri="{FF2B5EF4-FFF2-40B4-BE49-F238E27FC236}">
                <a16:creationId xmlns:a16="http://schemas.microsoft.com/office/drawing/2014/main" id="{3DEE38FB-0763-470C-8A5E-44456B513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62F23DFD-1B5E-FA12-27E2-6AF8F503AC36}"/>
              </a:ext>
            </a:extLst>
          </p:cNvPr>
          <p:cNvSpPr>
            <a:spLocks noGrp="1"/>
          </p:cNvSpPr>
          <p:nvPr>
            <p:ph type="title"/>
          </p:nvPr>
        </p:nvSpPr>
        <p:spPr>
          <a:xfrm>
            <a:off x="665523" y="289695"/>
            <a:ext cx="4606280" cy="2493876"/>
          </a:xfrm>
        </p:spPr>
        <p:txBody>
          <a:bodyPr anchor="b">
            <a:normAutofit/>
          </a:bodyPr>
          <a:lstStyle/>
          <a:p>
            <a:r>
              <a:rPr lang="en-IN" sz="3400" b="1" dirty="0">
                <a:effectLst/>
                <a:latin typeface="Times New Roman" panose="02020603050405020304" pitchFamily="18" charset="0"/>
                <a:ea typeface="Times New Roman" panose="02020603050405020304" pitchFamily="18" charset="0"/>
              </a:rPr>
              <a:t>Market factors </a:t>
            </a:r>
            <a:br>
              <a:rPr lang="en-IN" sz="3400" dirty="0">
                <a:effectLst/>
                <a:latin typeface="Arial" panose="020B0604020202020204" pitchFamily="34" charset="0"/>
                <a:ea typeface="Arial" panose="020B0604020202020204" pitchFamily="34" charset="0"/>
              </a:rPr>
            </a:br>
            <a:r>
              <a:rPr lang="en-IN" sz="3400" b="1" dirty="0">
                <a:effectLst/>
                <a:latin typeface="Times New Roman" panose="02020603050405020304" pitchFamily="18" charset="0"/>
                <a:ea typeface="Times New Roman" panose="02020603050405020304" pitchFamily="18" charset="0"/>
              </a:rPr>
              <a:t>Target market and demands for the event </a:t>
            </a:r>
            <a:br>
              <a:rPr lang="en-IN" sz="3400" dirty="0">
                <a:effectLst/>
                <a:latin typeface="Arial" panose="020B0604020202020204" pitchFamily="34" charset="0"/>
                <a:ea typeface="Arial" panose="020B0604020202020204" pitchFamily="34" charset="0"/>
              </a:rPr>
            </a:br>
            <a:endParaRPr lang="en-IN" sz="3400" dirty="0"/>
          </a:p>
        </p:txBody>
      </p:sp>
      <p:sp>
        <p:nvSpPr>
          <p:cNvPr id="3" name="Content Placeholder 2">
            <a:extLst>
              <a:ext uri="{FF2B5EF4-FFF2-40B4-BE49-F238E27FC236}">
                <a16:creationId xmlns:a16="http://schemas.microsoft.com/office/drawing/2014/main" id="{D7EDAE2D-E8FD-002C-2F26-53B36917AE04}"/>
              </a:ext>
            </a:extLst>
          </p:cNvPr>
          <p:cNvSpPr>
            <a:spLocks noGrp="1"/>
          </p:cNvSpPr>
          <p:nvPr>
            <p:ph idx="1"/>
          </p:nvPr>
        </p:nvSpPr>
        <p:spPr>
          <a:xfrm>
            <a:off x="665523" y="2783571"/>
            <a:ext cx="4606280" cy="2747963"/>
          </a:xfrm>
        </p:spPr>
        <p:txBody>
          <a:bodyPr anchor="t">
            <a:noAutofit/>
          </a:bodyPr>
          <a:lstStyle/>
          <a:p>
            <a:pPr marL="342900" lvl="0" indent="-342900" algn="just">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Women in the social context of the UK will be the target market of the event.</a:t>
            </a:r>
            <a:endParaRPr lang="en-IN" sz="16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In the UK there is the availability of demand for organising conferences on women's empowerment or women's rights. Within this respect, it is noticed that the organisation of events on this particular aspect must help to ask the government to establish a liberal feminist society (</a:t>
            </a:r>
            <a:r>
              <a:rPr lang="en-IN" sz="1600" u="none" strike="noStrike" dirty="0">
                <a:effectLst/>
                <a:highlight>
                  <a:srgbClr val="FFFFFF"/>
                </a:highlight>
                <a:latin typeface="Times New Roman" panose="02020603050405020304" pitchFamily="18" charset="0"/>
                <a:ea typeface="Times New Roman" panose="02020603050405020304" pitchFamily="18" charset="0"/>
              </a:rPr>
              <a:t>McLean, 2021)</a:t>
            </a:r>
            <a:r>
              <a:rPr lang="en-IN" sz="1600" u="none" strike="noStrike" dirty="0">
                <a:effectLst/>
                <a:latin typeface="Times New Roman" panose="02020603050405020304" pitchFamily="18" charset="0"/>
                <a:ea typeface="Times New Roman" panose="02020603050405020304" pitchFamily="18" charset="0"/>
              </a:rPr>
              <a:t>. </a:t>
            </a:r>
            <a:endParaRPr lang="en-IN" sz="16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It must be supported in reframing multiple aspects such as schools, media, and churches. The process must support women to get their rights in the social structure by establishing their values among others and especially among men in the community (</a:t>
            </a:r>
            <a:r>
              <a:rPr lang="en-IN" sz="1600" u="none" strike="noStrike" dirty="0" err="1">
                <a:effectLst/>
                <a:highlight>
                  <a:srgbClr val="FFFFFF"/>
                </a:highlight>
                <a:latin typeface="Times New Roman" panose="02020603050405020304" pitchFamily="18" charset="0"/>
                <a:ea typeface="Times New Roman" panose="02020603050405020304" pitchFamily="18" charset="0"/>
              </a:rPr>
              <a:t>Mohajan</a:t>
            </a:r>
            <a:r>
              <a:rPr lang="en-IN" sz="1600" u="none" strike="noStrike" dirty="0">
                <a:effectLst/>
                <a:highlight>
                  <a:srgbClr val="FFFFFF"/>
                </a:highlight>
                <a:latin typeface="Times New Roman" panose="02020603050405020304" pitchFamily="18" charset="0"/>
                <a:ea typeface="Times New Roman" panose="02020603050405020304" pitchFamily="18" charset="0"/>
              </a:rPr>
              <a:t>, 2022)</a:t>
            </a:r>
            <a:r>
              <a:rPr lang="en-IN" sz="1600" u="none" strike="noStrike" dirty="0">
                <a:effectLst/>
                <a:latin typeface="Times New Roman" panose="02020603050405020304" pitchFamily="18" charset="0"/>
                <a:ea typeface="Times New Roman" panose="02020603050405020304" pitchFamily="18" charset="0"/>
              </a:rPr>
              <a:t>. </a:t>
            </a:r>
            <a:endParaRPr lang="en-IN" sz="1600" u="none" strike="noStrike" dirty="0">
              <a:effectLst/>
              <a:latin typeface="Arial" panose="020B0604020202020204" pitchFamily="34" charset="0"/>
              <a:ea typeface="Arial" panose="020B0604020202020204" pitchFamily="34" charset="0"/>
            </a:endParaRPr>
          </a:p>
          <a:p>
            <a:pPr algn="just"/>
            <a:endParaRPr lang="en-IN" sz="1600" dirty="0"/>
          </a:p>
        </p:txBody>
      </p:sp>
      <p:sp>
        <p:nvSpPr>
          <p:cNvPr id="4134" name="Oval 1">
            <a:extLst>
              <a:ext uri="{FF2B5EF4-FFF2-40B4-BE49-F238E27FC236}">
                <a16:creationId xmlns:a16="http://schemas.microsoft.com/office/drawing/2014/main" id="{F1D6E6C0-11C7-4A38-BD12-80741960B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1411" y="557332"/>
            <a:ext cx="5743337" cy="574333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35" name="decorative circles">
            <a:extLst>
              <a:ext uri="{FF2B5EF4-FFF2-40B4-BE49-F238E27FC236}">
                <a16:creationId xmlns:a16="http://schemas.microsoft.com/office/drawing/2014/main" id="{2B16E781-E64A-4007-B0F1-5A50135A42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70062" y="289695"/>
            <a:ext cx="4971115" cy="6138399"/>
            <a:chOff x="6870062" y="289695"/>
            <a:chExt cx="4971115" cy="6138399"/>
          </a:xfrm>
        </p:grpSpPr>
        <p:sp>
          <p:nvSpPr>
            <p:cNvPr id="4136" name="Oval 4135">
              <a:extLst>
                <a:ext uri="{FF2B5EF4-FFF2-40B4-BE49-F238E27FC236}">
                  <a16:creationId xmlns:a16="http://schemas.microsoft.com/office/drawing/2014/main" id="{6F5849D6-7C1F-435A-8BEB-2A37173B6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37" name="Oval 4136">
              <a:extLst>
                <a:ext uri="{FF2B5EF4-FFF2-40B4-BE49-F238E27FC236}">
                  <a16:creationId xmlns:a16="http://schemas.microsoft.com/office/drawing/2014/main" id="{9C6C5D90-0568-4F1C-9392-536D4E32E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74736" y="5667686"/>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38" name="Oval 4137">
              <a:extLst>
                <a:ext uri="{FF2B5EF4-FFF2-40B4-BE49-F238E27FC236}">
                  <a16:creationId xmlns:a16="http://schemas.microsoft.com/office/drawing/2014/main" id="{E069E425-421F-469A-9C32-9FB5C16E5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27805" y="5275653"/>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39" name="Oval 4138">
              <a:extLst>
                <a:ext uri="{FF2B5EF4-FFF2-40B4-BE49-F238E27FC236}">
                  <a16:creationId xmlns:a16="http://schemas.microsoft.com/office/drawing/2014/main" id="{4C31A526-345A-4A63-BA59-FF91204E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9847" y="59428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40" name="Oval 4139">
              <a:extLst>
                <a:ext uri="{FF2B5EF4-FFF2-40B4-BE49-F238E27FC236}">
                  <a16:creationId xmlns:a16="http://schemas.microsoft.com/office/drawing/2014/main" id="{F27432B5-3C17-4415-B09A-67FCBD636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1540" y="655922"/>
              <a:ext cx="466441" cy="466441"/>
            </a:xfrm>
            <a:prstGeom prst="ellipse">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41" name="Oval 4140">
              <a:extLst>
                <a:ext uri="{FF2B5EF4-FFF2-40B4-BE49-F238E27FC236}">
                  <a16:creationId xmlns:a16="http://schemas.microsoft.com/office/drawing/2014/main" id="{90E4DDCC-A5A9-4365-876A-7992F2CF4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30" name="Oval 4129">
              <a:extLst>
                <a:ext uri="{FF2B5EF4-FFF2-40B4-BE49-F238E27FC236}">
                  <a16:creationId xmlns:a16="http://schemas.microsoft.com/office/drawing/2014/main" id="{BA5DB42D-36BB-41F6-A512-3AFDD33ADA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63367" y="6122314"/>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31" name="Oval 4130">
              <a:extLst>
                <a:ext uri="{FF2B5EF4-FFF2-40B4-BE49-F238E27FC236}">
                  <a16:creationId xmlns:a16="http://schemas.microsoft.com/office/drawing/2014/main" id="{E03F45BD-67A0-4732-B626-9ECB4B18E2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0062" y="5959435"/>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098" name="Picture 2" descr="Essay on Women Empowerment - GeeksforGeeks">
            <a:extLst>
              <a:ext uri="{FF2B5EF4-FFF2-40B4-BE49-F238E27FC236}">
                <a16:creationId xmlns:a16="http://schemas.microsoft.com/office/drawing/2014/main" id="{7A989645-849F-878D-35FC-F676762330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8791" r="24209"/>
          <a:stretch/>
        </p:blipFill>
        <p:spPr bwMode="auto">
          <a:xfrm>
            <a:off x="7086253" y="1708742"/>
            <a:ext cx="3917307" cy="3475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1799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4D47D7CD-06A5-4710-B816-F23F56C52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Rectangle 5128">
            <a:extLst>
              <a:ext uri="{FF2B5EF4-FFF2-40B4-BE49-F238E27FC236}">
                <a16:creationId xmlns:a16="http://schemas.microsoft.com/office/drawing/2014/main" id="{8058D9C7-7C50-4582-9A60-0569A536A1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74DA6365-CC9D-F26A-F864-BEB0808F015C}"/>
              </a:ext>
            </a:extLst>
          </p:cNvPr>
          <p:cNvSpPr>
            <a:spLocks noGrp="1"/>
          </p:cNvSpPr>
          <p:nvPr>
            <p:ph type="title"/>
          </p:nvPr>
        </p:nvSpPr>
        <p:spPr>
          <a:xfrm>
            <a:off x="777240" y="777240"/>
            <a:ext cx="4606280" cy="1106323"/>
          </a:xfrm>
        </p:spPr>
        <p:txBody>
          <a:bodyPr anchor="b">
            <a:normAutofit fontScale="90000"/>
          </a:bodyPr>
          <a:lstStyle/>
          <a:p>
            <a:r>
              <a:rPr lang="en-IN" sz="4100" b="1" dirty="0">
                <a:effectLst/>
                <a:latin typeface="Times New Roman" panose="02020603050405020304" pitchFamily="18" charset="0"/>
                <a:ea typeface="Times New Roman" panose="02020603050405020304" pitchFamily="18" charset="0"/>
              </a:rPr>
              <a:t>Competition impact on the event </a:t>
            </a:r>
            <a:br>
              <a:rPr lang="en-IN" sz="4100" dirty="0">
                <a:effectLst/>
                <a:latin typeface="Arial" panose="020B0604020202020204" pitchFamily="34" charset="0"/>
                <a:ea typeface="Arial" panose="020B0604020202020204" pitchFamily="34" charset="0"/>
              </a:rPr>
            </a:br>
            <a:endParaRPr lang="en-IN" sz="4100" dirty="0"/>
          </a:p>
        </p:txBody>
      </p:sp>
      <p:sp>
        <p:nvSpPr>
          <p:cNvPr id="3" name="Content Placeholder 2">
            <a:extLst>
              <a:ext uri="{FF2B5EF4-FFF2-40B4-BE49-F238E27FC236}">
                <a16:creationId xmlns:a16="http://schemas.microsoft.com/office/drawing/2014/main" id="{90DB6B86-15C0-7D77-A21D-5177847334EA}"/>
              </a:ext>
            </a:extLst>
          </p:cNvPr>
          <p:cNvSpPr>
            <a:spLocks noGrp="1"/>
          </p:cNvSpPr>
          <p:nvPr>
            <p:ph idx="1"/>
          </p:nvPr>
        </p:nvSpPr>
        <p:spPr>
          <a:xfrm>
            <a:off x="590427" y="2226475"/>
            <a:ext cx="4606280" cy="2747963"/>
          </a:xfrm>
        </p:spPr>
        <p:txBody>
          <a:bodyPr anchor="t">
            <a:noAutofit/>
          </a:bodyPr>
          <a:lstStyle/>
          <a:p>
            <a:pPr marL="342900" lvl="0" indent="-342900" algn="just">
              <a:lnSpc>
                <a:spcPct val="100000"/>
              </a:lnSpc>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In the UK there is an increasing interest among people to manage their active engagement within conferences that are connected to political and economic areas. </a:t>
            </a:r>
            <a:endParaRPr lang="en-IN" sz="14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Among the people of the UK, there was a presence of high interest in attending the Global Annual Conference which discussed about the "Future of the Economy". With the participation within the event, people get ideas about the ways through which the booting process of sustainable economic growth. It created great interest among people (</a:t>
            </a:r>
            <a:r>
              <a:rPr lang="en-IN" sz="1400" u="none" strike="noStrike" dirty="0">
                <a:effectLst/>
                <a:highlight>
                  <a:srgbClr val="FFFFFF"/>
                </a:highlight>
                <a:latin typeface="Times New Roman" panose="02020603050405020304" pitchFamily="18" charset="0"/>
                <a:ea typeface="Times New Roman" panose="02020603050405020304" pitchFamily="18" charset="0"/>
              </a:rPr>
              <a:t>British Chambers of Commerce, 2024)</a:t>
            </a:r>
            <a:r>
              <a:rPr lang="en-IN" sz="1400" u="none" strike="noStrike" dirty="0">
                <a:effectLst/>
                <a:latin typeface="Times New Roman" panose="02020603050405020304" pitchFamily="18" charset="0"/>
                <a:ea typeface="Times New Roman" panose="02020603050405020304" pitchFamily="18" charset="0"/>
              </a:rPr>
              <a:t>.</a:t>
            </a:r>
            <a:endParaRPr lang="en-IN" sz="14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It clearly denoted that the organisations of the business conferences or political events might create challenges for this current event to manage the high engagement of people within the conference.  </a:t>
            </a:r>
            <a:endParaRPr lang="en-IN" sz="14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Lack of availability of interest among people to attend this type of event might create hurdles to increase the number of attendees in the event for increasing awareness among people about gender equality or women's rights (</a:t>
            </a:r>
            <a:r>
              <a:rPr lang="en-IN" sz="1400" u="none" strike="noStrike" dirty="0">
                <a:effectLst/>
                <a:highlight>
                  <a:srgbClr val="FFFFFF"/>
                </a:highlight>
                <a:latin typeface="Times New Roman" panose="02020603050405020304" pitchFamily="18" charset="0"/>
                <a:ea typeface="Times New Roman" panose="02020603050405020304" pitchFamily="18" charset="0"/>
              </a:rPr>
              <a:t>Kirby </a:t>
            </a:r>
            <a:r>
              <a:rPr lang="en-IN" sz="1400" i="1" u="none" strike="noStrike" dirty="0">
                <a:effectLst/>
                <a:highlight>
                  <a:srgbClr val="FFFFFF"/>
                </a:highlight>
                <a:latin typeface="Times New Roman" panose="02020603050405020304" pitchFamily="18" charset="0"/>
                <a:ea typeface="Times New Roman" panose="02020603050405020304" pitchFamily="18" charset="0"/>
              </a:rPr>
              <a:t>et al.,</a:t>
            </a:r>
            <a:r>
              <a:rPr lang="en-IN" sz="1400" u="none" strike="noStrike" dirty="0">
                <a:effectLst/>
                <a:highlight>
                  <a:srgbClr val="FFFFFF"/>
                </a:highlight>
                <a:latin typeface="Times New Roman" panose="02020603050405020304" pitchFamily="18" charset="0"/>
                <a:ea typeface="Times New Roman" panose="02020603050405020304" pitchFamily="18" charset="0"/>
              </a:rPr>
              <a:t> 2022)</a:t>
            </a:r>
            <a:r>
              <a:rPr lang="en-IN" sz="1400" u="none" strike="noStrike" dirty="0">
                <a:effectLst/>
                <a:latin typeface="Times New Roman" panose="02020603050405020304" pitchFamily="18" charset="0"/>
                <a:ea typeface="Times New Roman" panose="02020603050405020304" pitchFamily="18" charset="0"/>
              </a:rPr>
              <a:t>. </a:t>
            </a:r>
            <a:endParaRPr lang="en-IN" sz="1400" u="none" strike="noStrike" dirty="0">
              <a:effectLst/>
              <a:latin typeface="Arial" panose="020B0604020202020204" pitchFamily="34" charset="0"/>
              <a:ea typeface="Arial" panose="020B0604020202020204" pitchFamily="34" charset="0"/>
            </a:endParaRPr>
          </a:p>
          <a:p>
            <a:pPr algn="just">
              <a:lnSpc>
                <a:spcPct val="100000"/>
              </a:lnSpc>
            </a:pPr>
            <a:endParaRPr lang="en-IN" sz="1400" dirty="0"/>
          </a:p>
        </p:txBody>
      </p:sp>
      <p:grpSp>
        <p:nvGrpSpPr>
          <p:cNvPr id="5131" name="decorative circles">
            <a:extLst>
              <a:ext uri="{FF2B5EF4-FFF2-40B4-BE49-F238E27FC236}">
                <a16:creationId xmlns:a16="http://schemas.microsoft.com/office/drawing/2014/main" id="{A5A42520-81F5-4CA6-A7DA-9CD71733AB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228154" cy="5966848"/>
            <a:chOff x="6008627" y="289695"/>
            <a:chExt cx="5228154" cy="5966848"/>
          </a:xfrm>
        </p:grpSpPr>
        <p:sp>
          <p:nvSpPr>
            <p:cNvPr id="5132" name="Oval 5131">
              <a:extLst>
                <a:ext uri="{FF2B5EF4-FFF2-40B4-BE49-F238E27FC236}">
                  <a16:creationId xmlns:a16="http://schemas.microsoft.com/office/drawing/2014/main" id="{BDB3C8F9-1E7D-4D3B-A4BF-F97576E5C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3" name="Oval 5132">
              <a:extLst>
                <a:ext uri="{FF2B5EF4-FFF2-40B4-BE49-F238E27FC236}">
                  <a16:creationId xmlns:a16="http://schemas.microsoft.com/office/drawing/2014/main" id="{EB80C13D-6AE8-4D68-9A8B-49B796A67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4" name="Oval 5133">
              <a:extLst>
                <a:ext uri="{FF2B5EF4-FFF2-40B4-BE49-F238E27FC236}">
                  <a16:creationId xmlns:a16="http://schemas.microsoft.com/office/drawing/2014/main" id="{B340680A-5931-4B24-ADEB-7656B70FBB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5" name="Oval 5134">
              <a:extLst>
                <a:ext uri="{FF2B5EF4-FFF2-40B4-BE49-F238E27FC236}">
                  <a16:creationId xmlns:a16="http://schemas.microsoft.com/office/drawing/2014/main" id="{7EAF5EEB-C2D5-4D5F-8BF0-0E7961A22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0340" y="674287"/>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6" name="Oval 5135">
              <a:extLst>
                <a:ext uri="{FF2B5EF4-FFF2-40B4-BE49-F238E27FC236}">
                  <a16:creationId xmlns:a16="http://schemas.microsoft.com/office/drawing/2014/main" id="{5C482DF8-0B0D-4F32-8416-4969600508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122" name="Picture 2" descr="Article on Women Empowerment | Shivani Jella">
            <a:extLst>
              <a:ext uri="{FF2B5EF4-FFF2-40B4-BE49-F238E27FC236}">
                <a16:creationId xmlns:a16="http://schemas.microsoft.com/office/drawing/2014/main" id="{6C855F49-3BAA-300A-111F-FF323724A4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5603" r="9935"/>
          <a:stretch/>
        </p:blipFill>
        <p:spPr bwMode="auto">
          <a:xfrm>
            <a:off x="6475068" y="1214970"/>
            <a:ext cx="5716932" cy="5643030"/>
          </a:xfrm>
          <a:custGeom>
            <a:avLst/>
            <a:gdLst/>
            <a:ahLst/>
            <a:cxnLst/>
            <a:rect l="l" t="t" r="r" b="b"/>
            <a:pathLst>
              <a:path w="5716932" h="5643030">
                <a:moveTo>
                  <a:pt x="3371933" y="0"/>
                </a:moveTo>
                <a:cubicBezTo>
                  <a:pt x="4186675" y="0"/>
                  <a:pt x="4933927" y="288960"/>
                  <a:pt x="5516795" y="769986"/>
                </a:cubicBezTo>
                <a:lnTo>
                  <a:pt x="5716932" y="951882"/>
                </a:lnTo>
                <a:lnTo>
                  <a:pt x="5716932" y="5643030"/>
                </a:lnTo>
                <a:lnTo>
                  <a:pt x="884716" y="5643030"/>
                </a:lnTo>
                <a:lnTo>
                  <a:pt x="769986" y="5516796"/>
                </a:lnTo>
                <a:cubicBezTo>
                  <a:pt x="288960" y="4933927"/>
                  <a:pt x="0" y="4186675"/>
                  <a:pt x="0" y="3371933"/>
                </a:cubicBezTo>
                <a:cubicBezTo>
                  <a:pt x="0" y="1509666"/>
                  <a:pt x="1509666" y="0"/>
                  <a:pt x="3371933"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88679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BB4ECDFC-8958-4B83-B01F-58AEFB867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3" name="Rectangle 6152">
            <a:extLst>
              <a:ext uri="{FF2B5EF4-FFF2-40B4-BE49-F238E27FC236}">
                <a16:creationId xmlns:a16="http://schemas.microsoft.com/office/drawing/2014/main" id="{C1D68778-F94A-4C5B-9118-3B992BB97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B5B210C4-3DDB-818F-7647-D645379500EB}"/>
              </a:ext>
            </a:extLst>
          </p:cNvPr>
          <p:cNvSpPr>
            <a:spLocks noGrp="1"/>
          </p:cNvSpPr>
          <p:nvPr>
            <p:ph type="title"/>
          </p:nvPr>
        </p:nvSpPr>
        <p:spPr>
          <a:xfrm>
            <a:off x="777240" y="0"/>
            <a:ext cx="4606280" cy="2493876"/>
          </a:xfrm>
        </p:spPr>
        <p:txBody>
          <a:bodyPr anchor="b">
            <a:normAutofit/>
          </a:bodyPr>
          <a:lstStyle/>
          <a:p>
            <a:r>
              <a:rPr lang="en-IN" sz="4100" b="1" dirty="0">
                <a:effectLst/>
                <a:latin typeface="Times New Roman" panose="02020603050405020304" pitchFamily="18" charset="0"/>
                <a:ea typeface="Times New Roman" panose="02020603050405020304" pitchFamily="18" charset="0"/>
              </a:rPr>
              <a:t>Operational factors </a:t>
            </a:r>
            <a:br>
              <a:rPr lang="en-IN" sz="4100" dirty="0">
                <a:effectLst/>
                <a:latin typeface="Arial" panose="020B0604020202020204" pitchFamily="34" charset="0"/>
                <a:ea typeface="Arial" panose="020B0604020202020204" pitchFamily="34" charset="0"/>
              </a:rPr>
            </a:br>
            <a:r>
              <a:rPr lang="en-IN" sz="4100" b="1" dirty="0">
                <a:effectLst/>
                <a:latin typeface="Times New Roman" panose="02020603050405020304" pitchFamily="18" charset="0"/>
                <a:ea typeface="Times New Roman" panose="02020603050405020304" pitchFamily="18" charset="0"/>
              </a:rPr>
              <a:t>Location for the event </a:t>
            </a:r>
            <a:br>
              <a:rPr lang="en-IN" sz="4100" dirty="0">
                <a:effectLst/>
                <a:latin typeface="Arial" panose="020B0604020202020204" pitchFamily="34" charset="0"/>
                <a:ea typeface="Arial" panose="020B0604020202020204" pitchFamily="34" charset="0"/>
              </a:rPr>
            </a:br>
            <a:endParaRPr lang="en-IN" sz="4100" dirty="0"/>
          </a:p>
        </p:txBody>
      </p:sp>
      <p:sp>
        <p:nvSpPr>
          <p:cNvPr id="3" name="Content Placeholder 2">
            <a:extLst>
              <a:ext uri="{FF2B5EF4-FFF2-40B4-BE49-F238E27FC236}">
                <a16:creationId xmlns:a16="http://schemas.microsoft.com/office/drawing/2014/main" id="{C2DE3474-B99A-997D-026A-7DA8E7793070}"/>
              </a:ext>
            </a:extLst>
          </p:cNvPr>
          <p:cNvSpPr>
            <a:spLocks noGrp="1"/>
          </p:cNvSpPr>
          <p:nvPr>
            <p:ph idx="1"/>
          </p:nvPr>
        </p:nvSpPr>
        <p:spPr>
          <a:xfrm>
            <a:off x="777240" y="2042444"/>
            <a:ext cx="4606280" cy="2747963"/>
          </a:xfrm>
        </p:spPr>
        <p:txBody>
          <a:bodyPr anchor="t">
            <a:noAutofit/>
          </a:bodyPr>
          <a:lstStyle/>
          <a:p>
            <a:pPr marL="342900" lvl="0" indent="-342900" algn="just">
              <a:lnSpc>
                <a:spcPct val="10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The event will be organised in </a:t>
            </a:r>
            <a:r>
              <a:rPr lang="en-IN" sz="1600" u="none" strike="noStrike" dirty="0" err="1">
                <a:effectLst/>
                <a:latin typeface="Times New Roman" panose="02020603050405020304" pitchFamily="18" charset="0"/>
                <a:ea typeface="Times New Roman" panose="02020603050405020304" pitchFamily="18" charset="0"/>
              </a:rPr>
              <a:t>Plaisterers</a:t>
            </a:r>
            <a:r>
              <a:rPr lang="en-IN" sz="1600" u="none" strike="noStrike" dirty="0">
                <a:effectLst/>
                <a:latin typeface="Times New Roman" panose="02020603050405020304" pitchFamily="18" charset="0"/>
                <a:ea typeface="Times New Roman" panose="02020603050405020304" pitchFamily="18" charset="0"/>
              </a:rPr>
              <a:t>' Hall within the context of London. </a:t>
            </a:r>
            <a:endParaRPr lang="en-IN" sz="16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It is identified as one of the finest city lovely halls in London (</a:t>
            </a:r>
            <a:r>
              <a:rPr lang="en-IN" sz="1600" u="none" strike="noStrike" dirty="0" err="1">
                <a:effectLst/>
                <a:highlight>
                  <a:srgbClr val="FFFFFF"/>
                </a:highlight>
                <a:latin typeface="Times New Roman" panose="02020603050405020304" pitchFamily="18" charset="0"/>
                <a:ea typeface="Times New Roman" panose="02020603050405020304" pitchFamily="18" charset="0"/>
              </a:rPr>
              <a:t>Plaistererslivery</a:t>
            </a:r>
            <a:r>
              <a:rPr lang="en-IN" sz="1600" u="none" strike="noStrike" dirty="0">
                <a:effectLst/>
                <a:highlight>
                  <a:srgbClr val="FFFFFF"/>
                </a:highlight>
                <a:latin typeface="Times New Roman" panose="02020603050405020304" pitchFamily="18" charset="0"/>
                <a:ea typeface="Times New Roman" panose="02020603050405020304" pitchFamily="18" charset="0"/>
              </a:rPr>
              <a:t>, 2025)</a:t>
            </a:r>
            <a:r>
              <a:rPr lang="en-IN" sz="1600" u="none" strike="noStrike" dirty="0">
                <a:effectLst/>
                <a:latin typeface="Times New Roman" panose="02020603050405020304" pitchFamily="18" charset="0"/>
                <a:ea typeface="Times New Roman" panose="02020603050405020304" pitchFamily="18" charset="0"/>
              </a:rPr>
              <a:t>.</a:t>
            </a:r>
            <a:endParaRPr lang="en-IN" sz="16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It has adjoining rooms within the hall and also has a large indoor space. </a:t>
            </a:r>
            <a:endParaRPr lang="en-IN" sz="16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In this hall, there is the availability of neoclassical decor and also has a large garden.</a:t>
            </a:r>
            <a:endParaRPr lang="en-IN" sz="16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The overall decoration of this hall is impressive and it will help in organising the sophisticated event. </a:t>
            </a:r>
            <a:endParaRPr lang="en-IN" sz="16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rPr>
              <a:t>The presence of a proper space within this hall is recognised as a suitable venue to arrange a conference on women's rights on the occasion of Women's Day. </a:t>
            </a:r>
            <a:endParaRPr lang="en-IN" sz="1600" u="none" strike="noStrike" dirty="0">
              <a:effectLst/>
              <a:latin typeface="Arial" panose="020B0604020202020204" pitchFamily="34" charset="0"/>
              <a:ea typeface="Arial" panose="020B0604020202020204" pitchFamily="34" charset="0"/>
            </a:endParaRPr>
          </a:p>
          <a:p>
            <a:pPr algn="just">
              <a:lnSpc>
                <a:spcPct val="100000"/>
              </a:lnSpc>
            </a:pPr>
            <a:endParaRPr lang="en-IN" sz="1600" dirty="0"/>
          </a:p>
        </p:txBody>
      </p:sp>
      <p:grpSp>
        <p:nvGrpSpPr>
          <p:cNvPr id="6155" name="decorative circles">
            <a:extLst>
              <a:ext uri="{FF2B5EF4-FFF2-40B4-BE49-F238E27FC236}">
                <a16:creationId xmlns:a16="http://schemas.microsoft.com/office/drawing/2014/main" id="{B29252B9-8F48-4CC0-A640-09C8A8C24E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461374" cy="5966848"/>
            <a:chOff x="6008627" y="289695"/>
            <a:chExt cx="5461374" cy="5966848"/>
          </a:xfrm>
        </p:grpSpPr>
        <p:sp>
          <p:nvSpPr>
            <p:cNvPr id="6156" name="Oval 6155">
              <a:extLst>
                <a:ext uri="{FF2B5EF4-FFF2-40B4-BE49-F238E27FC236}">
                  <a16:creationId xmlns:a16="http://schemas.microsoft.com/office/drawing/2014/main" id="{28548D73-0AE2-434D-B75C-77D24F5ED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Oval 6156">
              <a:extLst>
                <a:ext uri="{FF2B5EF4-FFF2-40B4-BE49-F238E27FC236}">
                  <a16:creationId xmlns:a16="http://schemas.microsoft.com/office/drawing/2014/main" id="{9BC26AF4-B368-411A-BF70-74F07FA77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8" name="Oval 6157">
              <a:extLst>
                <a:ext uri="{FF2B5EF4-FFF2-40B4-BE49-F238E27FC236}">
                  <a16:creationId xmlns:a16="http://schemas.microsoft.com/office/drawing/2014/main" id="{6BE4EEE7-FD25-4B68-819D-487E4D78F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9" name="Oval 6158">
              <a:extLst>
                <a:ext uri="{FF2B5EF4-FFF2-40B4-BE49-F238E27FC236}">
                  <a16:creationId xmlns:a16="http://schemas.microsoft.com/office/drawing/2014/main" id="{6E52A4F8-9F27-4959-B733-FDA9FCA2E8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654708"/>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0" name="Oval 6159">
              <a:extLst>
                <a:ext uri="{FF2B5EF4-FFF2-40B4-BE49-F238E27FC236}">
                  <a16:creationId xmlns:a16="http://schemas.microsoft.com/office/drawing/2014/main" id="{F13DA742-C9EF-49AA-ADEB-553344930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146" name="Picture 2" descr="Plaisterers' Hall - Wedding &amp; Event Venue Hire - London - Tagvenue.com">
            <a:extLst>
              <a:ext uri="{FF2B5EF4-FFF2-40B4-BE49-F238E27FC236}">
                <a16:creationId xmlns:a16="http://schemas.microsoft.com/office/drawing/2014/main" id="{B015C1D8-522A-DC4B-D089-F493363BE1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8536" r="4714" b="1"/>
          <a:stretch/>
        </p:blipFill>
        <p:spPr bwMode="auto">
          <a:xfrm>
            <a:off x="6306574" y="552339"/>
            <a:ext cx="5728174" cy="5728174"/>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81023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03" name="Rectangle 7202">
            <a:extLst>
              <a:ext uri="{FF2B5EF4-FFF2-40B4-BE49-F238E27FC236}">
                <a16:creationId xmlns:a16="http://schemas.microsoft.com/office/drawing/2014/main" id="{BB4ECDFC-8958-4B83-B01F-58AEFB867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04" name="Rectangle 7203">
            <a:extLst>
              <a:ext uri="{FF2B5EF4-FFF2-40B4-BE49-F238E27FC236}">
                <a16:creationId xmlns:a16="http://schemas.microsoft.com/office/drawing/2014/main" id="{C1D68778-F94A-4C5B-9118-3B992BB97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BA80C080-D0FE-83FB-4F3D-319C482D3B35}"/>
              </a:ext>
            </a:extLst>
          </p:cNvPr>
          <p:cNvSpPr>
            <a:spLocks noGrp="1"/>
          </p:cNvSpPr>
          <p:nvPr>
            <p:ph type="title"/>
          </p:nvPr>
        </p:nvSpPr>
        <p:spPr>
          <a:xfrm>
            <a:off x="779800" y="289695"/>
            <a:ext cx="4606280" cy="1961892"/>
          </a:xfrm>
        </p:spPr>
        <p:txBody>
          <a:bodyPr anchor="b">
            <a:normAutofit fontScale="90000"/>
          </a:bodyPr>
          <a:lstStyle/>
          <a:p>
            <a:r>
              <a:rPr lang="en-IN" sz="4100" b="1" dirty="0">
                <a:effectLst/>
                <a:latin typeface="Times New Roman" panose="02020603050405020304" pitchFamily="18" charset="0"/>
                <a:ea typeface="Times New Roman" panose="02020603050405020304" pitchFamily="18" charset="0"/>
              </a:rPr>
              <a:t>Availability and suitability of the venue</a:t>
            </a:r>
            <a:br>
              <a:rPr lang="en-IN" sz="4100" dirty="0">
                <a:effectLst/>
                <a:latin typeface="Arial" panose="020B0604020202020204" pitchFamily="34" charset="0"/>
                <a:ea typeface="Arial" panose="020B0604020202020204" pitchFamily="34" charset="0"/>
              </a:rPr>
            </a:br>
            <a:endParaRPr lang="en-IN" sz="4100" dirty="0"/>
          </a:p>
        </p:txBody>
      </p:sp>
      <p:sp>
        <p:nvSpPr>
          <p:cNvPr id="3" name="Content Placeholder 2">
            <a:extLst>
              <a:ext uri="{FF2B5EF4-FFF2-40B4-BE49-F238E27FC236}">
                <a16:creationId xmlns:a16="http://schemas.microsoft.com/office/drawing/2014/main" id="{88FE4E04-D883-ED05-8960-578AE2315A6E}"/>
              </a:ext>
            </a:extLst>
          </p:cNvPr>
          <p:cNvSpPr>
            <a:spLocks noGrp="1"/>
          </p:cNvSpPr>
          <p:nvPr>
            <p:ph idx="1"/>
          </p:nvPr>
        </p:nvSpPr>
        <p:spPr>
          <a:xfrm>
            <a:off x="701936" y="2780445"/>
            <a:ext cx="4606280" cy="2747963"/>
          </a:xfrm>
        </p:spPr>
        <p:txBody>
          <a:bodyPr anchor="t">
            <a:noAutofit/>
          </a:bodyPr>
          <a:lstStyle/>
          <a:p>
            <a:pPr marL="342900" lvl="0" indent="-342900" algn="just">
              <a:buFont typeface="Arial" panose="020B0604020202020204" pitchFamily="34" charset="0"/>
              <a:buChar char="●"/>
            </a:pPr>
            <a:r>
              <a:rPr lang="en-IN" sz="16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Plaisterers</a:t>
            </a:r>
            <a:r>
              <a:rPr lang="en-IN"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Hall of London is suitable enough to organise an event on women rights.</a:t>
            </a:r>
            <a:endParaRPr lang="en-IN"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There is the availability of flexible spaces and that must help in involving more people within the conference (</a:t>
            </a:r>
            <a:r>
              <a:rPr lang="en-IN" sz="1600" u="none" strike="noStrike" dirty="0" err="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Plaisterers</a:t>
            </a:r>
            <a:r>
              <a:rPr lang="en-IN" sz="1600" u="none" strike="noStrike"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Hall, 2024)</a:t>
            </a:r>
            <a:r>
              <a:rPr lang="en-IN"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Thus, the engagement of more people within the conference must help in getting their point of view about the establishment of women's rights in the community. Not only that but participants in the event also suggest different methods that can be used to protect the rights of women in every aspect of their daily lives. </a:t>
            </a:r>
            <a:endParaRPr lang="en-IN"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buFont typeface="Arial" panose="020B0604020202020204" pitchFamily="34" charset="0"/>
              <a:buChar char="●"/>
            </a:pPr>
            <a:r>
              <a:rPr lang="en-IN"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presence of sophisticated </a:t>
            </a:r>
            <a:r>
              <a:rPr lang="en-IN" sz="1600" u="none" strike="noStrike" dirty="0" err="1">
                <a:effectLst/>
                <a:latin typeface="Times New Roman" panose="02020603050405020304" pitchFamily="18" charset="0"/>
                <a:ea typeface="Times New Roman" panose="02020603050405020304" pitchFamily="18" charset="0"/>
                <a:cs typeface="Times New Roman" panose="02020603050405020304" pitchFamily="18" charset="0"/>
              </a:rPr>
              <a:t>ovisual</a:t>
            </a:r>
            <a:r>
              <a:rPr lang="en-IN" sz="16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 infrastructure of this hall makes it a great choice for arranging an event. </a:t>
            </a:r>
            <a:endParaRPr lang="en-IN" sz="16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algn="just"/>
            <a:endParaRPr lang="en-IN" sz="1600" dirty="0"/>
          </a:p>
        </p:txBody>
      </p:sp>
      <p:grpSp>
        <p:nvGrpSpPr>
          <p:cNvPr id="7205" name="decorative circles">
            <a:extLst>
              <a:ext uri="{FF2B5EF4-FFF2-40B4-BE49-F238E27FC236}">
                <a16:creationId xmlns:a16="http://schemas.microsoft.com/office/drawing/2014/main" id="{B29252B9-8F48-4CC0-A640-09C8A8C24E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461374" cy="5966848"/>
            <a:chOff x="6008627" y="289695"/>
            <a:chExt cx="5461374" cy="5966848"/>
          </a:xfrm>
        </p:grpSpPr>
        <p:sp>
          <p:nvSpPr>
            <p:cNvPr id="7206" name="Oval 7205">
              <a:extLst>
                <a:ext uri="{FF2B5EF4-FFF2-40B4-BE49-F238E27FC236}">
                  <a16:creationId xmlns:a16="http://schemas.microsoft.com/office/drawing/2014/main" id="{28548D73-0AE2-434D-B75C-77D24F5ED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07" name="Oval 7206">
              <a:extLst>
                <a:ext uri="{FF2B5EF4-FFF2-40B4-BE49-F238E27FC236}">
                  <a16:creationId xmlns:a16="http://schemas.microsoft.com/office/drawing/2014/main" id="{9BC26AF4-B368-411A-BF70-74F07FA77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08" name="Oval 7207">
              <a:extLst>
                <a:ext uri="{FF2B5EF4-FFF2-40B4-BE49-F238E27FC236}">
                  <a16:creationId xmlns:a16="http://schemas.microsoft.com/office/drawing/2014/main" id="{6BE4EEE7-FD25-4B68-819D-487E4D78F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09" name="Oval 7208">
              <a:extLst>
                <a:ext uri="{FF2B5EF4-FFF2-40B4-BE49-F238E27FC236}">
                  <a16:creationId xmlns:a16="http://schemas.microsoft.com/office/drawing/2014/main" id="{6E52A4F8-9F27-4959-B733-FDA9FCA2E8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654708"/>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10" name="Oval 7209">
              <a:extLst>
                <a:ext uri="{FF2B5EF4-FFF2-40B4-BE49-F238E27FC236}">
                  <a16:creationId xmlns:a16="http://schemas.microsoft.com/office/drawing/2014/main" id="{F13DA742-C9EF-49AA-ADEB-553344930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170" name="Picture 2" descr="Venue">
            <a:extLst>
              <a:ext uri="{FF2B5EF4-FFF2-40B4-BE49-F238E27FC236}">
                <a16:creationId xmlns:a16="http://schemas.microsoft.com/office/drawing/2014/main" id="{4CB27A30-5C59-3A6D-4A87-7689168716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0321" r="23178" b="-2"/>
          <a:stretch/>
        </p:blipFill>
        <p:spPr bwMode="auto">
          <a:xfrm>
            <a:off x="6306574" y="552339"/>
            <a:ext cx="5728174" cy="5728174"/>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02986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BB4ECDFC-8958-4B83-B01F-58AEFB867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1" name="Rectangle 8200">
            <a:extLst>
              <a:ext uri="{FF2B5EF4-FFF2-40B4-BE49-F238E27FC236}">
                <a16:creationId xmlns:a16="http://schemas.microsoft.com/office/drawing/2014/main" id="{C1D68778-F94A-4C5B-9118-3B992BB97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9D4E994F-4E72-5DAA-167F-C05D795FB5DF}"/>
              </a:ext>
            </a:extLst>
          </p:cNvPr>
          <p:cNvSpPr>
            <a:spLocks noGrp="1"/>
          </p:cNvSpPr>
          <p:nvPr>
            <p:ph type="title"/>
          </p:nvPr>
        </p:nvSpPr>
        <p:spPr>
          <a:xfrm>
            <a:off x="626745" y="449164"/>
            <a:ext cx="4606280" cy="1265335"/>
          </a:xfrm>
        </p:spPr>
        <p:txBody>
          <a:bodyPr anchor="b">
            <a:normAutofit fontScale="90000"/>
          </a:bodyPr>
          <a:lstStyle/>
          <a:p>
            <a:r>
              <a:rPr lang="en-IN" sz="4400" b="1" dirty="0">
                <a:effectLst/>
                <a:latin typeface="Times New Roman" panose="02020603050405020304" pitchFamily="18" charset="0"/>
                <a:ea typeface="Times New Roman" panose="02020603050405020304" pitchFamily="18" charset="0"/>
              </a:rPr>
              <a:t>Staffing requirements </a:t>
            </a:r>
            <a:br>
              <a:rPr lang="en-IN" sz="4400" dirty="0">
                <a:effectLst/>
                <a:latin typeface="Arial" panose="020B0604020202020204" pitchFamily="34" charset="0"/>
                <a:ea typeface="Arial" panose="020B0604020202020204" pitchFamily="34" charset="0"/>
              </a:rPr>
            </a:br>
            <a:endParaRPr lang="en-IN" sz="4400" dirty="0"/>
          </a:p>
        </p:txBody>
      </p:sp>
      <p:sp>
        <p:nvSpPr>
          <p:cNvPr id="3" name="Content Placeholder 2">
            <a:extLst>
              <a:ext uri="{FF2B5EF4-FFF2-40B4-BE49-F238E27FC236}">
                <a16:creationId xmlns:a16="http://schemas.microsoft.com/office/drawing/2014/main" id="{12E9122D-5140-FDAB-84C6-FB208DDC3A60}"/>
              </a:ext>
            </a:extLst>
          </p:cNvPr>
          <p:cNvSpPr>
            <a:spLocks noGrp="1"/>
          </p:cNvSpPr>
          <p:nvPr>
            <p:ph idx="1"/>
          </p:nvPr>
        </p:nvSpPr>
        <p:spPr>
          <a:xfrm>
            <a:off x="777239" y="1327355"/>
            <a:ext cx="6557625" cy="4849607"/>
          </a:xfrm>
        </p:spPr>
        <p:txBody>
          <a:bodyPr anchor="t">
            <a:noAutofit/>
          </a:bodyPr>
          <a:lstStyle/>
          <a:p>
            <a:pPr marL="342900" lvl="0" indent="-342900" algn="just">
              <a:lnSpc>
                <a:spcPct val="100000"/>
              </a:lnSpc>
              <a:buFont typeface="Arial" panose="020B0604020202020204" pitchFamily="34" charset="0"/>
              <a:buChar char="●"/>
            </a:pPr>
            <a:r>
              <a:rPr lang="en-IN" sz="1000" u="none" strike="noStrike" dirty="0">
                <a:effectLst/>
                <a:latin typeface="Times New Roman" panose="02020603050405020304" pitchFamily="18" charset="0"/>
                <a:ea typeface="Times New Roman" panose="02020603050405020304" pitchFamily="18" charset="0"/>
              </a:rPr>
              <a:t>In terms of organising the event in women's rights on Women's Day, there will be a requirement for more staff.</a:t>
            </a:r>
            <a:endParaRPr lang="en-IN" sz="10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IN" sz="1000" u="none" strike="noStrike" dirty="0">
                <a:effectLst/>
                <a:latin typeface="Times New Roman" panose="02020603050405020304" pitchFamily="18" charset="0"/>
                <a:ea typeface="Times New Roman" panose="02020603050405020304" pitchFamily="18" charset="0"/>
              </a:rPr>
              <a:t>The engagement of a large amount of staff must help in leading the overall event in a successful format.</a:t>
            </a:r>
            <a:endParaRPr lang="en-IN" sz="10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IN" sz="1000" u="none" strike="noStrike" dirty="0">
                <a:effectLst/>
                <a:latin typeface="Times New Roman" panose="02020603050405020304" pitchFamily="18" charset="0"/>
                <a:ea typeface="Times New Roman" panose="02020603050405020304" pitchFamily="18" charset="0"/>
              </a:rPr>
              <a:t>Staff in multiple areas such as catering, lighting, parking facilities, and managing seating arrangements will be required. </a:t>
            </a:r>
            <a:endParaRPr lang="en-IN" sz="10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IN" sz="1000" u="none" strike="noStrike" dirty="0">
                <a:effectLst/>
                <a:latin typeface="Times New Roman" panose="02020603050405020304" pitchFamily="18" charset="0"/>
                <a:ea typeface="Times New Roman" panose="02020603050405020304" pitchFamily="18" charset="0"/>
              </a:rPr>
              <a:t>In that case, it can be added that the engagement of skilled screening staff must help in ensuring the smooth delivery of the food items to the guests or participants in the conference (</a:t>
            </a:r>
            <a:r>
              <a:rPr lang="en-IN" sz="1000" u="none" strike="noStrike" dirty="0">
                <a:effectLst/>
                <a:highlight>
                  <a:srgbClr val="FFFFFF"/>
                </a:highlight>
                <a:latin typeface="Times New Roman" panose="02020603050405020304" pitchFamily="18" charset="0"/>
                <a:ea typeface="Times New Roman" panose="02020603050405020304" pitchFamily="18" charset="0"/>
              </a:rPr>
              <a:t>Pelly and Tweedie, 2021)</a:t>
            </a:r>
            <a:r>
              <a:rPr lang="en-IN" sz="1000" u="none" strike="noStrike" dirty="0">
                <a:effectLst/>
                <a:latin typeface="Times New Roman" panose="02020603050405020304" pitchFamily="18" charset="0"/>
                <a:ea typeface="Times New Roman" panose="02020603050405020304" pitchFamily="18" charset="0"/>
              </a:rPr>
              <a:t>. </a:t>
            </a:r>
            <a:endParaRPr lang="en-IN" sz="10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IN" sz="1000" u="none" strike="noStrike" dirty="0">
                <a:effectLst/>
                <a:latin typeface="Times New Roman" panose="02020603050405020304" pitchFamily="18" charset="0"/>
                <a:ea typeface="Times New Roman" panose="02020603050405020304" pitchFamily="18" charset="0"/>
              </a:rPr>
              <a:t>Catering staff in the event also will focus on the maintenance of positive experiences among guests about the event (</a:t>
            </a:r>
            <a:r>
              <a:rPr lang="en-IN" sz="1000" u="none" strike="noStrike" dirty="0">
                <a:effectLst/>
                <a:highlight>
                  <a:srgbClr val="FFFFFF"/>
                </a:highlight>
                <a:latin typeface="Times New Roman" panose="02020603050405020304" pitchFamily="18" charset="0"/>
                <a:ea typeface="Times New Roman" panose="02020603050405020304" pitchFamily="18" charset="0"/>
              </a:rPr>
              <a:t>Alejandrino </a:t>
            </a:r>
            <a:r>
              <a:rPr lang="en-IN" sz="1000" i="1" u="none" strike="noStrike" dirty="0">
                <a:effectLst/>
                <a:highlight>
                  <a:srgbClr val="FFFFFF"/>
                </a:highlight>
                <a:latin typeface="Times New Roman" panose="02020603050405020304" pitchFamily="18" charset="0"/>
                <a:ea typeface="Times New Roman" panose="02020603050405020304" pitchFamily="18" charset="0"/>
              </a:rPr>
              <a:t>et al., </a:t>
            </a:r>
            <a:r>
              <a:rPr lang="en-IN" sz="1000" u="none" strike="noStrike" dirty="0">
                <a:effectLst/>
                <a:highlight>
                  <a:srgbClr val="FFFFFF"/>
                </a:highlight>
                <a:latin typeface="Times New Roman" panose="02020603050405020304" pitchFamily="18" charset="0"/>
                <a:ea typeface="Times New Roman" panose="02020603050405020304" pitchFamily="18" charset="0"/>
              </a:rPr>
              <a:t>2022)</a:t>
            </a:r>
            <a:r>
              <a:rPr lang="en-IN" sz="1000" u="none" strike="noStrike" dirty="0">
                <a:effectLst/>
                <a:latin typeface="Times New Roman" panose="02020603050405020304" pitchFamily="18" charset="0"/>
                <a:ea typeface="Times New Roman" panose="02020603050405020304" pitchFamily="18" charset="0"/>
              </a:rPr>
              <a:t>. </a:t>
            </a:r>
            <a:endParaRPr lang="en-IN" sz="10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IN" sz="1000" u="none" strike="noStrike" dirty="0">
                <a:effectLst/>
                <a:latin typeface="Times New Roman" panose="02020603050405020304" pitchFamily="18" charset="0"/>
                <a:ea typeface="Times New Roman" panose="02020603050405020304" pitchFamily="18" charset="0"/>
              </a:rPr>
              <a:t>The light staff will play a crucial role in the maintenance of successful arrangements for the particular event. </a:t>
            </a:r>
            <a:endParaRPr lang="en-IN" sz="10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IN" sz="1000" u="none" strike="noStrike" dirty="0">
                <a:effectLst/>
                <a:latin typeface="Times New Roman" panose="02020603050405020304" pitchFamily="18" charset="0"/>
                <a:ea typeface="Times New Roman" panose="02020603050405020304" pitchFamily="18" charset="0"/>
              </a:rPr>
              <a:t>Maintenance of proper arrangement of lights must help in offering an effective impact on the overall atmosphere of the hall and that also will support in offering direct focus to the audience (</a:t>
            </a:r>
            <a:r>
              <a:rPr lang="en-IN" sz="1000" u="none" strike="noStrike" dirty="0">
                <a:effectLst/>
                <a:highlight>
                  <a:srgbClr val="FFFFFF"/>
                </a:highlight>
                <a:latin typeface="Times New Roman" panose="02020603050405020304" pitchFamily="18" charset="0"/>
                <a:ea typeface="Times New Roman" panose="02020603050405020304" pitchFamily="18" charset="0"/>
              </a:rPr>
              <a:t>An </a:t>
            </a:r>
            <a:r>
              <a:rPr lang="en-IN" sz="1000" i="1" u="none" strike="noStrike" dirty="0">
                <a:effectLst/>
                <a:highlight>
                  <a:srgbClr val="FFFFFF"/>
                </a:highlight>
                <a:latin typeface="Times New Roman" panose="02020603050405020304" pitchFamily="18" charset="0"/>
                <a:ea typeface="Times New Roman" panose="02020603050405020304" pitchFamily="18" charset="0"/>
              </a:rPr>
              <a:t>et al.,</a:t>
            </a:r>
            <a:r>
              <a:rPr lang="en-IN" sz="1000" u="none" strike="noStrike" dirty="0">
                <a:effectLst/>
                <a:highlight>
                  <a:srgbClr val="FFFFFF"/>
                </a:highlight>
                <a:latin typeface="Times New Roman" panose="02020603050405020304" pitchFamily="18" charset="0"/>
                <a:ea typeface="Times New Roman" panose="02020603050405020304" pitchFamily="18" charset="0"/>
              </a:rPr>
              <a:t> 2021)</a:t>
            </a:r>
            <a:r>
              <a:rPr lang="en-IN" sz="1000" u="none" strike="noStrike" dirty="0">
                <a:effectLst/>
                <a:latin typeface="Times New Roman" panose="02020603050405020304" pitchFamily="18" charset="0"/>
                <a:ea typeface="Times New Roman" panose="02020603050405020304" pitchFamily="18" charset="0"/>
              </a:rPr>
              <a:t>.</a:t>
            </a:r>
            <a:endParaRPr lang="en-IN" sz="10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IN" sz="1000" u="none" strike="noStrike" dirty="0">
                <a:effectLst/>
                <a:latin typeface="Times New Roman" panose="02020603050405020304" pitchFamily="18" charset="0"/>
                <a:ea typeface="Times New Roman" panose="02020603050405020304" pitchFamily="18" charset="0"/>
              </a:rPr>
              <a:t>Lighting staff also will highlight the net elements within the event and that must support in creating a desired mood among the participants (</a:t>
            </a:r>
            <a:r>
              <a:rPr lang="en-IN" sz="1000" u="none" strike="noStrike" dirty="0">
                <a:effectLst/>
                <a:highlight>
                  <a:srgbClr val="FFFFFF"/>
                </a:highlight>
                <a:latin typeface="Times New Roman" panose="02020603050405020304" pitchFamily="18" charset="0"/>
                <a:ea typeface="Times New Roman" panose="02020603050405020304" pitchFamily="18" charset="0"/>
              </a:rPr>
              <a:t>Houser </a:t>
            </a:r>
            <a:r>
              <a:rPr lang="en-IN" sz="1000" i="1" u="none" strike="noStrike" dirty="0">
                <a:effectLst/>
                <a:highlight>
                  <a:srgbClr val="FFFFFF"/>
                </a:highlight>
                <a:latin typeface="Times New Roman" panose="02020603050405020304" pitchFamily="18" charset="0"/>
                <a:ea typeface="Times New Roman" panose="02020603050405020304" pitchFamily="18" charset="0"/>
              </a:rPr>
              <a:t>et al.,</a:t>
            </a:r>
            <a:r>
              <a:rPr lang="en-IN" sz="1000" u="none" strike="noStrike" dirty="0">
                <a:effectLst/>
                <a:highlight>
                  <a:srgbClr val="FFFFFF"/>
                </a:highlight>
                <a:latin typeface="Times New Roman" panose="02020603050405020304" pitchFamily="18" charset="0"/>
                <a:ea typeface="Times New Roman" panose="02020603050405020304" pitchFamily="18" charset="0"/>
              </a:rPr>
              <a:t> 2021)</a:t>
            </a:r>
            <a:r>
              <a:rPr lang="en-IN" sz="1000" u="none" strike="noStrike" dirty="0">
                <a:effectLst/>
                <a:latin typeface="Times New Roman" panose="02020603050405020304" pitchFamily="18" charset="0"/>
                <a:ea typeface="Times New Roman" panose="02020603050405020304" pitchFamily="18" charset="0"/>
              </a:rPr>
              <a:t>. </a:t>
            </a:r>
            <a:endParaRPr lang="en-IN" sz="10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IN" sz="1000" u="none" strike="noStrike" dirty="0">
                <a:effectLst/>
                <a:latin typeface="Times New Roman" panose="02020603050405020304" pitchFamily="18" charset="0"/>
                <a:ea typeface="Times New Roman" panose="02020603050405020304" pitchFamily="18" charset="0"/>
              </a:rPr>
              <a:t>The engagement of skilled staff to manage parking facilities within the event must support in presenting a smooth attendee experience (</a:t>
            </a:r>
            <a:r>
              <a:rPr lang="en-IN" sz="1000" u="none" strike="noStrike" dirty="0">
                <a:effectLst/>
                <a:highlight>
                  <a:srgbClr val="FFFFFF"/>
                </a:highlight>
                <a:latin typeface="Times New Roman" panose="02020603050405020304" pitchFamily="18" charset="0"/>
                <a:ea typeface="Times New Roman" panose="02020603050405020304" pitchFamily="18" charset="0"/>
              </a:rPr>
              <a:t>Masterman, 2022)</a:t>
            </a:r>
            <a:r>
              <a:rPr lang="en-IN" sz="1000" u="none" strike="noStrike" dirty="0">
                <a:effectLst/>
                <a:latin typeface="Times New Roman" panose="02020603050405020304" pitchFamily="18" charset="0"/>
                <a:ea typeface="Times New Roman" panose="02020603050405020304" pitchFamily="18" charset="0"/>
              </a:rPr>
              <a:t>.</a:t>
            </a:r>
            <a:endParaRPr lang="en-IN" sz="10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IN" sz="1000" u="none" strike="noStrike" dirty="0">
                <a:effectLst/>
                <a:latin typeface="Times New Roman" panose="02020603050405020304" pitchFamily="18" charset="0"/>
                <a:ea typeface="Times New Roman" panose="02020603050405020304" pitchFamily="18" charset="0"/>
              </a:rPr>
              <a:t>It will help in the maintenance of minimum traffic congestion within the hall and also will help in ensuring the safe procedure of the attendees (</a:t>
            </a:r>
            <a:r>
              <a:rPr lang="en-IN" sz="1000" u="none" strike="noStrike" dirty="0" err="1">
                <a:effectLst/>
                <a:highlight>
                  <a:srgbClr val="FFFFFF"/>
                </a:highlight>
                <a:latin typeface="Times New Roman" panose="02020603050405020304" pitchFamily="18" charset="0"/>
                <a:ea typeface="Times New Roman" panose="02020603050405020304" pitchFamily="18" charset="0"/>
              </a:rPr>
              <a:t>Kidido</a:t>
            </a:r>
            <a:r>
              <a:rPr lang="en-IN" sz="1000" u="none" strike="noStrike" dirty="0">
                <a:effectLst/>
                <a:highlight>
                  <a:srgbClr val="FFFFFF"/>
                </a:highlight>
                <a:latin typeface="Times New Roman" panose="02020603050405020304" pitchFamily="18" charset="0"/>
                <a:ea typeface="Times New Roman" panose="02020603050405020304" pitchFamily="18" charset="0"/>
              </a:rPr>
              <a:t> </a:t>
            </a:r>
            <a:r>
              <a:rPr lang="en-IN" sz="1000" i="1" u="none" strike="noStrike" dirty="0">
                <a:effectLst/>
                <a:highlight>
                  <a:srgbClr val="FFFFFF"/>
                </a:highlight>
                <a:latin typeface="Times New Roman" panose="02020603050405020304" pitchFamily="18" charset="0"/>
                <a:ea typeface="Times New Roman" panose="02020603050405020304" pitchFamily="18" charset="0"/>
              </a:rPr>
              <a:t>et al.,</a:t>
            </a:r>
            <a:r>
              <a:rPr lang="en-IN" sz="1000" u="none" strike="noStrike" dirty="0">
                <a:effectLst/>
                <a:highlight>
                  <a:srgbClr val="FFFFFF"/>
                </a:highlight>
                <a:latin typeface="Times New Roman" panose="02020603050405020304" pitchFamily="18" charset="0"/>
                <a:ea typeface="Times New Roman" panose="02020603050405020304" pitchFamily="18" charset="0"/>
              </a:rPr>
              <a:t> 2024)</a:t>
            </a:r>
            <a:r>
              <a:rPr lang="en-IN" sz="1000" u="none" strike="noStrike" dirty="0">
                <a:effectLst/>
                <a:latin typeface="Times New Roman" panose="02020603050405020304" pitchFamily="18" charset="0"/>
                <a:ea typeface="Times New Roman" panose="02020603050405020304" pitchFamily="18" charset="0"/>
              </a:rPr>
              <a:t>. </a:t>
            </a:r>
            <a:endParaRPr lang="en-IN" sz="10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IN" sz="1000" u="none" strike="noStrike" dirty="0">
                <a:effectLst/>
                <a:latin typeface="Times New Roman" panose="02020603050405020304" pitchFamily="18" charset="0"/>
                <a:ea typeface="Times New Roman" panose="02020603050405020304" pitchFamily="18" charset="0"/>
              </a:rPr>
              <a:t>Through this process, the maintenance of a positive perception of the event among people can be established in a successful format (</a:t>
            </a:r>
            <a:r>
              <a:rPr lang="en-IN" sz="1000" u="none" strike="noStrike" dirty="0">
                <a:effectLst/>
                <a:highlight>
                  <a:srgbClr val="FFFFFF"/>
                </a:highlight>
                <a:latin typeface="Times New Roman" panose="02020603050405020304" pitchFamily="18" charset="0"/>
                <a:ea typeface="Times New Roman" panose="02020603050405020304" pitchFamily="18" charset="0"/>
              </a:rPr>
              <a:t>Majd </a:t>
            </a:r>
            <a:r>
              <a:rPr lang="en-IN" sz="1000" i="1" u="none" strike="noStrike" dirty="0">
                <a:effectLst/>
                <a:highlight>
                  <a:srgbClr val="FFFFFF"/>
                </a:highlight>
                <a:latin typeface="Times New Roman" panose="02020603050405020304" pitchFamily="18" charset="0"/>
                <a:ea typeface="Times New Roman" panose="02020603050405020304" pitchFamily="18" charset="0"/>
              </a:rPr>
              <a:t>et al.,</a:t>
            </a:r>
            <a:r>
              <a:rPr lang="en-IN" sz="1000" u="none" strike="noStrike" dirty="0">
                <a:effectLst/>
                <a:highlight>
                  <a:srgbClr val="FFFFFF"/>
                </a:highlight>
                <a:latin typeface="Times New Roman" panose="02020603050405020304" pitchFamily="18" charset="0"/>
                <a:ea typeface="Times New Roman" panose="02020603050405020304" pitchFamily="18" charset="0"/>
              </a:rPr>
              <a:t> 2021)</a:t>
            </a:r>
            <a:r>
              <a:rPr lang="en-IN" sz="1000" u="none" strike="noStrike" dirty="0">
                <a:effectLst/>
                <a:latin typeface="Times New Roman" panose="02020603050405020304" pitchFamily="18" charset="0"/>
                <a:ea typeface="Times New Roman" panose="02020603050405020304" pitchFamily="18" charset="0"/>
              </a:rPr>
              <a:t>. </a:t>
            </a:r>
            <a:endParaRPr lang="en-IN" sz="10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IN" sz="1000" u="none" strike="noStrike" dirty="0">
                <a:effectLst/>
                <a:latin typeface="Times New Roman" panose="02020603050405020304" pitchFamily="18" charset="0"/>
                <a:ea typeface="Times New Roman" panose="02020603050405020304" pitchFamily="18" charset="0"/>
              </a:rPr>
              <a:t>Staff that will be engaged in the event will require developed skills in multiple areas. In that regard, it can be noted that among all the staff a strong communication, problem-solving and organising skills will be required.</a:t>
            </a:r>
            <a:endParaRPr lang="en-IN" sz="10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IN" sz="1000" u="none" strike="noStrike" dirty="0">
                <a:effectLst/>
                <a:latin typeface="Times New Roman" panose="02020603050405020304" pitchFamily="18" charset="0"/>
                <a:ea typeface="Times New Roman" panose="02020603050405020304" pitchFamily="18" charset="0"/>
              </a:rPr>
              <a:t>It will support them in communicating with everyone to offer better services to them within the event (</a:t>
            </a:r>
            <a:r>
              <a:rPr lang="en-IN" sz="1000" u="none" strike="noStrike" dirty="0">
                <a:effectLst/>
                <a:highlight>
                  <a:srgbClr val="FFFFFF"/>
                </a:highlight>
                <a:latin typeface="Times New Roman" panose="02020603050405020304" pitchFamily="18" charset="0"/>
                <a:ea typeface="Times New Roman" panose="02020603050405020304" pitchFamily="18" charset="0"/>
              </a:rPr>
              <a:t>Bladen </a:t>
            </a:r>
            <a:r>
              <a:rPr lang="en-IN" sz="1000" i="1" u="none" strike="noStrike" dirty="0">
                <a:effectLst/>
                <a:highlight>
                  <a:srgbClr val="FFFFFF"/>
                </a:highlight>
                <a:latin typeface="Times New Roman" panose="02020603050405020304" pitchFamily="18" charset="0"/>
                <a:ea typeface="Times New Roman" panose="02020603050405020304" pitchFamily="18" charset="0"/>
              </a:rPr>
              <a:t>et al.,</a:t>
            </a:r>
            <a:r>
              <a:rPr lang="en-IN" sz="1000" u="none" strike="noStrike" dirty="0">
                <a:effectLst/>
                <a:highlight>
                  <a:srgbClr val="FFFFFF"/>
                </a:highlight>
                <a:latin typeface="Times New Roman" panose="02020603050405020304" pitchFamily="18" charset="0"/>
                <a:ea typeface="Times New Roman" panose="02020603050405020304" pitchFamily="18" charset="0"/>
              </a:rPr>
              <a:t> 2022)</a:t>
            </a:r>
            <a:r>
              <a:rPr lang="en-IN" sz="1000" u="none" strike="noStrike" dirty="0">
                <a:effectLst/>
                <a:latin typeface="Times New Roman" panose="02020603050405020304" pitchFamily="18" charset="0"/>
                <a:ea typeface="Times New Roman" panose="02020603050405020304" pitchFamily="18" charset="0"/>
              </a:rPr>
              <a:t>.</a:t>
            </a:r>
            <a:endParaRPr lang="en-IN" sz="10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IN" sz="1000" u="none" strike="noStrike" dirty="0">
                <a:effectLst/>
                <a:latin typeface="Times New Roman" panose="02020603050405020304" pitchFamily="18" charset="0"/>
                <a:ea typeface="Times New Roman" panose="02020603050405020304" pitchFamily="18" charset="0"/>
              </a:rPr>
              <a:t>Therefore, the availability of problem-solving skills among the involved staff must support in handling risks in case of any uncertain situation within the event. </a:t>
            </a:r>
            <a:endParaRPr lang="en-IN" sz="1000" u="none" strike="noStrike" dirty="0">
              <a:effectLst/>
              <a:latin typeface="Arial" panose="020B0604020202020204" pitchFamily="34" charset="0"/>
              <a:ea typeface="Arial" panose="020B0604020202020204" pitchFamily="34" charset="0"/>
            </a:endParaRPr>
          </a:p>
          <a:p>
            <a:pPr algn="just">
              <a:lnSpc>
                <a:spcPct val="100000"/>
              </a:lnSpc>
            </a:pPr>
            <a:endParaRPr lang="en-IN" sz="1000" dirty="0"/>
          </a:p>
        </p:txBody>
      </p:sp>
      <p:grpSp>
        <p:nvGrpSpPr>
          <p:cNvPr id="8203" name="decorative circles">
            <a:extLst>
              <a:ext uri="{FF2B5EF4-FFF2-40B4-BE49-F238E27FC236}">
                <a16:creationId xmlns:a16="http://schemas.microsoft.com/office/drawing/2014/main" id="{B29252B9-8F48-4CC0-A640-09C8A8C24E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461374" cy="5966848"/>
            <a:chOff x="6008627" y="289695"/>
            <a:chExt cx="5461374" cy="5966848"/>
          </a:xfrm>
        </p:grpSpPr>
        <p:sp>
          <p:nvSpPr>
            <p:cNvPr id="8204" name="Oval 8203">
              <a:extLst>
                <a:ext uri="{FF2B5EF4-FFF2-40B4-BE49-F238E27FC236}">
                  <a16:creationId xmlns:a16="http://schemas.microsoft.com/office/drawing/2014/main" id="{28548D73-0AE2-434D-B75C-77D24F5ED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5" name="Oval 8204">
              <a:extLst>
                <a:ext uri="{FF2B5EF4-FFF2-40B4-BE49-F238E27FC236}">
                  <a16:creationId xmlns:a16="http://schemas.microsoft.com/office/drawing/2014/main" id="{9BC26AF4-B368-411A-BF70-74F07FA77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6" name="Oval 8205">
              <a:extLst>
                <a:ext uri="{FF2B5EF4-FFF2-40B4-BE49-F238E27FC236}">
                  <a16:creationId xmlns:a16="http://schemas.microsoft.com/office/drawing/2014/main" id="{6BE4EEE7-FD25-4B68-819D-487E4D78F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7" name="Oval 8206">
              <a:extLst>
                <a:ext uri="{FF2B5EF4-FFF2-40B4-BE49-F238E27FC236}">
                  <a16:creationId xmlns:a16="http://schemas.microsoft.com/office/drawing/2014/main" id="{6E52A4F8-9F27-4959-B733-FDA9FCA2E8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654708"/>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8" name="Oval 8207">
              <a:extLst>
                <a:ext uri="{FF2B5EF4-FFF2-40B4-BE49-F238E27FC236}">
                  <a16:creationId xmlns:a16="http://schemas.microsoft.com/office/drawing/2014/main" id="{F13DA742-C9EF-49AA-ADEB-553344930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194" name="Picture 2" descr="Free of Charge Creative Commons staff Image - Finger 1">
            <a:extLst>
              <a:ext uri="{FF2B5EF4-FFF2-40B4-BE49-F238E27FC236}">
                <a16:creationId xmlns:a16="http://schemas.microsoft.com/office/drawing/2014/main" id="{A82A2A67-4CB5-FC4C-B267-167C23403C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5953" r="17500" b="-2"/>
          <a:stretch/>
        </p:blipFill>
        <p:spPr bwMode="auto">
          <a:xfrm>
            <a:off x="8104144" y="2349909"/>
            <a:ext cx="3930603" cy="3930603"/>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4950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8AACE-874A-5030-CF27-15B2D9522071}"/>
              </a:ext>
            </a:extLst>
          </p:cNvPr>
          <p:cNvSpPr>
            <a:spLocks noGrp="1"/>
          </p:cNvSpPr>
          <p:nvPr>
            <p:ph type="title"/>
          </p:nvPr>
        </p:nvSpPr>
        <p:spPr/>
        <p:txBody>
          <a:bodyPr>
            <a:normAutofit fontScale="90000"/>
          </a:bodyPr>
          <a:lstStyle/>
          <a:p>
            <a:pPr>
              <a:lnSpc>
                <a:spcPct val="150000"/>
              </a:lnSpc>
            </a:pPr>
            <a:r>
              <a:rPr lang="en-IN" sz="1800" b="1" dirty="0">
                <a:effectLst/>
                <a:latin typeface="Times New Roman" panose="02020603050405020304" pitchFamily="18" charset="0"/>
                <a:ea typeface="Times New Roman" panose="02020603050405020304" pitchFamily="18" charset="0"/>
              </a:rPr>
              <a:t>Financial factors </a:t>
            </a:r>
            <a:br>
              <a:rPr lang="en-IN" sz="1800" dirty="0">
                <a:effectLst/>
                <a:latin typeface="Arial" panose="020B0604020202020204" pitchFamily="34" charset="0"/>
                <a:ea typeface="Arial" panose="020B0604020202020204" pitchFamily="34" charset="0"/>
              </a:rPr>
            </a:br>
            <a:r>
              <a:rPr lang="en-IN" sz="1800" b="1" dirty="0">
                <a:effectLst/>
                <a:latin typeface="Times New Roman" panose="02020603050405020304" pitchFamily="18" charset="0"/>
                <a:ea typeface="Times New Roman" panose="02020603050405020304" pitchFamily="18" charset="0"/>
              </a:rPr>
              <a:t>Predicted breakdown of cost, Funding, and Generating revenue </a:t>
            </a:r>
            <a:br>
              <a:rPr lang="en-IN" sz="1800" dirty="0">
                <a:effectLst/>
                <a:latin typeface="Arial" panose="020B0604020202020204" pitchFamily="34" charset="0"/>
                <a:ea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B2014EA8-FBA6-755F-827D-AF6F4124EBDD}"/>
              </a:ext>
            </a:extLst>
          </p:cNvPr>
          <p:cNvSpPr>
            <a:spLocks noGrp="1"/>
          </p:cNvSpPr>
          <p:nvPr>
            <p:ph idx="1"/>
          </p:nvPr>
        </p:nvSpPr>
        <p:spPr>
          <a:xfrm>
            <a:off x="777240" y="1825625"/>
            <a:ext cx="5495223" cy="4351338"/>
          </a:xfrm>
        </p:spPr>
        <p:txBody>
          <a:bodyPr>
            <a:normAutofit/>
          </a:bodyPr>
          <a:lstStyle/>
          <a:p>
            <a:pPr marL="342900" lvl="0" indent="-342900" algn="just">
              <a:lnSpc>
                <a:spcPct val="12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Funding for the event will be managed based on the engagement of the private investors.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2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Therefore, the maintenance of crowdfunding and sponsorship will be managed to ensure the availability of proper funds to manage successful arrangements of the event.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2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generation of revenues within the event will be managed by selling tickets.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2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Thus, merchandise sales, food and drinks, and the hosting prices of workshop panels will help in generating revenue from this specific event. </a:t>
            </a:r>
            <a:endParaRPr lang="en-IN" sz="1800" u="none" strike="noStrike" dirty="0">
              <a:effectLst/>
              <a:latin typeface="Arial" panose="020B0604020202020204" pitchFamily="34" charset="0"/>
              <a:ea typeface="Arial" panose="020B0604020202020204" pitchFamily="34" charset="0"/>
            </a:endParaRPr>
          </a:p>
          <a:p>
            <a:pPr>
              <a:lnSpc>
                <a:spcPct val="120000"/>
              </a:lnSpc>
            </a:pPr>
            <a:endParaRPr lang="en-IN" dirty="0"/>
          </a:p>
        </p:txBody>
      </p:sp>
      <p:graphicFrame>
        <p:nvGraphicFramePr>
          <p:cNvPr id="6" name="Table 5">
            <a:extLst>
              <a:ext uri="{FF2B5EF4-FFF2-40B4-BE49-F238E27FC236}">
                <a16:creationId xmlns:a16="http://schemas.microsoft.com/office/drawing/2014/main" id="{A4CA8A97-23C1-E5E2-B84F-66D107AF1A1B}"/>
              </a:ext>
            </a:extLst>
          </p:cNvPr>
          <p:cNvGraphicFramePr>
            <a:graphicFrameLocks noGrp="1"/>
          </p:cNvGraphicFramePr>
          <p:nvPr>
            <p:extLst>
              <p:ext uri="{D42A27DB-BD31-4B8C-83A1-F6EECF244321}">
                <p14:modId xmlns:p14="http://schemas.microsoft.com/office/powerpoint/2010/main" val="2996742558"/>
              </p:ext>
            </p:extLst>
          </p:nvPr>
        </p:nvGraphicFramePr>
        <p:xfrm>
          <a:off x="6604818" y="1982127"/>
          <a:ext cx="4587240" cy="2266509"/>
        </p:xfrm>
        <a:graphic>
          <a:graphicData uri="http://schemas.openxmlformats.org/drawingml/2006/table">
            <a:tbl>
              <a:tblPr>
                <a:tableStyleId>{5C22544A-7EE6-4342-B048-85BDC9FD1C3A}</a:tableStyleId>
              </a:tblPr>
              <a:tblGrid>
                <a:gridCol w="2293620">
                  <a:extLst>
                    <a:ext uri="{9D8B030D-6E8A-4147-A177-3AD203B41FA5}">
                      <a16:colId xmlns:a16="http://schemas.microsoft.com/office/drawing/2014/main" val="4207463904"/>
                    </a:ext>
                  </a:extLst>
                </a:gridCol>
                <a:gridCol w="2293620">
                  <a:extLst>
                    <a:ext uri="{9D8B030D-6E8A-4147-A177-3AD203B41FA5}">
                      <a16:colId xmlns:a16="http://schemas.microsoft.com/office/drawing/2014/main" val="3043193186"/>
                    </a:ext>
                  </a:extLst>
                </a:gridCol>
              </a:tblGrid>
              <a:tr h="0">
                <a:tc>
                  <a:txBody>
                    <a:bodyPr/>
                    <a:lstStyle/>
                    <a:p>
                      <a:pPr algn="ctr">
                        <a:lnSpc>
                          <a:spcPct val="115000"/>
                        </a:lnSpc>
                      </a:pPr>
                      <a:r>
                        <a:rPr lang="en-IN" sz="1200">
                          <a:effectLst/>
                        </a:rPr>
                        <a:t>Areas of investment </a:t>
                      </a:r>
                      <a:endParaRPr lang="en-IN" sz="1100">
                        <a:effectLst/>
                        <a:latin typeface="Arial" panose="020B0604020202020204" pitchFamily="34" charset="0"/>
                        <a:ea typeface="Arial" panose="020B0604020202020204" pitchFamily="34" charset="0"/>
                      </a:endParaRPr>
                    </a:p>
                  </a:txBody>
                  <a:tcPr marL="63500" marR="63500" marT="63500" marB="63500"/>
                </a:tc>
                <a:tc>
                  <a:txBody>
                    <a:bodyPr/>
                    <a:lstStyle/>
                    <a:p>
                      <a:pPr algn="ctr">
                        <a:lnSpc>
                          <a:spcPct val="115000"/>
                        </a:lnSpc>
                      </a:pPr>
                      <a:r>
                        <a:rPr lang="en-IN" sz="1200">
                          <a:effectLst/>
                        </a:rPr>
                        <a:t>Cost </a:t>
                      </a:r>
                      <a:endParaRPr lang="en-IN" sz="110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729868714"/>
                  </a:ext>
                </a:extLst>
              </a:tr>
              <a:tr h="0">
                <a:tc>
                  <a:txBody>
                    <a:bodyPr/>
                    <a:lstStyle/>
                    <a:p>
                      <a:pPr>
                        <a:lnSpc>
                          <a:spcPct val="115000"/>
                        </a:lnSpc>
                      </a:pPr>
                      <a:r>
                        <a:rPr lang="en-IN" sz="1200">
                          <a:effectLst/>
                        </a:rPr>
                        <a:t>Venue </a:t>
                      </a:r>
                      <a:endParaRPr lang="en-IN" sz="1100">
                        <a:effectLst/>
                        <a:latin typeface="Arial" panose="020B0604020202020204" pitchFamily="34" charset="0"/>
                        <a:ea typeface="Arial" panose="020B0604020202020204" pitchFamily="34" charset="0"/>
                      </a:endParaRPr>
                    </a:p>
                  </a:txBody>
                  <a:tcPr marL="63500" marR="63500" marT="63500" marB="63500"/>
                </a:tc>
                <a:tc>
                  <a:txBody>
                    <a:bodyPr/>
                    <a:lstStyle/>
                    <a:p>
                      <a:pPr>
                        <a:lnSpc>
                          <a:spcPct val="115000"/>
                        </a:lnSpc>
                      </a:pPr>
                      <a:r>
                        <a:rPr lang="en-IN" sz="1200">
                          <a:effectLst/>
                        </a:rPr>
                        <a:t>£978 per hour</a:t>
                      </a:r>
                      <a:endParaRPr lang="en-IN" sz="110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3646782960"/>
                  </a:ext>
                </a:extLst>
              </a:tr>
              <a:tr h="0">
                <a:tc>
                  <a:txBody>
                    <a:bodyPr/>
                    <a:lstStyle/>
                    <a:p>
                      <a:pPr>
                        <a:lnSpc>
                          <a:spcPct val="115000"/>
                        </a:lnSpc>
                      </a:pPr>
                      <a:r>
                        <a:rPr lang="en-IN" sz="1200">
                          <a:effectLst/>
                        </a:rPr>
                        <a:t>Conference event app</a:t>
                      </a:r>
                      <a:endParaRPr lang="en-IN" sz="1100">
                        <a:effectLst/>
                        <a:latin typeface="Arial" panose="020B0604020202020204" pitchFamily="34" charset="0"/>
                        <a:ea typeface="Arial" panose="020B0604020202020204" pitchFamily="34" charset="0"/>
                      </a:endParaRPr>
                    </a:p>
                  </a:txBody>
                  <a:tcPr marL="63500" marR="63500" marT="63500" marB="63500"/>
                </a:tc>
                <a:tc>
                  <a:txBody>
                    <a:bodyPr/>
                    <a:lstStyle/>
                    <a:p>
                      <a:pPr>
                        <a:lnSpc>
                          <a:spcPct val="115000"/>
                        </a:lnSpc>
                      </a:pPr>
                      <a:r>
                        <a:rPr lang="en-IN" sz="1200">
                          <a:effectLst/>
                        </a:rPr>
                        <a:t>£1290</a:t>
                      </a:r>
                      <a:endParaRPr lang="en-IN" sz="110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2257574873"/>
                  </a:ext>
                </a:extLst>
              </a:tr>
              <a:tr h="0">
                <a:tc>
                  <a:txBody>
                    <a:bodyPr/>
                    <a:lstStyle/>
                    <a:p>
                      <a:pPr>
                        <a:lnSpc>
                          <a:spcPct val="115000"/>
                        </a:lnSpc>
                      </a:pPr>
                      <a:r>
                        <a:rPr lang="en-IN" sz="1200">
                          <a:effectLst/>
                        </a:rPr>
                        <a:t>Food and beverage</a:t>
                      </a:r>
                      <a:endParaRPr lang="en-IN" sz="1100">
                        <a:effectLst/>
                        <a:latin typeface="Arial" panose="020B0604020202020204" pitchFamily="34" charset="0"/>
                        <a:ea typeface="Arial" panose="020B0604020202020204" pitchFamily="34" charset="0"/>
                      </a:endParaRPr>
                    </a:p>
                  </a:txBody>
                  <a:tcPr marL="63500" marR="63500" marT="63500" marB="63500"/>
                </a:tc>
                <a:tc>
                  <a:txBody>
                    <a:bodyPr/>
                    <a:lstStyle/>
                    <a:p>
                      <a:pPr>
                        <a:lnSpc>
                          <a:spcPct val="115000"/>
                        </a:lnSpc>
                      </a:pPr>
                      <a:r>
                        <a:rPr lang="en-IN" sz="1200">
                          <a:effectLst/>
                        </a:rPr>
                        <a:t>£150 per person </a:t>
                      </a:r>
                      <a:endParaRPr lang="en-IN" sz="110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4110016619"/>
                  </a:ext>
                </a:extLst>
              </a:tr>
              <a:tr h="0">
                <a:tc>
                  <a:txBody>
                    <a:bodyPr/>
                    <a:lstStyle/>
                    <a:p>
                      <a:pPr>
                        <a:lnSpc>
                          <a:spcPct val="115000"/>
                        </a:lnSpc>
                      </a:pPr>
                      <a:r>
                        <a:rPr lang="en-IN" sz="1200">
                          <a:effectLst/>
                        </a:rPr>
                        <a:t>Staff</a:t>
                      </a:r>
                      <a:endParaRPr lang="en-IN" sz="1100">
                        <a:effectLst/>
                        <a:latin typeface="Arial" panose="020B0604020202020204" pitchFamily="34" charset="0"/>
                        <a:ea typeface="Arial" panose="020B0604020202020204" pitchFamily="34" charset="0"/>
                      </a:endParaRPr>
                    </a:p>
                  </a:txBody>
                  <a:tcPr marL="63500" marR="63500" marT="63500" marB="63500"/>
                </a:tc>
                <a:tc>
                  <a:txBody>
                    <a:bodyPr/>
                    <a:lstStyle/>
                    <a:p>
                      <a:pPr>
                        <a:lnSpc>
                          <a:spcPct val="115000"/>
                        </a:lnSpc>
                      </a:pPr>
                      <a:r>
                        <a:rPr lang="en-IN" sz="1200">
                          <a:effectLst/>
                        </a:rPr>
                        <a:t>£67140</a:t>
                      </a:r>
                      <a:endParaRPr lang="en-IN" sz="110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864231809"/>
                  </a:ext>
                </a:extLst>
              </a:tr>
              <a:tr h="0">
                <a:tc>
                  <a:txBody>
                    <a:bodyPr/>
                    <a:lstStyle/>
                    <a:p>
                      <a:pPr>
                        <a:lnSpc>
                          <a:spcPct val="115000"/>
                        </a:lnSpc>
                      </a:pPr>
                      <a:r>
                        <a:rPr lang="en-IN" sz="1200">
                          <a:effectLst/>
                        </a:rPr>
                        <a:t>Equipment</a:t>
                      </a:r>
                      <a:endParaRPr lang="en-IN" sz="1100">
                        <a:effectLst/>
                        <a:latin typeface="Arial" panose="020B0604020202020204" pitchFamily="34" charset="0"/>
                        <a:ea typeface="Arial" panose="020B0604020202020204" pitchFamily="34" charset="0"/>
                      </a:endParaRPr>
                    </a:p>
                  </a:txBody>
                  <a:tcPr marL="63500" marR="63500" marT="63500" marB="63500"/>
                </a:tc>
                <a:tc>
                  <a:txBody>
                    <a:bodyPr/>
                    <a:lstStyle/>
                    <a:p>
                      <a:pPr>
                        <a:lnSpc>
                          <a:spcPct val="115000"/>
                        </a:lnSpc>
                      </a:pPr>
                      <a:r>
                        <a:rPr lang="en-IN" sz="1200">
                          <a:effectLst/>
                        </a:rPr>
                        <a:t>£1780</a:t>
                      </a:r>
                      <a:endParaRPr lang="en-IN" sz="110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2361458399"/>
                  </a:ext>
                </a:extLst>
              </a:tr>
              <a:tr h="0">
                <a:tc>
                  <a:txBody>
                    <a:bodyPr/>
                    <a:lstStyle/>
                    <a:p>
                      <a:pPr>
                        <a:lnSpc>
                          <a:spcPct val="115000"/>
                        </a:lnSpc>
                      </a:pPr>
                      <a:r>
                        <a:rPr lang="en-IN" sz="1200">
                          <a:effectLst/>
                        </a:rPr>
                        <a:t>Others</a:t>
                      </a:r>
                      <a:endParaRPr lang="en-IN" sz="1100">
                        <a:effectLst/>
                        <a:latin typeface="Arial" panose="020B0604020202020204" pitchFamily="34" charset="0"/>
                        <a:ea typeface="Arial" panose="020B0604020202020204" pitchFamily="34" charset="0"/>
                      </a:endParaRPr>
                    </a:p>
                  </a:txBody>
                  <a:tcPr marL="63500" marR="63500" marT="63500" marB="63500"/>
                </a:tc>
                <a:tc>
                  <a:txBody>
                    <a:bodyPr/>
                    <a:lstStyle/>
                    <a:p>
                      <a:pPr>
                        <a:lnSpc>
                          <a:spcPct val="115000"/>
                        </a:lnSpc>
                      </a:pPr>
                      <a:r>
                        <a:rPr lang="en-IN" sz="1200" dirty="0">
                          <a:effectLst/>
                        </a:rPr>
                        <a:t>£4520</a:t>
                      </a:r>
                      <a:endParaRPr lang="en-IN" sz="1100"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4147746329"/>
                  </a:ext>
                </a:extLst>
              </a:tr>
            </a:tbl>
          </a:graphicData>
        </a:graphic>
      </p:graphicFrame>
      <p:graphicFrame>
        <p:nvGraphicFramePr>
          <p:cNvPr id="7" name="Table 6">
            <a:extLst>
              <a:ext uri="{FF2B5EF4-FFF2-40B4-BE49-F238E27FC236}">
                <a16:creationId xmlns:a16="http://schemas.microsoft.com/office/drawing/2014/main" id="{83708002-6572-7789-BDDE-1B07839927CF}"/>
              </a:ext>
            </a:extLst>
          </p:cNvPr>
          <p:cNvGraphicFramePr>
            <a:graphicFrameLocks noGrp="1"/>
          </p:cNvGraphicFramePr>
          <p:nvPr>
            <p:extLst>
              <p:ext uri="{D42A27DB-BD31-4B8C-83A1-F6EECF244321}">
                <p14:modId xmlns:p14="http://schemas.microsoft.com/office/powerpoint/2010/main" val="2919886543"/>
              </p:ext>
            </p:extLst>
          </p:nvPr>
        </p:nvGraphicFramePr>
        <p:xfrm>
          <a:off x="7010400" y="4540075"/>
          <a:ext cx="3921910" cy="914400"/>
        </p:xfrm>
        <a:graphic>
          <a:graphicData uri="http://schemas.openxmlformats.org/drawingml/2006/table">
            <a:tbl>
              <a:tblPr firstRow="1" bandRow="1">
                <a:tableStyleId>{5C22544A-7EE6-4342-B048-85BDC9FD1C3A}</a:tableStyleId>
              </a:tblPr>
              <a:tblGrid>
                <a:gridCol w="3921910">
                  <a:extLst>
                    <a:ext uri="{9D8B030D-6E8A-4147-A177-3AD203B41FA5}">
                      <a16:colId xmlns:a16="http://schemas.microsoft.com/office/drawing/2014/main" val="1351760955"/>
                    </a:ext>
                  </a:extLst>
                </a:gridCol>
              </a:tblGrid>
              <a:tr h="593398">
                <a:tc>
                  <a:txBody>
                    <a:bodyPr/>
                    <a:lstStyle/>
                    <a:p>
                      <a:pPr algn="ctr"/>
                      <a:r>
                        <a:rPr lang="en-IN" sz="1800" b="1" kern="1200" dirty="0">
                          <a:solidFill>
                            <a:schemeClr val="lt1"/>
                          </a:solidFill>
                          <a:effectLst/>
                          <a:latin typeface="Times New Roman" panose="02020603050405020304" pitchFamily="18" charset="0"/>
                          <a:ea typeface="+mn-ea"/>
                          <a:cs typeface="Times New Roman" panose="02020603050405020304" pitchFamily="18" charset="0"/>
                        </a:rPr>
                        <a:t>Table 1:Expenditure table </a:t>
                      </a:r>
                    </a:p>
                    <a:p>
                      <a:pPr algn="ctr"/>
                      <a:r>
                        <a:rPr lang="en-IN" sz="1800" b="1" kern="1200" dirty="0">
                          <a:solidFill>
                            <a:schemeClr val="lt1"/>
                          </a:solidFill>
                          <a:effectLst/>
                          <a:latin typeface="Times New Roman" panose="02020603050405020304" pitchFamily="18" charset="0"/>
                          <a:ea typeface="+mn-ea"/>
                          <a:cs typeface="Times New Roman" panose="02020603050405020304" pitchFamily="18" charset="0"/>
                        </a:rPr>
                        <a:t>(Source: Self-created)</a:t>
                      </a:r>
                    </a:p>
                    <a:p>
                      <a:endParaRPr lang="en-IN" dirty="0"/>
                    </a:p>
                  </a:txBody>
                  <a:tcPr/>
                </a:tc>
                <a:extLst>
                  <a:ext uri="{0D108BD9-81ED-4DB2-BD59-A6C34878D82A}">
                    <a16:rowId xmlns:a16="http://schemas.microsoft.com/office/drawing/2014/main" val="2797935327"/>
                  </a:ext>
                </a:extLst>
              </a:tr>
            </a:tbl>
          </a:graphicData>
        </a:graphic>
      </p:graphicFrame>
    </p:spTree>
    <p:extLst>
      <p:ext uri="{BB962C8B-B14F-4D97-AF65-F5344CB8AC3E}">
        <p14:creationId xmlns:p14="http://schemas.microsoft.com/office/powerpoint/2010/main" val="26422399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BB4ECDFC-8958-4B83-B01F-58AEFB867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5" name="Rectangle 9224">
            <a:extLst>
              <a:ext uri="{FF2B5EF4-FFF2-40B4-BE49-F238E27FC236}">
                <a16:creationId xmlns:a16="http://schemas.microsoft.com/office/drawing/2014/main" id="{C1D68778-F94A-4C5B-9118-3B992BB97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39B1F213-2D0E-E82D-44B9-A39EF62B199F}"/>
              </a:ext>
            </a:extLst>
          </p:cNvPr>
          <p:cNvSpPr>
            <a:spLocks noGrp="1"/>
          </p:cNvSpPr>
          <p:nvPr>
            <p:ph type="title"/>
          </p:nvPr>
        </p:nvSpPr>
        <p:spPr>
          <a:xfrm>
            <a:off x="666285" y="443964"/>
            <a:ext cx="4606280" cy="1904432"/>
          </a:xfrm>
        </p:spPr>
        <p:txBody>
          <a:bodyPr anchor="b">
            <a:normAutofit/>
          </a:bodyPr>
          <a:lstStyle/>
          <a:p>
            <a:r>
              <a:rPr lang="en-IN" sz="4400" b="1" dirty="0">
                <a:effectLst/>
                <a:latin typeface="Times New Roman" panose="02020603050405020304" pitchFamily="18" charset="0"/>
                <a:ea typeface="Times New Roman" panose="02020603050405020304" pitchFamily="18" charset="0"/>
              </a:rPr>
              <a:t>Conclusion </a:t>
            </a:r>
            <a:br>
              <a:rPr lang="en-IN" sz="4400" dirty="0">
                <a:effectLst/>
                <a:latin typeface="Arial" panose="020B0604020202020204" pitchFamily="34" charset="0"/>
                <a:ea typeface="Arial" panose="020B0604020202020204" pitchFamily="34" charset="0"/>
              </a:rPr>
            </a:br>
            <a:endParaRPr lang="en-IN" sz="4400" dirty="0"/>
          </a:p>
        </p:txBody>
      </p:sp>
      <p:sp>
        <p:nvSpPr>
          <p:cNvPr id="3" name="Content Placeholder 2">
            <a:extLst>
              <a:ext uri="{FF2B5EF4-FFF2-40B4-BE49-F238E27FC236}">
                <a16:creationId xmlns:a16="http://schemas.microsoft.com/office/drawing/2014/main" id="{90882A3F-705E-82DA-E128-044EF67A2294}"/>
              </a:ext>
            </a:extLst>
          </p:cNvPr>
          <p:cNvSpPr>
            <a:spLocks noGrp="1"/>
          </p:cNvSpPr>
          <p:nvPr>
            <p:ph idx="1"/>
          </p:nvPr>
        </p:nvSpPr>
        <p:spPr>
          <a:xfrm>
            <a:off x="510557" y="2055018"/>
            <a:ext cx="4926682" cy="2747963"/>
          </a:xfrm>
        </p:spPr>
        <p:txBody>
          <a:bodyPr anchor="t">
            <a:noAutofit/>
          </a:bodyPr>
          <a:lstStyle/>
          <a:p>
            <a:pPr marL="342900" lvl="0" indent="-342900" algn="jus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The event will be organised on Women's Day to discuss women's rights.</a:t>
            </a:r>
            <a:endParaRPr lang="en-IN" sz="14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Equality issues and violence that women in the social structure of the UK are facing must be discussed within the conference.</a:t>
            </a:r>
            <a:endParaRPr lang="en-IN" sz="14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Different staff such as catering, lighting, and packing areas will be engaged within the event to continue overall operations with efficiency and success.</a:t>
            </a:r>
            <a:endParaRPr lang="en-IN" sz="14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Funding for the event will be managed through private investors.</a:t>
            </a:r>
            <a:endParaRPr lang="en-IN" sz="14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In the </a:t>
            </a:r>
            <a:r>
              <a:rPr lang="en-IN" sz="1400" u="none" strike="noStrike" dirty="0" err="1">
                <a:effectLst/>
                <a:latin typeface="Times New Roman" panose="02020603050405020304" pitchFamily="18" charset="0"/>
                <a:ea typeface="Times New Roman" panose="02020603050405020304" pitchFamily="18" charset="0"/>
              </a:rPr>
              <a:t>Plaisterers</a:t>
            </a:r>
            <a:r>
              <a:rPr lang="en-IN" sz="1400" u="none" strike="noStrike" dirty="0">
                <a:effectLst/>
                <a:latin typeface="Times New Roman" panose="02020603050405020304" pitchFamily="18" charset="0"/>
                <a:ea typeface="Times New Roman" panose="02020603050405020304" pitchFamily="18" charset="0"/>
              </a:rPr>
              <a:t>' Hall, the event will be organised.</a:t>
            </a:r>
            <a:endParaRPr lang="en-IN" sz="14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For earning revenue from the event a particular price will be included in the ticket of the event.</a:t>
            </a:r>
            <a:endParaRPr lang="en-IN" sz="1400" u="none" strike="noStrike" dirty="0">
              <a:effectLst/>
              <a:latin typeface="Arial" panose="020B0604020202020204" pitchFamily="34" charset="0"/>
              <a:ea typeface="Arial" panose="020B0604020202020204" pitchFamily="34" charset="0"/>
            </a:endParaRPr>
          </a:p>
          <a:p>
            <a:pPr marL="342900" lvl="0" indent="-342900" algn="just">
              <a:buFont typeface="Arial" panose="020B0604020202020204" pitchFamily="34" charset="0"/>
              <a:buChar char="●"/>
            </a:pPr>
            <a:r>
              <a:rPr lang="en-IN" sz="1400" u="none" strike="noStrike" dirty="0">
                <a:effectLst/>
                <a:latin typeface="Times New Roman" panose="02020603050405020304" pitchFamily="18" charset="0"/>
                <a:ea typeface="Times New Roman" panose="02020603050405020304" pitchFamily="18" charset="0"/>
              </a:rPr>
              <a:t>The presence of other interesting events within the UK can create challenges for this specific event to attract a crowd. </a:t>
            </a:r>
            <a:endParaRPr lang="en-IN" sz="1400" u="none" strike="noStrike" dirty="0">
              <a:effectLst/>
              <a:latin typeface="Arial" panose="020B0604020202020204" pitchFamily="34" charset="0"/>
              <a:ea typeface="Arial" panose="020B0604020202020204" pitchFamily="34" charset="0"/>
            </a:endParaRPr>
          </a:p>
          <a:p>
            <a:pPr algn="just"/>
            <a:endParaRPr lang="en-IN" sz="1400" dirty="0"/>
          </a:p>
        </p:txBody>
      </p:sp>
      <p:grpSp>
        <p:nvGrpSpPr>
          <p:cNvPr id="9227" name="decorative circles">
            <a:extLst>
              <a:ext uri="{FF2B5EF4-FFF2-40B4-BE49-F238E27FC236}">
                <a16:creationId xmlns:a16="http://schemas.microsoft.com/office/drawing/2014/main" id="{B29252B9-8F48-4CC0-A640-09C8A8C24E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461374" cy="5966848"/>
            <a:chOff x="6008627" y="289695"/>
            <a:chExt cx="5461374" cy="5966848"/>
          </a:xfrm>
        </p:grpSpPr>
        <p:sp>
          <p:nvSpPr>
            <p:cNvPr id="9228" name="Oval 9227">
              <a:extLst>
                <a:ext uri="{FF2B5EF4-FFF2-40B4-BE49-F238E27FC236}">
                  <a16:creationId xmlns:a16="http://schemas.microsoft.com/office/drawing/2014/main" id="{28548D73-0AE2-434D-B75C-77D24F5ED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9" name="Oval 9228">
              <a:extLst>
                <a:ext uri="{FF2B5EF4-FFF2-40B4-BE49-F238E27FC236}">
                  <a16:creationId xmlns:a16="http://schemas.microsoft.com/office/drawing/2014/main" id="{9BC26AF4-B368-411A-BF70-74F07FA77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0" name="Oval 9229">
              <a:extLst>
                <a:ext uri="{FF2B5EF4-FFF2-40B4-BE49-F238E27FC236}">
                  <a16:creationId xmlns:a16="http://schemas.microsoft.com/office/drawing/2014/main" id="{6BE4EEE7-FD25-4B68-819D-487E4D78F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1" name="Oval 9230">
              <a:extLst>
                <a:ext uri="{FF2B5EF4-FFF2-40B4-BE49-F238E27FC236}">
                  <a16:creationId xmlns:a16="http://schemas.microsoft.com/office/drawing/2014/main" id="{6E52A4F8-9F27-4959-B733-FDA9FCA2E8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654708"/>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2" name="Oval 9231">
              <a:extLst>
                <a:ext uri="{FF2B5EF4-FFF2-40B4-BE49-F238E27FC236}">
                  <a16:creationId xmlns:a16="http://schemas.microsoft.com/office/drawing/2014/main" id="{F13DA742-C9EF-49AA-ADEB-553344930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9218" name="Picture 2" descr="The 5 C's of event management: Host an unforgettable event">
            <a:extLst>
              <a:ext uri="{FF2B5EF4-FFF2-40B4-BE49-F238E27FC236}">
                <a16:creationId xmlns:a16="http://schemas.microsoft.com/office/drawing/2014/main" id="{84BBFBDC-ACF2-FCDC-5B8A-14A047117B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5544" r="36206"/>
          <a:stretch/>
        </p:blipFill>
        <p:spPr bwMode="auto">
          <a:xfrm>
            <a:off x="6306574" y="552339"/>
            <a:ext cx="5728174" cy="5728174"/>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30869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9A361-22AF-83E6-8192-2B68B344231F}"/>
              </a:ext>
            </a:extLst>
          </p:cNvPr>
          <p:cNvSpPr>
            <a:spLocks noGrp="1"/>
          </p:cNvSpPr>
          <p:nvPr>
            <p:ph type="title"/>
          </p:nvPr>
        </p:nvSpPr>
        <p:spPr/>
        <p:txBody>
          <a:bodyPr/>
          <a:lstStyle/>
          <a:p>
            <a:r>
              <a:rPr lang="en-IN" sz="1800" b="1" dirty="0">
                <a:effectLst/>
                <a:latin typeface="Times New Roman" panose="02020603050405020304" pitchFamily="18" charset="0"/>
                <a:ea typeface="Times New Roman" panose="02020603050405020304" pitchFamily="18" charset="0"/>
              </a:rPr>
              <a:t>References  </a:t>
            </a:r>
            <a:br>
              <a:rPr lang="en-IN" sz="1800" dirty="0">
                <a:effectLst/>
                <a:latin typeface="Arial" panose="020B0604020202020204" pitchFamily="34" charset="0"/>
                <a:ea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1DDA30D4-C51B-B738-1734-40D2E7D920CB}"/>
              </a:ext>
            </a:extLst>
          </p:cNvPr>
          <p:cNvSpPr>
            <a:spLocks noGrp="1"/>
          </p:cNvSpPr>
          <p:nvPr>
            <p:ph idx="1"/>
          </p:nvPr>
        </p:nvSpPr>
        <p:spPr>
          <a:xfrm>
            <a:off x="580594" y="1027906"/>
            <a:ext cx="10659110" cy="4351338"/>
          </a:xfrm>
        </p:spPr>
        <p:txBody>
          <a:bodyPr>
            <a:noAutofit/>
          </a:bodyPr>
          <a:lstStyle/>
          <a:p>
            <a:pPr algn="just">
              <a:lnSpc>
                <a:spcPct val="120000"/>
              </a:lnSpc>
              <a:spcBef>
                <a:spcPts val="1200"/>
              </a:spcBef>
              <a:spcAft>
                <a:spcPts val="1200"/>
              </a:spcAft>
            </a:pPr>
            <a:r>
              <a:rPr lang="en-IN" sz="10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Alejandrino, M., Clarin, L.J., </a:t>
            </a:r>
            <a:r>
              <a:rPr lang="en-IN" sz="1000" dirty="0" err="1">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Dueñas</a:t>
            </a:r>
            <a:r>
              <a:rPr lang="en-IN" sz="10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L., Navarro, C., Tolentino, C.E. and Garcia-</a:t>
            </a:r>
            <a:r>
              <a:rPr lang="en-IN" sz="1000" dirty="0" err="1">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Vigonte</a:t>
            </a:r>
            <a:r>
              <a:rPr lang="en-IN" sz="10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F., (2022). Quality competencies of </a:t>
            </a:r>
            <a:r>
              <a:rPr lang="en-IN" sz="1000" dirty="0" err="1">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silvestre’s</a:t>
            </a:r>
            <a:r>
              <a:rPr lang="en-IN" sz="10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events and exquisite style catering services: A case study. </a:t>
            </a:r>
            <a:r>
              <a:rPr lang="en-IN" sz="1000" i="1"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Available at SSRN 4021721</a:t>
            </a:r>
            <a:r>
              <a:rPr lang="en-IN" sz="10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a:t>
            </a:r>
            <a:r>
              <a:rPr lang="en-IN" sz="1000" u="sng" dirty="0">
                <a:solidFill>
                  <a:srgbClr val="1155CC"/>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hlinkClick r:id="rId2"/>
              </a:rPr>
              <a:t>https://papers.ssrn.com/sol3/</a:t>
            </a:r>
            <a:r>
              <a:rPr lang="en-IN" sz="1000" u="sng" dirty="0" err="1">
                <a:solidFill>
                  <a:srgbClr val="1155CC"/>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hlinkClick r:id="rId2"/>
              </a:rPr>
              <a:t>papers.cfm?abstract_id</a:t>
            </a:r>
            <a:r>
              <a:rPr lang="en-IN" sz="1000" u="sng" dirty="0">
                <a:solidFill>
                  <a:srgbClr val="1155CC"/>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hlinkClick r:id="rId2"/>
              </a:rPr>
              <a:t>=4021721</a:t>
            </a:r>
            <a:endParaRPr lang="en-IN" sz="1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20000"/>
              </a:lnSpc>
              <a:spcBef>
                <a:spcPts val="1200"/>
              </a:spcBef>
              <a:spcAft>
                <a:spcPts val="1200"/>
              </a:spcAft>
            </a:pPr>
            <a:r>
              <a:rPr lang="en-IN" sz="10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An, J., Kim, H. and Hur, D., (2021). Keeping the competitive edge of a convention and exhibition </a:t>
            </a:r>
            <a:r>
              <a:rPr lang="en-IN" sz="1000" dirty="0" err="1">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center</a:t>
            </a:r>
            <a:r>
              <a:rPr lang="en-IN" sz="10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in MICE Environment: identification of event attributes for long-run success. </a:t>
            </a:r>
            <a:r>
              <a:rPr lang="en-IN" sz="1000" i="1"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Sustainability</a:t>
            </a:r>
            <a:r>
              <a:rPr lang="en-IN" sz="10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r>
              <a:rPr lang="en-IN" sz="1000" i="1"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13</a:t>
            </a:r>
            <a:r>
              <a:rPr lang="en-IN" sz="10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(9), p.5030.</a:t>
            </a:r>
            <a:r>
              <a:rPr lang="en-IN" sz="1000" u="sng" dirty="0">
                <a:solidFill>
                  <a:srgbClr val="1155CC"/>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hlinkClick r:id="rId3"/>
              </a:rPr>
              <a:t>https://www.mdpi.com/2071-1050/13/9/5030</a:t>
            </a:r>
            <a:endParaRPr lang="en-IN" sz="1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20000"/>
              </a:lnSpc>
              <a:spcBef>
                <a:spcPts val="1200"/>
              </a:spcBef>
              <a:spcAft>
                <a:spcPts val="1200"/>
              </a:spcAft>
            </a:pPr>
            <a:r>
              <a:rPr lang="en-IN" sz="10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Bladen, C., Kennell, J., </a:t>
            </a:r>
            <a:r>
              <a:rPr lang="en-IN" sz="1000" dirty="0" err="1">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Abson</a:t>
            </a:r>
            <a:r>
              <a:rPr lang="en-IN" sz="10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E. and Wilde, N., (2022). </a:t>
            </a:r>
            <a:r>
              <a:rPr lang="en-IN" sz="1000" i="1"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Events management: An introduction</a:t>
            </a:r>
            <a:r>
              <a:rPr lang="en-IN" sz="10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r>
              <a:rPr lang="en-IN" sz="1000" dirty="0" err="1">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Routledge.</a:t>
            </a:r>
            <a:r>
              <a:rPr lang="en-IN" sz="1000" u="sng" dirty="0" err="1">
                <a:solidFill>
                  <a:srgbClr val="1155CC"/>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hlinkClick r:id="rId4"/>
              </a:rPr>
              <a:t>https</a:t>
            </a:r>
            <a:r>
              <a:rPr lang="en-IN" sz="1000" u="sng" dirty="0">
                <a:solidFill>
                  <a:srgbClr val="1155CC"/>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hlinkClick r:id="rId4"/>
              </a:rPr>
              <a:t>://www.taylorfrancis.com/books/mono/10.4324/9781003102878/events-management-charles-bladen-nick-wilde-james-kennell-emma-abson</a:t>
            </a:r>
            <a:endParaRPr lang="en-IN" sz="1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20000"/>
              </a:lnSpc>
              <a:spcBef>
                <a:spcPts val="1200"/>
              </a:spcBef>
              <a:spcAft>
                <a:spcPts val="1200"/>
              </a:spcAft>
            </a:pPr>
            <a:r>
              <a:rPr lang="en-IN" sz="10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British Chambers of Commerce (2024) </a:t>
            </a:r>
            <a:r>
              <a:rPr lang="en-IN" sz="1000" i="1"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Global annual conference 2024</a:t>
            </a:r>
            <a:r>
              <a:rPr lang="en-IN" sz="10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r>
              <a:rPr lang="en-IN" sz="1000" i="1"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British Chambers of Commerce</a:t>
            </a:r>
            <a:r>
              <a:rPr lang="en-IN" sz="10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Available at: https://www.britishchambers.org.uk/events/global-annual-conference-2024/#:~:text=The%20BCC%20is%20delighted%20to,at%20local%20and%20regional%20levels. (Accessed: 01 February 2025). </a:t>
            </a:r>
            <a:endParaRPr lang="en-IN" sz="1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20000"/>
              </a:lnSpc>
              <a:spcBef>
                <a:spcPts val="1200"/>
              </a:spcBef>
              <a:spcAft>
                <a:spcPts val="1200"/>
              </a:spcAft>
            </a:pPr>
            <a:r>
              <a:rPr lang="en-IN" sz="1000" dirty="0">
                <a:effectLst/>
                <a:latin typeface="Times New Roman" panose="02020603050405020304" pitchFamily="18" charset="0"/>
                <a:ea typeface="Times New Roman" panose="02020603050405020304" pitchFamily="18" charset="0"/>
                <a:cs typeface="Times New Roman" panose="02020603050405020304" pitchFamily="18" charset="0"/>
              </a:rPr>
              <a:t>Evans, J. (2024) </a:t>
            </a:r>
            <a:r>
              <a:rPr lang="en-IN" sz="1000" i="1" dirty="0">
                <a:effectLst/>
                <a:latin typeface="Times New Roman" panose="02020603050405020304" pitchFamily="18" charset="0"/>
                <a:ea typeface="Times New Roman" panose="02020603050405020304" pitchFamily="18" charset="0"/>
                <a:cs typeface="Times New Roman" panose="02020603050405020304" pitchFamily="18" charset="0"/>
              </a:rPr>
              <a:t>Rape reported every hour in London, BBC investigation shows</a:t>
            </a:r>
            <a:r>
              <a:rPr lang="en-IN" sz="1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000" i="1" dirty="0">
                <a:effectLst/>
                <a:latin typeface="Times New Roman" panose="02020603050405020304" pitchFamily="18" charset="0"/>
                <a:ea typeface="Times New Roman" panose="02020603050405020304" pitchFamily="18" charset="0"/>
                <a:cs typeface="Times New Roman" panose="02020603050405020304" pitchFamily="18" charset="0"/>
              </a:rPr>
              <a:t>BBC News</a:t>
            </a:r>
            <a:r>
              <a:rPr lang="en-IN" sz="1000" dirty="0">
                <a:effectLst/>
                <a:latin typeface="Times New Roman" panose="02020603050405020304" pitchFamily="18" charset="0"/>
                <a:ea typeface="Times New Roman" panose="02020603050405020304" pitchFamily="18" charset="0"/>
                <a:cs typeface="Times New Roman" panose="02020603050405020304" pitchFamily="18" charset="0"/>
              </a:rPr>
              <a:t>. Available at: https://www.bbc.com/news/articles/cxr202eee0no (Accessed: 01 February 2025). </a:t>
            </a:r>
            <a:endParaRPr lang="en-IN" sz="1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20000"/>
              </a:lnSpc>
              <a:spcBef>
                <a:spcPts val="1200"/>
              </a:spcBef>
              <a:spcAft>
                <a:spcPts val="1200"/>
              </a:spcAft>
            </a:pPr>
            <a:r>
              <a:rPr lang="en-IN" sz="10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Houser, K.W., Boyce, P.R., Zeitzer, J.M. and </a:t>
            </a:r>
            <a:r>
              <a:rPr lang="en-IN" sz="1000" dirty="0" err="1">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Herf</a:t>
            </a:r>
            <a:r>
              <a:rPr lang="en-IN" sz="10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M., (2021). Human-centric lighting: Myth, magic or metaphor?. </a:t>
            </a:r>
            <a:r>
              <a:rPr lang="en-IN" sz="1000" i="1"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Lighting Research &amp; Technology</a:t>
            </a:r>
            <a:r>
              <a:rPr lang="en-IN" sz="10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r>
              <a:rPr lang="en-IN" sz="1000" i="1"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53</a:t>
            </a:r>
            <a:r>
              <a:rPr lang="en-IN" sz="10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(2), pp.97-118.</a:t>
            </a:r>
            <a:r>
              <a:rPr lang="en-IN" sz="1000" u="sng" dirty="0">
                <a:solidFill>
                  <a:srgbClr val="1155CC"/>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hlinkClick r:id="rId5"/>
              </a:rPr>
              <a:t>https://journals.sagepub.com/</a:t>
            </a:r>
            <a:r>
              <a:rPr lang="en-IN" sz="1000" u="sng" dirty="0" err="1">
                <a:solidFill>
                  <a:srgbClr val="1155CC"/>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hlinkClick r:id="rId5"/>
              </a:rPr>
              <a:t>doi</a:t>
            </a:r>
            <a:r>
              <a:rPr lang="en-IN" sz="1000" u="sng" dirty="0">
                <a:solidFill>
                  <a:srgbClr val="1155CC"/>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hlinkClick r:id="rId5"/>
              </a:rPr>
              <a:t>/abs/10.1177/1477153520958448</a:t>
            </a:r>
            <a:endParaRPr lang="en-IN" sz="1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20000"/>
              </a:lnSpc>
              <a:spcBef>
                <a:spcPts val="1200"/>
              </a:spcBef>
              <a:spcAft>
                <a:spcPts val="1200"/>
              </a:spcAft>
            </a:pPr>
            <a:r>
              <a:rPr lang="en-IN" sz="1000" dirty="0">
                <a:effectLst/>
                <a:latin typeface="Times New Roman" panose="02020603050405020304" pitchFamily="18" charset="0"/>
                <a:ea typeface="Times New Roman" panose="02020603050405020304" pitchFamily="18" charset="0"/>
                <a:cs typeface="Times New Roman" panose="02020603050405020304" pitchFamily="18" charset="0"/>
              </a:rPr>
              <a:t>Jackson, I. (2024) </a:t>
            </a:r>
            <a:r>
              <a:rPr lang="en-IN" sz="1000" i="1" dirty="0">
                <a:effectLst/>
                <a:latin typeface="Times New Roman" panose="02020603050405020304" pitchFamily="18" charset="0"/>
                <a:ea typeface="Times New Roman" panose="02020603050405020304" pitchFamily="18" charset="0"/>
                <a:cs typeface="Times New Roman" panose="02020603050405020304" pitchFamily="18" charset="0"/>
              </a:rPr>
              <a:t>Workplace Discrimination Against Young Women Hits three-year high, study shows</a:t>
            </a:r>
            <a:r>
              <a:rPr lang="en-IN" sz="1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000" i="1" dirty="0">
                <a:effectLst/>
                <a:latin typeface="Times New Roman" panose="02020603050405020304" pitchFamily="18" charset="0"/>
                <a:ea typeface="Times New Roman" panose="02020603050405020304" pitchFamily="18" charset="0"/>
                <a:cs typeface="Times New Roman" panose="02020603050405020304" pitchFamily="18" charset="0"/>
              </a:rPr>
              <a:t>Home</a:t>
            </a:r>
            <a:r>
              <a:rPr lang="en-IN" sz="1000" dirty="0">
                <a:effectLst/>
                <a:latin typeface="Times New Roman" panose="02020603050405020304" pitchFamily="18" charset="0"/>
                <a:ea typeface="Times New Roman" panose="02020603050405020304" pitchFamily="18" charset="0"/>
                <a:cs typeface="Times New Roman" panose="02020603050405020304" pitchFamily="18" charset="0"/>
              </a:rPr>
              <a:t>. Available at: https://www.peoplemanagement.co.uk/article/1897856/workplace-discrimination-against-young-women-hits-three-year-high-study-shows#:~:text=More%20than%20half%20(53%20per,42%20per%20cent%20in%202022. (Accessed: 01 February 2025). </a:t>
            </a:r>
            <a:endParaRPr lang="en-IN" sz="1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20000"/>
              </a:lnSpc>
              <a:spcBef>
                <a:spcPts val="1200"/>
              </a:spcBef>
              <a:spcAft>
                <a:spcPts val="1200"/>
              </a:spcAft>
            </a:pPr>
            <a:r>
              <a:rPr lang="en-IN" sz="1000" dirty="0" err="1">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Kidido</a:t>
            </a:r>
            <a:r>
              <a:rPr lang="en-IN" sz="10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J.K., Alhassan, T. and Nyarko, C.P.F., (2024). Management and sustainability of event facilities: perceptions of end-users in higher education institutions in Ghana. </a:t>
            </a:r>
            <a:r>
              <a:rPr lang="en-IN" sz="1000" i="1"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Journal of Facilities Management</a:t>
            </a:r>
            <a:r>
              <a:rPr lang="en-IN" sz="10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(ahead-of-print).</a:t>
            </a:r>
            <a:r>
              <a:rPr lang="en-IN" sz="1000" u="sng" dirty="0">
                <a:solidFill>
                  <a:srgbClr val="1155CC"/>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hlinkClick r:id="rId6"/>
              </a:rPr>
              <a:t>https://www.emerald.com/insight/content/doi/10.1108/jfm-06-2023-0068</a:t>
            </a:r>
            <a:endParaRPr lang="en-IN" sz="1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20000"/>
              </a:lnSpc>
              <a:spcBef>
                <a:spcPts val="1200"/>
              </a:spcBef>
              <a:spcAft>
                <a:spcPts val="1200"/>
              </a:spcAft>
            </a:pPr>
            <a:r>
              <a:rPr lang="en-IN" sz="1000" dirty="0">
                <a:effectLst/>
                <a:latin typeface="Times New Roman" panose="02020603050405020304" pitchFamily="18" charset="0"/>
                <a:ea typeface="Times New Roman" panose="02020603050405020304" pitchFamily="18" charset="0"/>
                <a:cs typeface="Times New Roman" panose="02020603050405020304" pitchFamily="18" charset="0"/>
              </a:rPr>
              <a:t>King’s College London (2024) </a:t>
            </a:r>
            <a:r>
              <a:rPr lang="en-IN" sz="1000" i="1" dirty="0">
                <a:effectLst/>
                <a:latin typeface="Times New Roman" panose="02020603050405020304" pitchFamily="18" charset="0"/>
                <a:ea typeface="Times New Roman" panose="02020603050405020304" pitchFamily="18" charset="0"/>
                <a:cs typeface="Times New Roman" panose="02020603050405020304" pitchFamily="18" charset="0"/>
              </a:rPr>
              <a:t>Nearly half of Britons say women’s equality has gone far enough</a:t>
            </a:r>
            <a:r>
              <a:rPr lang="en-IN" sz="1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000" i="1" dirty="0">
                <a:effectLst/>
                <a:latin typeface="Times New Roman" panose="02020603050405020304" pitchFamily="18" charset="0"/>
                <a:ea typeface="Times New Roman" panose="02020603050405020304" pitchFamily="18" charset="0"/>
                <a:cs typeface="Times New Roman" panose="02020603050405020304" pitchFamily="18" charset="0"/>
              </a:rPr>
              <a:t>King’s College London</a:t>
            </a:r>
            <a:r>
              <a:rPr lang="en-IN" sz="1000" dirty="0">
                <a:effectLst/>
                <a:latin typeface="Times New Roman" panose="02020603050405020304" pitchFamily="18" charset="0"/>
                <a:ea typeface="Times New Roman" panose="02020603050405020304" pitchFamily="18" charset="0"/>
                <a:cs typeface="Times New Roman" panose="02020603050405020304" pitchFamily="18" charset="0"/>
              </a:rPr>
              <a:t>. Available at: https://www.kcl.ac.uk/news/nearly-half-of-britons-say-womens-equality-has-gone-far-enough#:~:text=While%2066%25%20of%20people%20in,identifying%20with%20the%20term%20%E2%80%93%20an (Accessed: 01 February 2025). </a:t>
            </a:r>
            <a:endParaRPr lang="en-IN" sz="1000" dirty="0">
              <a:effectLst/>
              <a:latin typeface="Times New Roman" panose="02020603050405020304" pitchFamily="18" charset="0"/>
              <a:ea typeface="Arial" panose="020B0604020202020204" pitchFamily="34" charset="0"/>
              <a:cs typeface="Times New Roman" panose="02020603050405020304" pitchFamily="18" charset="0"/>
            </a:endParaRPr>
          </a:p>
          <a:p>
            <a:pPr>
              <a:lnSpc>
                <a:spcPct val="120000"/>
              </a:lnSpc>
            </a:pPr>
            <a:endParaRPr lang="en-IN"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839163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3EA75-8CDE-DF44-49E6-1C50CE5E3467}"/>
              </a:ext>
            </a:extLst>
          </p:cNvPr>
          <p:cNvSpPr>
            <a:spLocks noGrp="1"/>
          </p:cNvSpPr>
          <p:nvPr>
            <p:ph type="title"/>
          </p:nvPr>
        </p:nvSpPr>
        <p:spPr>
          <a:xfrm>
            <a:off x="560930" y="157315"/>
            <a:ext cx="10659110" cy="795953"/>
          </a:xfrm>
        </p:spPr>
        <p:txBody>
          <a:bodyPr>
            <a:normAutofit/>
          </a:bodyPr>
          <a:lstStyle/>
          <a:p>
            <a:r>
              <a:rPr lang="en-IN" sz="1600" b="1" dirty="0">
                <a:effectLst/>
                <a:latin typeface="Times New Roman" panose="02020603050405020304" pitchFamily="18" charset="0"/>
                <a:ea typeface="Times New Roman" panose="02020603050405020304" pitchFamily="18" charset="0"/>
              </a:rPr>
              <a:t>References</a:t>
            </a:r>
            <a:endParaRPr lang="en-IN" sz="1600" dirty="0"/>
          </a:p>
        </p:txBody>
      </p:sp>
      <p:sp>
        <p:nvSpPr>
          <p:cNvPr id="3" name="Content Placeholder 2">
            <a:extLst>
              <a:ext uri="{FF2B5EF4-FFF2-40B4-BE49-F238E27FC236}">
                <a16:creationId xmlns:a16="http://schemas.microsoft.com/office/drawing/2014/main" id="{5D711EE6-4F9E-B54E-3B8E-7EC50F8C05BF}"/>
              </a:ext>
            </a:extLst>
          </p:cNvPr>
          <p:cNvSpPr>
            <a:spLocks noGrp="1"/>
          </p:cNvSpPr>
          <p:nvPr>
            <p:ph idx="1"/>
          </p:nvPr>
        </p:nvSpPr>
        <p:spPr>
          <a:xfrm>
            <a:off x="560930" y="776748"/>
            <a:ext cx="10659110" cy="4581833"/>
          </a:xfrm>
        </p:spPr>
        <p:txBody>
          <a:bodyPr>
            <a:noAutofit/>
          </a:bodyPr>
          <a:lstStyle/>
          <a:p>
            <a:pPr algn="just">
              <a:lnSpc>
                <a:spcPct val="100000"/>
              </a:lnSpc>
              <a:spcBef>
                <a:spcPts val="1200"/>
              </a:spcBef>
              <a:spcAft>
                <a:spcPts val="1200"/>
              </a:spcAft>
            </a:pPr>
            <a:r>
              <a:rPr lang="en-IN" sz="800" dirty="0">
                <a:solidFill>
                  <a:srgbClr val="222222"/>
                </a:solidFill>
                <a:effectLst/>
                <a:highlight>
                  <a:srgbClr val="FFFFFF"/>
                </a:highlight>
                <a:latin typeface="Times New Roman" panose="02020603050405020304" pitchFamily="18" charset="0"/>
                <a:ea typeface="Times New Roman" panose="02020603050405020304" pitchFamily="18" charset="0"/>
              </a:rPr>
              <a:t>Kirby, P., Wright, H. and Swaine, A., (2022). The Future of the UK’s Women, Peace and Security Policy. </a:t>
            </a:r>
            <a:r>
              <a:rPr lang="en-IN" sz="800" i="1" dirty="0">
                <a:solidFill>
                  <a:srgbClr val="222222"/>
                </a:solidFill>
                <a:effectLst/>
                <a:highlight>
                  <a:srgbClr val="FFFFFF"/>
                </a:highlight>
                <a:latin typeface="Times New Roman" panose="02020603050405020304" pitchFamily="18" charset="0"/>
                <a:ea typeface="Times New Roman" panose="02020603050405020304" pitchFamily="18" charset="0"/>
              </a:rPr>
              <a:t>Policy Brief, LSE Centre for Women, Peace and Security. Accessed January</a:t>
            </a:r>
            <a:r>
              <a:rPr lang="en-IN" sz="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800" i="1" dirty="0">
                <a:solidFill>
                  <a:srgbClr val="222222"/>
                </a:solidFill>
                <a:effectLst/>
                <a:highlight>
                  <a:srgbClr val="FFFFFF"/>
                </a:highlight>
                <a:latin typeface="Times New Roman" panose="02020603050405020304" pitchFamily="18" charset="0"/>
                <a:ea typeface="Times New Roman" panose="02020603050405020304" pitchFamily="18" charset="0"/>
              </a:rPr>
              <a:t>24</a:t>
            </a:r>
            <a:r>
              <a:rPr lang="en-IN" sz="800" dirty="0">
                <a:solidFill>
                  <a:srgbClr val="222222"/>
                </a:solidFill>
                <a:effectLst/>
                <a:highlight>
                  <a:srgbClr val="FFFFFF"/>
                </a:highlight>
                <a:latin typeface="Times New Roman" panose="02020603050405020304" pitchFamily="18" charset="0"/>
                <a:ea typeface="Times New Roman" panose="02020603050405020304" pitchFamily="18" charset="0"/>
              </a:rPr>
              <a:t>, p.2023.</a:t>
            </a:r>
            <a:r>
              <a:rPr lang="en-IN" sz="800" u="sng" dirty="0">
                <a:solidFill>
                  <a:srgbClr val="1155CC"/>
                </a:solidFill>
                <a:effectLst/>
                <a:highlight>
                  <a:srgbClr val="FFFFFF"/>
                </a:highlight>
                <a:latin typeface="Times New Roman" panose="02020603050405020304" pitchFamily="18" charset="0"/>
                <a:ea typeface="Times New Roman" panose="02020603050405020304" pitchFamily="18" charset="0"/>
                <a:hlinkClick r:id="rId2"/>
              </a:rPr>
              <a:t>https://www.lse.ac.uk/women-peace-security/assets/documents/2022/W922-0167-WPS-Policy-Paper-7-V4-SINGLES.pdf</a:t>
            </a:r>
            <a:endParaRPr lang="en-IN" sz="800" dirty="0">
              <a:effectLst/>
              <a:latin typeface="Arial" panose="020B0604020202020204" pitchFamily="34" charset="0"/>
              <a:ea typeface="Arial" panose="020B0604020202020204" pitchFamily="34" charset="0"/>
            </a:endParaRPr>
          </a:p>
          <a:p>
            <a:pPr algn="just">
              <a:lnSpc>
                <a:spcPct val="100000"/>
              </a:lnSpc>
              <a:spcBef>
                <a:spcPts val="1200"/>
              </a:spcBef>
              <a:spcAft>
                <a:spcPts val="1200"/>
              </a:spcAft>
            </a:pPr>
            <a:r>
              <a:rPr lang="en-IN" sz="800" dirty="0">
                <a:solidFill>
                  <a:srgbClr val="222222"/>
                </a:solidFill>
                <a:effectLst/>
                <a:highlight>
                  <a:srgbClr val="FFFFFF"/>
                </a:highlight>
                <a:latin typeface="Times New Roman" panose="02020603050405020304" pitchFamily="18" charset="0"/>
                <a:ea typeface="Times New Roman" panose="02020603050405020304" pitchFamily="18" charset="0"/>
              </a:rPr>
              <a:t>Kuperberg, R., (2021). Incongruous and illegitimate: Antisemitic and Islamophobic semiotic violence against women in politics in the United Kingdom. </a:t>
            </a:r>
            <a:r>
              <a:rPr lang="en-IN" sz="800" i="1" dirty="0">
                <a:solidFill>
                  <a:srgbClr val="222222"/>
                </a:solidFill>
                <a:effectLst/>
                <a:highlight>
                  <a:srgbClr val="FFFFFF"/>
                </a:highlight>
                <a:latin typeface="Times New Roman" panose="02020603050405020304" pitchFamily="18" charset="0"/>
                <a:ea typeface="Times New Roman" panose="02020603050405020304" pitchFamily="18" charset="0"/>
              </a:rPr>
              <a:t>Journal of Language Aggression and Conflict</a:t>
            </a:r>
            <a:r>
              <a:rPr lang="en-IN" sz="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800" i="1" dirty="0">
                <a:solidFill>
                  <a:srgbClr val="222222"/>
                </a:solidFill>
                <a:effectLst/>
                <a:highlight>
                  <a:srgbClr val="FFFFFF"/>
                </a:highlight>
                <a:latin typeface="Times New Roman" panose="02020603050405020304" pitchFamily="18" charset="0"/>
                <a:ea typeface="Times New Roman" panose="02020603050405020304" pitchFamily="18" charset="0"/>
              </a:rPr>
              <a:t>9</a:t>
            </a:r>
            <a:r>
              <a:rPr lang="en-IN" sz="800" dirty="0">
                <a:solidFill>
                  <a:srgbClr val="222222"/>
                </a:solidFill>
                <a:effectLst/>
                <a:highlight>
                  <a:srgbClr val="FFFFFF"/>
                </a:highlight>
                <a:latin typeface="Times New Roman" panose="02020603050405020304" pitchFamily="18" charset="0"/>
                <a:ea typeface="Times New Roman" panose="02020603050405020304" pitchFamily="18" charset="0"/>
              </a:rPr>
              <a:t>(1), pp.100-126.</a:t>
            </a:r>
            <a:r>
              <a:rPr lang="en-IN" sz="800" u="sng" dirty="0">
                <a:solidFill>
                  <a:srgbClr val="1155CC"/>
                </a:solidFill>
                <a:effectLst/>
                <a:highlight>
                  <a:srgbClr val="FFFFFF"/>
                </a:highlight>
                <a:latin typeface="Times New Roman" panose="02020603050405020304" pitchFamily="18" charset="0"/>
                <a:ea typeface="Times New Roman" panose="02020603050405020304" pitchFamily="18" charset="0"/>
                <a:hlinkClick r:id="rId3"/>
              </a:rPr>
              <a:t>https://www.jbe-platform.com/content/journals/10.1075/jlac.00055.kup</a:t>
            </a:r>
            <a:endParaRPr lang="en-IN" sz="800" dirty="0">
              <a:effectLst/>
              <a:latin typeface="Arial" panose="020B0604020202020204" pitchFamily="34" charset="0"/>
              <a:ea typeface="Arial" panose="020B0604020202020204" pitchFamily="34" charset="0"/>
            </a:endParaRPr>
          </a:p>
          <a:p>
            <a:pPr algn="just">
              <a:lnSpc>
                <a:spcPct val="100000"/>
              </a:lnSpc>
              <a:spcBef>
                <a:spcPts val="1200"/>
              </a:spcBef>
              <a:spcAft>
                <a:spcPts val="1200"/>
              </a:spcAft>
            </a:pPr>
            <a:r>
              <a:rPr lang="en-IN" sz="800" dirty="0">
                <a:solidFill>
                  <a:srgbClr val="222222"/>
                </a:solidFill>
                <a:effectLst/>
                <a:highlight>
                  <a:srgbClr val="FFFFFF"/>
                </a:highlight>
                <a:latin typeface="Times New Roman" panose="02020603050405020304" pitchFamily="18" charset="0"/>
                <a:ea typeface="Times New Roman" panose="02020603050405020304" pitchFamily="18" charset="0"/>
              </a:rPr>
              <a:t>Majd, N.S., Kashi, S.K., </a:t>
            </a:r>
            <a:r>
              <a:rPr lang="en-IN" sz="800" dirty="0" err="1">
                <a:solidFill>
                  <a:srgbClr val="222222"/>
                </a:solidFill>
                <a:effectLst/>
                <a:highlight>
                  <a:srgbClr val="FFFFFF"/>
                </a:highlight>
                <a:latin typeface="Times New Roman" panose="02020603050405020304" pitchFamily="18" charset="0"/>
                <a:ea typeface="Times New Roman" panose="02020603050405020304" pitchFamily="18" charset="0"/>
              </a:rPr>
              <a:t>Abdolmaleki</a:t>
            </a:r>
            <a:r>
              <a:rPr lang="en-IN" sz="800" dirty="0">
                <a:solidFill>
                  <a:srgbClr val="222222"/>
                </a:solidFill>
                <a:effectLst/>
                <a:highlight>
                  <a:srgbClr val="FFFFFF"/>
                </a:highlight>
                <a:latin typeface="Times New Roman" panose="02020603050405020304" pitchFamily="18" charset="0"/>
                <a:ea typeface="Times New Roman" panose="02020603050405020304" pitchFamily="18" charset="0"/>
              </a:rPr>
              <a:t>, H. and </a:t>
            </a:r>
            <a:r>
              <a:rPr lang="en-IN" sz="800" dirty="0" err="1">
                <a:solidFill>
                  <a:srgbClr val="222222"/>
                </a:solidFill>
                <a:effectLst/>
                <a:highlight>
                  <a:srgbClr val="FFFFFF"/>
                </a:highlight>
                <a:latin typeface="Times New Roman" panose="02020603050405020304" pitchFamily="18" charset="0"/>
                <a:ea typeface="Times New Roman" panose="02020603050405020304" pitchFamily="18" charset="0"/>
              </a:rPr>
              <a:t>Khodayari</a:t>
            </a:r>
            <a:r>
              <a:rPr lang="en-IN" sz="800" dirty="0">
                <a:solidFill>
                  <a:srgbClr val="222222"/>
                </a:solidFill>
                <a:effectLst/>
                <a:highlight>
                  <a:srgbClr val="FFFFFF"/>
                </a:highlight>
                <a:latin typeface="Times New Roman" panose="02020603050405020304" pitchFamily="18" charset="0"/>
                <a:ea typeface="Times New Roman" panose="02020603050405020304" pitchFamily="18" charset="0"/>
              </a:rPr>
              <a:t>, A., (2021). Identifying and prioritizing factors affecting the security of sport facilities (Case of Iran). </a:t>
            </a:r>
            <a:r>
              <a:rPr lang="en-IN" sz="800" i="1" dirty="0">
                <a:solidFill>
                  <a:srgbClr val="222222"/>
                </a:solidFill>
                <a:effectLst/>
                <a:highlight>
                  <a:srgbClr val="FFFFFF"/>
                </a:highlight>
                <a:latin typeface="Times New Roman" panose="02020603050405020304" pitchFamily="18" charset="0"/>
                <a:ea typeface="Times New Roman" panose="02020603050405020304" pitchFamily="18" charset="0"/>
              </a:rPr>
              <a:t>Cultura, </a:t>
            </a:r>
            <a:r>
              <a:rPr lang="en-IN" sz="800" i="1" dirty="0" err="1">
                <a:solidFill>
                  <a:srgbClr val="222222"/>
                </a:solidFill>
                <a:effectLst/>
                <a:highlight>
                  <a:srgbClr val="FFFFFF"/>
                </a:highlight>
                <a:latin typeface="Times New Roman" panose="02020603050405020304" pitchFamily="18" charset="0"/>
                <a:ea typeface="Times New Roman" panose="02020603050405020304" pitchFamily="18" charset="0"/>
              </a:rPr>
              <a:t>ciencia</a:t>
            </a:r>
            <a:r>
              <a:rPr lang="en-IN" sz="800" i="1" dirty="0">
                <a:solidFill>
                  <a:srgbClr val="222222"/>
                </a:solidFill>
                <a:effectLst/>
                <a:highlight>
                  <a:srgbClr val="FFFFFF"/>
                </a:highlight>
                <a:latin typeface="Times New Roman" panose="02020603050405020304" pitchFamily="18" charset="0"/>
                <a:ea typeface="Times New Roman" panose="02020603050405020304" pitchFamily="18" charset="0"/>
              </a:rPr>
              <a:t> y </a:t>
            </a:r>
            <a:r>
              <a:rPr lang="en-IN" sz="800" i="1" dirty="0" err="1">
                <a:solidFill>
                  <a:srgbClr val="222222"/>
                </a:solidFill>
                <a:effectLst/>
                <a:highlight>
                  <a:srgbClr val="FFFFFF"/>
                </a:highlight>
                <a:latin typeface="Times New Roman" panose="02020603050405020304" pitchFamily="18" charset="0"/>
                <a:ea typeface="Times New Roman" panose="02020603050405020304" pitchFamily="18" charset="0"/>
              </a:rPr>
              <a:t>deporte</a:t>
            </a:r>
            <a:r>
              <a:rPr lang="en-IN" sz="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800" i="1" dirty="0">
                <a:solidFill>
                  <a:srgbClr val="222222"/>
                </a:solidFill>
                <a:effectLst/>
                <a:highlight>
                  <a:srgbClr val="FFFFFF"/>
                </a:highlight>
                <a:latin typeface="Times New Roman" panose="02020603050405020304" pitchFamily="18" charset="0"/>
                <a:ea typeface="Times New Roman" panose="02020603050405020304" pitchFamily="18" charset="0"/>
              </a:rPr>
              <a:t>16</a:t>
            </a:r>
            <a:r>
              <a:rPr lang="en-IN" sz="800" dirty="0">
                <a:solidFill>
                  <a:srgbClr val="222222"/>
                </a:solidFill>
                <a:effectLst/>
                <a:highlight>
                  <a:srgbClr val="FFFFFF"/>
                </a:highlight>
                <a:latin typeface="Times New Roman" panose="02020603050405020304" pitchFamily="18" charset="0"/>
                <a:ea typeface="Times New Roman" panose="02020603050405020304" pitchFamily="18" charset="0"/>
              </a:rPr>
              <a:t>(50).</a:t>
            </a:r>
            <a:r>
              <a:rPr lang="en-IN" sz="800" u="sng" dirty="0">
                <a:solidFill>
                  <a:srgbClr val="1155CC"/>
                </a:solidFill>
                <a:effectLst/>
                <a:highlight>
                  <a:srgbClr val="FFFFFF"/>
                </a:highlight>
                <a:latin typeface="Times New Roman" panose="02020603050405020304" pitchFamily="18" charset="0"/>
                <a:ea typeface="Times New Roman" panose="02020603050405020304" pitchFamily="18" charset="0"/>
                <a:hlinkClick r:id="rId4"/>
              </a:rPr>
              <a:t>https://ccd.ucam.edu/</a:t>
            </a:r>
            <a:r>
              <a:rPr lang="en-IN" sz="800" u="sng" dirty="0" err="1">
                <a:solidFill>
                  <a:srgbClr val="1155CC"/>
                </a:solidFill>
                <a:effectLst/>
                <a:highlight>
                  <a:srgbClr val="FFFFFF"/>
                </a:highlight>
                <a:latin typeface="Times New Roman" panose="02020603050405020304" pitchFamily="18" charset="0"/>
                <a:ea typeface="Times New Roman" panose="02020603050405020304" pitchFamily="18" charset="0"/>
                <a:hlinkClick r:id="rId4"/>
              </a:rPr>
              <a:t>index.php</a:t>
            </a:r>
            <a:r>
              <a:rPr lang="en-IN" sz="800" u="sng" dirty="0">
                <a:solidFill>
                  <a:srgbClr val="1155CC"/>
                </a:solidFill>
                <a:effectLst/>
                <a:highlight>
                  <a:srgbClr val="FFFFFF"/>
                </a:highlight>
                <a:latin typeface="Times New Roman" panose="02020603050405020304" pitchFamily="18" charset="0"/>
                <a:ea typeface="Times New Roman" panose="02020603050405020304" pitchFamily="18" charset="0"/>
                <a:hlinkClick r:id="rId4"/>
              </a:rPr>
              <a:t>/</a:t>
            </a:r>
            <a:r>
              <a:rPr lang="en-IN" sz="800" u="sng" dirty="0" err="1">
                <a:solidFill>
                  <a:srgbClr val="1155CC"/>
                </a:solidFill>
                <a:effectLst/>
                <a:highlight>
                  <a:srgbClr val="FFFFFF"/>
                </a:highlight>
                <a:latin typeface="Times New Roman" panose="02020603050405020304" pitchFamily="18" charset="0"/>
                <a:ea typeface="Times New Roman" panose="02020603050405020304" pitchFamily="18" charset="0"/>
                <a:hlinkClick r:id="rId4"/>
              </a:rPr>
              <a:t>revista</a:t>
            </a:r>
            <a:r>
              <a:rPr lang="en-IN" sz="800" u="sng" dirty="0">
                <a:solidFill>
                  <a:srgbClr val="1155CC"/>
                </a:solidFill>
                <a:effectLst/>
                <a:highlight>
                  <a:srgbClr val="FFFFFF"/>
                </a:highlight>
                <a:latin typeface="Times New Roman" panose="02020603050405020304" pitchFamily="18" charset="0"/>
                <a:ea typeface="Times New Roman" panose="02020603050405020304" pitchFamily="18" charset="0"/>
                <a:hlinkClick r:id="rId4"/>
              </a:rPr>
              <a:t>/article/download/1433/844</a:t>
            </a:r>
            <a:endParaRPr lang="en-IN" sz="800" dirty="0">
              <a:effectLst/>
              <a:latin typeface="Arial" panose="020B0604020202020204" pitchFamily="34" charset="0"/>
              <a:ea typeface="Arial" panose="020B0604020202020204" pitchFamily="34" charset="0"/>
            </a:endParaRPr>
          </a:p>
          <a:p>
            <a:pPr algn="just">
              <a:lnSpc>
                <a:spcPct val="100000"/>
              </a:lnSpc>
              <a:spcBef>
                <a:spcPts val="1200"/>
              </a:spcBef>
              <a:spcAft>
                <a:spcPts val="1200"/>
              </a:spcAft>
            </a:pPr>
            <a:r>
              <a:rPr lang="en-IN" sz="800" dirty="0">
                <a:solidFill>
                  <a:srgbClr val="222222"/>
                </a:solidFill>
                <a:effectLst/>
                <a:highlight>
                  <a:srgbClr val="FFFFFF"/>
                </a:highlight>
                <a:latin typeface="Times New Roman" panose="02020603050405020304" pitchFamily="18" charset="0"/>
                <a:ea typeface="Times New Roman" panose="02020603050405020304" pitchFamily="18" charset="0"/>
              </a:rPr>
              <a:t>Masterman, G., (2022). The importance and management of events. In </a:t>
            </a:r>
            <a:r>
              <a:rPr lang="en-IN" sz="800" i="1" dirty="0" err="1">
                <a:solidFill>
                  <a:srgbClr val="222222"/>
                </a:solidFill>
                <a:effectLst/>
                <a:highlight>
                  <a:srgbClr val="FFFFFF"/>
                </a:highlight>
                <a:latin typeface="Times New Roman" panose="02020603050405020304" pitchFamily="18" charset="0"/>
                <a:ea typeface="Times New Roman" panose="02020603050405020304" pitchFamily="18" charset="0"/>
              </a:rPr>
              <a:t>Torkildsen's</a:t>
            </a:r>
            <a:r>
              <a:rPr lang="en-IN" sz="800" i="1" dirty="0">
                <a:solidFill>
                  <a:srgbClr val="222222"/>
                </a:solidFill>
                <a:effectLst/>
                <a:highlight>
                  <a:srgbClr val="FFFFFF"/>
                </a:highlight>
                <a:latin typeface="Times New Roman" panose="02020603050405020304" pitchFamily="18" charset="0"/>
                <a:ea typeface="Times New Roman" panose="02020603050405020304" pitchFamily="18" charset="0"/>
              </a:rPr>
              <a:t> Sport and Leisure Management</a:t>
            </a:r>
            <a:r>
              <a:rPr lang="en-IN" sz="800" dirty="0">
                <a:solidFill>
                  <a:srgbClr val="222222"/>
                </a:solidFill>
                <a:effectLst/>
                <a:highlight>
                  <a:srgbClr val="FFFFFF"/>
                </a:highlight>
                <a:latin typeface="Times New Roman" panose="02020603050405020304" pitchFamily="18" charset="0"/>
                <a:ea typeface="Times New Roman" panose="02020603050405020304" pitchFamily="18" charset="0"/>
              </a:rPr>
              <a:t> (pp. 431-457). </a:t>
            </a:r>
            <a:r>
              <a:rPr lang="en-IN" sz="800" dirty="0" err="1">
                <a:solidFill>
                  <a:srgbClr val="222222"/>
                </a:solidFill>
                <a:effectLst/>
                <a:highlight>
                  <a:srgbClr val="FFFFFF"/>
                </a:highlight>
                <a:latin typeface="Times New Roman" panose="02020603050405020304" pitchFamily="18" charset="0"/>
                <a:ea typeface="Times New Roman" panose="02020603050405020304" pitchFamily="18" charset="0"/>
              </a:rPr>
              <a:t>Routledge.</a:t>
            </a:r>
            <a:r>
              <a:rPr lang="en-IN" sz="800" u="sng" dirty="0" err="1">
                <a:solidFill>
                  <a:srgbClr val="1155CC"/>
                </a:solidFill>
                <a:effectLst/>
                <a:highlight>
                  <a:srgbClr val="FFFFFF"/>
                </a:highlight>
                <a:latin typeface="Times New Roman" panose="02020603050405020304" pitchFamily="18" charset="0"/>
                <a:ea typeface="Times New Roman" panose="02020603050405020304" pitchFamily="18" charset="0"/>
                <a:hlinkClick r:id="rId5"/>
              </a:rPr>
              <a:t>https</a:t>
            </a:r>
            <a:r>
              <a:rPr lang="en-IN" sz="800" u="sng" dirty="0">
                <a:solidFill>
                  <a:srgbClr val="1155CC"/>
                </a:solidFill>
                <a:effectLst/>
                <a:highlight>
                  <a:srgbClr val="FFFFFF"/>
                </a:highlight>
                <a:latin typeface="Times New Roman" panose="02020603050405020304" pitchFamily="18" charset="0"/>
                <a:ea typeface="Times New Roman" panose="02020603050405020304" pitchFamily="18" charset="0"/>
                <a:hlinkClick r:id="rId5"/>
              </a:rPr>
              <a:t>://www.taylorfrancis.com/chapters/edit/10.4324/9780367823610-23/importance-management-events-guy-masterman</a:t>
            </a:r>
            <a:endParaRPr lang="en-IN" sz="800" dirty="0">
              <a:effectLst/>
              <a:latin typeface="Arial" panose="020B0604020202020204" pitchFamily="34" charset="0"/>
              <a:ea typeface="Arial" panose="020B0604020202020204" pitchFamily="34" charset="0"/>
            </a:endParaRPr>
          </a:p>
          <a:p>
            <a:pPr algn="just">
              <a:lnSpc>
                <a:spcPct val="100000"/>
              </a:lnSpc>
              <a:spcBef>
                <a:spcPts val="1200"/>
              </a:spcBef>
              <a:spcAft>
                <a:spcPts val="1200"/>
              </a:spcAft>
            </a:pPr>
            <a:r>
              <a:rPr lang="en-IN" sz="800" dirty="0">
                <a:solidFill>
                  <a:srgbClr val="222222"/>
                </a:solidFill>
                <a:effectLst/>
                <a:highlight>
                  <a:srgbClr val="FFFFFF"/>
                </a:highlight>
                <a:latin typeface="Times New Roman" panose="02020603050405020304" pitchFamily="18" charset="0"/>
                <a:ea typeface="Times New Roman" panose="02020603050405020304" pitchFamily="18" charset="0"/>
              </a:rPr>
              <a:t>McLean, C., (2021). The growth of the anti-transgender movement in the United Kingdom. The silent radicalization of the British electorate. </a:t>
            </a:r>
            <a:r>
              <a:rPr lang="en-IN" sz="800" i="1" dirty="0">
                <a:solidFill>
                  <a:srgbClr val="222222"/>
                </a:solidFill>
                <a:effectLst/>
                <a:highlight>
                  <a:srgbClr val="FFFFFF"/>
                </a:highlight>
                <a:latin typeface="Times New Roman" panose="02020603050405020304" pitchFamily="18" charset="0"/>
                <a:ea typeface="Times New Roman" panose="02020603050405020304" pitchFamily="18" charset="0"/>
              </a:rPr>
              <a:t>International Journal of Sociology</a:t>
            </a:r>
            <a:r>
              <a:rPr lang="en-IN" sz="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800" i="1" dirty="0">
                <a:solidFill>
                  <a:srgbClr val="222222"/>
                </a:solidFill>
                <a:effectLst/>
                <a:highlight>
                  <a:srgbClr val="FFFFFF"/>
                </a:highlight>
                <a:latin typeface="Times New Roman" panose="02020603050405020304" pitchFamily="18" charset="0"/>
                <a:ea typeface="Times New Roman" panose="02020603050405020304" pitchFamily="18" charset="0"/>
              </a:rPr>
              <a:t>51</a:t>
            </a:r>
            <a:r>
              <a:rPr lang="en-IN" sz="800" dirty="0">
                <a:solidFill>
                  <a:srgbClr val="222222"/>
                </a:solidFill>
                <a:effectLst/>
                <a:highlight>
                  <a:srgbClr val="FFFFFF"/>
                </a:highlight>
                <a:latin typeface="Times New Roman" panose="02020603050405020304" pitchFamily="18" charset="0"/>
                <a:ea typeface="Times New Roman" panose="02020603050405020304" pitchFamily="18" charset="0"/>
              </a:rPr>
              <a:t>(6), pp.473-482.</a:t>
            </a:r>
            <a:r>
              <a:rPr lang="en-IN" sz="800" u="sng" dirty="0">
                <a:solidFill>
                  <a:srgbClr val="1155CC"/>
                </a:solidFill>
                <a:effectLst/>
                <a:highlight>
                  <a:srgbClr val="FFFFFF"/>
                </a:highlight>
                <a:latin typeface="Times New Roman" panose="02020603050405020304" pitchFamily="18" charset="0"/>
                <a:ea typeface="Times New Roman" panose="02020603050405020304" pitchFamily="18" charset="0"/>
                <a:hlinkClick r:id="rId6"/>
              </a:rPr>
              <a:t>https://www.tandfonline.com/doi/abs/10.1080/00207659.2021.1939946</a:t>
            </a:r>
            <a:endParaRPr lang="en-IN" sz="800" dirty="0">
              <a:effectLst/>
              <a:latin typeface="Arial" panose="020B0604020202020204" pitchFamily="34" charset="0"/>
              <a:ea typeface="Arial" panose="020B0604020202020204" pitchFamily="34" charset="0"/>
            </a:endParaRPr>
          </a:p>
          <a:p>
            <a:pPr algn="just">
              <a:lnSpc>
                <a:spcPct val="100000"/>
              </a:lnSpc>
              <a:spcBef>
                <a:spcPts val="1200"/>
              </a:spcBef>
              <a:spcAft>
                <a:spcPts val="1200"/>
              </a:spcAft>
            </a:pPr>
            <a:r>
              <a:rPr lang="en-IN" sz="800" dirty="0" err="1">
                <a:solidFill>
                  <a:srgbClr val="222222"/>
                </a:solidFill>
                <a:effectLst/>
                <a:highlight>
                  <a:srgbClr val="FFFFFF"/>
                </a:highlight>
                <a:latin typeface="Times New Roman" panose="02020603050405020304" pitchFamily="18" charset="0"/>
                <a:ea typeface="Times New Roman" panose="02020603050405020304" pitchFamily="18" charset="0"/>
              </a:rPr>
              <a:t>Mohajan</a:t>
            </a:r>
            <a:r>
              <a:rPr lang="en-IN" sz="800" dirty="0">
                <a:solidFill>
                  <a:srgbClr val="222222"/>
                </a:solidFill>
                <a:effectLst/>
                <a:highlight>
                  <a:srgbClr val="FFFFFF"/>
                </a:highlight>
                <a:latin typeface="Times New Roman" panose="02020603050405020304" pitchFamily="18" charset="0"/>
                <a:ea typeface="Times New Roman" panose="02020603050405020304" pitchFamily="18" charset="0"/>
              </a:rPr>
              <a:t>, H., (2022). Four waves of feminism: A blessing for global </a:t>
            </a:r>
            <a:r>
              <a:rPr lang="en-IN" sz="800" dirty="0" err="1">
                <a:solidFill>
                  <a:srgbClr val="222222"/>
                </a:solidFill>
                <a:effectLst/>
                <a:highlight>
                  <a:srgbClr val="FFFFFF"/>
                </a:highlight>
                <a:latin typeface="Times New Roman" panose="02020603050405020304" pitchFamily="18" charset="0"/>
                <a:ea typeface="Times New Roman" panose="02020603050405020304" pitchFamily="18" charset="0"/>
              </a:rPr>
              <a:t>humanity.</a:t>
            </a:r>
            <a:r>
              <a:rPr lang="en-IN" sz="800" u="sng" dirty="0" err="1">
                <a:solidFill>
                  <a:srgbClr val="1155CC"/>
                </a:solidFill>
                <a:effectLst/>
                <a:highlight>
                  <a:srgbClr val="FFFFFF"/>
                </a:highlight>
                <a:latin typeface="Times New Roman" panose="02020603050405020304" pitchFamily="18" charset="0"/>
                <a:ea typeface="Times New Roman" panose="02020603050405020304" pitchFamily="18" charset="0"/>
                <a:hlinkClick r:id="rId7"/>
              </a:rPr>
              <a:t>https</a:t>
            </a:r>
            <a:r>
              <a:rPr lang="en-IN" sz="800" u="sng" dirty="0">
                <a:solidFill>
                  <a:srgbClr val="1155CC"/>
                </a:solidFill>
                <a:effectLst/>
                <a:highlight>
                  <a:srgbClr val="FFFFFF"/>
                </a:highlight>
                <a:latin typeface="Times New Roman" panose="02020603050405020304" pitchFamily="18" charset="0"/>
                <a:ea typeface="Times New Roman" panose="02020603050405020304" pitchFamily="18" charset="0"/>
                <a:hlinkClick r:id="rId7"/>
              </a:rPr>
              <a:t>://mpra.ub.uni-muenchen.de/id/</a:t>
            </a:r>
            <a:r>
              <a:rPr lang="en-IN" sz="800" u="sng" dirty="0" err="1">
                <a:solidFill>
                  <a:srgbClr val="1155CC"/>
                </a:solidFill>
                <a:effectLst/>
                <a:highlight>
                  <a:srgbClr val="FFFFFF"/>
                </a:highlight>
                <a:latin typeface="Times New Roman" panose="02020603050405020304" pitchFamily="18" charset="0"/>
                <a:ea typeface="Times New Roman" panose="02020603050405020304" pitchFamily="18" charset="0"/>
                <a:hlinkClick r:id="rId7"/>
              </a:rPr>
              <a:t>eprint</a:t>
            </a:r>
            <a:r>
              <a:rPr lang="en-IN" sz="800" u="sng" dirty="0">
                <a:solidFill>
                  <a:srgbClr val="1155CC"/>
                </a:solidFill>
                <a:effectLst/>
                <a:highlight>
                  <a:srgbClr val="FFFFFF"/>
                </a:highlight>
                <a:latin typeface="Times New Roman" panose="02020603050405020304" pitchFamily="18" charset="0"/>
                <a:ea typeface="Times New Roman" panose="02020603050405020304" pitchFamily="18" charset="0"/>
                <a:hlinkClick r:id="rId7"/>
              </a:rPr>
              <a:t>/114328</a:t>
            </a:r>
            <a:endParaRPr lang="en-IN" sz="800" dirty="0">
              <a:effectLst/>
              <a:latin typeface="Arial" panose="020B0604020202020204" pitchFamily="34" charset="0"/>
              <a:ea typeface="Arial" panose="020B0604020202020204" pitchFamily="34" charset="0"/>
            </a:endParaRPr>
          </a:p>
          <a:p>
            <a:pPr algn="just">
              <a:lnSpc>
                <a:spcPct val="100000"/>
              </a:lnSpc>
              <a:spcBef>
                <a:spcPts val="1200"/>
              </a:spcBef>
              <a:spcAft>
                <a:spcPts val="1200"/>
              </a:spcAft>
            </a:pPr>
            <a:r>
              <a:rPr lang="en-IN" sz="800" dirty="0">
                <a:effectLst/>
                <a:latin typeface="Times New Roman" panose="02020603050405020304" pitchFamily="18" charset="0"/>
                <a:ea typeface="Times New Roman" panose="02020603050405020304" pitchFamily="18" charset="0"/>
              </a:rPr>
              <a:t>ONS (2024) </a:t>
            </a:r>
            <a:r>
              <a:rPr lang="en-IN" sz="800" i="1" dirty="0">
                <a:effectLst/>
                <a:latin typeface="Times New Roman" panose="02020603050405020304" pitchFamily="18" charset="0"/>
                <a:ea typeface="Times New Roman" panose="02020603050405020304" pitchFamily="18" charset="0"/>
              </a:rPr>
              <a:t>Gender pay gap in the UK: 2024</a:t>
            </a:r>
            <a:r>
              <a:rPr lang="en-IN" sz="800" dirty="0">
                <a:effectLst/>
                <a:latin typeface="Times New Roman" panose="02020603050405020304" pitchFamily="18" charset="0"/>
                <a:ea typeface="Times New Roman" panose="02020603050405020304" pitchFamily="18" charset="0"/>
              </a:rPr>
              <a:t>, </a:t>
            </a:r>
            <a:r>
              <a:rPr lang="en-IN" sz="800" i="1" dirty="0">
                <a:effectLst/>
                <a:latin typeface="Times New Roman" panose="02020603050405020304" pitchFamily="18" charset="0"/>
                <a:ea typeface="Times New Roman" panose="02020603050405020304" pitchFamily="18" charset="0"/>
              </a:rPr>
              <a:t>Gender pay gap in the UK - Office for National Statistics</a:t>
            </a:r>
            <a:r>
              <a:rPr lang="en-IN" sz="800" dirty="0">
                <a:effectLst/>
                <a:latin typeface="Times New Roman" panose="02020603050405020304" pitchFamily="18" charset="0"/>
                <a:ea typeface="Times New Roman" panose="02020603050405020304" pitchFamily="18" charset="0"/>
              </a:rPr>
              <a:t>. Available at: https://www.ons.gov.uk/employmentandlabourmarket/peopleinwork/earningsandworkinghours/bulletins/genderpaygapintheuk/2024#:~:text=The%20gender%20pay%20gap%20among%20full%2Dtime%20employees%20was%207.0,from%2014.2%25%20in%20April%202023. (Accessed: 01 February 2025). </a:t>
            </a:r>
            <a:endParaRPr lang="en-IN" sz="800" dirty="0">
              <a:effectLst/>
              <a:latin typeface="Arial" panose="020B0604020202020204" pitchFamily="34" charset="0"/>
              <a:ea typeface="Arial" panose="020B0604020202020204" pitchFamily="34" charset="0"/>
            </a:endParaRPr>
          </a:p>
          <a:p>
            <a:pPr algn="just">
              <a:lnSpc>
                <a:spcPct val="100000"/>
              </a:lnSpc>
              <a:spcBef>
                <a:spcPts val="1200"/>
              </a:spcBef>
              <a:spcAft>
                <a:spcPts val="1200"/>
              </a:spcAft>
            </a:pPr>
            <a:r>
              <a:rPr lang="en-IN" sz="800" dirty="0">
                <a:effectLst/>
                <a:latin typeface="Times New Roman" panose="02020603050405020304" pitchFamily="18" charset="0"/>
                <a:ea typeface="Times New Roman" panose="02020603050405020304" pitchFamily="18" charset="0"/>
              </a:rPr>
              <a:t>Parliament (2024) </a:t>
            </a:r>
            <a:r>
              <a:rPr lang="en-IN" sz="800" i="1" dirty="0">
                <a:effectLst/>
                <a:latin typeface="Times New Roman" panose="02020603050405020304" pitchFamily="18" charset="0"/>
                <a:ea typeface="Times New Roman" panose="02020603050405020304" pitchFamily="18" charset="0"/>
              </a:rPr>
              <a:t>The gender pay gap</a:t>
            </a:r>
            <a:r>
              <a:rPr lang="en-IN" sz="800" dirty="0">
                <a:effectLst/>
                <a:latin typeface="Times New Roman" panose="02020603050405020304" pitchFamily="18" charset="0"/>
                <a:ea typeface="Times New Roman" panose="02020603050405020304" pitchFamily="18" charset="0"/>
              </a:rPr>
              <a:t>. Available at: https://researchbriefings.files.parliament.uk/documents/SN07068/SN07068.pdf (Accessed: 01 February 2025). </a:t>
            </a:r>
            <a:endParaRPr lang="en-IN" sz="800" dirty="0">
              <a:effectLst/>
              <a:latin typeface="Arial" panose="020B0604020202020204" pitchFamily="34" charset="0"/>
              <a:ea typeface="Arial" panose="020B0604020202020204" pitchFamily="34" charset="0"/>
            </a:endParaRPr>
          </a:p>
          <a:p>
            <a:pPr algn="just">
              <a:lnSpc>
                <a:spcPct val="100000"/>
              </a:lnSpc>
              <a:spcBef>
                <a:spcPts val="1200"/>
              </a:spcBef>
              <a:spcAft>
                <a:spcPts val="1200"/>
              </a:spcAft>
            </a:pPr>
            <a:r>
              <a:rPr lang="en-IN" sz="800" dirty="0">
                <a:solidFill>
                  <a:srgbClr val="222222"/>
                </a:solidFill>
                <a:effectLst/>
                <a:highlight>
                  <a:srgbClr val="FFFFFF"/>
                </a:highlight>
                <a:latin typeface="Times New Roman" panose="02020603050405020304" pitchFamily="18" charset="0"/>
                <a:ea typeface="Times New Roman" panose="02020603050405020304" pitchFamily="18" charset="0"/>
              </a:rPr>
              <a:t>Pelly, F.E. and Tweedie, J., (2021). Inclusion of nutrition expertise in catering operations at a major global sporting event: a qualitative case study using a foodservice systems approach. </a:t>
            </a:r>
            <a:r>
              <a:rPr lang="en-IN" sz="800" i="1" dirty="0">
                <a:solidFill>
                  <a:srgbClr val="222222"/>
                </a:solidFill>
                <a:effectLst/>
                <a:highlight>
                  <a:srgbClr val="FFFFFF"/>
                </a:highlight>
                <a:latin typeface="Times New Roman" panose="02020603050405020304" pitchFamily="18" charset="0"/>
                <a:ea typeface="Times New Roman" panose="02020603050405020304" pitchFamily="18" charset="0"/>
              </a:rPr>
              <a:t>Journal of the Academy of Nutrition and Dietetics</a:t>
            </a:r>
            <a:r>
              <a:rPr lang="en-IN" sz="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800" i="1" dirty="0">
                <a:solidFill>
                  <a:srgbClr val="222222"/>
                </a:solidFill>
                <a:effectLst/>
                <a:highlight>
                  <a:srgbClr val="FFFFFF"/>
                </a:highlight>
                <a:latin typeface="Times New Roman" panose="02020603050405020304" pitchFamily="18" charset="0"/>
                <a:ea typeface="Times New Roman" panose="02020603050405020304" pitchFamily="18" charset="0"/>
              </a:rPr>
              <a:t>121</a:t>
            </a:r>
            <a:r>
              <a:rPr lang="en-IN" sz="800" dirty="0">
                <a:solidFill>
                  <a:srgbClr val="222222"/>
                </a:solidFill>
                <a:effectLst/>
                <a:highlight>
                  <a:srgbClr val="FFFFFF"/>
                </a:highlight>
                <a:latin typeface="Times New Roman" panose="02020603050405020304" pitchFamily="18" charset="0"/>
                <a:ea typeface="Times New Roman" panose="02020603050405020304" pitchFamily="18" charset="0"/>
              </a:rPr>
              <a:t>(1), pp.121-133.</a:t>
            </a:r>
            <a:r>
              <a:rPr lang="en-IN" sz="800" u="sng" dirty="0">
                <a:solidFill>
                  <a:srgbClr val="1155CC"/>
                </a:solidFill>
                <a:effectLst/>
                <a:highlight>
                  <a:srgbClr val="FFFFFF"/>
                </a:highlight>
                <a:latin typeface="Times New Roman" panose="02020603050405020304" pitchFamily="18" charset="0"/>
                <a:ea typeface="Times New Roman" panose="02020603050405020304" pitchFamily="18" charset="0"/>
                <a:hlinkClick r:id="rId8"/>
              </a:rPr>
              <a:t>https://www.sciencedirect.com/science/article/pii/S221226722030890X</a:t>
            </a:r>
            <a:endParaRPr lang="en-IN" sz="800" dirty="0">
              <a:effectLst/>
              <a:latin typeface="Arial" panose="020B0604020202020204" pitchFamily="34" charset="0"/>
              <a:ea typeface="Arial" panose="020B0604020202020204" pitchFamily="34" charset="0"/>
            </a:endParaRPr>
          </a:p>
          <a:p>
            <a:pPr algn="just">
              <a:lnSpc>
                <a:spcPct val="100000"/>
              </a:lnSpc>
              <a:spcBef>
                <a:spcPts val="1200"/>
              </a:spcBef>
              <a:spcAft>
                <a:spcPts val="1200"/>
              </a:spcAft>
            </a:pPr>
            <a:r>
              <a:rPr lang="en-IN" sz="800" dirty="0" err="1">
                <a:solidFill>
                  <a:srgbClr val="222222"/>
                </a:solidFill>
                <a:effectLst/>
                <a:highlight>
                  <a:srgbClr val="FFFFFF"/>
                </a:highlight>
                <a:latin typeface="Times New Roman" panose="02020603050405020304" pitchFamily="18" charset="0"/>
                <a:ea typeface="Times New Roman" panose="02020603050405020304" pitchFamily="18" charset="0"/>
              </a:rPr>
              <a:t>Plaisterers</a:t>
            </a:r>
            <a:r>
              <a:rPr lang="en-IN" sz="800" dirty="0">
                <a:solidFill>
                  <a:srgbClr val="222222"/>
                </a:solidFill>
                <a:effectLst/>
                <a:highlight>
                  <a:srgbClr val="FFFFFF"/>
                </a:highlight>
                <a:latin typeface="Times New Roman" panose="02020603050405020304" pitchFamily="18" charset="0"/>
                <a:ea typeface="Times New Roman" panose="02020603050405020304" pitchFamily="18" charset="0"/>
              </a:rPr>
              <a:t> Hall (2024) </a:t>
            </a:r>
            <a:r>
              <a:rPr lang="en-IN" sz="800" i="1" dirty="0">
                <a:solidFill>
                  <a:srgbClr val="222222"/>
                </a:solidFill>
                <a:effectLst/>
                <a:highlight>
                  <a:srgbClr val="FFFFFF"/>
                </a:highlight>
                <a:latin typeface="Times New Roman" panose="02020603050405020304" pitchFamily="18" charset="0"/>
                <a:ea typeface="Times New Roman" panose="02020603050405020304" pitchFamily="18" charset="0"/>
              </a:rPr>
              <a:t>FAQ</a:t>
            </a:r>
            <a:r>
              <a:rPr lang="en-IN" sz="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800" i="1" dirty="0" err="1">
                <a:solidFill>
                  <a:srgbClr val="222222"/>
                </a:solidFill>
                <a:effectLst/>
                <a:highlight>
                  <a:srgbClr val="FFFFFF"/>
                </a:highlight>
                <a:latin typeface="Times New Roman" panose="02020603050405020304" pitchFamily="18" charset="0"/>
                <a:ea typeface="Times New Roman" panose="02020603050405020304" pitchFamily="18" charset="0"/>
              </a:rPr>
              <a:t>Plaisterers</a:t>
            </a:r>
            <a:r>
              <a:rPr lang="en-IN" sz="800" i="1" dirty="0">
                <a:solidFill>
                  <a:srgbClr val="222222"/>
                </a:solidFill>
                <a:effectLst/>
                <a:highlight>
                  <a:srgbClr val="FFFFFF"/>
                </a:highlight>
                <a:latin typeface="Times New Roman" panose="02020603050405020304" pitchFamily="18" charset="0"/>
                <a:ea typeface="Times New Roman" panose="02020603050405020304" pitchFamily="18" charset="0"/>
              </a:rPr>
              <a:t> Hall</a:t>
            </a:r>
            <a:r>
              <a:rPr lang="en-IN" sz="800" dirty="0">
                <a:solidFill>
                  <a:srgbClr val="222222"/>
                </a:solidFill>
                <a:effectLst/>
                <a:highlight>
                  <a:srgbClr val="FFFFFF"/>
                </a:highlight>
                <a:latin typeface="Times New Roman" panose="02020603050405020304" pitchFamily="18" charset="0"/>
                <a:ea typeface="Times New Roman" panose="02020603050405020304" pitchFamily="18" charset="0"/>
              </a:rPr>
              <a:t>. Available at: https://www.plaisterershall.com/</a:t>
            </a:r>
            <a:r>
              <a:rPr lang="en-IN" sz="800" dirty="0" err="1">
                <a:solidFill>
                  <a:srgbClr val="222222"/>
                </a:solidFill>
                <a:effectLst/>
                <a:highlight>
                  <a:srgbClr val="FFFFFF"/>
                </a:highlight>
                <a:latin typeface="Times New Roman" panose="02020603050405020304" pitchFamily="18" charset="0"/>
                <a:ea typeface="Times New Roman" panose="02020603050405020304" pitchFamily="18" charset="0"/>
              </a:rPr>
              <a:t>faq</a:t>
            </a:r>
            <a:r>
              <a:rPr lang="en-IN" sz="800" dirty="0">
                <a:solidFill>
                  <a:srgbClr val="222222"/>
                </a:solidFill>
                <a:effectLst/>
                <a:highlight>
                  <a:srgbClr val="FFFFFF"/>
                </a:highlight>
                <a:latin typeface="Times New Roman" panose="02020603050405020304" pitchFamily="18" charset="0"/>
                <a:ea typeface="Times New Roman" panose="02020603050405020304" pitchFamily="18" charset="0"/>
              </a:rPr>
              <a:t>/#:~:text=Plaisterers’%20Hall%20is%20suitable%20for,Further%20capacities%20are%20detailed%20here. (Accessed: 01 February 2025). </a:t>
            </a:r>
            <a:endParaRPr lang="en-IN" sz="800" dirty="0">
              <a:effectLst/>
              <a:latin typeface="Arial" panose="020B0604020202020204" pitchFamily="34" charset="0"/>
              <a:ea typeface="Arial" panose="020B0604020202020204" pitchFamily="34" charset="0"/>
            </a:endParaRPr>
          </a:p>
          <a:p>
            <a:pPr algn="just">
              <a:lnSpc>
                <a:spcPct val="100000"/>
              </a:lnSpc>
              <a:spcBef>
                <a:spcPts val="1200"/>
              </a:spcBef>
              <a:spcAft>
                <a:spcPts val="1200"/>
              </a:spcAft>
            </a:pPr>
            <a:r>
              <a:rPr lang="en-IN" sz="800" dirty="0" err="1">
                <a:solidFill>
                  <a:srgbClr val="222222"/>
                </a:solidFill>
                <a:effectLst/>
                <a:highlight>
                  <a:srgbClr val="FFFFFF"/>
                </a:highlight>
                <a:latin typeface="Times New Roman" panose="02020603050405020304" pitchFamily="18" charset="0"/>
                <a:ea typeface="Times New Roman" panose="02020603050405020304" pitchFamily="18" charset="0"/>
              </a:rPr>
              <a:t>Plaistererslivery</a:t>
            </a:r>
            <a:r>
              <a:rPr lang="en-IN" sz="800" dirty="0">
                <a:solidFill>
                  <a:srgbClr val="222222"/>
                </a:solidFill>
                <a:effectLst/>
                <a:highlight>
                  <a:srgbClr val="FFFFFF"/>
                </a:highlight>
                <a:latin typeface="Times New Roman" panose="02020603050405020304" pitchFamily="18" charset="0"/>
                <a:ea typeface="Times New Roman" panose="02020603050405020304" pitchFamily="18" charset="0"/>
              </a:rPr>
              <a:t> (2025) </a:t>
            </a:r>
            <a:r>
              <a:rPr lang="en-IN" sz="800" i="1" dirty="0" err="1">
                <a:solidFill>
                  <a:srgbClr val="222222"/>
                </a:solidFill>
                <a:effectLst/>
                <a:highlight>
                  <a:srgbClr val="FFFFFF"/>
                </a:highlight>
                <a:latin typeface="Times New Roman" panose="02020603050405020304" pitchFamily="18" charset="0"/>
                <a:ea typeface="Times New Roman" panose="02020603050405020304" pitchFamily="18" charset="0"/>
              </a:rPr>
              <a:t>Plaisterers</a:t>
            </a:r>
            <a:r>
              <a:rPr lang="en-IN" sz="800" i="1" dirty="0">
                <a:solidFill>
                  <a:srgbClr val="222222"/>
                </a:solidFill>
                <a:effectLst/>
                <a:highlight>
                  <a:srgbClr val="FFFFFF"/>
                </a:highlight>
                <a:latin typeface="Times New Roman" panose="02020603050405020304" pitchFamily="18" charset="0"/>
                <a:ea typeface="Times New Roman" panose="02020603050405020304" pitchFamily="18" charset="0"/>
              </a:rPr>
              <a:t>’ hall</a:t>
            </a:r>
            <a:r>
              <a:rPr lang="en-IN" sz="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800" i="1" dirty="0">
                <a:solidFill>
                  <a:srgbClr val="222222"/>
                </a:solidFill>
                <a:effectLst/>
                <a:highlight>
                  <a:srgbClr val="FFFFFF"/>
                </a:highlight>
                <a:latin typeface="Times New Roman" panose="02020603050405020304" pitchFamily="18" charset="0"/>
                <a:ea typeface="Times New Roman" panose="02020603050405020304" pitchFamily="18" charset="0"/>
              </a:rPr>
              <a:t>The </a:t>
            </a:r>
            <a:r>
              <a:rPr lang="en-IN" sz="800" i="1" dirty="0" err="1">
                <a:solidFill>
                  <a:srgbClr val="222222"/>
                </a:solidFill>
                <a:effectLst/>
                <a:highlight>
                  <a:srgbClr val="FFFFFF"/>
                </a:highlight>
                <a:latin typeface="Times New Roman" panose="02020603050405020304" pitchFamily="18" charset="0"/>
                <a:ea typeface="Times New Roman" panose="02020603050405020304" pitchFamily="18" charset="0"/>
              </a:rPr>
              <a:t>Plaisterers</a:t>
            </a:r>
            <a:r>
              <a:rPr lang="en-IN" sz="800" i="1" dirty="0">
                <a:solidFill>
                  <a:srgbClr val="222222"/>
                </a:solidFill>
                <a:effectLst/>
                <a:highlight>
                  <a:srgbClr val="FFFFFF"/>
                </a:highlight>
                <a:latin typeface="Times New Roman" panose="02020603050405020304" pitchFamily="18" charset="0"/>
                <a:ea typeface="Times New Roman" panose="02020603050405020304" pitchFamily="18" charset="0"/>
              </a:rPr>
              <a:t>’ Company</a:t>
            </a:r>
            <a:r>
              <a:rPr lang="en-IN" sz="800" dirty="0">
                <a:solidFill>
                  <a:srgbClr val="222222"/>
                </a:solidFill>
                <a:effectLst/>
                <a:highlight>
                  <a:srgbClr val="FFFFFF"/>
                </a:highlight>
                <a:latin typeface="Times New Roman" panose="02020603050405020304" pitchFamily="18" charset="0"/>
                <a:ea typeface="Times New Roman" panose="02020603050405020304" pitchFamily="18" charset="0"/>
              </a:rPr>
              <a:t>. Available at: https://plaistererslivery.co.uk/hall/</a:t>
            </a:r>
            <a:r>
              <a:rPr lang="en-IN" sz="800" dirty="0" err="1">
                <a:solidFill>
                  <a:srgbClr val="222222"/>
                </a:solidFill>
                <a:effectLst/>
                <a:highlight>
                  <a:srgbClr val="FFFFFF"/>
                </a:highlight>
                <a:latin typeface="Times New Roman" panose="02020603050405020304" pitchFamily="18" charset="0"/>
                <a:ea typeface="Times New Roman" panose="02020603050405020304" pitchFamily="18" charset="0"/>
              </a:rPr>
              <a:t>plaisterers</a:t>
            </a:r>
            <a:r>
              <a:rPr lang="en-IN" sz="800" dirty="0">
                <a:solidFill>
                  <a:srgbClr val="222222"/>
                </a:solidFill>
                <a:effectLst/>
                <a:highlight>
                  <a:srgbClr val="FFFFFF"/>
                </a:highlight>
                <a:latin typeface="Times New Roman" panose="02020603050405020304" pitchFamily="18" charset="0"/>
                <a:ea typeface="Times New Roman" panose="02020603050405020304" pitchFamily="18" charset="0"/>
              </a:rPr>
              <a:t>-hall#:~:text=Plaisterers’%20Hall%20is%20a%20breath,best%20locations%20in%20the%20City. (Accessed: 01 February 2025). </a:t>
            </a:r>
            <a:endParaRPr lang="en-IN" sz="800" dirty="0">
              <a:effectLst/>
              <a:latin typeface="Arial" panose="020B0604020202020204" pitchFamily="34" charset="0"/>
              <a:ea typeface="Arial" panose="020B0604020202020204" pitchFamily="34" charset="0"/>
            </a:endParaRPr>
          </a:p>
          <a:p>
            <a:pPr algn="just">
              <a:lnSpc>
                <a:spcPct val="100000"/>
              </a:lnSpc>
              <a:spcBef>
                <a:spcPts val="1200"/>
              </a:spcBef>
              <a:spcAft>
                <a:spcPts val="1200"/>
              </a:spcAft>
            </a:pPr>
            <a:r>
              <a:rPr lang="en-IN" sz="800" dirty="0">
                <a:effectLst/>
                <a:latin typeface="Times New Roman" panose="02020603050405020304" pitchFamily="18" charset="0"/>
                <a:ea typeface="Times New Roman" panose="02020603050405020304" pitchFamily="18" charset="0"/>
              </a:rPr>
              <a:t>Smith, Z. (2024) </a:t>
            </a:r>
            <a:r>
              <a:rPr lang="en-IN" sz="800" i="1" dirty="0">
                <a:effectLst/>
                <a:latin typeface="Times New Roman" panose="02020603050405020304" pitchFamily="18" charset="0"/>
                <a:ea typeface="Times New Roman" panose="02020603050405020304" pitchFamily="18" charset="0"/>
              </a:rPr>
              <a:t>Violence against women and girls in the UK: A ‘national emergency’</a:t>
            </a:r>
            <a:r>
              <a:rPr lang="en-IN" sz="800" dirty="0">
                <a:effectLst/>
                <a:latin typeface="Times New Roman" panose="02020603050405020304" pitchFamily="18" charset="0"/>
                <a:ea typeface="Times New Roman" panose="02020603050405020304" pitchFamily="18" charset="0"/>
              </a:rPr>
              <a:t>, </a:t>
            </a:r>
            <a:r>
              <a:rPr lang="en-IN" sz="800" i="1" dirty="0">
                <a:effectLst/>
                <a:latin typeface="Times New Roman" panose="02020603050405020304" pitchFamily="18" charset="0"/>
                <a:ea typeface="Times New Roman" panose="02020603050405020304" pitchFamily="18" charset="0"/>
              </a:rPr>
              <a:t>ITN Business</a:t>
            </a:r>
            <a:r>
              <a:rPr lang="en-IN" sz="800" dirty="0">
                <a:effectLst/>
                <a:latin typeface="Times New Roman" panose="02020603050405020304" pitchFamily="18" charset="0"/>
                <a:ea typeface="Times New Roman" panose="02020603050405020304" pitchFamily="18" charset="0"/>
              </a:rPr>
              <a:t>. Available at: https://business.itn.co.uk/violence-against-women-and-girls-in-the-uk-is-a-national-emergency/#:~:text=In%202023%2C%20over%201%20million,to%20about%20two%20million%20women. (Accessed: 01 February 2025). </a:t>
            </a:r>
            <a:endParaRPr lang="en-IN" sz="800" dirty="0">
              <a:effectLst/>
              <a:latin typeface="Arial" panose="020B0604020202020204" pitchFamily="34" charset="0"/>
              <a:ea typeface="Arial" panose="020B0604020202020204" pitchFamily="34" charset="0"/>
            </a:endParaRPr>
          </a:p>
          <a:p>
            <a:pPr algn="just">
              <a:lnSpc>
                <a:spcPct val="100000"/>
              </a:lnSpc>
            </a:pPr>
            <a:endParaRPr lang="en-IN" sz="800" dirty="0"/>
          </a:p>
        </p:txBody>
      </p:sp>
    </p:spTree>
    <p:extLst>
      <p:ext uri="{BB962C8B-B14F-4D97-AF65-F5344CB8AC3E}">
        <p14:creationId xmlns:p14="http://schemas.microsoft.com/office/powerpoint/2010/main" val="1982020704"/>
      </p:ext>
    </p:extLst>
  </p:cSld>
  <p:clrMapOvr>
    <a:masterClrMapping/>
  </p:clrMapOvr>
</p:sld>
</file>

<file path=ppt/theme/theme1.xml><?xml version="1.0" encoding="utf-8"?>
<a:theme xmlns:a="http://schemas.openxmlformats.org/drawingml/2006/main" name="ConfettiVTI">
  <a:themeElements>
    <a:clrScheme name="AnalogousFromLightSeedLeftStep">
      <a:dk1>
        <a:srgbClr val="000000"/>
      </a:dk1>
      <a:lt1>
        <a:srgbClr val="FFFFFF"/>
      </a:lt1>
      <a:dk2>
        <a:srgbClr val="3C2441"/>
      </a:dk2>
      <a:lt2>
        <a:srgbClr val="E2E5E8"/>
      </a:lt2>
      <a:accent1>
        <a:srgbClr val="C49B6D"/>
      </a:accent1>
      <a:accent2>
        <a:srgbClr val="C67B72"/>
      </a:accent2>
      <a:accent3>
        <a:srgbClr val="D18CA1"/>
      </a:accent3>
      <a:accent4>
        <a:srgbClr val="C672B0"/>
      </a:accent4>
      <a:accent5>
        <a:srgbClr val="C78CD1"/>
      </a:accent5>
      <a:accent6>
        <a:srgbClr val="9772C6"/>
      </a:accent6>
      <a:hlink>
        <a:srgbClr val="6184AA"/>
      </a:hlink>
      <a:folHlink>
        <a:srgbClr val="7F7F7F"/>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docProps/app.xml><?xml version="1.0" encoding="utf-8"?>
<Properties xmlns="http://schemas.openxmlformats.org/officeDocument/2006/extended-properties" xmlns:vt="http://schemas.openxmlformats.org/officeDocument/2006/docPropsVTypes">
  <TotalTime>47</TotalTime>
  <Words>2994</Words>
  <Application>Microsoft Office PowerPoint</Application>
  <PresentationFormat>Widescreen</PresentationFormat>
  <Paragraphs>110</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Gill Sans Nova</vt:lpstr>
      <vt:lpstr>Times New Roman</vt:lpstr>
      <vt:lpstr>ConfettiVTI</vt:lpstr>
      <vt:lpstr>   BMIH6007 WOMEN RIGHTS ON INTERNATIONAL WOMEN'S DAY LEVEL 6 Name-Mihaela Calin Student number-2226828 Tutor’s name-Kathryn Flynn 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 </vt:lpstr>
      <vt:lpstr>Introduction  </vt:lpstr>
      <vt:lpstr>Event content and context  </vt:lpstr>
      <vt:lpstr>Market factors  Target market and demands for the event  </vt:lpstr>
      <vt:lpstr>Competition impact on the event  </vt:lpstr>
      <vt:lpstr>Operational factors  Location for the event  </vt:lpstr>
      <vt:lpstr>Availability and suitability of the venue </vt:lpstr>
      <vt:lpstr>Staffing requirements  </vt:lpstr>
      <vt:lpstr>Financial factors  Predicted breakdown of cost, Funding, and Generating revenue  </vt:lpstr>
      <vt:lpstr>Conclusion  </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Office</dc:creator>
  <cp:lastModifiedBy>mihaela calin</cp:lastModifiedBy>
  <cp:revision>2</cp:revision>
  <dcterms:created xsi:type="dcterms:W3CDTF">2025-02-01T07:53:17Z</dcterms:created>
  <dcterms:modified xsi:type="dcterms:W3CDTF">2025-02-05T18:03:28Z</dcterms:modified>
</cp:coreProperties>
</file>