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notesMasterIdLst>
    <p:notesMasterId r:id="rId46"/>
  </p:notesMasterIdLst>
  <p:handoutMasterIdLst>
    <p:handoutMasterId r:id="rId47"/>
  </p:handoutMasterIdLst>
  <p:sldIdLst>
    <p:sldId id="284" r:id="rId2"/>
    <p:sldId id="285" r:id="rId3"/>
    <p:sldId id="286" r:id="rId4"/>
    <p:sldId id="287" r:id="rId5"/>
    <p:sldId id="288" r:id="rId6"/>
    <p:sldId id="289" r:id="rId7"/>
    <p:sldId id="290" r:id="rId8"/>
    <p:sldId id="291" r:id="rId9"/>
    <p:sldId id="292" r:id="rId10"/>
    <p:sldId id="293" r:id="rId11"/>
    <p:sldId id="294" r:id="rId12"/>
    <p:sldId id="295" r:id="rId13"/>
    <p:sldId id="296" r:id="rId14"/>
    <p:sldId id="297" r:id="rId15"/>
    <p:sldId id="298" r:id="rId16"/>
    <p:sldId id="299" r:id="rId17"/>
    <p:sldId id="300" r:id="rId18"/>
    <p:sldId id="301" r:id="rId19"/>
    <p:sldId id="302" r:id="rId20"/>
    <p:sldId id="303" r:id="rId21"/>
    <p:sldId id="304" r:id="rId22"/>
    <p:sldId id="305" r:id="rId23"/>
    <p:sldId id="306" r:id="rId24"/>
    <p:sldId id="307" r:id="rId25"/>
    <p:sldId id="308" r:id="rId26"/>
    <p:sldId id="309" r:id="rId27"/>
    <p:sldId id="310" r:id="rId28"/>
    <p:sldId id="311" r:id="rId29"/>
    <p:sldId id="312" r:id="rId30"/>
    <p:sldId id="313" r:id="rId31"/>
    <p:sldId id="314" r:id="rId32"/>
    <p:sldId id="315" r:id="rId33"/>
    <p:sldId id="316" r:id="rId34"/>
    <p:sldId id="317" r:id="rId35"/>
    <p:sldId id="318" r:id="rId36"/>
    <p:sldId id="319" r:id="rId37"/>
    <p:sldId id="320" r:id="rId38"/>
    <p:sldId id="321" r:id="rId39"/>
    <p:sldId id="322" r:id="rId40"/>
    <p:sldId id="323" r:id="rId41"/>
    <p:sldId id="324" r:id="rId42"/>
    <p:sldId id="325" r:id="rId43"/>
    <p:sldId id="326" r:id="rId44"/>
    <p:sldId id="327" r:id="rId45"/>
  </p:sldIdLst>
  <p:sldSz cx="9144000" cy="6858000" type="screen4x3"/>
  <p:notesSz cx="672465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4" frameSlides="1"/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0" y="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handoutMaster" Target="handoutMasters/handout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237533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08146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ＭＳ Ｐゴシック" charset="0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5223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23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C3B3735-99B9-4A8E-86FC-16C8E3E869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0057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AF625C-EAA0-4480-BD7D-74BCE99C9A4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3054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CBD0AD-FAEB-454E-959A-271131A6FA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0893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49F8C7-17D7-4CAF-8C7C-22E3907541E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3398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DAB41F-1E33-415C-9399-8608D799F9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3639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892C49-F032-43A4-BF4D-90407EC1798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88408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8243D0-114D-485B-84A5-2CC6FBE4241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5083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15D8DE-3A05-43EA-8359-3023974FF8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32637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375342-00EC-488B-8980-9AB014B8E2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69252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231F1F-8751-4E86-BD48-FB5D9D193A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5806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2463" y="304800"/>
            <a:ext cx="1952625" cy="582771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304800"/>
            <a:ext cx="5707063" cy="582771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2F8905-8788-4A36-AA59-B31ADCDC28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1610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304800"/>
            <a:ext cx="7793038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5121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7A5B189-04A4-4A32-833E-0E62836EC25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>
          <a:xfrm>
            <a:off x="990600" y="6248400"/>
            <a:ext cx="2285256" cy="457200"/>
          </a:xfrm>
        </p:spPr>
        <p:txBody>
          <a:bodyPr/>
          <a:lstStyle/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Semester 2 – 2020/2021</a:t>
            </a:r>
          </a:p>
          <a:p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29000" y="6248400"/>
            <a:ext cx="3663280" cy="457200"/>
          </a:xfrm>
        </p:spPr>
        <p:txBody>
          <a:bodyPr/>
          <a:lstStyle/>
          <a:p>
            <a:r>
              <a:rPr lang="en-US" dirty="0" smtClean="0"/>
              <a:t>Object Oriented Programming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9A24-6438-4039-9137-61B9E05A740A}" type="slidenum">
              <a:rPr lang="en-US"/>
              <a:pPr/>
              <a:t>1</a:t>
            </a:fld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512" y="1196752"/>
            <a:ext cx="8712968" cy="1143000"/>
          </a:xfrm>
        </p:spPr>
        <p:txBody>
          <a:bodyPr/>
          <a:lstStyle/>
          <a:p>
            <a:pPr algn="ctr"/>
            <a:r>
              <a:rPr lang="en-US" b="1" smtClean="0"/>
              <a:t>Topic </a:t>
            </a:r>
            <a:r>
              <a:rPr lang="en-US" b="1" smtClean="0"/>
              <a:t>1b </a:t>
            </a:r>
            <a:r>
              <a:rPr lang="en-US" b="1" dirty="0" smtClean="0"/>
              <a:t>- Introducing Classes </a:t>
            </a:r>
            <a:r>
              <a:rPr lang="en-US" b="1" dirty="0" smtClean="0"/>
              <a:t>(Methods)</a:t>
            </a:r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1403648" y="4005064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Dr Stephen Hole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895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Introducing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Classes </a:t>
            </a:r>
            <a:r>
              <a:rPr lang="en-GB" dirty="0"/>
              <a:t>usually consist of two things: </a:t>
            </a:r>
            <a:endParaRPr lang="en-GB" dirty="0" smtClean="0"/>
          </a:p>
          <a:p>
            <a:pPr lvl="1"/>
            <a:r>
              <a:rPr lang="en-GB" dirty="0"/>
              <a:t>I</a:t>
            </a:r>
            <a:r>
              <a:rPr lang="en-GB" dirty="0" smtClean="0"/>
              <a:t>nstance </a:t>
            </a:r>
            <a:r>
              <a:rPr lang="en-GB" dirty="0"/>
              <a:t>variables and </a:t>
            </a:r>
            <a:endParaRPr lang="en-GB" dirty="0" smtClean="0"/>
          </a:p>
          <a:p>
            <a:pPr lvl="1"/>
            <a:r>
              <a:rPr lang="en-GB" dirty="0"/>
              <a:t>M</a:t>
            </a:r>
            <a:r>
              <a:rPr lang="en-GB" dirty="0" smtClean="0"/>
              <a:t>ethods</a:t>
            </a:r>
            <a:r>
              <a:rPr lang="en-GB" dirty="0"/>
              <a:t>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topic of methods is a large one because Java gives them so much power and flexibility. </a:t>
            </a:r>
          </a:p>
        </p:txBody>
      </p:sp>
    </p:spTree>
    <p:extLst>
      <p:ext uri="{BB962C8B-B14F-4D97-AF65-F5344CB8AC3E}">
        <p14:creationId xmlns:p14="http://schemas.microsoft.com/office/powerpoint/2010/main" val="31847692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Introducing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general form of method is shown below: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648" y="3140968"/>
            <a:ext cx="4638675" cy="1419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7386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Introducing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The </a:t>
            </a:r>
            <a:r>
              <a:rPr lang="en-GB" sz="2800" b="1" i="1" dirty="0" smtClean="0"/>
              <a:t>type</a:t>
            </a:r>
            <a:r>
              <a:rPr lang="en-GB" sz="2800" dirty="0" smtClean="0"/>
              <a:t> </a:t>
            </a:r>
            <a:r>
              <a:rPr lang="en-GB" sz="2800" dirty="0"/>
              <a:t>specifies the type of data returned by the method. </a:t>
            </a:r>
            <a:endParaRPr lang="en-GB" sz="2800" dirty="0" smtClean="0"/>
          </a:p>
          <a:p>
            <a:r>
              <a:rPr lang="en-GB" sz="2800" dirty="0" smtClean="0"/>
              <a:t>This </a:t>
            </a:r>
            <a:r>
              <a:rPr lang="en-GB" sz="2800" dirty="0"/>
              <a:t>can be any valid type, including class types that you create. </a:t>
            </a:r>
            <a:endParaRPr lang="en-GB" sz="2800" dirty="0" smtClean="0"/>
          </a:p>
          <a:p>
            <a:r>
              <a:rPr lang="en-GB" sz="2800" dirty="0" smtClean="0"/>
              <a:t>If </a:t>
            </a:r>
            <a:r>
              <a:rPr lang="en-GB" sz="2800" dirty="0"/>
              <a:t>the method does not return a value, its return type must be void. </a:t>
            </a:r>
            <a:endParaRPr lang="en-GB" sz="2800" dirty="0" smtClean="0"/>
          </a:p>
          <a:p>
            <a:r>
              <a:rPr lang="en-GB" sz="2800" dirty="0" smtClean="0"/>
              <a:t>The </a:t>
            </a:r>
            <a:r>
              <a:rPr lang="en-GB" sz="2800" dirty="0"/>
              <a:t>name of the method is specified by </a:t>
            </a:r>
            <a:r>
              <a:rPr lang="en-GB" sz="2800" b="1" i="1" dirty="0"/>
              <a:t>name</a:t>
            </a:r>
            <a:r>
              <a:rPr lang="en-GB" sz="2800" dirty="0"/>
              <a:t>. </a:t>
            </a:r>
            <a:endParaRPr lang="en-GB" sz="2800" dirty="0" smtClean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5192835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Introducing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This can be any legal identifier other than those already used by other items within the current scope. </a:t>
            </a:r>
            <a:endParaRPr lang="en-GB" sz="2800" dirty="0" smtClean="0"/>
          </a:p>
          <a:p>
            <a:r>
              <a:rPr lang="en-GB" sz="2800" dirty="0" smtClean="0"/>
              <a:t>The </a:t>
            </a:r>
            <a:r>
              <a:rPr lang="en-GB" sz="2800" dirty="0"/>
              <a:t>parameter-list is a sequence of type and identifier pairs separated by commas. </a:t>
            </a:r>
            <a:endParaRPr lang="en-GB" sz="2800" dirty="0" smtClean="0"/>
          </a:p>
          <a:p>
            <a:r>
              <a:rPr lang="en-GB" sz="2800" dirty="0" smtClean="0"/>
              <a:t>Parameters </a:t>
            </a:r>
            <a:r>
              <a:rPr lang="en-GB" sz="2800" dirty="0"/>
              <a:t>are essentially variables that receive the value of the arguments passed to the method when it is called. </a:t>
            </a:r>
            <a:endParaRPr lang="en-GB" sz="2800" dirty="0" smtClean="0"/>
          </a:p>
          <a:p>
            <a:r>
              <a:rPr lang="en-GB" sz="2800" dirty="0" smtClean="0"/>
              <a:t>If </a:t>
            </a:r>
            <a:r>
              <a:rPr lang="en-GB" sz="2800" dirty="0"/>
              <a:t>the method has no parameters, then the parameter list will be empty.</a:t>
            </a:r>
          </a:p>
        </p:txBody>
      </p:sp>
    </p:spTree>
    <p:extLst>
      <p:ext uri="{BB962C8B-B14F-4D97-AF65-F5344CB8AC3E}">
        <p14:creationId xmlns:p14="http://schemas.microsoft.com/office/powerpoint/2010/main" val="32362915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Introducing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Methods that have a return type other than void return a value to the calling routine using the following form of the return statement</a:t>
            </a:r>
            <a:r>
              <a:rPr lang="en-GB" dirty="0" smtClean="0"/>
              <a:t>: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648" y="4365104"/>
            <a:ext cx="3312368" cy="864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90866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Adding a Method to the Box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2688" y="1772816"/>
            <a:ext cx="7772400" cy="4680520"/>
          </a:xfrm>
        </p:spPr>
        <p:txBody>
          <a:bodyPr/>
          <a:lstStyle/>
          <a:p>
            <a:r>
              <a:rPr lang="en-GB" sz="2800" dirty="0" smtClean="0"/>
              <a:t>Programmers use </a:t>
            </a:r>
            <a:r>
              <a:rPr lang="en-GB" sz="2800" dirty="0"/>
              <a:t>methods to access the instance variables defined by the class. In fact, methods define the interface to most classes. </a:t>
            </a:r>
            <a:endParaRPr lang="en-GB" sz="2800" dirty="0" smtClean="0"/>
          </a:p>
          <a:p>
            <a:r>
              <a:rPr lang="en-GB" sz="2800" dirty="0" smtClean="0"/>
              <a:t>This </a:t>
            </a:r>
            <a:r>
              <a:rPr lang="en-GB" sz="2800" dirty="0"/>
              <a:t>allows the class </a:t>
            </a:r>
            <a:r>
              <a:rPr lang="en-GB" sz="2800" dirty="0" err="1"/>
              <a:t>implementor</a:t>
            </a:r>
            <a:r>
              <a:rPr lang="en-GB" sz="2800" dirty="0"/>
              <a:t> to hide the specific layout of internal data structures behind cleaner method abstractions. </a:t>
            </a:r>
            <a:endParaRPr lang="en-GB" sz="2800" dirty="0" smtClean="0"/>
          </a:p>
          <a:p>
            <a:r>
              <a:rPr lang="en-GB" sz="2800" dirty="0" smtClean="0"/>
              <a:t>In </a:t>
            </a:r>
            <a:r>
              <a:rPr lang="en-GB" sz="2800" dirty="0"/>
              <a:t>addition to defining methods that provide access to data, you can also define methods that are used internally by the class itself.</a:t>
            </a:r>
          </a:p>
        </p:txBody>
      </p:sp>
    </p:spTree>
    <p:extLst>
      <p:ext uri="{BB962C8B-B14F-4D97-AF65-F5344CB8AC3E}">
        <p14:creationId xmlns:p14="http://schemas.microsoft.com/office/powerpoint/2010/main" val="28573853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Adding a Method to the Box Class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1844823"/>
            <a:ext cx="8208912" cy="4587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59120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260648"/>
            <a:ext cx="8424936" cy="6364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28631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304800"/>
            <a:ext cx="8612510" cy="1143000"/>
          </a:xfrm>
        </p:spPr>
        <p:txBody>
          <a:bodyPr/>
          <a:lstStyle/>
          <a:p>
            <a:pPr algn="ctr"/>
            <a:r>
              <a:rPr lang="en-GB" dirty="0" smtClean="0"/>
              <a:t>Sample Output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47601"/>
          <a:stretch/>
        </p:blipFill>
        <p:spPr>
          <a:xfrm>
            <a:off x="323528" y="2060848"/>
            <a:ext cx="8612510" cy="194421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551" y="4034780"/>
            <a:ext cx="4573677" cy="1626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04206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Introducing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When </a:t>
            </a:r>
            <a:r>
              <a:rPr lang="en-GB" sz="2800" dirty="0" smtClean="0"/>
              <a:t>myBox1.volume</a:t>
            </a:r>
            <a:r>
              <a:rPr lang="en-GB" sz="2800" dirty="0"/>
              <a:t>( ) is executed, the Java run-time system </a:t>
            </a:r>
            <a:r>
              <a:rPr lang="en-GB" sz="2800" dirty="0" smtClean="0"/>
              <a:t>transfers control </a:t>
            </a:r>
            <a:r>
              <a:rPr lang="en-GB" sz="2800" dirty="0"/>
              <a:t>to the code defined inside volume( ). </a:t>
            </a:r>
            <a:endParaRPr lang="en-GB" sz="2800" dirty="0" smtClean="0"/>
          </a:p>
          <a:p>
            <a:r>
              <a:rPr lang="en-GB" sz="2800" dirty="0" smtClean="0"/>
              <a:t>After </a:t>
            </a:r>
            <a:r>
              <a:rPr lang="en-GB" sz="2800" dirty="0"/>
              <a:t>the statements inside volume( ) </a:t>
            </a:r>
            <a:r>
              <a:rPr lang="en-GB" sz="2800" dirty="0" smtClean="0"/>
              <a:t>have executed</a:t>
            </a:r>
            <a:r>
              <a:rPr lang="en-GB" sz="2800" dirty="0"/>
              <a:t>, control is returned to the calling routine, and execution resumes with the line </a:t>
            </a:r>
            <a:r>
              <a:rPr lang="en-GB" sz="2800" dirty="0" smtClean="0"/>
              <a:t>of code </a:t>
            </a:r>
            <a:r>
              <a:rPr lang="en-GB" sz="2800" dirty="0"/>
              <a:t>following the call. </a:t>
            </a:r>
            <a:endParaRPr lang="en-GB" sz="2800" dirty="0" smtClean="0"/>
          </a:p>
          <a:p>
            <a:r>
              <a:rPr lang="en-GB" sz="2800" dirty="0" smtClean="0"/>
              <a:t>In </a:t>
            </a:r>
            <a:r>
              <a:rPr lang="en-GB" sz="2800" dirty="0"/>
              <a:t>the most general sense, a method is Java’s way of </a:t>
            </a:r>
            <a:r>
              <a:rPr lang="en-GB" sz="2800" dirty="0" smtClean="0"/>
              <a:t>implementing subroutines</a:t>
            </a:r>
            <a:r>
              <a:rPr lang="en-GB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138678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Introducing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Inside </a:t>
            </a:r>
            <a:r>
              <a:rPr lang="en-GB" sz="2800" dirty="0"/>
              <a:t>the volume( ) method: </a:t>
            </a:r>
            <a:endParaRPr lang="en-GB" sz="2800" dirty="0" smtClean="0"/>
          </a:p>
          <a:p>
            <a:pPr lvl="1"/>
            <a:r>
              <a:rPr lang="en-GB" sz="2400" dirty="0"/>
              <a:t>T</a:t>
            </a:r>
            <a:r>
              <a:rPr lang="en-GB" sz="2400" dirty="0" smtClean="0"/>
              <a:t>he instance variables </a:t>
            </a:r>
            <a:r>
              <a:rPr lang="en-GB" sz="2400" dirty="0"/>
              <a:t>width, height, and depth are referred to directly, without preceding them with </a:t>
            </a:r>
            <a:r>
              <a:rPr lang="en-GB" sz="2400" dirty="0" smtClean="0"/>
              <a:t>an object </a:t>
            </a:r>
            <a:r>
              <a:rPr lang="en-GB" sz="2400" dirty="0"/>
              <a:t>name or the dot operator. </a:t>
            </a:r>
            <a:endParaRPr lang="en-GB" sz="2400" dirty="0" smtClean="0"/>
          </a:p>
          <a:p>
            <a:r>
              <a:rPr lang="en-GB" sz="2800" dirty="0" smtClean="0"/>
              <a:t>When </a:t>
            </a:r>
            <a:r>
              <a:rPr lang="en-GB" sz="2800" dirty="0"/>
              <a:t>a method uses an instance variable that is defined </a:t>
            </a:r>
            <a:r>
              <a:rPr lang="en-GB" sz="2800" dirty="0" smtClean="0"/>
              <a:t>by its </a:t>
            </a:r>
            <a:r>
              <a:rPr lang="en-GB" sz="2800" dirty="0"/>
              <a:t>class, it does so directly, without explicit reference to an object and without use of the </a:t>
            </a:r>
            <a:r>
              <a:rPr lang="en-GB" sz="2800" dirty="0" smtClean="0"/>
              <a:t>dot operator</a:t>
            </a:r>
            <a:r>
              <a:rPr lang="en-GB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960921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Returning a Value from a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better way </a:t>
            </a:r>
            <a:r>
              <a:rPr lang="en-GB" dirty="0"/>
              <a:t>to implement volume( ) is to have it compute the volume of the box and return the </a:t>
            </a:r>
            <a:r>
              <a:rPr lang="en-GB" dirty="0" smtClean="0"/>
              <a:t>result to </a:t>
            </a:r>
            <a:r>
              <a:rPr lang="en-GB" dirty="0"/>
              <a:t>the caller</a:t>
            </a:r>
            <a:r>
              <a:rPr lang="en-GB" dirty="0" smtClean="0"/>
              <a:t>.</a:t>
            </a:r>
          </a:p>
          <a:p>
            <a:r>
              <a:rPr lang="en-GB" dirty="0" smtClean="0"/>
              <a:t> </a:t>
            </a:r>
            <a:r>
              <a:rPr lang="en-GB" dirty="0"/>
              <a:t>The following example, an improved version of the preceding program, </a:t>
            </a:r>
            <a:r>
              <a:rPr lang="en-GB" dirty="0" smtClean="0"/>
              <a:t>does just </a:t>
            </a:r>
            <a:r>
              <a:rPr lang="en-GB" dirty="0"/>
              <a:t>that:</a:t>
            </a:r>
          </a:p>
        </p:txBody>
      </p:sp>
    </p:spTree>
    <p:extLst>
      <p:ext uri="{BB962C8B-B14F-4D97-AF65-F5344CB8AC3E}">
        <p14:creationId xmlns:p14="http://schemas.microsoft.com/office/powerpoint/2010/main" val="7694974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Volume Returns a double Value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18" y="1916832"/>
            <a:ext cx="8357145" cy="44354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46370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332656"/>
            <a:ext cx="8352928" cy="6325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15593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Returning a Value from a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63638" y="1844824"/>
            <a:ext cx="7772400" cy="4392488"/>
          </a:xfrm>
        </p:spPr>
        <p:txBody>
          <a:bodyPr/>
          <a:lstStyle/>
          <a:p>
            <a:r>
              <a:rPr lang="en-GB" sz="2800" dirty="0"/>
              <a:t>There are two important things to understand about returning values:</a:t>
            </a:r>
          </a:p>
          <a:p>
            <a:pPr lvl="1"/>
            <a:r>
              <a:rPr lang="en-GB" sz="2400" dirty="0" smtClean="0"/>
              <a:t>The </a:t>
            </a:r>
            <a:r>
              <a:rPr lang="en-GB" sz="2400" dirty="0"/>
              <a:t>type of data returned by a method must be compatible with the return </a:t>
            </a:r>
            <a:r>
              <a:rPr lang="en-GB" sz="2400" dirty="0" smtClean="0"/>
              <a:t>type specified </a:t>
            </a:r>
            <a:r>
              <a:rPr lang="en-GB" sz="2400" dirty="0"/>
              <a:t>by the method. </a:t>
            </a:r>
            <a:endParaRPr lang="en-GB" sz="2400" dirty="0" smtClean="0"/>
          </a:p>
          <a:p>
            <a:pPr lvl="2"/>
            <a:r>
              <a:rPr lang="en-GB" sz="2000" dirty="0" smtClean="0"/>
              <a:t>For </a:t>
            </a:r>
            <a:r>
              <a:rPr lang="en-GB" sz="2000" dirty="0"/>
              <a:t>example, if the return type of some method is </a:t>
            </a:r>
            <a:r>
              <a:rPr lang="en-GB" sz="2000" dirty="0" err="1"/>
              <a:t>boolean</a:t>
            </a:r>
            <a:r>
              <a:rPr lang="en-GB" sz="2000" dirty="0" smtClean="0"/>
              <a:t>, you </a:t>
            </a:r>
            <a:r>
              <a:rPr lang="en-GB" sz="2000" dirty="0"/>
              <a:t>could not return an integer.</a:t>
            </a:r>
          </a:p>
          <a:p>
            <a:pPr lvl="1"/>
            <a:r>
              <a:rPr lang="en-GB" sz="2400" dirty="0" smtClean="0"/>
              <a:t>The </a:t>
            </a:r>
            <a:r>
              <a:rPr lang="en-GB" sz="2400" dirty="0"/>
              <a:t>variable receiving the value returned by a method (such as </a:t>
            </a:r>
            <a:r>
              <a:rPr lang="en-GB" sz="2400" dirty="0" err="1"/>
              <a:t>vol</a:t>
            </a:r>
            <a:r>
              <a:rPr lang="en-GB" sz="2400" dirty="0"/>
              <a:t>, in this case) </a:t>
            </a:r>
            <a:r>
              <a:rPr lang="en-GB" sz="2400" dirty="0" smtClean="0"/>
              <a:t>must also </a:t>
            </a:r>
            <a:r>
              <a:rPr lang="en-GB" sz="2400" dirty="0"/>
              <a:t>be compatible with the return type specified for the method.</a:t>
            </a:r>
          </a:p>
        </p:txBody>
      </p:sp>
    </p:spTree>
    <p:extLst>
      <p:ext uri="{BB962C8B-B14F-4D97-AF65-F5344CB8AC3E}">
        <p14:creationId xmlns:p14="http://schemas.microsoft.com/office/powerpoint/2010/main" val="24968196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Method that takes Parameters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While some methods don’t need parameters, most do. </a:t>
            </a:r>
            <a:endParaRPr lang="en-GB" dirty="0" smtClean="0"/>
          </a:p>
          <a:p>
            <a:r>
              <a:rPr lang="en-GB" dirty="0" smtClean="0"/>
              <a:t>Parameters </a:t>
            </a:r>
            <a:r>
              <a:rPr lang="en-GB" dirty="0"/>
              <a:t>allow a method to </a:t>
            </a:r>
            <a:r>
              <a:rPr lang="en-GB" dirty="0" smtClean="0"/>
              <a:t>be generalized:</a:t>
            </a:r>
          </a:p>
          <a:p>
            <a:pPr lvl="1"/>
            <a:r>
              <a:rPr lang="en-GB" dirty="0" smtClean="0"/>
              <a:t>That </a:t>
            </a:r>
            <a:r>
              <a:rPr lang="en-GB" dirty="0"/>
              <a:t>is, a parameterized method can operate on a variety of data and/or be </a:t>
            </a:r>
            <a:r>
              <a:rPr lang="en-GB" dirty="0" smtClean="0"/>
              <a:t>used in </a:t>
            </a:r>
            <a:r>
              <a:rPr lang="en-GB" dirty="0"/>
              <a:t>a number of slightly different situations.</a:t>
            </a:r>
          </a:p>
        </p:txBody>
      </p:sp>
    </p:spTree>
    <p:extLst>
      <p:ext uri="{BB962C8B-B14F-4D97-AF65-F5344CB8AC3E}">
        <p14:creationId xmlns:p14="http://schemas.microsoft.com/office/powerpoint/2010/main" val="23012934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Method that takes Parameters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Thus, a better approach to setting the dimensions of a box is to create a method that </a:t>
            </a:r>
            <a:r>
              <a:rPr lang="en-GB" dirty="0" smtClean="0"/>
              <a:t>takes the </a:t>
            </a:r>
            <a:r>
              <a:rPr lang="en-GB" dirty="0"/>
              <a:t>dimensions of a box in its parameters and sets each instance variable appropriately. </a:t>
            </a:r>
            <a:endParaRPr lang="en-GB" dirty="0" smtClean="0"/>
          </a:p>
          <a:p>
            <a:r>
              <a:rPr lang="en-GB" dirty="0" smtClean="0"/>
              <a:t>This concept </a:t>
            </a:r>
            <a:r>
              <a:rPr lang="en-GB" dirty="0"/>
              <a:t>is implemented by the following program:</a:t>
            </a:r>
          </a:p>
        </p:txBody>
      </p:sp>
    </p:spTree>
    <p:extLst>
      <p:ext uri="{BB962C8B-B14F-4D97-AF65-F5344CB8AC3E}">
        <p14:creationId xmlns:p14="http://schemas.microsoft.com/office/powerpoint/2010/main" val="42456432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404664"/>
            <a:ext cx="8208912" cy="6315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10096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332656"/>
            <a:ext cx="8064896" cy="6243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10053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476672"/>
            <a:ext cx="7772400" cy="6963970"/>
          </a:xfrm>
        </p:spPr>
        <p:txBody>
          <a:bodyPr/>
          <a:lstStyle/>
          <a:p>
            <a:r>
              <a:rPr lang="en-GB" sz="2800" dirty="0"/>
              <a:t>As you can see, the </a:t>
            </a:r>
            <a:r>
              <a:rPr lang="en-GB" sz="2800" dirty="0" err="1"/>
              <a:t>setDim</a:t>
            </a:r>
            <a:r>
              <a:rPr lang="en-GB" sz="2800" dirty="0"/>
              <a:t>( ) method is used to set the dimensions of each box</a:t>
            </a:r>
            <a:r>
              <a:rPr lang="en-GB" sz="2800" dirty="0" smtClean="0"/>
              <a:t>.</a:t>
            </a:r>
          </a:p>
          <a:p>
            <a:r>
              <a:rPr lang="en-GB" sz="2800" dirty="0" smtClean="0"/>
              <a:t> For example</a:t>
            </a:r>
            <a:r>
              <a:rPr lang="en-GB" sz="2800" dirty="0"/>
              <a:t>, </a:t>
            </a:r>
            <a:r>
              <a:rPr lang="en-GB" sz="2800" dirty="0" smtClean="0"/>
              <a:t>when</a:t>
            </a:r>
          </a:p>
          <a:p>
            <a:endParaRPr lang="en-GB" sz="2800" dirty="0"/>
          </a:p>
          <a:p>
            <a:endParaRPr lang="en-GB" sz="2800" dirty="0" smtClean="0"/>
          </a:p>
          <a:p>
            <a:r>
              <a:rPr lang="en-GB" sz="2800" dirty="0" smtClean="0"/>
              <a:t>is </a:t>
            </a:r>
            <a:r>
              <a:rPr lang="en-GB" sz="2800" dirty="0"/>
              <a:t>executed, 10 is copied into parameter w, 20 is copied into h, and 15 is copied into d. Inside</a:t>
            </a:r>
          </a:p>
          <a:p>
            <a:r>
              <a:rPr lang="en-GB" sz="2800" dirty="0" err="1"/>
              <a:t>setDim</a:t>
            </a:r>
            <a:r>
              <a:rPr lang="en-GB" sz="2800" dirty="0"/>
              <a:t>( ) the values of w, h, and d are then assigned to width, height, and depth, respectively.</a:t>
            </a:r>
            <a:endParaRPr lang="en-GB" sz="2800" dirty="0" smtClean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648" y="2060848"/>
            <a:ext cx="6336704" cy="936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41692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Constructors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2017713"/>
            <a:ext cx="7983488" cy="4114800"/>
          </a:xfrm>
        </p:spPr>
        <p:txBody>
          <a:bodyPr/>
          <a:lstStyle/>
          <a:p>
            <a:r>
              <a:rPr lang="en-GB" sz="2800" dirty="0"/>
              <a:t>Because the </a:t>
            </a:r>
            <a:r>
              <a:rPr lang="en-GB" sz="2800" dirty="0" smtClean="0"/>
              <a:t>requirement for </a:t>
            </a:r>
            <a:r>
              <a:rPr lang="en-GB" sz="2800" dirty="0"/>
              <a:t>initialization is so common, Java allows objects to initialize themselves when they </a:t>
            </a:r>
            <a:r>
              <a:rPr lang="en-GB" sz="2800" dirty="0" smtClean="0"/>
              <a:t>are created</a:t>
            </a:r>
            <a:r>
              <a:rPr lang="en-GB" sz="2800" dirty="0"/>
              <a:t>. </a:t>
            </a:r>
            <a:endParaRPr lang="en-GB" sz="2800" dirty="0" smtClean="0"/>
          </a:p>
          <a:p>
            <a:r>
              <a:rPr lang="en-GB" sz="2800" dirty="0" smtClean="0"/>
              <a:t>This </a:t>
            </a:r>
            <a:r>
              <a:rPr lang="en-GB" sz="2800" dirty="0"/>
              <a:t>automatic initialization is performed through the use of a constructor.</a:t>
            </a:r>
          </a:p>
          <a:p>
            <a:r>
              <a:rPr lang="en-GB" sz="2800" dirty="0" smtClean="0"/>
              <a:t>A constructor </a:t>
            </a:r>
            <a:r>
              <a:rPr lang="en-GB" sz="2800" dirty="0"/>
              <a:t>initializes an object immediately upon creation. </a:t>
            </a:r>
            <a:endParaRPr lang="en-GB" sz="2800" dirty="0" smtClean="0"/>
          </a:p>
          <a:p>
            <a:r>
              <a:rPr lang="en-GB" sz="2800" dirty="0" smtClean="0"/>
              <a:t>It </a:t>
            </a:r>
            <a:r>
              <a:rPr lang="en-GB" sz="2800" dirty="0"/>
              <a:t>has the same name as </a:t>
            </a:r>
            <a:r>
              <a:rPr lang="en-GB" sz="2800" dirty="0" smtClean="0"/>
              <a:t>the class </a:t>
            </a:r>
            <a:r>
              <a:rPr lang="en-GB" sz="2800" dirty="0"/>
              <a:t>in which it resides and is syntactically similar to a method. </a:t>
            </a:r>
          </a:p>
        </p:txBody>
      </p:sp>
    </p:spTree>
    <p:extLst>
      <p:ext uri="{BB962C8B-B14F-4D97-AF65-F5344CB8AC3E}">
        <p14:creationId xmlns:p14="http://schemas.microsoft.com/office/powerpoint/2010/main" val="7961086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Constructors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772816"/>
            <a:ext cx="8631560" cy="4114800"/>
          </a:xfrm>
        </p:spPr>
        <p:txBody>
          <a:bodyPr/>
          <a:lstStyle/>
          <a:p>
            <a:pPr lvl="0">
              <a:buClr>
                <a:srgbClr val="3333CC"/>
              </a:buClr>
            </a:pPr>
            <a:r>
              <a:rPr lang="en-GB" sz="2800" dirty="0">
                <a:solidFill>
                  <a:srgbClr val="000000"/>
                </a:solidFill>
              </a:rPr>
              <a:t>Once defined, the </a:t>
            </a:r>
            <a:r>
              <a:rPr lang="en-GB" sz="2800" dirty="0" smtClean="0">
                <a:solidFill>
                  <a:srgbClr val="000000"/>
                </a:solidFill>
              </a:rPr>
              <a:t>constructor is </a:t>
            </a:r>
            <a:r>
              <a:rPr lang="en-GB" sz="2800" dirty="0">
                <a:solidFill>
                  <a:srgbClr val="000000"/>
                </a:solidFill>
              </a:rPr>
              <a:t>automatically called immediately after the object is created, before the new operator completes</a:t>
            </a:r>
            <a:r>
              <a:rPr lang="en-GB" sz="2800" dirty="0" smtClean="0">
                <a:solidFill>
                  <a:srgbClr val="000000"/>
                </a:solidFill>
              </a:rPr>
              <a:t>.</a:t>
            </a:r>
          </a:p>
          <a:p>
            <a:pPr lvl="0">
              <a:buClr>
                <a:srgbClr val="3333CC"/>
              </a:buClr>
            </a:pPr>
            <a:r>
              <a:rPr lang="en-GB" sz="2800" dirty="0">
                <a:solidFill>
                  <a:srgbClr val="000000"/>
                </a:solidFill>
              </a:rPr>
              <a:t>Constructors look a little strange because they have no return type, not even void. </a:t>
            </a:r>
            <a:endParaRPr lang="en-GB" sz="2800" dirty="0" smtClean="0">
              <a:solidFill>
                <a:srgbClr val="000000"/>
              </a:solidFill>
            </a:endParaRPr>
          </a:p>
          <a:p>
            <a:pPr lvl="1">
              <a:buClr>
                <a:srgbClr val="3333CC"/>
              </a:buClr>
            </a:pPr>
            <a:r>
              <a:rPr lang="en-GB" sz="2400" dirty="0" smtClean="0">
                <a:solidFill>
                  <a:srgbClr val="000000"/>
                </a:solidFill>
              </a:rPr>
              <a:t>This is because </a:t>
            </a:r>
            <a:r>
              <a:rPr lang="en-GB" sz="2400" dirty="0">
                <a:solidFill>
                  <a:srgbClr val="000000"/>
                </a:solidFill>
              </a:rPr>
              <a:t>the implicit return type of a class’ constructor is the class type itself. </a:t>
            </a:r>
            <a:endParaRPr lang="en-GB" sz="2400" dirty="0" smtClean="0">
              <a:solidFill>
                <a:srgbClr val="000000"/>
              </a:solidFill>
            </a:endParaRPr>
          </a:p>
          <a:p>
            <a:pPr lvl="0">
              <a:buClr>
                <a:srgbClr val="3333CC"/>
              </a:buClr>
            </a:pPr>
            <a:r>
              <a:rPr lang="en-GB" sz="2800" dirty="0" smtClean="0">
                <a:solidFill>
                  <a:srgbClr val="000000"/>
                </a:solidFill>
              </a:rPr>
              <a:t>It </a:t>
            </a:r>
            <a:r>
              <a:rPr lang="en-GB" sz="2800" dirty="0">
                <a:solidFill>
                  <a:srgbClr val="000000"/>
                </a:solidFill>
              </a:rPr>
              <a:t>is the </a:t>
            </a:r>
            <a:r>
              <a:rPr lang="en-GB" sz="2800" dirty="0" smtClean="0">
                <a:solidFill>
                  <a:srgbClr val="000000"/>
                </a:solidFill>
              </a:rPr>
              <a:t>constructor’s job </a:t>
            </a:r>
            <a:r>
              <a:rPr lang="en-GB" sz="2800" dirty="0">
                <a:solidFill>
                  <a:srgbClr val="000000"/>
                </a:solidFill>
              </a:rPr>
              <a:t>to initialize the internal state of an object so that the code creating an instance will </a:t>
            </a:r>
            <a:r>
              <a:rPr lang="en-GB" sz="2800" dirty="0" smtClean="0">
                <a:solidFill>
                  <a:srgbClr val="000000"/>
                </a:solidFill>
              </a:rPr>
              <a:t>have a </a:t>
            </a:r>
            <a:r>
              <a:rPr lang="en-GB" sz="2800" dirty="0">
                <a:solidFill>
                  <a:srgbClr val="000000"/>
                </a:solidFill>
              </a:rPr>
              <a:t>fully initialized, usable object immediately.</a:t>
            </a:r>
          </a:p>
        </p:txBody>
      </p:sp>
    </p:spTree>
    <p:extLst>
      <p:ext uri="{BB962C8B-B14F-4D97-AF65-F5344CB8AC3E}">
        <p14:creationId xmlns:p14="http://schemas.microsoft.com/office/powerpoint/2010/main" val="26849847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332655"/>
            <a:ext cx="8496944" cy="6306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467955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188640"/>
            <a:ext cx="8640960" cy="6380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010774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Parameterised Constructors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844824"/>
            <a:ext cx="8339363" cy="4114800"/>
          </a:xfrm>
        </p:spPr>
        <p:txBody>
          <a:bodyPr/>
          <a:lstStyle/>
          <a:p>
            <a:r>
              <a:rPr lang="en-GB" sz="2800" dirty="0"/>
              <a:t>While the </a:t>
            </a:r>
            <a:r>
              <a:rPr lang="en-GB" sz="2800" b="1" dirty="0"/>
              <a:t>Box( ) </a:t>
            </a:r>
            <a:r>
              <a:rPr lang="en-GB" sz="2800" dirty="0"/>
              <a:t>constructor in the preceding example does initialize a </a:t>
            </a:r>
            <a:r>
              <a:rPr lang="en-GB" sz="2800" b="1" dirty="0"/>
              <a:t>Box </a:t>
            </a:r>
            <a:r>
              <a:rPr lang="en-GB" sz="2800" dirty="0"/>
              <a:t>object, it is </a:t>
            </a:r>
            <a:r>
              <a:rPr lang="en-GB" sz="2800" dirty="0" smtClean="0"/>
              <a:t>not very </a:t>
            </a:r>
            <a:r>
              <a:rPr lang="en-GB" sz="2800" dirty="0"/>
              <a:t>useful—all boxes have the same dimensions</a:t>
            </a:r>
            <a:r>
              <a:rPr lang="en-GB" sz="2800" dirty="0" smtClean="0"/>
              <a:t>.</a:t>
            </a:r>
          </a:p>
          <a:p>
            <a:r>
              <a:rPr lang="en-GB" sz="2800" dirty="0"/>
              <a:t>The easy solution is to add parameters to the constructor</a:t>
            </a:r>
            <a:r>
              <a:rPr lang="en-GB" sz="2800" dirty="0" smtClean="0"/>
              <a:t>.</a:t>
            </a:r>
          </a:p>
          <a:p>
            <a:r>
              <a:rPr lang="en-GB" sz="2800" dirty="0" smtClean="0"/>
              <a:t>The </a:t>
            </a:r>
            <a:r>
              <a:rPr lang="en-GB" sz="2800" dirty="0"/>
              <a:t>following </a:t>
            </a:r>
            <a:r>
              <a:rPr lang="en-GB" sz="2800" dirty="0" smtClean="0"/>
              <a:t>version of </a:t>
            </a:r>
            <a:r>
              <a:rPr lang="en-GB" sz="2800" dirty="0"/>
              <a:t>Box defines a parameterized constructor that sets the dimensions of a box as specified </a:t>
            </a:r>
            <a:r>
              <a:rPr lang="en-GB" sz="2800" dirty="0" smtClean="0"/>
              <a:t>by those </a:t>
            </a:r>
            <a:r>
              <a:rPr lang="en-GB" sz="2800" dirty="0"/>
              <a:t>parameters.</a:t>
            </a:r>
          </a:p>
        </p:txBody>
      </p:sp>
    </p:spTree>
    <p:extLst>
      <p:ext uri="{BB962C8B-B14F-4D97-AF65-F5344CB8AC3E}">
        <p14:creationId xmlns:p14="http://schemas.microsoft.com/office/powerpoint/2010/main" val="149510766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188640"/>
            <a:ext cx="8568952" cy="6495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178736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332656"/>
            <a:ext cx="8352928" cy="6201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690893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this Keyword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Sometimes a method will need to refer to the object that invoked it. </a:t>
            </a:r>
            <a:endParaRPr lang="en-GB" sz="2800" dirty="0" smtClean="0"/>
          </a:p>
          <a:p>
            <a:r>
              <a:rPr lang="en-GB" sz="2800" dirty="0" smtClean="0"/>
              <a:t>To </a:t>
            </a:r>
            <a:r>
              <a:rPr lang="en-GB" sz="2800" dirty="0"/>
              <a:t>allow this, Java </a:t>
            </a:r>
            <a:r>
              <a:rPr lang="en-GB" sz="2800" dirty="0" smtClean="0"/>
              <a:t>defines the </a:t>
            </a:r>
            <a:r>
              <a:rPr lang="en-GB" sz="2800" dirty="0"/>
              <a:t>this keyword. </a:t>
            </a:r>
            <a:endParaRPr lang="en-GB" sz="2800" dirty="0" smtClean="0"/>
          </a:p>
          <a:p>
            <a:r>
              <a:rPr lang="en-GB" sz="2800" dirty="0" smtClean="0"/>
              <a:t>This </a:t>
            </a:r>
            <a:r>
              <a:rPr lang="en-GB" sz="2800" dirty="0"/>
              <a:t>can be used inside any method to refer to the current object. </a:t>
            </a:r>
            <a:endParaRPr lang="en-GB" sz="2800" dirty="0" smtClean="0"/>
          </a:p>
          <a:p>
            <a:r>
              <a:rPr lang="en-GB" sz="2800" dirty="0" smtClean="0"/>
              <a:t>That </a:t>
            </a:r>
            <a:r>
              <a:rPr lang="en-GB" sz="2800" dirty="0"/>
              <a:t>is</a:t>
            </a:r>
            <a:r>
              <a:rPr lang="en-GB" sz="2800" dirty="0" smtClean="0"/>
              <a:t>, this </a:t>
            </a:r>
            <a:r>
              <a:rPr lang="en-GB" sz="2800" dirty="0"/>
              <a:t>is always a reference to the object on which the method was invoked.</a:t>
            </a:r>
          </a:p>
        </p:txBody>
      </p:sp>
    </p:spTree>
    <p:extLst>
      <p:ext uri="{BB962C8B-B14F-4D97-AF65-F5344CB8AC3E}">
        <p14:creationId xmlns:p14="http://schemas.microsoft.com/office/powerpoint/2010/main" val="392038670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b="1" i="1" dirty="0" smtClean="0"/>
              <a:t>this</a:t>
            </a:r>
            <a:r>
              <a:rPr lang="en-GB" dirty="0" smtClean="0"/>
              <a:t> Keyword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5576" y="2132856"/>
            <a:ext cx="7416824" cy="3312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405357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Instance Variable Hiding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017713"/>
            <a:ext cx="8559552" cy="4114800"/>
          </a:xfrm>
        </p:spPr>
        <p:txBody>
          <a:bodyPr/>
          <a:lstStyle/>
          <a:p>
            <a:r>
              <a:rPr lang="en-GB" sz="2800" dirty="0" smtClean="0"/>
              <a:t>It </a:t>
            </a:r>
            <a:r>
              <a:rPr lang="en-GB" sz="2800" dirty="0"/>
              <a:t>is illegal in Java to declare two local variables with the same name </a:t>
            </a:r>
            <a:r>
              <a:rPr lang="en-GB" sz="2800" dirty="0" smtClean="0"/>
              <a:t>inside the </a:t>
            </a:r>
            <a:r>
              <a:rPr lang="en-GB" sz="2800" dirty="0"/>
              <a:t>same or enclosing scopes. </a:t>
            </a:r>
            <a:endParaRPr lang="en-GB" sz="2800" dirty="0" smtClean="0"/>
          </a:p>
          <a:p>
            <a:r>
              <a:rPr lang="en-GB" sz="2800" dirty="0" smtClean="0"/>
              <a:t>You </a:t>
            </a:r>
            <a:r>
              <a:rPr lang="en-GB" sz="2800" dirty="0"/>
              <a:t>can have local variables, including </a:t>
            </a:r>
            <a:r>
              <a:rPr lang="en-GB" sz="2800" dirty="0" smtClean="0"/>
              <a:t>formal parameters </a:t>
            </a:r>
            <a:r>
              <a:rPr lang="en-GB" sz="2800" dirty="0"/>
              <a:t>to methods, which overlap with the names of the class’ instance variables. </a:t>
            </a:r>
            <a:endParaRPr lang="en-GB" sz="2800" dirty="0" smtClean="0"/>
          </a:p>
          <a:p>
            <a:r>
              <a:rPr lang="en-GB" sz="2800" dirty="0" smtClean="0"/>
              <a:t>However, when </a:t>
            </a:r>
            <a:r>
              <a:rPr lang="en-GB" sz="2800" dirty="0"/>
              <a:t>a local variable has the same name as an instance variable, the local variable hides </a:t>
            </a:r>
            <a:r>
              <a:rPr lang="en-GB" sz="2800" dirty="0" smtClean="0"/>
              <a:t>the instance </a:t>
            </a:r>
            <a:r>
              <a:rPr lang="en-GB" sz="2800" dirty="0"/>
              <a:t>variable.</a:t>
            </a:r>
          </a:p>
        </p:txBody>
      </p:sp>
    </p:spTree>
    <p:extLst>
      <p:ext uri="{BB962C8B-B14F-4D97-AF65-F5344CB8AC3E}">
        <p14:creationId xmlns:p14="http://schemas.microsoft.com/office/powerpoint/2010/main" val="166686028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Instance Variable Hiding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dirty="0"/>
              <a:t>This is why width, height, and depth were not used as the names of </a:t>
            </a:r>
            <a:r>
              <a:rPr lang="en-GB" dirty="0" smtClean="0"/>
              <a:t>the parameters </a:t>
            </a:r>
            <a:r>
              <a:rPr lang="en-GB" dirty="0"/>
              <a:t>to the Box( ) constructor inside the Box class. </a:t>
            </a:r>
            <a:endParaRPr lang="en-GB" dirty="0" smtClean="0"/>
          </a:p>
          <a:p>
            <a:r>
              <a:rPr lang="en-GB" dirty="0" smtClean="0"/>
              <a:t>If </a:t>
            </a:r>
            <a:r>
              <a:rPr lang="en-GB" dirty="0"/>
              <a:t>they had been, then width </a:t>
            </a:r>
            <a:r>
              <a:rPr lang="en-GB" dirty="0" smtClean="0"/>
              <a:t>would have </a:t>
            </a:r>
            <a:r>
              <a:rPr lang="en-GB" dirty="0"/>
              <a:t>referred to the formal parameter, hiding the instance variable width.</a:t>
            </a:r>
          </a:p>
        </p:txBody>
      </p:sp>
    </p:spTree>
    <p:extLst>
      <p:ext uri="{BB962C8B-B14F-4D97-AF65-F5344CB8AC3E}">
        <p14:creationId xmlns:p14="http://schemas.microsoft.com/office/powerpoint/2010/main" val="324488238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b="1" i="1" dirty="0" smtClean="0"/>
              <a:t>this</a:t>
            </a:r>
            <a:r>
              <a:rPr lang="en-GB" dirty="0" smtClean="0"/>
              <a:t> Keyword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sz="2800" dirty="0" smtClean="0"/>
              <a:t>The code below </a:t>
            </a:r>
            <a:r>
              <a:rPr lang="en-GB" sz="2800" dirty="0"/>
              <a:t>is </a:t>
            </a:r>
            <a:r>
              <a:rPr lang="en-GB" sz="2800" dirty="0" smtClean="0"/>
              <a:t>another version </a:t>
            </a:r>
            <a:r>
              <a:rPr lang="en-GB" sz="2800" dirty="0"/>
              <a:t>of Box( ), which uses width, height, and depth for parameter names and then </a:t>
            </a:r>
            <a:r>
              <a:rPr lang="en-GB" sz="2800" dirty="0" smtClean="0"/>
              <a:t>uses </a:t>
            </a:r>
            <a:r>
              <a:rPr lang="en-GB" sz="2800" b="1" i="1" dirty="0" smtClean="0"/>
              <a:t>this</a:t>
            </a:r>
            <a:r>
              <a:rPr lang="en-GB" sz="2800" dirty="0" smtClean="0"/>
              <a:t> </a:t>
            </a:r>
            <a:r>
              <a:rPr lang="en-GB" sz="2800" dirty="0"/>
              <a:t>to access the instance variables by the same name: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3717032"/>
            <a:ext cx="7632848" cy="2736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443521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88640"/>
            <a:ext cx="8352928" cy="6297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583440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260648"/>
            <a:ext cx="8484058" cy="6264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633100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Garbage Collection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Java </a:t>
            </a:r>
            <a:r>
              <a:rPr lang="en-GB" sz="2800" dirty="0"/>
              <a:t>objects are dynamically allocated by using the new </a:t>
            </a:r>
            <a:r>
              <a:rPr lang="en-GB" sz="2800" dirty="0" smtClean="0"/>
              <a:t>operator.</a:t>
            </a:r>
          </a:p>
          <a:p>
            <a:r>
              <a:rPr lang="en-GB" sz="2800" dirty="0" smtClean="0"/>
              <a:t>In some languages</a:t>
            </a:r>
            <a:r>
              <a:rPr lang="en-GB" sz="2800" dirty="0"/>
              <a:t>, such as C++, dynamically allocated objects must be manually released by use </a:t>
            </a:r>
            <a:r>
              <a:rPr lang="en-GB" sz="2800" dirty="0" smtClean="0"/>
              <a:t>of a </a:t>
            </a:r>
            <a:r>
              <a:rPr lang="en-GB" sz="2800" dirty="0"/>
              <a:t>delete operator. </a:t>
            </a:r>
            <a:endParaRPr lang="en-GB" sz="2800" dirty="0" smtClean="0"/>
          </a:p>
          <a:p>
            <a:r>
              <a:rPr lang="en-GB" sz="2800" dirty="0" smtClean="0"/>
              <a:t>Java </a:t>
            </a:r>
            <a:r>
              <a:rPr lang="en-GB" sz="2800" dirty="0"/>
              <a:t>takes a different approach; it handles deallocation for you automatically</a:t>
            </a:r>
            <a:r>
              <a:rPr lang="en-GB" sz="2800" dirty="0" smtClean="0"/>
              <a:t>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89050406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Garbage Collection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3333CC"/>
              </a:buClr>
            </a:pPr>
            <a:r>
              <a:rPr lang="en-GB" sz="2800" dirty="0">
                <a:solidFill>
                  <a:srgbClr val="000000"/>
                </a:solidFill>
              </a:rPr>
              <a:t>The technique that accomplishes this is called garbage collection. </a:t>
            </a:r>
            <a:endParaRPr lang="en-GB" sz="2800" dirty="0" smtClean="0">
              <a:solidFill>
                <a:srgbClr val="000000"/>
              </a:solidFill>
            </a:endParaRPr>
          </a:p>
          <a:p>
            <a:pPr lvl="0">
              <a:buClr>
                <a:srgbClr val="3333CC"/>
              </a:buClr>
            </a:pPr>
            <a:r>
              <a:rPr lang="en-GB" sz="2800" dirty="0" smtClean="0">
                <a:solidFill>
                  <a:srgbClr val="000000"/>
                </a:solidFill>
              </a:rPr>
              <a:t>It </a:t>
            </a:r>
            <a:r>
              <a:rPr lang="en-GB" sz="2800" dirty="0">
                <a:solidFill>
                  <a:srgbClr val="000000"/>
                </a:solidFill>
              </a:rPr>
              <a:t>works like this: </a:t>
            </a:r>
            <a:endParaRPr lang="en-GB" sz="2800" dirty="0" smtClean="0">
              <a:solidFill>
                <a:srgbClr val="000000"/>
              </a:solidFill>
            </a:endParaRPr>
          </a:p>
          <a:p>
            <a:pPr lvl="1">
              <a:buClr>
                <a:srgbClr val="3333CC"/>
              </a:buClr>
            </a:pPr>
            <a:r>
              <a:rPr lang="en-GB" sz="2400" dirty="0" smtClean="0">
                <a:solidFill>
                  <a:srgbClr val="000000"/>
                </a:solidFill>
              </a:rPr>
              <a:t>when no references </a:t>
            </a:r>
            <a:r>
              <a:rPr lang="en-GB" sz="2400" dirty="0">
                <a:solidFill>
                  <a:srgbClr val="000000"/>
                </a:solidFill>
              </a:rPr>
              <a:t>to an object exist, that object is assumed to be no longer needed, and the memory occupied by the object can be reclaimed.</a:t>
            </a:r>
          </a:p>
          <a:p>
            <a:pPr lvl="1">
              <a:buClr>
                <a:srgbClr val="3333CC"/>
              </a:buClr>
            </a:pPr>
            <a:endParaRPr lang="en-GB" sz="2400" dirty="0">
              <a:solidFill>
                <a:srgbClr val="00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261448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b="1" i="1" dirty="0" smtClean="0"/>
              <a:t>finalize() </a:t>
            </a:r>
            <a:r>
              <a:rPr lang="en-GB" dirty="0" smtClean="0"/>
              <a:t>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Sometimes an object will need to perform some action when it is destroyed. </a:t>
            </a:r>
            <a:endParaRPr lang="en-GB" sz="2800" dirty="0" smtClean="0"/>
          </a:p>
          <a:p>
            <a:r>
              <a:rPr lang="en-GB" sz="2800" dirty="0" smtClean="0"/>
              <a:t>For </a:t>
            </a:r>
            <a:r>
              <a:rPr lang="en-GB" sz="2800" dirty="0"/>
              <a:t>example, </a:t>
            </a:r>
            <a:r>
              <a:rPr lang="en-GB" sz="2800" dirty="0" smtClean="0"/>
              <a:t>if an </a:t>
            </a:r>
            <a:r>
              <a:rPr lang="en-GB" sz="2800" dirty="0"/>
              <a:t>object is holding some non-Java resource such as a file handle or character font, then </a:t>
            </a:r>
            <a:r>
              <a:rPr lang="en-GB" sz="2800" dirty="0" smtClean="0"/>
              <a:t>you might </a:t>
            </a:r>
            <a:r>
              <a:rPr lang="en-GB" sz="2800" dirty="0"/>
              <a:t>want to make sure these resources are freed before an object is destroyed. </a:t>
            </a:r>
            <a:endParaRPr lang="en-GB" sz="2800" dirty="0" smtClean="0"/>
          </a:p>
          <a:p>
            <a:r>
              <a:rPr lang="en-GB" sz="2800" dirty="0"/>
              <a:t>To handle such situations, Java provides a mechanism called finalization. </a:t>
            </a:r>
          </a:p>
        </p:txBody>
      </p:sp>
    </p:spTree>
    <p:extLst>
      <p:ext uri="{BB962C8B-B14F-4D97-AF65-F5344CB8AC3E}">
        <p14:creationId xmlns:p14="http://schemas.microsoft.com/office/powerpoint/2010/main" val="264591965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b="1" i="1" dirty="0"/>
              <a:t>finalize() </a:t>
            </a:r>
            <a:r>
              <a:rPr lang="en-GB" dirty="0"/>
              <a:t>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844824"/>
            <a:ext cx="8415536" cy="4114800"/>
          </a:xfrm>
        </p:spPr>
        <p:txBody>
          <a:bodyPr/>
          <a:lstStyle/>
          <a:p>
            <a:r>
              <a:rPr lang="en-GB" dirty="0"/>
              <a:t>By using finalization, you </a:t>
            </a:r>
            <a:r>
              <a:rPr lang="en-GB" dirty="0" smtClean="0"/>
              <a:t>can define </a:t>
            </a:r>
            <a:r>
              <a:rPr lang="en-GB" dirty="0"/>
              <a:t>specific actions that will occur when an object is just about to be reclaimed by </a:t>
            </a:r>
            <a:r>
              <a:rPr lang="en-GB" dirty="0" smtClean="0"/>
              <a:t>the garbage </a:t>
            </a:r>
            <a:r>
              <a:rPr lang="en-GB" dirty="0"/>
              <a:t>collector</a:t>
            </a:r>
            <a:r>
              <a:rPr lang="en-GB" dirty="0" smtClean="0"/>
              <a:t>.</a:t>
            </a:r>
          </a:p>
          <a:p>
            <a:r>
              <a:rPr lang="en-GB" dirty="0"/>
              <a:t>To add a finalizer to a class, you simply define the finalize( ) method.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Java run </a:t>
            </a:r>
            <a:r>
              <a:rPr lang="en-GB" dirty="0" smtClean="0"/>
              <a:t>time calls </a:t>
            </a:r>
            <a:r>
              <a:rPr lang="en-GB" dirty="0"/>
              <a:t>that method whenever it is about to recycle an object of that class. </a:t>
            </a:r>
          </a:p>
        </p:txBody>
      </p:sp>
    </p:spTree>
    <p:extLst>
      <p:ext uri="{BB962C8B-B14F-4D97-AF65-F5344CB8AC3E}">
        <p14:creationId xmlns:p14="http://schemas.microsoft.com/office/powerpoint/2010/main" val="170939422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b="1" i="1" dirty="0"/>
              <a:t>finalize() </a:t>
            </a:r>
            <a:r>
              <a:rPr lang="en-GB" dirty="0"/>
              <a:t>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Inside the </a:t>
            </a:r>
            <a:r>
              <a:rPr lang="en-GB" b="1" i="1" dirty="0"/>
              <a:t>finalize( </a:t>
            </a:r>
            <a:r>
              <a:rPr lang="en-GB" b="1" i="1" dirty="0" smtClean="0"/>
              <a:t>) </a:t>
            </a:r>
            <a:r>
              <a:rPr lang="en-GB" dirty="0" smtClean="0"/>
              <a:t>method</a:t>
            </a:r>
            <a:r>
              <a:rPr lang="en-GB" dirty="0"/>
              <a:t>, you will specify those actions that must be performed before an object is destroyed.</a:t>
            </a:r>
          </a:p>
        </p:txBody>
      </p:sp>
    </p:spTree>
    <p:extLst>
      <p:ext uri="{BB962C8B-B14F-4D97-AF65-F5344CB8AC3E}">
        <p14:creationId xmlns:p14="http://schemas.microsoft.com/office/powerpoint/2010/main" val="148165688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b="1" i="1" dirty="0"/>
              <a:t>finalize() </a:t>
            </a:r>
            <a:r>
              <a:rPr lang="en-GB" dirty="0"/>
              <a:t>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700808"/>
            <a:ext cx="8559552" cy="4431705"/>
          </a:xfrm>
        </p:spPr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sz="2800" dirty="0"/>
              <a:t>Here, the keyword protected is a specifier that prevents access to finalize( ) by code </a:t>
            </a:r>
            <a:r>
              <a:rPr lang="en-GB" sz="2800" dirty="0" smtClean="0"/>
              <a:t>defined outside </a:t>
            </a:r>
            <a:r>
              <a:rPr lang="en-GB" sz="2800" dirty="0"/>
              <a:t>its class</a:t>
            </a:r>
            <a:r>
              <a:rPr lang="en-GB" sz="2800" dirty="0" smtClean="0"/>
              <a:t>.</a:t>
            </a:r>
          </a:p>
          <a:p>
            <a:r>
              <a:rPr lang="en-GB" sz="2800" dirty="0"/>
              <a:t>It is important to understand that finalize( ) is only called just prior to garbage collection.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4" y="1842865"/>
            <a:ext cx="7848872" cy="2232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227907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Practical Application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0022" y="1844824"/>
            <a:ext cx="8559552" cy="4114800"/>
          </a:xfrm>
        </p:spPr>
        <p:txBody>
          <a:bodyPr/>
          <a:lstStyle/>
          <a:p>
            <a:r>
              <a:rPr lang="en-GB" sz="2800" dirty="0"/>
              <a:t>A stack stores data using first-in, </a:t>
            </a:r>
            <a:r>
              <a:rPr lang="en-GB" sz="2800" dirty="0" smtClean="0"/>
              <a:t>last-out ordering</a:t>
            </a:r>
            <a:r>
              <a:rPr lang="en-GB" sz="2800" dirty="0"/>
              <a:t>. </a:t>
            </a:r>
            <a:endParaRPr lang="en-GB" sz="2800" dirty="0" smtClean="0"/>
          </a:p>
          <a:p>
            <a:pPr lvl="1"/>
            <a:r>
              <a:rPr lang="en-GB" sz="2400" dirty="0" smtClean="0"/>
              <a:t>That </a:t>
            </a:r>
            <a:r>
              <a:rPr lang="en-GB" sz="2400" dirty="0"/>
              <a:t>is, a stack is like a stack of plates on a </a:t>
            </a:r>
            <a:r>
              <a:rPr lang="en-GB" sz="2400" dirty="0" smtClean="0"/>
              <a:t>table the </a:t>
            </a:r>
            <a:r>
              <a:rPr lang="en-GB" sz="2400" dirty="0"/>
              <a:t>first plate put down on </a:t>
            </a:r>
            <a:r>
              <a:rPr lang="en-GB" sz="2400" dirty="0" smtClean="0"/>
              <a:t>the table </a:t>
            </a:r>
            <a:r>
              <a:rPr lang="en-GB" sz="2400" dirty="0"/>
              <a:t>is the last plate to be used. </a:t>
            </a:r>
            <a:endParaRPr lang="en-GB" sz="2400" dirty="0" smtClean="0"/>
          </a:p>
          <a:p>
            <a:r>
              <a:rPr lang="en-GB" sz="2800" dirty="0" smtClean="0"/>
              <a:t>Stacks </a:t>
            </a:r>
            <a:r>
              <a:rPr lang="en-GB" sz="2800" dirty="0"/>
              <a:t>are controlled through two operations </a:t>
            </a:r>
            <a:r>
              <a:rPr lang="en-GB" sz="2800" dirty="0" smtClean="0"/>
              <a:t>traditionally called </a:t>
            </a:r>
            <a:r>
              <a:rPr lang="en-GB" sz="2800" dirty="0"/>
              <a:t>push and pop. </a:t>
            </a:r>
            <a:endParaRPr lang="en-GB" sz="2800" dirty="0" smtClean="0"/>
          </a:p>
          <a:p>
            <a:pPr lvl="1"/>
            <a:r>
              <a:rPr lang="en-GB" sz="2400" dirty="0" smtClean="0"/>
              <a:t>To </a:t>
            </a:r>
            <a:r>
              <a:rPr lang="en-GB" sz="2400" dirty="0"/>
              <a:t>put an item on top of the stack, you will use push. </a:t>
            </a:r>
            <a:endParaRPr lang="en-GB" sz="2400" dirty="0" smtClean="0"/>
          </a:p>
          <a:p>
            <a:pPr lvl="1"/>
            <a:r>
              <a:rPr lang="en-GB" sz="2400" dirty="0" smtClean="0"/>
              <a:t>To </a:t>
            </a:r>
            <a:r>
              <a:rPr lang="en-GB" sz="2400" dirty="0"/>
              <a:t>take an item </a:t>
            </a:r>
            <a:r>
              <a:rPr lang="en-GB" sz="2400" dirty="0" smtClean="0"/>
              <a:t>off the </a:t>
            </a:r>
            <a:r>
              <a:rPr lang="en-GB" sz="2400" dirty="0"/>
              <a:t>stack, you will use pop. </a:t>
            </a:r>
            <a:endParaRPr lang="en-GB" sz="2400" dirty="0" smtClean="0"/>
          </a:p>
          <a:p>
            <a:r>
              <a:rPr lang="en-GB" sz="2800" dirty="0" smtClean="0"/>
              <a:t>As </a:t>
            </a:r>
            <a:r>
              <a:rPr lang="en-GB" sz="2800" dirty="0"/>
              <a:t>you will see, it is easy to encapsulate the entire stack mechanism.</a:t>
            </a:r>
          </a:p>
        </p:txBody>
      </p:sp>
    </p:spTree>
    <p:extLst>
      <p:ext uri="{BB962C8B-B14F-4D97-AF65-F5344CB8AC3E}">
        <p14:creationId xmlns:p14="http://schemas.microsoft.com/office/powerpoint/2010/main" val="389797494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504" y="260648"/>
            <a:ext cx="8784976" cy="6408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872222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504" y="116632"/>
            <a:ext cx="7920880" cy="172819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512" y="1835836"/>
            <a:ext cx="8712968" cy="4257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9432343"/>
      </p:ext>
    </p:extLst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1472216245</TotalTime>
  <Words>1572</Words>
  <Application>Microsoft Office PowerPoint</Application>
  <PresentationFormat>On-screen Show (4:3)</PresentationFormat>
  <Paragraphs>125</Paragraphs>
  <Slides>44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49" baseType="lpstr">
      <vt:lpstr>ＭＳ Ｐゴシック</vt:lpstr>
      <vt:lpstr>ＭＳ Ｐゴシック</vt:lpstr>
      <vt:lpstr>Tahoma</vt:lpstr>
      <vt:lpstr>Wingdings</vt:lpstr>
      <vt:lpstr>Blends</vt:lpstr>
      <vt:lpstr>Topic 1b - Introducing Classes (Methods)</vt:lpstr>
      <vt:lpstr>Introducing Methods</vt:lpstr>
      <vt:lpstr>Introducing Methods</vt:lpstr>
      <vt:lpstr>Introducing Methods</vt:lpstr>
      <vt:lpstr>Introducing Methods</vt:lpstr>
      <vt:lpstr>Introducing Methods</vt:lpstr>
      <vt:lpstr>Adding a Method to the Box Class</vt:lpstr>
      <vt:lpstr>Adding a Method to the Box Class</vt:lpstr>
      <vt:lpstr>PowerPoint Presentation</vt:lpstr>
      <vt:lpstr>Sample Output</vt:lpstr>
      <vt:lpstr>Introducing Methods</vt:lpstr>
      <vt:lpstr>Introducing Methods</vt:lpstr>
      <vt:lpstr>Returning a Value from a Method</vt:lpstr>
      <vt:lpstr>Volume Returns a double Value</vt:lpstr>
      <vt:lpstr>PowerPoint Presentation</vt:lpstr>
      <vt:lpstr>Returning a Value from a Method</vt:lpstr>
      <vt:lpstr>A Method that takes Parameters</vt:lpstr>
      <vt:lpstr>A Method that takes Parameters</vt:lpstr>
      <vt:lpstr>PowerPoint Presentation</vt:lpstr>
      <vt:lpstr>PowerPoint Presentation</vt:lpstr>
      <vt:lpstr>PowerPoint Presentation</vt:lpstr>
      <vt:lpstr>Constructors</vt:lpstr>
      <vt:lpstr>Constructors</vt:lpstr>
      <vt:lpstr>PowerPoint Presentation</vt:lpstr>
      <vt:lpstr>PowerPoint Presentation</vt:lpstr>
      <vt:lpstr>Parameterised Constructors</vt:lpstr>
      <vt:lpstr>PowerPoint Presentation</vt:lpstr>
      <vt:lpstr>PowerPoint Presentation</vt:lpstr>
      <vt:lpstr>The this Keyword</vt:lpstr>
      <vt:lpstr>The this Keyword</vt:lpstr>
      <vt:lpstr>Instance Variable Hiding</vt:lpstr>
      <vt:lpstr>Instance Variable Hiding</vt:lpstr>
      <vt:lpstr>The this Keyword</vt:lpstr>
      <vt:lpstr>PowerPoint Presentation</vt:lpstr>
      <vt:lpstr>PowerPoint Presentation</vt:lpstr>
      <vt:lpstr>Garbage Collection</vt:lpstr>
      <vt:lpstr>Garbage Collection</vt:lpstr>
      <vt:lpstr>The finalize() Method</vt:lpstr>
      <vt:lpstr>The finalize() Method</vt:lpstr>
      <vt:lpstr>The finalize() Method</vt:lpstr>
      <vt:lpstr>The finalize() Method</vt:lpstr>
      <vt:lpstr>Practical Application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</dc:title>
  <dc:subject>Database Systems</dc:subject>
  <dc:creator>Thomas Connolly and Carolyn Begg</dc:creator>
  <dc:description>Transparencies for Chapter 1 of textbook_x000d_
Database Systems: A Practical Approach to Design, Implementation and Management</dc:description>
  <cp:lastModifiedBy>Stephen Hole</cp:lastModifiedBy>
  <cp:revision>143</cp:revision>
  <cp:lastPrinted>2018-10-31T08:24:02Z</cp:lastPrinted>
  <dcterms:created xsi:type="dcterms:W3CDTF">1996-12-09T10:09:10Z</dcterms:created>
  <dcterms:modified xsi:type="dcterms:W3CDTF">2021-01-31T11:41:39Z</dcterms:modified>
</cp:coreProperties>
</file>