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0000"/>
    <a:srgbClr val="616161"/>
    <a:srgbClr val="A6A6A6"/>
    <a:srgbClr val="3A68B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14406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34652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88545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93557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1/10/20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25788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1/10/20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58535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475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16781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87229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74077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35588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8389057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61616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2BDD335-0B5A-5947-AAB7-17605E69F089}"/>
              </a:ext>
            </a:extLst>
          </p:cNvPr>
          <p:cNvSpPr txBox="1"/>
          <p:nvPr/>
        </p:nvSpPr>
        <p:spPr>
          <a:xfrm>
            <a:off x="55527" y="232043"/>
            <a:ext cx="2812807" cy="2215991"/>
          </a:xfrm>
          <a:prstGeom prst="rect">
            <a:avLst/>
          </a:prstGeom>
          <a:solidFill>
            <a:schemeClr val="bg1">
              <a:lumMod val="90000"/>
            </a:schemeClr>
          </a:solidFill>
          <a:ln>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stStyle>
          <a:p>
            <a:r>
              <a:rPr lang="en-GB" b="1" dirty="0">
                <a:solidFill>
                  <a:schemeClr val="accent1">
                    <a:lumMod val="50000"/>
                  </a:schemeClr>
                </a:solidFill>
              </a:rPr>
              <a:t>           </a:t>
            </a:r>
            <a:r>
              <a:rPr lang="en-GB" sz="1600" b="1" u="sng" dirty="0">
                <a:solidFill>
                  <a:srgbClr val="C00000"/>
                </a:solidFill>
              </a:rPr>
              <a:t>In-text citations</a:t>
            </a:r>
          </a:p>
          <a:p>
            <a:r>
              <a:rPr lang="en-GB" sz="1200" b="1" dirty="0">
                <a:ln w="0"/>
                <a:solidFill>
                  <a:schemeClr val="accent1">
                    <a:lumMod val="50000"/>
                  </a:schemeClr>
                </a:solidFill>
                <a:effectLst>
                  <a:outerShdw blurRad="38100" dist="19050" dir="2700000" algn="tl" rotWithShape="0">
                    <a:schemeClr val="dk1">
                      <a:alpha val="40000"/>
                    </a:schemeClr>
                  </a:outerShdw>
                </a:effectLst>
              </a:rPr>
              <a:t>Following the use of a quote or paraphrase from another piece of work, for example in essays or reports, an in-text citation must be included to give credit to the original author, only the surname of the author and the publication date should be referenced. In-text citations should correspond with the reference list and are important to include in order to avoid plagiarism.</a:t>
            </a:r>
            <a:endParaRPr lang="en-US" sz="1200" b="1" dirty="0">
              <a:solidFill>
                <a:schemeClr val="accent1">
                  <a:lumMod val="50000"/>
                </a:schemeClr>
              </a:solidFill>
            </a:endParaRPr>
          </a:p>
        </p:txBody>
      </p:sp>
      <p:sp>
        <p:nvSpPr>
          <p:cNvPr id="13" name="TextBox 12">
            <a:extLst>
              <a:ext uri="{FF2B5EF4-FFF2-40B4-BE49-F238E27FC236}">
                <a16:creationId xmlns:a16="http://schemas.microsoft.com/office/drawing/2014/main" id="{1AF53021-9E6C-904B-B49C-EFEA28980AB3}"/>
              </a:ext>
            </a:extLst>
          </p:cNvPr>
          <p:cNvSpPr txBox="1"/>
          <p:nvPr/>
        </p:nvSpPr>
        <p:spPr>
          <a:xfrm>
            <a:off x="61670" y="2537040"/>
            <a:ext cx="2679967" cy="1446550"/>
          </a:xfrm>
          <a:prstGeom prst="rect">
            <a:avLst/>
          </a:prstGeom>
          <a:solidFill>
            <a:schemeClr val="bg2"/>
          </a:solidFill>
          <a:ln>
            <a:solidFill>
              <a:schemeClr val="accent1">
                <a:lumMod val="50000"/>
              </a:schemeClr>
            </a:solidFill>
          </a:ln>
        </p:spPr>
        <p:txBody>
          <a:bodyPr wrap="square" rtlCol="0">
            <a:spAutoFit/>
          </a:bodyPr>
          <a:lstStyle/>
          <a:p>
            <a:pPr algn="l"/>
            <a:r>
              <a:rPr lang="en-GB" sz="1600" b="1" dirty="0">
                <a:solidFill>
                  <a:srgbClr val="C00000"/>
                </a:solidFill>
              </a:rPr>
              <a:t>    </a:t>
            </a:r>
            <a:r>
              <a:rPr lang="en-GB" sz="1400" b="1" u="sng" dirty="0">
                <a:solidFill>
                  <a:srgbClr val="C00000"/>
                </a:solidFill>
              </a:rPr>
              <a:t>Examples of in-text citations</a:t>
            </a: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Using Michael Eysenck as an example author, the in-text citation should take the form of:</a:t>
            </a:r>
            <a:endParaRPr lang="en-GB" sz="1200" b="1" dirty="0">
              <a:solidFill>
                <a:schemeClr val="accent1">
                  <a:lumMod val="50000"/>
                </a:schemeClr>
              </a:solidFill>
            </a:endParaRPr>
          </a:p>
          <a:p>
            <a:pPr marL="171450" indent="-171450" algn="l">
              <a:buFont typeface="Arial" panose="020B0604020202020204" pitchFamily="34" charset="0"/>
              <a:buChar char="•"/>
            </a:pPr>
            <a:r>
              <a:rPr lang="en-GB" sz="1200" b="1" dirty="0">
                <a:solidFill>
                  <a:srgbClr val="C00000"/>
                </a:solidFill>
              </a:rPr>
              <a:t>Eysenck (2013) stated that…. </a:t>
            </a:r>
          </a:p>
          <a:p>
            <a:pPr algn="l"/>
            <a:r>
              <a:rPr lang="en-GB" sz="1200" b="1" dirty="0">
                <a:solidFill>
                  <a:srgbClr val="C00000"/>
                </a:solidFill>
              </a:rPr>
              <a:t>                              Or</a:t>
            </a:r>
          </a:p>
          <a:p>
            <a:pPr marL="171450" indent="-171450" algn="l">
              <a:buFont typeface="Arial" panose="020B0604020202020204" pitchFamily="34" charset="0"/>
              <a:buChar char="•"/>
            </a:pPr>
            <a:r>
              <a:rPr lang="en-GB" sz="1200" b="1" dirty="0">
                <a:solidFill>
                  <a:srgbClr val="C00000"/>
                </a:solidFill>
              </a:rPr>
              <a:t>….(Eysenck, 2013).</a:t>
            </a:r>
            <a:endParaRPr lang="en-GB" sz="1200" dirty="0">
              <a:solidFill>
                <a:schemeClr val="accent1">
                  <a:lumMod val="50000"/>
                </a:schemeClr>
              </a:solidFill>
            </a:endParaRPr>
          </a:p>
        </p:txBody>
      </p:sp>
      <p:sp>
        <p:nvSpPr>
          <p:cNvPr id="14" name="TextBox 13">
            <a:extLst>
              <a:ext uri="{FF2B5EF4-FFF2-40B4-BE49-F238E27FC236}">
                <a16:creationId xmlns:a16="http://schemas.microsoft.com/office/drawing/2014/main" id="{1E4861A7-6DF4-3745-A8A0-20D81E600BFB}"/>
              </a:ext>
            </a:extLst>
          </p:cNvPr>
          <p:cNvSpPr txBox="1"/>
          <p:nvPr/>
        </p:nvSpPr>
        <p:spPr>
          <a:xfrm>
            <a:off x="139700" y="6159501"/>
            <a:ext cx="1828800" cy="646331"/>
          </a:xfrm>
          <a:prstGeom prst="rect">
            <a:avLst/>
          </a:prstGeom>
          <a:solidFill>
            <a:schemeClr val="bg1">
              <a:lumMod val="10000"/>
            </a:schemeClr>
          </a:solidFill>
          <a:ln>
            <a:solidFill>
              <a:schemeClr val="bg1"/>
            </a:solidFill>
          </a:ln>
        </p:spPr>
        <p:txBody>
          <a:bodyPr wrap="square" rtlCol="0">
            <a:spAutoFit/>
          </a:bodyPr>
          <a:lstStyle/>
          <a:p>
            <a:pPr algn="l"/>
            <a:r>
              <a:rPr lang="en-GB" sz="1200" dirty="0">
                <a:solidFill>
                  <a:schemeClr val="bg1"/>
                </a:solidFill>
              </a:rPr>
              <a:t>Reference:</a:t>
            </a:r>
          </a:p>
          <a:p>
            <a:pPr algn="l"/>
            <a:r>
              <a:rPr lang="en-GB" sz="1200" dirty="0">
                <a:solidFill>
                  <a:schemeClr val="bg1"/>
                </a:solidFill>
              </a:rPr>
              <a:t>APA (6</a:t>
            </a:r>
            <a:r>
              <a:rPr lang="en-GB" sz="1200" baseline="30000" dirty="0">
                <a:solidFill>
                  <a:schemeClr val="bg1"/>
                </a:solidFill>
              </a:rPr>
              <a:t>th</a:t>
            </a:r>
            <a:r>
              <a:rPr lang="en-GB" sz="1200" dirty="0">
                <a:solidFill>
                  <a:schemeClr val="bg1"/>
                </a:solidFill>
              </a:rPr>
              <a:t> Ed) Referencing Guidelines</a:t>
            </a:r>
            <a:r>
              <a:rPr lang="en-GB" sz="1200" dirty="0"/>
              <a:t> </a:t>
            </a:r>
            <a:endParaRPr lang="en-US" sz="1200" dirty="0"/>
          </a:p>
        </p:txBody>
      </p:sp>
      <p:sp>
        <p:nvSpPr>
          <p:cNvPr id="16" name="TextBox 15">
            <a:extLst>
              <a:ext uri="{FF2B5EF4-FFF2-40B4-BE49-F238E27FC236}">
                <a16:creationId xmlns:a16="http://schemas.microsoft.com/office/drawing/2014/main" id="{7631F35E-0AD8-5A4B-B431-21E8B34D3DDA}"/>
              </a:ext>
            </a:extLst>
          </p:cNvPr>
          <p:cNvSpPr txBox="1"/>
          <p:nvPr/>
        </p:nvSpPr>
        <p:spPr>
          <a:xfrm>
            <a:off x="2975304" y="1541194"/>
            <a:ext cx="1908215" cy="2339102"/>
          </a:xfrm>
          <a:prstGeom prst="rect">
            <a:avLst/>
          </a:prstGeom>
          <a:solidFill>
            <a:schemeClr val="bg2"/>
          </a:solidFill>
          <a:ln>
            <a:solidFill>
              <a:schemeClr val="accent1">
                <a:lumMod val="50000"/>
              </a:schemeClr>
            </a:solidFill>
          </a:ln>
        </p:spPr>
        <p:txBody>
          <a:bodyPr wrap="square" rtlCol="0">
            <a:spAutoFit/>
          </a:bodyPr>
          <a:lstStyle/>
          <a:p>
            <a:pPr algn="l"/>
            <a:r>
              <a:rPr lang="en-GB" sz="1400" b="1" dirty="0">
                <a:solidFill>
                  <a:srgbClr val="C00000"/>
                </a:solidFill>
              </a:rPr>
              <a:t> </a:t>
            </a:r>
            <a:r>
              <a:rPr lang="en-GB" sz="1400" b="1" u="sng" dirty="0">
                <a:solidFill>
                  <a:srgbClr val="C00000"/>
                </a:solidFill>
              </a:rPr>
              <a:t>Two authors</a:t>
            </a: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The surname of both authors is stated with either an and or ampersand in between them. </a:t>
            </a: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 For example:</a:t>
            </a:r>
            <a:endParaRPr lang="en-GB" sz="1200" b="1" dirty="0">
              <a:solidFill>
                <a:schemeClr val="accent1">
                  <a:lumMod val="50000"/>
                </a:schemeClr>
              </a:solidFill>
            </a:endParaRPr>
          </a:p>
          <a:p>
            <a:pPr marL="171450" indent="-171450" algn="l">
              <a:buFont typeface="Arial" panose="020B0604020202020204" pitchFamily="34" charset="0"/>
              <a:buChar char="•"/>
            </a:pPr>
            <a:r>
              <a:rPr lang="en-GB" sz="1200" b="1" dirty="0">
                <a:solidFill>
                  <a:srgbClr val="C00000"/>
                </a:solidFill>
              </a:rPr>
              <a:t>Eysenck and Keane (2013) state….</a:t>
            </a:r>
          </a:p>
          <a:p>
            <a:pPr algn="l"/>
            <a:r>
              <a:rPr lang="en-GB" sz="1200" b="1" dirty="0">
                <a:solidFill>
                  <a:srgbClr val="C00000"/>
                </a:solidFill>
              </a:rPr>
              <a:t>Or</a:t>
            </a:r>
          </a:p>
          <a:p>
            <a:pPr marL="171450" indent="-171450" algn="l">
              <a:buFont typeface="Arial" panose="020B0604020202020204" pitchFamily="34" charset="0"/>
              <a:buChar char="•"/>
            </a:pPr>
            <a:r>
              <a:rPr lang="en-GB" sz="1200" b="1" dirty="0">
                <a:solidFill>
                  <a:srgbClr val="C00000"/>
                </a:solidFill>
              </a:rPr>
              <a:t>….(Eysenck and Keane, 2013, p.467)</a:t>
            </a:r>
            <a:endParaRPr lang="en-GB" sz="1200" b="1" dirty="0">
              <a:solidFill>
                <a:schemeClr val="accent1">
                  <a:lumMod val="50000"/>
                </a:schemeClr>
              </a:solidFill>
            </a:endParaRPr>
          </a:p>
        </p:txBody>
      </p:sp>
      <p:sp>
        <p:nvSpPr>
          <p:cNvPr id="17" name="TextBox 16">
            <a:extLst>
              <a:ext uri="{FF2B5EF4-FFF2-40B4-BE49-F238E27FC236}">
                <a16:creationId xmlns:a16="http://schemas.microsoft.com/office/drawing/2014/main" id="{EF146669-26D5-6545-B315-7CF518DF52B4}"/>
              </a:ext>
            </a:extLst>
          </p:cNvPr>
          <p:cNvSpPr txBox="1"/>
          <p:nvPr/>
        </p:nvSpPr>
        <p:spPr>
          <a:xfrm>
            <a:off x="3683933" y="628067"/>
            <a:ext cx="3442190" cy="892552"/>
          </a:xfrm>
          <a:prstGeom prst="rect">
            <a:avLst/>
          </a:prstGeom>
          <a:solidFill>
            <a:schemeClr val="bg2"/>
          </a:solidFill>
          <a:ln>
            <a:solidFill>
              <a:schemeClr val="accent1">
                <a:lumMod val="75000"/>
              </a:schemeClr>
            </a:solidFill>
          </a:ln>
        </p:spPr>
        <p:txBody>
          <a:bodyPr wrap="square" rtlCol="0">
            <a:spAutoFit/>
          </a:bodyPr>
          <a:lstStyle/>
          <a:p>
            <a:pPr algn="l"/>
            <a:r>
              <a:rPr lang="en-GB" sz="1400" b="1" dirty="0">
                <a:solidFill>
                  <a:srgbClr val="C00000"/>
                </a:solidFill>
              </a:rPr>
              <a:t>                </a:t>
            </a:r>
            <a:r>
              <a:rPr lang="en-GB" sz="1400" b="1" u="sng" dirty="0">
                <a:solidFill>
                  <a:srgbClr val="C00000"/>
                </a:solidFill>
              </a:rPr>
              <a:t>Multiple authors</a:t>
            </a:r>
            <a:endParaRPr lang="en-GB" sz="1200" b="1" u="sng" dirty="0">
              <a:solidFill>
                <a:schemeClr val="accent1">
                  <a:lumMod val="75000"/>
                </a:schemeClr>
              </a:solidFill>
            </a:endParaRP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If a quote, paraphrase or other piece of writing has more than one author, the citation format will vary depending on how many there are.</a:t>
            </a:r>
            <a:r>
              <a:rPr lang="en-GB" sz="1400" b="1" u="sng" dirty="0">
                <a:ln w="0"/>
                <a:solidFill>
                  <a:schemeClr val="accent1">
                    <a:lumMod val="50000"/>
                  </a:schemeClr>
                </a:solidFill>
                <a:effectLst>
                  <a:outerShdw blurRad="38100" dist="19050" dir="2700000" algn="tl" rotWithShape="0">
                    <a:schemeClr val="dk1">
                      <a:alpha val="40000"/>
                    </a:schemeClr>
                  </a:outerShdw>
                </a:effectLst>
              </a:rPr>
              <a:t> </a:t>
            </a:r>
            <a:endParaRPr lang="en-GB" sz="1200" b="1" dirty="0">
              <a:solidFill>
                <a:schemeClr val="accent1">
                  <a:lumMod val="50000"/>
                </a:schemeClr>
              </a:solidFill>
            </a:endParaRPr>
          </a:p>
        </p:txBody>
      </p:sp>
      <p:sp>
        <p:nvSpPr>
          <p:cNvPr id="18" name="TextBox 17">
            <a:extLst>
              <a:ext uri="{FF2B5EF4-FFF2-40B4-BE49-F238E27FC236}">
                <a16:creationId xmlns:a16="http://schemas.microsoft.com/office/drawing/2014/main" id="{F7325473-F6A5-D744-A26B-687ECA6A98B8}"/>
              </a:ext>
            </a:extLst>
          </p:cNvPr>
          <p:cNvSpPr txBox="1"/>
          <p:nvPr/>
        </p:nvSpPr>
        <p:spPr>
          <a:xfrm>
            <a:off x="169150" y="4111593"/>
            <a:ext cx="2534804" cy="1785104"/>
          </a:xfrm>
          <a:prstGeom prst="rect">
            <a:avLst/>
          </a:prstGeom>
          <a:solidFill>
            <a:schemeClr val="bg2"/>
          </a:solidFill>
          <a:ln>
            <a:solidFill>
              <a:schemeClr val="accent1">
                <a:lumMod val="75000"/>
              </a:schemeClr>
            </a:solidFill>
          </a:ln>
        </p:spPr>
        <p:txBody>
          <a:bodyPr wrap="square" rtlCol="0">
            <a:spAutoFit/>
          </a:bodyPr>
          <a:lstStyle/>
          <a:p>
            <a:pPr algn="l"/>
            <a:r>
              <a:rPr lang="en-GB" sz="1400" b="1" dirty="0">
                <a:solidFill>
                  <a:srgbClr val="C00000"/>
                </a:solidFill>
              </a:rPr>
              <a:t>            </a:t>
            </a:r>
            <a:r>
              <a:rPr lang="en-GB" sz="1400" b="1" u="sng" dirty="0">
                <a:solidFill>
                  <a:srgbClr val="C00000"/>
                </a:solidFill>
              </a:rPr>
              <a:t>Direct quotations</a:t>
            </a: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If a direct quotation is used then the structure will change, the citation must follow the quote directly and must contain the exact page number after the date, this rule is enacted for both variations. </a:t>
            </a: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For example: </a:t>
            </a:r>
            <a:endParaRPr lang="en-GB" sz="1200" b="1" dirty="0">
              <a:solidFill>
                <a:schemeClr val="accent1">
                  <a:lumMod val="50000"/>
                </a:schemeClr>
              </a:solidFill>
            </a:endParaRPr>
          </a:p>
          <a:p>
            <a:pPr algn="l"/>
            <a:r>
              <a:rPr lang="en-GB" sz="1200" b="1" dirty="0">
                <a:solidFill>
                  <a:schemeClr val="accent1">
                    <a:lumMod val="75000"/>
                  </a:schemeClr>
                </a:solidFill>
              </a:rPr>
              <a:t>(</a:t>
            </a:r>
            <a:r>
              <a:rPr lang="en-GB" sz="1200" b="1" dirty="0">
                <a:solidFill>
                  <a:srgbClr val="C00000"/>
                </a:solidFill>
              </a:rPr>
              <a:t>Eysenck, 2013, p. 687</a:t>
            </a:r>
            <a:r>
              <a:rPr lang="en-GB" sz="1200" b="1" dirty="0">
                <a:solidFill>
                  <a:schemeClr val="accent1">
                    <a:lumMod val="75000"/>
                  </a:schemeClr>
                </a:solidFill>
              </a:rPr>
              <a:t>).</a:t>
            </a:r>
            <a:endParaRPr lang="en-US" sz="1200" b="1" dirty="0">
              <a:solidFill>
                <a:schemeClr val="accent1">
                  <a:lumMod val="75000"/>
                </a:schemeClr>
              </a:solidFill>
            </a:endParaRPr>
          </a:p>
        </p:txBody>
      </p:sp>
      <p:cxnSp>
        <p:nvCxnSpPr>
          <p:cNvPr id="19" name="Straight Arrow Connector 18">
            <a:extLst>
              <a:ext uri="{FF2B5EF4-FFF2-40B4-BE49-F238E27FC236}">
                <a16:creationId xmlns:a16="http://schemas.microsoft.com/office/drawing/2014/main" id="{916CC661-AA99-9344-B778-E8123BA4C2FA}"/>
              </a:ext>
            </a:extLst>
          </p:cNvPr>
          <p:cNvCxnSpPr>
            <a:cxnSpLocks/>
          </p:cNvCxnSpPr>
          <p:nvPr/>
        </p:nvCxnSpPr>
        <p:spPr>
          <a:xfrm flipH="1">
            <a:off x="998401" y="2397275"/>
            <a:ext cx="800767" cy="200260"/>
          </a:xfrm>
          <a:prstGeom prst="straightConnector1">
            <a:avLst/>
          </a:prstGeom>
          <a:ln>
            <a:solidFill>
              <a:srgbClr val="3A68BA"/>
            </a:solidFill>
            <a:tailEnd type="triangle"/>
          </a:ln>
        </p:spPr>
        <p:style>
          <a:lnRef idx="3">
            <a:schemeClr val="accent1"/>
          </a:lnRef>
          <a:fillRef idx="0">
            <a:schemeClr val="accent1"/>
          </a:fillRef>
          <a:effectRef idx="2">
            <a:schemeClr val="accent1"/>
          </a:effectRef>
          <a:fontRef idx="minor">
            <a:schemeClr val="tx1"/>
          </a:fontRef>
        </p:style>
      </p:cxnSp>
      <p:cxnSp>
        <p:nvCxnSpPr>
          <p:cNvPr id="41" name="Straight Arrow Connector 40">
            <a:extLst>
              <a:ext uri="{FF2B5EF4-FFF2-40B4-BE49-F238E27FC236}">
                <a16:creationId xmlns:a16="http://schemas.microsoft.com/office/drawing/2014/main" id="{B465DBD6-DD5D-794F-8E37-A7ABBB183982}"/>
              </a:ext>
            </a:extLst>
          </p:cNvPr>
          <p:cNvCxnSpPr>
            <a:cxnSpLocks/>
          </p:cNvCxnSpPr>
          <p:nvPr/>
        </p:nvCxnSpPr>
        <p:spPr>
          <a:xfrm>
            <a:off x="740008" y="3941509"/>
            <a:ext cx="379178" cy="282194"/>
          </a:xfrm>
          <a:prstGeom prst="straightConnector1">
            <a:avLst/>
          </a:prstGeom>
          <a:ln>
            <a:solidFill>
              <a:srgbClr val="3A68BA"/>
            </a:solidFill>
            <a:tailEnd type="triangle"/>
          </a:ln>
        </p:spPr>
        <p:style>
          <a:lnRef idx="3">
            <a:schemeClr val="accent1"/>
          </a:lnRef>
          <a:fillRef idx="0">
            <a:schemeClr val="accent1"/>
          </a:fillRef>
          <a:effectRef idx="2">
            <a:schemeClr val="accent1"/>
          </a:effectRef>
          <a:fontRef idx="minor">
            <a:schemeClr val="tx1"/>
          </a:fontRef>
        </p:style>
      </p:cxnSp>
      <p:cxnSp>
        <p:nvCxnSpPr>
          <p:cNvPr id="80" name="Straight Arrow Connector 79">
            <a:extLst>
              <a:ext uri="{FF2B5EF4-FFF2-40B4-BE49-F238E27FC236}">
                <a16:creationId xmlns:a16="http://schemas.microsoft.com/office/drawing/2014/main" id="{783CACAB-B62F-A04E-9B71-EBD28B9C0A90}"/>
              </a:ext>
            </a:extLst>
          </p:cNvPr>
          <p:cNvCxnSpPr>
            <a:cxnSpLocks/>
          </p:cNvCxnSpPr>
          <p:nvPr/>
        </p:nvCxnSpPr>
        <p:spPr>
          <a:xfrm flipH="1">
            <a:off x="3959846" y="1447791"/>
            <a:ext cx="858803" cy="198653"/>
          </a:xfrm>
          <a:prstGeom prst="straightConnector1">
            <a:avLst/>
          </a:prstGeom>
          <a:ln>
            <a:solidFill>
              <a:srgbClr val="3A68BA"/>
            </a:solidFill>
            <a:tailEnd type="triangle"/>
          </a:ln>
        </p:spPr>
        <p:style>
          <a:lnRef idx="3">
            <a:schemeClr val="accent1"/>
          </a:lnRef>
          <a:fillRef idx="0">
            <a:schemeClr val="accent1"/>
          </a:fillRef>
          <a:effectRef idx="2">
            <a:schemeClr val="accent1"/>
          </a:effectRef>
          <a:fontRef idx="minor">
            <a:schemeClr val="tx1"/>
          </a:fontRef>
        </p:style>
      </p:cxnSp>
      <p:sp>
        <p:nvSpPr>
          <p:cNvPr id="121" name="TextBox 120">
            <a:extLst>
              <a:ext uri="{FF2B5EF4-FFF2-40B4-BE49-F238E27FC236}">
                <a16:creationId xmlns:a16="http://schemas.microsoft.com/office/drawing/2014/main" id="{9BD0C828-04EB-EB4B-B7DD-974B2D3D88F9}"/>
              </a:ext>
            </a:extLst>
          </p:cNvPr>
          <p:cNvSpPr txBox="1"/>
          <p:nvPr/>
        </p:nvSpPr>
        <p:spPr>
          <a:xfrm>
            <a:off x="4883519" y="1727910"/>
            <a:ext cx="3218216" cy="2339102"/>
          </a:xfrm>
          <a:prstGeom prst="rect">
            <a:avLst/>
          </a:prstGeom>
          <a:solidFill>
            <a:schemeClr val="bg2"/>
          </a:solidFill>
          <a:ln>
            <a:solidFill>
              <a:schemeClr val="accent1">
                <a:lumMod val="50000"/>
              </a:schemeClr>
            </a:solidFill>
          </a:ln>
        </p:spPr>
        <p:txBody>
          <a:bodyPr wrap="square" rtlCol="0">
            <a:spAutoFit/>
          </a:bodyPr>
          <a:lstStyle/>
          <a:p>
            <a:pPr algn="l"/>
            <a:r>
              <a:rPr lang="en-GB" sz="1400" b="1" dirty="0">
                <a:solidFill>
                  <a:srgbClr val="C00000"/>
                </a:solidFill>
              </a:rPr>
              <a:t>   </a:t>
            </a:r>
            <a:r>
              <a:rPr lang="en-GB" sz="1400" b="1" u="sng" dirty="0">
                <a:solidFill>
                  <a:srgbClr val="C00000"/>
                </a:solidFill>
              </a:rPr>
              <a:t>Three, four or five authors</a:t>
            </a:r>
          </a:p>
          <a:p>
            <a:pPr algn="l"/>
            <a:r>
              <a:rPr lang="en-GB" sz="1200" b="1" dirty="0">
                <a:ln w="0"/>
                <a:solidFill>
                  <a:schemeClr val="tx2">
                    <a:lumMod val="50000"/>
                  </a:schemeClr>
                </a:solidFill>
                <a:effectLst>
                  <a:outerShdw blurRad="38100" dist="19050" dir="2700000" algn="tl" rotWithShape="0">
                    <a:schemeClr val="dk1">
                      <a:alpha val="40000"/>
                    </a:schemeClr>
                  </a:outerShdw>
                </a:effectLst>
              </a:rPr>
              <a:t>All the author’s surnames should be listed for the first cite, for example: </a:t>
            </a:r>
            <a:endParaRPr lang="en-GB" sz="1200" b="1" dirty="0">
              <a:solidFill>
                <a:schemeClr val="tx2">
                  <a:lumMod val="50000"/>
                </a:schemeClr>
              </a:solidFill>
            </a:endParaRPr>
          </a:p>
          <a:p>
            <a:pPr marL="171450" indent="-171450" algn="l">
              <a:buFont typeface="Arial" panose="020B0604020202020204" pitchFamily="34" charset="0"/>
              <a:buChar char="•"/>
            </a:pPr>
            <a:r>
              <a:rPr lang="en-GB" sz="1200" b="1" dirty="0">
                <a:solidFill>
                  <a:srgbClr val="C00000"/>
                </a:solidFill>
              </a:rPr>
              <a:t>Jones, Michael and Moore (1999) said when….</a:t>
            </a:r>
          </a:p>
          <a:p>
            <a:pPr algn="l"/>
            <a:r>
              <a:rPr lang="en-GB" sz="1200" b="1" dirty="0">
                <a:solidFill>
                  <a:srgbClr val="C00000"/>
                </a:solidFill>
              </a:rPr>
              <a:t>Or</a:t>
            </a:r>
          </a:p>
          <a:p>
            <a:pPr marL="171450" indent="-171450" algn="l">
              <a:buFont typeface="Arial" panose="020B0604020202020204" pitchFamily="34" charset="0"/>
              <a:buChar char="•"/>
            </a:pPr>
            <a:r>
              <a:rPr lang="en-GB" sz="1200" b="1" dirty="0">
                <a:solidFill>
                  <a:srgbClr val="C00000"/>
                </a:solidFill>
              </a:rPr>
              <a:t>….(Adam, Jones, Michael, Moore &amp; Smith, 1997). </a:t>
            </a: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Further cites can be shortened to the first author’s surname, followed by et al. </a:t>
            </a: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For example:</a:t>
            </a:r>
            <a:endParaRPr lang="en-GB" sz="1200" b="1" dirty="0">
              <a:solidFill>
                <a:schemeClr val="accent1">
                  <a:lumMod val="50000"/>
                </a:schemeClr>
              </a:solidFill>
            </a:endParaRPr>
          </a:p>
          <a:p>
            <a:pPr marL="171450" indent="-171450" algn="l">
              <a:buFont typeface="Arial" panose="020B0604020202020204" pitchFamily="34" charset="0"/>
              <a:buChar char="•"/>
            </a:pPr>
            <a:r>
              <a:rPr lang="en-GB" sz="1200" b="1" dirty="0">
                <a:solidFill>
                  <a:srgbClr val="C00000"/>
                </a:solidFill>
              </a:rPr>
              <a:t>A study by Adam et al (2000) found that….</a:t>
            </a:r>
            <a:endParaRPr lang="en-US" sz="1200" b="1" dirty="0">
              <a:solidFill>
                <a:srgbClr val="C00000"/>
              </a:solidFill>
            </a:endParaRPr>
          </a:p>
        </p:txBody>
      </p:sp>
      <p:sp>
        <p:nvSpPr>
          <p:cNvPr id="123" name="TextBox 122">
            <a:extLst>
              <a:ext uri="{FF2B5EF4-FFF2-40B4-BE49-F238E27FC236}">
                <a16:creationId xmlns:a16="http://schemas.microsoft.com/office/drawing/2014/main" id="{2F0850BB-55AF-8244-9658-EBB719C246E5}"/>
              </a:ext>
            </a:extLst>
          </p:cNvPr>
          <p:cNvSpPr txBox="1"/>
          <p:nvPr/>
        </p:nvSpPr>
        <p:spPr>
          <a:xfrm>
            <a:off x="2893778" y="4216454"/>
            <a:ext cx="2015185" cy="1785104"/>
          </a:xfrm>
          <a:prstGeom prst="rect">
            <a:avLst/>
          </a:prstGeom>
          <a:solidFill>
            <a:schemeClr val="bg2"/>
          </a:solidFill>
          <a:ln>
            <a:solidFill>
              <a:schemeClr val="accent1">
                <a:lumMod val="50000"/>
              </a:schemeClr>
            </a:solidFill>
          </a:ln>
        </p:spPr>
        <p:txBody>
          <a:bodyPr wrap="square" rtlCol="0">
            <a:spAutoFit/>
          </a:bodyPr>
          <a:lstStyle/>
          <a:p>
            <a:pPr algn="l"/>
            <a:r>
              <a:rPr lang="en-GB" sz="1400" b="1" u="sng" dirty="0">
                <a:solidFill>
                  <a:srgbClr val="C00000"/>
                </a:solidFill>
              </a:rPr>
              <a:t>Six or more authors</a:t>
            </a: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Only the first author’s surname should be cited in-text, followed by et al. For example:</a:t>
            </a:r>
            <a:endParaRPr lang="en-GB" sz="1200" b="1" dirty="0">
              <a:solidFill>
                <a:schemeClr val="accent1">
                  <a:lumMod val="50000"/>
                </a:schemeClr>
              </a:solidFill>
            </a:endParaRPr>
          </a:p>
          <a:p>
            <a:pPr marL="171450" indent="-171450" algn="l">
              <a:buFont typeface="Arial" panose="020B0604020202020204" pitchFamily="34" charset="0"/>
              <a:buChar char="•"/>
            </a:pPr>
            <a:r>
              <a:rPr lang="en-GB" sz="1200" b="1" dirty="0">
                <a:solidFill>
                  <a:srgbClr val="C00000"/>
                </a:solidFill>
              </a:rPr>
              <a:t>Eysenck et al (2013) claimed….</a:t>
            </a:r>
          </a:p>
          <a:p>
            <a:pPr algn="l"/>
            <a:r>
              <a:rPr lang="en-GB" sz="1200" b="1" dirty="0">
                <a:solidFill>
                  <a:srgbClr val="C00000"/>
                </a:solidFill>
              </a:rPr>
              <a:t>                Or</a:t>
            </a:r>
          </a:p>
          <a:p>
            <a:pPr marL="171450" indent="-171450" algn="l">
              <a:buFont typeface="Arial" panose="020B0604020202020204" pitchFamily="34" charset="0"/>
              <a:buChar char="•"/>
            </a:pPr>
            <a:r>
              <a:rPr lang="en-GB" sz="1200" b="1" dirty="0">
                <a:solidFill>
                  <a:srgbClr val="C00000"/>
                </a:solidFill>
              </a:rPr>
              <a:t>….(Power et al, 2007).</a:t>
            </a:r>
          </a:p>
        </p:txBody>
      </p:sp>
      <p:cxnSp>
        <p:nvCxnSpPr>
          <p:cNvPr id="175" name="Straight Arrow Connector 174">
            <a:extLst>
              <a:ext uri="{FF2B5EF4-FFF2-40B4-BE49-F238E27FC236}">
                <a16:creationId xmlns:a16="http://schemas.microsoft.com/office/drawing/2014/main" id="{0A9AEE21-74F8-6C49-8AB3-33A03896EE32}"/>
              </a:ext>
            </a:extLst>
          </p:cNvPr>
          <p:cNvCxnSpPr>
            <a:cxnSpLocks/>
          </p:cNvCxnSpPr>
          <p:nvPr/>
        </p:nvCxnSpPr>
        <p:spPr>
          <a:xfrm flipH="1">
            <a:off x="4348687" y="4022707"/>
            <a:ext cx="939924" cy="282358"/>
          </a:xfrm>
          <a:prstGeom prst="straightConnector1">
            <a:avLst/>
          </a:prstGeom>
          <a:ln>
            <a:solidFill>
              <a:srgbClr val="3A68BA"/>
            </a:solidFill>
            <a:tailEnd type="triangle"/>
          </a:ln>
        </p:spPr>
        <p:style>
          <a:lnRef idx="3">
            <a:schemeClr val="accent1"/>
          </a:lnRef>
          <a:fillRef idx="0">
            <a:schemeClr val="accent1"/>
          </a:fillRef>
          <a:effectRef idx="2">
            <a:schemeClr val="accent1"/>
          </a:effectRef>
          <a:fontRef idx="minor">
            <a:schemeClr val="tx1"/>
          </a:fontRef>
        </p:style>
      </p:cxnSp>
      <p:sp>
        <p:nvSpPr>
          <p:cNvPr id="177" name="TextBox 176">
            <a:extLst>
              <a:ext uri="{FF2B5EF4-FFF2-40B4-BE49-F238E27FC236}">
                <a16:creationId xmlns:a16="http://schemas.microsoft.com/office/drawing/2014/main" id="{758A7BAD-B983-A14C-A718-9D8FBFBEE54E}"/>
              </a:ext>
            </a:extLst>
          </p:cNvPr>
          <p:cNvSpPr txBox="1"/>
          <p:nvPr/>
        </p:nvSpPr>
        <p:spPr>
          <a:xfrm>
            <a:off x="4908963" y="4369888"/>
            <a:ext cx="3169537" cy="2339102"/>
          </a:xfrm>
          <a:prstGeom prst="rect">
            <a:avLst/>
          </a:prstGeom>
          <a:solidFill>
            <a:schemeClr val="bg2"/>
          </a:solidFill>
          <a:ln>
            <a:solidFill>
              <a:schemeClr val="accent1">
                <a:lumMod val="50000"/>
              </a:schemeClr>
            </a:solidFill>
          </a:ln>
        </p:spPr>
        <p:txBody>
          <a:bodyPr wrap="square" rtlCol="0">
            <a:spAutoFit/>
          </a:bodyPr>
          <a:lstStyle/>
          <a:p>
            <a:pPr algn="l"/>
            <a:r>
              <a:rPr lang="en-GB" sz="1400" b="1" dirty="0">
                <a:solidFill>
                  <a:srgbClr val="C00000"/>
                </a:solidFill>
              </a:rPr>
              <a:t>            </a:t>
            </a:r>
            <a:r>
              <a:rPr lang="en-GB" sz="1400" b="1" u="sng" dirty="0">
                <a:solidFill>
                  <a:srgbClr val="C00000"/>
                </a:solidFill>
              </a:rPr>
              <a:t>No author</a:t>
            </a: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If the author is unknown, the first few words of the reference should be used, this is usually the title. If this is a title of a book, brochure, periodical or report, it should be italicised. </a:t>
            </a: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For example:</a:t>
            </a:r>
            <a:endParaRPr lang="en-GB" sz="1200" b="1" dirty="0">
              <a:solidFill>
                <a:schemeClr val="accent1">
                  <a:lumMod val="50000"/>
                </a:schemeClr>
              </a:solidFill>
            </a:endParaRPr>
          </a:p>
          <a:p>
            <a:pPr marL="171450" indent="-171450" algn="l">
              <a:buFont typeface="Arial" panose="020B0604020202020204" pitchFamily="34" charset="0"/>
              <a:buChar char="•"/>
            </a:pPr>
            <a:r>
              <a:rPr lang="en-GB" sz="1200" b="1" dirty="0">
                <a:solidFill>
                  <a:srgbClr val="C00000"/>
                </a:solidFill>
              </a:rPr>
              <a:t>(</a:t>
            </a:r>
            <a:r>
              <a:rPr lang="en-GB" sz="1200" b="1" i="1" dirty="0">
                <a:solidFill>
                  <a:srgbClr val="C00000"/>
                </a:solidFill>
              </a:rPr>
              <a:t>A guide to citation, 2017).</a:t>
            </a: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If this is a title of an article, chapter or webpage, it should be written in quotation marks.</a:t>
            </a: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For example:</a:t>
            </a:r>
            <a:r>
              <a:rPr lang="en-GB" sz="1200" b="1" dirty="0">
                <a:solidFill>
                  <a:schemeClr val="accent1">
                    <a:lumMod val="50000"/>
                  </a:schemeClr>
                </a:solidFill>
              </a:rPr>
              <a:t> </a:t>
            </a:r>
          </a:p>
          <a:p>
            <a:pPr marL="171450" indent="-171450" algn="l">
              <a:buFont typeface="Arial" panose="020B0604020202020204" pitchFamily="34" charset="0"/>
              <a:buChar char="•"/>
            </a:pPr>
            <a:r>
              <a:rPr lang="en-GB" sz="1200" b="1" dirty="0">
                <a:solidFill>
                  <a:srgbClr val="C00000"/>
                </a:solidFill>
              </a:rPr>
              <a:t>(“APA guide to referencing”, 2016).</a:t>
            </a:r>
          </a:p>
        </p:txBody>
      </p:sp>
      <p:sp>
        <p:nvSpPr>
          <p:cNvPr id="202" name="Title 201">
            <a:extLst>
              <a:ext uri="{FF2B5EF4-FFF2-40B4-BE49-F238E27FC236}">
                <a16:creationId xmlns:a16="http://schemas.microsoft.com/office/drawing/2014/main" id="{FC8ACA84-1D4C-7A44-A9A6-47738B7FC130}"/>
              </a:ext>
            </a:extLst>
          </p:cNvPr>
          <p:cNvSpPr>
            <a:spLocks noGrp="1"/>
          </p:cNvSpPr>
          <p:nvPr>
            <p:ph type="title"/>
          </p:nvPr>
        </p:nvSpPr>
        <p:spPr>
          <a:xfrm>
            <a:off x="2928567" y="49123"/>
            <a:ext cx="6537410" cy="496957"/>
          </a:xfrm>
          <a:solidFill>
            <a:schemeClr val="accent1">
              <a:lumMod val="50000"/>
            </a:schemeClr>
          </a:solidFill>
          <a:ln>
            <a:solidFill>
              <a:srgbClr val="C00000"/>
            </a:solidFill>
          </a:ln>
        </p:spPr>
        <p:txBody>
          <a:bodyPr>
            <a:noAutofit/>
          </a:bodyPr>
          <a:lstStyle/>
          <a:p>
            <a:r>
              <a:rPr lang="en-GB" sz="3200" b="1" u="sng" dirty="0">
                <a:ln w="9525">
                  <a:solidFill>
                    <a:schemeClr val="bg1"/>
                  </a:solidFill>
                  <a:prstDash val="solid"/>
                </a:ln>
                <a:solidFill>
                  <a:srgbClr val="C00000"/>
                </a:solidFill>
                <a:effectLst>
                  <a:outerShdw blurRad="12700" dist="38100" dir="2700000" algn="tl" rotWithShape="0">
                    <a:schemeClr val="accent5">
                      <a:lumMod val="60000"/>
                      <a:lumOff val="40000"/>
                    </a:schemeClr>
                  </a:outerShdw>
                </a:effectLst>
              </a:rPr>
              <a:t>APA REFERENCING GUIDE </a:t>
            </a:r>
            <a:r>
              <a:rPr lang="en-GB" sz="3600" b="1" u="sng" dirty="0">
                <a:ln w="9525">
                  <a:solidFill>
                    <a:schemeClr val="bg1"/>
                  </a:solidFill>
                  <a:prstDash val="solid"/>
                </a:ln>
                <a:solidFill>
                  <a:srgbClr val="C00000"/>
                </a:solidFill>
                <a:effectLst>
                  <a:outerShdw blurRad="12700" dist="38100" dir="2700000" algn="tl" rotWithShape="0">
                    <a:schemeClr val="accent5">
                      <a:lumMod val="60000"/>
                      <a:lumOff val="40000"/>
                    </a:schemeClr>
                  </a:outerShdw>
                </a:effectLst>
              </a:rPr>
              <a:t>– </a:t>
            </a:r>
            <a:r>
              <a:rPr lang="en-GB" sz="3200" b="1" u="sng" dirty="0">
                <a:ln w="9525">
                  <a:solidFill>
                    <a:schemeClr val="bg1"/>
                  </a:solidFill>
                  <a:prstDash val="solid"/>
                </a:ln>
                <a:solidFill>
                  <a:srgbClr val="C00000"/>
                </a:solidFill>
                <a:effectLst>
                  <a:outerShdw blurRad="12700" dist="38100" dir="2700000" algn="tl" rotWithShape="0">
                    <a:schemeClr val="accent5">
                      <a:lumMod val="60000"/>
                      <a:lumOff val="40000"/>
                    </a:schemeClr>
                  </a:outerShdw>
                </a:effectLst>
              </a:rPr>
              <a:t>CITATIONS </a:t>
            </a:r>
            <a:endParaRPr lang="en-US" sz="3200" b="1" u="sng" dirty="0">
              <a:ln w="9525">
                <a:solidFill>
                  <a:schemeClr val="bg1"/>
                </a:solidFill>
                <a:prstDash val="solid"/>
              </a:ln>
              <a:solidFill>
                <a:srgbClr val="C00000"/>
              </a:solidFill>
              <a:effectLst>
                <a:outerShdw blurRad="12700" dist="38100" dir="2700000" algn="tl" rotWithShape="0">
                  <a:schemeClr val="accent5">
                    <a:lumMod val="60000"/>
                    <a:lumOff val="40000"/>
                  </a:schemeClr>
                </a:outerShdw>
              </a:effectLst>
            </a:endParaRPr>
          </a:p>
        </p:txBody>
      </p:sp>
      <p:sp>
        <p:nvSpPr>
          <p:cNvPr id="204" name="TextBox 203">
            <a:extLst>
              <a:ext uri="{FF2B5EF4-FFF2-40B4-BE49-F238E27FC236}">
                <a16:creationId xmlns:a16="http://schemas.microsoft.com/office/drawing/2014/main" id="{4C686435-4D51-074A-8A6F-DB24F58AA836}"/>
              </a:ext>
            </a:extLst>
          </p:cNvPr>
          <p:cNvSpPr txBox="1"/>
          <p:nvPr/>
        </p:nvSpPr>
        <p:spPr>
          <a:xfrm>
            <a:off x="7706651" y="622460"/>
            <a:ext cx="4050621" cy="861774"/>
          </a:xfrm>
          <a:prstGeom prst="rect">
            <a:avLst/>
          </a:prstGeom>
          <a:solidFill>
            <a:schemeClr val="bg2"/>
          </a:solidFill>
          <a:ln>
            <a:solidFill>
              <a:schemeClr val="accent1">
                <a:lumMod val="50000"/>
              </a:schemeClr>
            </a:solidFill>
          </a:ln>
        </p:spPr>
        <p:txBody>
          <a:bodyPr wrap="square" rtlCol="0">
            <a:spAutoFit/>
          </a:bodyPr>
          <a:lstStyle/>
          <a:p>
            <a:pPr algn="l"/>
            <a:r>
              <a:rPr lang="en-GB" sz="1400" b="1" dirty="0">
                <a:solidFill>
                  <a:srgbClr val="C00000"/>
                </a:solidFill>
              </a:rPr>
              <a:t>                    </a:t>
            </a:r>
            <a:r>
              <a:rPr lang="en-GB" sz="1400" b="1" u="sng" dirty="0">
                <a:solidFill>
                  <a:srgbClr val="C00000"/>
                </a:solidFill>
              </a:rPr>
              <a:t>Citing different sources</a:t>
            </a: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In text citation does not vary unless the author’s name is unknown, where as reference list citation are highly variable depending on the source type in question. </a:t>
            </a:r>
            <a:endParaRPr lang="en-GB" sz="1200" b="1" dirty="0">
              <a:solidFill>
                <a:schemeClr val="accent1">
                  <a:lumMod val="50000"/>
                </a:schemeClr>
              </a:solidFill>
            </a:endParaRPr>
          </a:p>
        </p:txBody>
      </p:sp>
      <p:cxnSp>
        <p:nvCxnSpPr>
          <p:cNvPr id="143" name="Straight Arrow Connector 142">
            <a:extLst>
              <a:ext uri="{FF2B5EF4-FFF2-40B4-BE49-F238E27FC236}">
                <a16:creationId xmlns:a16="http://schemas.microsoft.com/office/drawing/2014/main" id="{3B628692-E386-5D4D-AAA2-D0F10802C059}"/>
              </a:ext>
            </a:extLst>
          </p:cNvPr>
          <p:cNvCxnSpPr>
            <a:cxnSpLocks/>
          </p:cNvCxnSpPr>
          <p:nvPr/>
        </p:nvCxnSpPr>
        <p:spPr>
          <a:xfrm>
            <a:off x="4588971" y="4384102"/>
            <a:ext cx="816057" cy="159298"/>
          </a:xfrm>
          <a:prstGeom prst="straightConnector1">
            <a:avLst/>
          </a:prstGeom>
          <a:ln>
            <a:solidFill>
              <a:srgbClr val="3A68BA"/>
            </a:solidFill>
            <a:tailEnd type="triangle"/>
          </a:ln>
        </p:spPr>
        <p:style>
          <a:lnRef idx="3">
            <a:schemeClr val="accent1"/>
          </a:lnRef>
          <a:fillRef idx="0">
            <a:schemeClr val="accent1"/>
          </a:fillRef>
          <a:effectRef idx="2">
            <a:schemeClr val="accent1"/>
          </a:effectRef>
          <a:fontRef idx="minor">
            <a:schemeClr val="tx1"/>
          </a:fontRef>
        </p:style>
      </p:cxnSp>
      <p:cxnSp>
        <p:nvCxnSpPr>
          <p:cNvPr id="250" name="Straight Arrow Connector 249">
            <a:extLst>
              <a:ext uri="{FF2B5EF4-FFF2-40B4-BE49-F238E27FC236}">
                <a16:creationId xmlns:a16="http://schemas.microsoft.com/office/drawing/2014/main" id="{FE6B4BFD-4E85-5E4B-8991-56589BEBFFB7}"/>
              </a:ext>
            </a:extLst>
          </p:cNvPr>
          <p:cNvCxnSpPr>
            <a:cxnSpLocks/>
          </p:cNvCxnSpPr>
          <p:nvPr/>
        </p:nvCxnSpPr>
        <p:spPr>
          <a:xfrm>
            <a:off x="4205863" y="1648072"/>
            <a:ext cx="888699" cy="205663"/>
          </a:xfrm>
          <a:prstGeom prst="straightConnector1">
            <a:avLst/>
          </a:prstGeom>
          <a:ln>
            <a:solidFill>
              <a:srgbClr val="3A68BA"/>
            </a:solidFill>
            <a:tailEnd type="triangle"/>
          </a:ln>
        </p:spPr>
        <p:style>
          <a:lnRef idx="3">
            <a:schemeClr val="accent1"/>
          </a:lnRef>
          <a:fillRef idx="0">
            <a:schemeClr val="accent1"/>
          </a:fillRef>
          <a:effectRef idx="2">
            <a:schemeClr val="accent1"/>
          </a:effectRef>
          <a:fontRef idx="minor">
            <a:schemeClr val="tx1"/>
          </a:fontRef>
        </p:style>
      </p:cxnSp>
      <p:sp>
        <p:nvSpPr>
          <p:cNvPr id="2" name="TextBox 1">
            <a:extLst>
              <a:ext uri="{FF2B5EF4-FFF2-40B4-BE49-F238E27FC236}">
                <a16:creationId xmlns:a16="http://schemas.microsoft.com/office/drawing/2014/main" id="{51E3974E-5DF3-C54E-B095-6CA372B184B4}"/>
              </a:ext>
            </a:extLst>
          </p:cNvPr>
          <p:cNvSpPr txBox="1"/>
          <p:nvPr/>
        </p:nvSpPr>
        <p:spPr>
          <a:xfrm>
            <a:off x="8199054" y="1520619"/>
            <a:ext cx="3065816" cy="2154436"/>
          </a:xfrm>
          <a:prstGeom prst="rect">
            <a:avLst/>
          </a:prstGeom>
          <a:solidFill>
            <a:schemeClr val="bg2"/>
          </a:solidFill>
          <a:ln>
            <a:solidFill>
              <a:schemeClr val="accent1">
                <a:lumMod val="50000"/>
              </a:schemeClr>
            </a:solidFill>
          </a:ln>
        </p:spPr>
        <p:txBody>
          <a:bodyPr wrap="square" rtlCol="0">
            <a:spAutoFit/>
          </a:bodyPr>
          <a:lstStyle/>
          <a:p>
            <a:pPr algn="l"/>
            <a:r>
              <a:rPr lang="en-GB" sz="1400" b="1" u="sng" dirty="0">
                <a:solidFill>
                  <a:srgbClr val="C00000"/>
                </a:solidFill>
              </a:rPr>
              <a:t>Citing a book title </a:t>
            </a: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Book citations are the most basic style and follow the format previously shown. The title is always italicised and capitals should be used for the first letter of the title, the first letter after a ‘:’ or ‘-‘ and all proper nouns should start with a capital.</a:t>
            </a: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The reference should be structured as follows:</a:t>
            </a:r>
          </a:p>
          <a:p>
            <a:pPr algn="l"/>
            <a:r>
              <a:rPr lang="en-GB" sz="1200" b="1" dirty="0">
                <a:ln w="0"/>
                <a:solidFill>
                  <a:srgbClr val="C00000"/>
                </a:solidFill>
                <a:effectLst>
                  <a:outerShdw blurRad="38100" dist="25400" dir="5400000" algn="ctr" rotWithShape="0">
                    <a:srgbClr val="6E747A">
                      <a:alpha val="43000"/>
                    </a:srgbClr>
                  </a:outerShdw>
                </a:effectLst>
              </a:rPr>
              <a:t>Author surname, Initial(s). (Year). Title (ed). Publisher location: Publisher </a:t>
            </a:r>
          </a:p>
        </p:txBody>
      </p:sp>
      <p:sp>
        <p:nvSpPr>
          <p:cNvPr id="268" name="TextBox 267">
            <a:extLst>
              <a:ext uri="{FF2B5EF4-FFF2-40B4-BE49-F238E27FC236}">
                <a16:creationId xmlns:a16="http://schemas.microsoft.com/office/drawing/2014/main" id="{54306DCB-C911-D14A-9A29-F00E1B8121F6}"/>
              </a:ext>
            </a:extLst>
          </p:cNvPr>
          <p:cNvSpPr txBox="1"/>
          <p:nvPr/>
        </p:nvSpPr>
        <p:spPr>
          <a:xfrm>
            <a:off x="11362189" y="1518195"/>
            <a:ext cx="766053" cy="1569660"/>
          </a:xfrm>
          <a:prstGeom prst="rect">
            <a:avLst/>
          </a:prstGeom>
          <a:solidFill>
            <a:schemeClr val="bg2"/>
          </a:solidFill>
          <a:ln>
            <a:solidFill>
              <a:schemeClr val="accent1">
                <a:lumMod val="50000"/>
              </a:schemeClr>
            </a:solidFill>
          </a:ln>
        </p:spPr>
        <p:txBody>
          <a:bodyPr wrap="square" rtlCol="0">
            <a:spAutoFit/>
          </a:bodyPr>
          <a:lstStyle/>
          <a:p>
            <a:pPr algn="l"/>
            <a:r>
              <a:rPr lang="en-GB" sz="1200" b="1" dirty="0">
                <a:ln w="0"/>
                <a:solidFill>
                  <a:schemeClr val="accent1">
                    <a:lumMod val="50000"/>
                  </a:schemeClr>
                </a:solidFill>
                <a:effectLst>
                  <a:outerShdw blurRad="38100" dist="19050" dir="2700000" algn="tl" rotWithShape="0">
                    <a:schemeClr val="dk1">
                      <a:alpha val="40000"/>
                    </a:schemeClr>
                  </a:outerShdw>
                </a:effectLst>
              </a:rPr>
              <a:t>‘ed’ = edition’ </a:t>
            </a: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This is not included for first edition books</a:t>
            </a:r>
            <a:endParaRPr lang="en-GB" sz="1200" b="1" dirty="0">
              <a:solidFill>
                <a:schemeClr val="accent1">
                  <a:lumMod val="50000"/>
                </a:schemeClr>
              </a:solidFill>
            </a:endParaRPr>
          </a:p>
        </p:txBody>
      </p:sp>
      <p:cxnSp>
        <p:nvCxnSpPr>
          <p:cNvPr id="301" name="Straight Arrow Connector 300">
            <a:extLst>
              <a:ext uri="{FF2B5EF4-FFF2-40B4-BE49-F238E27FC236}">
                <a16:creationId xmlns:a16="http://schemas.microsoft.com/office/drawing/2014/main" id="{4790CE03-3E92-244D-BC87-BBA1213A3979}"/>
              </a:ext>
            </a:extLst>
          </p:cNvPr>
          <p:cNvCxnSpPr>
            <a:cxnSpLocks/>
          </p:cNvCxnSpPr>
          <p:nvPr/>
        </p:nvCxnSpPr>
        <p:spPr>
          <a:xfrm flipH="1">
            <a:off x="10863765" y="2448034"/>
            <a:ext cx="553505" cy="845946"/>
          </a:xfrm>
          <a:prstGeom prst="straightConnector1">
            <a:avLst/>
          </a:prstGeom>
          <a:ln>
            <a:solidFill>
              <a:srgbClr val="C00000"/>
            </a:solidFill>
            <a:tailEnd type="triangle"/>
          </a:ln>
        </p:spPr>
        <p:style>
          <a:lnRef idx="3">
            <a:schemeClr val="accent1"/>
          </a:lnRef>
          <a:fillRef idx="0">
            <a:schemeClr val="accent1"/>
          </a:fillRef>
          <a:effectRef idx="2">
            <a:schemeClr val="accent1"/>
          </a:effectRef>
          <a:fontRef idx="minor">
            <a:schemeClr val="tx1"/>
          </a:fontRef>
        </p:style>
      </p:cxnSp>
      <p:sp>
        <p:nvSpPr>
          <p:cNvPr id="11" name="TextBox 10">
            <a:extLst>
              <a:ext uri="{FF2B5EF4-FFF2-40B4-BE49-F238E27FC236}">
                <a16:creationId xmlns:a16="http://schemas.microsoft.com/office/drawing/2014/main" id="{CD7AA52A-C5EF-2C44-BFCC-A6C8307E9529}"/>
              </a:ext>
            </a:extLst>
          </p:cNvPr>
          <p:cNvSpPr txBox="1"/>
          <p:nvPr/>
        </p:nvSpPr>
        <p:spPr>
          <a:xfrm>
            <a:off x="8172939" y="3747825"/>
            <a:ext cx="3974659" cy="1969770"/>
          </a:xfrm>
          <a:prstGeom prst="rect">
            <a:avLst/>
          </a:prstGeom>
          <a:solidFill>
            <a:schemeClr val="bg2"/>
          </a:solidFill>
          <a:ln>
            <a:solidFill>
              <a:schemeClr val="accent1">
                <a:lumMod val="50000"/>
              </a:schemeClr>
            </a:solidFill>
          </a:ln>
        </p:spPr>
        <p:txBody>
          <a:bodyPr wrap="square" rtlCol="0">
            <a:spAutoFit/>
          </a:bodyPr>
          <a:lstStyle/>
          <a:p>
            <a:pPr algn="l"/>
            <a:r>
              <a:rPr lang="en-GB" sz="1400" b="1" u="sng" dirty="0">
                <a:solidFill>
                  <a:srgbClr val="C00000"/>
                </a:solidFill>
              </a:rPr>
              <a:t>Citing a journal article in print or online </a:t>
            </a: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Journal articles differ from books in that the publisher and location are not included, they are replaced with the journal title, volume number, page number and issue number. All words in the journal title are capitalised and should be italicised along with the volume number, the article title should not be italicised. The basic structure is:</a:t>
            </a:r>
          </a:p>
          <a:p>
            <a:pPr algn="l"/>
            <a:r>
              <a:rPr lang="en-GB" sz="1200" b="1" dirty="0">
                <a:ln w="0"/>
                <a:solidFill>
                  <a:srgbClr val="C00000"/>
                </a:solidFill>
                <a:effectLst>
                  <a:outerShdw blurRad="38100" dist="25400" dir="5400000" algn="ctr" rotWithShape="0">
                    <a:srgbClr val="6E747A">
                      <a:alpha val="43000"/>
                    </a:srgbClr>
                  </a:outerShdw>
                </a:effectLst>
              </a:rPr>
              <a:t>Author surname , Initial(s). (Year). Article Title. </a:t>
            </a:r>
            <a:r>
              <a:rPr lang="en-GB" sz="1200" b="1" i="1" dirty="0">
                <a:ln w="0"/>
                <a:solidFill>
                  <a:srgbClr val="C00000"/>
                </a:solidFill>
                <a:effectLst>
                  <a:outerShdw blurRad="38100" dist="25400" dir="5400000" algn="ctr" rotWithShape="0">
                    <a:srgbClr val="6E747A">
                      <a:alpha val="43000"/>
                    </a:srgbClr>
                  </a:outerShdw>
                </a:effectLst>
              </a:rPr>
              <a:t>Journal title, Volume Number(Issue or part number, optional), page numbers.</a:t>
            </a:r>
            <a:r>
              <a:rPr lang="en-GB" sz="1200" b="1" dirty="0">
                <a:ln w="0"/>
                <a:solidFill>
                  <a:srgbClr val="C00000"/>
                </a:solidFill>
                <a:effectLst>
                  <a:outerShdw blurRad="38100" dist="25400" dir="5400000" algn="ctr" rotWithShape="0">
                    <a:srgbClr val="6E747A">
                      <a:alpha val="43000"/>
                    </a:srgbClr>
                  </a:outerShdw>
                </a:effectLst>
              </a:rPr>
              <a:t> </a:t>
            </a:r>
            <a:r>
              <a:rPr lang="en-GB" sz="1200" b="1" dirty="0">
                <a:ln w="0"/>
                <a:solidFill>
                  <a:schemeClr val="accent1">
                    <a:lumMod val="50000"/>
                  </a:schemeClr>
                </a:solidFill>
                <a:effectLst>
                  <a:outerShdw blurRad="38100" dist="25400" dir="5400000" algn="ctr" rotWithShape="0">
                    <a:srgbClr val="6E747A">
                      <a:alpha val="43000"/>
                    </a:srgbClr>
                  </a:outerShdw>
                </a:effectLst>
              </a:rPr>
              <a:t>DOI or Retrieved from URL</a:t>
            </a:r>
            <a:r>
              <a:rPr lang="en-GB" sz="1200" b="1" dirty="0">
                <a:ln w="0"/>
                <a:solidFill>
                  <a:srgbClr val="C00000"/>
                </a:solidFill>
                <a:effectLst>
                  <a:outerShdw blurRad="38100" dist="25400" dir="5400000" algn="ctr" rotWithShape="0">
                    <a:srgbClr val="6E747A">
                      <a:alpha val="43000"/>
                    </a:srgbClr>
                  </a:outerShdw>
                </a:effectLst>
              </a:rPr>
              <a:t>               (Only if online) </a:t>
            </a:r>
          </a:p>
        </p:txBody>
      </p:sp>
      <p:cxnSp>
        <p:nvCxnSpPr>
          <p:cNvPr id="53" name="Straight Arrow Connector 52">
            <a:extLst>
              <a:ext uri="{FF2B5EF4-FFF2-40B4-BE49-F238E27FC236}">
                <a16:creationId xmlns:a16="http://schemas.microsoft.com/office/drawing/2014/main" id="{4C1A193F-3E3A-DD46-96BA-A3800BE21A98}"/>
              </a:ext>
            </a:extLst>
          </p:cNvPr>
          <p:cNvCxnSpPr>
            <a:cxnSpLocks/>
          </p:cNvCxnSpPr>
          <p:nvPr/>
        </p:nvCxnSpPr>
        <p:spPr>
          <a:xfrm flipH="1">
            <a:off x="10664240" y="5560605"/>
            <a:ext cx="420217" cy="0"/>
          </a:xfrm>
          <a:prstGeom prst="straightConnector1">
            <a:avLst/>
          </a:prstGeom>
          <a:ln>
            <a:solidFill>
              <a:srgbClr val="C00000"/>
            </a:solidFill>
            <a:tailEnd type="triangle"/>
          </a:ln>
        </p:spPr>
        <p:style>
          <a:lnRef idx="3">
            <a:schemeClr val="accent1"/>
          </a:lnRef>
          <a:fillRef idx="0">
            <a:schemeClr val="accent1"/>
          </a:fillRef>
          <a:effectRef idx="2">
            <a:schemeClr val="accent1"/>
          </a:effectRef>
          <a:fontRef idx="minor">
            <a:schemeClr val="tx1"/>
          </a:fontRef>
        </p:style>
      </p:cxnSp>
      <p:sp>
        <p:nvSpPr>
          <p:cNvPr id="55" name="TextBox 54">
            <a:extLst>
              <a:ext uri="{FF2B5EF4-FFF2-40B4-BE49-F238E27FC236}">
                <a16:creationId xmlns:a16="http://schemas.microsoft.com/office/drawing/2014/main" id="{7F2DB23E-B3FA-454F-9FA8-1E575BB0CC96}"/>
              </a:ext>
            </a:extLst>
          </p:cNvPr>
          <p:cNvSpPr txBox="1"/>
          <p:nvPr/>
        </p:nvSpPr>
        <p:spPr>
          <a:xfrm>
            <a:off x="8240368" y="5772264"/>
            <a:ext cx="3893397" cy="861774"/>
          </a:xfrm>
          <a:prstGeom prst="rect">
            <a:avLst/>
          </a:prstGeom>
          <a:solidFill>
            <a:schemeClr val="bg2"/>
          </a:solidFill>
          <a:ln>
            <a:solidFill>
              <a:schemeClr val="accent1">
                <a:lumMod val="50000"/>
              </a:schemeClr>
            </a:solidFill>
          </a:ln>
        </p:spPr>
        <p:txBody>
          <a:bodyPr wrap="square" rtlCol="0">
            <a:spAutoFit/>
          </a:bodyPr>
          <a:lstStyle/>
          <a:p>
            <a:pPr algn="l"/>
            <a:r>
              <a:rPr lang="en-GB" sz="1400" b="1" u="sng" dirty="0">
                <a:solidFill>
                  <a:srgbClr val="C00000"/>
                </a:solidFill>
              </a:rPr>
              <a:t>Citing a website </a:t>
            </a:r>
          </a:p>
          <a:p>
            <a:pPr algn="l"/>
            <a:r>
              <a:rPr lang="en-GB" sz="1200" b="1" dirty="0">
                <a:ln w="0"/>
                <a:solidFill>
                  <a:schemeClr val="accent1">
                    <a:lumMod val="50000"/>
                  </a:schemeClr>
                </a:solidFill>
                <a:effectLst>
                  <a:outerShdw blurRad="38100" dist="19050" dir="2700000" algn="tl" rotWithShape="0">
                    <a:schemeClr val="dk1">
                      <a:alpha val="40000"/>
                    </a:schemeClr>
                  </a:outerShdw>
                </a:effectLst>
              </a:rPr>
              <a:t>When citing a website, the structure should be as follows:</a:t>
            </a:r>
          </a:p>
          <a:p>
            <a:pPr algn="l"/>
            <a:r>
              <a:rPr lang="en-GB" sz="1200" b="1" dirty="0">
                <a:solidFill>
                  <a:srgbClr val="C00000"/>
                </a:solidFill>
              </a:rPr>
              <a:t>Author surname, initial(s). (Year, month day). </a:t>
            </a:r>
            <a:r>
              <a:rPr lang="en-GB" sz="1200" b="1" i="1" dirty="0">
                <a:solidFill>
                  <a:srgbClr val="C00000"/>
                </a:solidFill>
              </a:rPr>
              <a:t>Title. Retrieved from URL.            (Italicised)</a:t>
            </a:r>
            <a:endParaRPr lang="en-GB" sz="1200" b="1" dirty="0">
              <a:solidFill>
                <a:srgbClr val="C00000"/>
              </a:solidFill>
            </a:endParaRPr>
          </a:p>
        </p:txBody>
      </p:sp>
      <p:cxnSp>
        <p:nvCxnSpPr>
          <p:cNvPr id="56" name="Straight Arrow Connector 55">
            <a:extLst>
              <a:ext uri="{FF2B5EF4-FFF2-40B4-BE49-F238E27FC236}">
                <a16:creationId xmlns:a16="http://schemas.microsoft.com/office/drawing/2014/main" id="{BCFFEA28-453C-DB4A-B3BE-4CAF69BC13EC}"/>
              </a:ext>
            </a:extLst>
          </p:cNvPr>
          <p:cNvCxnSpPr>
            <a:cxnSpLocks/>
          </p:cNvCxnSpPr>
          <p:nvPr/>
        </p:nvCxnSpPr>
        <p:spPr>
          <a:xfrm flipH="1">
            <a:off x="9618952" y="1447791"/>
            <a:ext cx="611663" cy="224407"/>
          </a:xfrm>
          <a:prstGeom prst="straightConnector1">
            <a:avLst/>
          </a:prstGeom>
          <a:ln>
            <a:solidFill>
              <a:srgbClr val="3A68BA"/>
            </a:solidFill>
            <a:tailEnd type="triangle"/>
          </a:ln>
        </p:spPr>
        <p:style>
          <a:lnRef idx="3">
            <a:schemeClr val="accent1"/>
          </a:lnRef>
          <a:fillRef idx="0">
            <a:schemeClr val="accent1"/>
          </a:fillRef>
          <a:effectRef idx="2">
            <a:schemeClr val="accent1"/>
          </a:effectRef>
          <a:fontRef idx="minor">
            <a:schemeClr val="tx1"/>
          </a:fontRef>
        </p:style>
      </p:cxnSp>
      <p:cxnSp>
        <p:nvCxnSpPr>
          <p:cNvPr id="60" name="Straight Arrow Connector 59">
            <a:extLst>
              <a:ext uri="{FF2B5EF4-FFF2-40B4-BE49-F238E27FC236}">
                <a16:creationId xmlns:a16="http://schemas.microsoft.com/office/drawing/2014/main" id="{E00C09C5-FB70-9342-A053-6BE1EBF38448}"/>
              </a:ext>
            </a:extLst>
          </p:cNvPr>
          <p:cNvCxnSpPr>
            <a:cxnSpLocks/>
          </p:cNvCxnSpPr>
          <p:nvPr/>
        </p:nvCxnSpPr>
        <p:spPr>
          <a:xfrm flipH="1">
            <a:off x="9532401" y="3535647"/>
            <a:ext cx="887576" cy="278816"/>
          </a:xfrm>
          <a:prstGeom prst="straightConnector1">
            <a:avLst/>
          </a:prstGeom>
          <a:ln>
            <a:solidFill>
              <a:srgbClr val="3A68BA"/>
            </a:solidFill>
            <a:tailEnd type="triangle"/>
          </a:ln>
        </p:spPr>
        <p:style>
          <a:lnRef idx="3">
            <a:schemeClr val="accent1"/>
          </a:lnRef>
          <a:fillRef idx="0">
            <a:schemeClr val="accent1"/>
          </a:fillRef>
          <a:effectRef idx="2">
            <a:schemeClr val="accent1"/>
          </a:effectRef>
          <a:fontRef idx="minor">
            <a:schemeClr val="tx1"/>
          </a:fontRef>
        </p:style>
      </p:cxnSp>
      <p:cxnSp>
        <p:nvCxnSpPr>
          <p:cNvPr id="61" name="Straight Arrow Connector 60">
            <a:extLst>
              <a:ext uri="{FF2B5EF4-FFF2-40B4-BE49-F238E27FC236}">
                <a16:creationId xmlns:a16="http://schemas.microsoft.com/office/drawing/2014/main" id="{5C53E3A8-5164-7844-82D8-D4667354C99D}"/>
              </a:ext>
            </a:extLst>
          </p:cNvPr>
          <p:cNvCxnSpPr>
            <a:cxnSpLocks/>
          </p:cNvCxnSpPr>
          <p:nvPr/>
        </p:nvCxnSpPr>
        <p:spPr>
          <a:xfrm flipH="1">
            <a:off x="9250885" y="5677912"/>
            <a:ext cx="725304" cy="162201"/>
          </a:xfrm>
          <a:prstGeom prst="straightConnector1">
            <a:avLst/>
          </a:prstGeom>
          <a:ln>
            <a:solidFill>
              <a:srgbClr val="3A68BA"/>
            </a:solidFill>
            <a:tailEnd type="triangle"/>
          </a:ln>
        </p:spPr>
        <p:style>
          <a:lnRef idx="3">
            <a:schemeClr val="accent1"/>
          </a:lnRef>
          <a:fillRef idx="0">
            <a:schemeClr val="accent1"/>
          </a:fillRef>
          <a:effectRef idx="2">
            <a:schemeClr val="accent1"/>
          </a:effectRef>
          <a:fontRef idx="minor">
            <a:schemeClr val="tx1"/>
          </a:fontRef>
        </p:style>
      </p:cxnSp>
      <p:cxnSp>
        <p:nvCxnSpPr>
          <p:cNvPr id="70" name="Straight Arrow Connector 69">
            <a:extLst>
              <a:ext uri="{FF2B5EF4-FFF2-40B4-BE49-F238E27FC236}">
                <a16:creationId xmlns:a16="http://schemas.microsoft.com/office/drawing/2014/main" id="{A1208A99-2499-2948-BE0C-7CE3E0243703}"/>
              </a:ext>
            </a:extLst>
          </p:cNvPr>
          <p:cNvCxnSpPr>
            <a:cxnSpLocks/>
          </p:cNvCxnSpPr>
          <p:nvPr/>
        </p:nvCxnSpPr>
        <p:spPr>
          <a:xfrm flipV="1">
            <a:off x="10694334" y="6392333"/>
            <a:ext cx="570536" cy="113336"/>
          </a:xfrm>
          <a:prstGeom prst="straightConnector1">
            <a:avLst/>
          </a:prstGeom>
          <a:ln>
            <a:solidFill>
              <a:srgbClr val="C00000"/>
            </a:solidFill>
            <a:tailEnd type="triangl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279996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APA REFERENCING GUIDE – CITATIONS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APA REFERENCING GUIDE – CITATIONS </dc:title>
  <dc:creator>NICOLA JONES</dc:creator>
  <cp:lastModifiedBy>NICOLA JONES</cp:lastModifiedBy>
  <cp:revision>4</cp:revision>
  <dcterms:created xsi:type="dcterms:W3CDTF">2019-12-31T20:09:58Z</dcterms:created>
  <dcterms:modified xsi:type="dcterms:W3CDTF">2020-01-12T20:27:10Z</dcterms:modified>
</cp:coreProperties>
</file>