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handoutMasterIdLst>
    <p:handoutMasterId r:id="rId17"/>
  </p:handoutMasterIdLst>
  <p:sldIdLst>
    <p:sldId id="256" r:id="rId2"/>
    <p:sldId id="257" r:id="rId3"/>
    <p:sldId id="260" r:id="rId4"/>
    <p:sldId id="262" r:id="rId5"/>
    <p:sldId id="263" r:id="rId6"/>
    <p:sldId id="264" r:id="rId7"/>
    <p:sldId id="265" r:id="rId8"/>
    <p:sldId id="266" r:id="rId9"/>
    <p:sldId id="267" r:id="rId10"/>
    <p:sldId id="268" r:id="rId11"/>
    <p:sldId id="269" r:id="rId12"/>
    <p:sldId id="270" r:id="rId13"/>
    <p:sldId id="273" r:id="rId14"/>
    <p:sldId id="271" r:id="rId1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0" autoAdjust="0"/>
    <p:restoredTop sz="94660"/>
  </p:normalViewPr>
  <p:slideViewPr>
    <p:cSldViewPr snapToGrid="0">
      <p:cViewPr varScale="1">
        <p:scale>
          <a:sx n="80" d="100"/>
          <a:sy n="80" d="100"/>
        </p:scale>
        <p:origin x="120" y="732"/>
      </p:cViewPr>
      <p:guideLst/>
    </p:cSldViewPr>
  </p:slideViewPr>
  <p:notesTextViewPr>
    <p:cViewPr>
      <p:scale>
        <a:sx n="1" d="1"/>
        <a:sy n="1" d="1"/>
      </p:scale>
      <p:origin x="0" y="0"/>
    </p:cViewPr>
  </p:notesTextViewPr>
  <p:notesViewPr>
    <p:cSldViewPr snapToGrid="0">
      <p:cViewPr varScale="1">
        <p:scale>
          <a:sx n="60" d="100"/>
          <a:sy n="60" d="100"/>
        </p:scale>
        <p:origin x="2802"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EDEC176A-1282-4C42-9FCC-AF44C25E82AA}" type="datetimeFigureOut">
              <a:rPr lang="en-GB" smtClean="0"/>
              <a:t>04/12/2017</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A39E3458-27BF-4D93-8050-824E52E4F36C}" type="slidenum">
              <a:rPr lang="en-GB" smtClean="0"/>
              <a:t>‹#›</a:t>
            </a:fld>
            <a:endParaRPr lang="en-GB"/>
          </a:p>
        </p:txBody>
      </p:sp>
    </p:spTree>
    <p:extLst>
      <p:ext uri="{BB962C8B-B14F-4D97-AF65-F5344CB8AC3E}">
        <p14:creationId xmlns:p14="http://schemas.microsoft.com/office/powerpoint/2010/main" val="37378502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DA642127-3EDB-4B3D-B22C-57B8C6DAC41A}" type="datetimeFigureOut">
              <a:rPr lang="en-GB" smtClean="0"/>
              <a:t>04/12/2017</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981A239A-EDB5-41E1-B0BC-52A566FB9022}" type="slidenum">
              <a:rPr lang="en-GB" smtClean="0"/>
              <a:t>‹#›</a:t>
            </a:fld>
            <a:endParaRPr lang="en-GB"/>
          </a:p>
        </p:txBody>
      </p:sp>
    </p:spTree>
    <p:extLst>
      <p:ext uri="{BB962C8B-B14F-4D97-AF65-F5344CB8AC3E}">
        <p14:creationId xmlns:p14="http://schemas.microsoft.com/office/powerpoint/2010/main" val="710539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1A239A-EDB5-41E1-B0BC-52A566FB9022}" type="slidenum">
              <a:rPr lang="en-GB" smtClean="0"/>
              <a:t>13</a:t>
            </a:fld>
            <a:endParaRPr lang="en-GB"/>
          </a:p>
        </p:txBody>
      </p:sp>
    </p:spTree>
    <p:extLst>
      <p:ext uri="{BB962C8B-B14F-4D97-AF65-F5344CB8AC3E}">
        <p14:creationId xmlns:p14="http://schemas.microsoft.com/office/powerpoint/2010/main" val="1189185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1A239A-EDB5-41E1-B0BC-52A566FB9022}" type="slidenum">
              <a:rPr lang="en-GB" smtClean="0"/>
              <a:t>14</a:t>
            </a:fld>
            <a:endParaRPr lang="en-GB"/>
          </a:p>
        </p:txBody>
      </p:sp>
    </p:spTree>
    <p:extLst>
      <p:ext uri="{BB962C8B-B14F-4D97-AF65-F5344CB8AC3E}">
        <p14:creationId xmlns:p14="http://schemas.microsoft.com/office/powerpoint/2010/main" val="1546860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12/4/2017</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12/4/2017</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12/4/2017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12/4/2017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12/4/2017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12/4/2017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12/4/2017</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12/4/2017</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12/4/2017</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review </a:t>
            </a:r>
            <a:endParaRPr lang="en-GB" dirty="0"/>
          </a:p>
        </p:txBody>
      </p:sp>
      <p:sp>
        <p:nvSpPr>
          <p:cNvPr id="3" name="Subtitle 2"/>
          <p:cNvSpPr>
            <a:spLocks noGrp="1"/>
          </p:cNvSpPr>
          <p:nvPr>
            <p:ph type="subTitle" idx="1"/>
          </p:nvPr>
        </p:nvSpPr>
        <p:spPr/>
        <p:txBody>
          <a:bodyPr/>
          <a:lstStyle/>
          <a:p>
            <a:r>
              <a:rPr lang="en-GB" dirty="0"/>
              <a:t>Sustainable hospitality and Tourism management </a:t>
            </a:r>
          </a:p>
        </p:txBody>
      </p:sp>
    </p:spTree>
    <p:extLst>
      <p:ext uri="{BB962C8B-B14F-4D97-AF65-F5344CB8AC3E}">
        <p14:creationId xmlns:p14="http://schemas.microsoft.com/office/powerpoint/2010/main" val="1911979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32065"/>
          </a:xfrm>
        </p:spPr>
        <p:txBody>
          <a:bodyPr/>
          <a:lstStyle/>
          <a:p>
            <a:r>
              <a:rPr lang="en-GB" dirty="0"/>
              <a:t>assignment 2</a:t>
            </a:r>
          </a:p>
        </p:txBody>
      </p:sp>
      <p:sp>
        <p:nvSpPr>
          <p:cNvPr id="3" name="Content Placeholder 2"/>
          <p:cNvSpPr>
            <a:spLocks noGrp="1"/>
          </p:cNvSpPr>
          <p:nvPr>
            <p:ph idx="1"/>
          </p:nvPr>
        </p:nvSpPr>
        <p:spPr>
          <a:xfrm>
            <a:off x="1251678" y="1478604"/>
            <a:ext cx="10178322" cy="5048655"/>
          </a:xfrm>
        </p:spPr>
        <p:txBody>
          <a:bodyPr>
            <a:normAutofit fontScale="92500" lnSpcReduction="20000"/>
          </a:bodyPr>
          <a:lstStyle/>
          <a:p>
            <a:r>
              <a:rPr lang="en-GB" sz="3600" dirty="0">
                <a:solidFill>
                  <a:schemeClr val="tx1"/>
                </a:solidFill>
                <a:latin typeface="Arial" panose="020B0604020202020204" pitchFamily="34" charset="0"/>
                <a:cs typeface="Arial" panose="020B0604020202020204" pitchFamily="34" charset="0"/>
              </a:rPr>
              <a:t>In class test</a:t>
            </a:r>
          </a:p>
          <a:p>
            <a:r>
              <a:rPr lang="en-GB" sz="3600" dirty="0">
                <a:solidFill>
                  <a:schemeClr val="tx1"/>
                </a:solidFill>
                <a:latin typeface="Arial" panose="020B0604020202020204" pitchFamily="34" charset="0"/>
                <a:cs typeface="Arial" panose="020B0604020202020204" pitchFamily="34" charset="0"/>
              </a:rPr>
              <a:t>Open book – you may bring in ONE sheet of paper (A4) containing notes</a:t>
            </a:r>
          </a:p>
          <a:p>
            <a:r>
              <a:rPr lang="en-GB" sz="3600" dirty="0">
                <a:solidFill>
                  <a:schemeClr val="tx1"/>
                </a:solidFill>
                <a:latin typeface="Arial" panose="020B0604020202020204" pitchFamily="34" charset="0"/>
                <a:cs typeface="Arial" panose="020B0604020202020204" pitchFamily="34" charset="0"/>
              </a:rPr>
              <a:t>2 hours </a:t>
            </a:r>
          </a:p>
          <a:p>
            <a:r>
              <a:rPr lang="en-GB" sz="3600" dirty="0" smtClean="0">
                <a:solidFill>
                  <a:schemeClr val="tx1"/>
                </a:solidFill>
                <a:latin typeface="Arial" panose="020B0604020202020204" pitchFamily="34" charset="0"/>
                <a:cs typeface="Arial" panose="020B0604020202020204" pitchFamily="34" charset="0"/>
              </a:rPr>
              <a:t>Computer room – can use internet, but MUST include Bibliography/references</a:t>
            </a:r>
          </a:p>
          <a:p>
            <a:r>
              <a:rPr lang="en-GB" sz="3600" dirty="0">
                <a:solidFill>
                  <a:schemeClr val="tx1"/>
                </a:solidFill>
                <a:latin typeface="Arial" panose="020B0604020202020204" pitchFamily="34" charset="0"/>
                <a:cs typeface="Arial" panose="020B0604020202020204" pitchFamily="34" charset="0"/>
              </a:rPr>
              <a:t>C</a:t>
            </a:r>
            <a:r>
              <a:rPr lang="en-GB" sz="3600" dirty="0" smtClean="0">
                <a:solidFill>
                  <a:schemeClr val="tx1"/>
                </a:solidFill>
                <a:latin typeface="Arial" panose="020B0604020202020204" pitchFamily="34" charset="0"/>
                <a:cs typeface="Arial" panose="020B0604020202020204" pitchFamily="34" charset="0"/>
              </a:rPr>
              <a:t>oncentrate </a:t>
            </a:r>
            <a:r>
              <a:rPr lang="en-GB" sz="3600" dirty="0">
                <a:solidFill>
                  <a:schemeClr val="tx1"/>
                </a:solidFill>
                <a:latin typeface="Arial" panose="020B0604020202020204" pitchFamily="34" charset="0"/>
                <a:cs typeface="Arial" panose="020B0604020202020204" pitchFamily="34" charset="0"/>
              </a:rPr>
              <a:t>on the key points to answer the question</a:t>
            </a:r>
          </a:p>
          <a:p>
            <a:r>
              <a:rPr lang="en-GB" sz="3600" dirty="0">
                <a:solidFill>
                  <a:schemeClr val="tx1"/>
                </a:solidFill>
                <a:latin typeface="Arial" panose="020B0604020202020204" pitchFamily="34" charset="0"/>
                <a:cs typeface="Arial" panose="020B0604020202020204" pitchFamily="34" charset="0"/>
              </a:rPr>
              <a:t>Essay-style answers</a:t>
            </a:r>
          </a:p>
          <a:p>
            <a:endParaRPr lang="en-GB" dirty="0"/>
          </a:p>
        </p:txBody>
      </p:sp>
    </p:spTree>
    <p:extLst>
      <p:ext uri="{BB962C8B-B14F-4D97-AF65-F5344CB8AC3E}">
        <p14:creationId xmlns:p14="http://schemas.microsoft.com/office/powerpoint/2010/main" val="3543743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Question</a:t>
            </a:r>
          </a:p>
        </p:txBody>
      </p:sp>
      <p:sp>
        <p:nvSpPr>
          <p:cNvPr id="3" name="Content Placeholder 2"/>
          <p:cNvSpPr>
            <a:spLocks noGrp="1"/>
          </p:cNvSpPr>
          <p:nvPr>
            <p:ph idx="1"/>
          </p:nvPr>
        </p:nvSpPr>
        <p:spPr>
          <a:xfrm>
            <a:off x="1251678" y="1381329"/>
            <a:ext cx="10178322" cy="3853611"/>
          </a:xfrm>
        </p:spPr>
        <p:txBody>
          <a:bodyPr>
            <a:normAutofit/>
          </a:bodyPr>
          <a:lstStyle/>
          <a:p>
            <a:pPr marL="0" indent="0">
              <a:buNone/>
            </a:pPr>
            <a:endParaRPr lang="en-GB" b="1" dirty="0">
              <a:solidFill>
                <a:schemeClr val="tx1"/>
              </a:solidFill>
              <a:latin typeface="Arial" panose="020B0604020202020204" pitchFamily="34" charset="0"/>
              <a:cs typeface="Arial" panose="020B0604020202020204" pitchFamily="34" charset="0"/>
            </a:endParaRPr>
          </a:p>
          <a:p>
            <a:pPr lvl="0"/>
            <a:r>
              <a:rPr lang="en-GB" b="1" dirty="0">
                <a:solidFill>
                  <a:schemeClr val="tx1"/>
                </a:solidFill>
              </a:rPr>
              <a:t>Critically appraise the impact of sustainable practices within the hospitality sector and the quest of accommodation businesses to reduce their environmental footprint. Illustrate your answer with at least one detailed, relevant case study. You should also refer to examples </a:t>
            </a:r>
            <a:r>
              <a:rPr lang="en-GB" b="1" dirty="0" smtClean="0">
                <a:solidFill>
                  <a:schemeClr val="tx1"/>
                </a:solidFill>
              </a:rPr>
              <a:t>of </a:t>
            </a:r>
            <a:r>
              <a:rPr lang="en-GB" b="1" dirty="0">
                <a:solidFill>
                  <a:schemeClr val="tx1"/>
                </a:solidFill>
              </a:rPr>
              <a:t>‘green credential’ </a:t>
            </a:r>
            <a:r>
              <a:rPr lang="en-GB" b="1" dirty="0" smtClean="0">
                <a:solidFill>
                  <a:schemeClr val="tx1"/>
                </a:solidFill>
              </a:rPr>
              <a:t>schemes for </a:t>
            </a:r>
            <a:r>
              <a:rPr lang="en-GB" b="1" smtClean="0">
                <a:solidFill>
                  <a:schemeClr val="tx1"/>
                </a:solidFill>
              </a:rPr>
              <a:t>accommodation providers.</a:t>
            </a:r>
            <a:endParaRPr lang="en-GB" b="1" dirty="0">
              <a:solidFill>
                <a:schemeClr val="tx1"/>
              </a:solidFill>
            </a:endParaRPr>
          </a:p>
          <a:p>
            <a:pPr marL="0" indent="0">
              <a:buNone/>
            </a:pPr>
            <a:endParaRPr lang="en-GB" dirty="0"/>
          </a:p>
        </p:txBody>
      </p:sp>
    </p:spTree>
    <p:extLst>
      <p:ext uri="{BB962C8B-B14F-4D97-AF65-F5344CB8AC3E}">
        <p14:creationId xmlns:p14="http://schemas.microsoft.com/office/powerpoint/2010/main" val="2087287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32065"/>
          </a:xfrm>
        </p:spPr>
        <p:txBody>
          <a:bodyPr/>
          <a:lstStyle/>
          <a:p>
            <a:r>
              <a:rPr lang="en-GB" dirty="0"/>
              <a:t>Guidance &amp; advice</a:t>
            </a:r>
          </a:p>
        </p:txBody>
      </p:sp>
      <p:sp>
        <p:nvSpPr>
          <p:cNvPr id="3" name="Content Placeholder 2"/>
          <p:cNvSpPr>
            <a:spLocks noGrp="1"/>
          </p:cNvSpPr>
          <p:nvPr>
            <p:ph idx="1"/>
          </p:nvPr>
        </p:nvSpPr>
        <p:spPr>
          <a:xfrm>
            <a:off x="1251678" y="1478604"/>
            <a:ext cx="10178322" cy="5048655"/>
          </a:xfrm>
        </p:spPr>
        <p:txBody>
          <a:bodyPr>
            <a:normAutofit lnSpcReduction="10000"/>
          </a:bodyPr>
          <a:lstStyle/>
          <a:p>
            <a:r>
              <a:rPr lang="en-GB" sz="3600" dirty="0">
                <a:solidFill>
                  <a:schemeClr val="tx1"/>
                </a:solidFill>
                <a:latin typeface="Arial" panose="020B0604020202020204" pitchFamily="34" charset="0"/>
                <a:cs typeface="Arial" panose="020B0604020202020204" pitchFamily="34" charset="0"/>
              </a:rPr>
              <a:t>Don’t just rely on lecture </a:t>
            </a:r>
            <a:r>
              <a:rPr lang="en-GB" sz="3600" dirty="0" err="1">
                <a:solidFill>
                  <a:schemeClr val="tx1"/>
                </a:solidFill>
                <a:latin typeface="Arial" panose="020B0604020202020204" pitchFamily="34" charset="0"/>
                <a:cs typeface="Arial" panose="020B0604020202020204" pitchFamily="34" charset="0"/>
              </a:rPr>
              <a:t>powerpoints</a:t>
            </a:r>
            <a:r>
              <a:rPr lang="en-GB" sz="3600" dirty="0">
                <a:solidFill>
                  <a:schemeClr val="tx1"/>
                </a:solidFill>
                <a:latin typeface="Arial" panose="020B0604020202020204" pitchFamily="34" charset="0"/>
                <a:cs typeface="Arial" panose="020B0604020202020204" pitchFamily="34" charset="0"/>
              </a:rPr>
              <a:t>…read around your topic and do some additional research</a:t>
            </a:r>
          </a:p>
          <a:p>
            <a:r>
              <a:rPr lang="en-GB" sz="3600" dirty="0">
                <a:solidFill>
                  <a:schemeClr val="tx1"/>
                </a:solidFill>
                <a:latin typeface="Arial" panose="020B0604020202020204" pitchFamily="34" charset="0"/>
                <a:cs typeface="Arial" panose="020B0604020202020204" pitchFamily="34" charset="0"/>
              </a:rPr>
              <a:t>You are aiming to show that you understand what are the key, topical issues of your chosen theme</a:t>
            </a:r>
          </a:p>
          <a:p>
            <a:r>
              <a:rPr lang="en-GB" sz="3600" dirty="0">
                <a:solidFill>
                  <a:schemeClr val="tx1"/>
                </a:solidFill>
                <a:latin typeface="Arial" panose="020B0604020202020204" pitchFamily="34" charset="0"/>
                <a:cs typeface="Arial" panose="020B0604020202020204" pitchFamily="34" charset="0"/>
              </a:rPr>
              <a:t>Make sure you answer the question…don’t ‘waffle’</a:t>
            </a:r>
          </a:p>
          <a:p>
            <a:endParaRPr lang="en-GB" dirty="0"/>
          </a:p>
        </p:txBody>
      </p:sp>
    </p:spTree>
    <p:extLst>
      <p:ext uri="{BB962C8B-B14F-4D97-AF65-F5344CB8AC3E}">
        <p14:creationId xmlns:p14="http://schemas.microsoft.com/office/powerpoint/2010/main" val="16297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Module topics &amp; themes</a:t>
            </a:r>
          </a:p>
        </p:txBody>
      </p:sp>
      <p:sp>
        <p:nvSpPr>
          <p:cNvPr id="3" name="Subtitle 2"/>
          <p:cNvSpPr>
            <a:spLocks noGrp="1"/>
          </p:cNvSpPr>
          <p:nvPr>
            <p:ph type="subTitle" idx="1"/>
          </p:nvPr>
        </p:nvSpPr>
        <p:spPr/>
        <p:txBody>
          <a:bodyPr/>
          <a:lstStyle/>
          <a:p>
            <a:r>
              <a:rPr lang="en-GB" dirty="0"/>
              <a:t>Sustainable hospitality and Tourism management </a:t>
            </a:r>
          </a:p>
        </p:txBody>
      </p:sp>
    </p:spTree>
    <p:extLst>
      <p:ext uri="{BB962C8B-B14F-4D97-AF65-F5344CB8AC3E}">
        <p14:creationId xmlns:p14="http://schemas.microsoft.com/office/powerpoint/2010/main" val="3822241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4916" y="0"/>
            <a:ext cx="10178322" cy="932065"/>
          </a:xfrm>
        </p:spPr>
        <p:txBody>
          <a:bodyPr/>
          <a:lstStyle/>
          <a:p>
            <a:r>
              <a:rPr lang="en-GB" dirty="0"/>
              <a:t>Week one</a:t>
            </a:r>
          </a:p>
        </p:txBody>
      </p:sp>
      <p:sp>
        <p:nvSpPr>
          <p:cNvPr id="3" name="Content Placeholder 2"/>
          <p:cNvSpPr>
            <a:spLocks noGrp="1"/>
          </p:cNvSpPr>
          <p:nvPr>
            <p:ph idx="1"/>
          </p:nvPr>
        </p:nvSpPr>
        <p:spPr>
          <a:xfrm>
            <a:off x="1209426" y="744677"/>
            <a:ext cx="10178322" cy="5048655"/>
          </a:xfrm>
        </p:spPr>
        <p:txBody>
          <a:bodyPr>
            <a:normAutofit/>
          </a:bodyPr>
          <a:lstStyle/>
          <a:p>
            <a:r>
              <a:rPr lang="en-GB" sz="3600" dirty="0">
                <a:solidFill>
                  <a:schemeClr val="tx1"/>
                </a:solidFill>
                <a:latin typeface="Arial" panose="020B0604020202020204" pitchFamily="34" charset="0"/>
                <a:cs typeface="Arial" panose="020B0604020202020204" pitchFamily="34" charset="0"/>
              </a:rPr>
              <a:t>Introduction to Sustainable Tourism</a:t>
            </a:r>
          </a:p>
          <a:p>
            <a:r>
              <a:rPr lang="en-GB" sz="3600" dirty="0">
                <a:solidFill>
                  <a:schemeClr val="tx1"/>
                </a:solidFill>
                <a:latin typeface="Arial" panose="020B0604020202020204" pitchFamily="34" charset="0"/>
                <a:cs typeface="Arial" panose="020B0604020202020204" pitchFamily="34" charset="0"/>
              </a:rPr>
              <a:t>UN Year of Sustainable Tourism 2017</a:t>
            </a:r>
          </a:p>
          <a:p>
            <a:r>
              <a:rPr lang="en-GB" sz="3600" dirty="0">
                <a:solidFill>
                  <a:schemeClr val="tx1"/>
                </a:solidFill>
                <a:latin typeface="Arial" panose="020B0604020202020204" pitchFamily="34" charset="0"/>
                <a:cs typeface="Arial" panose="020B0604020202020204" pitchFamily="34" charset="0"/>
              </a:rPr>
              <a:t>Coastal tourism – Boracay Island</a:t>
            </a:r>
          </a:p>
          <a:p>
            <a:r>
              <a:rPr lang="en-GB" sz="3600" dirty="0">
                <a:solidFill>
                  <a:schemeClr val="tx1"/>
                </a:solidFill>
                <a:latin typeface="Arial" panose="020B0604020202020204" pitchFamily="34" charset="0"/>
                <a:cs typeface="Arial" panose="020B0604020202020204" pitchFamily="34" charset="0"/>
              </a:rPr>
              <a:t>Wales FGA (2015) Visit Wales: Sustainable Events – Hay Festival</a:t>
            </a:r>
          </a:p>
          <a:p>
            <a:endParaRPr lang="en-GB" dirty="0"/>
          </a:p>
        </p:txBody>
      </p:sp>
      <p:pic>
        <p:nvPicPr>
          <p:cNvPr id="4" name="Picture Placeholder 4"/>
          <p:cNvPicPr>
            <a:picLocks noChangeAspect="1"/>
          </p:cNvPicPr>
          <p:nvPr/>
        </p:nvPicPr>
        <p:blipFill>
          <a:blip r:embed="rId2"/>
          <a:srcRect l="13386" r="13386"/>
          <a:stretch>
            <a:fillRect/>
          </a:stretch>
        </p:blipFill>
        <p:spPr>
          <a:xfrm>
            <a:off x="868301" y="4544374"/>
            <a:ext cx="1725810" cy="1609063"/>
          </a:xfrm>
          <a:prstGeom prst="rect">
            <a:avLst/>
          </a:prstGeom>
        </p:spPr>
      </p:pic>
      <p:pic>
        <p:nvPicPr>
          <p:cNvPr id="5" name="Picture Placeholder 4"/>
          <p:cNvPicPr>
            <a:picLocks noChangeAspect="1"/>
          </p:cNvPicPr>
          <p:nvPr/>
        </p:nvPicPr>
        <p:blipFill>
          <a:blip r:embed="rId3"/>
          <a:srcRect l="14317" r="14317"/>
          <a:stretch>
            <a:fillRect/>
          </a:stretch>
        </p:blipFill>
        <p:spPr>
          <a:xfrm>
            <a:off x="2758471" y="4559676"/>
            <a:ext cx="1742111" cy="1624262"/>
          </a:xfrm>
          <a:prstGeom prst="rect">
            <a:avLst/>
          </a:prstGeom>
        </p:spPr>
      </p:pic>
      <p:sp>
        <p:nvSpPr>
          <p:cNvPr id="7" name="TextBox 6"/>
          <p:cNvSpPr txBox="1"/>
          <p:nvPr/>
        </p:nvSpPr>
        <p:spPr>
          <a:xfrm>
            <a:off x="986590" y="6214438"/>
            <a:ext cx="1143000" cy="378867"/>
          </a:xfrm>
          <a:prstGeom prst="rect">
            <a:avLst/>
          </a:prstGeom>
          <a:noFill/>
        </p:spPr>
        <p:txBody>
          <a:bodyPr wrap="square" rtlCol="0">
            <a:spAutoFit/>
          </a:bodyPr>
          <a:lstStyle/>
          <a:p>
            <a:r>
              <a:rPr lang="en-GB" dirty="0" smtClean="0"/>
              <a:t>Discovery </a:t>
            </a:r>
            <a:endParaRPr lang="en-GB" dirty="0"/>
          </a:p>
        </p:txBody>
      </p:sp>
      <p:sp>
        <p:nvSpPr>
          <p:cNvPr id="8" name="TextBox 7"/>
          <p:cNvSpPr txBox="1"/>
          <p:nvPr/>
        </p:nvSpPr>
        <p:spPr>
          <a:xfrm>
            <a:off x="6675349" y="6203557"/>
            <a:ext cx="1255222" cy="378867"/>
          </a:xfrm>
          <a:prstGeom prst="rect">
            <a:avLst/>
          </a:prstGeom>
          <a:noFill/>
        </p:spPr>
        <p:txBody>
          <a:bodyPr wrap="square" rtlCol="0">
            <a:spAutoFit/>
          </a:bodyPr>
          <a:lstStyle/>
          <a:p>
            <a:r>
              <a:rPr lang="en-GB" dirty="0" smtClean="0"/>
              <a:t>Stagnation </a:t>
            </a:r>
            <a:endParaRPr lang="en-GB" dirty="0"/>
          </a:p>
        </p:txBody>
      </p:sp>
      <p:sp>
        <p:nvSpPr>
          <p:cNvPr id="9" name="TextBox 8"/>
          <p:cNvSpPr txBox="1"/>
          <p:nvPr/>
        </p:nvSpPr>
        <p:spPr>
          <a:xfrm>
            <a:off x="4981077" y="6214437"/>
            <a:ext cx="1143000" cy="378867"/>
          </a:xfrm>
          <a:prstGeom prst="rect">
            <a:avLst/>
          </a:prstGeom>
          <a:noFill/>
        </p:spPr>
        <p:txBody>
          <a:bodyPr wrap="square" rtlCol="0">
            <a:spAutoFit/>
          </a:bodyPr>
          <a:lstStyle/>
          <a:p>
            <a:r>
              <a:rPr lang="en-GB" dirty="0" smtClean="0"/>
              <a:t>Success </a:t>
            </a:r>
            <a:endParaRPr lang="en-GB" dirty="0"/>
          </a:p>
        </p:txBody>
      </p:sp>
      <p:sp>
        <p:nvSpPr>
          <p:cNvPr id="10" name="TextBox 9"/>
          <p:cNvSpPr txBox="1"/>
          <p:nvPr/>
        </p:nvSpPr>
        <p:spPr>
          <a:xfrm>
            <a:off x="2815391" y="6223973"/>
            <a:ext cx="1479885" cy="369332"/>
          </a:xfrm>
          <a:prstGeom prst="rect">
            <a:avLst/>
          </a:prstGeom>
          <a:noFill/>
        </p:spPr>
        <p:txBody>
          <a:bodyPr wrap="square" rtlCol="0">
            <a:spAutoFit/>
          </a:bodyPr>
          <a:lstStyle/>
          <a:p>
            <a:r>
              <a:rPr lang="en-GB" dirty="0" smtClean="0"/>
              <a:t>Development </a:t>
            </a:r>
            <a:endParaRPr lang="en-GB" dirty="0"/>
          </a:p>
        </p:txBody>
      </p:sp>
      <p:pic>
        <p:nvPicPr>
          <p:cNvPr id="11" name="Picture Placeholder 5"/>
          <p:cNvPicPr>
            <a:picLocks noChangeAspect="1"/>
          </p:cNvPicPr>
          <p:nvPr/>
        </p:nvPicPr>
        <p:blipFill>
          <a:blip r:embed="rId4"/>
          <a:srcRect l="14274" r="14274"/>
          <a:stretch>
            <a:fillRect/>
          </a:stretch>
        </p:blipFill>
        <p:spPr>
          <a:xfrm>
            <a:off x="4600563" y="4561387"/>
            <a:ext cx="1740276" cy="1622551"/>
          </a:xfrm>
          <a:prstGeom prst="rect">
            <a:avLst/>
          </a:prstGeom>
        </p:spPr>
      </p:pic>
      <p:pic>
        <p:nvPicPr>
          <p:cNvPr id="12" name="Picture Placeholder 4"/>
          <p:cNvPicPr>
            <a:picLocks noChangeAspect="1"/>
          </p:cNvPicPr>
          <p:nvPr/>
        </p:nvPicPr>
        <p:blipFill>
          <a:blip r:embed="rId5"/>
          <a:stretch>
            <a:fillRect/>
          </a:stretch>
        </p:blipFill>
        <p:spPr>
          <a:xfrm>
            <a:off x="6440820" y="4574875"/>
            <a:ext cx="1724280" cy="1609063"/>
          </a:xfrm>
          <a:prstGeom prst="rect">
            <a:avLst/>
          </a:prstGeom>
        </p:spPr>
      </p:pic>
      <p:pic>
        <p:nvPicPr>
          <p:cNvPr id="13" name="Picture Placeholder 4"/>
          <p:cNvPicPr>
            <a:picLocks noChangeAspect="1"/>
          </p:cNvPicPr>
          <p:nvPr/>
        </p:nvPicPr>
        <p:blipFill>
          <a:blip r:embed="rId6"/>
          <a:srcRect l="14363" r="14363"/>
          <a:stretch>
            <a:fillRect/>
          </a:stretch>
        </p:blipFill>
        <p:spPr>
          <a:xfrm>
            <a:off x="8265081" y="4559676"/>
            <a:ext cx="1742112" cy="1624262"/>
          </a:xfrm>
          <a:prstGeom prst="rect">
            <a:avLst/>
          </a:prstGeom>
        </p:spPr>
      </p:pic>
      <p:pic>
        <p:nvPicPr>
          <p:cNvPr id="14" name="Picture Placeholder 4"/>
          <p:cNvPicPr>
            <a:picLocks noChangeAspect="1"/>
          </p:cNvPicPr>
          <p:nvPr/>
        </p:nvPicPr>
        <p:blipFill>
          <a:blip r:embed="rId7"/>
          <a:srcRect l="14317" r="14317"/>
          <a:stretch>
            <a:fillRect/>
          </a:stretch>
        </p:blipFill>
        <p:spPr>
          <a:xfrm>
            <a:off x="10181703" y="4559676"/>
            <a:ext cx="1747896" cy="1629656"/>
          </a:xfrm>
          <a:prstGeom prst="rect">
            <a:avLst/>
          </a:prstGeom>
        </p:spPr>
      </p:pic>
      <p:sp>
        <p:nvSpPr>
          <p:cNvPr id="15" name="TextBox 14"/>
          <p:cNvSpPr txBox="1"/>
          <p:nvPr/>
        </p:nvSpPr>
        <p:spPr>
          <a:xfrm>
            <a:off x="8505568" y="6214436"/>
            <a:ext cx="1143000" cy="378867"/>
          </a:xfrm>
          <a:prstGeom prst="rect">
            <a:avLst/>
          </a:prstGeom>
          <a:noFill/>
        </p:spPr>
        <p:txBody>
          <a:bodyPr wrap="square" rtlCol="0">
            <a:spAutoFit/>
          </a:bodyPr>
          <a:lstStyle/>
          <a:p>
            <a:r>
              <a:rPr lang="en-GB" dirty="0" smtClean="0"/>
              <a:t>Decline </a:t>
            </a:r>
            <a:endParaRPr lang="en-GB" dirty="0"/>
          </a:p>
        </p:txBody>
      </p:sp>
      <p:sp>
        <p:nvSpPr>
          <p:cNvPr id="16" name="TextBox 15"/>
          <p:cNvSpPr txBox="1"/>
          <p:nvPr/>
        </p:nvSpPr>
        <p:spPr>
          <a:xfrm>
            <a:off x="10181703" y="6203557"/>
            <a:ext cx="1631674" cy="369332"/>
          </a:xfrm>
          <a:prstGeom prst="rect">
            <a:avLst/>
          </a:prstGeom>
          <a:noFill/>
        </p:spPr>
        <p:txBody>
          <a:bodyPr wrap="square" rtlCol="0">
            <a:spAutoFit/>
          </a:bodyPr>
          <a:lstStyle/>
          <a:p>
            <a:r>
              <a:rPr lang="en-GB" dirty="0" smtClean="0"/>
              <a:t>Rejuvenation? </a:t>
            </a:r>
            <a:endParaRPr lang="en-GB" dirty="0"/>
          </a:p>
        </p:txBody>
      </p:sp>
    </p:spTree>
    <p:extLst>
      <p:ext uri="{BB962C8B-B14F-4D97-AF65-F5344CB8AC3E}">
        <p14:creationId xmlns:p14="http://schemas.microsoft.com/office/powerpoint/2010/main" val="2937210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32065"/>
          </a:xfrm>
        </p:spPr>
        <p:txBody>
          <a:bodyPr/>
          <a:lstStyle/>
          <a:p>
            <a:r>
              <a:rPr lang="en-GB" dirty="0"/>
              <a:t>Week two</a:t>
            </a:r>
          </a:p>
        </p:txBody>
      </p:sp>
      <p:sp>
        <p:nvSpPr>
          <p:cNvPr id="3" name="Content Placeholder 2"/>
          <p:cNvSpPr>
            <a:spLocks noGrp="1"/>
          </p:cNvSpPr>
          <p:nvPr>
            <p:ph idx="1"/>
          </p:nvPr>
        </p:nvSpPr>
        <p:spPr>
          <a:xfrm>
            <a:off x="1251678" y="1478604"/>
            <a:ext cx="10178322" cy="5048655"/>
          </a:xfrm>
        </p:spPr>
        <p:txBody>
          <a:bodyPr>
            <a:normAutofit/>
          </a:bodyPr>
          <a:lstStyle/>
          <a:p>
            <a:r>
              <a:rPr lang="en-GB" sz="3600" dirty="0">
                <a:solidFill>
                  <a:schemeClr val="tx1"/>
                </a:solidFill>
                <a:latin typeface="Arial" panose="020B0604020202020204" pitchFamily="34" charset="0"/>
                <a:cs typeface="Arial" panose="020B0604020202020204" pitchFamily="34" charset="0"/>
              </a:rPr>
              <a:t>The Butler Model </a:t>
            </a:r>
          </a:p>
          <a:p>
            <a:r>
              <a:rPr lang="en-GB" sz="3600" dirty="0">
                <a:solidFill>
                  <a:schemeClr val="tx1"/>
                </a:solidFill>
                <a:latin typeface="Arial" panose="020B0604020202020204" pitchFamily="34" charset="0"/>
                <a:cs typeface="Arial" panose="020B0604020202020204" pitchFamily="34" charset="0"/>
              </a:rPr>
              <a:t>Blackpool </a:t>
            </a:r>
            <a:r>
              <a:rPr lang="en-GB" sz="3600" dirty="0" smtClean="0">
                <a:solidFill>
                  <a:schemeClr val="tx1"/>
                </a:solidFill>
                <a:latin typeface="Arial" panose="020B0604020202020204" pitchFamily="34" charset="0"/>
                <a:cs typeface="Arial" panose="020B0604020202020204" pitchFamily="34" charset="0"/>
              </a:rPr>
              <a:t>example  (also coastal tourism)</a:t>
            </a:r>
            <a:endParaRPr lang="en-GB" sz="3600" dirty="0">
              <a:solidFill>
                <a:schemeClr val="tx1"/>
              </a:solidFill>
              <a:latin typeface="Arial" panose="020B0604020202020204" pitchFamily="34" charset="0"/>
              <a:cs typeface="Arial" panose="020B0604020202020204" pitchFamily="34" charset="0"/>
            </a:endParaRPr>
          </a:p>
          <a:p>
            <a:endParaRPr lang="en-GB" sz="3600"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53688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32065"/>
          </a:xfrm>
        </p:spPr>
        <p:txBody>
          <a:bodyPr/>
          <a:lstStyle/>
          <a:p>
            <a:r>
              <a:rPr lang="en-GB" dirty="0"/>
              <a:t>Week three</a:t>
            </a:r>
          </a:p>
        </p:txBody>
      </p:sp>
      <p:sp>
        <p:nvSpPr>
          <p:cNvPr id="3" name="Content Placeholder 2"/>
          <p:cNvSpPr>
            <a:spLocks noGrp="1"/>
          </p:cNvSpPr>
          <p:nvPr>
            <p:ph idx="1"/>
          </p:nvPr>
        </p:nvSpPr>
        <p:spPr>
          <a:xfrm>
            <a:off x="1251678" y="1478604"/>
            <a:ext cx="10178322" cy="5048655"/>
          </a:xfrm>
        </p:spPr>
        <p:txBody>
          <a:bodyPr>
            <a:normAutofit/>
          </a:bodyPr>
          <a:lstStyle/>
          <a:p>
            <a:r>
              <a:rPr lang="en-GB" sz="3600" dirty="0">
                <a:solidFill>
                  <a:schemeClr val="tx1"/>
                </a:solidFill>
                <a:latin typeface="Arial" panose="020B0604020202020204" pitchFamily="34" charset="0"/>
                <a:cs typeface="Arial" panose="020B0604020202020204" pitchFamily="34" charset="0"/>
              </a:rPr>
              <a:t>Destination Management</a:t>
            </a:r>
          </a:p>
          <a:p>
            <a:r>
              <a:rPr lang="en-GB" sz="3600" dirty="0">
                <a:solidFill>
                  <a:schemeClr val="tx1"/>
                </a:solidFill>
                <a:latin typeface="Arial" panose="020B0604020202020204" pitchFamily="34" charset="0"/>
                <a:cs typeface="Arial" panose="020B0604020202020204" pitchFamily="34" charset="0"/>
              </a:rPr>
              <a:t>Resort issues – skiing example: development and environmental issues</a:t>
            </a:r>
          </a:p>
          <a:p>
            <a:endParaRPr lang="en-GB" dirty="0"/>
          </a:p>
        </p:txBody>
      </p:sp>
    </p:spTree>
    <p:extLst>
      <p:ext uri="{BB962C8B-B14F-4D97-AF65-F5344CB8AC3E}">
        <p14:creationId xmlns:p14="http://schemas.microsoft.com/office/powerpoint/2010/main" val="493745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32065"/>
          </a:xfrm>
        </p:spPr>
        <p:txBody>
          <a:bodyPr/>
          <a:lstStyle/>
          <a:p>
            <a:r>
              <a:rPr lang="en-GB" dirty="0"/>
              <a:t>Week four</a:t>
            </a:r>
          </a:p>
        </p:txBody>
      </p:sp>
      <p:sp>
        <p:nvSpPr>
          <p:cNvPr id="3" name="Content Placeholder 2"/>
          <p:cNvSpPr>
            <a:spLocks noGrp="1"/>
          </p:cNvSpPr>
          <p:nvPr>
            <p:ph idx="1"/>
          </p:nvPr>
        </p:nvSpPr>
        <p:spPr>
          <a:xfrm>
            <a:off x="1251678" y="1478604"/>
            <a:ext cx="10178322" cy="5048655"/>
          </a:xfrm>
        </p:spPr>
        <p:txBody>
          <a:bodyPr>
            <a:normAutofit/>
          </a:bodyPr>
          <a:lstStyle/>
          <a:p>
            <a:endParaRPr lang="en-GB" sz="3600" dirty="0">
              <a:solidFill>
                <a:schemeClr val="tx1"/>
              </a:solidFill>
              <a:latin typeface="Arial" panose="020B0604020202020204" pitchFamily="34" charset="0"/>
              <a:cs typeface="Arial" panose="020B0604020202020204" pitchFamily="34" charset="0"/>
            </a:endParaRPr>
          </a:p>
          <a:p>
            <a:r>
              <a:rPr lang="en-GB" sz="3600" dirty="0">
                <a:solidFill>
                  <a:schemeClr val="tx1"/>
                </a:solidFill>
                <a:latin typeface="Arial" panose="020B0604020202020204" pitchFamily="34" charset="0"/>
                <a:cs typeface="Arial" panose="020B0604020202020204" pitchFamily="34" charset="0"/>
              </a:rPr>
              <a:t>Butler model review</a:t>
            </a:r>
          </a:p>
          <a:p>
            <a:r>
              <a:rPr lang="en-GB" sz="3600" dirty="0">
                <a:solidFill>
                  <a:schemeClr val="tx1"/>
                </a:solidFill>
                <a:latin typeface="Arial" panose="020B0604020202020204" pitchFamily="34" charset="0"/>
                <a:cs typeface="Arial" panose="020B0604020202020204" pitchFamily="34" charset="0"/>
              </a:rPr>
              <a:t>British tourism development</a:t>
            </a:r>
          </a:p>
          <a:p>
            <a:r>
              <a:rPr lang="en-GB" sz="3600" dirty="0">
                <a:solidFill>
                  <a:schemeClr val="tx1"/>
                </a:solidFill>
                <a:latin typeface="Arial" panose="020B0604020202020204" pitchFamily="34" charset="0"/>
                <a:cs typeface="Arial" panose="020B0604020202020204" pitchFamily="34" charset="0"/>
              </a:rPr>
              <a:t>Wales Future Generations Act 2015</a:t>
            </a:r>
          </a:p>
          <a:p>
            <a:r>
              <a:rPr lang="en-GB" sz="3600" dirty="0">
                <a:solidFill>
                  <a:schemeClr val="tx1"/>
                </a:solidFill>
                <a:latin typeface="Arial" panose="020B0604020202020204" pitchFamily="34" charset="0"/>
                <a:cs typeface="Arial" panose="020B0604020202020204" pitchFamily="34" charset="0"/>
              </a:rPr>
              <a:t>The Travel Foundation – it’s work and activities</a:t>
            </a:r>
          </a:p>
          <a:p>
            <a:r>
              <a:rPr lang="en-GB" sz="3600" dirty="0">
                <a:solidFill>
                  <a:schemeClr val="tx1"/>
                </a:solidFill>
                <a:latin typeface="Arial" panose="020B0604020202020204" pitchFamily="34" charset="0"/>
                <a:cs typeface="Arial" panose="020B0604020202020204" pitchFamily="34" charset="0"/>
              </a:rPr>
              <a:t>Urban Tourism – San Antonio </a:t>
            </a:r>
          </a:p>
          <a:p>
            <a:endParaRPr lang="en-GB" dirty="0"/>
          </a:p>
        </p:txBody>
      </p:sp>
    </p:spTree>
    <p:extLst>
      <p:ext uri="{BB962C8B-B14F-4D97-AF65-F5344CB8AC3E}">
        <p14:creationId xmlns:p14="http://schemas.microsoft.com/office/powerpoint/2010/main" val="3075741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32065"/>
          </a:xfrm>
        </p:spPr>
        <p:txBody>
          <a:bodyPr/>
          <a:lstStyle/>
          <a:p>
            <a:r>
              <a:rPr lang="en-GB" dirty="0"/>
              <a:t>Week Five</a:t>
            </a:r>
          </a:p>
        </p:txBody>
      </p:sp>
      <p:sp>
        <p:nvSpPr>
          <p:cNvPr id="3" name="Content Placeholder 2"/>
          <p:cNvSpPr>
            <a:spLocks noGrp="1"/>
          </p:cNvSpPr>
          <p:nvPr>
            <p:ph idx="1"/>
          </p:nvPr>
        </p:nvSpPr>
        <p:spPr>
          <a:xfrm>
            <a:off x="1251678" y="1478604"/>
            <a:ext cx="10178322" cy="5048655"/>
          </a:xfrm>
        </p:spPr>
        <p:txBody>
          <a:bodyPr>
            <a:normAutofit/>
          </a:bodyPr>
          <a:lstStyle/>
          <a:p>
            <a:r>
              <a:rPr lang="en-GB" sz="3600" dirty="0">
                <a:solidFill>
                  <a:schemeClr val="tx1"/>
                </a:solidFill>
                <a:latin typeface="Arial" panose="020B0604020202020204" pitchFamily="34" charset="0"/>
                <a:cs typeface="Arial" panose="020B0604020202020204" pitchFamily="34" charset="0"/>
              </a:rPr>
              <a:t>Ecotourism and sustainability</a:t>
            </a:r>
          </a:p>
          <a:p>
            <a:r>
              <a:rPr lang="en-GB" sz="3600" dirty="0">
                <a:solidFill>
                  <a:schemeClr val="tx1"/>
                </a:solidFill>
                <a:latin typeface="Arial" panose="020B0604020202020204" pitchFamily="34" charset="0"/>
                <a:cs typeface="Arial" panose="020B0604020202020204" pitchFamily="34" charset="0"/>
              </a:rPr>
              <a:t>Attractions – </a:t>
            </a:r>
            <a:r>
              <a:rPr lang="en-GB" sz="3600" dirty="0" err="1">
                <a:solidFill>
                  <a:schemeClr val="tx1"/>
                </a:solidFill>
                <a:latin typeface="Arial" panose="020B0604020202020204" pitchFamily="34" charset="0"/>
                <a:cs typeface="Arial" panose="020B0604020202020204" pitchFamily="34" charset="0"/>
              </a:rPr>
              <a:t>Seaworld</a:t>
            </a:r>
            <a:r>
              <a:rPr lang="en-GB" sz="3600" dirty="0">
                <a:solidFill>
                  <a:schemeClr val="tx1"/>
                </a:solidFill>
                <a:latin typeface="Arial" panose="020B0604020202020204" pitchFamily="34" charset="0"/>
                <a:cs typeface="Arial" panose="020B0604020202020204" pitchFamily="34" charset="0"/>
              </a:rPr>
              <a:t> </a:t>
            </a:r>
            <a:r>
              <a:rPr lang="en-GB" sz="3600" dirty="0" smtClean="0">
                <a:solidFill>
                  <a:schemeClr val="tx1"/>
                </a:solidFill>
                <a:latin typeface="Arial" panose="020B0604020202020204" pitchFamily="34" charset="0"/>
                <a:cs typeface="Arial" panose="020B0604020202020204" pitchFamily="34" charset="0"/>
              </a:rPr>
              <a:t>example – </a:t>
            </a:r>
            <a:r>
              <a:rPr lang="en-GB" sz="3600" i="1" dirty="0" smtClean="0">
                <a:solidFill>
                  <a:schemeClr val="tx1"/>
                </a:solidFill>
                <a:latin typeface="Arial" panose="020B0604020202020204" pitchFamily="34" charset="0"/>
                <a:cs typeface="Arial" panose="020B0604020202020204" pitchFamily="34" charset="0"/>
              </a:rPr>
              <a:t>visitor attractions and sustainability?</a:t>
            </a:r>
            <a:endParaRPr lang="en-GB" sz="3600" dirty="0">
              <a:solidFill>
                <a:schemeClr val="tx1"/>
              </a:solidFill>
              <a:latin typeface="Arial" panose="020B0604020202020204" pitchFamily="34" charset="0"/>
              <a:cs typeface="Arial" panose="020B0604020202020204" pitchFamily="34" charset="0"/>
            </a:endParaRPr>
          </a:p>
          <a:p>
            <a:r>
              <a:rPr lang="en-GB" sz="3600" dirty="0">
                <a:solidFill>
                  <a:schemeClr val="tx1"/>
                </a:solidFill>
                <a:latin typeface="Arial" panose="020B0604020202020204" pitchFamily="34" charset="0"/>
                <a:cs typeface="Arial" panose="020B0604020202020204" pitchFamily="34" charset="0"/>
              </a:rPr>
              <a:t>TIES - The International Ecotourism Society</a:t>
            </a:r>
          </a:p>
          <a:p>
            <a:endParaRPr lang="en-GB" sz="3600"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97923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32065"/>
          </a:xfrm>
        </p:spPr>
        <p:txBody>
          <a:bodyPr/>
          <a:lstStyle/>
          <a:p>
            <a:r>
              <a:rPr lang="en-GB" dirty="0"/>
              <a:t>Week six</a:t>
            </a:r>
          </a:p>
        </p:txBody>
      </p:sp>
      <p:sp>
        <p:nvSpPr>
          <p:cNvPr id="3" name="Content Placeholder 2"/>
          <p:cNvSpPr>
            <a:spLocks noGrp="1"/>
          </p:cNvSpPr>
          <p:nvPr>
            <p:ph idx="1"/>
          </p:nvPr>
        </p:nvSpPr>
        <p:spPr>
          <a:xfrm>
            <a:off x="1251678" y="1478604"/>
            <a:ext cx="10178322" cy="5048655"/>
          </a:xfrm>
        </p:spPr>
        <p:txBody>
          <a:bodyPr>
            <a:normAutofit lnSpcReduction="10000"/>
          </a:bodyPr>
          <a:lstStyle/>
          <a:p>
            <a:pPr marL="0" indent="0">
              <a:buNone/>
            </a:pPr>
            <a:r>
              <a:rPr lang="en-GB" sz="3600" dirty="0">
                <a:solidFill>
                  <a:schemeClr val="tx1"/>
                </a:solidFill>
                <a:latin typeface="Arial" panose="020B0604020202020204" pitchFamily="34" charset="0"/>
                <a:cs typeface="Arial" panose="020B0604020202020204" pitchFamily="34" charset="0"/>
              </a:rPr>
              <a:t>Transportation issues:</a:t>
            </a:r>
          </a:p>
          <a:p>
            <a:r>
              <a:rPr lang="en-GB" sz="3600" dirty="0">
                <a:solidFill>
                  <a:schemeClr val="tx1"/>
                </a:solidFill>
                <a:latin typeface="Arial" panose="020B0604020202020204" pitchFamily="34" charset="0"/>
                <a:cs typeface="Arial" panose="020B0604020202020204" pitchFamily="34" charset="0"/>
              </a:rPr>
              <a:t>City centre problems and initiatives</a:t>
            </a:r>
          </a:p>
          <a:p>
            <a:r>
              <a:rPr lang="en-GB" sz="2800" i="1" dirty="0">
                <a:solidFill>
                  <a:schemeClr val="tx1"/>
                </a:solidFill>
                <a:latin typeface="Arial" panose="020B0604020202020204" pitchFamily="34" charset="0"/>
                <a:cs typeface="Arial" panose="020B0604020202020204" pitchFamily="34" charset="0"/>
              </a:rPr>
              <a:t>(Car sharing; HOV lanes; cycle hire ; public transport) Also discussed HS2 and </a:t>
            </a:r>
            <a:r>
              <a:rPr lang="en-GB" sz="2800" i="1" dirty="0" err="1">
                <a:solidFill>
                  <a:schemeClr val="tx1"/>
                </a:solidFill>
                <a:latin typeface="Arial" panose="020B0604020202020204" pitchFamily="34" charset="0"/>
                <a:cs typeface="Arial" panose="020B0604020202020204" pitchFamily="34" charset="0"/>
              </a:rPr>
              <a:t>VirginHyperLoop</a:t>
            </a:r>
            <a:endParaRPr lang="en-GB" sz="2800" i="1" dirty="0">
              <a:solidFill>
                <a:schemeClr val="tx1"/>
              </a:solidFill>
              <a:latin typeface="Arial" panose="020B0604020202020204" pitchFamily="34" charset="0"/>
              <a:cs typeface="Arial" panose="020B0604020202020204" pitchFamily="34" charset="0"/>
            </a:endParaRPr>
          </a:p>
          <a:p>
            <a:r>
              <a:rPr lang="en-GB" sz="3600" dirty="0">
                <a:solidFill>
                  <a:schemeClr val="tx1"/>
                </a:solidFill>
                <a:latin typeface="Arial" panose="020B0604020202020204" pitchFamily="34" charset="0"/>
                <a:cs typeface="Arial" panose="020B0604020202020204" pitchFamily="34" charset="0"/>
              </a:rPr>
              <a:t>The Wales Transport Strategy</a:t>
            </a:r>
          </a:p>
          <a:p>
            <a:r>
              <a:rPr lang="en-GB" sz="3600" dirty="0">
                <a:solidFill>
                  <a:schemeClr val="tx1"/>
                </a:solidFill>
                <a:latin typeface="Arial" panose="020B0604020202020204" pitchFamily="34" charset="0"/>
                <a:cs typeface="Arial" panose="020B0604020202020204" pitchFamily="34" charset="0"/>
              </a:rPr>
              <a:t>Air transport issues</a:t>
            </a:r>
          </a:p>
          <a:p>
            <a:r>
              <a:rPr lang="en-GB" sz="3600" dirty="0">
                <a:solidFill>
                  <a:schemeClr val="tx1"/>
                </a:solidFill>
                <a:latin typeface="Arial" panose="020B0604020202020204" pitchFamily="34" charset="0"/>
                <a:cs typeface="Arial" panose="020B0604020202020204" pitchFamily="34" charset="0"/>
              </a:rPr>
              <a:t>Cruise tourism (could also be appropriate as an example of wider issues)</a:t>
            </a:r>
          </a:p>
          <a:p>
            <a:endParaRPr lang="en-GB" dirty="0"/>
          </a:p>
        </p:txBody>
      </p:sp>
    </p:spTree>
    <p:extLst>
      <p:ext uri="{BB962C8B-B14F-4D97-AF65-F5344CB8AC3E}">
        <p14:creationId xmlns:p14="http://schemas.microsoft.com/office/powerpoint/2010/main" val="3833125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32065"/>
          </a:xfrm>
        </p:spPr>
        <p:txBody>
          <a:bodyPr/>
          <a:lstStyle/>
          <a:p>
            <a:r>
              <a:rPr lang="en-GB" dirty="0"/>
              <a:t>Week seven</a:t>
            </a:r>
          </a:p>
        </p:txBody>
      </p:sp>
      <p:sp>
        <p:nvSpPr>
          <p:cNvPr id="3" name="Content Placeholder 2"/>
          <p:cNvSpPr>
            <a:spLocks noGrp="1"/>
          </p:cNvSpPr>
          <p:nvPr>
            <p:ph idx="1"/>
          </p:nvPr>
        </p:nvSpPr>
        <p:spPr>
          <a:xfrm>
            <a:off x="1251678" y="1478604"/>
            <a:ext cx="10178322" cy="5048655"/>
          </a:xfrm>
        </p:spPr>
        <p:txBody>
          <a:bodyPr>
            <a:normAutofit/>
          </a:bodyPr>
          <a:lstStyle/>
          <a:p>
            <a:r>
              <a:rPr lang="en-GB" sz="3600" dirty="0">
                <a:solidFill>
                  <a:schemeClr val="tx1"/>
                </a:solidFill>
                <a:latin typeface="Arial" panose="020B0604020202020204" pitchFamily="34" charset="0"/>
                <a:cs typeface="Arial" panose="020B0604020202020204" pitchFamily="34" charset="0"/>
              </a:rPr>
              <a:t>Socio-cultural issues </a:t>
            </a:r>
          </a:p>
          <a:p>
            <a:r>
              <a:rPr lang="en-GB" sz="3600" dirty="0">
                <a:solidFill>
                  <a:schemeClr val="tx1"/>
                </a:solidFill>
                <a:latin typeface="Arial" panose="020B0604020202020204" pitchFamily="34" charset="0"/>
                <a:cs typeface="Arial" panose="020B0604020202020204" pitchFamily="34" charset="0"/>
              </a:rPr>
              <a:t>Costa Rica tourism (&amp; Thailand)</a:t>
            </a:r>
          </a:p>
          <a:p>
            <a:r>
              <a:rPr lang="en-GB" sz="3600" dirty="0">
                <a:solidFill>
                  <a:schemeClr val="tx1"/>
                </a:solidFill>
                <a:latin typeface="Arial" panose="020B0604020202020204" pitchFamily="34" charset="0"/>
                <a:cs typeface="Arial" panose="020B0604020202020204" pitchFamily="34" charset="0"/>
              </a:rPr>
              <a:t>Green </a:t>
            </a:r>
            <a:r>
              <a:rPr lang="en-GB" sz="3600" dirty="0" smtClean="0">
                <a:solidFill>
                  <a:schemeClr val="tx1"/>
                </a:solidFill>
                <a:latin typeface="Arial" panose="020B0604020202020204" pitchFamily="34" charset="0"/>
                <a:cs typeface="Arial" panose="020B0604020202020204" pitchFamily="34" charset="0"/>
              </a:rPr>
              <a:t>certification:</a:t>
            </a:r>
            <a:endParaRPr lang="en-GB" sz="3600" dirty="0">
              <a:solidFill>
                <a:schemeClr val="tx1"/>
              </a:solidFill>
              <a:latin typeface="Arial" panose="020B0604020202020204" pitchFamily="34" charset="0"/>
              <a:cs typeface="Arial" panose="020B0604020202020204" pitchFamily="34" charset="0"/>
            </a:endParaRPr>
          </a:p>
          <a:p>
            <a:r>
              <a:rPr lang="en-GB" sz="3600" i="1" dirty="0">
                <a:solidFill>
                  <a:schemeClr val="tx1"/>
                </a:solidFill>
                <a:latin typeface="Arial" panose="020B0604020202020204" pitchFamily="34" charset="0"/>
                <a:cs typeface="Arial" panose="020B0604020202020204" pitchFamily="34" charset="0"/>
              </a:rPr>
              <a:t>Rainforest Alliance </a:t>
            </a:r>
          </a:p>
          <a:p>
            <a:r>
              <a:rPr lang="en-GB" sz="3600" i="1" dirty="0">
                <a:solidFill>
                  <a:schemeClr val="tx1"/>
                </a:solidFill>
                <a:latin typeface="Arial" panose="020B0604020202020204" pitchFamily="34" charset="0"/>
                <a:cs typeface="Arial" panose="020B0604020202020204" pitchFamily="34" charset="0"/>
              </a:rPr>
              <a:t>Costa Foundation </a:t>
            </a:r>
          </a:p>
          <a:p>
            <a:r>
              <a:rPr lang="en-GB" sz="3600" dirty="0">
                <a:solidFill>
                  <a:schemeClr val="tx1"/>
                </a:solidFill>
                <a:latin typeface="Arial" panose="020B0604020202020204" pitchFamily="34" charset="0"/>
                <a:cs typeface="Arial" panose="020B0604020202020204" pitchFamily="34" charset="0"/>
              </a:rPr>
              <a:t>Marriott Hotels – Spirit to Preserve</a:t>
            </a:r>
          </a:p>
          <a:p>
            <a:pPr marL="0" indent="0">
              <a:buNone/>
            </a:pPr>
            <a:endParaRPr lang="en-GB" dirty="0"/>
          </a:p>
        </p:txBody>
      </p:sp>
    </p:spTree>
    <p:extLst>
      <p:ext uri="{BB962C8B-B14F-4D97-AF65-F5344CB8AC3E}">
        <p14:creationId xmlns:p14="http://schemas.microsoft.com/office/powerpoint/2010/main" val="4113607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32065"/>
          </a:xfrm>
        </p:spPr>
        <p:txBody>
          <a:bodyPr/>
          <a:lstStyle/>
          <a:p>
            <a:r>
              <a:rPr lang="en-GB" dirty="0"/>
              <a:t>Themes to consider</a:t>
            </a:r>
          </a:p>
        </p:txBody>
      </p:sp>
      <p:sp>
        <p:nvSpPr>
          <p:cNvPr id="3" name="Content Placeholder 2"/>
          <p:cNvSpPr>
            <a:spLocks noGrp="1"/>
          </p:cNvSpPr>
          <p:nvPr>
            <p:ph idx="1"/>
          </p:nvPr>
        </p:nvSpPr>
        <p:spPr>
          <a:xfrm>
            <a:off x="1251678" y="1478604"/>
            <a:ext cx="10178322" cy="5048655"/>
          </a:xfrm>
        </p:spPr>
        <p:txBody>
          <a:bodyPr>
            <a:normAutofit/>
          </a:bodyPr>
          <a:lstStyle/>
          <a:p>
            <a:r>
              <a:rPr lang="en-GB" sz="3600" dirty="0" smtClean="0">
                <a:solidFill>
                  <a:schemeClr val="tx1"/>
                </a:solidFill>
                <a:latin typeface="Arial" panose="020B0604020202020204" pitchFamily="34" charset="0"/>
                <a:cs typeface="Arial" panose="020B0604020202020204" pitchFamily="34" charset="0"/>
              </a:rPr>
              <a:t>Sustainable transportation – </a:t>
            </a:r>
            <a:r>
              <a:rPr lang="en-GB" sz="3600" i="1" dirty="0" smtClean="0">
                <a:solidFill>
                  <a:schemeClr val="tx1"/>
                </a:solidFill>
                <a:latin typeface="Arial" panose="020B0604020202020204" pitchFamily="34" charset="0"/>
                <a:cs typeface="Arial" panose="020B0604020202020204" pitchFamily="34" charset="0"/>
              </a:rPr>
              <a:t>what are the issues+ relevant examples to illustrate key points</a:t>
            </a:r>
          </a:p>
          <a:p>
            <a:r>
              <a:rPr lang="en-GB" sz="3600" dirty="0" smtClean="0">
                <a:solidFill>
                  <a:schemeClr val="tx1"/>
                </a:solidFill>
                <a:latin typeface="Arial" panose="020B0604020202020204" pitchFamily="34" charset="0"/>
                <a:cs typeface="Arial" panose="020B0604020202020204" pitchFamily="34" charset="0"/>
              </a:rPr>
              <a:t>Wales </a:t>
            </a:r>
            <a:r>
              <a:rPr lang="en-GB" sz="3600" dirty="0">
                <a:solidFill>
                  <a:schemeClr val="tx1"/>
                </a:solidFill>
                <a:latin typeface="Arial" panose="020B0604020202020204" pitchFamily="34" charset="0"/>
                <a:cs typeface="Arial" panose="020B0604020202020204" pitchFamily="34" charset="0"/>
              </a:rPr>
              <a:t>Future Generations Act 2015 </a:t>
            </a:r>
            <a:r>
              <a:rPr lang="en-GB" sz="3600" i="1" dirty="0">
                <a:solidFill>
                  <a:schemeClr val="tx1"/>
                </a:solidFill>
                <a:latin typeface="Arial" panose="020B0604020202020204" pitchFamily="34" charset="0"/>
                <a:cs typeface="Arial" panose="020B0604020202020204" pitchFamily="34" charset="0"/>
              </a:rPr>
              <a:t>and possible impact on tourism – provide </a:t>
            </a:r>
            <a:r>
              <a:rPr lang="en-GB" sz="3600" i="1" dirty="0" smtClean="0">
                <a:solidFill>
                  <a:schemeClr val="tx1"/>
                </a:solidFill>
                <a:latin typeface="Arial" panose="020B0604020202020204" pitchFamily="34" charset="0"/>
                <a:cs typeface="Arial" panose="020B0604020202020204" pitchFamily="34" charset="0"/>
              </a:rPr>
              <a:t>example</a:t>
            </a:r>
            <a:endParaRPr lang="en-GB" sz="3600"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07874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32065"/>
          </a:xfrm>
        </p:spPr>
        <p:txBody>
          <a:bodyPr/>
          <a:lstStyle/>
          <a:p>
            <a:r>
              <a:rPr lang="en-GB" dirty="0"/>
              <a:t>Themes to consider</a:t>
            </a:r>
          </a:p>
        </p:txBody>
      </p:sp>
      <p:sp>
        <p:nvSpPr>
          <p:cNvPr id="3" name="Content Placeholder 2"/>
          <p:cNvSpPr>
            <a:spLocks noGrp="1"/>
          </p:cNvSpPr>
          <p:nvPr>
            <p:ph idx="1"/>
          </p:nvPr>
        </p:nvSpPr>
        <p:spPr>
          <a:xfrm>
            <a:off x="1251678" y="1478604"/>
            <a:ext cx="10178322" cy="5048655"/>
          </a:xfrm>
        </p:spPr>
        <p:txBody>
          <a:bodyPr>
            <a:normAutofit fontScale="92500" lnSpcReduction="20000"/>
          </a:bodyPr>
          <a:lstStyle/>
          <a:p>
            <a:r>
              <a:rPr lang="en-GB" sz="3600" dirty="0" smtClean="0">
                <a:solidFill>
                  <a:schemeClr val="tx1"/>
                </a:solidFill>
                <a:latin typeface="Arial" panose="020B0604020202020204" pitchFamily="34" charset="0"/>
                <a:cs typeface="Arial" panose="020B0604020202020204" pitchFamily="34" charset="0"/>
              </a:rPr>
              <a:t>Historical &amp; topical Sustainable </a:t>
            </a:r>
            <a:r>
              <a:rPr lang="en-GB" sz="3600" dirty="0">
                <a:solidFill>
                  <a:schemeClr val="tx1"/>
                </a:solidFill>
                <a:latin typeface="Arial" panose="020B0604020202020204" pitchFamily="34" charset="0"/>
                <a:cs typeface="Arial" panose="020B0604020202020204" pitchFamily="34" charset="0"/>
              </a:rPr>
              <a:t>Tourism Development trends – </a:t>
            </a:r>
            <a:r>
              <a:rPr lang="en-GB" sz="3600" i="1" dirty="0">
                <a:solidFill>
                  <a:schemeClr val="tx1"/>
                </a:solidFill>
                <a:latin typeface="Arial" panose="020B0604020202020204" pitchFamily="34" charset="0"/>
                <a:cs typeface="Arial" panose="020B0604020202020204" pitchFamily="34" charset="0"/>
              </a:rPr>
              <a:t>impact of mass tourism; cheap air travel; socio-cultural impacts - negative and positive</a:t>
            </a:r>
          </a:p>
          <a:p>
            <a:r>
              <a:rPr lang="en-GB" sz="3600" dirty="0" smtClean="0">
                <a:solidFill>
                  <a:schemeClr val="tx1"/>
                </a:solidFill>
                <a:latin typeface="Arial" panose="020B0604020202020204" pitchFamily="34" charset="0"/>
                <a:cs typeface="Arial" panose="020B0604020202020204" pitchFamily="34" charset="0"/>
              </a:rPr>
              <a:t>Key themes </a:t>
            </a:r>
            <a:r>
              <a:rPr lang="en-GB" sz="3600" dirty="0" err="1" smtClean="0">
                <a:solidFill>
                  <a:schemeClr val="tx1"/>
                </a:solidFill>
                <a:latin typeface="Arial" panose="020B0604020202020204" pitchFamily="34" charset="0"/>
                <a:cs typeface="Arial" panose="020B0604020202020204" pitchFamily="34" charset="0"/>
              </a:rPr>
              <a:t>eg</a:t>
            </a:r>
            <a:r>
              <a:rPr lang="en-GB" sz="3600" dirty="0" smtClean="0">
                <a:solidFill>
                  <a:schemeClr val="tx1"/>
                </a:solidFill>
                <a:latin typeface="Arial" panose="020B0604020202020204" pitchFamily="34" charset="0"/>
                <a:cs typeface="Arial" panose="020B0604020202020204" pitchFamily="34" charset="0"/>
              </a:rPr>
              <a:t> UN </a:t>
            </a:r>
            <a:r>
              <a:rPr lang="en-GB" sz="3600" dirty="0">
                <a:solidFill>
                  <a:schemeClr val="tx1"/>
                </a:solidFill>
                <a:latin typeface="Arial" panose="020B0604020202020204" pitchFamily="34" charset="0"/>
                <a:cs typeface="Arial" panose="020B0604020202020204" pitchFamily="34" charset="0"/>
              </a:rPr>
              <a:t>Year of Sustainable Tourism 2017 – </a:t>
            </a:r>
            <a:r>
              <a:rPr lang="en-GB" sz="3600" i="1" dirty="0">
                <a:solidFill>
                  <a:schemeClr val="tx1"/>
                </a:solidFill>
                <a:latin typeface="Arial" panose="020B0604020202020204" pitchFamily="34" charset="0"/>
                <a:cs typeface="Arial" panose="020B0604020202020204" pitchFamily="34" charset="0"/>
              </a:rPr>
              <a:t>aims and objectives; possible impacts on tourism developments of the initiative with examples</a:t>
            </a:r>
          </a:p>
          <a:p>
            <a:r>
              <a:rPr lang="en-GB" sz="3600" dirty="0" smtClean="0">
                <a:solidFill>
                  <a:schemeClr val="tx1"/>
                </a:solidFill>
                <a:latin typeface="Arial" panose="020B0604020202020204" pitchFamily="34" charset="0"/>
                <a:cs typeface="Arial" panose="020B0604020202020204" pitchFamily="34" charset="0"/>
              </a:rPr>
              <a:t>Resort </a:t>
            </a:r>
            <a:r>
              <a:rPr lang="en-GB" sz="3600" dirty="0">
                <a:solidFill>
                  <a:schemeClr val="tx1"/>
                </a:solidFill>
                <a:latin typeface="Arial" panose="020B0604020202020204" pitchFamily="34" charset="0"/>
                <a:cs typeface="Arial" panose="020B0604020202020204" pitchFamily="34" charset="0"/>
              </a:rPr>
              <a:t>development </a:t>
            </a:r>
            <a:r>
              <a:rPr lang="en-GB" sz="3600" dirty="0" smtClean="0">
                <a:solidFill>
                  <a:schemeClr val="tx1"/>
                </a:solidFill>
                <a:latin typeface="Arial" panose="020B0604020202020204" pitchFamily="34" charset="0"/>
                <a:cs typeface="Arial" panose="020B0604020202020204" pitchFamily="34" charset="0"/>
              </a:rPr>
              <a:t>– environmental impacts of STD </a:t>
            </a:r>
            <a:r>
              <a:rPr lang="en-GB" sz="3600" i="1" dirty="0" err="1" smtClean="0">
                <a:solidFill>
                  <a:schemeClr val="tx1"/>
                </a:solidFill>
                <a:latin typeface="Arial" panose="020B0604020202020204" pitchFamily="34" charset="0"/>
                <a:cs typeface="Arial" panose="020B0604020202020204" pitchFamily="34" charset="0"/>
              </a:rPr>
              <a:t>eg</a:t>
            </a:r>
            <a:r>
              <a:rPr lang="en-GB" sz="3600" i="1" dirty="0" smtClean="0">
                <a:solidFill>
                  <a:schemeClr val="tx1"/>
                </a:solidFill>
                <a:latin typeface="Arial" panose="020B0604020202020204" pitchFamily="34" charset="0"/>
                <a:cs typeface="Arial" panose="020B0604020202020204" pitchFamily="34" charset="0"/>
              </a:rPr>
              <a:t> skiing resorts: what are </a:t>
            </a:r>
            <a:r>
              <a:rPr lang="en-GB" sz="3600" i="1" dirty="0" smtClean="0">
                <a:solidFill>
                  <a:schemeClr val="tx1"/>
                </a:solidFill>
                <a:latin typeface="Arial" panose="020B0604020202020204" pitchFamily="34" charset="0"/>
                <a:cs typeface="Arial" panose="020B0604020202020204" pitchFamily="34" charset="0"/>
              </a:rPr>
              <a:t>the key </a:t>
            </a:r>
            <a:r>
              <a:rPr lang="en-GB" sz="3600" i="1" dirty="0" smtClean="0">
                <a:solidFill>
                  <a:schemeClr val="tx1"/>
                </a:solidFill>
                <a:latin typeface="Arial" panose="020B0604020202020204" pitchFamily="34" charset="0"/>
                <a:cs typeface="Arial" panose="020B0604020202020204" pitchFamily="34" charset="0"/>
              </a:rPr>
              <a:t>relevant issues? </a:t>
            </a:r>
            <a:endParaRPr lang="en-GB" sz="3600" i="1" dirty="0">
              <a:solidFill>
                <a:schemeClr val="tx1"/>
              </a:solidFill>
              <a:latin typeface="Arial" panose="020B0604020202020204" pitchFamily="34" charset="0"/>
              <a:cs typeface="Arial" panose="020B0604020202020204" pitchFamily="34" charset="0"/>
            </a:endParaRPr>
          </a:p>
          <a:p>
            <a:endParaRPr lang="en-GB" sz="3600" dirty="0">
              <a:solidFill>
                <a:schemeClr val="tx1"/>
              </a:solidFill>
              <a:latin typeface="Arial" panose="020B0604020202020204" pitchFamily="34" charset="0"/>
              <a:cs typeface="Arial" panose="020B0604020202020204" pitchFamily="34" charset="0"/>
            </a:endParaRPr>
          </a:p>
          <a:p>
            <a:endParaRPr lang="en-GB" sz="3600"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19422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553</TotalTime>
  <Words>442</Words>
  <Application>Microsoft Office PowerPoint</Application>
  <PresentationFormat>Widescreen</PresentationFormat>
  <Paragraphs>70</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Impact</vt:lpstr>
      <vt:lpstr>Badge</vt:lpstr>
      <vt:lpstr>review </vt:lpstr>
      <vt:lpstr>assignment 2</vt:lpstr>
      <vt:lpstr>Example of Question</vt:lpstr>
      <vt:lpstr>Guidance &amp; advice</vt:lpstr>
      <vt:lpstr>Module topics &amp; themes</vt:lpstr>
      <vt:lpstr>Week one</vt:lpstr>
      <vt:lpstr>Week two</vt:lpstr>
      <vt:lpstr>Week three</vt:lpstr>
      <vt:lpstr>Week four</vt:lpstr>
      <vt:lpstr>Week Five</vt:lpstr>
      <vt:lpstr>Week six</vt:lpstr>
      <vt:lpstr>Week seven</vt:lpstr>
      <vt:lpstr>Themes to consider</vt:lpstr>
      <vt:lpstr>Themes to consider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questions</dc:title>
  <dc:creator>Samantha Birdsell</dc:creator>
  <cp:lastModifiedBy>Huw Thomas (Business &amp; Management)</cp:lastModifiedBy>
  <cp:revision>32</cp:revision>
  <cp:lastPrinted>2017-12-04T11:54:25Z</cp:lastPrinted>
  <dcterms:created xsi:type="dcterms:W3CDTF">2017-03-28T15:00:36Z</dcterms:created>
  <dcterms:modified xsi:type="dcterms:W3CDTF">2017-12-04T11:54:26Z</dcterms:modified>
</cp:coreProperties>
</file>