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8" r:id="rId3"/>
    <p:sldId id="280" r:id="rId4"/>
    <p:sldId id="281" r:id="rId5"/>
    <p:sldId id="282" r:id="rId6"/>
    <p:sldId id="283" r:id="rId7"/>
    <p:sldId id="285" r:id="rId8"/>
    <p:sldId id="28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D5EB"/>
    <a:srgbClr val="FFD9D9"/>
    <a:srgbClr val="FFDDFF"/>
    <a:srgbClr val="D9EAFF"/>
    <a:srgbClr val="C6E8D1"/>
    <a:srgbClr val="EAEAEA"/>
    <a:srgbClr val="FFC5C5"/>
    <a:srgbClr val="FBFFCD"/>
    <a:srgbClr val="FFC1FF"/>
    <a:srgbClr val="BDDB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12277A-F87B-42E2-8A6A-FB8BDC080EB3}" v="284" dt="2022-03-18T23:58:27.7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6" d="100"/>
          <a:sy n="76" d="100"/>
        </p:scale>
        <p:origin x="67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3E7A4-7176-41B6-8468-E835662005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AD3C99-6EF2-4529-9305-75A4F42035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42413-D165-492A-BBF3-73255C8B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5DB1B-4D00-409C-8A52-1A761BC9BAEB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D92312-9CAB-40E1-9819-81A30EB6D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C8ED0-7146-442B-8209-F7318320A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CAE3-AD51-43F7-8B8C-EE8AEDCD9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897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6AD42-4267-40AE-BDFF-6F657FD18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FEA99-CDF6-4995-8B52-4B41B57D6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EDDB45-805D-4ABC-A1F5-E17EAC187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5DB1B-4D00-409C-8A52-1A761BC9BAEB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8482E9-D31A-40BB-93E7-FCD129D2E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B0D581-6903-4291-A106-E3FD35466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CAE3-AD51-43F7-8B8C-EE8AEDCD9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221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6F314-CAAF-4D77-9D14-2C39994EF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9DA10F-20BD-4D46-8847-CB6E12A0C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C34A7-982F-46B5-B5CD-F9A4C7CF9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5DB1B-4D00-409C-8A52-1A761BC9BAEB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190FFC-D4E6-4545-948D-55236E805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A939A7-1121-4CD9-BC2C-A7547C5B7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CAE3-AD51-43F7-8B8C-EE8AEDCD9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586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FC548-E812-45FD-B497-9879BECBB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E1729-7029-4C2F-A7CA-7E0E3B3AE2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2CEF73-1294-4407-84EF-C46D2B51C4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ADCF7C-A171-438A-B415-49A427512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5DB1B-4D00-409C-8A52-1A761BC9BAEB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D408F5-463F-4A5A-86CD-4D5F11B03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C80F8D-6F79-4C7D-AFAB-F976724B8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CAE3-AD51-43F7-8B8C-EE8AEDCD9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287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5346C-E2EA-443C-B564-4AA44AE77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94B8E6-C4F6-487B-9934-BB8EAFF558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15B9F8-3FEA-4397-9A75-99132AEE8D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B098B8-769B-436B-9D6F-959D55CE61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B1FAC2-008A-4DB5-85AC-10B8C59C02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DCC391-30A8-4BDE-BBED-4DA80BB5A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5DB1B-4D00-409C-8A52-1A761BC9BAEB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4A0D9E-D0C1-4AFC-A3F5-E396B1080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126671-02DB-49F4-A3A0-49785BD3E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CAE3-AD51-43F7-8B8C-EE8AEDCD9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114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AB2DC-590F-49E8-AFBB-E1A2A3B52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95618F-56AD-4DB0-91F5-58BF434191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5DB1B-4D00-409C-8A52-1A761BC9BAEB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28182F-2537-49CF-AB6A-06692EC49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EE972C-EC91-4228-8CD9-BBAC767B9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CAE3-AD51-43F7-8B8C-EE8AEDCD9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336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B0DDE4-3498-4197-BBD9-E58AD0B7C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5DB1B-4D00-409C-8A52-1A761BC9BAEB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B3AF78-AD57-428B-8CDD-6CEBAE6FD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F7C62E-481C-4E04-83BC-4DEFD1CB6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CAE3-AD51-43F7-8B8C-EE8AEDCD9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753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667F4-5568-437E-B949-1E22C37E2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037E0-0CFE-4000-8774-F2A83E3B8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C5B77-CB9D-4D36-92C3-43DCD3B434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7B5688-5F4A-4404-A333-7FFEBDBB3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5DB1B-4D00-409C-8A52-1A761BC9BAEB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FC920B-7AE1-4C7A-BD83-A5C664EC3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0ADFBE-9B62-4ED2-AD61-576B3C1FD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CAE3-AD51-43F7-8B8C-EE8AEDCD9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419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72F1B-7898-4017-84DA-C5DA37F86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B3AA81-2D1D-4010-9B8A-23F2C9463D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7597B8-E8B6-4C3D-8A9C-5DB534B404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EEF32C-07F1-478B-AD68-70E5FC7AF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5DB1B-4D00-409C-8A52-1A761BC9BAEB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EEF652-E959-4347-B42A-E795025D8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BF35A6-B32E-4EEB-9A32-F05334390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CAE3-AD51-43F7-8B8C-EE8AEDCD9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670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9A037-DEFB-4D37-8CF7-9FB727B02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FE2AB6-8AF7-4647-A925-F677C42741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8D830-E3FB-4F51-8B9F-8633AE7AE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5DB1B-4D00-409C-8A52-1A761BC9BAEB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B45428-3490-48FA-9C4D-23F7BDAA5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A8F3FC-73C0-4C3C-9196-BB8A1DD91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CAE3-AD51-43F7-8B8C-EE8AEDCD9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593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FB4CCA-6D46-4E31-9CDD-3C583BDD34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6D129F-C3E9-4D2F-9CE1-659E5AE7CD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A0778B-C9F2-4527-AA6F-900B23FDB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5DB1B-4D00-409C-8A52-1A761BC9BAEB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376BB8-BB44-4381-8D64-D67110504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BCFD41-661F-4D59-912B-15DADD873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CAE3-AD51-43F7-8B8C-EE8AEDCD9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638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0D6A2A-C2D4-482B-95FC-178A67CE1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F1DDDC-498F-40FA-9EB4-CB6CF6DB0B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49A80E-A993-44FD-87FD-B4453EC6EF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5DB1B-4D00-409C-8A52-1A761BC9BAEB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49A83A-D228-4433-9148-FF094B9808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949BE5-C406-4464-AE36-B19AB94E05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CAE3-AD51-43F7-8B8C-EE8AEDCD9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954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zV_rGgCOz_Y" TargetMode="External"/><Relationship Id="rId2" Type="http://schemas.openxmlformats.org/officeDocument/2006/relationships/hyperlink" Target="https://moodle.uwtsd.ac.uk/course/view.php?id=3562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iticalthinking.org/pages/defining-critical-thinking/766" TargetMode="External"/><Relationship Id="rId2" Type="http://schemas.openxmlformats.org/officeDocument/2006/relationships/hyperlink" Target="https://www.interaction-design.org/literature/article/what-is-design-thinking-and-why-is-it-so-popular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mhut.com/category/people-issues/conflict-manage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>
                <a:lumMod val="86000"/>
                <a:lumOff val="14000"/>
                <a:alpha val="40000"/>
              </a:srgbClr>
            </a:gs>
            <a:gs pos="50000">
              <a:srgbClr val="FF00FF">
                <a:alpha val="40000"/>
              </a:srgbClr>
            </a:gs>
            <a:gs pos="97000">
              <a:schemeClr val="accent5">
                <a:lumMod val="60000"/>
                <a:lumOff val="4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74AB0FF-811C-44E9-B484-906711A4A344}"/>
              </a:ext>
            </a:extLst>
          </p:cNvPr>
          <p:cNvSpPr/>
          <p:nvPr/>
        </p:nvSpPr>
        <p:spPr>
          <a:xfrm>
            <a:off x="0" y="0"/>
            <a:ext cx="12192000" cy="11164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2BB924-6A23-4EFF-B431-9597E11D8F92}"/>
              </a:ext>
            </a:extLst>
          </p:cNvPr>
          <p:cNvSpPr/>
          <p:nvPr/>
        </p:nvSpPr>
        <p:spPr>
          <a:xfrm>
            <a:off x="0" y="6744328"/>
            <a:ext cx="12192000" cy="11164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EFC9A47-D620-426A-80C1-F57B3B760E3B}"/>
              </a:ext>
            </a:extLst>
          </p:cNvPr>
          <p:cNvSpPr/>
          <p:nvPr/>
        </p:nvSpPr>
        <p:spPr>
          <a:xfrm rot="5400000">
            <a:off x="-3332281" y="3332281"/>
            <a:ext cx="6810254" cy="1456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13E5DD1-F00A-4311-A816-EC240A0B79C7}"/>
              </a:ext>
            </a:extLst>
          </p:cNvPr>
          <p:cNvSpPr/>
          <p:nvPr/>
        </p:nvSpPr>
        <p:spPr>
          <a:xfrm rot="5400000">
            <a:off x="8716270" y="3332282"/>
            <a:ext cx="6810254" cy="1456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603818F-A3C8-4A43-8884-7704655E388C}"/>
              </a:ext>
            </a:extLst>
          </p:cNvPr>
          <p:cNvSpPr/>
          <p:nvPr/>
        </p:nvSpPr>
        <p:spPr>
          <a:xfrm>
            <a:off x="0" y="0"/>
            <a:ext cx="12192000" cy="11164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94DBE9E-FC03-4058-95BF-C1A2FFAC626B}"/>
              </a:ext>
            </a:extLst>
          </p:cNvPr>
          <p:cNvSpPr/>
          <p:nvPr/>
        </p:nvSpPr>
        <p:spPr>
          <a:xfrm>
            <a:off x="0" y="6744328"/>
            <a:ext cx="12192000" cy="11164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505E238-70EA-4355-9EE1-BE283AAD5DE2}"/>
              </a:ext>
            </a:extLst>
          </p:cNvPr>
          <p:cNvSpPr/>
          <p:nvPr/>
        </p:nvSpPr>
        <p:spPr>
          <a:xfrm rot="5400000">
            <a:off x="-3332281" y="3332281"/>
            <a:ext cx="6810254" cy="1456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A42C037-0EF2-40BB-9665-2D8C564C7C88}"/>
              </a:ext>
            </a:extLst>
          </p:cNvPr>
          <p:cNvSpPr/>
          <p:nvPr/>
        </p:nvSpPr>
        <p:spPr>
          <a:xfrm rot="5400000">
            <a:off x="8716270" y="3332282"/>
            <a:ext cx="6810254" cy="1456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BB93EB4-EC2A-4C63-8B91-CA811225D6A1}"/>
              </a:ext>
            </a:extLst>
          </p:cNvPr>
          <p:cNvSpPr/>
          <p:nvPr/>
        </p:nvSpPr>
        <p:spPr>
          <a:xfrm>
            <a:off x="145693" y="96434"/>
            <a:ext cx="79720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dirty="0">
                <a:ln w="15875" cmpd="sng"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Light Condensed" panose="020B0502040204020203" pitchFamily="34" charset="0"/>
              </a:rPr>
              <a:t>Group Presentation for BMSP4008</a:t>
            </a:r>
            <a:endParaRPr lang="en-US" sz="5400" b="0" cap="none" spc="0" dirty="0">
              <a:ln w="15875">
                <a:solidFill>
                  <a:schemeClr val="tx1"/>
                </a:solidFill>
              </a:ln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ahnschrift SemiLight Condensed" panose="020B0502040204020203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A8390B4-B033-4831-9B4A-6A04B215495B}"/>
              </a:ext>
            </a:extLst>
          </p:cNvPr>
          <p:cNvSpPr txBox="1"/>
          <p:nvPr/>
        </p:nvSpPr>
        <p:spPr>
          <a:xfrm>
            <a:off x="145693" y="1132998"/>
            <a:ext cx="690316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u="sng" strike="noStrike" dirty="0">
                <a:solidFill>
                  <a:schemeClr val="bg1"/>
                </a:solidFill>
                <a:effectLst/>
                <a:latin typeface="+mj-lt"/>
              </a:rPr>
              <a:t>I can confirm this work is my own.</a:t>
            </a:r>
          </a:p>
          <a:p>
            <a:endParaRPr lang="en-GB" sz="2000" dirty="0">
              <a:solidFill>
                <a:schemeClr val="bg1"/>
              </a:solidFill>
              <a:latin typeface="+mj-lt"/>
            </a:endParaRPr>
          </a:p>
          <a:p>
            <a:r>
              <a:rPr lang="en-GB" sz="2000" dirty="0">
                <a:solidFill>
                  <a:schemeClr val="bg1"/>
                </a:solidFill>
                <a:latin typeface="+mj-lt"/>
              </a:rPr>
              <a:t>Click the volume symbol in the bottom left for narration if recording doesn’t work</a:t>
            </a:r>
          </a:p>
          <a:p>
            <a:endParaRPr lang="en-GB" sz="2000" b="0" i="0" strike="noStrike" dirty="0">
              <a:solidFill>
                <a:schemeClr val="bg1"/>
              </a:solidFill>
              <a:effectLst/>
              <a:latin typeface="+mj-lt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2000" dirty="0">
                <a:solidFill>
                  <a:schemeClr val="bg1"/>
                </a:solidFill>
                <a:latin typeface="+mj-lt"/>
              </a:rPr>
              <a:t>This presentation is formatted in Windows PowerPoint (.pptx)</a:t>
            </a:r>
            <a:endParaRPr lang="en-GB" sz="2000" b="0" i="0" strike="noStrike" dirty="0">
              <a:solidFill>
                <a:schemeClr val="bg1"/>
              </a:solidFill>
              <a:effectLst/>
              <a:latin typeface="+mj-lt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sz="2000" dirty="0">
              <a:solidFill>
                <a:schemeClr val="bg1"/>
              </a:solidFill>
              <a:latin typeface="+mj-lt"/>
            </a:endParaRPr>
          </a:p>
          <a:p>
            <a:r>
              <a:rPr lang="en-GB" sz="2000" dirty="0">
                <a:solidFill>
                  <a:schemeClr val="bg1"/>
                </a:solidFill>
                <a:latin typeface="+mj-lt"/>
              </a:rPr>
              <a:t>Harri Gerald Dendle</a:t>
            </a:r>
          </a:p>
          <a:p>
            <a:r>
              <a:rPr lang="en-GB" sz="2000" dirty="0">
                <a:solidFill>
                  <a:schemeClr val="bg1"/>
                </a:solidFill>
                <a:latin typeface="+mj-lt"/>
              </a:rPr>
              <a:t>Student No. 2103763</a:t>
            </a:r>
          </a:p>
          <a:p>
            <a:endParaRPr lang="en-GB" sz="2000" dirty="0">
              <a:solidFill>
                <a:schemeClr val="bg1"/>
              </a:solidFill>
              <a:latin typeface="+mj-lt"/>
            </a:endParaRPr>
          </a:p>
          <a:p>
            <a:endParaRPr lang="en-GB" sz="20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Action Button: Video 1">
            <a:hlinkClick r:id="rId3" highlightClick="1"/>
            <a:extLst>
              <a:ext uri="{FF2B5EF4-FFF2-40B4-BE49-F238E27FC236}">
                <a16:creationId xmlns:a16="http://schemas.microsoft.com/office/drawing/2014/main" id="{888EE38C-A065-4C13-86A8-E7A1EFE90E09}"/>
              </a:ext>
            </a:extLst>
          </p:cNvPr>
          <p:cNvSpPr/>
          <p:nvPr/>
        </p:nvSpPr>
        <p:spPr>
          <a:xfrm>
            <a:off x="9907826" y="5596986"/>
            <a:ext cx="1933575" cy="1042416"/>
          </a:xfrm>
          <a:prstGeom prst="actionButtonMovie">
            <a:avLst/>
          </a:prstGeom>
          <a:ln w="4762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F2C0563-DD90-49B6-8C7F-9A525CD32BCC}"/>
              </a:ext>
            </a:extLst>
          </p:cNvPr>
          <p:cNvSpPr/>
          <p:nvPr/>
        </p:nvSpPr>
        <p:spPr>
          <a:xfrm>
            <a:off x="231418" y="5596986"/>
            <a:ext cx="94692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dirty="0">
                <a:ln w="15875" cmpd="sng"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Light Condensed" panose="020B0502040204020203" pitchFamily="34" charset="0"/>
              </a:rPr>
              <a:t>For the recorded presentation click here</a:t>
            </a:r>
            <a:endParaRPr lang="en-US" sz="5400" b="0" cap="none" spc="0" dirty="0">
              <a:ln w="15875">
                <a:solidFill>
                  <a:schemeClr val="tx1"/>
                </a:solidFill>
              </a:ln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ahnschrift SemiLight Condense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2157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E8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77BA4DC-7B16-4DBC-8784-BA4A19BEF940}"/>
              </a:ext>
            </a:extLst>
          </p:cNvPr>
          <p:cNvSpPr/>
          <p:nvPr/>
        </p:nvSpPr>
        <p:spPr>
          <a:xfrm>
            <a:off x="0" y="0"/>
            <a:ext cx="12192000" cy="11164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8570BE7-EB6B-4115-88ED-6DAB16287909}"/>
              </a:ext>
            </a:extLst>
          </p:cNvPr>
          <p:cNvSpPr/>
          <p:nvPr/>
        </p:nvSpPr>
        <p:spPr>
          <a:xfrm>
            <a:off x="0" y="6744328"/>
            <a:ext cx="12192000" cy="11164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5ADE279-53BA-4291-A8FE-015E2714AA28}"/>
              </a:ext>
            </a:extLst>
          </p:cNvPr>
          <p:cNvSpPr/>
          <p:nvPr/>
        </p:nvSpPr>
        <p:spPr>
          <a:xfrm rot="5400000">
            <a:off x="-3332281" y="3332281"/>
            <a:ext cx="6810254" cy="1456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69FE89-0A5F-4151-8814-522DC8264890}"/>
              </a:ext>
            </a:extLst>
          </p:cNvPr>
          <p:cNvSpPr/>
          <p:nvPr/>
        </p:nvSpPr>
        <p:spPr>
          <a:xfrm rot="5400000">
            <a:off x="8716270" y="3332282"/>
            <a:ext cx="6810254" cy="1456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CBF4AFF-0295-458B-B050-7F6CC0F1F6A3}"/>
              </a:ext>
            </a:extLst>
          </p:cNvPr>
          <p:cNvSpPr/>
          <p:nvPr/>
        </p:nvSpPr>
        <p:spPr>
          <a:xfrm>
            <a:off x="0" y="0"/>
            <a:ext cx="12192000" cy="11164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18A06D6-D6E6-415D-98D0-32F72ECEB14E}"/>
              </a:ext>
            </a:extLst>
          </p:cNvPr>
          <p:cNvSpPr/>
          <p:nvPr/>
        </p:nvSpPr>
        <p:spPr>
          <a:xfrm>
            <a:off x="0" y="6744328"/>
            <a:ext cx="12192000" cy="11164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57D07C5-1832-445B-957E-3EEDE008C3A5}"/>
              </a:ext>
            </a:extLst>
          </p:cNvPr>
          <p:cNvSpPr/>
          <p:nvPr/>
        </p:nvSpPr>
        <p:spPr>
          <a:xfrm rot="5400000">
            <a:off x="-3332281" y="3332281"/>
            <a:ext cx="6810254" cy="1456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76FF750-BFDC-4187-B558-57FDAFF933FE}"/>
              </a:ext>
            </a:extLst>
          </p:cNvPr>
          <p:cNvSpPr/>
          <p:nvPr/>
        </p:nvSpPr>
        <p:spPr>
          <a:xfrm rot="5400000">
            <a:off x="8716270" y="3332282"/>
            <a:ext cx="6810254" cy="14569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0DE0CE-8574-4DBD-AC03-21C5B0160EBF}"/>
              </a:ext>
            </a:extLst>
          </p:cNvPr>
          <p:cNvSpPr/>
          <p:nvPr/>
        </p:nvSpPr>
        <p:spPr>
          <a:xfrm>
            <a:off x="145693" y="96434"/>
            <a:ext cx="59426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dirty="0">
                <a:ln w="15875" cmpd="sng"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Light Condensed" panose="020B0502040204020203" pitchFamily="34" charset="0"/>
              </a:rPr>
              <a:t>My four valuable aspects</a:t>
            </a:r>
            <a:endParaRPr lang="en-US" sz="5400" b="0" cap="none" spc="0" dirty="0">
              <a:ln w="15875">
                <a:solidFill>
                  <a:schemeClr val="tx1"/>
                </a:solidFill>
              </a:ln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ahnschrift SemiLight Condensed" panose="020B0502040204020203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B62E67C-DDA8-4D72-AF01-5C314DFD2A99}"/>
              </a:ext>
            </a:extLst>
          </p:cNvPr>
          <p:cNvSpPr txBox="1"/>
          <p:nvPr/>
        </p:nvSpPr>
        <p:spPr>
          <a:xfrm>
            <a:off x="145693" y="6272786"/>
            <a:ext cx="1545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b="1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Harri Gerald Dendle</a:t>
            </a:r>
          </a:p>
          <a:p>
            <a:pPr algn="just"/>
            <a:r>
              <a:rPr lang="en-GB" sz="1200" b="1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Student No. 2103763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E08F7C3-924D-4332-9BEC-837353687022}"/>
              </a:ext>
            </a:extLst>
          </p:cNvPr>
          <p:cNvSpPr/>
          <p:nvPr/>
        </p:nvSpPr>
        <p:spPr>
          <a:xfrm rot="5400000">
            <a:off x="2025862" y="376183"/>
            <a:ext cx="2471564" cy="4980276"/>
          </a:xfrm>
          <a:prstGeom prst="rect">
            <a:avLst/>
          </a:prstGeom>
          <a:solidFill>
            <a:schemeClr val="bg1"/>
          </a:solidFill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E968359-6636-4DD4-9435-A588C93D45E9}"/>
              </a:ext>
            </a:extLst>
          </p:cNvPr>
          <p:cNvSpPr txBox="1"/>
          <p:nvPr/>
        </p:nvSpPr>
        <p:spPr>
          <a:xfrm>
            <a:off x="850763" y="1668314"/>
            <a:ext cx="472950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3600" i="1" dirty="0">
                <a:latin typeface="+mj-lt"/>
              </a:rPr>
              <a:t>Financial Management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3600" i="1" dirty="0">
                <a:latin typeface="+mj-lt"/>
              </a:rPr>
              <a:t>Design Thinking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3600" i="1" dirty="0">
                <a:latin typeface="+mj-lt"/>
              </a:rPr>
              <a:t>Critical Thinking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3600" i="1" dirty="0">
                <a:latin typeface="+mj-lt"/>
              </a:rPr>
              <a:t>Managing Conflict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ADFE0E9-7DA9-41F6-B82C-5BF8E9B8F14D}"/>
              </a:ext>
            </a:extLst>
          </p:cNvPr>
          <p:cNvSpPr/>
          <p:nvPr/>
        </p:nvSpPr>
        <p:spPr>
          <a:xfrm rot="5400000">
            <a:off x="7263257" y="348843"/>
            <a:ext cx="3330359" cy="5365027"/>
          </a:xfrm>
          <a:prstGeom prst="rect">
            <a:avLst/>
          </a:prstGeom>
          <a:solidFill>
            <a:schemeClr val="bg1"/>
          </a:solidFill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26" name="Picture 2" descr="What Are the Most Valuable Aspects of Leadership?">
            <a:extLst>
              <a:ext uri="{FF2B5EF4-FFF2-40B4-BE49-F238E27FC236}">
                <a16:creationId xmlns:a16="http://schemas.microsoft.com/office/drawing/2014/main" id="{9D74017E-9721-47B6-B71C-023F6B620E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801" y="1393824"/>
            <a:ext cx="5313604" cy="327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82747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EA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9B20F763-1090-4152-A721-5B249A0FBD6B}"/>
              </a:ext>
            </a:extLst>
          </p:cNvPr>
          <p:cNvSpPr/>
          <p:nvPr/>
        </p:nvSpPr>
        <p:spPr>
          <a:xfrm rot="5400000">
            <a:off x="7603502" y="2259978"/>
            <a:ext cx="3374677" cy="4383094"/>
          </a:xfrm>
          <a:prstGeom prst="rect">
            <a:avLst/>
          </a:prstGeom>
          <a:solidFill>
            <a:schemeClr val="bg1"/>
          </a:solidFill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5A8CB5B-F5C3-46F7-BFCC-3A6EF92EBC3C}"/>
              </a:ext>
            </a:extLst>
          </p:cNvPr>
          <p:cNvSpPr/>
          <p:nvPr/>
        </p:nvSpPr>
        <p:spPr>
          <a:xfrm rot="5400000">
            <a:off x="4068680" y="-2526283"/>
            <a:ext cx="1270580" cy="8666296"/>
          </a:xfrm>
          <a:prstGeom prst="rect">
            <a:avLst/>
          </a:prstGeom>
          <a:solidFill>
            <a:schemeClr val="bg1"/>
          </a:solidFill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7ADACE-2210-4C64-AE49-F5D35556784A}"/>
              </a:ext>
            </a:extLst>
          </p:cNvPr>
          <p:cNvSpPr txBox="1"/>
          <p:nvPr/>
        </p:nvSpPr>
        <p:spPr>
          <a:xfrm>
            <a:off x="145693" y="6272786"/>
            <a:ext cx="1545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b="1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Harri Gerald Dendle</a:t>
            </a:r>
          </a:p>
          <a:p>
            <a:pPr algn="just"/>
            <a:r>
              <a:rPr lang="en-GB" sz="1200" b="1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Student No. 2103763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2C4290-5D1C-4551-A7D3-569453B4C9F2}"/>
              </a:ext>
            </a:extLst>
          </p:cNvPr>
          <p:cNvSpPr/>
          <p:nvPr/>
        </p:nvSpPr>
        <p:spPr>
          <a:xfrm>
            <a:off x="170961" y="120789"/>
            <a:ext cx="53799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15875" cmpd="sng"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Light Condensed" panose="020B0502040204020203" pitchFamily="34" charset="0"/>
              </a:rPr>
              <a:t>Financial Management</a:t>
            </a:r>
            <a:endParaRPr lang="en-US" sz="5400" b="0" cap="none" spc="0" dirty="0">
              <a:ln w="15875">
                <a:solidFill>
                  <a:schemeClr val="tx1"/>
                </a:solidFill>
              </a:ln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ahnschrift SemiLight Condensed" panose="020B0502040204020203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6857D0D-C95B-4C59-8464-DD842D1895B4}"/>
              </a:ext>
            </a:extLst>
          </p:cNvPr>
          <p:cNvGrpSpPr/>
          <p:nvPr/>
        </p:nvGrpSpPr>
        <p:grpSpPr>
          <a:xfrm>
            <a:off x="-1" y="0"/>
            <a:ext cx="12194244" cy="6855973"/>
            <a:chOff x="-1" y="0"/>
            <a:chExt cx="12194244" cy="685597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97AAFDA-0406-4501-BD94-FAD4069D0F05}"/>
                </a:ext>
              </a:extLst>
            </p:cNvPr>
            <p:cNvSpPr/>
            <p:nvPr/>
          </p:nvSpPr>
          <p:spPr>
            <a:xfrm>
              <a:off x="0" y="0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B4D47F4-0813-4CAF-B021-DE3EAA5FFC63}"/>
                </a:ext>
              </a:extLst>
            </p:cNvPr>
            <p:cNvSpPr/>
            <p:nvPr/>
          </p:nvSpPr>
          <p:spPr>
            <a:xfrm>
              <a:off x="0" y="6744328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2141C6C-9099-4CB9-9673-E430BFA098EB}"/>
                </a:ext>
              </a:extLst>
            </p:cNvPr>
            <p:cNvSpPr/>
            <p:nvPr/>
          </p:nvSpPr>
          <p:spPr>
            <a:xfrm rot="5400000">
              <a:off x="-3332281" y="3332281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11C8626-5F58-4E84-BD0A-997662372843}"/>
                </a:ext>
              </a:extLst>
            </p:cNvPr>
            <p:cNvSpPr/>
            <p:nvPr/>
          </p:nvSpPr>
          <p:spPr>
            <a:xfrm rot="5400000">
              <a:off x="8716270" y="3332282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2680EDE-B2EB-4EC9-9C6C-6216FB358257}"/>
                </a:ext>
              </a:extLst>
            </p:cNvPr>
            <p:cNvSpPr/>
            <p:nvPr/>
          </p:nvSpPr>
          <p:spPr>
            <a:xfrm>
              <a:off x="0" y="0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2092CA9F-C29F-49A4-B6E5-2A0AAC3FF47E}"/>
                </a:ext>
              </a:extLst>
            </p:cNvPr>
            <p:cNvSpPr/>
            <p:nvPr/>
          </p:nvSpPr>
          <p:spPr>
            <a:xfrm>
              <a:off x="0" y="6744328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2761936-3894-4C04-B444-BE6E09137EE3}"/>
                </a:ext>
              </a:extLst>
            </p:cNvPr>
            <p:cNvSpPr/>
            <p:nvPr/>
          </p:nvSpPr>
          <p:spPr>
            <a:xfrm rot="5400000">
              <a:off x="-3332281" y="3332281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5F9741D9-EEA3-444C-AD86-2603995F4791}"/>
                </a:ext>
              </a:extLst>
            </p:cNvPr>
            <p:cNvSpPr/>
            <p:nvPr/>
          </p:nvSpPr>
          <p:spPr>
            <a:xfrm rot="5400000">
              <a:off x="8716270" y="3332282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6634F31B-A4D8-4708-81AB-1B8291E43288}"/>
              </a:ext>
            </a:extLst>
          </p:cNvPr>
          <p:cNvSpPr txBox="1"/>
          <p:nvPr/>
        </p:nvSpPr>
        <p:spPr>
          <a:xfrm>
            <a:off x="478271" y="1206700"/>
            <a:ext cx="845139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Looking after your own finances is an essential skill to have today in 21</a:t>
            </a:r>
            <a:r>
              <a:rPr lang="en-GB" sz="1800" baseline="30000" dirty="0"/>
              <a:t>st</a:t>
            </a:r>
            <a:r>
              <a:rPr lang="en-GB" sz="1800" dirty="0"/>
              <a:t> century United Kingdom, I </a:t>
            </a:r>
            <a:r>
              <a:rPr lang="en-GB" dirty="0"/>
              <a:t>believe it is more important than ever to understand how to best manage your expenses and money. I believe that t</a:t>
            </a:r>
            <a:r>
              <a:rPr lang="en-GB" sz="1800" dirty="0"/>
              <a:t>he best way to protect your wealth in the present and future is to measure and manage your costs from your past.</a:t>
            </a:r>
            <a:endParaRPr lang="en-GB" sz="1800" strike="noStrike" dirty="0">
              <a:effectLst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F918006-8B7E-4E2C-B03A-5644BFCFD08A}"/>
              </a:ext>
            </a:extLst>
          </p:cNvPr>
          <p:cNvSpPr/>
          <p:nvPr/>
        </p:nvSpPr>
        <p:spPr>
          <a:xfrm rot="5400000">
            <a:off x="1854160" y="1293104"/>
            <a:ext cx="3406202" cy="6372878"/>
          </a:xfrm>
          <a:prstGeom prst="rect">
            <a:avLst/>
          </a:prstGeom>
          <a:solidFill>
            <a:schemeClr val="bg1"/>
          </a:solidFill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1E7995A-2B4B-4253-BEF8-7B19D833316F}"/>
              </a:ext>
            </a:extLst>
          </p:cNvPr>
          <p:cNvSpPr txBox="1"/>
          <p:nvPr/>
        </p:nvSpPr>
        <p:spPr>
          <a:xfrm>
            <a:off x="370823" y="2814987"/>
            <a:ext cx="627246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The way I can incorporate financial management in my life is by ensuring that I keep track of all my purchases and identify when and where I need to limit my spending, For example when I go grocery shopping I always bring a list and stick to it, to ensure that I don’t buy things that I don’t need. I also exclusively use my debit card to make purchases as my bank automatically tracks every use in my statements. So I can easily identi</a:t>
            </a:r>
            <a:r>
              <a:rPr lang="en-GB" dirty="0"/>
              <a:t>fy my greatest costs and amend them in future.</a:t>
            </a:r>
          </a:p>
          <a:p>
            <a:endParaRPr lang="en-GB" sz="1800" strike="noStrike" dirty="0">
              <a:effectLst/>
            </a:endParaRPr>
          </a:p>
          <a:p>
            <a:r>
              <a:rPr lang="en-GB" dirty="0"/>
              <a:t>Making a major difference in how I approach my own personal finance management in the next month to come</a:t>
            </a:r>
            <a:endParaRPr lang="en-GB" sz="1800" strike="noStrike" dirty="0">
              <a:effectLst/>
            </a:endParaRPr>
          </a:p>
        </p:txBody>
      </p:sp>
      <p:pic>
        <p:nvPicPr>
          <p:cNvPr id="2050" name="Picture 2" descr="Why is Financial Management So Important in Business? | Tally Solutions">
            <a:extLst>
              <a:ext uri="{FF2B5EF4-FFF2-40B4-BE49-F238E27FC236}">
                <a16:creationId xmlns:a16="http://schemas.microsoft.com/office/drawing/2014/main" id="{AA73876E-9D9E-4281-9590-CFD8A1D970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43" t="19105" r="26415" b="15964"/>
          <a:stretch/>
        </p:blipFill>
        <p:spPr bwMode="auto">
          <a:xfrm>
            <a:off x="7124517" y="2790380"/>
            <a:ext cx="4333266" cy="332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3420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17ADACE-2210-4C64-AE49-F5D35556784A}"/>
              </a:ext>
            </a:extLst>
          </p:cNvPr>
          <p:cNvSpPr txBox="1"/>
          <p:nvPr/>
        </p:nvSpPr>
        <p:spPr>
          <a:xfrm>
            <a:off x="145693" y="6272786"/>
            <a:ext cx="1545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b="1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Harri Gerald Dendle</a:t>
            </a:r>
          </a:p>
          <a:p>
            <a:pPr algn="just"/>
            <a:r>
              <a:rPr lang="en-GB" sz="1200" b="1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Student No. 2103763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2C4290-5D1C-4551-A7D3-569453B4C9F2}"/>
              </a:ext>
            </a:extLst>
          </p:cNvPr>
          <p:cNvSpPr/>
          <p:nvPr/>
        </p:nvSpPr>
        <p:spPr>
          <a:xfrm>
            <a:off x="167552" y="120789"/>
            <a:ext cx="37866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15875" cmpd="sng"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Light Condensed" panose="020B0502040204020203" pitchFamily="34" charset="0"/>
              </a:rPr>
              <a:t>Design Thinking</a:t>
            </a:r>
            <a:endParaRPr lang="en-US" sz="5400" b="0" cap="none" spc="0" dirty="0">
              <a:ln w="15875">
                <a:solidFill>
                  <a:schemeClr val="tx1"/>
                </a:solidFill>
              </a:ln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ahnschrift SemiLight Condensed" panose="020B0502040204020203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6857D0D-C95B-4C59-8464-DD842D1895B4}"/>
              </a:ext>
            </a:extLst>
          </p:cNvPr>
          <p:cNvGrpSpPr/>
          <p:nvPr/>
        </p:nvGrpSpPr>
        <p:grpSpPr>
          <a:xfrm>
            <a:off x="-1" y="0"/>
            <a:ext cx="12194244" cy="6855973"/>
            <a:chOff x="-1" y="0"/>
            <a:chExt cx="12194244" cy="685597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97AAFDA-0406-4501-BD94-FAD4069D0F05}"/>
                </a:ext>
              </a:extLst>
            </p:cNvPr>
            <p:cNvSpPr/>
            <p:nvPr/>
          </p:nvSpPr>
          <p:spPr>
            <a:xfrm>
              <a:off x="0" y="0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B4D47F4-0813-4CAF-B021-DE3EAA5FFC63}"/>
                </a:ext>
              </a:extLst>
            </p:cNvPr>
            <p:cNvSpPr/>
            <p:nvPr/>
          </p:nvSpPr>
          <p:spPr>
            <a:xfrm>
              <a:off x="0" y="6744328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2141C6C-9099-4CB9-9673-E430BFA098EB}"/>
                </a:ext>
              </a:extLst>
            </p:cNvPr>
            <p:cNvSpPr/>
            <p:nvPr/>
          </p:nvSpPr>
          <p:spPr>
            <a:xfrm rot="5400000">
              <a:off x="-3332281" y="3332281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11C8626-5F58-4E84-BD0A-997662372843}"/>
                </a:ext>
              </a:extLst>
            </p:cNvPr>
            <p:cNvSpPr/>
            <p:nvPr/>
          </p:nvSpPr>
          <p:spPr>
            <a:xfrm rot="5400000">
              <a:off x="8716270" y="3332282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2680EDE-B2EB-4EC9-9C6C-6216FB358257}"/>
                </a:ext>
              </a:extLst>
            </p:cNvPr>
            <p:cNvSpPr/>
            <p:nvPr/>
          </p:nvSpPr>
          <p:spPr>
            <a:xfrm>
              <a:off x="0" y="0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2092CA9F-C29F-49A4-B6E5-2A0AAC3FF47E}"/>
                </a:ext>
              </a:extLst>
            </p:cNvPr>
            <p:cNvSpPr/>
            <p:nvPr/>
          </p:nvSpPr>
          <p:spPr>
            <a:xfrm>
              <a:off x="0" y="6744328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2761936-3894-4C04-B444-BE6E09137EE3}"/>
                </a:ext>
              </a:extLst>
            </p:cNvPr>
            <p:cNvSpPr/>
            <p:nvPr/>
          </p:nvSpPr>
          <p:spPr>
            <a:xfrm rot="5400000">
              <a:off x="-3332281" y="3332281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5F9741D9-EEA3-444C-AD86-2603995F4791}"/>
                </a:ext>
              </a:extLst>
            </p:cNvPr>
            <p:cNvSpPr/>
            <p:nvPr/>
          </p:nvSpPr>
          <p:spPr>
            <a:xfrm rot="5400000">
              <a:off x="8716270" y="3332282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B2A61FDD-B8A3-45DB-9DCA-CAF9BA9E6FFB}"/>
              </a:ext>
            </a:extLst>
          </p:cNvPr>
          <p:cNvSpPr/>
          <p:nvPr/>
        </p:nvSpPr>
        <p:spPr>
          <a:xfrm rot="5400000">
            <a:off x="6920418" y="-758861"/>
            <a:ext cx="2926012" cy="6821309"/>
          </a:xfrm>
          <a:prstGeom prst="rect">
            <a:avLst/>
          </a:prstGeom>
          <a:solidFill>
            <a:schemeClr val="bg1"/>
          </a:solidFill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26" name="Picture 2" descr="Steps to Design Thinking in Practice: A Process Walkthrough">
            <a:extLst>
              <a:ext uri="{FF2B5EF4-FFF2-40B4-BE49-F238E27FC236}">
                <a16:creationId xmlns:a16="http://schemas.microsoft.com/office/drawing/2014/main" id="{BFF1B460-6958-462D-A052-2B771EB50F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88" t="23706" r="7772" b="19092"/>
          <a:stretch/>
        </p:blipFill>
        <p:spPr bwMode="auto">
          <a:xfrm>
            <a:off x="4993481" y="1215456"/>
            <a:ext cx="6774381" cy="2878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A7EAA52-2E33-48CE-8E69-87CA05EFD99A}"/>
              </a:ext>
            </a:extLst>
          </p:cNvPr>
          <p:cNvSpPr/>
          <p:nvPr/>
        </p:nvSpPr>
        <p:spPr>
          <a:xfrm rot="5400000">
            <a:off x="25343" y="1494692"/>
            <a:ext cx="4839860" cy="4228054"/>
          </a:xfrm>
          <a:prstGeom prst="rect">
            <a:avLst/>
          </a:prstGeom>
          <a:solidFill>
            <a:schemeClr val="bg1"/>
          </a:solidFill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6EAF371-4F23-4D7E-B3A6-11634639ECFE}"/>
              </a:ext>
            </a:extLst>
          </p:cNvPr>
          <p:cNvSpPr txBox="1"/>
          <p:nvPr/>
        </p:nvSpPr>
        <p:spPr>
          <a:xfrm>
            <a:off x="331247" y="1227333"/>
            <a:ext cx="4156279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Design thinking is valuable to me as it gives me a great method of managing my problems and creating practical solutions.</a:t>
            </a:r>
          </a:p>
          <a:p>
            <a:endParaRPr lang="en-GB" dirty="0"/>
          </a:p>
          <a:p>
            <a:r>
              <a:rPr lang="en-GB" sz="1800" dirty="0"/>
              <a:t>I can use design thinking when it comes to doing my work in business management in the near future, I can use design thinking to inform how I best serve my customers needs. By understanding how my customers interreact with my business I can best understand what they want from me, I can also use design thinking privately to help manage problems I have in my personal life.</a:t>
            </a:r>
          </a:p>
          <a:p>
            <a:r>
              <a:rPr lang="en-GB" sz="1800" dirty="0"/>
              <a:t> Essentially design thinking can give me a better understandin</a:t>
            </a:r>
            <a:r>
              <a:rPr lang="en-GB" dirty="0"/>
              <a:t>g for best serving my customers. [1]</a:t>
            </a:r>
            <a:endParaRPr lang="en-GB" sz="1800" strike="noStrike" dirty="0">
              <a:effectLst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1539B51-ED36-4A10-AD10-9761DEC93510}"/>
              </a:ext>
            </a:extLst>
          </p:cNvPr>
          <p:cNvSpPr/>
          <p:nvPr/>
        </p:nvSpPr>
        <p:spPr>
          <a:xfrm rot="5400000">
            <a:off x="7192113" y="2117126"/>
            <a:ext cx="1353455" cy="5750719"/>
          </a:xfrm>
          <a:prstGeom prst="rect">
            <a:avLst/>
          </a:prstGeom>
          <a:solidFill>
            <a:schemeClr val="bg1"/>
          </a:solidFill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2D328C6-C2D9-4AF3-8EC6-9E5B4575B66D}"/>
              </a:ext>
            </a:extLst>
          </p:cNvPr>
          <p:cNvSpPr txBox="1"/>
          <p:nvPr/>
        </p:nvSpPr>
        <p:spPr>
          <a:xfrm>
            <a:off x="5065255" y="4348253"/>
            <a:ext cx="56789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 5 tenants of design thinking require me to: First collect as much information on my problem, Then evaluate previous ways my problem has been solved and then evaluate my options and deciding on a final method.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870576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17ADACE-2210-4C64-AE49-F5D35556784A}"/>
              </a:ext>
            </a:extLst>
          </p:cNvPr>
          <p:cNvSpPr txBox="1"/>
          <p:nvPr/>
        </p:nvSpPr>
        <p:spPr>
          <a:xfrm>
            <a:off x="145693" y="6272786"/>
            <a:ext cx="1545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b="1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Harri Gerald Dendle</a:t>
            </a:r>
          </a:p>
          <a:p>
            <a:pPr algn="just"/>
            <a:r>
              <a:rPr lang="en-GB" sz="1200" b="1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Student No. 2103763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2C4290-5D1C-4551-A7D3-569453B4C9F2}"/>
              </a:ext>
            </a:extLst>
          </p:cNvPr>
          <p:cNvSpPr/>
          <p:nvPr/>
        </p:nvSpPr>
        <p:spPr>
          <a:xfrm>
            <a:off x="159720" y="120789"/>
            <a:ext cx="39292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15875" cmpd="sng"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Light Condensed" panose="020B0502040204020203" pitchFamily="34" charset="0"/>
              </a:rPr>
              <a:t>Critical Thinking</a:t>
            </a:r>
            <a:endParaRPr lang="en-US" sz="5400" b="0" cap="none" spc="0" dirty="0">
              <a:ln w="15875">
                <a:solidFill>
                  <a:schemeClr val="tx1"/>
                </a:solidFill>
              </a:ln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ahnschrift SemiLight Condensed" panose="020B0502040204020203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6857D0D-C95B-4C59-8464-DD842D1895B4}"/>
              </a:ext>
            </a:extLst>
          </p:cNvPr>
          <p:cNvGrpSpPr/>
          <p:nvPr/>
        </p:nvGrpSpPr>
        <p:grpSpPr>
          <a:xfrm>
            <a:off x="-1" y="0"/>
            <a:ext cx="12194244" cy="6855973"/>
            <a:chOff x="-1" y="0"/>
            <a:chExt cx="12194244" cy="685597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97AAFDA-0406-4501-BD94-FAD4069D0F05}"/>
                </a:ext>
              </a:extLst>
            </p:cNvPr>
            <p:cNvSpPr/>
            <p:nvPr/>
          </p:nvSpPr>
          <p:spPr>
            <a:xfrm>
              <a:off x="0" y="0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B4D47F4-0813-4CAF-B021-DE3EAA5FFC63}"/>
                </a:ext>
              </a:extLst>
            </p:cNvPr>
            <p:cNvSpPr/>
            <p:nvPr/>
          </p:nvSpPr>
          <p:spPr>
            <a:xfrm>
              <a:off x="0" y="6744328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2141C6C-9099-4CB9-9673-E430BFA098EB}"/>
                </a:ext>
              </a:extLst>
            </p:cNvPr>
            <p:cNvSpPr/>
            <p:nvPr/>
          </p:nvSpPr>
          <p:spPr>
            <a:xfrm rot="5400000">
              <a:off x="-3332281" y="3332281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11C8626-5F58-4E84-BD0A-997662372843}"/>
                </a:ext>
              </a:extLst>
            </p:cNvPr>
            <p:cNvSpPr/>
            <p:nvPr/>
          </p:nvSpPr>
          <p:spPr>
            <a:xfrm rot="5400000">
              <a:off x="8716270" y="3332282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2680EDE-B2EB-4EC9-9C6C-6216FB358257}"/>
                </a:ext>
              </a:extLst>
            </p:cNvPr>
            <p:cNvSpPr/>
            <p:nvPr/>
          </p:nvSpPr>
          <p:spPr>
            <a:xfrm>
              <a:off x="0" y="0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2092CA9F-C29F-49A4-B6E5-2A0AAC3FF47E}"/>
                </a:ext>
              </a:extLst>
            </p:cNvPr>
            <p:cNvSpPr/>
            <p:nvPr/>
          </p:nvSpPr>
          <p:spPr>
            <a:xfrm>
              <a:off x="0" y="6744328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2761936-3894-4C04-B444-BE6E09137EE3}"/>
                </a:ext>
              </a:extLst>
            </p:cNvPr>
            <p:cNvSpPr/>
            <p:nvPr/>
          </p:nvSpPr>
          <p:spPr>
            <a:xfrm rot="5400000">
              <a:off x="-3332281" y="3332281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5F9741D9-EEA3-444C-AD86-2603995F4791}"/>
                </a:ext>
              </a:extLst>
            </p:cNvPr>
            <p:cNvSpPr/>
            <p:nvPr/>
          </p:nvSpPr>
          <p:spPr>
            <a:xfrm rot="5400000">
              <a:off x="8716270" y="3332282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C0688035-04F1-4F03-84EA-AE445D4FE5F4}"/>
              </a:ext>
            </a:extLst>
          </p:cNvPr>
          <p:cNvSpPr/>
          <p:nvPr/>
        </p:nvSpPr>
        <p:spPr>
          <a:xfrm rot="5400000">
            <a:off x="2113467" y="-600804"/>
            <a:ext cx="2862322" cy="6437706"/>
          </a:xfrm>
          <a:prstGeom prst="rect">
            <a:avLst/>
          </a:prstGeom>
          <a:solidFill>
            <a:schemeClr val="bg1"/>
          </a:solidFill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150AE59-0559-4E77-8EA7-12608ECFFCF6}"/>
              </a:ext>
            </a:extLst>
          </p:cNvPr>
          <p:cNvSpPr txBox="1"/>
          <p:nvPr/>
        </p:nvSpPr>
        <p:spPr>
          <a:xfrm>
            <a:off x="289488" y="1196765"/>
            <a:ext cx="643770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trike="noStrike" dirty="0">
                <a:effectLst/>
              </a:rPr>
              <a:t>Understanding critical thinking is also an essential skill that I feel is of upmost importance to have in todays society. </a:t>
            </a:r>
            <a:r>
              <a:rPr lang="en-GB" dirty="0"/>
              <a:t> </a:t>
            </a:r>
            <a:r>
              <a:rPr lang="en-GB" strike="noStrike" dirty="0">
                <a:effectLst/>
              </a:rPr>
              <a:t>Critical thinking is the analysis of available facts, evidence, observations and arguments to form a judgement. [2] I believe that critical thinking is valuable for several reasons, firstly I believe understanding every factor before making any important decision is vital to understanding how to make good ones, </a:t>
            </a:r>
            <a:r>
              <a:rPr lang="en-GB" dirty="0"/>
              <a:t>s</a:t>
            </a:r>
            <a:r>
              <a:rPr lang="en-GB" strike="noStrike" dirty="0">
                <a:effectLst/>
              </a:rPr>
              <a:t>econdly being able to debate with yourself and others different approaches and their benefits and drawbacks is also an essential skill that everyone should practise and master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C060C29-1F73-4415-951C-28C4AF377821}"/>
              </a:ext>
            </a:extLst>
          </p:cNvPr>
          <p:cNvGrpSpPr/>
          <p:nvPr/>
        </p:nvGrpSpPr>
        <p:grpSpPr>
          <a:xfrm>
            <a:off x="7192197" y="1186888"/>
            <a:ext cx="4107774" cy="4216473"/>
            <a:chOff x="6943564" y="2277440"/>
            <a:chExt cx="4632504" cy="4309649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B769A3B2-4351-4037-8389-7B7F2DAB9CB3}"/>
                </a:ext>
              </a:extLst>
            </p:cNvPr>
            <p:cNvSpPr/>
            <p:nvPr/>
          </p:nvSpPr>
          <p:spPr>
            <a:xfrm rot="5400000">
              <a:off x="7104991" y="2116013"/>
              <a:ext cx="4309649" cy="4632504"/>
            </a:xfrm>
            <a:prstGeom prst="rect">
              <a:avLst/>
            </a:prstGeom>
            <a:solidFill>
              <a:schemeClr val="bg1"/>
            </a:solidFill>
            <a:ln w="4445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3074" name="Picture 2">
              <a:extLst>
                <a:ext uri="{FF2B5EF4-FFF2-40B4-BE49-F238E27FC236}">
                  <a16:creationId xmlns:a16="http://schemas.microsoft.com/office/drawing/2014/main" id="{501C70E4-150F-4200-BDAA-7EC3997D397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082" r="13502"/>
            <a:stretch/>
          </p:blipFill>
          <p:spPr bwMode="auto">
            <a:xfrm>
              <a:off x="7004395" y="2323438"/>
              <a:ext cx="4520894" cy="42204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94EB60D2-9363-492F-BB54-2E34C882B642}"/>
              </a:ext>
            </a:extLst>
          </p:cNvPr>
          <p:cNvSpPr/>
          <p:nvPr/>
        </p:nvSpPr>
        <p:spPr>
          <a:xfrm rot="5400000">
            <a:off x="2862643" y="1967295"/>
            <a:ext cx="1496586" cy="6570325"/>
          </a:xfrm>
          <a:prstGeom prst="rect">
            <a:avLst/>
          </a:prstGeom>
          <a:solidFill>
            <a:schemeClr val="bg1"/>
          </a:solidFill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71832FC-5D8F-4011-B160-966522EDB338}"/>
              </a:ext>
            </a:extLst>
          </p:cNvPr>
          <p:cNvSpPr txBox="1"/>
          <p:nvPr/>
        </p:nvSpPr>
        <p:spPr>
          <a:xfrm>
            <a:off x="325775" y="4600900"/>
            <a:ext cx="643770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trike="noStrike" dirty="0">
                <a:effectLst/>
              </a:rPr>
              <a:t>I use critical thinking when debating topics and ideas, it helps me to interpret problems that may occur in  a business space, Having a distinctive method for analysing problems and coming up with solutions for them is a very important aspect to me.</a:t>
            </a:r>
          </a:p>
        </p:txBody>
      </p:sp>
    </p:spTree>
    <p:extLst>
      <p:ext uri="{BB962C8B-B14F-4D97-AF65-F5344CB8AC3E}">
        <p14:creationId xmlns:p14="http://schemas.microsoft.com/office/powerpoint/2010/main" val="1540865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9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AE03CEF-87CE-4F45-94CE-97A84B56605E}"/>
              </a:ext>
            </a:extLst>
          </p:cNvPr>
          <p:cNvSpPr/>
          <p:nvPr/>
        </p:nvSpPr>
        <p:spPr>
          <a:xfrm rot="5400000">
            <a:off x="3688945" y="1254572"/>
            <a:ext cx="3690925" cy="6941433"/>
          </a:xfrm>
          <a:prstGeom prst="rect">
            <a:avLst/>
          </a:prstGeom>
          <a:solidFill>
            <a:schemeClr val="bg1"/>
          </a:solidFill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7ADACE-2210-4C64-AE49-F5D35556784A}"/>
              </a:ext>
            </a:extLst>
          </p:cNvPr>
          <p:cNvSpPr txBox="1"/>
          <p:nvPr/>
        </p:nvSpPr>
        <p:spPr>
          <a:xfrm>
            <a:off x="145693" y="6272786"/>
            <a:ext cx="1545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b="1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Harri Gerald Dendle</a:t>
            </a:r>
          </a:p>
          <a:p>
            <a:pPr algn="just"/>
            <a:r>
              <a:rPr lang="en-GB" sz="1200" b="1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Student No. 2103763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2C4290-5D1C-4551-A7D3-569453B4C9F2}"/>
              </a:ext>
            </a:extLst>
          </p:cNvPr>
          <p:cNvSpPr/>
          <p:nvPr/>
        </p:nvSpPr>
        <p:spPr>
          <a:xfrm>
            <a:off x="150768" y="120789"/>
            <a:ext cx="4302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15875" cmpd="sng"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Light Condensed" panose="020B0502040204020203" pitchFamily="34" charset="0"/>
              </a:rPr>
              <a:t>Managing Conflict</a:t>
            </a:r>
            <a:endParaRPr lang="en-US" sz="5400" b="0" cap="none" spc="0" dirty="0">
              <a:ln w="15875">
                <a:solidFill>
                  <a:schemeClr val="tx1"/>
                </a:solidFill>
              </a:ln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ahnschrift SemiLight Condensed" panose="020B0502040204020203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6857D0D-C95B-4C59-8464-DD842D1895B4}"/>
              </a:ext>
            </a:extLst>
          </p:cNvPr>
          <p:cNvGrpSpPr/>
          <p:nvPr/>
        </p:nvGrpSpPr>
        <p:grpSpPr>
          <a:xfrm>
            <a:off x="-1" y="0"/>
            <a:ext cx="12194244" cy="6855973"/>
            <a:chOff x="-1" y="0"/>
            <a:chExt cx="12194244" cy="685597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97AAFDA-0406-4501-BD94-FAD4069D0F05}"/>
                </a:ext>
              </a:extLst>
            </p:cNvPr>
            <p:cNvSpPr/>
            <p:nvPr/>
          </p:nvSpPr>
          <p:spPr>
            <a:xfrm>
              <a:off x="0" y="0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B4D47F4-0813-4CAF-B021-DE3EAA5FFC63}"/>
                </a:ext>
              </a:extLst>
            </p:cNvPr>
            <p:cNvSpPr/>
            <p:nvPr/>
          </p:nvSpPr>
          <p:spPr>
            <a:xfrm>
              <a:off x="0" y="6744328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2141C6C-9099-4CB9-9673-E430BFA098EB}"/>
                </a:ext>
              </a:extLst>
            </p:cNvPr>
            <p:cNvSpPr/>
            <p:nvPr/>
          </p:nvSpPr>
          <p:spPr>
            <a:xfrm rot="5400000">
              <a:off x="-3332281" y="3332281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11C8626-5F58-4E84-BD0A-997662372843}"/>
                </a:ext>
              </a:extLst>
            </p:cNvPr>
            <p:cNvSpPr/>
            <p:nvPr/>
          </p:nvSpPr>
          <p:spPr>
            <a:xfrm rot="5400000">
              <a:off x="8716270" y="3332282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2680EDE-B2EB-4EC9-9C6C-6216FB358257}"/>
                </a:ext>
              </a:extLst>
            </p:cNvPr>
            <p:cNvSpPr/>
            <p:nvPr/>
          </p:nvSpPr>
          <p:spPr>
            <a:xfrm>
              <a:off x="0" y="0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2092CA9F-C29F-49A4-B6E5-2A0AAC3FF47E}"/>
                </a:ext>
              </a:extLst>
            </p:cNvPr>
            <p:cNvSpPr/>
            <p:nvPr/>
          </p:nvSpPr>
          <p:spPr>
            <a:xfrm>
              <a:off x="0" y="6744328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2761936-3894-4C04-B444-BE6E09137EE3}"/>
                </a:ext>
              </a:extLst>
            </p:cNvPr>
            <p:cNvSpPr/>
            <p:nvPr/>
          </p:nvSpPr>
          <p:spPr>
            <a:xfrm rot="5400000">
              <a:off x="-3332281" y="3332281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5F9741D9-EEA3-444C-AD86-2603995F4791}"/>
                </a:ext>
              </a:extLst>
            </p:cNvPr>
            <p:cNvSpPr/>
            <p:nvPr/>
          </p:nvSpPr>
          <p:spPr>
            <a:xfrm rot="5400000">
              <a:off x="8716270" y="3332282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9CD035F7-75CF-4C25-B8F1-823AAA079A5D}"/>
              </a:ext>
            </a:extLst>
          </p:cNvPr>
          <p:cNvSpPr/>
          <p:nvPr/>
        </p:nvSpPr>
        <p:spPr>
          <a:xfrm rot="5400000">
            <a:off x="4939184" y="-3416249"/>
            <a:ext cx="1591085" cy="10727813"/>
          </a:xfrm>
          <a:prstGeom prst="rect">
            <a:avLst/>
          </a:prstGeom>
          <a:solidFill>
            <a:schemeClr val="bg1"/>
          </a:solidFill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75224B4-2F18-4DF6-8FE3-6FFD888395D6}"/>
              </a:ext>
            </a:extLst>
          </p:cNvPr>
          <p:cNvSpPr txBox="1"/>
          <p:nvPr/>
        </p:nvSpPr>
        <p:spPr>
          <a:xfrm>
            <a:off x="370820" y="1159177"/>
            <a:ext cx="1065231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Being able to appropriately and efficiently manage conflict is a key skill to have today, Managing conflict is the process of limiting negative aspects of conflict while increasing the positive aspects, The ability to enhance learning and group outcomes is a vital skill to have in the field of business, This is one of the most important roles of a manager in a workplace, being able to unite your employees under common interests and create common ground is the best way to boost efficiency, worker satisfaction and reduce absenteeism. [3]</a:t>
            </a:r>
            <a:endParaRPr lang="en-GB" strike="noStrike" dirty="0">
              <a:effectLst/>
            </a:endParaRPr>
          </a:p>
        </p:txBody>
      </p:sp>
      <p:pic>
        <p:nvPicPr>
          <p:cNvPr id="4098" name="Picture 2" descr="7 Strategies on How to Resolve Conflict In The Workplace | HR Cloud">
            <a:extLst>
              <a:ext uri="{FF2B5EF4-FFF2-40B4-BE49-F238E27FC236}">
                <a16:creationId xmlns:a16="http://schemas.microsoft.com/office/drawing/2014/main" id="{0531E90B-EB51-40C4-BBB0-BAF4E821D8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8243" y="2942404"/>
            <a:ext cx="6821978" cy="3584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7124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D5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17ADACE-2210-4C64-AE49-F5D35556784A}"/>
              </a:ext>
            </a:extLst>
          </p:cNvPr>
          <p:cNvSpPr txBox="1"/>
          <p:nvPr/>
        </p:nvSpPr>
        <p:spPr>
          <a:xfrm>
            <a:off x="145693" y="6272786"/>
            <a:ext cx="1545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b="1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Harri Gerald Dendle</a:t>
            </a:r>
          </a:p>
          <a:p>
            <a:pPr algn="just"/>
            <a:r>
              <a:rPr lang="en-GB" sz="1200" b="1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Student No. 2103763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2C4290-5D1C-4551-A7D3-569453B4C9F2}"/>
              </a:ext>
            </a:extLst>
          </p:cNvPr>
          <p:cNvSpPr/>
          <p:nvPr/>
        </p:nvSpPr>
        <p:spPr>
          <a:xfrm>
            <a:off x="3611321" y="1782880"/>
            <a:ext cx="48574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15875" cmpd="sng"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Light Condensed" panose="020B0502040204020203" pitchFamily="34" charset="0"/>
              </a:rPr>
              <a:t>Thanks for watching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6857D0D-C95B-4C59-8464-DD842D1895B4}"/>
              </a:ext>
            </a:extLst>
          </p:cNvPr>
          <p:cNvGrpSpPr/>
          <p:nvPr/>
        </p:nvGrpSpPr>
        <p:grpSpPr>
          <a:xfrm>
            <a:off x="-2244" y="0"/>
            <a:ext cx="12194244" cy="6855973"/>
            <a:chOff x="-1" y="0"/>
            <a:chExt cx="12194244" cy="685597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97AAFDA-0406-4501-BD94-FAD4069D0F05}"/>
                </a:ext>
              </a:extLst>
            </p:cNvPr>
            <p:cNvSpPr/>
            <p:nvPr/>
          </p:nvSpPr>
          <p:spPr>
            <a:xfrm>
              <a:off x="0" y="0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B4D47F4-0813-4CAF-B021-DE3EAA5FFC63}"/>
                </a:ext>
              </a:extLst>
            </p:cNvPr>
            <p:cNvSpPr/>
            <p:nvPr/>
          </p:nvSpPr>
          <p:spPr>
            <a:xfrm>
              <a:off x="0" y="6744328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2141C6C-9099-4CB9-9673-E430BFA098EB}"/>
                </a:ext>
              </a:extLst>
            </p:cNvPr>
            <p:cNvSpPr/>
            <p:nvPr/>
          </p:nvSpPr>
          <p:spPr>
            <a:xfrm rot="5400000">
              <a:off x="-3332281" y="3332281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11C8626-5F58-4E84-BD0A-997662372843}"/>
                </a:ext>
              </a:extLst>
            </p:cNvPr>
            <p:cNvSpPr/>
            <p:nvPr/>
          </p:nvSpPr>
          <p:spPr>
            <a:xfrm rot="5400000">
              <a:off x="8716270" y="3332282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2680EDE-B2EB-4EC9-9C6C-6216FB358257}"/>
                </a:ext>
              </a:extLst>
            </p:cNvPr>
            <p:cNvSpPr/>
            <p:nvPr/>
          </p:nvSpPr>
          <p:spPr>
            <a:xfrm>
              <a:off x="0" y="0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2092CA9F-C29F-49A4-B6E5-2A0AAC3FF47E}"/>
                </a:ext>
              </a:extLst>
            </p:cNvPr>
            <p:cNvSpPr/>
            <p:nvPr/>
          </p:nvSpPr>
          <p:spPr>
            <a:xfrm>
              <a:off x="0" y="6744328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2761936-3894-4C04-B444-BE6E09137EE3}"/>
                </a:ext>
              </a:extLst>
            </p:cNvPr>
            <p:cNvSpPr/>
            <p:nvPr/>
          </p:nvSpPr>
          <p:spPr>
            <a:xfrm rot="5400000">
              <a:off x="-3332281" y="3332281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5F9741D9-EEA3-444C-AD86-2603995F4791}"/>
                </a:ext>
              </a:extLst>
            </p:cNvPr>
            <p:cNvSpPr/>
            <p:nvPr/>
          </p:nvSpPr>
          <p:spPr>
            <a:xfrm rot="5400000">
              <a:off x="8716270" y="3332282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4B24F51C-9B71-4C06-ABB1-B5A53147AF38}"/>
              </a:ext>
            </a:extLst>
          </p:cNvPr>
          <p:cNvSpPr/>
          <p:nvPr/>
        </p:nvSpPr>
        <p:spPr>
          <a:xfrm rot="5400000">
            <a:off x="5570944" y="3382983"/>
            <a:ext cx="794725" cy="4984881"/>
          </a:xfrm>
          <a:prstGeom prst="rect">
            <a:avLst/>
          </a:prstGeom>
          <a:solidFill>
            <a:schemeClr val="bg1"/>
          </a:solidFill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D97A26-9B77-4FAB-A56F-64E76DF742CC}"/>
              </a:ext>
            </a:extLst>
          </p:cNvPr>
          <p:cNvSpPr txBox="1"/>
          <p:nvPr/>
        </p:nvSpPr>
        <p:spPr>
          <a:xfrm>
            <a:off x="3583316" y="5513186"/>
            <a:ext cx="51305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This has been Harri </a:t>
            </a:r>
            <a:r>
              <a:rPr lang="en-GB" sz="1800" dirty="0" err="1"/>
              <a:t>Dendle’s</a:t>
            </a:r>
            <a:r>
              <a:rPr lang="en-GB" sz="1800" dirty="0"/>
              <a:t> contribution to the group presentation for contemporary challenges.</a:t>
            </a:r>
            <a:endParaRPr lang="en-GB" sz="1800" strike="noStrike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26362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EA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17ADACE-2210-4C64-AE49-F5D35556784A}"/>
              </a:ext>
            </a:extLst>
          </p:cNvPr>
          <p:cNvSpPr txBox="1"/>
          <p:nvPr/>
        </p:nvSpPr>
        <p:spPr>
          <a:xfrm>
            <a:off x="145693" y="6272786"/>
            <a:ext cx="1545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b="1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Harri Gerald Dendle</a:t>
            </a:r>
          </a:p>
          <a:p>
            <a:pPr algn="just"/>
            <a:r>
              <a:rPr lang="en-GB" sz="1200" b="1" dirty="0">
                <a:solidFill>
                  <a:schemeClr val="bg1">
                    <a:lumMod val="75000"/>
                  </a:schemeClr>
                </a:solidFill>
                <a:latin typeface="+mj-lt"/>
              </a:rPr>
              <a:t>Student No. 2103763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2C4290-5D1C-4551-A7D3-569453B4C9F2}"/>
              </a:ext>
            </a:extLst>
          </p:cNvPr>
          <p:cNvSpPr/>
          <p:nvPr/>
        </p:nvSpPr>
        <p:spPr>
          <a:xfrm>
            <a:off x="155218" y="123549"/>
            <a:ext cx="33682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15875" cmpd="sng"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Light Condensed" panose="020B0502040204020203" pitchFamily="34" charset="0"/>
              </a:rPr>
              <a:t>Sources Used:</a:t>
            </a:r>
            <a:endParaRPr lang="en-US" sz="5400" b="0" cap="none" spc="0" dirty="0">
              <a:ln w="15875">
                <a:solidFill>
                  <a:schemeClr val="tx1"/>
                </a:solidFill>
              </a:ln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ahnschrift SemiLight Condensed" panose="020B0502040204020203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6857D0D-C95B-4C59-8464-DD842D1895B4}"/>
              </a:ext>
            </a:extLst>
          </p:cNvPr>
          <p:cNvGrpSpPr/>
          <p:nvPr/>
        </p:nvGrpSpPr>
        <p:grpSpPr>
          <a:xfrm>
            <a:off x="0" y="2027"/>
            <a:ext cx="12194244" cy="6855973"/>
            <a:chOff x="-1" y="0"/>
            <a:chExt cx="12194244" cy="685597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97AAFDA-0406-4501-BD94-FAD4069D0F05}"/>
                </a:ext>
              </a:extLst>
            </p:cNvPr>
            <p:cNvSpPr/>
            <p:nvPr/>
          </p:nvSpPr>
          <p:spPr>
            <a:xfrm>
              <a:off x="0" y="0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B4D47F4-0813-4CAF-B021-DE3EAA5FFC63}"/>
                </a:ext>
              </a:extLst>
            </p:cNvPr>
            <p:cNvSpPr/>
            <p:nvPr/>
          </p:nvSpPr>
          <p:spPr>
            <a:xfrm>
              <a:off x="0" y="6744328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2141C6C-9099-4CB9-9673-E430BFA098EB}"/>
                </a:ext>
              </a:extLst>
            </p:cNvPr>
            <p:cNvSpPr/>
            <p:nvPr/>
          </p:nvSpPr>
          <p:spPr>
            <a:xfrm rot="5400000">
              <a:off x="-3332281" y="3332281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11C8626-5F58-4E84-BD0A-997662372843}"/>
                </a:ext>
              </a:extLst>
            </p:cNvPr>
            <p:cNvSpPr/>
            <p:nvPr/>
          </p:nvSpPr>
          <p:spPr>
            <a:xfrm rot="5400000">
              <a:off x="8716270" y="3332282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2680EDE-B2EB-4EC9-9C6C-6216FB358257}"/>
                </a:ext>
              </a:extLst>
            </p:cNvPr>
            <p:cNvSpPr/>
            <p:nvPr/>
          </p:nvSpPr>
          <p:spPr>
            <a:xfrm>
              <a:off x="0" y="0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2092CA9F-C29F-49A4-B6E5-2A0AAC3FF47E}"/>
                </a:ext>
              </a:extLst>
            </p:cNvPr>
            <p:cNvSpPr/>
            <p:nvPr/>
          </p:nvSpPr>
          <p:spPr>
            <a:xfrm>
              <a:off x="0" y="6744328"/>
              <a:ext cx="12192000" cy="11164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2761936-3894-4C04-B444-BE6E09137EE3}"/>
                </a:ext>
              </a:extLst>
            </p:cNvPr>
            <p:cNvSpPr/>
            <p:nvPr/>
          </p:nvSpPr>
          <p:spPr>
            <a:xfrm rot="5400000">
              <a:off x="-3332281" y="3332281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5F9741D9-EEA3-444C-AD86-2603995F4791}"/>
                </a:ext>
              </a:extLst>
            </p:cNvPr>
            <p:cNvSpPr/>
            <p:nvPr/>
          </p:nvSpPr>
          <p:spPr>
            <a:xfrm rot="5400000">
              <a:off x="8716270" y="3332282"/>
              <a:ext cx="6810254" cy="1456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8FEA5268-DD52-487C-B234-57836927A468}"/>
              </a:ext>
            </a:extLst>
          </p:cNvPr>
          <p:cNvSpPr txBox="1"/>
          <p:nvPr/>
        </p:nvSpPr>
        <p:spPr>
          <a:xfrm>
            <a:off x="1135721" y="1315116"/>
            <a:ext cx="793277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What is design Thinking and why is it so popular? – (2021) Interaction Design foundation - </a:t>
            </a:r>
            <a:r>
              <a:rPr lang="en-GB" dirty="0">
                <a:hlinkClick r:id="rId2"/>
              </a:rPr>
              <a:t>https://www.interaction-design.org/literature/article/what-is-design-thinking-and-why-is-it-so-popular</a:t>
            </a:r>
            <a:r>
              <a:rPr lang="en-GB" dirty="0"/>
              <a:t> - Accessed on 17-03-2022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20052B0-C165-4CFA-BFE5-1387279E848E}"/>
              </a:ext>
            </a:extLst>
          </p:cNvPr>
          <p:cNvSpPr txBox="1"/>
          <p:nvPr/>
        </p:nvSpPr>
        <p:spPr>
          <a:xfrm>
            <a:off x="1129299" y="2368664"/>
            <a:ext cx="91556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Define Critical Thinking (2007) The Foundation For Critical Thinking </a:t>
            </a:r>
            <a:r>
              <a:rPr lang="en-GB" dirty="0">
                <a:hlinkClick r:id="rId3"/>
              </a:rPr>
              <a:t>https://www.criticalthinking.org/pages/defining-critical-thinking/766</a:t>
            </a:r>
            <a:r>
              <a:rPr lang="en-GB" dirty="0"/>
              <a:t> - Accessed on 17-03-2022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7FB9359-2FAA-4CEB-87DC-0F715B20E5C6}"/>
              </a:ext>
            </a:extLst>
          </p:cNvPr>
          <p:cNvSpPr txBox="1"/>
          <p:nvPr/>
        </p:nvSpPr>
        <p:spPr>
          <a:xfrm>
            <a:off x="1129299" y="3320371"/>
            <a:ext cx="61071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Conflict Management (2020)- The Project Management Hut -  </a:t>
            </a:r>
            <a:r>
              <a:rPr lang="en-GB" dirty="0">
                <a:hlinkClick r:id="rId4"/>
              </a:rPr>
              <a:t>https://pmhut.com/category/people-issues/conflict-management</a:t>
            </a:r>
            <a:r>
              <a:rPr lang="en-GB" dirty="0"/>
              <a:t> - Accessed on 18-03-2022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7D3926-21C0-447D-B138-FDA32136192F}"/>
              </a:ext>
            </a:extLst>
          </p:cNvPr>
          <p:cNvSpPr txBox="1"/>
          <p:nvPr/>
        </p:nvSpPr>
        <p:spPr>
          <a:xfrm>
            <a:off x="559273" y="1407449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03ED7B5-23DD-495B-A575-EBC1501DD15E}"/>
              </a:ext>
            </a:extLst>
          </p:cNvPr>
          <p:cNvSpPr txBox="1"/>
          <p:nvPr/>
        </p:nvSpPr>
        <p:spPr>
          <a:xfrm>
            <a:off x="559273" y="2373589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1E7EF27-C7D3-4610-93C2-707DC1F2D695}"/>
              </a:ext>
            </a:extLst>
          </p:cNvPr>
          <p:cNvSpPr txBox="1"/>
          <p:nvPr/>
        </p:nvSpPr>
        <p:spPr>
          <a:xfrm>
            <a:off x="559272" y="3155063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3.</a:t>
            </a:r>
          </a:p>
        </p:txBody>
      </p:sp>
    </p:spTree>
    <p:extLst>
      <p:ext uri="{BB962C8B-B14F-4D97-AF65-F5344CB8AC3E}">
        <p14:creationId xmlns:p14="http://schemas.microsoft.com/office/powerpoint/2010/main" val="23225520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752</TotalTime>
  <Words>812</Words>
  <Application>Microsoft Office PowerPoint</Application>
  <PresentationFormat>Widescreen</PresentationFormat>
  <Paragraphs>54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Bahnschrift SemiLight Condensed</vt:lpstr>
      <vt:lpstr>Calibri</vt:lpstr>
      <vt:lpstr>Calibri Light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Harri</dc:creator>
  <cp:lastModifiedBy>Harri</cp:lastModifiedBy>
  <cp:revision>7</cp:revision>
  <dcterms:created xsi:type="dcterms:W3CDTF">2022-03-17T15:13:36Z</dcterms:created>
  <dcterms:modified xsi:type="dcterms:W3CDTF">2022-03-18T23:58:38Z</dcterms:modified>
</cp:coreProperties>
</file>