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257" r:id="rId3"/>
    <p:sldId id="258" r:id="rId4"/>
    <p:sldId id="259" r:id="rId5"/>
    <p:sldId id="260" r:id="rId6"/>
    <p:sldId id="298" r:id="rId7"/>
    <p:sldId id="275" r:id="rId8"/>
    <p:sldId id="281" r:id="rId9"/>
    <p:sldId id="282" r:id="rId10"/>
    <p:sldId id="264" r:id="rId11"/>
    <p:sldId id="284" r:id="rId12"/>
    <p:sldId id="261" r:id="rId13"/>
    <p:sldId id="276" r:id="rId14"/>
    <p:sldId id="278" r:id="rId15"/>
    <p:sldId id="277" r:id="rId16"/>
    <p:sldId id="311" r:id="rId17"/>
    <p:sldId id="312" r:id="rId18"/>
    <p:sldId id="313" r:id="rId19"/>
    <p:sldId id="314" r:id="rId20"/>
    <p:sldId id="319" r:id="rId21"/>
    <p:sldId id="320" r:id="rId22"/>
    <p:sldId id="321" r:id="rId23"/>
    <p:sldId id="322" r:id="rId24"/>
    <p:sldId id="296" r:id="rId25"/>
    <p:sldId id="273" r:id="rId26"/>
    <p:sldId id="315" r:id="rId27"/>
    <p:sldId id="294" r:id="rId28"/>
    <p:sldId id="279" r:id="rId29"/>
    <p:sldId id="316" r:id="rId30"/>
    <p:sldId id="295" r:id="rId31"/>
    <p:sldId id="317" r:id="rId32"/>
    <p:sldId id="274" r:id="rId33"/>
    <p:sldId id="318" r:id="rId34"/>
    <p:sldId id="280" r:id="rId35"/>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p:cViewPr varScale="1">
        <p:scale>
          <a:sx n="114" d="100"/>
          <a:sy n="114" d="100"/>
        </p:scale>
        <p:origin x="414" y="120"/>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8413" y="0"/>
            <a:ext cx="2914650" cy="490538"/>
          </a:xfrm>
          <a:prstGeom prst="rect">
            <a:avLst/>
          </a:prstGeom>
        </p:spPr>
        <p:txBody>
          <a:bodyPr vert="horz" lIns="91440" tIns="45720" rIns="91440" bIns="45720" rtlCol="0"/>
          <a:lstStyle>
            <a:lvl1pPr algn="r">
              <a:defRPr sz="1200"/>
            </a:lvl1pPr>
          </a:lstStyle>
          <a:p>
            <a:fld id="{BC6F3072-8726-4A03-B42B-73FAEBD52237}" type="datetimeFigureOut">
              <a:rPr lang="en-GB" smtClean="0"/>
              <a:t>16/02/2024</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3100" y="4703763"/>
            <a:ext cx="5378450" cy="3848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700"/>
            <a:ext cx="2914650" cy="4905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8413" y="9283700"/>
            <a:ext cx="2914650" cy="490538"/>
          </a:xfrm>
          <a:prstGeom prst="rect">
            <a:avLst/>
          </a:prstGeom>
        </p:spPr>
        <p:txBody>
          <a:bodyPr vert="horz" lIns="91440" tIns="45720" rIns="91440" bIns="45720" rtlCol="0" anchor="b"/>
          <a:lstStyle>
            <a:lvl1pPr algn="r">
              <a:defRPr sz="1200"/>
            </a:lvl1pPr>
          </a:lstStyle>
          <a:p>
            <a:fld id="{537022D7-8EE9-4D04-8BF0-878BDB0E5FA9}" type="slidenum">
              <a:rPr lang="en-GB" smtClean="0"/>
              <a:t>‹#›</a:t>
            </a:fld>
            <a:endParaRPr lang="en-GB"/>
          </a:p>
        </p:txBody>
      </p:sp>
    </p:spTree>
    <p:extLst>
      <p:ext uri="{BB962C8B-B14F-4D97-AF65-F5344CB8AC3E}">
        <p14:creationId xmlns:p14="http://schemas.microsoft.com/office/powerpoint/2010/main" val="1160538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6" name="Rectangle 15"/>
          <p:cNvSpPr/>
          <p:nvPr/>
        </p:nvSpPr>
        <p:spPr>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3"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5" y="2336873"/>
            <a:ext cx="3070035"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680322" y="3022675"/>
            <a:ext cx="3049703" cy="291351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3945471" y="3022675"/>
            <a:ext cx="3063240" cy="291351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7224157" y="2336873"/>
            <a:ext cx="3070025"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7224157" y="3022675"/>
            <a:ext cx="3070025" cy="291351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2/16/2024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76582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7" y="5929622"/>
            <a:ext cx="1602997" cy="144270"/>
          </a:xfrm>
          <a:prstGeom prst="rect">
            <a:avLst/>
          </a:prstGeom>
        </p:spPr>
      </p:pic>
      <p:sp>
        <p:nvSpPr>
          <p:cNvPr id="14" name="Rectangle 13"/>
          <p:cNvSpPr/>
          <p:nvPr/>
        </p:nvSpPr>
        <p:spPr>
          <a:xfrm>
            <a:off x="1"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8"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600"/>
            <a:ext cx="8718877" cy="3036061"/>
          </a:xfrm>
        </p:spPr>
        <p:txBody>
          <a:bodyPr anchor="ctr"/>
          <a:lstStyle>
            <a:lvl1pPr>
              <a:defRPr sz="2400"/>
            </a:lvl1pPr>
          </a:lstStyle>
          <a:p>
            <a:r>
              <a:rPr lang="en-US"/>
              <a:t>Click to edit Master title style</a:t>
            </a:r>
            <a:endParaRPr lang="en-US" dirty="0"/>
          </a:p>
        </p:txBody>
      </p:sp>
      <p:sp>
        <p:nvSpPr>
          <p:cNvPr id="12" name="Text Placeholder 3"/>
          <p:cNvSpPr>
            <a:spLocks noGrp="1"/>
          </p:cNvSpPr>
          <p:nvPr>
            <p:ph type="body" sz="half" idx="13"/>
          </p:nvPr>
        </p:nvSpPr>
        <p:spPr>
          <a:xfrm>
            <a:off x="1402289" y="3653379"/>
            <a:ext cx="8156579" cy="54896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680323" y="4711617"/>
            <a:ext cx="9613859" cy="1090789"/>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2/16/2024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7" y="4709927"/>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54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5400" dirty="0">
                <a:solidFill>
                  <a:schemeClr val="tx1"/>
                </a:solidFill>
                <a:effectLst/>
              </a:rPr>
              <a:t>”</a:t>
            </a:r>
          </a:p>
        </p:txBody>
      </p:sp>
    </p:spTree>
    <p:extLst>
      <p:ext uri="{BB962C8B-B14F-4D97-AF65-F5344CB8AC3E}">
        <p14:creationId xmlns:p14="http://schemas.microsoft.com/office/powerpoint/2010/main" val="1574032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16/02/2024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68" r:id="rId4"/>
    <p:sldLayoutId id="2147483653" r:id="rId5"/>
    <p:sldLayoutId id="2147483654" r:id="rId6"/>
    <p:sldLayoutId id="2147483655" r:id="rId7"/>
    <p:sldLayoutId id="2147483656" r:id="rId8"/>
    <p:sldLayoutId id="2147483657" r:id="rId9"/>
    <p:sldLayoutId id="2147483658" r:id="rId10"/>
    <p:sldLayoutId id="2147483659" r:id="rId11"/>
    <p:sldLayoutId id="2147483669" r:id="rId12"/>
    <p:sldLayoutId id="2147483670"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oxfordreference-com.ezproxy.uwtsd.ac.uk/display/10.1093/acref/9780199683581.001.0001/acref-9780199683581-e-1774?rskey=HXef4D&amp;result=1"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ted.com/talks/eric_liu_how_to_understand_power#t-154666"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gda.scot/2019/05/10/empowerment-in-action/"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cepa.org/article/russia-a-state-of-homophobia/" TargetMode="External"/><Relationship Id="rId2" Type="http://schemas.openxmlformats.org/officeDocument/2006/relationships/hyperlink" Target="https://www.hrw.org/report/2021/04/19/break-their-lineage-break-their-roots/chinas-crimes-against-humanity-targeting" TargetMode="Externa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hyperlink" Target="https://www.bbc.co.uk/news/world-middle-east-66218318"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commonslibrary.parliament.uk/research-briefings/cdp-2023-0213/" TargetMode="External"/><Relationship Id="rId2" Type="http://schemas.openxmlformats.org/officeDocument/2006/relationships/hyperlink" Target="https://committees.parliament.uk/committee/93/human-rights-joint-committee/news/199840/legislative-scrutiny-highlights-human-rights-failings-of-rwanda-bill/" TargetMode="Externa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hyperlink" Target="https://www.gov.uk/government/news/new-protest-laws-on-face-coverings-and-pyrotechnics"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eb-p-ebscohost-com.ezproxy.uwtsd.ac.uk/ehost/pdfviewer/pdfviewer?vid=0&amp;sid=169451a2-984e-4a75-8f4d-d817d3bb14da%40redis" TargetMode="External"/><Relationship Id="rId2" Type="http://schemas.openxmlformats.org/officeDocument/2006/relationships/hyperlink" Target="https://web-p-ebscohost-com.ezproxy.uwtsd.ac.uk/ehost/pdfviewer/pdfviewer?vid=0&amp;sid=32fc0d45-e859-4419-ae4f-0efea5207e3f%40redis" TargetMode="External"/><Relationship Id="rId1" Type="http://schemas.openxmlformats.org/officeDocument/2006/relationships/slideLayout" Target="../slideLayouts/slideLayout2.xml"/><Relationship Id="rId4" Type="http://schemas.openxmlformats.org/officeDocument/2006/relationships/hyperlink" Target="https://cepa.org/article/russia-a-state-of-homophobia/"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researchgate.net/publication/234014930_The_'agency'_of_sustainable_community_development" TargetMode="External"/><Relationship Id="rId2" Type="http://schemas.openxmlformats.org/officeDocument/2006/relationships/hyperlink" Target="https://academic.oup.com/book/8274?login=true"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jstor-org.ezproxy.uwtsd.ac.uk/stable/1343197?seq=4" TargetMode="External"/><Relationship Id="rId2" Type="http://schemas.openxmlformats.org/officeDocument/2006/relationships/hyperlink" Target="https://www.bbc.co.uk/news/uk-24670413"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bbc.co.uk/news/world-middle-east-66218318" TargetMode="External"/><Relationship Id="rId2" Type="http://schemas.openxmlformats.org/officeDocument/2006/relationships/hyperlink" Target="https://gda.scot/2019/05/10/empowerment-in-action/" TargetMode="External"/><Relationship Id="rId1" Type="http://schemas.openxmlformats.org/officeDocument/2006/relationships/slideLayout" Target="../slideLayouts/slideLayout2.xml"/><Relationship Id="rId5" Type="http://schemas.openxmlformats.org/officeDocument/2006/relationships/hyperlink" Target="https://www.hrw.org/report/2021/04/19/break-their-lineage-break-their-roots/chinas-crimes-against-humanity-targeting" TargetMode="External"/><Relationship Id="rId4" Type="http://schemas.openxmlformats.org/officeDocument/2006/relationships/hyperlink" Target="https://www.gov.uk/government/news/new-protest-laws-on-face-coverings-and-pyrotechnics"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www.sciencedirect.com/science/article/pii/S0885392412002047" TargetMode="External"/><Relationship Id="rId2" Type="http://schemas.openxmlformats.org/officeDocument/2006/relationships/hyperlink" Target="https://doi.org/10.1177/2455133320909926" TargetMode="External"/><Relationship Id="rId1" Type="http://schemas.openxmlformats.org/officeDocument/2006/relationships/slideLayout" Target="../slideLayouts/slideLayout2.xml"/><Relationship Id="rId4" Type="http://schemas.openxmlformats.org/officeDocument/2006/relationships/hyperlink" Target="https://www.ted.com/talks/eric_liu_how_to_understand_power#t-154666"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2307/j.ctv14rmnsb" TargetMode="External"/><Relationship Id="rId2" Type="http://schemas.openxmlformats.org/officeDocument/2006/relationships/hyperlink" Target="https://plato.stanford.edu/entries/liberation/" TargetMode="External"/><Relationship Id="rId1" Type="http://schemas.openxmlformats.org/officeDocument/2006/relationships/slideLayout" Target="../slideLayouts/slideLayout2.xml"/><Relationship Id="rId4" Type="http://schemas.openxmlformats.org/officeDocument/2006/relationships/hyperlink" Target="http://www.jstor.org/stable/4413702"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journals.calstate.edu/csf/article/download/3713/3222#:~:text=It%20is%20argued%20that%20religion,%2C%20morals%2C%20sex%20and%20marriage.&amp;text=good%2C%20and%20the%20truth%20in,values%20for%20society%20to%20follow" TargetMode="External"/><Relationship Id="rId2" Type="http://schemas.openxmlformats.org/officeDocument/2006/relationships/hyperlink" Target="https://nmaahc.si.edu/learn/talking-about-race/topics/social-identities-and-systems-oppression" TargetMode="External"/><Relationship Id="rId1" Type="http://schemas.openxmlformats.org/officeDocument/2006/relationships/slideLayout" Target="../slideLayouts/slideLayout2.xml"/><Relationship Id="rId4" Type="http://schemas.openxmlformats.org/officeDocument/2006/relationships/hyperlink" Target="https://search-ebscohost-com.ezproxy.uwtsd.ac.uk/login.aspx?direct=true&amp;db=nlebk&amp;AN=411624&amp;site=ehost-live"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publichealthnetwork.cymru/topic/social-justice-and-human-rights/#:~:text=Wales%20is%20made%20up%20of,must%20disadvantaged%20in%20our%20society" TargetMode="External"/><Relationship Id="rId2" Type="http://schemas.openxmlformats.org/officeDocument/2006/relationships/hyperlink" Target="http://www.jstor.org/stable/j.ctv7h0ts6" TargetMode="External"/><Relationship Id="rId1" Type="http://schemas.openxmlformats.org/officeDocument/2006/relationships/slideLayout" Target="../slideLayouts/slideLayout2.xml"/><Relationship Id="rId6" Type="http://schemas.openxmlformats.org/officeDocument/2006/relationships/hyperlink" Target="https://www-oxfordreference-com.ezproxy.uwtsd.ac.uk/display/10.1093/acref/9780199683581.001.0001/acref-9780199683581-e-1774?rskey=HXef4D&amp;result=1" TargetMode="External"/><Relationship Id="rId5" Type="http://schemas.openxmlformats.org/officeDocument/2006/relationships/hyperlink" Target="https://compass.onlinelibrary.wiley.com/doi/full/10.1111/phc3.12658" TargetMode="External"/><Relationship Id="rId4" Type="http://schemas.openxmlformats.org/officeDocument/2006/relationships/hyperlink" Target="https://commonslibrary.parliament.uk/research-briefings/cdp-2023-0213/"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un.org/esa/socdev/rwss/2016/full-report.pdf" TargetMode="External"/><Relationship Id="rId2" Type="http://schemas.openxmlformats.org/officeDocument/2006/relationships/hyperlink" Target="https://www.jstor.org/stable/10.1163/j.ctv29sfvcf" TargetMode="External"/><Relationship Id="rId1" Type="http://schemas.openxmlformats.org/officeDocument/2006/relationships/slideLayout" Target="../slideLayouts/slideLayout2.xml"/><Relationship Id="rId4" Type="http://schemas.openxmlformats.org/officeDocument/2006/relationships/hyperlink" Target="https://committees.parliament.uk/committee/93/human-rights-joint-committee/news/199840/legislative-scrutiny-highlights-human-rights-failings-of-rwanda-bill/"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search-ebscohost-com.ezproxy.uwtsd.ac.uk/login.aspx?direct=true&amp;db=nlebk&amp;AN=411624&amp;site=ehost-live" TargetMode="External"/><Relationship Id="rId2" Type="http://schemas.openxmlformats.org/officeDocument/2006/relationships/hyperlink" Target="https://onlinesocialwork.vcu.edu/blog/empowerment-theory-in-social-work/" TargetMode="External"/><Relationship Id="rId1" Type="http://schemas.openxmlformats.org/officeDocument/2006/relationships/slideLayout" Target="../slideLayouts/slideLayout2.xml"/><Relationship Id="rId4" Type="http://schemas.openxmlformats.org/officeDocument/2006/relationships/hyperlink" Target="https://www.researchgate.net/publication/269576288_The_Place_of_Social_Capital_in_Understanding_Social_and_Economic_Outc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47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456040" y="332656"/>
            <a:ext cx="2952328"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4151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112224" y="1916832"/>
            <a:ext cx="2232248" cy="26642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159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4511824" y="2996952"/>
            <a:ext cx="1190222"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5879976" y="1916832"/>
            <a:ext cx="2016224" cy="158417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Rectangle 12"/>
          <p:cNvSpPr/>
          <p:nvPr/>
        </p:nvSpPr>
        <p:spPr>
          <a:xfrm>
            <a:off x="5165479" y="1124744"/>
            <a:ext cx="1154218"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4151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879976" y="3645024"/>
            <a:ext cx="2016224" cy="936104"/>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7" name="TextBox 16"/>
          <p:cNvSpPr txBox="1"/>
          <p:nvPr/>
        </p:nvSpPr>
        <p:spPr>
          <a:xfrm>
            <a:off x="1807504" y="4790345"/>
            <a:ext cx="8496944" cy="430887"/>
          </a:xfrm>
          <a:prstGeom prst="rect">
            <a:avLst/>
          </a:prstGeom>
          <a:noFill/>
        </p:spPr>
        <p:txBody>
          <a:bodyPr wrap="square" rtlCol="0">
            <a:spAutoFit/>
          </a:bodyPr>
          <a:lstStyle/>
          <a:p>
            <a:r>
              <a:rPr lang="en-GB" sz="2200" b="1" dirty="0"/>
              <a:t>ECAY6003: Advocacy: Maintaining Independence in Service Provision</a:t>
            </a:r>
          </a:p>
        </p:txBody>
      </p:sp>
      <p:sp>
        <p:nvSpPr>
          <p:cNvPr id="18" name="TextBox 17"/>
          <p:cNvSpPr txBox="1"/>
          <p:nvPr/>
        </p:nvSpPr>
        <p:spPr>
          <a:xfrm>
            <a:off x="1775520" y="5221232"/>
            <a:ext cx="10225136" cy="769441"/>
          </a:xfrm>
          <a:prstGeom prst="rect">
            <a:avLst/>
          </a:prstGeom>
          <a:noFill/>
        </p:spPr>
        <p:txBody>
          <a:bodyPr wrap="square" rtlCol="0">
            <a:spAutoFit/>
          </a:bodyPr>
          <a:lstStyle/>
          <a:p>
            <a:r>
              <a:rPr lang="en-GB" sz="2200" b="1" dirty="0"/>
              <a:t>Theme 5: Principles of Empowerment (Revisited)</a:t>
            </a:r>
          </a:p>
          <a:p>
            <a:r>
              <a:rPr lang="en-GB" sz="2200" b="1" dirty="0"/>
              <a:t>Part 1: Power, Empowerment Theory, Social Justice. Social Control and Oppression</a:t>
            </a:r>
          </a:p>
        </p:txBody>
      </p:sp>
      <p:pic>
        <p:nvPicPr>
          <p:cNvPr id="3" name="Picture 2">
            <a:extLst>
              <a:ext uri="{FF2B5EF4-FFF2-40B4-BE49-F238E27FC236}">
                <a16:creationId xmlns:a16="http://schemas.microsoft.com/office/drawing/2014/main" id="{0F03E1D7-5D3A-994A-8C99-8E6A778C41F8}"/>
              </a:ext>
            </a:extLst>
          </p:cNvPr>
          <p:cNvPicPr>
            <a:picLocks noChangeAspect="1"/>
          </p:cNvPicPr>
          <p:nvPr/>
        </p:nvPicPr>
        <p:blipFill>
          <a:blip r:embed="rId2"/>
          <a:stretch>
            <a:fillRect/>
          </a:stretch>
        </p:blipFill>
        <p:spPr>
          <a:xfrm>
            <a:off x="8332998" y="1972630"/>
            <a:ext cx="1790700" cy="2552700"/>
          </a:xfrm>
          <a:prstGeom prst="rect">
            <a:avLst/>
          </a:prstGeom>
        </p:spPr>
      </p:pic>
      <p:pic>
        <p:nvPicPr>
          <p:cNvPr id="11" name="Picture 10">
            <a:extLst>
              <a:ext uri="{FF2B5EF4-FFF2-40B4-BE49-F238E27FC236}">
                <a16:creationId xmlns:a16="http://schemas.microsoft.com/office/drawing/2014/main" id="{2F53FC39-06F9-8AB1-B79D-3823B0C11ADD}"/>
              </a:ext>
            </a:extLst>
          </p:cNvPr>
          <p:cNvPicPr>
            <a:picLocks noChangeAspect="1"/>
          </p:cNvPicPr>
          <p:nvPr/>
        </p:nvPicPr>
        <p:blipFill>
          <a:blip r:embed="rId3"/>
          <a:stretch>
            <a:fillRect/>
          </a:stretch>
        </p:blipFill>
        <p:spPr>
          <a:xfrm>
            <a:off x="6130764" y="1960741"/>
            <a:ext cx="1518828" cy="1518828"/>
          </a:xfrm>
          <a:prstGeom prst="rect">
            <a:avLst/>
          </a:prstGeom>
        </p:spPr>
      </p:pic>
      <p:pic>
        <p:nvPicPr>
          <p:cNvPr id="12" name="Picture 11">
            <a:extLst>
              <a:ext uri="{FF2B5EF4-FFF2-40B4-BE49-F238E27FC236}">
                <a16:creationId xmlns:a16="http://schemas.microsoft.com/office/drawing/2014/main" id="{DE9842FC-BC39-BD81-7B9B-A6478E471B7E}"/>
              </a:ext>
            </a:extLst>
          </p:cNvPr>
          <p:cNvPicPr>
            <a:picLocks noChangeAspect="1"/>
          </p:cNvPicPr>
          <p:nvPr/>
        </p:nvPicPr>
        <p:blipFill>
          <a:blip r:embed="rId4"/>
          <a:stretch>
            <a:fillRect/>
          </a:stretch>
        </p:blipFill>
        <p:spPr>
          <a:xfrm>
            <a:off x="2089274" y="381519"/>
            <a:ext cx="1714842" cy="2422555"/>
          </a:xfrm>
          <a:prstGeom prst="rect">
            <a:avLst/>
          </a:prstGeom>
        </p:spPr>
      </p:pic>
      <p:pic>
        <p:nvPicPr>
          <p:cNvPr id="16" name="Picture 15">
            <a:extLst>
              <a:ext uri="{FF2B5EF4-FFF2-40B4-BE49-F238E27FC236}">
                <a16:creationId xmlns:a16="http://schemas.microsoft.com/office/drawing/2014/main" id="{BE0E83BF-1C47-96DA-0FB4-42FC5ABB4A64}"/>
              </a:ext>
            </a:extLst>
          </p:cNvPr>
          <p:cNvPicPr>
            <a:picLocks noChangeAspect="1"/>
          </p:cNvPicPr>
          <p:nvPr/>
        </p:nvPicPr>
        <p:blipFill>
          <a:blip r:embed="rId5"/>
          <a:stretch>
            <a:fillRect/>
          </a:stretch>
        </p:blipFill>
        <p:spPr>
          <a:xfrm>
            <a:off x="4580532" y="3068960"/>
            <a:ext cx="1052836" cy="1368152"/>
          </a:xfrm>
          <a:prstGeom prst="rect">
            <a:avLst/>
          </a:prstGeom>
        </p:spPr>
      </p:pic>
      <p:pic>
        <p:nvPicPr>
          <p:cNvPr id="19" name="Picture 18">
            <a:extLst>
              <a:ext uri="{FF2B5EF4-FFF2-40B4-BE49-F238E27FC236}">
                <a16:creationId xmlns:a16="http://schemas.microsoft.com/office/drawing/2014/main" id="{9A0F9D89-5471-5D87-D38C-F67D61E70C6F}"/>
              </a:ext>
            </a:extLst>
          </p:cNvPr>
          <p:cNvPicPr>
            <a:picLocks noChangeAspect="1"/>
          </p:cNvPicPr>
          <p:nvPr/>
        </p:nvPicPr>
        <p:blipFill>
          <a:blip r:embed="rId6"/>
          <a:stretch>
            <a:fillRect/>
          </a:stretch>
        </p:blipFill>
        <p:spPr>
          <a:xfrm>
            <a:off x="6528049" y="414488"/>
            <a:ext cx="2830321" cy="1283419"/>
          </a:xfrm>
          <a:prstGeom prst="rect">
            <a:avLst/>
          </a:prstGeom>
        </p:spPr>
      </p:pic>
      <p:sp>
        <p:nvSpPr>
          <p:cNvPr id="20" name="Rectangle 19">
            <a:extLst>
              <a:ext uri="{FF2B5EF4-FFF2-40B4-BE49-F238E27FC236}">
                <a16:creationId xmlns:a16="http://schemas.microsoft.com/office/drawing/2014/main" id="{6A4FCAEF-A757-FC5B-D336-251C0181F6EF}"/>
              </a:ext>
            </a:extLst>
          </p:cNvPr>
          <p:cNvSpPr/>
          <p:nvPr/>
        </p:nvSpPr>
        <p:spPr>
          <a:xfrm>
            <a:off x="1847528" y="2996952"/>
            <a:ext cx="2520280" cy="15533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1A7193E-48F7-33A9-207C-F3D5BF1AD4EF}"/>
              </a:ext>
            </a:extLst>
          </p:cNvPr>
          <p:cNvSpPr/>
          <p:nvPr/>
        </p:nvSpPr>
        <p:spPr>
          <a:xfrm>
            <a:off x="9480376" y="332656"/>
            <a:ext cx="864096" cy="139317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3" name="Picture 2052" descr="Colourful carved figures of humans">
            <a:extLst>
              <a:ext uri="{FF2B5EF4-FFF2-40B4-BE49-F238E27FC236}">
                <a16:creationId xmlns:a16="http://schemas.microsoft.com/office/drawing/2014/main" id="{2BA1A5AD-4205-4111-83F5-8EFE8839457B}"/>
              </a:ext>
            </a:extLst>
          </p:cNvPr>
          <p:cNvPicPr>
            <a:picLocks noChangeAspect="1"/>
          </p:cNvPicPr>
          <p:nvPr/>
        </p:nvPicPr>
        <p:blipFill rotWithShape="1">
          <a:blip r:embed="rId2">
            <a:alphaModFix amt="40000"/>
          </a:blip>
          <a:srcRect t="21053"/>
          <a:stretch/>
        </p:blipFill>
        <p:spPr>
          <a:xfrm>
            <a:off x="20" y="10"/>
            <a:ext cx="12191980" cy="6857990"/>
          </a:xfrm>
          <a:prstGeom prst="rect">
            <a:avLst/>
          </a:prstGeom>
        </p:spPr>
      </p:pic>
      <p:sp>
        <p:nvSpPr>
          <p:cNvPr id="2050" name="Rectangle 2"/>
          <p:cNvSpPr>
            <a:spLocks noGrp="1" noChangeArrowheads="1"/>
          </p:cNvSpPr>
          <p:nvPr>
            <p:ph type="ctrTitle"/>
          </p:nvPr>
        </p:nvSpPr>
        <p:spPr>
          <a:xfrm>
            <a:off x="1552787" y="625677"/>
            <a:ext cx="8991600" cy="1645920"/>
          </a:xfrm>
          <a:noFill/>
          <a:ln w="38100" cap="sq">
            <a:solidFill>
              <a:schemeClr val="tx1"/>
            </a:solidFill>
            <a:miter lim="800000"/>
          </a:ln>
        </p:spPr>
        <p:txBody>
          <a:bodyPr anchor="ctr">
            <a:normAutofit/>
          </a:bodyPr>
          <a:lstStyle/>
          <a:p>
            <a:pPr eaLnBrk="1" hangingPunct="1"/>
            <a:r>
              <a:rPr lang="en-GB" altLang="en-US" sz="3500" dirty="0">
                <a:solidFill>
                  <a:schemeClr val="tx1"/>
                </a:solidFill>
              </a:rPr>
              <a:t>Principles of Empowerment</a:t>
            </a:r>
            <a:br>
              <a:rPr lang="en-GB" altLang="en-US" sz="3500" dirty="0">
                <a:solidFill>
                  <a:schemeClr val="tx1"/>
                </a:solidFill>
              </a:rPr>
            </a:br>
            <a:r>
              <a:rPr lang="en-GB" altLang="en-US" sz="3500" dirty="0">
                <a:solidFill>
                  <a:schemeClr val="tx1"/>
                </a:solidFill>
              </a:rPr>
              <a:t>Advocates working with those ‘without power’</a:t>
            </a:r>
          </a:p>
        </p:txBody>
      </p:sp>
      <p:sp>
        <p:nvSpPr>
          <p:cNvPr id="2051" name="Rectangle 3"/>
          <p:cNvSpPr>
            <a:spLocks noGrp="1" noChangeArrowheads="1"/>
          </p:cNvSpPr>
          <p:nvPr>
            <p:ph type="subTitle" idx="1"/>
          </p:nvPr>
        </p:nvSpPr>
        <p:spPr>
          <a:xfrm>
            <a:off x="2695194" y="4352544"/>
            <a:ext cx="6801612" cy="1239894"/>
          </a:xfrm>
        </p:spPr>
        <p:txBody>
          <a:bodyPr>
            <a:normAutofit/>
          </a:bodyPr>
          <a:lstStyle/>
          <a:p>
            <a:pPr eaLnBrk="1" hangingPunct="1">
              <a:lnSpc>
                <a:spcPct val="90000"/>
              </a:lnSpc>
            </a:pPr>
            <a:endParaRPr lang="en-GB" altLang="en-US" sz="1300" dirty="0">
              <a:solidFill>
                <a:schemeClr val="tx1"/>
              </a:solidFill>
            </a:endParaRPr>
          </a:p>
          <a:p>
            <a:pPr eaLnBrk="1" hangingPunct="1">
              <a:lnSpc>
                <a:spcPct val="90000"/>
              </a:lnSpc>
            </a:pPr>
            <a:endParaRPr lang="en-GB" altLang="en-US" sz="1300" dirty="0">
              <a:solidFill>
                <a:schemeClr val="tx1"/>
              </a:solidFill>
            </a:endParaRPr>
          </a:p>
          <a:p>
            <a:pPr eaLnBrk="1" hangingPunct="1">
              <a:lnSpc>
                <a:spcPct val="90000"/>
              </a:lnSpc>
            </a:pPr>
            <a:endParaRPr lang="en-GB" altLang="en-US" sz="1300" dirty="0">
              <a:solidFill>
                <a:schemeClr val="tx1"/>
              </a:solidFill>
            </a:endParaRPr>
          </a:p>
          <a:p>
            <a:pPr eaLnBrk="1" hangingPunct="1">
              <a:lnSpc>
                <a:spcPct val="90000"/>
              </a:lnSpc>
            </a:pPr>
            <a:r>
              <a:rPr lang="en-GB" altLang="en-US" sz="1300" dirty="0">
                <a:solidFill>
                  <a:schemeClr val="tx1"/>
                </a:solidFill>
              </a:rPr>
              <a:t>Module ECAY6003</a:t>
            </a:r>
          </a:p>
        </p:txBody>
      </p:sp>
    </p:spTree>
    <p:extLst>
      <p:ext uri="{BB962C8B-B14F-4D97-AF65-F5344CB8AC3E}">
        <p14:creationId xmlns:p14="http://schemas.microsoft.com/office/powerpoint/2010/main" val="2391259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idx="1"/>
          </p:nvPr>
        </p:nvSpPr>
        <p:spPr>
          <a:xfrm>
            <a:off x="371364" y="1340768"/>
            <a:ext cx="11449272" cy="4536504"/>
          </a:xfrm>
        </p:spPr>
        <p:txBody>
          <a:bodyPr anchor="ctr">
            <a:normAutofit fontScale="92500" lnSpcReduction="10000"/>
          </a:bodyPr>
          <a:lstStyle/>
          <a:p>
            <a:pPr marL="0" indent="0" eaLnBrk="1" hangingPunct="1">
              <a:buNone/>
            </a:pPr>
            <a:r>
              <a:rPr lang="en-GB" altLang="en-US" dirty="0"/>
              <a:t>The UK Government in 2004 defined social exclusion as;</a:t>
            </a:r>
          </a:p>
          <a:p>
            <a:pPr marL="0" indent="0" eaLnBrk="1" hangingPunct="1">
              <a:buNone/>
            </a:pPr>
            <a:endParaRPr lang="en-GB" altLang="en-US" dirty="0"/>
          </a:p>
          <a:p>
            <a:pPr eaLnBrk="1" hangingPunct="1"/>
            <a:r>
              <a:rPr lang="en-GB" altLang="en-US" dirty="0"/>
              <a:t> 'what can happen when individuals or areas suffer from a combination of linked problems such as unemployment, poor skills, low incomes, poor housing, high crime environments, bad health and family breakdown’ </a:t>
            </a:r>
          </a:p>
          <a:p>
            <a:pPr marL="0" indent="0" algn="r" eaLnBrk="1" hangingPunct="1">
              <a:buNone/>
            </a:pPr>
            <a:r>
              <a:rPr lang="en-GB" altLang="en-US" dirty="0"/>
              <a:t>(UK Office of the Deputy Prime Minister, 2004, p.19).</a:t>
            </a:r>
          </a:p>
          <a:p>
            <a:r>
              <a:rPr lang="en-GB" altLang="en-US" dirty="0"/>
              <a:t>Such people can also be considered as ‘disempowered’ or ‘disenfranchised’ by their position in society </a:t>
            </a:r>
          </a:p>
        </p:txBody>
      </p:sp>
      <p:sp>
        <p:nvSpPr>
          <p:cNvPr id="3" name="Title 2">
            <a:extLst>
              <a:ext uri="{FF2B5EF4-FFF2-40B4-BE49-F238E27FC236}">
                <a16:creationId xmlns:a16="http://schemas.microsoft.com/office/drawing/2014/main" id="{FCA048A0-3C25-2262-15CB-292E3BF6646A}"/>
              </a:ext>
            </a:extLst>
          </p:cNvPr>
          <p:cNvSpPr>
            <a:spLocks noGrp="1"/>
          </p:cNvSpPr>
          <p:nvPr>
            <p:ph type="title"/>
          </p:nvPr>
        </p:nvSpPr>
        <p:spPr/>
        <p:txBody>
          <a:bodyPr/>
          <a:lstStyle/>
          <a:p>
            <a:r>
              <a:rPr lang="en-GB" b="1" dirty="0"/>
              <a:t>People without ‘power’</a:t>
            </a:r>
          </a:p>
        </p:txBody>
      </p:sp>
    </p:spTree>
    <p:extLst>
      <p:ext uri="{BB962C8B-B14F-4D97-AF65-F5344CB8AC3E}">
        <p14:creationId xmlns:p14="http://schemas.microsoft.com/office/powerpoint/2010/main" val="1595067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534012" y="188640"/>
            <a:ext cx="11123976" cy="1174991"/>
          </a:xfrm>
        </p:spPr>
        <p:txBody>
          <a:bodyPr>
            <a:normAutofit/>
          </a:bodyPr>
          <a:lstStyle/>
          <a:p>
            <a:pPr eaLnBrk="1" hangingPunct="1"/>
            <a:r>
              <a:rPr lang="en-GB" altLang="en-US" b="1" dirty="0"/>
              <a:t>Theme outline</a:t>
            </a:r>
          </a:p>
        </p:txBody>
      </p:sp>
      <p:sp>
        <p:nvSpPr>
          <p:cNvPr id="4099" name="Rectangle 3"/>
          <p:cNvSpPr>
            <a:spLocks noGrp="1" noChangeArrowheads="1"/>
          </p:cNvSpPr>
          <p:nvPr>
            <p:ph idx="1"/>
          </p:nvPr>
        </p:nvSpPr>
        <p:spPr>
          <a:xfrm>
            <a:off x="1127448" y="1484784"/>
            <a:ext cx="10153128" cy="3255252"/>
          </a:xfrm>
        </p:spPr>
        <p:txBody>
          <a:bodyPr>
            <a:noAutofit/>
          </a:bodyPr>
          <a:lstStyle/>
          <a:p>
            <a:pPr eaLnBrk="1" hangingPunct="1"/>
            <a:r>
              <a:rPr lang="en-GB" altLang="en-US" dirty="0"/>
              <a:t>What is Power?</a:t>
            </a:r>
          </a:p>
          <a:p>
            <a:pPr eaLnBrk="1" hangingPunct="1"/>
            <a:r>
              <a:rPr lang="en-GB" altLang="en-US" dirty="0"/>
              <a:t>What is your understanding of Empowerment?</a:t>
            </a:r>
          </a:p>
          <a:p>
            <a:pPr eaLnBrk="1" hangingPunct="1"/>
            <a:r>
              <a:rPr lang="en-GB" altLang="en-US" dirty="0"/>
              <a:t>Empowerment in context.</a:t>
            </a:r>
          </a:p>
          <a:p>
            <a:pPr eaLnBrk="1" hangingPunct="1"/>
            <a:r>
              <a:rPr lang="en-GB" altLang="en-US" dirty="0"/>
              <a:t>Empowerment theory.</a:t>
            </a:r>
          </a:p>
          <a:p>
            <a:pPr eaLnBrk="1" hangingPunct="1"/>
            <a:r>
              <a:rPr lang="en-GB" altLang="en-US" dirty="0"/>
              <a:t>Principles of Empowerment.</a:t>
            </a:r>
          </a:p>
          <a:p>
            <a:pPr eaLnBrk="1" hangingPunct="1"/>
            <a:r>
              <a:rPr lang="en-GB" altLang="en-US" dirty="0"/>
              <a:t>Empowerment and change.</a:t>
            </a:r>
          </a:p>
          <a:p>
            <a:pPr eaLnBrk="1" hangingPunct="1"/>
            <a:r>
              <a:rPr lang="en-GB" altLang="en-US" dirty="0"/>
              <a:t>Empowerment in Practice.</a:t>
            </a:r>
          </a:p>
        </p:txBody>
      </p:sp>
    </p:spTree>
    <p:extLst>
      <p:ext uri="{BB962C8B-B14F-4D97-AF65-F5344CB8AC3E}">
        <p14:creationId xmlns:p14="http://schemas.microsoft.com/office/powerpoint/2010/main" val="828587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09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0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407368" y="1556792"/>
            <a:ext cx="11305256" cy="2382098"/>
          </a:xfrm>
        </p:spPr>
        <p:txBody>
          <a:bodyPr anchor="t">
            <a:noAutofit/>
          </a:bodyPr>
          <a:lstStyle/>
          <a:p>
            <a:pPr>
              <a:spcBef>
                <a:spcPts val="1200"/>
              </a:spcBef>
              <a:spcAft>
                <a:spcPts val="1200"/>
              </a:spcAft>
            </a:pPr>
            <a:r>
              <a:rPr lang="en-GB" altLang="en-US" sz="2800" dirty="0"/>
              <a:t>Neil Thompson in his book </a:t>
            </a:r>
            <a:r>
              <a:rPr lang="en-GB" altLang="en-US" sz="2800" i="1" dirty="0"/>
              <a:t>Power and Empowerment </a:t>
            </a:r>
            <a:r>
              <a:rPr lang="en-GB" altLang="en-US" sz="2800" dirty="0"/>
              <a:t>(2007, p. 4).) suggests that power is a term that is widely used but nonetheless very hard to pin down</a:t>
            </a:r>
          </a:p>
          <a:p>
            <a:pPr>
              <a:spcBef>
                <a:spcPts val="1200"/>
              </a:spcBef>
              <a:spcAft>
                <a:spcPts val="1200"/>
              </a:spcAft>
            </a:pPr>
            <a:r>
              <a:rPr lang="en-GB" altLang="en-US" sz="2800" dirty="0"/>
              <a:t>He goes on to argue that we will need to settle for a broader understanding of the term that takes account of different theoretical orientations towards it.</a:t>
            </a:r>
          </a:p>
          <a:p>
            <a:pPr>
              <a:spcBef>
                <a:spcPts val="1200"/>
              </a:spcBef>
              <a:spcAft>
                <a:spcPts val="1200"/>
              </a:spcAft>
            </a:pPr>
            <a:r>
              <a:rPr lang="en-GB" altLang="en-US" sz="2800" dirty="0"/>
              <a:t>Scott (2015) makes the same point in his exploration of the </a:t>
            </a:r>
            <a:r>
              <a:rPr lang="en-GB" altLang="en-US" sz="2800" dirty="0">
                <a:hlinkClick r:id="rId2"/>
              </a:rPr>
              <a:t>sociological uses of the phrase</a:t>
            </a:r>
            <a:endParaRPr lang="en-GB" altLang="en-US" sz="2800" dirty="0"/>
          </a:p>
        </p:txBody>
      </p:sp>
      <p:sp>
        <p:nvSpPr>
          <p:cNvPr id="3" name="Title 2">
            <a:extLst>
              <a:ext uri="{FF2B5EF4-FFF2-40B4-BE49-F238E27FC236}">
                <a16:creationId xmlns:a16="http://schemas.microsoft.com/office/drawing/2014/main" id="{666EC61A-4E42-3B4D-DAA6-214444C3BC15}"/>
              </a:ext>
            </a:extLst>
          </p:cNvPr>
          <p:cNvSpPr>
            <a:spLocks noGrp="1"/>
          </p:cNvSpPr>
          <p:nvPr>
            <p:ph type="title"/>
          </p:nvPr>
        </p:nvSpPr>
        <p:spPr/>
        <p:txBody>
          <a:bodyPr/>
          <a:lstStyle/>
          <a:p>
            <a:r>
              <a:rPr lang="en-GB" b="1" dirty="0"/>
              <a:t>What is power?</a:t>
            </a:r>
          </a:p>
        </p:txBody>
      </p:sp>
    </p:spTree>
    <p:extLst>
      <p:ext uri="{BB962C8B-B14F-4D97-AF65-F5344CB8AC3E}">
        <p14:creationId xmlns:p14="http://schemas.microsoft.com/office/powerpoint/2010/main" val="1131659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30B2AFC0-0879-7348-643D-67F4A5D57AB7}"/>
            </a:ext>
          </a:extLst>
        </p:cNvPr>
        <p:cNvGrpSpPr/>
        <p:nvPr/>
      </p:nvGrpSpPr>
      <p:grpSpPr>
        <a:xfrm>
          <a:off x="0" y="0"/>
          <a:ext cx="0" cy="0"/>
          <a:chOff x="0" y="0"/>
          <a:chExt cx="0" cy="0"/>
        </a:xfrm>
      </p:grpSpPr>
      <p:sp>
        <p:nvSpPr>
          <p:cNvPr id="4099" name="Rectangle 3">
            <a:extLst>
              <a:ext uri="{FF2B5EF4-FFF2-40B4-BE49-F238E27FC236}">
                <a16:creationId xmlns:a16="http://schemas.microsoft.com/office/drawing/2014/main" id="{DDB69652-ABE8-B12C-DA3D-5ED3CF5D8D54}"/>
              </a:ext>
            </a:extLst>
          </p:cNvPr>
          <p:cNvSpPr>
            <a:spLocks noGrp="1" noChangeArrowheads="1"/>
          </p:cNvSpPr>
          <p:nvPr>
            <p:ph idx="1"/>
          </p:nvPr>
        </p:nvSpPr>
        <p:spPr>
          <a:xfrm>
            <a:off x="911424" y="1844824"/>
            <a:ext cx="10513168" cy="2879256"/>
          </a:xfrm>
        </p:spPr>
        <p:txBody>
          <a:bodyPr>
            <a:noAutofit/>
          </a:bodyPr>
          <a:lstStyle/>
          <a:p>
            <a:pPr marL="0" indent="0" algn="ctr" eaLnBrk="1" hangingPunct="1">
              <a:lnSpc>
                <a:spcPct val="90000"/>
              </a:lnSpc>
              <a:spcBef>
                <a:spcPts val="600"/>
              </a:spcBef>
              <a:spcAft>
                <a:spcPts val="600"/>
              </a:spcAft>
              <a:buNone/>
            </a:pPr>
            <a:r>
              <a:rPr lang="en-GB" altLang="en-US" i="1" dirty="0">
                <a:solidFill>
                  <a:srgbClr val="404040"/>
                </a:solidFill>
              </a:rPr>
              <a:t>Watch the following video from Eric Liu (2014).</a:t>
            </a:r>
          </a:p>
          <a:p>
            <a:pPr marL="0" indent="0" algn="ctr" eaLnBrk="1" hangingPunct="1">
              <a:lnSpc>
                <a:spcPct val="90000"/>
              </a:lnSpc>
              <a:spcBef>
                <a:spcPts val="600"/>
              </a:spcBef>
              <a:spcAft>
                <a:spcPts val="600"/>
              </a:spcAft>
              <a:buNone/>
            </a:pPr>
            <a:r>
              <a:rPr lang="en-GB" altLang="en-US" i="1" dirty="0">
                <a:solidFill>
                  <a:srgbClr val="404040"/>
                </a:solidFill>
              </a:rPr>
              <a:t>As you watch the video, make a note of any key words or phrases that he uses when talking about power in society.</a:t>
            </a:r>
          </a:p>
          <a:p>
            <a:pPr marL="0" indent="0" algn="ctr" eaLnBrk="1" hangingPunct="1">
              <a:lnSpc>
                <a:spcPct val="90000"/>
              </a:lnSpc>
              <a:spcBef>
                <a:spcPts val="600"/>
              </a:spcBef>
              <a:spcAft>
                <a:spcPts val="600"/>
              </a:spcAft>
              <a:buNone/>
            </a:pPr>
            <a:r>
              <a:rPr lang="en-GB" altLang="en-US" i="1" dirty="0">
                <a:solidFill>
                  <a:srgbClr val="404040"/>
                </a:solidFill>
              </a:rPr>
              <a:t>Then share these with the group.</a:t>
            </a:r>
          </a:p>
        </p:txBody>
      </p:sp>
      <p:sp>
        <p:nvSpPr>
          <p:cNvPr id="3" name="Title 2">
            <a:extLst>
              <a:ext uri="{FF2B5EF4-FFF2-40B4-BE49-F238E27FC236}">
                <a16:creationId xmlns:a16="http://schemas.microsoft.com/office/drawing/2014/main" id="{85508519-1247-695D-6EDF-53ED611171FD}"/>
              </a:ext>
            </a:extLst>
          </p:cNvPr>
          <p:cNvSpPr>
            <a:spLocks noGrp="1"/>
          </p:cNvSpPr>
          <p:nvPr>
            <p:ph type="title"/>
          </p:nvPr>
        </p:nvSpPr>
        <p:spPr/>
        <p:txBody>
          <a:bodyPr/>
          <a:lstStyle/>
          <a:p>
            <a:r>
              <a:rPr lang="en-GB" b="1" dirty="0"/>
              <a:t>What is Power?</a:t>
            </a:r>
          </a:p>
        </p:txBody>
      </p:sp>
      <p:pic>
        <p:nvPicPr>
          <p:cNvPr id="4" name="Picture 3" descr="A blue button with a computer monitor&#10;&#10;Description automatically generated">
            <a:hlinkClick r:id="rId2"/>
            <a:extLst>
              <a:ext uri="{FF2B5EF4-FFF2-40B4-BE49-F238E27FC236}">
                <a16:creationId xmlns:a16="http://schemas.microsoft.com/office/drawing/2014/main" id="{701D9D2B-9D8B-D717-D797-AD4416BF0C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5960" y="4743384"/>
            <a:ext cx="1254115" cy="1322834"/>
          </a:xfrm>
          <a:prstGeom prst="rect">
            <a:avLst/>
          </a:prstGeom>
        </p:spPr>
      </p:pic>
    </p:spTree>
    <p:extLst>
      <p:ext uri="{BB962C8B-B14F-4D97-AF65-F5344CB8AC3E}">
        <p14:creationId xmlns:p14="http://schemas.microsoft.com/office/powerpoint/2010/main" val="3923018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315A2-C370-FABD-92EC-97B6C7976CE3}"/>
            </a:ext>
          </a:extLst>
        </p:cNvPr>
        <p:cNvGrpSpPr/>
        <p:nvPr/>
      </p:nvGrpSpPr>
      <p:grpSpPr>
        <a:xfrm>
          <a:off x="0" y="0"/>
          <a:ext cx="0" cy="0"/>
          <a:chOff x="0" y="0"/>
          <a:chExt cx="0" cy="0"/>
        </a:xfrm>
      </p:grpSpPr>
      <p:sp>
        <p:nvSpPr>
          <p:cNvPr id="5123" name="Rectangle 3">
            <a:extLst>
              <a:ext uri="{FF2B5EF4-FFF2-40B4-BE49-F238E27FC236}">
                <a16:creationId xmlns:a16="http://schemas.microsoft.com/office/drawing/2014/main" id="{9A70D193-CA65-E8B2-9A80-1A096AB68B2F}"/>
              </a:ext>
            </a:extLst>
          </p:cNvPr>
          <p:cNvSpPr>
            <a:spLocks noGrp="1" noChangeArrowheads="1"/>
          </p:cNvSpPr>
          <p:nvPr>
            <p:ph idx="1"/>
          </p:nvPr>
        </p:nvSpPr>
        <p:spPr>
          <a:xfrm>
            <a:off x="551384" y="1046902"/>
            <a:ext cx="11305256" cy="2382098"/>
          </a:xfrm>
        </p:spPr>
        <p:txBody>
          <a:bodyPr anchor="t">
            <a:noAutofit/>
          </a:bodyPr>
          <a:lstStyle/>
          <a:p>
            <a:pPr>
              <a:spcBef>
                <a:spcPts val="1200"/>
              </a:spcBef>
              <a:spcAft>
                <a:spcPts val="1200"/>
              </a:spcAft>
            </a:pPr>
            <a:r>
              <a:rPr lang="en-GB" altLang="en-US" sz="2800" dirty="0"/>
              <a:t>In a previous Theme we explored the ideas of Julia Middleton (2007) these different forms of power:</a:t>
            </a:r>
          </a:p>
          <a:p>
            <a:r>
              <a:rPr lang="en-GB" sz="2400" dirty="0"/>
              <a:t>Of position – comes with the position one holds</a:t>
            </a:r>
          </a:p>
          <a:p>
            <a:r>
              <a:rPr lang="en-GB" sz="2400" dirty="0"/>
              <a:t>Of personality – comes from your ‘strength of character’</a:t>
            </a:r>
          </a:p>
          <a:p>
            <a:r>
              <a:rPr lang="en-GB" sz="2400" dirty="0"/>
              <a:t>Of ideas – comes from the quality of your ideas and creativity</a:t>
            </a:r>
          </a:p>
          <a:p>
            <a:r>
              <a:rPr lang="en-GB" sz="2400" dirty="0"/>
              <a:t>Of intellect – comes from ability to grasp facts and critical thinking</a:t>
            </a:r>
          </a:p>
          <a:p>
            <a:r>
              <a:rPr lang="en-GB" sz="2400" dirty="0"/>
              <a:t>To communicate –comes from your ability to get across your message</a:t>
            </a:r>
          </a:p>
          <a:p>
            <a:r>
              <a:rPr lang="en-GB" sz="2400" dirty="0"/>
              <a:t>To Connect – comes from having an effective network that you can draw on an expand</a:t>
            </a:r>
          </a:p>
          <a:p>
            <a:r>
              <a:rPr lang="en-GB" sz="2400" dirty="0"/>
              <a:t>To Invest – comes from having a budget or resources to use</a:t>
            </a:r>
          </a:p>
          <a:p>
            <a:r>
              <a:rPr lang="en-GB" sz="2400" dirty="0"/>
              <a:t>To Reward – comes from the ability to reward people financially or through recognition</a:t>
            </a:r>
          </a:p>
          <a:p>
            <a:pPr>
              <a:spcBef>
                <a:spcPts val="1200"/>
              </a:spcBef>
              <a:spcAft>
                <a:spcPts val="1200"/>
              </a:spcAft>
            </a:pPr>
            <a:endParaRPr lang="en-GB" altLang="en-US" sz="2800" dirty="0"/>
          </a:p>
        </p:txBody>
      </p:sp>
      <p:sp>
        <p:nvSpPr>
          <p:cNvPr id="3" name="Title 2">
            <a:extLst>
              <a:ext uri="{FF2B5EF4-FFF2-40B4-BE49-F238E27FC236}">
                <a16:creationId xmlns:a16="http://schemas.microsoft.com/office/drawing/2014/main" id="{5E4FA324-6C56-79A8-2D9E-2A8DB10524B0}"/>
              </a:ext>
            </a:extLst>
          </p:cNvPr>
          <p:cNvSpPr>
            <a:spLocks noGrp="1"/>
          </p:cNvSpPr>
          <p:nvPr>
            <p:ph type="title"/>
          </p:nvPr>
        </p:nvSpPr>
        <p:spPr>
          <a:xfrm>
            <a:off x="551384" y="116632"/>
            <a:ext cx="10972800" cy="850106"/>
          </a:xfrm>
        </p:spPr>
        <p:txBody>
          <a:bodyPr/>
          <a:lstStyle/>
          <a:p>
            <a:r>
              <a:rPr lang="en-GB" b="1" dirty="0"/>
              <a:t>What is power?</a:t>
            </a:r>
          </a:p>
        </p:txBody>
      </p:sp>
      <p:sp>
        <p:nvSpPr>
          <p:cNvPr id="2" name="TextBox 1">
            <a:extLst>
              <a:ext uri="{FF2B5EF4-FFF2-40B4-BE49-F238E27FC236}">
                <a16:creationId xmlns:a16="http://schemas.microsoft.com/office/drawing/2014/main" id="{279612FA-4D23-25AC-E338-3E6A242B5191}"/>
              </a:ext>
            </a:extLst>
          </p:cNvPr>
          <p:cNvSpPr txBox="1"/>
          <p:nvPr/>
        </p:nvSpPr>
        <p:spPr>
          <a:xfrm>
            <a:off x="3287688" y="5877272"/>
            <a:ext cx="7992888" cy="461665"/>
          </a:xfrm>
          <a:prstGeom prst="rect">
            <a:avLst/>
          </a:prstGeom>
          <a:noFill/>
        </p:spPr>
        <p:txBody>
          <a:bodyPr wrap="square" rtlCol="0">
            <a:spAutoFit/>
          </a:bodyPr>
          <a:lstStyle/>
          <a:p>
            <a:pPr algn="ctr"/>
            <a:r>
              <a:rPr lang="en-GB" sz="2400" i="1" dirty="0"/>
              <a:t>Which of these types of power do the socially excluded have?</a:t>
            </a:r>
          </a:p>
        </p:txBody>
      </p:sp>
      <p:pic>
        <p:nvPicPr>
          <p:cNvPr id="5" name="Picture 4" descr="A yellow and red question mark&#10;&#10;Description automatically generated">
            <a:extLst>
              <a:ext uri="{FF2B5EF4-FFF2-40B4-BE49-F238E27FC236}">
                <a16:creationId xmlns:a16="http://schemas.microsoft.com/office/drawing/2014/main" id="{4460DCFE-7349-5315-3A05-665A8FD50FD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04783" y="5788703"/>
            <a:ext cx="638801" cy="638801"/>
          </a:xfrm>
          <a:prstGeom prst="rect">
            <a:avLst/>
          </a:prstGeom>
        </p:spPr>
      </p:pic>
    </p:spTree>
    <p:extLst>
      <p:ext uri="{BB962C8B-B14F-4D97-AF65-F5344CB8AC3E}">
        <p14:creationId xmlns:p14="http://schemas.microsoft.com/office/powerpoint/2010/main" val="3792227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C80A0-7BE3-ECE0-71E9-542BADF8E3B7}"/>
            </a:ext>
          </a:extLst>
        </p:cNvPr>
        <p:cNvGrpSpPr/>
        <p:nvPr/>
      </p:nvGrpSpPr>
      <p:grpSpPr>
        <a:xfrm>
          <a:off x="0" y="0"/>
          <a:ext cx="0" cy="0"/>
          <a:chOff x="0" y="0"/>
          <a:chExt cx="0" cy="0"/>
        </a:xfrm>
      </p:grpSpPr>
      <p:sp>
        <p:nvSpPr>
          <p:cNvPr id="5123" name="Rectangle 3">
            <a:extLst>
              <a:ext uri="{FF2B5EF4-FFF2-40B4-BE49-F238E27FC236}">
                <a16:creationId xmlns:a16="http://schemas.microsoft.com/office/drawing/2014/main" id="{880C382F-09AC-3B89-0B11-85F2777B1413}"/>
              </a:ext>
            </a:extLst>
          </p:cNvPr>
          <p:cNvSpPr>
            <a:spLocks noGrp="1" noChangeArrowheads="1"/>
          </p:cNvSpPr>
          <p:nvPr>
            <p:ph idx="1"/>
          </p:nvPr>
        </p:nvSpPr>
        <p:spPr>
          <a:xfrm>
            <a:off x="551384" y="1046902"/>
            <a:ext cx="11305256" cy="2382098"/>
          </a:xfrm>
        </p:spPr>
        <p:txBody>
          <a:bodyPr anchor="t">
            <a:noAutofit/>
          </a:bodyPr>
          <a:lstStyle/>
          <a:p>
            <a:pPr>
              <a:spcBef>
                <a:spcPts val="1200"/>
              </a:spcBef>
              <a:spcAft>
                <a:spcPts val="1200"/>
              </a:spcAft>
            </a:pPr>
            <a:r>
              <a:rPr lang="en-GB" altLang="en-US" sz="2800" dirty="0"/>
              <a:t>Michel Foucault is a key, post-modernist, theorist and considered how power is used on an everyday basis.</a:t>
            </a:r>
          </a:p>
          <a:p>
            <a:pPr>
              <a:spcBef>
                <a:spcPts val="1200"/>
              </a:spcBef>
              <a:spcAft>
                <a:spcPts val="1200"/>
              </a:spcAft>
            </a:pPr>
            <a:r>
              <a:rPr lang="en-GB" altLang="en-US" sz="2800" dirty="0"/>
              <a:t>He suggests that there is a network of practices and institutions in society which effectively controls people and which people ‘allow’ to control them</a:t>
            </a:r>
          </a:p>
          <a:p>
            <a:pPr>
              <a:spcBef>
                <a:spcPts val="1200"/>
              </a:spcBef>
              <a:spcAft>
                <a:spcPts val="1200"/>
              </a:spcAft>
            </a:pPr>
            <a:r>
              <a:rPr lang="en-GB" altLang="en-US" sz="2800" dirty="0"/>
              <a:t>Examples of this would be surveillance, CCTV, data gathering etc.</a:t>
            </a:r>
          </a:p>
          <a:p>
            <a:pPr>
              <a:spcBef>
                <a:spcPts val="1200"/>
              </a:spcBef>
              <a:spcAft>
                <a:spcPts val="1200"/>
              </a:spcAft>
            </a:pPr>
            <a:r>
              <a:rPr lang="en-GB" altLang="en-US" sz="2800" dirty="0"/>
              <a:t>Because of this  ‘obedience’ governments do not need to assert their power in an explicit way (e.g. arrest, coercion etc.).</a:t>
            </a:r>
          </a:p>
        </p:txBody>
      </p:sp>
      <p:sp>
        <p:nvSpPr>
          <p:cNvPr id="3" name="Title 2">
            <a:extLst>
              <a:ext uri="{FF2B5EF4-FFF2-40B4-BE49-F238E27FC236}">
                <a16:creationId xmlns:a16="http://schemas.microsoft.com/office/drawing/2014/main" id="{5AD608AF-63FC-FD69-469A-24623BDA95CA}"/>
              </a:ext>
            </a:extLst>
          </p:cNvPr>
          <p:cNvSpPr>
            <a:spLocks noGrp="1"/>
          </p:cNvSpPr>
          <p:nvPr>
            <p:ph type="title"/>
          </p:nvPr>
        </p:nvSpPr>
        <p:spPr>
          <a:xfrm>
            <a:off x="551384" y="116632"/>
            <a:ext cx="10972800" cy="850106"/>
          </a:xfrm>
        </p:spPr>
        <p:txBody>
          <a:bodyPr/>
          <a:lstStyle/>
          <a:p>
            <a:r>
              <a:rPr lang="en-GB" b="1" dirty="0"/>
              <a:t>Foucault on Power</a:t>
            </a:r>
          </a:p>
        </p:txBody>
      </p:sp>
      <p:sp>
        <p:nvSpPr>
          <p:cNvPr id="4" name="TextBox 3">
            <a:extLst>
              <a:ext uri="{FF2B5EF4-FFF2-40B4-BE49-F238E27FC236}">
                <a16:creationId xmlns:a16="http://schemas.microsoft.com/office/drawing/2014/main" id="{B0E557CA-6287-2605-16F1-6736CF2B19BA}"/>
              </a:ext>
            </a:extLst>
          </p:cNvPr>
          <p:cNvSpPr txBox="1"/>
          <p:nvPr/>
        </p:nvSpPr>
        <p:spPr>
          <a:xfrm>
            <a:off x="5375920" y="5949280"/>
            <a:ext cx="4824536" cy="400110"/>
          </a:xfrm>
          <a:prstGeom prst="rect">
            <a:avLst/>
          </a:prstGeom>
          <a:noFill/>
        </p:spPr>
        <p:txBody>
          <a:bodyPr wrap="square" rtlCol="0">
            <a:spAutoFit/>
          </a:bodyPr>
          <a:lstStyle/>
          <a:p>
            <a:pPr algn="r"/>
            <a:r>
              <a:rPr lang="en-GB" sz="2000" dirty="0"/>
              <a:t>(Foucault (b), 2002)</a:t>
            </a:r>
          </a:p>
        </p:txBody>
      </p:sp>
    </p:spTree>
    <p:extLst>
      <p:ext uri="{BB962C8B-B14F-4D97-AF65-F5344CB8AC3E}">
        <p14:creationId xmlns:p14="http://schemas.microsoft.com/office/powerpoint/2010/main" val="1184254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E5F695-0978-0D50-EC9E-D6AD77A79DC6}"/>
            </a:ext>
          </a:extLst>
        </p:cNvPr>
        <p:cNvGrpSpPr/>
        <p:nvPr/>
      </p:nvGrpSpPr>
      <p:grpSpPr>
        <a:xfrm>
          <a:off x="0" y="0"/>
          <a:ext cx="0" cy="0"/>
          <a:chOff x="0" y="0"/>
          <a:chExt cx="0" cy="0"/>
        </a:xfrm>
      </p:grpSpPr>
      <p:sp>
        <p:nvSpPr>
          <p:cNvPr id="5123" name="Rectangle 3">
            <a:extLst>
              <a:ext uri="{FF2B5EF4-FFF2-40B4-BE49-F238E27FC236}">
                <a16:creationId xmlns:a16="http://schemas.microsoft.com/office/drawing/2014/main" id="{13F78378-40EA-6B7D-6B0A-DDD209146EEA}"/>
              </a:ext>
            </a:extLst>
          </p:cNvPr>
          <p:cNvSpPr>
            <a:spLocks noGrp="1" noChangeArrowheads="1"/>
          </p:cNvSpPr>
          <p:nvPr>
            <p:ph idx="1"/>
          </p:nvPr>
        </p:nvSpPr>
        <p:spPr>
          <a:xfrm>
            <a:off x="551384" y="1268760"/>
            <a:ext cx="11305256" cy="2382098"/>
          </a:xfrm>
        </p:spPr>
        <p:txBody>
          <a:bodyPr anchor="t">
            <a:noAutofit/>
          </a:bodyPr>
          <a:lstStyle/>
          <a:p>
            <a:pPr>
              <a:spcBef>
                <a:spcPts val="1200"/>
              </a:spcBef>
              <a:spcAft>
                <a:spcPts val="1200"/>
              </a:spcAft>
            </a:pPr>
            <a:r>
              <a:rPr lang="en-GB" altLang="en-US" sz="3000" dirty="0"/>
              <a:t>Elsewhere, Foucault has argued that ‘power relations’ are everywhere and include ‘the power of men over women, of parents over children, of psychiatry over the mentally ill, of medicine over the population, of administration over the ways people live’</a:t>
            </a:r>
          </a:p>
          <a:p>
            <a:pPr>
              <a:spcBef>
                <a:spcPts val="1200"/>
              </a:spcBef>
              <a:spcAft>
                <a:spcPts val="1200"/>
              </a:spcAft>
            </a:pPr>
            <a:r>
              <a:rPr lang="en-GB" altLang="en-US" sz="3000" dirty="0"/>
              <a:t>He argues that the struggles of disempowered people (i.e. on the negative side of these power relations) are both ‘transversal’ in that they exist in every society and that they are struggles again the uncontrolled ‘power effects’ or the negative effects of such power relations</a:t>
            </a:r>
          </a:p>
        </p:txBody>
      </p:sp>
      <p:sp>
        <p:nvSpPr>
          <p:cNvPr id="3" name="Title 2">
            <a:extLst>
              <a:ext uri="{FF2B5EF4-FFF2-40B4-BE49-F238E27FC236}">
                <a16:creationId xmlns:a16="http://schemas.microsoft.com/office/drawing/2014/main" id="{EA975E11-2B7C-A15B-DEAB-11F66B69685C}"/>
              </a:ext>
            </a:extLst>
          </p:cNvPr>
          <p:cNvSpPr>
            <a:spLocks noGrp="1"/>
          </p:cNvSpPr>
          <p:nvPr>
            <p:ph type="title"/>
          </p:nvPr>
        </p:nvSpPr>
        <p:spPr>
          <a:xfrm>
            <a:off x="623392" y="44624"/>
            <a:ext cx="10972800" cy="850106"/>
          </a:xfrm>
        </p:spPr>
        <p:txBody>
          <a:bodyPr/>
          <a:lstStyle/>
          <a:p>
            <a:r>
              <a:rPr lang="en-GB" b="1" dirty="0"/>
              <a:t>Foucault on Power</a:t>
            </a:r>
          </a:p>
        </p:txBody>
      </p:sp>
      <p:sp>
        <p:nvSpPr>
          <p:cNvPr id="4" name="TextBox 3">
            <a:extLst>
              <a:ext uri="{FF2B5EF4-FFF2-40B4-BE49-F238E27FC236}">
                <a16:creationId xmlns:a16="http://schemas.microsoft.com/office/drawing/2014/main" id="{14086CCB-6DDB-C0C1-62BA-50A185041F1F}"/>
              </a:ext>
            </a:extLst>
          </p:cNvPr>
          <p:cNvSpPr txBox="1"/>
          <p:nvPr/>
        </p:nvSpPr>
        <p:spPr>
          <a:xfrm>
            <a:off x="6028892" y="6237312"/>
            <a:ext cx="4824536" cy="400110"/>
          </a:xfrm>
          <a:prstGeom prst="rect">
            <a:avLst/>
          </a:prstGeom>
          <a:noFill/>
        </p:spPr>
        <p:txBody>
          <a:bodyPr wrap="square" rtlCol="0">
            <a:spAutoFit/>
          </a:bodyPr>
          <a:lstStyle/>
          <a:p>
            <a:pPr algn="r"/>
            <a:r>
              <a:rPr lang="en-GB" sz="2000" dirty="0"/>
              <a:t>(Foucault (a), 1982, p780)</a:t>
            </a:r>
          </a:p>
        </p:txBody>
      </p:sp>
    </p:spTree>
    <p:extLst>
      <p:ext uri="{BB962C8B-B14F-4D97-AF65-F5344CB8AC3E}">
        <p14:creationId xmlns:p14="http://schemas.microsoft.com/office/powerpoint/2010/main" val="454742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a:xfrm>
            <a:off x="983432" y="3068960"/>
            <a:ext cx="10513168" cy="2879256"/>
          </a:xfrm>
        </p:spPr>
        <p:txBody>
          <a:bodyPr>
            <a:normAutofit fontScale="85000" lnSpcReduction="20000"/>
          </a:bodyPr>
          <a:lstStyle/>
          <a:p>
            <a:pPr eaLnBrk="1" hangingPunct="1">
              <a:lnSpc>
                <a:spcPct val="90000"/>
              </a:lnSpc>
              <a:spcBef>
                <a:spcPts val="600"/>
              </a:spcBef>
              <a:spcAft>
                <a:spcPts val="600"/>
              </a:spcAft>
            </a:pPr>
            <a:r>
              <a:rPr lang="en-GB" altLang="en-US" dirty="0">
                <a:solidFill>
                  <a:srgbClr val="404040"/>
                </a:solidFill>
              </a:rPr>
              <a:t>Others have given the following answers;</a:t>
            </a:r>
          </a:p>
          <a:p>
            <a:pPr lvl="1" eaLnBrk="1" hangingPunct="1">
              <a:lnSpc>
                <a:spcPct val="90000"/>
              </a:lnSpc>
              <a:spcBef>
                <a:spcPts val="600"/>
              </a:spcBef>
              <a:spcAft>
                <a:spcPts val="600"/>
              </a:spcAft>
            </a:pPr>
            <a:r>
              <a:rPr lang="en-GB" altLang="en-US" dirty="0">
                <a:solidFill>
                  <a:srgbClr val="404040"/>
                </a:solidFill>
              </a:rPr>
              <a:t>Gaining more control over your own life?</a:t>
            </a:r>
          </a:p>
          <a:p>
            <a:pPr lvl="1" eaLnBrk="1" hangingPunct="1">
              <a:lnSpc>
                <a:spcPct val="90000"/>
              </a:lnSpc>
              <a:spcBef>
                <a:spcPts val="600"/>
              </a:spcBef>
              <a:spcAft>
                <a:spcPts val="600"/>
              </a:spcAft>
            </a:pPr>
            <a:r>
              <a:rPr lang="en-GB" altLang="en-US" dirty="0">
                <a:solidFill>
                  <a:srgbClr val="404040"/>
                </a:solidFill>
              </a:rPr>
              <a:t>Being aware of and using your personal resources?</a:t>
            </a:r>
          </a:p>
          <a:p>
            <a:pPr lvl="1" eaLnBrk="1" hangingPunct="1">
              <a:lnSpc>
                <a:spcPct val="90000"/>
              </a:lnSpc>
              <a:spcBef>
                <a:spcPts val="600"/>
              </a:spcBef>
              <a:spcAft>
                <a:spcPts val="600"/>
              </a:spcAft>
            </a:pPr>
            <a:r>
              <a:rPr lang="en-GB" altLang="en-US" dirty="0">
                <a:solidFill>
                  <a:srgbClr val="404040"/>
                </a:solidFill>
              </a:rPr>
              <a:t>Overcoming obstacles to meet your needs and aspirations?</a:t>
            </a:r>
          </a:p>
          <a:p>
            <a:pPr lvl="1" eaLnBrk="1" hangingPunct="1">
              <a:lnSpc>
                <a:spcPct val="90000"/>
              </a:lnSpc>
              <a:spcBef>
                <a:spcPts val="600"/>
              </a:spcBef>
              <a:spcAft>
                <a:spcPts val="600"/>
              </a:spcAft>
            </a:pPr>
            <a:r>
              <a:rPr lang="en-GB" altLang="en-US" dirty="0">
                <a:solidFill>
                  <a:srgbClr val="404040"/>
                </a:solidFill>
              </a:rPr>
              <a:t>Having your voice heard in decision making?</a:t>
            </a:r>
          </a:p>
          <a:p>
            <a:pPr lvl="1" eaLnBrk="1" hangingPunct="1">
              <a:lnSpc>
                <a:spcPct val="90000"/>
              </a:lnSpc>
              <a:spcBef>
                <a:spcPts val="600"/>
              </a:spcBef>
              <a:spcAft>
                <a:spcPts val="600"/>
              </a:spcAft>
            </a:pPr>
            <a:r>
              <a:rPr lang="en-GB" altLang="en-US" dirty="0">
                <a:solidFill>
                  <a:srgbClr val="404040"/>
                </a:solidFill>
              </a:rPr>
              <a:t>Being able to challenge inequality and oppression in your life?</a:t>
            </a:r>
          </a:p>
          <a:p>
            <a:pPr lvl="1" algn="r" eaLnBrk="1" hangingPunct="1">
              <a:lnSpc>
                <a:spcPct val="90000"/>
              </a:lnSpc>
              <a:spcBef>
                <a:spcPts val="600"/>
              </a:spcBef>
              <a:spcAft>
                <a:spcPts val="600"/>
              </a:spcAft>
              <a:buFontTx/>
              <a:buNone/>
            </a:pPr>
            <a:r>
              <a:rPr lang="en-GB" altLang="en-US" dirty="0">
                <a:solidFill>
                  <a:srgbClr val="404040"/>
                </a:solidFill>
              </a:rPr>
              <a:t>	See for example (Dalrymple and Burke, 2001: p. 49) </a:t>
            </a:r>
          </a:p>
        </p:txBody>
      </p:sp>
      <p:sp>
        <p:nvSpPr>
          <p:cNvPr id="3" name="Title 2">
            <a:extLst>
              <a:ext uri="{FF2B5EF4-FFF2-40B4-BE49-F238E27FC236}">
                <a16:creationId xmlns:a16="http://schemas.microsoft.com/office/drawing/2014/main" id="{0BC33963-4F63-3DB0-5B21-15C9D54B9AB8}"/>
              </a:ext>
            </a:extLst>
          </p:cNvPr>
          <p:cNvSpPr>
            <a:spLocks noGrp="1"/>
          </p:cNvSpPr>
          <p:nvPr>
            <p:ph type="title"/>
          </p:nvPr>
        </p:nvSpPr>
        <p:spPr/>
        <p:txBody>
          <a:bodyPr/>
          <a:lstStyle/>
          <a:p>
            <a:r>
              <a:rPr lang="en-GB" b="1" dirty="0"/>
              <a:t>What does Empowerment mean to you?</a:t>
            </a:r>
          </a:p>
        </p:txBody>
      </p:sp>
      <p:pic>
        <p:nvPicPr>
          <p:cNvPr id="5" name="Picture 4" descr="A yellow and red question mark&#10;&#10;Description automatically generated">
            <a:extLst>
              <a:ext uri="{FF2B5EF4-FFF2-40B4-BE49-F238E27FC236}">
                <a16:creationId xmlns:a16="http://schemas.microsoft.com/office/drawing/2014/main" id="{453A4FE6-4900-6F84-289E-BCF3F14B07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21839" y="1491850"/>
            <a:ext cx="1286873" cy="1286873"/>
          </a:xfrm>
          <a:prstGeom prst="rect">
            <a:avLst/>
          </a:prstGeom>
        </p:spPr>
      </p:pic>
    </p:spTree>
    <p:extLst>
      <p:ext uri="{BB962C8B-B14F-4D97-AF65-F5344CB8AC3E}">
        <p14:creationId xmlns:p14="http://schemas.microsoft.com/office/powerpoint/2010/main" val="2576396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0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0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09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09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099">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0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D8EB205A-D51A-93FF-2C66-7FE6F02B7D0E}"/>
            </a:ext>
          </a:extLst>
        </p:cNvPr>
        <p:cNvGrpSpPr/>
        <p:nvPr/>
      </p:nvGrpSpPr>
      <p:grpSpPr>
        <a:xfrm>
          <a:off x="0" y="0"/>
          <a:ext cx="0" cy="0"/>
          <a:chOff x="0" y="0"/>
          <a:chExt cx="0" cy="0"/>
        </a:xfrm>
      </p:grpSpPr>
      <p:sp>
        <p:nvSpPr>
          <p:cNvPr id="4099" name="Rectangle 3">
            <a:extLst>
              <a:ext uri="{FF2B5EF4-FFF2-40B4-BE49-F238E27FC236}">
                <a16:creationId xmlns:a16="http://schemas.microsoft.com/office/drawing/2014/main" id="{2EDA3850-2218-0DEA-BA53-643B3351409B}"/>
              </a:ext>
            </a:extLst>
          </p:cNvPr>
          <p:cNvSpPr>
            <a:spLocks noGrp="1" noChangeArrowheads="1"/>
          </p:cNvSpPr>
          <p:nvPr>
            <p:ph idx="1"/>
          </p:nvPr>
        </p:nvSpPr>
        <p:spPr>
          <a:xfrm>
            <a:off x="911424" y="1453199"/>
            <a:ext cx="10513168" cy="2879256"/>
          </a:xfrm>
        </p:spPr>
        <p:txBody>
          <a:bodyPr>
            <a:noAutofit/>
          </a:bodyPr>
          <a:lstStyle/>
          <a:p>
            <a:pPr marL="0" indent="0" algn="ctr" eaLnBrk="1" hangingPunct="1">
              <a:lnSpc>
                <a:spcPct val="90000"/>
              </a:lnSpc>
              <a:spcBef>
                <a:spcPts val="600"/>
              </a:spcBef>
              <a:spcAft>
                <a:spcPts val="600"/>
              </a:spcAft>
              <a:buNone/>
            </a:pPr>
            <a:r>
              <a:rPr lang="en-GB" altLang="en-US" i="1" dirty="0">
                <a:solidFill>
                  <a:srgbClr val="404040"/>
                </a:solidFill>
              </a:rPr>
              <a:t>Watch the following video from the Glasgow Disability Alliance [GDA] (2017).</a:t>
            </a:r>
          </a:p>
          <a:p>
            <a:pPr marL="0" indent="0" algn="ctr" eaLnBrk="1" hangingPunct="1">
              <a:lnSpc>
                <a:spcPct val="90000"/>
              </a:lnSpc>
              <a:spcBef>
                <a:spcPts val="600"/>
              </a:spcBef>
              <a:spcAft>
                <a:spcPts val="600"/>
              </a:spcAft>
              <a:buNone/>
            </a:pPr>
            <a:r>
              <a:rPr lang="en-GB" altLang="en-US" i="1" dirty="0">
                <a:solidFill>
                  <a:srgbClr val="404040"/>
                </a:solidFill>
              </a:rPr>
              <a:t>As you watch the video, make a note of any key words or phrases that the members of the GDA use when talking about empowerment.</a:t>
            </a:r>
          </a:p>
          <a:p>
            <a:pPr marL="0" indent="0" algn="ctr" eaLnBrk="1" hangingPunct="1">
              <a:lnSpc>
                <a:spcPct val="90000"/>
              </a:lnSpc>
              <a:spcBef>
                <a:spcPts val="600"/>
              </a:spcBef>
              <a:spcAft>
                <a:spcPts val="600"/>
              </a:spcAft>
              <a:buNone/>
            </a:pPr>
            <a:r>
              <a:rPr lang="en-GB" altLang="en-US" i="1" dirty="0">
                <a:solidFill>
                  <a:srgbClr val="404040"/>
                </a:solidFill>
              </a:rPr>
              <a:t>Then share these with the group.</a:t>
            </a:r>
          </a:p>
        </p:txBody>
      </p:sp>
      <p:sp>
        <p:nvSpPr>
          <p:cNvPr id="3" name="Title 2">
            <a:extLst>
              <a:ext uri="{FF2B5EF4-FFF2-40B4-BE49-F238E27FC236}">
                <a16:creationId xmlns:a16="http://schemas.microsoft.com/office/drawing/2014/main" id="{DC8A4961-5504-7271-CB23-19AECD57BB95}"/>
              </a:ext>
            </a:extLst>
          </p:cNvPr>
          <p:cNvSpPr>
            <a:spLocks noGrp="1"/>
          </p:cNvSpPr>
          <p:nvPr>
            <p:ph type="title"/>
          </p:nvPr>
        </p:nvSpPr>
        <p:spPr/>
        <p:txBody>
          <a:bodyPr/>
          <a:lstStyle/>
          <a:p>
            <a:r>
              <a:rPr lang="en-GB" b="1" dirty="0"/>
              <a:t>What does Empowerment mean to others?</a:t>
            </a:r>
          </a:p>
        </p:txBody>
      </p:sp>
      <p:pic>
        <p:nvPicPr>
          <p:cNvPr id="4" name="Picture 3" descr="A blue button with a computer monitor&#10;&#10;Description automatically generated">
            <a:hlinkClick r:id="rId2"/>
            <a:extLst>
              <a:ext uri="{FF2B5EF4-FFF2-40B4-BE49-F238E27FC236}">
                <a16:creationId xmlns:a16="http://schemas.microsoft.com/office/drawing/2014/main" id="{968F02E8-1C55-95D8-34AA-01D19937BD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5960" y="4743384"/>
            <a:ext cx="1254115" cy="1322834"/>
          </a:xfrm>
          <a:prstGeom prst="rect">
            <a:avLst/>
          </a:prstGeom>
        </p:spPr>
      </p:pic>
    </p:spTree>
    <p:extLst>
      <p:ext uri="{BB962C8B-B14F-4D97-AF65-F5344CB8AC3E}">
        <p14:creationId xmlns:p14="http://schemas.microsoft.com/office/powerpoint/2010/main" val="1422677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29181" y="332656"/>
            <a:ext cx="11141165" cy="1201357"/>
          </a:xfrm>
          <a:noFill/>
          <a:ln>
            <a:noFill/>
          </a:ln>
        </p:spPr>
        <p:txBody>
          <a:bodyPr wrap="square">
            <a:normAutofit/>
          </a:bodyPr>
          <a:lstStyle/>
          <a:p>
            <a:pPr eaLnBrk="1" hangingPunct="1"/>
            <a:r>
              <a:rPr lang="en-GB" altLang="en-US" sz="4800" b="1" dirty="0">
                <a:solidFill>
                  <a:schemeClr val="tx1">
                    <a:lumMod val="95000"/>
                    <a:lumOff val="5000"/>
                  </a:schemeClr>
                </a:solidFill>
              </a:rPr>
              <a:t>Professional Approaches to Empowerment</a:t>
            </a:r>
          </a:p>
        </p:txBody>
      </p:sp>
      <p:sp>
        <p:nvSpPr>
          <p:cNvPr id="6147" name="Rectangle 3"/>
          <p:cNvSpPr>
            <a:spLocks noGrp="1" noChangeArrowheads="1"/>
          </p:cNvSpPr>
          <p:nvPr>
            <p:ph idx="1"/>
          </p:nvPr>
        </p:nvSpPr>
        <p:spPr>
          <a:xfrm>
            <a:off x="606770" y="1772816"/>
            <a:ext cx="11285180" cy="1201357"/>
          </a:xfrm>
        </p:spPr>
        <p:txBody>
          <a:bodyPr>
            <a:noAutofit/>
          </a:bodyPr>
          <a:lstStyle/>
          <a:p>
            <a:pPr>
              <a:spcBef>
                <a:spcPts val="1200"/>
              </a:spcBef>
              <a:spcAft>
                <a:spcPts val="1200"/>
              </a:spcAft>
            </a:pPr>
            <a:r>
              <a:rPr lang="en-GB" altLang="en-US" dirty="0">
                <a:solidFill>
                  <a:schemeClr val="tx1">
                    <a:lumMod val="95000"/>
                    <a:lumOff val="5000"/>
                  </a:schemeClr>
                </a:solidFill>
              </a:rPr>
              <a:t>The notion of Empowering Practice is based on the idea that people are deficient or lacking in some form of </a:t>
            </a:r>
            <a:r>
              <a:rPr lang="en-GB" altLang="en-US" u="sng" dirty="0">
                <a:solidFill>
                  <a:schemeClr val="tx1">
                    <a:lumMod val="95000"/>
                    <a:lumOff val="5000"/>
                  </a:schemeClr>
                </a:solidFill>
              </a:rPr>
              <a:t>social capital</a:t>
            </a:r>
            <a:r>
              <a:rPr lang="en-GB" altLang="en-US" dirty="0">
                <a:solidFill>
                  <a:schemeClr val="tx1">
                    <a:lumMod val="95000"/>
                    <a:lumOff val="5000"/>
                  </a:schemeClr>
                </a:solidFill>
              </a:rPr>
              <a:t>. </a:t>
            </a:r>
          </a:p>
          <a:p>
            <a:pPr>
              <a:spcBef>
                <a:spcPts val="1200"/>
              </a:spcBef>
              <a:spcAft>
                <a:spcPts val="1200"/>
              </a:spcAft>
            </a:pPr>
            <a:r>
              <a:rPr lang="en-GB" altLang="en-US" dirty="0">
                <a:solidFill>
                  <a:schemeClr val="tx1">
                    <a:lumMod val="95000"/>
                    <a:lumOff val="5000"/>
                  </a:schemeClr>
                </a:solidFill>
              </a:rPr>
              <a:t>This means that they lack the ‘power’ to easily change things for themselves</a:t>
            </a:r>
          </a:p>
          <a:p>
            <a:pPr>
              <a:spcBef>
                <a:spcPts val="1200"/>
              </a:spcBef>
              <a:spcAft>
                <a:spcPts val="1200"/>
              </a:spcAft>
            </a:pPr>
            <a:r>
              <a:rPr lang="en-GB" altLang="en-US" dirty="0">
                <a:solidFill>
                  <a:schemeClr val="tx1">
                    <a:lumMod val="95000"/>
                    <a:lumOff val="5000"/>
                  </a:schemeClr>
                </a:solidFill>
              </a:rPr>
              <a:t>In fields such as Social Work this has led to the development of Empowerment Theory</a:t>
            </a:r>
          </a:p>
        </p:txBody>
      </p:sp>
    </p:spTree>
    <p:extLst>
      <p:ext uri="{BB962C8B-B14F-4D97-AF65-F5344CB8AC3E}">
        <p14:creationId xmlns:p14="http://schemas.microsoft.com/office/powerpoint/2010/main" val="509756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D4235-7A45-8353-B9F9-9EF351D1E500}"/>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99563634-4B32-510A-CFE0-B8FFA8164F41}"/>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Empowerment Theory</a:t>
            </a:r>
          </a:p>
        </p:txBody>
      </p:sp>
      <p:sp>
        <p:nvSpPr>
          <p:cNvPr id="6147" name="Rectangle 3">
            <a:extLst>
              <a:ext uri="{FF2B5EF4-FFF2-40B4-BE49-F238E27FC236}">
                <a16:creationId xmlns:a16="http://schemas.microsoft.com/office/drawing/2014/main" id="{252A093D-3C02-2BCC-DF36-C2317A52B38A}"/>
              </a:ext>
            </a:extLst>
          </p:cNvPr>
          <p:cNvSpPr>
            <a:spLocks noGrp="1" noChangeArrowheads="1"/>
          </p:cNvSpPr>
          <p:nvPr>
            <p:ph idx="1"/>
          </p:nvPr>
        </p:nvSpPr>
        <p:spPr>
          <a:xfrm>
            <a:off x="686480" y="1196752"/>
            <a:ext cx="11285180" cy="1201357"/>
          </a:xfrm>
        </p:spPr>
        <p:txBody>
          <a:bodyPr>
            <a:noAutofit/>
          </a:bodyPr>
          <a:lstStyle/>
          <a:p>
            <a:pPr>
              <a:spcBef>
                <a:spcPts val="1200"/>
              </a:spcBef>
              <a:spcAft>
                <a:spcPts val="1200"/>
              </a:spcAft>
            </a:pPr>
            <a:r>
              <a:rPr lang="en-GB" altLang="en-US" dirty="0">
                <a:solidFill>
                  <a:schemeClr val="tx1">
                    <a:lumMod val="95000"/>
                    <a:lumOff val="5000"/>
                  </a:schemeClr>
                </a:solidFill>
              </a:rPr>
              <a:t>‘Empowerment theory […] involves using intervention methods to guide people toward achieving a sense of control’.</a:t>
            </a:r>
          </a:p>
          <a:p>
            <a:pPr>
              <a:spcBef>
                <a:spcPts val="1200"/>
              </a:spcBef>
              <a:spcAft>
                <a:spcPts val="1200"/>
              </a:spcAft>
            </a:pPr>
            <a:r>
              <a:rPr lang="en-GB" altLang="en-US" dirty="0">
                <a:solidFill>
                  <a:schemeClr val="tx1">
                    <a:lumMod val="95000"/>
                    <a:lumOff val="5000"/>
                  </a:schemeClr>
                </a:solidFill>
              </a:rPr>
              <a:t>‘People may feel helpless in their lives for any number of reasons, but empowerment theory focuses on how </a:t>
            </a:r>
            <a:r>
              <a:rPr lang="en-GB" altLang="en-US" u="sng" dirty="0">
                <a:solidFill>
                  <a:schemeClr val="tx1">
                    <a:lumMod val="95000"/>
                    <a:lumOff val="5000"/>
                  </a:schemeClr>
                </a:solidFill>
              </a:rPr>
              <a:t>oppression</a:t>
            </a:r>
            <a:r>
              <a:rPr lang="en-GB" altLang="en-US" dirty="0">
                <a:solidFill>
                  <a:schemeClr val="tx1">
                    <a:lumMod val="95000"/>
                    <a:lumOff val="5000"/>
                  </a:schemeClr>
                </a:solidFill>
              </a:rPr>
              <a:t> contributes to this experience’. </a:t>
            </a:r>
          </a:p>
          <a:p>
            <a:pPr>
              <a:spcBef>
                <a:spcPts val="1200"/>
              </a:spcBef>
              <a:spcAft>
                <a:spcPts val="1200"/>
              </a:spcAft>
            </a:pPr>
            <a:r>
              <a:rPr lang="en-GB" altLang="en-US" dirty="0">
                <a:solidFill>
                  <a:schemeClr val="tx1">
                    <a:lumMod val="95000"/>
                    <a:lumOff val="5000"/>
                  </a:schemeClr>
                </a:solidFill>
              </a:rPr>
              <a:t>‘It </a:t>
            </a:r>
            <a:r>
              <a:rPr lang="en-GB" altLang="en-US" dirty="0" err="1">
                <a:solidFill>
                  <a:schemeClr val="tx1">
                    <a:lumMod val="95000"/>
                    <a:lumOff val="5000"/>
                  </a:schemeClr>
                </a:solidFill>
              </a:rPr>
              <a:t>centers</a:t>
            </a:r>
            <a:r>
              <a:rPr lang="en-GB" altLang="en-US" dirty="0">
                <a:solidFill>
                  <a:schemeClr val="tx1">
                    <a:lumMod val="95000"/>
                    <a:lumOff val="5000"/>
                  </a:schemeClr>
                </a:solidFill>
              </a:rPr>
              <a:t> on helping marginalized people at individual, group and community levels gain the personal, interpersonal and political power to improve their lives’.</a:t>
            </a:r>
          </a:p>
        </p:txBody>
      </p:sp>
      <p:sp>
        <p:nvSpPr>
          <p:cNvPr id="2" name="TextBox 1">
            <a:extLst>
              <a:ext uri="{FF2B5EF4-FFF2-40B4-BE49-F238E27FC236}">
                <a16:creationId xmlns:a16="http://schemas.microsoft.com/office/drawing/2014/main" id="{D8CA64F7-AE9F-2897-2569-65E0D82A507D}"/>
              </a:ext>
            </a:extLst>
          </p:cNvPr>
          <p:cNvSpPr txBox="1"/>
          <p:nvPr/>
        </p:nvSpPr>
        <p:spPr>
          <a:xfrm>
            <a:off x="3719736" y="6093296"/>
            <a:ext cx="7704856" cy="461665"/>
          </a:xfrm>
          <a:prstGeom prst="rect">
            <a:avLst/>
          </a:prstGeom>
          <a:noFill/>
        </p:spPr>
        <p:txBody>
          <a:bodyPr wrap="square" rtlCol="0">
            <a:spAutoFit/>
          </a:bodyPr>
          <a:lstStyle/>
          <a:p>
            <a:pPr algn="r"/>
            <a:r>
              <a:rPr lang="en-GB" sz="2400" dirty="0"/>
              <a:t>Virginia Commonwealth University (2021)</a:t>
            </a:r>
          </a:p>
        </p:txBody>
      </p:sp>
    </p:spTree>
    <p:extLst>
      <p:ext uri="{BB962C8B-B14F-4D97-AF65-F5344CB8AC3E}">
        <p14:creationId xmlns:p14="http://schemas.microsoft.com/office/powerpoint/2010/main" val="208255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15B2B-3F99-115E-32D5-FC426DB19856}"/>
              </a:ext>
            </a:extLst>
          </p:cNvPr>
          <p:cNvSpPr>
            <a:spLocks noGrp="1"/>
          </p:cNvSpPr>
          <p:nvPr>
            <p:ph type="title"/>
          </p:nvPr>
        </p:nvSpPr>
        <p:spPr>
          <a:xfrm>
            <a:off x="551384" y="2857500"/>
            <a:ext cx="10972800" cy="1143000"/>
          </a:xfrm>
        </p:spPr>
        <p:txBody>
          <a:bodyPr>
            <a:normAutofit fontScale="90000"/>
          </a:bodyPr>
          <a:lstStyle/>
          <a:p>
            <a:r>
              <a:rPr lang="en-GB" dirty="0"/>
              <a:t>We will now take some time to look at related concepts and theories that feed into Empowerment Theory</a:t>
            </a:r>
          </a:p>
        </p:txBody>
      </p:sp>
      <p:sp>
        <p:nvSpPr>
          <p:cNvPr id="4" name="Title 1">
            <a:extLst>
              <a:ext uri="{FF2B5EF4-FFF2-40B4-BE49-F238E27FC236}">
                <a16:creationId xmlns:a16="http://schemas.microsoft.com/office/drawing/2014/main" id="{27E9AA50-4355-1034-27A9-8620DACDC016}"/>
              </a:ext>
            </a:extLst>
          </p:cNvPr>
          <p:cNvSpPr txBox="1">
            <a:spLocks/>
          </p:cNvSpPr>
          <p:nvPr/>
        </p:nvSpPr>
        <p:spPr>
          <a:xfrm>
            <a:off x="408781" y="116632"/>
            <a:ext cx="10972800" cy="1008112"/>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Empowerment Theory </a:t>
            </a:r>
          </a:p>
        </p:txBody>
      </p:sp>
    </p:spTree>
    <p:extLst>
      <p:ext uri="{BB962C8B-B14F-4D97-AF65-F5344CB8AC3E}">
        <p14:creationId xmlns:p14="http://schemas.microsoft.com/office/powerpoint/2010/main" val="1048530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A44A4F-6087-E99B-1789-F802EFA25057}"/>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230D2C6B-4B9D-A037-5A7C-5110E94E7258}"/>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Social Justice</a:t>
            </a:r>
          </a:p>
        </p:txBody>
      </p:sp>
      <p:sp>
        <p:nvSpPr>
          <p:cNvPr id="6147" name="Rectangle 3">
            <a:extLst>
              <a:ext uri="{FF2B5EF4-FFF2-40B4-BE49-F238E27FC236}">
                <a16:creationId xmlns:a16="http://schemas.microsoft.com/office/drawing/2014/main" id="{2E0A704B-BAC6-F07F-C1FD-FD7B041F2767}"/>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Social Justice has been described as the idea that society should be ‘more inclusive, equitable, healthy, and just’ </a:t>
            </a:r>
          </a:p>
          <a:p>
            <a:pPr marL="0" indent="0" algn="r">
              <a:spcBef>
                <a:spcPts val="600"/>
              </a:spcBef>
              <a:spcAft>
                <a:spcPts val="600"/>
              </a:spcAft>
              <a:buNone/>
            </a:pPr>
            <a:r>
              <a:rPr lang="en-GB" altLang="en-US" sz="2800" dirty="0">
                <a:solidFill>
                  <a:schemeClr val="tx1">
                    <a:lumMod val="95000"/>
                    <a:lumOff val="5000"/>
                  </a:schemeClr>
                </a:solidFill>
              </a:rPr>
              <a:t>(</a:t>
            </a:r>
            <a:r>
              <a:rPr lang="en-GB" altLang="en-US" sz="2800" dirty="0" err="1">
                <a:solidFill>
                  <a:schemeClr val="tx1">
                    <a:lumMod val="95000"/>
                    <a:lumOff val="5000"/>
                  </a:schemeClr>
                </a:solidFill>
              </a:rPr>
              <a:t>Muschert</a:t>
            </a:r>
            <a:r>
              <a:rPr lang="en-GB" altLang="en-US" sz="2800" dirty="0">
                <a:solidFill>
                  <a:schemeClr val="tx1">
                    <a:lumMod val="95000"/>
                    <a:lumOff val="5000"/>
                  </a:schemeClr>
                </a:solidFill>
              </a:rPr>
              <a:t> &amp; Budd, 2020, p. xi)</a:t>
            </a:r>
          </a:p>
          <a:p>
            <a:pPr>
              <a:spcBef>
                <a:spcPts val="600"/>
              </a:spcBef>
              <a:spcAft>
                <a:spcPts val="600"/>
              </a:spcAft>
            </a:pPr>
            <a:r>
              <a:rPr lang="en-GB" altLang="en-US" sz="2800" dirty="0">
                <a:solidFill>
                  <a:schemeClr val="tx1">
                    <a:lumMod val="95000"/>
                    <a:lumOff val="5000"/>
                  </a:schemeClr>
                </a:solidFill>
              </a:rPr>
              <a:t>This message is repeated in the field of public policy when Public Health Network Cymru (part of the NHS) state that;</a:t>
            </a:r>
          </a:p>
          <a:p>
            <a:pPr>
              <a:spcBef>
                <a:spcPts val="600"/>
              </a:spcBef>
              <a:spcAft>
                <a:spcPts val="600"/>
              </a:spcAft>
            </a:pPr>
            <a:r>
              <a:rPr lang="en-GB" altLang="en-US" sz="2800" dirty="0">
                <a:solidFill>
                  <a:schemeClr val="tx1">
                    <a:lumMod val="95000"/>
                    <a:lumOff val="5000"/>
                  </a:schemeClr>
                </a:solidFill>
              </a:rPr>
              <a:t>‘Wales is made up of many communities and social justice mean(s) the rights of all people in Wales are considered in a fair and equitable way.’, and that</a:t>
            </a:r>
          </a:p>
          <a:p>
            <a:pPr>
              <a:spcBef>
                <a:spcPts val="600"/>
              </a:spcBef>
              <a:spcAft>
                <a:spcPts val="600"/>
              </a:spcAft>
            </a:pPr>
            <a:r>
              <a:rPr lang="en-GB" altLang="en-US" sz="2800" dirty="0">
                <a:solidFill>
                  <a:schemeClr val="tx1">
                    <a:lumMod val="95000"/>
                    <a:lumOff val="5000"/>
                  </a:schemeClr>
                </a:solidFill>
              </a:rPr>
              <a:t>‘Social justice specifically focuses on those population groups who are most disadvantaged in our society’. </a:t>
            </a:r>
          </a:p>
          <a:p>
            <a:pPr marL="0" indent="0" algn="r">
              <a:spcBef>
                <a:spcPts val="600"/>
              </a:spcBef>
              <a:spcAft>
                <a:spcPts val="600"/>
              </a:spcAft>
              <a:buNone/>
            </a:pPr>
            <a:r>
              <a:rPr lang="en-GB" altLang="en-US" sz="2800" dirty="0">
                <a:solidFill>
                  <a:schemeClr val="tx1">
                    <a:lumMod val="95000"/>
                    <a:lumOff val="5000"/>
                  </a:schemeClr>
                </a:solidFill>
              </a:rPr>
              <a:t>(Public Health Network Cymru, 2024)</a:t>
            </a:r>
          </a:p>
        </p:txBody>
      </p:sp>
      <p:sp>
        <p:nvSpPr>
          <p:cNvPr id="2" name="TextBox 1">
            <a:extLst>
              <a:ext uri="{FF2B5EF4-FFF2-40B4-BE49-F238E27FC236}">
                <a16:creationId xmlns:a16="http://schemas.microsoft.com/office/drawing/2014/main" id="{9D8580C5-CF01-3F03-DC2C-548C177656ED}"/>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4" name="Picture 3" descr="A yellow and red question mark&#10;&#10;Description automatically generated">
            <a:extLst>
              <a:ext uri="{FF2B5EF4-FFF2-40B4-BE49-F238E27FC236}">
                <a16:creationId xmlns:a16="http://schemas.microsoft.com/office/drawing/2014/main" id="{CC5A300D-D716-D5C3-D2A7-96C4CAC524E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2636428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E22E6-C108-8224-FF2E-BA95AE3394BB}"/>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7CD2C7A0-60C9-17FC-842D-0339CD804A24}"/>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Social Control</a:t>
            </a:r>
          </a:p>
        </p:txBody>
      </p:sp>
      <p:sp>
        <p:nvSpPr>
          <p:cNvPr id="6147" name="Rectangle 3">
            <a:extLst>
              <a:ext uri="{FF2B5EF4-FFF2-40B4-BE49-F238E27FC236}">
                <a16:creationId xmlns:a16="http://schemas.microsoft.com/office/drawing/2014/main" id="{480ADFA1-D492-C9A4-E47D-A0B03F139957}"/>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600" dirty="0">
                <a:solidFill>
                  <a:schemeClr val="tx1">
                    <a:lumMod val="95000"/>
                    <a:lumOff val="5000"/>
                  </a:schemeClr>
                </a:solidFill>
              </a:rPr>
              <a:t>A functionalist perspective on social control is that ‘social control is of value to society as a whole, since it is essential to the maintenance of social order’ (Scott, 2015, no page)</a:t>
            </a:r>
          </a:p>
          <a:p>
            <a:pPr>
              <a:spcBef>
                <a:spcPts val="600"/>
              </a:spcBef>
              <a:spcAft>
                <a:spcPts val="600"/>
              </a:spcAft>
            </a:pPr>
            <a:r>
              <a:rPr lang="en-GB" altLang="en-US" sz="2600" dirty="0">
                <a:solidFill>
                  <a:schemeClr val="tx1">
                    <a:lumMod val="95000"/>
                    <a:lumOff val="5000"/>
                  </a:schemeClr>
                </a:solidFill>
              </a:rPr>
              <a:t>As such the norms of a society evolve ‘naturally’ in order to allow society to function effectively.</a:t>
            </a:r>
          </a:p>
          <a:p>
            <a:pPr>
              <a:spcBef>
                <a:spcPts val="600"/>
              </a:spcBef>
              <a:spcAft>
                <a:spcPts val="600"/>
              </a:spcAft>
            </a:pPr>
            <a:r>
              <a:rPr lang="en-GB" altLang="en-US" sz="2600" dirty="0">
                <a:solidFill>
                  <a:schemeClr val="tx1">
                    <a:lumMod val="95000"/>
                    <a:lumOff val="5000"/>
                  </a:schemeClr>
                </a:solidFill>
              </a:rPr>
              <a:t>Conflict and post-modern theorists, for example Michel Foucault, take a different view</a:t>
            </a:r>
          </a:p>
          <a:p>
            <a:pPr>
              <a:spcBef>
                <a:spcPts val="600"/>
              </a:spcBef>
              <a:spcAft>
                <a:spcPts val="600"/>
              </a:spcAft>
            </a:pPr>
            <a:r>
              <a:rPr lang="en-GB" altLang="en-US" sz="2600" dirty="0">
                <a:solidFill>
                  <a:schemeClr val="tx1">
                    <a:lumMod val="95000"/>
                    <a:lumOff val="5000"/>
                  </a:schemeClr>
                </a:solidFill>
              </a:rPr>
              <a:t>They see social control being utilised by those ‘in power’ to maintain their own interests</a:t>
            </a:r>
          </a:p>
          <a:p>
            <a:pPr>
              <a:spcBef>
                <a:spcPts val="600"/>
              </a:spcBef>
              <a:spcAft>
                <a:spcPts val="600"/>
              </a:spcAft>
            </a:pPr>
            <a:r>
              <a:rPr lang="en-GB" altLang="en-US" sz="2600" dirty="0">
                <a:solidFill>
                  <a:schemeClr val="tx1">
                    <a:lumMod val="95000"/>
                    <a:lumOff val="5000"/>
                  </a:schemeClr>
                </a:solidFill>
              </a:rPr>
              <a:t>Foucault (1982, p,781) argues that the individual in society is ‘subject to someone else by control and dependence’ </a:t>
            </a:r>
          </a:p>
        </p:txBody>
      </p:sp>
    </p:spTree>
    <p:extLst>
      <p:ext uri="{BB962C8B-B14F-4D97-AF65-F5344CB8AC3E}">
        <p14:creationId xmlns:p14="http://schemas.microsoft.com/office/powerpoint/2010/main" val="2504865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91FB2-8B3D-207F-996C-BE1232095496}"/>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C641FA9C-A21E-A79E-0D34-548A241E8F56}"/>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Social Control</a:t>
            </a:r>
          </a:p>
        </p:txBody>
      </p:sp>
      <p:sp>
        <p:nvSpPr>
          <p:cNvPr id="6147" name="Rectangle 3">
            <a:extLst>
              <a:ext uri="{FF2B5EF4-FFF2-40B4-BE49-F238E27FC236}">
                <a16:creationId xmlns:a16="http://schemas.microsoft.com/office/drawing/2014/main" id="{6468E15C-DA56-7522-C03B-8702388EEDE3}"/>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600" dirty="0">
                <a:solidFill>
                  <a:schemeClr val="tx1">
                    <a:lumMod val="95000"/>
                    <a:lumOff val="5000"/>
                  </a:schemeClr>
                </a:solidFill>
              </a:rPr>
              <a:t>Foucault’s criticism of the use of social control is mirrored by the Criminologist Stanly Cohen (1985) who argues that the policies of social control in a state are developed in order to maintain the power and the interested of experts and professionals.</a:t>
            </a:r>
          </a:p>
          <a:p>
            <a:pPr>
              <a:spcBef>
                <a:spcPts val="600"/>
              </a:spcBef>
              <a:spcAft>
                <a:spcPts val="600"/>
              </a:spcAft>
            </a:pPr>
            <a:r>
              <a:rPr lang="en-GB" altLang="en-US" sz="2600" dirty="0">
                <a:solidFill>
                  <a:schemeClr val="tx1">
                    <a:lumMod val="95000"/>
                    <a:lumOff val="5000"/>
                  </a:schemeClr>
                </a:solidFill>
              </a:rPr>
              <a:t>When one speaks of social control it is important to note that the concept is usually seen as having two distinct forms</a:t>
            </a:r>
          </a:p>
          <a:p>
            <a:pPr>
              <a:spcBef>
                <a:spcPts val="600"/>
              </a:spcBef>
              <a:spcAft>
                <a:spcPts val="600"/>
              </a:spcAft>
            </a:pPr>
            <a:r>
              <a:rPr lang="en-GB" altLang="en-US" sz="2600" dirty="0">
                <a:solidFill>
                  <a:schemeClr val="tx1">
                    <a:lumMod val="95000"/>
                    <a:lumOff val="5000"/>
                  </a:schemeClr>
                </a:solidFill>
              </a:rPr>
              <a:t>The first is often called repressive or coercive social control (hard control).</a:t>
            </a:r>
          </a:p>
          <a:p>
            <a:pPr>
              <a:spcBef>
                <a:spcPts val="600"/>
              </a:spcBef>
              <a:spcAft>
                <a:spcPts val="600"/>
              </a:spcAft>
            </a:pPr>
            <a:r>
              <a:rPr lang="en-GB" altLang="en-US" sz="2600" dirty="0">
                <a:solidFill>
                  <a:schemeClr val="tx1">
                    <a:lumMod val="95000"/>
                    <a:lumOff val="5000"/>
                  </a:schemeClr>
                </a:solidFill>
              </a:rPr>
              <a:t>The second involves ideological control (soft control) through information, propaganda etc.</a:t>
            </a:r>
          </a:p>
          <a:p>
            <a:pPr>
              <a:spcBef>
                <a:spcPts val="600"/>
              </a:spcBef>
              <a:spcAft>
                <a:spcPts val="600"/>
              </a:spcAft>
            </a:pPr>
            <a:r>
              <a:rPr lang="en-GB" altLang="en-US" sz="2600" dirty="0">
                <a:solidFill>
                  <a:schemeClr val="tx1">
                    <a:lumMod val="95000"/>
                    <a:lumOff val="5000"/>
                  </a:schemeClr>
                </a:solidFill>
              </a:rPr>
              <a:t>We will look at each in turn briefly.</a:t>
            </a:r>
          </a:p>
        </p:txBody>
      </p:sp>
    </p:spTree>
    <p:extLst>
      <p:ext uri="{BB962C8B-B14F-4D97-AF65-F5344CB8AC3E}">
        <p14:creationId xmlns:p14="http://schemas.microsoft.com/office/powerpoint/2010/main" val="1352239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9A800-F987-BE52-2B9F-12E71ED9844C}"/>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724004DD-B27C-DA59-7F59-324C04EAA44E}"/>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‘Hard’ Social Control</a:t>
            </a:r>
          </a:p>
        </p:txBody>
      </p:sp>
      <p:sp>
        <p:nvSpPr>
          <p:cNvPr id="6147" name="Rectangle 3">
            <a:extLst>
              <a:ext uri="{FF2B5EF4-FFF2-40B4-BE49-F238E27FC236}">
                <a16:creationId xmlns:a16="http://schemas.microsoft.com/office/drawing/2014/main" id="{E45192B8-4682-6B81-FDF7-0A973FE94EBB}"/>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Repressive or coercive control includes physical constraint and punishment, the police and military, the criminal justice system etc.</a:t>
            </a:r>
          </a:p>
          <a:p>
            <a:pPr>
              <a:spcBef>
                <a:spcPts val="600"/>
              </a:spcBef>
              <a:spcAft>
                <a:spcPts val="600"/>
              </a:spcAft>
            </a:pPr>
            <a:r>
              <a:rPr lang="en-GB" altLang="en-US" sz="2800" dirty="0">
                <a:solidFill>
                  <a:schemeClr val="tx1">
                    <a:lumMod val="95000"/>
                    <a:lumOff val="5000"/>
                  </a:schemeClr>
                </a:solidFill>
              </a:rPr>
              <a:t>It is used to maintain social order, however its misuse can lead to disempowerment on a serious scale</a:t>
            </a:r>
          </a:p>
          <a:p>
            <a:pPr>
              <a:spcBef>
                <a:spcPts val="600"/>
              </a:spcBef>
              <a:spcAft>
                <a:spcPts val="600"/>
              </a:spcAft>
            </a:pPr>
            <a:r>
              <a:rPr lang="en-GB" altLang="en-US" sz="2800" dirty="0">
                <a:solidFill>
                  <a:schemeClr val="tx1">
                    <a:lumMod val="95000"/>
                    <a:lumOff val="5000"/>
                  </a:schemeClr>
                </a:solidFill>
              </a:rPr>
              <a:t>For example, </a:t>
            </a:r>
            <a:r>
              <a:rPr lang="en-GB" altLang="en-US" sz="2800" dirty="0">
                <a:solidFill>
                  <a:schemeClr val="tx1">
                    <a:lumMod val="95000"/>
                    <a:lumOff val="5000"/>
                  </a:schemeClr>
                </a:solidFill>
                <a:hlinkClick r:id="rId2"/>
              </a:rPr>
              <a:t>China’s re-education camps for Uyghurs</a:t>
            </a:r>
            <a:endParaRPr lang="en-GB" altLang="en-US" sz="2800" dirty="0">
              <a:solidFill>
                <a:schemeClr val="tx1">
                  <a:lumMod val="95000"/>
                  <a:lumOff val="5000"/>
                </a:schemeClr>
              </a:solidFill>
            </a:endParaRPr>
          </a:p>
          <a:p>
            <a:pPr>
              <a:spcBef>
                <a:spcPts val="600"/>
              </a:spcBef>
              <a:spcAft>
                <a:spcPts val="600"/>
              </a:spcAft>
            </a:pPr>
            <a:r>
              <a:rPr lang="en-GB" altLang="en-US" sz="2800" dirty="0">
                <a:solidFill>
                  <a:schemeClr val="tx1">
                    <a:lumMod val="95000"/>
                    <a:lumOff val="5000"/>
                  </a:schemeClr>
                </a:solidFill>
                <a:hlinkClick r:id="rId3"/>
              </a:rPr>
              <a:t>Russia’s anti-homosexual legislation</a:t>
            </a:r>
            <a:endParaRPr lang="en-GB" altLang="en-US" sz="2800" dirty="0">
              <a:solidFill>
                <a:schemeClr val="tx1">
                  <a:lumMod val="95000"/>
                  <a:lumOff val="5000"/>
                </a:schemeClr>
              </a:solidFill>
            </a:endParaRPr>
          </a:p>
          <a:p>
            <a:pPr>
              <a:spcBef>
                <a:spcPts val="600"/>
              </a:spcBef>
              <a:spcAft>
                <a:spcPts val="600"/>
              </a:spcAft>
            </a:pPr>
            <a:r>
              <a:rPr lang="en-GB" altLang="en-US" sz="2800" dirty="0">
                <a:solidFill>
                  <a:schemeClr val="tx1">
                    <a:lumMod val="95000"/>
                    <a:lumOff val="5000"/>
                  </a:schemeClr>
                </a:solidFill>
              </a:rPr>
              <a:t>Iran’s ‘</a:t>
            </a:r>
            <a:r>
              <a:rPr lang="en-GB" altLang="en-US" sz="2800" dirty="0">
                <a:solidFill>
                  <a:schemeClr val="tx1">
                    <a:lumMod val="95000"/>
                    <a:lumOff val="5000"/>
                  </a:schemeClr>
                </a:solidFill>
                <a:hlinkClick r:id="rId4"/>
              </a:rPr>
              <a:t>morality police</a:t>
            </a:r>
            <a:r>
              <a:rPr lang="en-GB" altLang="en-US" sz="2800" dirty="0">
                <a:solidFill>
                  <a:schemeClr val="tx1">
                    <a:lumMod val="95000"/>
                    <a:lumOff val="5000"/>
                  </a:schemeClr>
                </a:solidFill>
              </a:rPr>
              <a:t>’</a:t>
            </a:r>
          </a:p>
          <a:p>
            <a:pPr>
              <a:spcBef>
                <a:spcPts val="600"/>
              </a:spcBef>
              <a:spcAft>
                <a:spcPts val="600"/>
              </a:spcAft>
            </a:pPr>
            <a:r>
              <a:rPr lang="en-GB" altLang="en-US" sz="2800" dirty="0">
                <a:solidFill>
                  <a:schemeClr val="tx1">
                    <a:lumMod val="95000"/>
                    <a:lumOff val="5000"/>
                  </a:schemeClr>
                </a:solidFill>
              </a:rPr>
              <a:t>Whilst is can be argued that these are extreme examples of ‘hard’ social control the use of such techniques exists, to a greater or lesser extent in every country</a:t>
            </a:r>
          </a:p>
        </p:txBody>
      </p:sp>
      <p:sp>
        <p:nvSpPr>
          <p:cNvPr id="2" name="TextBox 1">
            <a:extLst>
              <a:ext uri="{FF2B5EF4-FFF2-40B4-BE49-F238E27FC236}">
                <a16:creationId xmlns:a16="http://schemas.microsoft.com/office/drawing/2014/main" id="{1A655EB1-0082-6476-93BF-8FDDD70E781C}"/>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4" name="Picture 3" descr="A yellow and red question mark&#10;&#10;Description automatically generated">
            <a:extLst>
              <a:ext uri="{FF2B5EF4-FFF2-40B4-BE49-F238E27FC236}">
                <a16:creationId xmlns:a16="http://schemas.microsoft.com/office/drawing/2014/main" id="{61FAF529-1F60-AEE1-5DC8-7ED3391C9B1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321434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5F80E5-4475-8B9F-D9A8-D455EB40941D}"/>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AB84E6AE-3981-FA8E-61A6-456A6591B96E}"/>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‘Hard’ Social Control</a:t>
            </a:r>
          </a:p>
        </p:txBody>
      </p:sp>
      <p:sp>
        <p:nvSpPr>
          <p:cNvPr id="6147" name="Rectangle 3">
            <a:extLst>
              <a:ext uri="{FF2B5EF4-FFF2-40B4-BE49-F238E27FC236}">
                <a16:creationId xmlns:a16="http://schemas.microsoft.com/office/drawing/2014/main" id="{472AA3D2-B7DF-148C-0EA8-49C650647781}"/>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Indeed</a:t>
            </a:r>
            <a:r>
              <a:rPr lang="en-GB" altLang="en-US" sz="2800">
                <a:solidFill>
                  <a:schemeClr val="tx1">
                    <a:lumMod val="95000"/>
                    <a:lumOff val="5000"/>
                  </a:schemeClr>
                </a:solidFill>
              </a:rPr>
              <a:t>, within </a:t>
            </a:r>
            <a:r>
              <a:rPr lang="en-GB" altLang="en-US" sz="2800" dirty="0">
                <a:solidFill>
                  <a:schemeClr val="tx1">
                    <a:lumMod val="95000"/>
                    <a:lumOff val="5000"/>
                  </a:schemeClr>
                </a:solidFill>
              </a:rPr>
              <a:t>the UK the amount and type of ‘hard’ social control is often in the news for example;</a:t>
            </a:r>
          </a:p>
          <a:p>
            <a:pPr>
              <a:spcBef>
                <a:spcPts val="600"/>
              </a:spcBef>
              <a:spcAft>
                <a:spcPts val="600"/>
              </a:spcAft>
            </a:pPr>
            <a:r>
              <a:rPr lang="en-GB" altLang="en-US" sz="2800" dirty="0">
                <a:solidFill>
                  <a:schemeClr val="tx1">
                    <a:lumMod val="95000"/>
                    <a:lumOff val="5000"/>
                  </a:schemeClr>
                </a:solidFill>
                <a:hlinkClick r:id="rId2"/>
              </a:rPr>
              <a:t>Legislative scrutiny highlights human rights failings of Rwanda Bill</a:t>
            </a:r>
            <a:endParaRPr lang="en-GB" altLang="en-US" sz="2800" dirty="0">
              <a:solidFill>
                <a:schemeClr val="tx1">
                  <a:lumMod val="95000"/>
                  <a:lumOff val="5000"/>
                </a:schemeClr>
              </a:solidFill>
            </a:endParaRPr>
          </a:p>
          <a:p>
            <a:pPr marL="0" indent="0">
              <a:spcBef>
                <a:spcPts val="600"/>
              </a:spcBef>
              <a:spcAft>
                <a:spcPts val="600"/>
              </a:spcAft>
              <a:buNone/>
            </a:pPr>
            <a:endParaRPr lang="en-GB" altLang="en-US" sz="2800" dirty="0">
              <a:solidFill>
                <a:schemeClr val="tx1">
                  <a:lumMod val="95000"/>
                  <a:lumOff val="5000"/>
                </a:schemeClr>
              </a:solidFill>
            </a:endParaRPr>
          </a:p>
          <a:p>
            <a:pPr>
              <a:spcBef>
                <a:spcPts val="600"/>
              </a:spcBef>
              <a:spcAft>
                <a:spcPts val="600"/>
              </a:spcAft>
            </a:pPr>
            <a:r>
              <a:rPr lang="en-GB" altLang="en-US" sz="2800" dirty="0">
                <a:solidFill>
                  <a:schemeClr val="tx1">
                    <a:lumMod val="95000"/>
                    <a:lumOff val="5000"/>
                  </a:schemeClr>
                </a:solidFill>
                <a:hlinkClick r:id="rId3"/>
              </a:rPr>
              <a:t>Section 28 of the Local Government Act 1988</a:t>
            </a:r>
            <a:endParaRPr lang="en-GB" altLang="en-US" sz="2800" dirty="0">
              <a:solidFill>
                <a:schemeClr val="tx1">
                  <a:lumMod val="95000"/>
                  <a:lumOff val="5000"/>
                </a:schemeClr>
              </a:solidFill>
            </a:endParaRPr>
          </a:p>
          <a:p>
            <a:pPr>
              <a:spcBef>
                <a:spcPts val="600"/>
              </a:spcBef>
              <a:spcAft>
                <a:spcPts val="600"/>
              </a:spcAft>
            </a:pPr>
            <a:endParaRPr lang="en-GB" altLang="en-US" sz="2800" dirty="0">
              <a:solidFill>
                <a:schemeClr val="tx1">
                  <a:lumMod val="95000"/>
                  <a:lumOff val="5000"/>
                </a:schemeClr>
              </a:solidFill>
            </a:endParaRPr>
          </a:p>
          <a:p>
            <a:pPr>
              <a:spcBef>
                <a:spcPts val="600"/>
              </a:spcBef>
              <a:spcAft>
                <a:spcPts val="600"/>
              </a:spcAft>
            </a:pPr>
            <a:r>
              <a:rPr lang="en-GB" altLang="en-US" sz="2800" dirty="0">
                <a:solidFill>
                  <a:schemeClr val="tx1">
                    <a:lumMod val="95000"/>
                    <a:lumOff val="5000"/>
                  </a:schemeClr>
                </a:solidFill>
                <a:hlinkClick r:id="rId4"/>
              </a:rPr>
              <a:t>New protest laws on face coverings and pyrotechnics</a:t>
            </a:r>
            <a:endParaRPr lang="en-GB" altLang="en-US" sz="2800" dirty="0">
              <a:solidFill>
                <a:schemeClr val="tx1">
                  <a:lumMod val="95000"/>
                  <a:lumOff val="5000"/>
                </a:schemeClr>
              </a:solidFill>
            </a:endParaRPr>
          </a:p>
        </p:txBody>
      </p:sp>
      <p:sp>
        <p:nvSpPr>
          <p:cNvPr id="2" name="TextBox 1">
            <a:extLst>
              <a:ext uri="{FF2B5EF4-FFF2-40B4-BE49-F238E27FC236}">
                <a16:creationId xmlns:a16="http://schemas.microsoft.com/office/drawing/2014/main" id="{3561F64B-87F8-0B4D-5FB9-1BA01221890C}"/>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4" name="Picture 3" descr="A yellow and red question mark&#10;&#10;Description automatically generated">
            <a:extLst>
              <a:ext uri="{FF2B5EF4-FFF2-40B4-BE49-F238E27FC236}">
                <a16:creationId xmlns:a16="http://schemas.microsoft.com/office/drawing/2014/main" id="{8635EC36-C02B-6021-980E-90DE4BEAC50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1347362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39D270-5252-894B-C3B5-7F6DDC3B59FB}"/>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239E7D3E-16E4-FE08-2424-8F6D0CB46CEC}"/>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‘Soft’ Social Control</a:t>
            </a:r>
          </a:p>
        </p:txBody>
      </p:sp>
      <p:sp>
        <p:nvSpPr>
          <p:cNvPr id="6147" name="Rectangle 3">
            <a:extLst>
              <a:ext uri="{FF2B5EF4-FFF2-40B4-BE49-F238E27FC236}">
                <a16:creationId xmlns:a16="http://schemas.microsoft.com/office/drawing/2014/main" id="{B654A1AA-6B65-0754-5C79-BC8D8660BD1F}"/>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This is often more difficult to recognise as it is a more subtle form of control</a:t>
            </a:r>
          </a:p>
          <a:p>
            <a:pPr>
              <a:spcBef>
                <a:spcPts val="600"/>
              </a:spcBef>
              <a:spcAft>
                <a:spcPts val="600"/>
              </a:spcAft>
            </a:pPr>
            <a:r>
              <a:rPr lang="en-GB" altLang="en-US" sz="2800" dirty="0">
                <a:solidFill>
                  <a:schemeClr val="tx1">
                    <a:lumMod val="95000"/>
                    <a:lumOff val="5000"/>
                  </a:schemeClr>
                </a:solidFill>
              </a:rPr>
              <a:t>Scott (2015, no page) talks of this form of control as operating by the ‘shaping of ideas, values and attitudes’</a:t>
            </a:r>
          </a:p>
          <a:p>
            <a:pPr>
              <a:spcBef>
                <a:spcPts val="600"/>
              </a:spcBef>
              <a:spcAft>
                <a:spcPts val="600"/>
              </a:spcAft>
            </a:pPr>
            <a:r>
              <a:rPr lang="en-GB" altLang="en-US" sz="2800" dirty="0">
                <a:solidFill>
                  <a:schemeClr val="tx1">
                    <a:lumMod val="95000"/>
                    <a:lumOff val="5000"/>
                  </a:schemeClr>
                </a:solidFill>
              </a:rPr>
              <a:t>Agents of ‘soft’ social control can include  traditional ‘mass’ media, social media</a:t>
            </a:r>
          </a:p>
          <a:p>
            <a:pPr>
              <a:spcBef>
                <a:spcPts val="600"/>
              </a:spcBef>
              <a:spcAft>
                <a:spcPts val="600"/>
              </a:spcAft>
            </a:pPr>
            <a:r>
              <a:rPr lang="en-GB" altLang="en-US" sz="2800" dirty="0">
                <a:solidFill>
                  <a:schemeClr val="tx1">
                    <a:lumMod val="95000"/>
                    <a:lumOff val="5000"/>
                  </a:schemeClr>
                </a:solidFill>
              </a:rPr>
              <a:t>It can also be argued that religion is a form of ‘soft’ social control</a:t>
            </a:r>
          </a:p>
          <a:p>
            <a:pPr>
              <a:spcBef>
                <a:spcPts val="600"/>
              </a:spcBef>
              <a:spcAft>
                <a:spcPts val="600"/>
              </a:spcAft>
            </a:pPr>
            <a:r>
              <a:rPr lang="en-GB" altLang="en-US" sz="2800" dirty="0">
                <a:solidFill>
                  <a:schemeClr val="tx1">
                    <a:lumMod val="95000"/>
                    <a:lumOff val="5000"/>
                  </a:schemeClr>
                </a:solidFill>
              </a:rPr>
              <a:t>For example, </a:t>
            </a:r>
            <a:r>
              <a:rPr lang="en-GB" altLang="en-US" sz="2800" dirty="0" err="1">
                <a:solidFill>
                  <a:schemeClr val="tx1">
                    <a:lumMod val="95000"/>
                    <a:lumOff val="5000"/>
                  </a:schemeClr>
                </a:solidFill>
              </a:rPr>
              <a:t>Orrante</a:t>
            </a:r>
            <a:r>
              <a:rPr lang="en-GB" altLang="en-US" sz="2800" dirty="0">
                <a:solidFill>
                  <a:schemeClr val="tx1">
                    <a:lumMod val="95000"/>
                    <a:lumOff val="5000"/>
                  </a:schemeClr>
                </a:solidFill>
              </a:rPr>
              <a:t> (2008, p. 41) states that ‘Religion produces social control by promoting the notion that religious beliefs and affiliation bring out the good in people.’</a:t>
            </a:r>
          </a:p>
        </p:txBody>
      </p:sp>
      <p:sp>
        <p:nvSpPr>
          <p:cNvPr id="2" name="TextBox 1">
            <a:extLst>
              <a:ext uri="{FF2B5EF4-FFF2-40B4-BE49-F238E27FC236}">
                <a16:creationId xmlns:a16="http://schemas.microsoft.com/office/drawing/2014/main" id="{416CCF17-BE92-D8C4-A195-529A65868D51}"/>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4" name="Picture 3" descr="A yellow and red question mark&#10;&#10;Description automatically generated">
            <a:extLst>
              <a:ext uri="{FF2B5EF4-FFF2-40B4-BE49-F238E27FC236}">
                <a16:creationId xmlns:a16="http://schemas.microsoft.com/office/drawing/2014/main" id="{C6BF0FE9-038C-100A-2F6D-36F1B779E76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2018255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70B8B6-58E4-8564-4265-3D5A5DF011EA}"/>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BC3DAA9C-94C5-B8B8-6F4D-20378AB4281D}"/>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‘Soft’ Social Control</a:t>
            </a:r>
          </a:p>
        </p:txBody>
      </p:sp>
      <p:sp>
        <p:nvSpPr>
          <p:cNvPr id="6147" name="Rectangle 3">
            <a:extLst>
              <a:ext uri="{FF2B5EF4-FFF2-40B4-BE49-F238E27FC236}">
                <a16:creationId xmlns:a16="http://schemas.microsoft.com/office/drawing/2014/main" id="{E0843F55-C5A3-123C-BC47-8395EC0D94C1}"/>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Two other aspects of ‘soft’ social control that can be exercised by governments as well as other organisations are ‘propaganda’ and ‘Nudge theory’</a:t>
            </a:r>
          </a:p>
          <a:p>
            <a:pPr>
              <a:spcBef>
                <a:spcPts val="600"/>
              </a:spcBef>
              <a:spcAft>
                <a:spcPts val="600"/>
              </a:spcAft>
            </a:pPr>
            <a:r>
              <a:rPr lang="en-GB" altLang="en-US" sz="2800" dirty="0">
                <a:solidFill>
                  <a:schemeClr val="tx1">
                    <a:lumMod val="95000"/>
                    <a:lumOff val="5000"/>
                  </a:schemeClr>
                </a:solidFill>
              </a:rPr>
              <a:t>In terms of propaganda, </a:t>
            </a:r>
            <a:r>
              <a:rPr lang="en-GB" altLang="en-US" sz="2800" dirty="0"/>
              <a:t>Pedro-</a:t>
            </a:r>
            <a:r>
              <a:rPr lang="en-GB" altLang="en-US" sz="2800" dirty="0" err="1"/>
              <a:t>Carañana</a:t>
            </a:r>
            <a:r>
              <a:rPr lang="en-GB" altLang="en-US" sz="2800" dirty="0"/>
              <a:t>, </a:t>
            </a:r>
            <a:r>
              <a:rPr lang="en-GB" altLang="en-US" sz="2800" dirty="0" err="1"/>
              <a:t>Broudy</a:t>
            </a:r>
            <a:r>
              <a:rPr lang="en-GB" altLang="en-US" sz="2800" dirty="0"/>
              <a:t> &amp; </a:t>
            </a:r>
            <a:r>
              <a:rPr lang="en-GB" altLang="en-US" sz="2800" dirty="0" err="1"/>
              <a:t>Klaehn</a:t>
            </a:r>
            <a:r>
              <a:rPr lang="en-GB" altLang="en-US" sz="2800" dirty="0"/>
              <a:t> (2018, p21) argue that ‘ People with wealth and political and social power want to protect and expand their interests, and this requires command over the means of communication..’</a:t>
            </a:r>
          </a:p>
          <a:p>
            <a:pPr>
              <a:spcBef>
                <a:spcPts val="600"/>
              </a:spcBef>
              <a:spcAft>
                <a:spcPts val="600"/>
              </a:spcAft>
            </a:pPr>
            <a:r>
              <a:rPr lang="en-GB" altLang="en-US" sz="2800" dirty="0">
                <a:solidFill>
                  <a:schemeClr val="tx1">
                    <a:lumMod val="95000"/>
                    <a:lumOff val="5000"/>
                  </a:schemeClr>
                </a:solidFill>
              </a:rPr>
              <a:t>They go on to argue that ‘The growth of inequality enlarges the need and ability to dominate the flow of information.</a:t>
            </a:r>
          </a:p>
          <a:p>
            <a:pPr>
              <a:spcBef>
                <a:spcPts val="600"/>
              </a:spcBef>
              <a:spcAft>
                <a:spcPts val="600"/>
              </a:spcAft>
            </a:pPr>
            <a:r>
              <a:rPr lang="en-GB" altLang="en-US" sz="2800" dirty="0">
                <a:solidFill>
                  <a:schemeClr val="tx1">
                    <a:lumMod val="95000"/>
                    <a:lumOff val="5000"/>
                  </a:schemeClr>
                </a:solidFill>
              </a:rPr>
              <a:t>This goes to the heart of the debate over the difference between ‘public information’ and ‘propaganda’</a:t>
            </a:r>
          </a:p>
        </p:txBody>
      </p:sp>
      <p:sp>
        <p:nvSpPr>
          <p:cNvPr id="2" name="TextBox 1">
            <a:extLst>
              <a:ext uri="{FF2B5EF4-FFF2-40B4-BE49-F238E27FC236}">
                <a16:creationId xmlns:a16="http://schemas.microsoft.com/office/drawing/2014/main" id="{DFB747B9-0CF2-16F7-DE97-562760C2F4A3}"/>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4" name="Picture 3" descr="A yellow and red question mark&#10;&#10;Description automatically generated">
            <a:extLst>
              <a:ext uri="{FF2B5EF4-FFF2-40B4-BE49-F238E27FC236}">
                <a16:creationId xmlns:a16="http://schemas.microsoft.com/office/drawing/2014/main" id="{0585F61E-9586-D406-FA35-246679E3ED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4095736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10012D-5AEB-0A89-42A1-557EAAE46AE6}"/>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DAA6D45E-C29A-580F-91E7-F3F0CD90D7F8}"/>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‘Soft’ Social Control</a:t>
            </a:r>
          </a:p>
        </p:txBody>
      </p:sp>
      <p:sp>
        <p:nvSpPr>
          <p:cNvPr id="6147" name="Rectangle 3">
            <a:extLst>
              <a:ext uri="{FF2B5EF4-FFF2-40B4-BE49-F238E27FC236}">
                <a16:creationId xmlns:a16="http://schemas.microsoft.com/office/drawing/2014/main" id="{071759CE-9626-3DB4-F8DE-BDC579F0F6EE}"/>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Nudge theory has been described by Schmidt and </a:t>
            </a:r>
            <a:r>
              <a:rPr lang="en-GB" altLang="en-US" sz="2800" dirty="0" err="1">
                <a:solidFill>
                  <a:schemeClr val="tx1">
                    <a:lumMod val="95000"/>
                    <a:lumOff val="5000"/>
                  </a:schemeClr>
                </a:solidFill>
              </a:rPr>
              <a:t>Engelen</a:t>
            </a:r>
            <a:r>
              <a:rPr lang="en-GB" altLang="en-US" sz="2800" dirty="0">
                <a:solidFill>
                  <a:schemeClr val="tx1">
                    <a:lumMod val="95000"/>
                    <a:lumOff val="5000"/>
                  </a:schemeClr>
                </a:solidFill>
              </a:rPr>
              <a:t> (2020, no page) as policies that ‘try to improve people's decisions by changing the ways options are presented to them, rather than changing the options themselves or incentivizing or coercing people’.</a:t>
            </a:r>
          </a:p>
          <a:p>
            <a:pPr>
              <a:spcBef>
                <a:spcPts val="600"/>
              </a:spcBef>
              <a:spcAft>
                <a:spcPts val="600"/>
              </a:spcAft>
            </a:pPr>
            <a:r>
              <a:rPr lang="en-GB" altLang="en-US" sz="2800" dirty="0">
                <a:solidFill>
                  <a:schemeClr val="tx1">
                    <a:lumMod val="95000"/>
                    <a:lumOff val="5000"/>
                  </a:schemeClr>
                </a:solidFill>
              </a:rPr>
              <a:t>They go on to state that ‘Nudging has been met with great enthusiasm but also fierce criticism’ (ibid).</a:t>
            </a:r>
          </a:p>
          <a:p>
            <a:pPr>
              <a:spcBef>
                <a:spcPts val="600"/>
              </a:spcBef>
              <a:spcAft>
                <a:spcPts val="600"/>
              </a:spcAft>
            </a:pPr>
            <a:r>
              <a:rPr lang="en-GB" altLang="en-US" sz="2800" dirty="0">
                <a:solidFill>
                  <a:schemeClr val="tx1">
                    <a:lumMod val="95000"/>
                    <a:lumOff val="5000"/>
                  </a:schemeClr>
                </a:solidFill>
              </a:rPr>
              <a:t>An example would be the ‘opt out’ system for organ donation rather than having people ‘opt in’ as happened previously</a:t>
            </a:r>
          </a:p>
          <a:p>
            <a:pPr>
              <a:spcBef>
                <a:spcPts val="600"/>
              </a:spcBef>
              <a:spcAft>
                <a:spcPts val="600"/>
              </a:spcAft>
            </a:pPr>
            <a:r>
              <a:rPr lang="en-GB" altLang="en-US" sz="2800" dirty="0">
                <a:solidFill>
                  <a:schemeClr val="tx1">
                    <a:lumMod val="95000"/>
                    <a:lumOff val="5000"/>
                  </a:schemeClr>
                </a:solidFill>
              </a:rPr>
              <a:t>They ague that this works by ‘by relying on people's predictable tendencies to stick to the status quo’ (ibid).</a:t>
            </a:r>
          </a:p>
        </p:txBody>
      </p:sp>
      <p:sp>
        <p:nvSpPr>
          <p:cNvPr id="2" name="TextBox 1">
            <a:extLst>
              <a:ext uri="{FF2B5EF4-FFF2-40B4-BE49-F238E27FC236}">
                <a16:creationId xmlns:a16="http://schemas.microsoft.com/office/drawing/2014/main" id="{54458CB6-4ABC-8D6C-63C0-CC5DD4296A81}"/>
              </a:ext>
            </a:extLst>
          </p:cNvPr>
          <p:cNvSpPr txBox="1"/>
          <p:nvPr/>
        </p:nvSpPr>
        <p:spPr>
          <a:xfrm>
            <a:off x="3791744" y="6165304"/>
            <a:ext cx="6048672" cy="400110"/>
          </a:xfrm>
          <a:prstGeom prst="rect">
            <a:avLst/>
          </a:prstGeom>
          <a:noFill/>
        </p:spPr>
        <p:txBody>
          <a:bodyPr wrap="square" rtlCol="0">
            <a:spAutoFit/>
          </a:bodyPr>
          <a:lstStyle/>
          <a:p>
            <a:r>
              <a:rPr lang="en-GB" sz="2000" dirty="0"/>
              <a:t>Can you think of any others?</a:t>
            </a:r>
          </a:p>
        </p:txBody>
      </p:sp>
      <p:pic>
        <p:nvPicPr>
          <p:cNvPr id="4" name="Picture 3" descr="A yellow and red question mark&#10;&#10;Description automatically generated">
            <a:extLst>
              <a:ext uri="{FF2B5EF4-FFF2-40B4-BE49-F238E27FC236}">
                <a16:creationId xmlns:a16="http://schemas.microsoft.com/office/drawing/2014/main" id="{155D4F9D-780E-97EE-D933-F8E01014C57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58695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B2A715-3B45-8AA3-0D65-30834A043FF3}"/>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014C8E0D-DE4D-A083-FE19-ACEE49473FC0}"/>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‘Soft’ Social Control</a:t>
            </a:r>
          </a:p>
        </p:txBody>
      </p:sp>
      <p:sp>
        <p:nvSpPr>
          <p:cNvPr id="6147" name="Rectangle 3">
            <a:extLst>
              <a:ext uri="{FF2B5EF4-FFF2-40B4-BE49-F238E27FC236}">
                <a16:creationId xmlns:a16="http://schemas.microsoft.com/office/drawing/2014/main" id="{C0584B00-7523-D7E4-DBDB-2849E23CCF43}"/>
              </a:ext>
            </a:extLst>
          </p:cNvPr>
          <p:cNvSpPr>
            <a:spLocks noGrp="1" noChangeArrowheads="1"/>
          </p:cNvSpPr>
          <p:nvPr>
            <p:ph idx="1"/>
          </p:nvPr>
        </p:nvSpPr>
        <p:spPr>
          <a:xfrm>
            <a:off x="241845" y="980728"/>
            <a:ext cx="11708308" cy="1201357"/>
          </a:xfrm>
        </p:spPr>
        <p:txBody>
          <a:bodyPr>
            <a:noAutofit/>
          </a:bodyPr>
          <a:lstStyle/>
          <a:p>
            <a:pPr>
              <a:spcBef>
                <a:spcPts val="600"/>
              </a:spcBef>
              <a:spcAft>
                <a:spcPts val="600"/>
              </a:spcAft>
            </a:pPr>
            <a:r>
              <a:rPr lang="en-GB" altLang="en-US" sz="2600" dirty="0">
                <a:solidFill>
                  <a:schemeClr val="tx1">
                    <a:lumMod val="95000"/>
                    <a:lumOff val="5000"/>
                  </a:schemeClr>
                </a:solidFill>
              </a:rPr>
              <a:t>As defined by Schmidt and </a:t>
            </a:r>
            <a:r>
              <a:rPr lang="en-GB" altLang="en-US" sz="2600" dirty="0" err="1">
                <a:solidFill>
                  <a:schemeClr val="tx1">
                    <a:lumMod val="95000"/>
                    <a:lumOff val="5000"/>
                  </a:schemeClr>
                </a:solidFill>
              </a:rPr>
              <a:t>Engelen</a:t>
            </a:r>
            <a:r>
              <a:rPr lang="en-GB" altLang="en-US" sz="2600" dirty="0">
                <a:solidFill>
                  <a:schemeClr val="tx1">
                    <a:lumMod val="95000"/>
                    <a:lumOff val="5000"/>
                  </a:schemeClr>
                </a:solidFill>
              </a:rPr>
              <a:t> (2020, no page), the concerns regarding nudge theory are based on worries about the following;</a:t>
            </a:r>
          </a:p>
          <a:p>
            <a:pPr>
              <a:spcBef>
                <a:spcPts val="600"/>
              </a:spcBef>
              <a:spcAft>
                <a:spcPts val="600"/>
              </a:spcAft>
            </a:pPr>
            <a:r>
              <a:rPr lang="en-GB" altLang="en-US" sz="2600" dirty="0">
                <a:solidFill>
                  <a:schemeClr val="tx1">
                    <a:lumMod val="95000"/>
                    <a:lumOff val="5000"/>
                  </a:schemeClr>
                </a:solidFill>
              </a:rPr>
              <a:t>In terms of autonomy, there is a worry that ‘when we are nudged, we are no longer the “authors” of our choices’ (ibid)</a:t>
            </a:r>
          </a:p>
          <a:p>
            <a:pPr>
              <a:spcBef>
                <a:spcPts val="600"/>
              </a:spcBef>
              <a:spcAft>
                <a:spcPts val="600"/>
              </a:spcAft>
            </a:pPr>
            <a:r>
              <a:rPr lang="en-GB" altLang="en-US" sz="2600" dirty="0">
                <a:solidFill>
                  <a:schemeClr val="tx1">
                    <a:lumMod val="95000"/>
                    <a:lumOff val="5000"/>
                  </a:schemeClr>
                </a:solidFill>
              </a:rPr>
              <a:t>There is also a concern that, in a diverse society, what might be ‘good’ for one group may not be ‘good’ for another, and which decides what is ‘good’ anyway?</a:t>
            </a:r>
          </a:p>
          <a:p>
            <a:pPr>
              <a:spcBef>
                <a:spcPts val="600"/>
              </a:spcBef>
              <a:spcAft>
                <a:spcPts val="600"/>
              </a:spcAft>
            </a:pPr>
            <a:r>
              <a:rPr lang="en-GB" altLang="en-US" sz="2600" dirty="0">
                <a:solidFill>
                  <a:schemeClr val="tx1">
                    <a:lumMod val="95000"/>
                    <a:lumOff val="5000"/>
                  </a:schemeClr>
                </a:solidFill>
              </a:rPr>
              <a:t>There is also concern that nudging is done with people knowing it, that is happens ‘behind their backs’ (ibid)</a:t>
            </a:r>
          </a:p>
          <a:p>
            <a:pPr>
              <a:spcBef>
                <a:spcPts val="600"/>
              </a:spcBef>
              <a:spcAft>
                <a:spcPts val="600"/>
              </a:spcAft>
            </a:pPr>
            <a:r>
              <a:rPr lang="en-GB" altLang="en-US" sz="2600" dirty="0">
                <a:solidFill>
                  <a:schemeClr val="tx1">
                    <a:lumMod val="95000"/>
                    <a:lumOff val="5000"/>
                  </a:schemeClr>
                </a:solidFill>
              </a:rPr>
              <a:t>A final concern is that nudging could be used merely to promote the interests of the ‘powerholders’ (ibid)</a:t>
            </a:r>
          </a:p>
        </p:txBody>
      </p:sp>
      <p:sp>
        <p:nvSpPr>
          <p:cNvPr id="2" name="TextBox 1">
            <a:extLst>
              <a:ext uri="{FF2B5EF4-FFF2-40B4-BE49-F238E27FC236}">
                <a16:creationId xmlns:a16="http://schemas.microsoft.com/office/drawing/2014/main" id="{A4B49AFD-5F7C-3C9A-157C-02A402A73D31}"/>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4" name="Picture 3" descr="A yellow and red question mark&#10;&#10;Description automatically generated">
            <a:extLst>
              <a:ext uri="{FF2B5EF4-FFF2-40B4-BE49-F238E27FC236}">
                <a16:creationId xmlns:a16="http://schemas.microsoft.com/office/drawing/2014/main" id="{F16714FC-D49E-C95C-BBA3-06EF34E21D6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3576414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D148B-9601-BEAA-9817-28DC99FAE095}"/>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96DAA5B0-C7C2-A5D5-B80A-812FA32C6B7E}"/>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Oppression</a:t>
            </a:r>
          </a:p>
        </p:txBody>
      </p:sp>
      <p:sp>
        <p:nvSpPr>
          <p:cNvPr id="6147" name="Rectangle 3">
            <a:extLst>
              <a:ext uri="{FF2B5EF4-FFF2-40B4-BE49-F238E27FC236}">
                <a16:creationId xmlns:a16="http://schemas.microsoft.com/office/drawing/2014/main" id="{9DDA6BEF-6B56-FCB8-A732-CE273163886B}"/>
              </a:ext>
            </a:extLst>
          </p:cNvPr>
          <p:cNvSpPr>
            <a:spLocks noGrp="1" noChangeArrowheads="1"/>
          </p:cNvSpPr>
          <p:nvPr>
            <p:ph idx="1"/>
          </p:nvPr>
        </p:nvSpPr>
        <p:spPr>
          <a:xfrm>
            <a:off x="335360" y="1028066"/>
            <a:ext cx="11708308" cy="1201357"/>
          </a:xfrm>
        </p:spPr>
        <p:txBody>
          <a:bodyPr>
            <a:noAutofit/>
          </a:bodyPr>
          <a:lstStyle/>
          <a:p>
            <a:pPr>
              <a:spcBef>
                <a:spcPts val="600"/>
              </a:spcBef>
              <a:spcAft>
                <a:spcPts val="600"/>
              </a:spcAft>
            </a:pPr>
            <a:r>
              <a:rPr lang="en-GB" altLang="en-US" sz="2600" dirty="0">
                <a:solidFill>
                  <a:schemeClr val="tx1">
                    <a:lumMod val="95000"/>
                    <a:lumOff val="5000"/>
                  </a:schemeClr>
                </a:solidFill>
              </a:rPr>
              <a:t>This concept has strong links to the idea of social control (both coercive and ideological) that we have looked at earlier</a:t>
            </a:r>
          </a:p>
          <a:p>
            <a:pPr>
              <a:spcBef>
                <a:spcPts val="600"/>
              </a:spcBef>
              <a:spcAft>
                <a:spcPts val="600"/>
              </a:spcAft>
            </a:pPr>
            <a:r>
              <a:rPr lang="en-GB" altLang="en-US" sz="2600" dirty="0">
                <a:solidFill>
                  <a:schemeClr val="tx1">
                    <a:lumMod val="95000"/>
                    <a:lumOff val="5000"/>
                  </a:schemeClr>
                </a:solidFill>
              </a:rPr>
              <a:t>The National Museum of African American History &amp; Culture (No Date) state that ‘Systems of oppression are individual, institutional, and societal and their effects on people have a long history…’</a:t>
            </a:r>
          </a:p>
          <a:p>
            <a:pPr>
              <a:spcBef>
                <a:spcPts val="600"/>
              </a:spcBef>
              <a:spcAft>
                <a:spcPts val="600"/>
              </a:spcAft>
            </a:pPr>
            <a:r>
              <a:rPr lang="en-GB" altLang="en-US" sz="2600" dirty="0">
                <a:solidFill>
                  <a:schemeClr val="tx1">
                    <a:lumMod val="95000"/>
                    <a:lumOff val="5000"/>
                  </a:schemeClr>
                </a:solidFill>
              </a:rPr>
              <a:t>A person of [a] non-dominant group can experience oppression in the form of limitations, disadvantages, or disapproval. They may even suffer abuse from individuals, institutions, or cultural practices.</a:t>
            </a:r>
          </a:p>
          <a:p>
            <a:pPr>
              <a:spcBef>
                <a:spcPts val="600"/>
              </a:spcBef>
              <a:spcAft>
                <a:spcPts val="600"/>
              </a:spcAft>
            </a:pPr>
            <a:r>
              <a:rPr lang="en-GB" altLang="en-US" sz="2600" dirty="0">
                <a:solidFill>
                  <a:schemeClr val="tx1">
                    <a:lumMod val="95000"/>
                    <a:lumOff val="5000"/>
                  </a:schemeClr>
                </a:solidFill>
              </a:rPr>
              <a:t>"Oppression" refers to a combination of prejudice and institutional power that creates a system that regularly and severely discriminates against some groups and benefits other groups.</a:t>
            </a:r>
          </a:p>
        </p:txBody>
      </p:sp>
      <p:sp>
        <p:nvSpPr>
          <p:cNvPr id="2" name="TextBox 1">
            <a:extLst>
              <a:ext uri="{FF2B5EF4-FFF2-40B4-BE49-F238E27FC236}">
                <a16:creationId xmlns:a16="http://schemas.microsoft.com/office/drawing/2014/main" id="{337AD6D0-AEE3-0A74-D5F9-440F1C884EEE}"/>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3" name="Picture 2" descr="A yellow and red question mark&#10;&#10;Description automatically generated">
            <a:extLst>
              <a:ext uri="{FF2B5EF4-FFF2-40B4-BE49-F238E27FC236}">
                <a16:creationId xmlns:a16="http://schemas.microsoft.com/office/drawing/2014/main" id="{F95F5E8D-554D-ECE8-A10D-6089ADE7830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2151027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581369" y="188640"/>
            <a:ext cx="10972800" cy="706090"/>
          </a:xfrm>
        </p:spPr>
        <p:txBody>
          <a:bodyPr>
            <a:normAutofit fontScale="90000"/>
          </a:bodyPr>
          <a:lstStyle/>
          <a:p>
            <a:pPr eaLnBrk="1" hangingPunct="1"/>
            <a:r>
              <a:rPr lang="en-GB" altLang="en-US" dirty="0"/>
              <a:t>References</a:t>
            </a:r>
          </a:p>
        </p:txBody>
      </p:sp>
      <p:sp>
        <p:nvSpPr>
          <p:cNvPr id="20483" name="Rectangle 3"/>
          <p:cNvSpPr>
            <a:spLocks noGrp="1" noChangeArrowheads="1"/>
          </p:cNvSpPr>
          <p:nvPr>
            <p:ph idx="1"/>
          </p:nvPr>
        </p:nvSpPr>
        <p:spPr>
          <a:xfrm>
            <a:off x="335360" y="980728"/>
            <a:ext cx="10972800" cy="4525963"/>
          </a:xfrm>
        </p:spPr>
        <p:txBody>
          <a:bodyPr>
            <a:noAutofit/>
          </a:bodyPr>
          <a:lstStyle/>
          <a:p>
            <a:pPr eaLnBrk="1" hangingPunct="1">
              <a:spcBef>
                <a:spcPts val="600"/>
              </a:spcBef>
              <a:spcAft>
                <a:spcPts val="600"/>
              </a:spcAft>
            </a:pPr>
            <a:r>
              <a:rPr lang="en-GB" altLang="en-US" sz="1800" dirty="0"/>
              <a:t>Abercrombie A, and </a:t>
            </a:r>
            <a:r>
              <a:rPr lang="en-GB" altLang="en-US" sz="1800" dirty="0" err="1"/>
              <a:t>Warde</a:t>
            </a:r>
            <a:r>
              <a:rPr lang="en-GB" altLang="en-US" sz="1800" dirty="0"/>
              <a:t> A (2000) </a:t>
            </a:r>
            <a:r>
              <a:rPr lang="en-GB" altLang="en-US" sz="1800" i="1" dirty="0"/>
              <a:t>Contemporary British Society</a:t>
            </a:r>
            <a:r>
              <a:rPr lang="en-GB" altLang="en-US" sz="1800" dirty="0"/>
              <a:t> (3rd ed), Oxford: Blackwell.</a:t>
            </a:r>
          </a:p>
          <a:p>
            <a:pPr eaLnBrk="1" hangingPunct="1">
              <a:spcBef>
                <a:spcPts val="600"/>
              </a:spcBef>
              <a:spcAft>
                <a:spcPts val="600"/>
              </a:spcAft>
            </a:pPr>
            <a:r>
              <a:rPr lang="en-GB" altLang="en-US" sz="1800" dirty="0" err="1"/>
              <a:t>Arnstein</a:t>
            </a:r>
            <a:r>
              <a:rPr lang="en-GB" altLang="en-US" sz="1800" dirty="0"/>
              <a:t>, S. R. (2019) ‘A Ladder of Citizen Participation’ in </a:t>
            </a:r>
            <a:r>
              <a:rPr lang="en-GB" altLang="en-US" sz="1800" i="1" dirty="0"/>
              <a:t>Journal of the American Planning Association</a:t>
            </a:r>
            <a:r>
              <a:rPr lang="en-GB" altLang="en-US" sz="1800" dirty="0"/>
              <a:t> 85(1) pp. 24-34 Available at: </a:t>
            </a:r>
            <a:r>
              <a:rPr lang="en-GB" altLang="en-US" sz="1800" dirty="0">
                <a:hlinkClick r:id="rId2"/>
              </a:rPr>
              <a:t>https://web-p-ebscohost-com.ezproxy.uwtsd.ac.uk/ehost/pdfviewer/pdfviewer?vid=0&amp;sid=32fc0d45-e859-4419-ae4f-0efea5207e3f%40redis</a:t>
            </a:r>
            <a:r>
              <a:rPr lang="en-GB" altLang="en-US" sz="1800" dirty="0"/>
              <a:t> [Accessed 12/02/2024]</a:t>
            </a:r>
          </a:p>
          <a:p>
            <a:pPr eaLnBrk="1" hangingPunct="1">
              <a:spcBef>
                <a:spcPts val="600"/>
              </a:spcBef>
              <a:spcAft>
                <a:spcPts val="600"/>
              </a:spcAft>
            </a:pPr>
            <a:r>
              <a:rPr lang="en-GB" altLang="en-US" sz="1800" dirty="0"/>
              <a:t>Burton, M. and Kagan, C. (2005) ‘Liberation social psychology: learning from Latin America’ </a:t>
            </a:r>
            <a:r>
              <a:rPr lang="en-GB" altLang="en-US" sz="1800" i="1" dirty="0"/>
              <a:t>Journal of Community &amp; Applied Social Psychology</a:t>
            </a:r>
            <a:r>
              <a:rPr lang="en-GB" altLang="en-US" sz="1800" dirty="0"/>
              <a:t>, 15(1), pp. 63–78 Available at: </a:t>
            </a:r>
            <a:r>
              <a:rPr lang="en-GB" altLang="en-US" sz="1800" dirty="0">
                <a:hlinkClick r:id="rId3"/>
              </a:rPr>
              <a:t>https://web-p-ebscohost-com.ezproxy.uwtsd.ac.uk/ehost/pdfviewer/pdfviewer?vid=0&amp;sid=169451a2-984e-4a75-8f4d-d817d3bb14da%40redis</a:t>
            </a:r>
            <a:r>
              <a:rPr lang="en-GB" altLang="en-US" sz="1800" dirty="0"/>
              <a:t> [Accessed 09/02/2024]</a:t>
            </a:r>
          </a:p>
          <a:p>
            <a:pPr eaLnBrk="1" hangingPunct="1">
              <a:spcBef>
                <a:spcPts val="600"/>
              </a:spcBef>
              <a:spcAft>
                <a:spcPts val="600"/>
              </a:spcAft>
            </a:pPr>
            <a:r>
              <a:rPr lang="en-GB" altLang="en-US" sz="1800" dirty="0"/>
              <a:t>Centre for European Policy Analysis (2022) </a:t>
            </a:r>
            <a:r>
              <a:rPr lang="en-GB" altLang="en-US" sz="1800" i="1" dirty="0"/>
              <a:t>Russia: A State of Homophobia </a:t>
            </a:r>
            <a:r>
              <a:rPr lang="en-GB" altLang="en-US" sz="1800" dirty="0"/>
              <a:t>Available at: </a:t>
            </a:r>
            <a:r>
              <a:rPr lang="en-GB" altLang="en-US" sz="1800" dirty="0">
                <a:hlinkClick r:id="rId4"/>
              </a:rPr>
              <a:t>https://cepa.org/article/russia-a-state-of-homophobia/</a:t>
            </a:r>
            <a:r>
              <a:rPr lang="en-GB" altLang="en-US" sz="1800" dirty="0"/>
              <a:t> [Accessed 12/02/2024]</a:t>
            </a:r>
          </a:p>
        </p:txBody>
      </p:sp>
    </p:spTree>
    <p:extLst>
      <p:ext uri="{BB962C8B-B14F-4D97-AF65-F5344CB8AC3E}">
        <p14:creationId xmlns:p14="http://schemas.microsoft.com/office/powerpoint/2010/main" val="5085690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EA211-B2AE-DDED-1708-68197AC68DF5}"/>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CE9B91D2-A5A2-456E-BD8B-0D6A2A536A03}"/>
              </a:ext>
            </a:extLst>
          </p:cNvPr>
          <p:cNvSpPr>
            <a:spLocks noGrp="1" noChangeArrowheads="1"/>
          </p:cNvSpPr>
          <p:nvPr>
            <p:ph type="title"/>
          </p:nvPr>
        </p:nvSpPr>
        <p:spPr>
          <a:xfrm>
            <a:off x="581369" y="188640"/>
            <a:ext cx="10972800" cy="706090"/>
          </a:xfrm>
        </p:spPr>
        <p:txBody>
          <a:bodyPr>
            <a:normAutofit fontScale="90000"/>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DCE9626E-1E42-B6EB-C3C6-19DC7A654546}"/>
              </a:ext>
            </a:extLst>
          </p:cNvPr>
          <p:cNvSpPr>
            <a:spLocks noGrp="1" noChangeArrowheads="1"/>
          </p:cNvSpPr>
          <p:nvPr>
            <p:ph idx="1"/>
          </p:nvPr>
        </p:nvSpPr>
        <p:spPr>
          <a:xfrm>
            <a:off x="335360" y="980728"/>
            <a:ext cx="10972800" cy="4525963"/>
          </a:xfrm>
        </p:spPr>
        <p:txBody>
          <a:bodyPr>
            <a:noAutofit/>
          </a:bodyPr>
          <a:lstStyle/>
          <a:p>
            <a:pPr eaLnBrk="1" hangingPunct="1">
              <a:spcBef>
                <a:spcPts val="600"/>
              </a:spcBef>
              <a:spcAft>
                <a:spcPts val="600"/>
              </a:spcAft>
            </a:pPr>
            <a:r>
              <a:rPr lang="en-GB" altLang="en-US" sz="1800" dirty="0"/>
              <a:t>Christens, B.D. (2019) </a:t>
            </a:r>
            <a:r>
              <a:rPr lang="en-GB" altLang="en-US" sz="1800" i="1" dirty="0"/>
              <a:t>Community power and empowerment</a:t>
            </a:r>
            <a:r>
              <a:rPr lang="en-GB" altLang="en-US" sz="1800" dirty="0"/>
              <a:t>. New York, NY: Oxford University Press. Available at: </a:t>
            </a:r>
            <a:r>
              <a:rPr lang="en-GB" altLang="en-US" sz="1800" dirty="0">
                <a:hlinkClick r:id="rId2"/>
              </a:rPr>
              <a:t>https://academic.oup.com/book/8274?login=true</a:t>
            </a:r>
            <a:r>
              <a:rPr lang="en-GB" altLang="en-US" sz="1800" dirty="0"/>
              <a:t> [Accessed 09/02/2024]</a:t>
            </a:r>
          </a:p>
          <a:p>
            <a:pPr eaLnBrk="1" hangingPunct="1">
              <a:spcBef>
                <a:spcPts val="600"/>
              </a:spcBef>
              <a:spcAft>
                <a:spcPts val="600"/>
              </a:spcAft>
            </a:pPr>
            <a:r>
              <a:rPr lang="en-GB" altLang="en-US" sz="1800" dirty="0"/>
              <a:t>Cohen, Stanley. (1985) Visions of social control  crime punishment and classification. Polity.</a:t>
            </a:r>
          </a:p>
          <a:p>
            <a:pPr>
              <a:spcBef>
                <a:spcPts val="600"/>
              </a:spcBef>
              <a:spcAft>
                <a:spcPts val="600"/>
              </a:spcAft>
            </a:pPr>
            <a:r>
              <a:rPr lang="en-GB" sz="1800" dirty="0"/>
              <a:t>Dale, A. &amp; Sparks, J. (2010) ‘The 'agency' of sustainable community development’ in </a:t>
            </a:r>
            <a:r>
              <a:rPr lang="en-GB" sz="1800" i="1" dirty="0"/>
              <a:t>Community Development Journal</a:t>
            </a:r>
            <a:r>
              <a:rPr lang="en-GB" sz="1800" dirty="0"/>
              <a:t> 46(4): pp. 476-492 Available at: </a:t>
            </a:r>
            <a:r>
              <a:rPr lang="en-GB" sz="1800" dirty="0">
                <a:hlinkClick r:id="rId3"/>
              </a:rPr>
              <a:t>https://www.researchgate.net/publication/234014930_The_'agency'_of_sustainable_community_development</a:t>
            </a:r>
            <a:r>
              <a:rPr lang="en-GB" sz="1800" dirty="0"/>
              <a:t> [Accessed 09/02/2024]</a:t>
            </a:r>
            <a:endParaRPr lang="en-GB" altLang="en-US" sz="1800" dirty="0"/>
          </a:p>
        </p:txBody>
      </p:sp>
    </p:spTree>
    <p:extLst>
      <p:ext uri="{BB962C8B-B14F-4D97-AF65-F5344CB8AC3E}">
        <p14:creationId xmlns:p14="http://schemas.microsoft.com/office/powerpoint/2010/main" val="26486018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55FF3-F1AE-FA3D-1F90-60CB144E5B2C}"/>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63EA98CA-CEEF-2165-DF11-2EC408904C03}"/>
              </a:ext>
            </a:extLst>
          </p:cNvPr>
          <p:cNvSpPr>
            <a:spLocks noGrp="1" noChangeArrowheads="1"/>
          </p:cNvSpPr>
          <p:nvPr>
            <p:ph type="title"/>
          </p:nvPr>
        </p:nvSpPr>
        <p:spPr>
          <a:xfrm>
            <a:off x="407368" y="116632"/>
            <a:ext cx="10972800" cy="778098"/>
          </a:xfrm>
        </p:spPr>
        <p:txBody>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373614B3-B602-5FF4-7D38-FF8414C0495C}"/>
              </a:ext>
            </a:extLst>
          </p:cNvPr>
          <p:cNvSpPr>
            <a:spLocks noGrp="1" noChangeArrowheads="1"/>
          </p:cNvSpPr>
          <p:nvPr>
            <p:ph idx="1"/>
          </p:nvPr>
        </p:nvSpPr>
        <p:spPr>
          <a:xfrm>
            <a:off x="191344" y="1196752"/>
            <a:ext cx="10972800" cy="4525963"/>
          </a:xfrm>
        </p:spPr>
        <p:txBody>
          <a:bodyPr>
            <a:normAutofit/>
          </a:bodyPr>
          <a:lstStyle/>
          <a:p>
            <a:pPr eaLnBrk="1" hangingPunct="1">
              <a:spcBef>
                <a:spcPts val="600"/>
              </a:spcBef>
              <a:spcAft>
                <a:spcPts val="600"/>
              </a:spcAft>
            </a:pPr>
            <a:r>
              <a:rPr lang="en-GB" altLang="en-US" sz="2000" dirty="0"/>
              <a:t>Dalrymple J, and Burke B (2001) </a:t>
            </a:r>
            <a:r>
              <a:rPr lang="en-GB" altLang="en-US" sz="2000" i="1" dirty="0"/>
              <a:t>Anti Oppressive Practice: Social Care and the Law</a:t>
            </a:r>
            <a:r>
              <a:rPr lang="en-GB" altLang="en-US" sz="2000" dirty="0"/>
              <a:t>, Buckingham: OUP.</a:t>
            </a:r>
          </a:p>
          <a:p>
            <a:pPr eaLnBrk="1" hangingPunct="1">
              <a:spcBef>
                <a:spcPts val="600"/>
              </a:spcBef>
              <a:spcAft>
                <a:spcPts val="600"/>
              </a:spcAft>
            </a:pPr>
            <a:r>
              <a:rPr lang="en-GB" altLang="en-US" sz="2000" dirty="0"/>
              <a:t>Easton, M. (2013) </a:t>
            </a:r>
            <a:r>
              <a:rPr lang="en-GB" altLang="en-US" sz="2000" i="1" dirty="0"/>
              <a:t>Consulting … and ignoring</a:t>
            </a:r>
            <a:r>
              <a:rPr lang="en-GB" altLang="en-US" sz="2000" dirty="0"/>
              <a:t> Available at: </a:t>
            </a:r>
            <a:r>
              <a:rPr lang="en-GB" altLang="en-US" sz="2000" dirty="0">
                <a:hlinkClick r:id="rId2"/>
              </a:rPr>
              <a:t>https://www.bbc.co.uk/news/uk-24670413</a:t>
            </a:r>
            <a:r>
              <a:rPr lang="en-GB" altLang="en-US" sz="2000" dirty="0"/>
              <a:t> [Accessed 12/02/2024] </a:t>
            </a:r>
          </a:p>
          <a:p>
            <a:pPr>
              <a:spcBef>
                <a:spcPts val="600"/>
              </a:spcBef>
              <a:spcAft>
                <a:spcPts val="600"/>
              </a:spcAft>
            </a:pPr>
            <a:r>
              <a:rPr lang="en-GB" sz="2000" dirty="0"/>
              <a:t>Field J (2012) Social Capital, London: Routledge.</a:t>
            </a:r>
            <a:endParaRPr lang="en-GB" altLang="en-US" sz="2000" dirty="0"/>
          </a:p>
          <a:p>
            <a:pPr eaLnBrk="1" hangingPunct="1">
              <a:spcBef>
                <a:spcPts val="600"/>
              </a:spcBef>
              <a:spcAft>
                <a:spcPts val="600"/>
              </a:spcAft>
            </a:pPr>
            <a:r>
              <a:rPr lang="en-GB" altLang="en-US" sz="2000" dirty="0"/>
              <a:t>Foucault, M. (1984) ‘The Subject and Power’ in </a:t>
            </a:r>
            <a:r>
              <a:rPr lang="en-GB" altLang="en-US" sz="2000" i="1" dirty="0"/>
              <a:t>Critical Enquiry </a:t>
            </a:r>
            <a:r>
              <a:rPr lang="en-GB" altLang="en-US" sz="2000" dirty="0"/>
              <a:t>Vol 8, No 4 pp. 777-795 Available at: </a:t>
            </a:r>
            <a:r>
              <a:rPr lang="en-GB" altLang="en-US" sz="2000" dirty="0">
                <a:hlinkClick r:id="rId3"/>
              </a:rPr>
              <a:t>https://www-jstor-org.ezproxy.uwtsd.ac.uk/stable/1343197?seq=4</a:t>
            </a:r>
            <a:r>
              <a:rPr lang="en-GB" altLang="en-US" sz="2000" dirty="0"/>
              <a:t> [Accessed 08/02/2024]</a:t>
            </a:r>
          </a:p>
          <a:p>
            <a:pPr>
              <a:spcBef>
                <a:spcPts val="600"/>
              </a:spcBef>
              <a:spcAft>
                <a:spcPts val="600"/>
              </a:spcAft>
            </a:pPr>
            <a:r>
              <a:rPr lang="en-GB" altLang="en-US" sz="2000" dirty="0"/>
              <a:t>Foucault, M (b) (2002) Power: Essential works of Foucault 1954-1984, Vol 3, </a:t>
            </a:r>
            <a:r>
              <a:rPr lang="en-GB" altLang="en-US" sz="2000" dirty="0" err="1"/>
              <a:t>Faubion</a:t>
            </a:r>
            <a:r>
              <a:rPr lang="en-GB" altLang="en-US" sz="2000" dirty="0"/>
              <a:t>, J, D, (ed.) London: Penguin.</a:t>
            </a:r>
          </a:p>
          <a:p>
            <a:pPr eaLnBrk="1" hangingPunct="1">
              <a:spcBef>
                <a:spcPts val="600"/>
              </a:spcBef>
              <a:spcAft>
                <a:spcPts val="600"/>
              </a:spcAft>
            </a:pPr>
            <a:endParaRPr lang="en-GB" altLang="en-US" sz="2000" dirty="0"/>
          </a:p>
        </p:txBody>
      </p:sp>
    </p:spTree>
    <p:extLst>
      <p:ext uri="{BB962C8B-B14F-4D97-AF65-F5344CB8AC3E}">
        <p14:creationId xmlns:p14="http://schemas.microsoft.com/office/powerpoint/2010/main" val="17106707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97EBD-C578-25E6-BB4F-45053C57B350}"/>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83270B3E-309A-D224-3F03-06BCCD9EFF10}"/>
              </a:ext>
            </a:extLst>
          </p:cNvPr>
          <p:cNvSpPr>
            <a:spLocks noGrp="1" noChangeArrowheads="1"/>
          </p:cNvSpPr>
          <p:nvPr>
            <p:ph type="title"/>
          </p:nvPr>
        </p:nvSpPr>
        <p:spPr>
          <a:xfrm>
            <a:off x="609600" y="274638"/>
            <a:ext cx="10972800" cy="562074"/>
          </a:xfrm>
        </p:spPr>
        <p:txBody>
          <a:bodyPr>
            <a:normAutofit fontScale="90000"/>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4702EFA9-591F-5A28-1F47-A7FE01B2E7A2}"/>
              </a:ext>
            </a:extLst>
          </p:cNvPr>
          <p:cNvSpPr>
            <a:spLocks noGrp="1" noChangeArrowheads="1"/>
          </p:cNvSpPr>
          <p:nvPr>
            <p:ph idx="1"/>
          </p:nvPr>
        </p:nvSpPr>
        <p:spPr>
          <a:xfrm>
            <a:off x="191344" y="1166018"/>
            <a:ext cx="10972800" cy="4525963"/>
          </a:xfrm>
        </p:spPr>
        <p:txBody>
          <a:bodyPr>
            <a:normAutofit/>
          </a:bodyPr>
          <a:lstStyle/>
          <a:p>
            <a:pPr eaLnBrk="1" hangingPunct="1">
              <a:spcBef>
                <a:spcPts val="600"/>
              </a:spcBef>
              <a:spcAft>
                <a:spcPts val="600"/>
              </a:spcAft>
            </a:pPr>
            <a:r>
              <a:rPr lang="en-GB" sz="2000" dirty="0"/>
              <a:t>Giddens A (2013) Sociology,  Cambridge: Polity Press</a:t>
            </a:r>
            <a:endParaRPr lang="en-GB" altLang="en-US" sz="2000" dirty="0"/>
          </a:p>
          <a:p>
            <a:pPr eaLnBrk="1" hangingPunct="1">
              <a:spcBef>
                <a:spcPts val="600"/>
              </a:spcBef>
              <a:spcAft>
                <a:spcPts val="600"/>
              </a:spcAft>
            </a:pPr>
            <a:r>
              <a:rPr lang="en-GB" altLang="en-US" sz="2000" dirty="0"/>
              <a:t>Glasgow Disability Alliance (2017) </a:t>
            </a:r>
            <a:r>
              <a:rPr lang="en-GB" altLang="en-US" sz="2000" i="1" dirty="0"/>
              <a:t>Empowerment in Action</a:t>
            </a:r>
            <a:r>
              <a:rPr lang="en-GB" altLang="en-US" sz="2000" dirty="0"/>
              <a:t> Available at: </a:t>
            </a:r>
            <a:r>
              <a:rPr lang="en-GB" altLang="en-US" sz="2000" dirty="0">
                <a:hlinkClick r:id="rId2"/>
              </a:rPr>
              <a:t>https://gda.scot/2019/05/10/empowerment-in-action/</a:t>
            </a:r>
            <a:r>
              <a:rPr lang="en-GB" altLang="en-US" sz="2000" dirty="0"/>
              <a:t> [Accessed 09/02/2024]</a:t>
            </a:r>
          </a:p>
          <a:p>
            <a:pPr eaLnBrk="1" hangingPunct="1">
              <a:spcBef>
                <a:spcPts val="600"/>
              </a:spcBef>
              <a:spcAft>
                <a:spcPts val="600"/>
              </a:spcAft>
            </a:pPr>
            <a:r>
              <a:rPr lang="en-GB" altLang="en-US" sz="2000" dirty="0" err="1"/>
              <a:t>Gitten</a:t>
            </a:r>
            <a:r>
              <a:rPr lang="en-GB" altLang="en-US" sz="2000" dirty="0"/>
              <a:t>, D. &amp; Gozzi, L. (2023) </a:t>
            </a:r>
            <a:r>
              <a:rPr lang="en-GB" altLang="en-US" sz="2000" i="1" dirty="0"/>
              <a:t>Iran's morality police to resume headscarf patrols</a:t>
            </a:r>
            <a:r>
              <a:rPr lang="en-GB" altLang="en-US" sz="2000" dirty="0"/>
              <a:t> Available at: </a:t>
            </a:r>
            <a:r>
              <a:rPr lang="en-GB" altLang="en-US" sz="2000" dirty="0">
                <a:hlinkClick r:id="rId3"/>
              </a:rPr>
              <a:t>https://www.bbc.co.uk/news/world-middle-east-66218318</a:t>
            </a:r>
            <a:r>
              <a:rPr lang="en-GB" altLang="en-US" sz="2000" dirty="0"/>
              <a:t> [Accessed 12/02/2024]</a:t>
            </a:r>
          </a:p>
          <a:p>
            <a:pPr eaLnBrk="1" hangingPunct="1">
              <a:spcBef>
                <a:spcPts val="600"/>
              </a:spcBef>
              <a:spcAft>
                <a:spcPts val="600"/>
              </a:spcAft>
            </a:pPr>
            <a:r>
              <a:rPr lang="en-GB" altLang="en-US" sz="2000" dirty="0"/>
              <a:t>Home Office, The (2024) </a:t>
            </a:r>
            <a:r>
              <a:rPr lang="en-GB" altLang="en-US" sz="2000" i="1" dirty="0"/>
              <a:t>New protest laws on face coverings and pyrotechnics</a:t>
            </a:r>
            <a:r>
              <a:rPr lang="en-GB" altLang="en-US" sz="2000" dirty="0"/>
              <a:t> Available at: </a:t>
            </a:r>
            <a:r>
              <a:rPr lang="en-GB" altLang="en-US" sz="2000" dirty="0">
                <a:hlinkClick r:id="rId4"/>
              </a:rPr>
              <a:t>https://www.gov.uk/government/news/new-protest-laws-on-face-coverings-and-pyrotechnics</a:t>
            </a:r>
            <a:r>
              <a:rPr lang="en-GB" altLang="en-US" sz="2000" dirty="0"/>
              <a:t> [Accessed 12/02/2024]</a:t>
            </a:r>
            <a:endParaRPr lang="en-GB" altLang="en-US" sz="2000" i="1" dirty="0"/>
          </a:p>
          <a:p>
            <a:pPr eaLnBrk="1" hangingPunct="1">
              <a:spcBef>
                <a:spcPts val="600"/>
              </a:spcBef>
              <a:spcAft>
                <a:spcPts val="600"/>
              </a:spcAft>
            </a:pPr>
            <a:r>
              <a:rPr lang="en-GB" altLang="en-US" sz="2000" dirty="0"/>
              <a:t>Human Rights Watch (2021) “Break Their Lineage, Break Their Roots”: China’s Crimes against Humanity Targeting Uyghurs and Other Turkic Muslims Available at: </a:t>
            </a:r>
            <a:r>
              <a:rPr lang="en-GB" altLang="en-US" sz="2000" dirty="0">
                <a:hlinkClick r:id="rId5"/>
              </a:rPr>
              <a:t>https://www.hrw.org/report/2021/04/19/break-their-lineage-break-their-roots/chinas-crimes-against-humanity-targeting</a:t>
            </a:r>
            <a:r>
              <a:rPr lang="en-GB" altLang="en-US" sz="2000" dirty="0"/>
              <a:t> [Accessed 12/02/2024]</a:t>
            </a:r>
          </a:p>
        </p:txBody>
      </p:sp>
    </p:spTree>
    <p:extLst>
      <p:ext uri="{BB962C8B-B14F-4D97-AF65-F5344CB8AC3E}">
        <p14:creationId xmlns:p14="http://schemas.microsoft.com/office/powerpoint/2010/main" val="20296771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72C65-E84E-3830-61D3-F927144E5ACC}"/>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49046CBB-87FB-6B98-B336-A8910D7A0FEC}"/>
              </a:ext>
            </a:extLst>
          </p:cNvPr>
          <p:cNvSpPr>
            <a:spLocks noGrp="1" noChangeArrowheads="1"/>
          </p:cNvSpPr>
          <p:nvPr>
            <p:ph type="title"/>
          </p:nvPr>
        </p:nvSpPr>
        <p:spPr>
          <a:xfrm>
            <a:off x="609600" y="274638"/>
            <a:ext cx="10972800" cy="562074"/>
          </a:xfrm>
        </p:spPr>
        <p:txBody>
          <a:bodyPr>
            <a:normAutofit fontScale="90000"/>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04AA08B1-1E5E-C25E-0E6A-4FB4DF1A8BAC}"/>
              </a:ext>
            </a:extLst>
          </p:cNvPr>
          <p:cNvSpPr>
            <a:spLocks noGrp="1" noChangeArrowheads="1"/>
          </p:cNvSpPr>
          <p:nvPr>
            <p:ph idx="1"/>
          </p:nvPr>
        </p:nvSpPr>
        <p:spPr>
          <a:xfrm>
            <a:off x="191344" y="1166018"/>
            <a:ext cx="10972800" cy="4525963"/>
          </a:xfrm>
        </p:spPr>
        <p:txBody>
          <a:bodyPr>
            <a:normAutofit/>
          </a:bodyPr>
          <a:lstStyle/>
          <a:p>
            <a:pPr eaLnBrk="1" hangingPunct="1">
              <a:spcBef>
                <a:spcPts val="600"/>
              </a:spcBef>
              <a:spcAft>
                <a:spcPts val="600"/>
              </a:spcAft>
            </a:pPr>
            <a:r>
              <a:rPr lang="en-GB" altLang="en-US" sz="2000" dirty="0" err="1"/>
              <a:t>Kamruzzaman</a:t>
            </a:r>
            <a:r>
              <a:rPr lang="en-GB" altLang="en-US" sz="2000" dirty="0"/>
              <a:t>, P. (2020). Exploring the Nexus Between Participation and Empowerment. Journal of Development Policy and Practice, 5(1), pp.32-53. </a:t>
            </a:r>
            <a:r>
              <a:rPr lang="en-GB" altLang="en-US" sz="2000" dirty="0">
                <a:hlinkClick r:id="rId2"/>
              </a:rPr>
              <a:t>https://doi.org/10.1177/2455133320909926</a:t>
            </a:r>
            <a:r>
              <a:rPr lang="en-GB" altLang="en-US" sz="2000" dirty="0"/>
              <a:t> [Accessed 12/02/2024] </a:t>
            </a:r>
          </a:p>
          <a:p>
            <a:pPr>
              <a:spcBef>
                <a:spcPts val="600"/>
              </a:spcBef>
              <a:spcAft>
                <a:spcPts val="600"/>
              </a:spcAft>
            </a:pPr>
            <a:r>
              <a:rPr lang="en-GB" sz="2000" dirty="0"/>
              <a:t>Lewis JM, DiGiacomo M, Luckett T, Davidson PM &amp; </a:t>
            </a:r>
            <a:r>
              <a:rPr lang="en-GB" sz="2000" dirty="0" err="1"/>
              <a:t>Currow</a:t>
            </a:r>
            <a:r>
              <a:rPr lang="en-GB" sz="2000" dirty="0"/>
              <a:t> DC (2011) ‘A Social Capital Framework for Palliative Care: Supporting Health and Well-Being for People With Life-Limiting Illness and Their Carers Through Social Relations and Networks’ </a:t>
            </a:r>
            <a:r>
              <a:rPr lang="en-GB" sz="2000" i="1" dirty="0"/>
              <a:t>Journal of Pain and Symptom Management’ Volume 45, Issue 1, Pages 92-103 Available at: </a:t>
            </a:r>
            <a:r>
              <a:rPr lang="en-GB" sz="2000" u="sng" dirty="0">
                <a:hlinkClick r:id="rId3"/>
              </a:rPr>
              <a:t>http://www.sciencedirect.com/science/article/pii/S0885392412002047</a:t>
            </a:r>
            <a:r>
              <a:rPr lang="en-GB" sz="2000" dirty="0"/>
              <a:t> [Accessed 09/02/2024]</a:t>
            </a:r>
          </a:p>
          <a:p>
            <a:pPr>
              <a:spcBef>
                <a:spcPts val="600"/>
              </a:spcBef>
              <a:spcAft>
                <a:spcPts val="600"/>
              </a:spcAft>
            </a:pPr>
            <a:r>
              <a:rPr lang="en-GB" altLang="en-US" sz="2000" dirty="0"/>
              <a:t>Liu, E. (2014) </a:t>
            </a:r>
            <a:r>
              <a:rPr lang="en-GB" altLang="en-US" sz="2000" i="1" dirty="0"/>
              <a:t>How to understand power. </a:t>
            </a:r>
            <a:r>
              <a:rPr lang="en-GB" altLang="en-US" sz="2000" dirty="0"/>
              <a:t>Available at: </a:t>
            </a:r>
            <a:r>
              <a:rPr lang="en-GB" altLang="en-US" sz="2000" dirty="0">
                <a:hlinkClick r:id="rId4"/>
              </a:rPr>
              <a:t>https://www.ted.com/talks/eric_liu_how_to_understand_power#t-154666</a:t>
            </a:r>
            <a:r>
              <a:rPr lang="en-GB" altLang="en-US" sz="2000" dirty="0"/>
              <a:t> [Accessed 09/02/2024]</a:t>
            </a:r>
          </a:p>
        </p:txBody>
      </p:sp>
    </p:spTree>
    <p:extLst>
      <p:ext uri="{BB962C8B-B14F-4D97-AF65-F5344CB8AC3E}">
        <p14:creationId xmlns:p14="http://schemas.microsoft.com/office/powerpoint/2010/main" val="3808950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A16FA-9408-3908-44AD-A1BCD12BDCA8}"/>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59D46653-54E2-17D3-DF7B-FFE4D07EE11D}"/>
              </a:ext>
            </a:extLst>
          </p:cNvPr>
          <p:cNvSpPr>
            <a:spLocks noGrp="1" noChangeArrowheads="1"/>
          </p:cNvSpPr>
          <p:nvPr>
            <p:ph type="title"/>
          </p:nvPr>
        </p:nvSpPr>
        <p:spPr/>
        <p:txBody>
          <a:bodyPr/>
          <a:lstStyle/>
          <a:p>
            <a:pPr eaLnBrk="1" hangingPunct="1"/>
            <a:r>
              <a:rPr lang="en-GB" altLang="en-US"/>
              <a:t>References</a:t>
            </a:r>
          </a:p>
        </p:txBody>
      </p:sp>
      <p:sp>
        <p:nvSpPr>
          <p:cNvPr id="20483" name="Rectangle 3">
            <a:extLst>
              <a:ext uri="{FF2B5EF4-FFF2-40B4-BE49-F238E27FC236}">
                <a16:creationId xmlns:a16="http://schemas.microsoft.com/office/drawing/2014/main" id="{B5B385FE-D2F1-048A-D290-6A655A69596F}"/>
              </a:ext>
            </a:extLst>
          </p:cNvPr>
          <p:cNvSpPr>
            <a:spLocks noGrp="1" noChangeArrowheads="1"/>
          </p:cNvSpPr>
          <p:nvPr>
            <p:ph idx="1"/>
          </p:nvPr>
        </p:nvSpPr>
        <p:spPr/>
        <p:txBody>
          <a:bodyPr>
            <a:normAutofit/>
          </a:bodyPr>
          <a:lstStyle/>
          <a:p>
            <a:pPr eaLnBrk="1" hangingPunct="1">
              <a:spcBef>
                <a:spcPts val="600"/>
              </a:spcBef>
              <a:spcAft>
                <a:spcPts val="600"/>
              </a:spcAft>
            </a:pPr>
            <a:r>
              <a:rPr lang="en-GB" altLang="en-US" sz="2000" dirty="0"/>
              <a:t>Mendieta, E. (2020) ‘Philosophy of Liberation’ in </a:t>
            </a:r>
            <a:r>
              <a:rPr lang="fi-FI" altLang="en-US" sz="2000" dirty="0"/>
              <a:t>Edward N. Zalta and Uri Nodelman (eds.) </a:t>
            </a:r>
            <a:r>
              <a:rPr lang="en-GB" altLang="en-US" sz="2000" i="1" dirty="0"/>
              <a:t>The Stanford Encyclopedia of Philosophy </a:t>
            </a:r>
            <a:r>
              <a:rPr lang="en-GB" altLang="en-US" sz="2000" dirty="0"/>
              <a:t>Available at: </a:t>
            </a:r>
            <a:r>
              <a:rPr lang="en-GB" altLang="en-US" sz="2000" dirty="0">
                <a:hlinkClick r:id="rId2"/>
              </a:rPr>
              <a:t>https://plato.stanford.edu/entries/liberation/</a:t>
            </a:r>
            <a:r>
              <a:rPr lang="en-GB" altLang="en-US" sz="2000" dirty="0"/>
              <a:t> [Accessed 09/02/2024]</a:t>
            </a:r>
            <a:endParaRPr lang="en-GB" altLang="en-US" sz="2000" i="1" dirty="0"/>
          </a:p>
          <a:p>
            <a:pPr eaLnBrk="1" hangingPunct="1">
              <a:spcBef>
                <a:spcPts val="600"/>
              </a:spcBef>
              <a:spcAft>
                <a:spcPts val="600"/>
              </a:spcAft>
            </a:pPr>
            <a:r>
              <a:rPr lang="en-GB" altLang="en-US" sz="2000" dirty="0" err="1"/>
              <a:t>Muschert</a:t>
            </a:r>
            <a:r>
              <a:rPr lang="en-GB" altLang="en-US" sz="2000" dirty="0"/>
              <a:t>, G. W. &amp; Budd, K.M (2020) ‘Editorial Introduction’ in </a:t>
            </a:r>
            <a:r>
              <a:rPr lang="en-GB" altLang="en-US" sz="2000" dirty="0" err="1"/>
              <a:t>Muschert</a:t>
            </a:r>
            <a:r>
              <a:rPr lang="en-GB" altLang="en-US" sz="2000" dirty="0"/>
              <a:t>, G. W., Budd, K. M., Christian, M., &amp; </a:t>
            </a:r>
            <a:r>
              <a:rPr lang="en-GB" altLang="en-US" sz="2000" dirty="0" err="1"/>
              <a:t>Perrucci</a:t>
            </a:r>
            <a:r>
              <a:rPr lang="en-GB" altLang="en-US" sz="2000" dirty="0"/>
              <a:t>, R. (Eds.) Agenda For Social Justice 2020: Solutions For 2020 (1st ed.). Bristol University Press. Available at: </a:t>
            </a:r>
            <a:r>
              <a:rPr lang="en-GB" altLang="en-US" sz="2000" dirty="0">
                <a:hlinkClick r:id="rId3"/>
              </a:rPr>
              <a:t>https://doi.org/10.2307/j.ctv14rmnsb</a:t>
            </a:r>
            <a:r>
              <a:rPr lang="en-GB" altLang="en-US" sz="2000" dirty="0"/>
              <a:t>  [Accessed 08/02/2024]</a:t>
            </a:r>
          </a:p>
          <a:p>
            <a:pPr eaLnBrk="1" hangingPunct="1">
              <a:spcBef>
                <a:spcPts val="600"/>
              </a:spcBef>
              <a:spcAft>
                <a:spcPts val="600"/>
              </a:spcAft>
            </a:pPr>
            <a:r>
              <a:rPr lang="en-GB" altLang="en-US" sz="2000" dirty="0"/>
              <a:t>Narayanan, P. (2003). Empowerment through Participation: How Effective Is This Approach? </a:t>
            </a:r>
            <a:r>
              <a:rPr lang="en-GB" altLang="en-US" sz="2000" i="1" dirty="0"/>
              <a:t>Economic and Political Weekly</a:t>
            </a:r>
            <a:r>
              <a:rPr lang="en-GB" altLang="en-US" sz="2000" dirty="0"/>
              <a:t>, 38(25), pp. 2484–2486. </a:t>
            </a:r>
            <a:r>
              <a:rPr lang="en-GB" altLang="en-US" sz="2000" dirty="0">
                <a:hlinkClick r:id="rId4"/>
              </a:rPr>
              <a:t>http://www.jstor.org/stable/4413702</a:t>
            </a:r>
            <a:r>
              <a:rPr lang="en-GB" altLang="en-US" sz="2000" dirty="0"/>
              <a:t> [Accessed 12/02/2024]</a:t>
            </a:r>
          </a:p>
        </p:txBody>
      </p:sp>
    </p:spTree>
    <p:extLst>
      <p:ext uri="{BB962C8B-B14F-4D97-AF65-F5344CB8AC3E}">
        <p14:creationId xmlns:p14="http://schemas.microsoft.com/office/powerpoint/2010/main" val="32786667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E11E7F-15C5-1C93-83AA-F7BBBD6A39A4}"/>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26D637B7-3442-DFF6-6B0F-D13E2A372C56}"/>
              </a:ext>
            </a:extLst>
          </p:cNvPr>
          <p:cNvSpPr>
            <a:spLocks noGrp="1" noChangeArrowheads="1"/>
          </p:cNvSpPr>
          <p:nvPr>
            <p:ph type="title"/>
          </p:nvPr>
        </p:nvSpPr>
        <p:spPr/>
        <p:txBody>
          <a:bodyPr/>
          <a:lstStyle/>
          <a:p>
            <a:pPr eaLnBrk="1" hangingPunct="1"/>
            <a:r>
              <a:rPr lang="en-GB" altLang="en-US"/>
              <a:t>References</a:t>
            </a:r>
          </a:p>
        </p:txBody>
      </p:sp>
      <p:sp>
        <p:nvSpPr>
          <p:cNvPr id="20483" name="Rectangle 3">
            <a:extLst>
              <a:ext uri="{FF2B5EF4-FFF2-40B4-BE49-F238E27FC236}">
                <a16:creationId xmlns:a16="http://schemas.microsoft.com/office/drawing/2014/main" id="{2DB3B597-C15E-4104-0DEE-6F91D12D9A86}"/>
              </a:ext>
            </a:extLst>
          </p:cNvPr>
          <p:cNvSpPr>
            <a:spLocks noGrp="1" noChangeArrowheads="1"/>
          </p:cNvSpPr>
          <p:nvPr>
            <p:ph idx="1"/>
          </p:nvPr>
        </p:nvSpPr>
        <p:spPr/>
        <p:txBody>
          <a:bodyPr>
            <a:normAutofit/>
          </a:bodyPr>
          <a:lstStyle/>
          <a:p>
            <a:pPr eaLnBrk="1" hangingPunct="1">
              <a:spcBef>
                <a:spcPts val="600"/>
              </a:spcBef>
              <a:spcAft>
                <a:spcPts val="600"/>
              </a:spcAft>
            </a:pPr>
            <a:r>
              <a:rPr lang="en-GB" altLang="en-US" sz="2000" dirty="0"/>
              <a:t>National Museum of African American History &amp; Culture (No Date) </a:t>
            </a:r>
            <a:r>
              <a:rPr lang="en-GB" altLang="en-US" sz="2000" i="1" dirty="0"/>
              <a:t>Social Identities and Systems of Oppression</a:t>
            </a:r>
            <a:r>
              <a:rPr lang="en-GB" altLang="en-US" sz="2000" dirty="0"/>
              <a:t>  USA: Smithsonian Institute Available at: </a:t>
            </a:r>
            <a:r>
              <a:rPr lang="en-GB" altLang="en-US" sz="2000" dirty="0">
                <a:hlinkClick r:id="rId2"/>
              </a:rPr>
              <a:t>https://nmaahc.si.edu/learn/talking-about-race/topics/social-identities-and-systems-oppression</a:t>
            </a:r>
            <a:r>
              <a:rPr lang="en-GB" altLang="en-US" sz="2000" dirty="0"/>
              <a:t> [Accessed 09/02/2024]</a:t>
            </a:r>
          </a:p>
          <a:p>
            <a:pPr eaLnBrk="1" hangingPunct="1">
              <a:spcBef>
                <a:spcPts val="600"/>
              </a:spcBef>
              <a:spcAft>
                <a:spcPts val="600"/>
              </a:spcAft>
            </a:pPr>
            <a:r>
              <a:rPr lang="en-GB" altLang="en-US" sz="2000" dirty="0" err="1"/>
              <a:t>Orrante</a:t>
            </a:r>
            <a:r>
              <a:rPr lang="en-GB" altLang="en-US" sz="2000" dirty="0"/>
              <a:t>, J. (2008) ‘Religion and Social Control’ in </a:t>
            </a:r>
            <a:r>
              <a:rPr lang="en-GB" altLang="en-US" sz="2000" i="1" dirty="0"/>
              <a:t>California Sociology Journal </a:t>
            </a:r>
            <a:r>
              <a:rPr lang="en-GB" altLang="en-US" sz="2000" dirty="0"/>
              <a:t>Vol. 1 pp.40-43 Available at: </a:t>
            </a:r>
            <a:r>
              <a:rPr lang="en-GB" altLang="en-US" sz="2000" dirty="0">
                <a:hlinkClick r:id="rId3"/>
              </a:rPr>
              <a:t>https://journals.calstate.edu/csf/article/download/3713/3222#:~:text=It%20is%20argued%20that%20religion,%2C%20morals%2C%20sex%20and%20marriage.&amp;text=good%2C%20and%20the%20truth%20in,values%20for%20society%20to%20follow</a:t>
            </a:r>
            <a:r>
              <a:rPr lang="en-GB" altLang="en-US" sz="2000" dirty="0"/>
              <a:t>. [Accessed 12/02/2024]</a:t>
            </a:r>
          </a:p>
          <a:p>
            <a:pPr eaLnBrk="1" hangingPunct="1">
              <a:spcBef>
                <a:spcPts val="600"/>
              </a:spcBef>
              <a:spcAft>
                <a:spcPts val="600"/>
              </a:spcAft>
            </a:pPr>
            <a:r>
              <a:rPr lang="en-GB" altLang="en-US" sz="2000" dirty="0"/>
              <a:t>Parkin C, Using Social Theory, (2010) in </a:t>
            </a:r>
            <a:r>
              <a:rPr lang="en-GB" altLang="en-US" sz="2000" dirty="0" err="1"/>
              <a:t>Buchroth</a:t>
            </a:r>
            <a:r>
              <a:rPr lang="en-GB" altLang="en-US" sz="2000" dirty="0"/>
              <a:t> I, and Parkin C, </a:t>
            </a:r>
            <a:r>
              <a:rPr lang="en-GB" altLang="en-US" sz="2000" i="1" dirty="0"/>
              <a:t>Using Theory Youth and Community Work Practice. </a:t>
            </a:r>
            <a:r>
              <a:rPr lang="en-GB" altLang="en-US" sz="2000" dirty="0"/>
              <a:t>Exeter: Learning Matters</a:t>
            </a:r>
            <a:r>
              <a:rPr lang="en-GB" altLang="en-US" sz="2000" i="1" dirty="0"/>
              <a:t>. </a:t>
            </a:r>
            <a:r>
              <a:rPr lang="en-GB" altLang="en-US" sz="2000" dirty="0"/>
              <a:t>Available at: </a:t>
            </a:r>
            <a:r>
              <a:rPr lang="en-GB" altLang="en-US" sz="2000" dirty="0">
                <a:hlinkClick r:id="rId4"/>
              </a:rPr>
              <a:t>https://search-ebscohost-com.ezproxy.uwtsd.ac.uk/login.aspx?direct=true&amp;db=nlebk&amp;AN=411624&amp;site=ehost-live</a:t>
            </a:r>
            <a:r>
              <a:rPr lang="en-GB" altLang="en-US" sz="2000" dirty="0"/>
              <a:t> [Accessed 09/02/2024]</a:t>
            </a:r>
            <a:endParaRPr lang="en-GB" altLang="en-US" sz="2000" i="1" dirty="0"/>
          </a:p>
        </p:txBody>
      </p:sp>
    </p:spTree>
    <p:extLst>
      <p:ext uri="{BB962C8B-B14F-4D97-AF65-F5344CB8AC3E}">
        <p14:creationId xmlns:p14="http://schemas.microsoft.com/office/powerpoint/2010/main" val="35867760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1D161-2D9C-2A5E-15DB-2E5E08399DA6}"/>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47A40489-B4CF-5EDE-447B-706D7B109222}"/>
              </a:ext>
            </a:extLst>
          </p:cNvPr>
          <p:cNvSpPr>
            <a:spLocks noGrp="1" noChangeArrowheads="1"/>
          </p:cNvSpPr>
          <p:nvPr>
            <p:ph type="title"/>
          </p:nvPr>
        </p:nvSpPr>
        <p:spPr>
          <a:xfrm>
            <a:off x="609600" y="116632"/>
            <a:ext cx="10972800" cy="850106"/>
          </a:xfrm>
        </p:spPr>
        <p:txBody>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C61D69FF-2ADF-ADFF-0F19-A2CF7DD803E5}"/>
              </a:ext>
            </a:extLst>
          </p:cNvPr>
          <p:cNvSpPr>
            <a:spLocks noGrp="1" noChangeArrowheads="1"/>
          </p:cNvSpPr>
          <p:nvPr>
            <p:ph idx="1"/>
          </p:nvPr>
        </p:nvSpPr>
        <p:spPr>
          <a:xfrm>
            <a:off x="119336" y="996707"/>
            <a:ext cx="11809312" cy="4525963"/>
          </a:xfrm>
        </p:spPr>
        <p:txBody>
          <a:bodyPr>
            <a:normAutofit fontScale="92500" lnSpcReduction="10000"/>
          </a:bodyPr>
          <a:lstStyle/>
          <a:p>
            <a:pPr>
              <a:spcBef>
                <a:spcPts val="600"/>
              </a:spcBef>
              <a:spcAft>
                <a:spcPts val="600"/>
              </a:spcAft>
            </a:pPr>
            <a:r>
              <a:rPr lang="en-GB" altLang="en-US" sz="2000" dirty="0"/>
              <a:t>Pedro-</a:t>
            </a:r>
            <a:r>
              <a:rPr lang="en-GB" altLang="en-US" sz="2000" dirty="0" err="1"/>
              <a:t>Carañana</a:t>
            </a:r>
            <a:r>
              <a:rPr lang="en-GB" altLang="en-US" sz="2000" dirty="0"/>
              <a:t>, J., </a:t>
            </a:r>
            <a:r>
              <a:rPr lang="en-GB" altLang="en-US" sz="2000" dirty="0" err="1"/>
              <a:t>Broudy</a:t>
            </a:r>
            <a:r>
              <a:rPr lang="en-GB" altLang="en-US" sz="2000" dirty="0"/>
              <a:t>, D., &amp; </a:t>
            </a:r>
            <a:r>
              <a:rPr lang="en-GB" altLang="en-US" sz="2000" dirty="0" err="1"/>
              <a:t>Klaehn</a:t>
            </a:r>
            <a:r>
              <a:rPr lang="en-GB" altLang="en-US" sz="2000" dirty="0"/>
              <a:t>, J. (Eds.). (2018). </a:t>
            </a:r>
            <a:r>
              <a:rPr lang="en-GB" altLang="en-US" sz="2000" i="1" dirty="0"/>
              <a:t>THE PROPAGANDA MODEL TODAY: Filtering Perception and Awareness (Vol. 8). </a:t>
            </a:r>
            <a:r>
              <a:rPr lang="en-GB" altLang="en-US" sz="2000" dirty="0"/>
              <a:t>University of Westminster Press</a:t>
            </a:r>
            <a:r>
              <a:rPr lang="en-GB" altLang="en-US" sz="2000" i="1" dirty="0"/>
              <a:t>. </a:t>
            </a:r>
            <a:r>
              <a:rPr lang="en-GB" altLang="en-US" sz="2000" dirty="0"/>
              <a:t>Available at: </a:t>
            </a:r>
            <a:r>
              <a:rPr lang="en-GB" altLang="en-US" sz="2000" dirty="0">
                <a:hlinkClick r:id="rId2"/>
              </a:rPr>
              <a:t>http://www.jstor.org/stable/j.ctv7h0ts6</a:t>
            </a:r>
            <a:r>
              <a:rPr lang="en-GB" altLang="en-US" sz="2000" dirty="0"/>
              <a:t> [Accessed 12/02/2024]</a:t>
            </a:r>
          </a:p>
          <a:p>
            <a:pPr>
              <a:spcBef>
                <a:spcPts val="600"/>
              </a:spcBef>
              <a:spcAft>
                <a:spcPts val="600"/>
              </a:spcAft>
            </a:pPr>
            <a:r>
              <a:rPr lang="en-GB" altLang="en-US" sz="2000" i="1" dirty="0"/>
              <a:t>Public Health Network Cymru (2024) Social Justice and Human Rights</a:t>
            </a:r>
            <a:r>
              <a:rPr lang="en-GB" altLang="en-US" sz="2000" dirty="0"/>
              <a:t> Available at: </a:t>
            </a:r>
            <a:r>
              <a:rPr lang="en-GB" altLang="en-US" sz="2000" dirty="0">
                <a:hlinkClick r:id="rId3"/>
              </a:rPr>
              <a:t>https://publichealthnetwork.cymru/topic/social-justice-and-human-rights/#:~:text=Wales%20is%20made%20up%20of,must%20disadvantaged%20in%20our%20society</a:t>
            </a:r>
            <a:r>
              <a:rPr lang="en-GB" altLang="en-US" sz="2000" dirty="0"/>
              <a:t>. [Accessed 08/02/2024]</a:t>
            </a:r>
          </a:p>
          <a:p>
            <a:pPr>
              <a:spcBef>
                <a:spcPts val="600"/>
              </a:spcBef>
              <a:spcAft>
                <a:spcPts val="600"/>
              </a:spcAft>
            </a:pPr>
            <a:r>
              <a:rPr lang="en-GB" altLang="en-US" sz="2000" dirty="0" err="1"/>
              <a:t>Pyper</a:t>
            </a:r>
            <a:r>
              <a:rPr lang="en-GB" altLang="en-US" sz="2000" dirty="0"/>
              <a:t>, D &amp; Tyler-Todd, J (2023) </a:t>
            </a:r>
            <a:r>
              <a:rPr lang="en-GB" altLang="en-US" sz="2000" i="1" dirty="0"/>
              <a:t>The 20th anniversary of the repeal of section 28 of the Local Government Act 1988 </a:t>
            </a:r>
            <a:r>
              <a:rPr lang="en-GB" altLang="en-US" sz="2000" dirty="0"/>
              <a:t>Available at: </a:t>
            </a:r>
            <a:r>
              <a:rPr lang="en-GB" altLang="en-US" sz="2000" dirty="0">
                <a:hlinkClick r:id="rId4"/>
              </a:rPr>
              <a:t>https://commonslibrary.parliament.uk/research-briefings/cdp-2023-0213/</a:t>
            </a:r>
            <a:r>
              <a:rPr lang="en-GB" altLang="en-US" sz="2000" dirty="0"/>
              <a:t> [Accessed 12/02/2024]</a:t>
            </a:r>
          </a:p>
          <a:p>
            <a:pPr>
              <a:spcBef>
                <a:spcPts val="600"/>
              </a:spcBef>
              <a:spcAft>
                <a:spcPts val="600"/>
              </a:spcAft>
            </a:pPr>
            <a:r>
              <a:rPr lang="en-GB" altLang="en-US" sz="2000" dirty="0"/>
              <a:t>Schmidt, A. T. &amp; </a:t>
            </a:r>
            <a:r>
              <a:rPr lang="en-GB" altLang="en-US" sz="2000" dirty="0" err="1"/>
              <a:t>Engelen</a:t>
            </a:r>
            <a:r>
              <a:rPr lang="en-GB" altLang="en-US" sz="2000" dirty="0"/>
              <a:t>, B. (2020) ‘ The ethics of nudging: An Overview in </a:t>
            </a:r>
            <a:r>
              <a:rPr lang="en-GB" altLang="en-US" sz="2000" i="1" dirty="0"/>
              <a:t>Philosophy Compass</a:t>
            </a:r>
            <a:r>
              <a:rPr lang="en-GB" altLang="en-US" sz="2000" dirty="0"/>
              <a:t> Vol 15, Issue 4 Available at: </a:t>
            </a:r>
            <a:r>
              <a:rPr lang="en-GB" altLang="en-US" sz="2000" dirty="0">
                <a:hlinkClick r:id="rId5"/>
              </a:rPr>
              <a:t>https://compass.onlinelibrary.wiley.com/doi/full/10.1111/phc3.12658</a:t>
            </a:r>
            <a:r>
              <a:rPr lang="en-GB" altLang="en-US" sz="2000" dirty="0"/>
              <a:t> [Accessed 12/02/2024]</a:t>
            </a:r>
          </a:p>
          <a:p>
            <a:pPr eaLnBrk="1" hangingPunct="1">
              <a:spcBef>
                <a:spcPts val="600"/>
              </a:spcBef>
              <a:spcAft>
                <a:spcPts val="600"/>
              </a:spcAft>
            </a:pPr>
            <a:r>
              <a:rPr lang="en-GB" altLang="en-US" sz="2000" dirty="0"/>
              <a:t>Scott, J (2015) </a:t>
            </a:r>
            <a:r>
              <a:rPr lang="en-GB" altLang="en-US" sz="2000" i="1" dirty="0"/>
              <a:t>Oxford Dictionary of Sociology </a:t>
            </a:r>
            <a:r>
              <a:rPr lang="en-GB" altLang="en-US" sz="2000" dirty="0"/>
              <a:t>Available at </a:t>
            </a:r>
            <a:r>
              <a:rPr lang="en-GB" altLang="en-US" sz="2000" dirty="0">
                <a:hlinkClick r:id="rId6"/>
              </a:rPr>
              <a:t>https://www-oxfordreference-com.ezproxy.uwtsd.ac.uk/display/10.1093/acref/9780199683581.001.0001/acref-9780199683581-e-1774?rskey=HXef4D&amp;result=1</a:t>
            </a:r>
            <a:r>
              <a:rPr lang="en-GB" altLang="en-US" sz="2000" dirty="0"/>
              <a:t> [Accessed 07/02/2024]</a:t>
            </a:r>
          </a:p>
        </p:txBody>
      </p:sp>
    </p:spTree>
    <p:extLst>
      <p:ext uri="{BB962C8B-B14F-4D97-AF65-F5344CB8AC3E}">
        <p14:creationId xmlns:p14="http://schemas.microsoft.com/office/powerpoint/2010/main" val="40558544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2452CD-FDD5-17C6-ACDB-F01C4669FA48}"/>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8C47869E-89E1-F494-3670-E98434B61E00}"/>
              </a:ext>
            </a:extLst>
          </p:cNvPr>
          <p:cNvSpPr>
            <a:spLocks noGrp="1" noChangeArrowheads="1"/>
          </p:cNvSpPr>
          <p:nvPr>
            <p:ph type="title"/>
          </p:nvPr>
        </p:nvSpPr>
        <p:spPr>
          <a:xfrm>
            <a:off x="609600" y="116632"/>
            <a:ext cx="10972800" cy="850106"/>
          </a:xfrm>
        </p:spPr>
        <p:txBody>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51B2EDDD-6423-9959-AB06-15C08ADC59CA}"/>
              </a:ext>
            </a:extLst>
          </p:cNvPr>
          <p:cNvSpPr>
            <a:spLocks noGrp="1" noChangeArrowheads="1"/>
          </p:cNvSpPr>
          <p:nvPr>
            <p:ph idx="1"/>
          </p:nvPr>
        </p:nvSpPr>
        <p:spPr>
          <a:xfrm>
            <a:off x="119336" y="996707"/>
            <a:ext cx="11809312" cy="4525963"/>
          </a:xfrm>
        </p:spPr>
        <p:txBody>
          <a:bodyPr>
            <a:normAutofit/>
          </a:bodyPr>
          <a:lstStyle/>
          <a:p>
            <a:pPr>
              <a:spcBef>
                <a:spcPts val="600"/>
              </a:spcBef>
              <a:spcAft>
                <a:spcPts val="600"/>
              </a:spcAft>
            </a:pPr>
            <a:r>
              <a:rPr lang="en-GB" altLang="en-US" sz="2000" dirty="0"/>
              <a:t>Thompson, N, (2007) </a:t>
            </a:r>
            <a:r>
              <a:rPr lang="en-GB" altLang="en-US" sz="2000" i="1" dirty="0"/>
              <a:t>Power and Empowerment </a:t>
            </a:r>
            <a:r>
              <a:rPr lang="en-GB" altLang="en-US" sz="2000" dirty="0"/>
              <a:t>Lyme Regis: Russell House Publishing.</a:t>
            </a:r>
          </a:p>
          <a:p>
            <a:pPr eaLnBrk="1" hangingPunct="1">
              <a:spcBef>
                <a:spcPts val="600"/>
              </a:spcBef>
              <a:spcAft>
                <a:spcPts val="600"/>
              </a:spcAft>
            </a:pPr>
            <a:r>
              <a:rPr lang="en-GB" altLang="en-US" sz="2000" dirty="0"/>
              <a:t>Tombs, D. (2002) </a:t>
            </a:r>
            <a:r>
              <a:rPr lang="en-GB" altLang="en-US" sz="2000" i="1" dirty="0"/>
              <a:t>Latin American liberation theology</a:t>
            </a:r>
            <a:r>
              <a:rPr lang="en-GB" altLang="en-US" sz="2000" dirty="0"/>
              <a:t>. Boston, Massachusetts: Brill Academic Publishers. Available at: </a:t>
            </a:r>
            <a:r>
              <a:rPr lang="en-GB" altLang="en-US" sz="2000" dirty="0">
                <a:hlinkClick r:id="rId2"/>
              </a:rPr>
              <a:t>https://www.jstor.org/stable/10.1163/j.ctv29sfvcf</a:t>
            </a:r>
            <a:r>
              <a:rPr lang="en-GB" altLang="en-US" sz="2000" dirty="0"/>
              <a:t> [Accessed 09/02/2024]</a:t>
            </a:r>
          </a:p>
          <a:p>
            <a:pPr eaLnBrk="1" hangingPunct="1">
              <a:spcBef>
                <a:spcPts val="600"/>
              </a:spcBef>
              <a:spcAft>
                <a:spcPts val="600"/>
              </a:spcAft>
            </a:pPr>
            <a:r>
              <a:rPr lang="en-GB" altLang="en-US" sz="2000" dirty="0"/>
              <a:t>UK Office of the Deputy Prime Minister (2004) </a:t>
            </a:r>
            <a:r>
              <a:rPr lang="en-GB" altLang="en-US" sz="2000" i="1" dirty="0"/>
              <a:t>cited in </a:t>
            </a:r>
            <a:r>
              <a:rPr lang="en-GB" altLang="en-US" sz="2000" dirty="0"/>
              <a:t>United Nations Department of Economic and Social Affairs (2016) </a:t>
            </a:r>
            <a:r>
              <a:rPr lang="en-GB" altLang="en-US" sz="2000" i="1" dirty="0"/>
              <a:t>Leaving No-one Behind: The Imperative of Inclusive Development</a:t>
            </a:r>
            <a:r>
              <a:rPr lang="en-GB" altLang="en-US" sz="2000" dirty="0"/>
              <a:t> Available at: </a:t>
            </a:r>
            <a:r>
              <a:rPr lang="en-GB" altLang="en-US" sz="2000" dirty="0">
                <a:hlinkClick r:id="rId3"/>
              </a:rPr>
              <a:t>https://www.un.org/esa/socdev/rwss/2016/full-report.pdf</a:t>
            </a:r>
            <a:r>
              <a:rPr lang="en-GB" altLang="en-US" sz="2000" dirty="0"/>
              <a:t> [Accessed 07/02/2024]</a:t>
            </a:r>
          </a:p>
          <a:p>
            <a:pPr eaLnBrk="1" hangingPunct="1">
              <a:spcBef>
                <a:spcPts val="600"/>
              </a:spcBef>
              <a:spcAft>
                <a:spcPts val="600"/>
              </a:spcAft>
            </a:pPr>
            <a:r>
              <a:rPr lang="en-GB" altLang="en-US" sz="2000" dirty="0"/>
              <a:t>UK Parliament (2024) </a:t>
            </a:r>
            <a:r>
              <a:rPr lang="en-GB" altLang="en-US" sz="2000" i="1" dirty="0"/>
              <a:t>Legislative scrutiny highlights human rights failings of Rwanda Bill </a:t>
            </a:r>
            <a:r>
              <a:rPr lang="en-GB" altLang="en-US" sz="2000" dirty="0"/>
              <a:t>Available at: </a:t>
            </a:r>
            <a:r>
              <a:rPr lang="en-GB" altLang="en-US" sz="2000" dirty="0">
                <a:hlinkClick r:id="rId4"/>
              </a:rPr>
              <a:t>https://committees.parliament.uk/committee/93/human-rights-joint-committee/news/199840/legislative-scrutiny-highlights-human-rights-failings-of-rwanda-bill/</a:t>
            </a:r>
            <a:r>
              <a:rPr lang="en-GB" altLang="en-US" sz="2000" dirty="0"/>
              <a:t> [Accessed 12/02/2024]</a:t>
            </a:r>
            <a:endParaRPr lang="en-GB" altLang="en-US" sz="2000" i="1" dirty="0"/>
          </a:p>
        </p:txBody>
      </p:sp>
    </p:spTree>
    <p:extLst>
      <p:ext uri="{BB962C8B-B14F-4D97-AF65-F5344CB8AC3E}">
        <p14:creationId xmlns:p14="http://schemas.microsoft.com/office/powerpoint/2010/main" val="25064825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E64F7-1744-F246-3027-4E75DE512789}"/>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0BE7B383-CD91-988C-FC87-E7EE65F84ED3}"/>
              </a:ext>
            </a:extLst>
          </p:cNvPr>
          <p:cNvSpPr>
            <a:spLocks noGrp="1" noChangeArrowheads="1"/>
          </p:cNvSpPr>
          <p:nvPr>
            <p:ph type="title"/>
          </p:nvPr>
        </p:nvSpPr>
        <p:spPr>
          <a:xfrm>
            <a:off x="407368" y="116632"/>
            <a:ext cx="10972800" cy="788639"/>
          </a:xfrm>
        </p:spPr>
        <p:txBody>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01680FEE-1295-98FB-CB85-882649462785}"/>
              </a:ext>
            </a:extLst>
          </p:cNvPr>
          <p:cNvSpPr>
            <a:spLocks noGrp="1" noChangeArrowheads="1"/>
          </p:cNvSpPr>
          <p:nvPr>
            <p:ph idx="1"/>
          </p:nvPr>
        </p:nvSpPr>
        <p:spPr>
          <a:xfrm>
            <a:off x="119336" y="1268760"/>
            <a:ext cx="10972800" cy="4525963"/>
          </a:xfrm>
        </p:spPr>
        <p:txBody>
          <a:bodyPr>
            <a:normAutofit/>
          </a:bodyPr>
          <a:lstStyle/>
          <a:p>
            <a:pPr eaLnBrk="1" hangingPunct="1">
              <a:spcBef>
                <a:spcPts val="600"/>
              </a:spcBef>
              <a:spcAft>
                <a:spcPts val="600"/>
              </a:spcAft>
            </a:pPr>
            <a:r>
              <a:rPr lang="en-GB" altLang="en-US" sz="2000" dirty="0"/>
              <a:t>Virginia Commonwealth University (2021) </a:t>
            </a:r>
            <a:r>
              <a:rPr lang="en-GB" altLang="en-US" sz="2000" i="1" dirty="0"/>
              <a:t>Empowerment Theory in Social Work </a:t>
            </a:r>
            <a:r>
              <a:rPr lang="en-GB" altLang="en-US" sz="2000" dirty="0"/>
              <a:t>Available at: </a:t>
            </a:r>
            <a:r>
              <a:rPr lang="en-GB" altLang="en-US" sz="2000" dirty="0">
                <a:hlinkClick r:id="rId2"/>
              </a:rPr>
              <a:t>https://onlinesocialwork.vcu.edu/blog/empowerment-theory-in-social-work/</a:t>
            </a:r>
            <a:r>
              <a:rPr lang="en-GB" altLang="en-US" sz="2000" dirty="0"/>
              <a:t> [Accessed 08/02/2024]</a:t>
            </a:r>
            <a:endParaRPr lang="en-GB" altLang="en-US" sz="2000" i="1" dirty="0"/>
          </a:p>
          <a:p>
            <a:pPr eaLnBrk="1" hangingPunct="1">
              <a:spcBef>
                <a:spcPts val="600"/>
              </a:spcBef>
              <a:spcAft>
                <a:spcPts val="600"/>
              </a:spcAft>
            </a:pPr>
            <a:r>
              <a:rPr lang="en-GB" altLang="en-US" sz="2000" dirty="0"/>
              <a:t>Williams F, (2010) Group Work, in </a:t>
            </a:r>
            <a:r>
              <a:rPr lang="en-GB" altLang="en-US" sz="2000" dirty="0" err="1"/>
              <a:t>Buchroth</a:t>
            </a:r>
            <a:r>
              <a:rPr lang="en-GB" altLang="en-US" sz="2000" dirty="0"/>
              <a:t> I, and Parkin C, </a:t>
            </a:r>
            <a:r>
              <a:rPr lang="en-GB" altLang="en-US" sz="2000" i="1" dirty="0"/>
              <a:t>Using Theory in Youth and Community Work Practice.</a:t>
            </a:r>
            <a:r>
              <a:rPr lang="en-GB" altLang="en-US" sz="2000" dirty="0"/>
              <a:t> Exeter: Learning Matters. Available at: </a:t>
            </a:r>
            <a:r>
              <a:rPr lang="en-GB" altLang="en-US" sz="2000" dirty="0">
                <a:hlinkClick r:id="rId3"/>
              </a:rPr>
              <a:t>https://search-ebscohost-com.ezproxy.uwtsd.ac.uk/login.aspx?direct=true&amp;db=nlebk&amp;AN=411624&amp;site=ehost-live</a:t>
            </a:r>
            <a:r>
              <a:rPr lang="en-GB" altLang="en-US" sz="2000" dirty="0"/>
              <a:t> [Accessed 09/02/2024]</a:t>
            </a:r>
          </a:p>
          <a:p>
            <a:pPr eaLnBrk="1" hangingPunct="1">
              <a:spcBef>
                <a:spcPts val="600"/>
              </a:spcBef>
              <a:spcAft>
                <a:spcPts val="600"/>
              </a:spcAft>
            </a:pPr>
            <a:r>
              <a:rPr lang="en-GB" altLang="en-US" sz="2000" dirty="0"/>
              <a:t>Williams, R. (1976) </a:t>
            </a:r>
            <a:r>
              <a:rPr lang="en-GB" altLang="en-US" sz="2000" i="1" dirty="0"/>
              <a:t>Keywords: A Vocabulary of Culture and Society </a:t>
            </a:r>
            <a:r>
              <a:rPr lang="en-GB" altLang="en-US" sz="2000" dirty="0"/>
              <a:t>London: Fontana</a:t>
            </a:r>
          </a:p>
          <a:p>
            <a:pPr>
              <a:spcBef>
                <a:spcPts val="600"/>
              </a:spcBef>
              <a:spcAft>
                <a:spcPts val="600"/>
              </a:spcAft>
            </a:pPr>
            <a:r>
              <a:rPr lang="en-GB" sz="2000" dirty="0"/>
              <a:t>Woolcock, M. (2001) ‘The Place of Social Capital in Understanding Social and Economic Outcome’ Available at: </a:t>
            </a:r>
            <a:r>
              <a:rPr lang="en-GB" sz="2000" dirty="0">
                <a:hlinkClick r:id="rId4"/>
              </a:rPr>
              <a:t>https://www.researchgate.net/publication/269576288_The_Place_of_Social_Capital_in_Understanding_Social_and_Economic_Outcome</a:t>
            </a:r>
            <a:r>
              <a:rPr lang="en-GB" sz="2000" dirty="0"/>
              <a:t> [Accessed 09/02/2024]</a:t>
            </a:r>
          </a:p>
          <a:p>
            <a:pPr eaLnBrk="1" hangingPunct="1">
              <a:spcBef>
                <a:spcPts val="600"/>
              </a:spcBef>
              <a:spcAft>
                <a:spcPts val="600"/>
              </a:spcAft>
            </a:pPr>
            <a:endParaRPr lang="en-GB" altLang="en-US" sz="2000" dirty="0"/>
          </a:p>
        </p:txBody>
      </p:sp>
    </p:spTree>
    <p:extLst>
      <p:ext uri="{BB962C8B-B14F-4D97-AF65-F5344CB8AC3E}">
        <p14:creationId xmlns:p14="http://schemas.microsoft.com/office/powerpoint/2010/main" val="1437477199"/>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ECAY6003 Template (lecture front page)" id="{B4A250D1-EAD2-4D52-AC00-70E1C61F9B4B}" vid="{206E1402-A30D-4517-B100-B07D6AFEBB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ECAY6003 Template (lecture front page)</Template>
  <TotalTime>2045</TotalTime>
  <Words>3864</Words>
  <Application>Microsoft Office PowerPoint</Application>
  <PresentationFormat>Widescreen</PresentationFormat>
  <Paragraphs>191</Paragraphs>
  <Slides>34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Aptos</vt:lpstr>
      <vt:lpstr>Arial</vt:lpstr>
      <vt:lpstr>Calibri</vt:lpstr>
      <vt:lpstr>UWTSD blue background</vt:lpstr>
      <vt:lpstr>PowerPoint Presentation</vt:lpstr>
      <vt:lpstr>Principles of Empowerment Advocates working with those ‘without power’</vt:lpstr>
      <vt:lpstr>People without ‘power’</vt:lpstr>
      <vt:lpstr>Theme outline</vt:lpstr>
      <vt:lpstr>What is power?</vt:lpstr>
      <vt:lpstr>What is Power?</vt:lpstr>
      <vt:lpstr>What is power?</vt:lpstr>
      <vt:lpstr>Foucault on Power</vt:lpstr>
      <vt:lpstr>Foucault on Power</vt:lpstr>
      <vt:lpstr>What does Empowerment mean to you?</vt:lpstr>
      <vt:lpstr>What does Empowerment mean to others?</vt:lpstr>
      <vt:lpstr>Professional Approaches to Empowerment</vt:lpstr>
      <vt:lpstr>Empowerment Theory</vt:lpstr>
      <vt:lpstr>We will now take some time to look at related concepts and theories that feed into Empowerment Theory</vt:lpstr>
      <vt:lpstr>Social Justice</vt:lpstr>
      <vt:lpstr>Social Control</vt:lpstr>
      <vt:lpstr>Social Control</vt:lpstr>
      <vt:lpstr>‘Hard’ Social Control</vt:lpstr>
      <vt:lpstr>‘Hard’ Social Control</vt:lpstr>
      <vt:lpstr>‘Soft’ Social Control</vt:lpstr>
      <vt:lpstr>‘Soft’ Social Control</vt:lpstr>
      <vt:lpstr>‘Soft’ Social Control</vt:lpstr>
      <vt:lpstr>‘Soft’ Social Control</vt:lpstr>
      <vt:lpstr>Oppression</vt:lpstr>
      <vt:lpstr>References</vt:lpstr>
      <vt:lpstr>References</vt:lpstr>
      <vt:lpstr>References</vt:lpstr>
      <vt:lpstr>References</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61</cp:revision>
  <cp:lastPrinted>2023-02-21T12:23:04Z</cp:lastPrinted>
  <dcterms:created xsi:type="dcterms:W3CDTF">2023-02-16T11:10:52Z</dcterms:created>
  <dcterms:modified xsi:type="dcterms:W3CDTF">2024-02-16T08:59:12Z</dcterms:modified>
</cp:coreProperties>
</file>