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84"/>
  </p:notesMasterIdLst>
  <p:sldIdLst>
    <p:sldId id="266" r:id="rId26"/>
    <p:sldId id="333" r:id="rId27"/>
    <p:sldId id="313" r:id="rId28"/>
    <p:sldId id="361" r:id="rId29"/>
    <p:sldId id="359" r:id="rId30"/>
    <p:sldId id="360" r:id="rId31"/>
    <p:sldId id="362" r:id="rId32"/>
    <p:sldId id="363" r:id="rId33"/>
    <p:sldId id="367" r:id="rId34"/>
    <p:sldId id="368" r:id="rId35"/>
    <p:sldId id="369" r:id="rId36"/>
    <p:sldId id="370" r:id="rId37"/>
    <p:sldId id="371" r:id="rId38"/>
    <p:sldId id="372" r:id="rId39"/>
    <p:sldId id="373" r:id="rId40"/>
    <p:sldId id="375" r:id="rId41"/>
    <p:sldId id="374" r:id="rId42"/>
    <p:sldId id="376" r:id="rId43"/>
    <p:sldId id="378" r:id="rId44"/>
    <p:sldId id="377" r:id="rId45"/>
    <p:sldId id="379" r:id="rId46"/>
    <p:sldId id="380" r:id="rId47"/>
    <p:sldId id="381" r:id="rId48"/>
    <p:sldId id="382" r:id="rId49"/>
    <p:sldId id="383" r:id="rId50"/>
    <p:sldId id="384" r:id="rId51"/>
    <p:sldId id="385" r:id="rId52"/>
    <p:sldId id="386" r:id="rId53"/>
    <p:sldId id="387" r:id="rId54"/>
    <p:sldId id="388" r:id="rId55"/>
    <p:sldId id="389" r:id="rId56"/>
    <p:sldId id="390" r:id="rId57"/>
    <p:sldId id="391" r:id="rId58"/>
    <p:sldId id="392" r:id="rId59"/>
    <p:sldId id="397" r:id="rId60"/>
    <p:sldId id="398" r:id="rId61"/>
    <p:sldId id="399" r:id="rId62"/>
    <p:sldId id="393" r:id="rId63"/>
    <p:sldId id="394" r:id="rId64"/>
    <p:sldId id="395" r:id="rId65"/>
    <p:sldId id="396" r:id="rId66"/>
    <p:sldId id="400" r:id="rId67"/>
    <p:sldId id="401" r:id="rId68"/>
    <p:sldId id="402" r:id="rId69"/>
    <p:sldId id="403" r:id="rId70"/>
    <p:sldId id="404" r:id="rId71"/>
    <p:sldId id="405" r:id="rId72"/>
    <p:sldId id="406" r:id="rId73"/>
    <p:sldId id="407" r:id="rId74"/>
    <p:sldId id="409" r:id="rId75"/>
    <p:sldId id="408" r:id="rId76"/>
    <p:sldId id="412" r:id="rId77"/>
    <p:sldId id="410" r:id="rId78"/>
    <p:sldId id="413" r:id="rId79"/>
    <p:sldId id="414" r:id="rId80"/>
    <p:sldId id="415" r:id="rId81"/>
    <p:sldId id="416" r:id="rId82"/>
    <p:sldId id="417"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051" autoAdjust="0"/>
  </p:normalViewPr>
  <p:slideViewPr>
    <p:cSldViewPr snapToGrid="0">
      <p:cViewPr varScale="1">
        <p:scale>
          <a:sx n="92" d="100"/>
          <a:sy n="92" d="100"/>
        </p:scale>
        <p:origin x="131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84" Type="http://schemas.openxmlformats.org/officeDocument/2006/relationships/notesMaster" Target="notesMasters/notesMaster1.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7.xml"/><Relationship Id="rId37" Type="http://schemas.openxmlformats.org/officeDocument/2006/relationships/slide" Target="slides/slide12.xml"/><Relationship Id="rId53" Type="http://schemas.openxmlformats.org/officeDocument/2006/relationships/slide" Target="slides/slide28.xml"/><Relationship Id="rId58" Type="http://schemas.openxmlformats.org/officeDocument/2006/relationships/slide" Target="slides/slide33.xml"/><Relationship Id="rId74" Type="http://schemas.openxmlformats.org/officeDocument/2006/relationships/slide" Target="slides/slide49.xml"/><Relationship Id="rId79" Type="http://schemas.openxmlformats.org/officeDocument/2006/relationships/slide" Target="slides/slide54.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slide" Target="slides/slide52.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80" Type="http://schemas.openxmlformats.org/officeDocument/2006/relationships/slide" Target="slides/slide55.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slide" Target="slides/slide50.xml"/><Relationship Id="rId83" Type="http://schemas.openxmlformats.org/officeDocument/2006/relationships/slide" Target="slides/slide58.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slide" Target="slides/slide48.xml"/><Relationship Id="rId78" Type="http://schemas.openxmlformats.org/officeDocument/2006/relationships/slide" Target="slides/slide53.xml"/><Relationship Id="rId81" Type="http://schemas.openxmlformats.org/officeDocument/2006/relationships/slide" Target="slides/slide56.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slide" Target="slides/slide51.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 Id="rId24" Type="http://schemas.openxmlformats.org/officeDocument/2006/relationships/slideMaster" Target="slideMasters/slideMaster21.xml"/><Relationship Id="rId40" Type="http://schemas.openxmlformats.org/officeDocument/2006/relationships/slide" Target="slides/slide15.xml"/><Relationship Id="rId45" Type="http://schemas.openxmlformats.org/officeDocument/2006/relationships/slide" Target="slides/slide20.xml"/><Relationship Id="rId66" Type="http://schemas.openxmlformats.org/officeDocument/2006/relationships/slide" Target="slides/slide41.xml"/><Relationship Id="rId87" Type="http://schemas.openxmlformats.org/officeDocument/2006/relationships/theme" Target="theme/theme1.xml"/><Relationship Id="rId61" Type="http://schemas.openxmlformats.org/officeDocument/2006/relationships/slide" Target="slides/slide36.xml"/><Relationship Id="rId82" Type="http://schemas.openxmlformats.org/officeDocument/2006/relationships/slide" Target="slides/slide5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30/05/2023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a:t>
            </a:fld>
            <a:endParaRPr lang="en-GB"/>
          </a:p>
        </p:txBody>
      </p:sp>
    </p:spTree>
    <p:extLst>
      <p:ext uri="{BB962C8B-B14F-4D97-AF65-F5344CB8AC3E}">
        <p14:creationId xmlns:p14="http://schemas.microsoft.com/office/powerpoint/2010/main" val="2107760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1965397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344542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1753429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3262732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2627352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A relationship or dependence between A and B is not necessary, nor do they have to occur simultaneously.</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P(A|B) may or may not be equal to P(A) (the unconditional probability of A).</a:t>
            </a:r>
          </a:p>
          <a:p>
            <a:pPr marL="0" indent="0">
              <a:buFont typeface="Arial" panose="020B0604020202020204" pitchFamily="34" charset="0"/>
              <a:buNone/>
            </a:pPr>
            <a:r>
              <a:rPr lang="en-US" dirty="0"/>
              <a:t>If P(A|B) = P(A), then events A and B are said to be independent: in such a case, knowledge about either event does not alter the likelihood of each other.</a:t>
            </a:r>
          </a:p>
          <a:p>
            <a:pPr marL="0" indent="0">
              <a:buFont typeface="Arial" panose="020B0604020202020204" pitchFamily="34" charset="0"/>
              <a:buNone/>
            </a:pPr>
            <a:r>
              <a:rPr lang="en-US" dirty="0"/>
              <a:t>P(A|B) (the conditional probability of A given B) typically differs from P(B|A).</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96553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36884979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451754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2144056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893497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Recall the rules of probability.</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We use the rule of multiplication because:</a:t>
            </a:r>
          </a:p>
          <a:p>
            <a:pPr marL="0" indent="0">
              <a:buFont typeface="Arial" panose="020B0604020202020204" pitchFamily="34" charset="0"/>
              <a:buNone/>
            </a:pPr>
            <a:r>
              <a:rPr lang="en-US" dirty="0"/>
              <a:t>The </a:t>
            </a:r>
            <a:r>
              <a:rPr lang="en-US" b="1" dirty="0"/>
              <a:t>Rule of Multiplication </a:t>
            </a:r>
            <a:r>
              <a:rPr lang="en-US" dirty="0"/>
              <a:t>is the probability that </a:t>
            </a:r>
            <a:r>
              <a:rPr lang="en-US" b="1" dirty="0"/>
              <a:t>both</a:t>
            </a:r>
            <a:r>
              <a:rPr lang="en-US" dirty="0"/>
              <a:t> events occur</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10884238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3317144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1594764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771176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3378334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Again, recall the rules of probability.</a:t>
            </a:r>
          </a:p>
          <a:p>
            <a:pPr marL="0" indent="0">
              <a:buFont typeface="Arial" panose="020B0604020202020204" pitchFamily="34" charset="0"/>
              <a:buNone/>
            </a:pPr>
            <a:endParaRPr lang="en-GB" b="1" dirty="0"/>
          </a:p>
          <a:p>
            <a:pPr marL="0" indent="0">
              <a:buFont typeface="Arial" panose="020B0604020202020204" pitchFamily="34" charset="0"/>
              <a:buNone/>
            </a:pPr>
            <a:r>
              <a:rPr lang="en-US" b="1" dirty="0"/>
              <a:t>The Rule Of Addition </a:t>
            </a:r>
            <a:r>
              <a:rPr lang="en-US" dirty="0"/>
              <a:t>is the probability that either one of the events occur or both events occur.</a:t>
            </a: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We use</a:t>
            </a:r>
            <a:r>
              <a:rPr lang="en-GB" b="1" dirty="0"/>
              <a:t> </a:t>
            </a:r>
            <a:r>
              <a:rPr lang="pt-BR" sz="1200" b="1" dirty="0"/>
              <a:t>∩</a:t>
            </a:r>
            <a:r>
              <a:rPr lang="en-GB" sz="1200" b="1" dirty="0"/>
              <a:t> </a:t>
            </a:r>
            <a:r>
              <a:rPr lang="en-GB" sz="1200" dirty="0"/>
              <a:t>which is the </a:t>
            </a:r>
            <a:r>
              <a:rPr lang="en-GB" b="1" dirty="0"/>
              <a:t>JOINT</a:t>
            </a:r>
            <a:r>
              <a:rPr lang="en-GB" dirty="0"/>
              <a:t> or </a:t>
            </a:r>
            <a:r>
              <a:rPr lang="en-GB" b="1" dirty="0"/>
              <a:t>INTERSECTION </a:t>
            </a:r>
            <a:r>
              <a:rPr lang="en-GB" b="0" dirty="0"/>
              <a:t>for the probability of borrowing both.</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3995307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235214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3331408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19052535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11657737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34683013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A priori probability refers to the likelihood of an event occurring when there is a finite number of outcomes, and each is equally likely to occur.</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The outcomes in a priori probability are not influenced by the prior outcome.</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As an example:</a:t>
            </a:r>
          </a:p>
          <a:p>
            <a:pPr marL="0" indent="0">
              <a:buFont typeface="Arial" panose="020B0604020202020204" pitchFamily="34" charset="0"/>
              <a:buNone/>
            </a:pPr>
            <a:r>
              <a:rPr lang="en-GB" dirty="0"/>
              <a:t>The number of desired outcomes is 3 (rolling a 2, 4, or 6).</a:t>
            </a:r>
          </a:p>
          <a:p>
            <a:pPr marL="0" indent="0">
              <a:buFont typeface="Arial" panose="020B0604020202020204" pitchFamily="34" charset="0"/>
              <a:buNone/>
            </a:pPr>
            <a:r>
              <a:rPr lang="en-GB" dirty="0"/>
              <a:t>There are 6 outcomes in total.</a:t>
            </a:r>
          </a:p>
          <a:p>
            <a:pPr marL="0" indent="0">
              <a:buFont typeface="Arial" panose="020B0604020202020204" pitchFamily="34" charset="0"/>
              <a:buNone/>
            </a:pPr>
            <a:r>
              <a:rPr lang="en-GB" dirty="0"/>
              <a:t>The a priori probability for this example is calculated as follows:</a:t>
            </a:r>
          </a:p>
          <a:p>
            <a:pPr marL="0" indent="0">
              <a:buFont typeface="Arial" panose="020B0604020202020204" pitchFamily="34" charset="0"/>
              <a:buNone/>
            </a:pPr>
            <a:r>
              <a:rPr lang="en-GB" b="1" dirty="0"/>
              <a:t>A priori probability = 3 / 6 = 50%</a:t>
            </a:r>
            <a:r>
              <a:rPr lang="en-GB" dirty="0"/>
              <a:t>. Therefore, the a priori probability of rolling a 2, 4, or 6 is 50%.</a:t>
            </a:r>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37200160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39648606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2690399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35318676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36720105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3160090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42300878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14766583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1214846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9057311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33875247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40167314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Based on likelihood table, we can calculate the </a:t>
            </a:r>
            <a:r>
              <a:rPr lang="en-US" b="1" dirty="0"/>
              <a:t>conditional probabilities </a:t>
            </a:r>
            <a:r>
              <a:rPr lang="en-US" dirty="0"/>
              <a:t>for every scenario</a:t>
            </a:r>
          </a:p>
          <a:p>
            <a:pPr marL="0" indent="0">
              <a:buFont typeface="Arial" panose="020B0604020202020204" pitchFamily="34" charset="0"/>
              <a:buNone/>
            </a:pPr>
            <a:r>
              <a:rPr lang="en-US" dirty="0"/>
              <a:t>Lets look at one – </a:t>
            </a:r>
            <a:r>
              <a:rPr lang="en-US" b="1" dirty="0"/>
              <a:t>Play</a:t>
            </a:r>
            <a:r>
              <a:rPr lang="en-US" dirty="0"/>
              <a:t> or </a:t>
            </a:r>
            <a:r>
              <a:rPr lang="en-US" b="1" dirty="0"/>
              <a:t>No play </a:t>
            </a:r>
            <a:r>
              <a:rPr lang="en-US" dirty="0"/>
              <a:t>if </a:t>
            </a:r>
            <a:r>
              <a:rPr lang="en-US" b="1" dirty="0"/>
              <a:t>sunny</a:t>
            </a:r>
            <a:r>
              <a:rPr lang="en-US" dirty="0"/>
              <a:t>.</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36664864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5233519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So the </a:t>
            </a:r>
            <a:r>
              <a:rPr lang="en-US" b="1" dirty="0"/>
              <a:t>probability</a:t>
            </a:r>
            <a:r>
              <a:rPr lang="en-US" dirty="0"/>
              <a:t> of </a:t>
            </a:r>
            <a:r>
              <a:rPr lang="en-US" b="1" dirty="0"/>
              <a:t>not playing </a:t>
            </a:r>
            <a:r>
              <a:rPr lang="en-US" dirty="0"/>
              <a:t>when it is </a:t>
            </a:r>
            <a:r>
              <a:rPr lang="en-US" b="1" dirty="0"/>
              <a:t>sunny</a:t>
            </a:r>
            <a:r>
              <a:rPr lang="en-US" dirty="0"/>
              <a:t> </a:t>
            </a:r>
            <a:r>
              <a:rPr lang="en-US" b="1" dirty="0"/>
              <a:t>(60%) </a:t>
            </a:r>
            <a:r>
              <a:rPr lang="en-US" dirty="0"/>
              <a:t>is more than the</a:t>
            </a:r>
            <a:r>
              <a:rPr lang="en-US" b="1" dirty="0"/>
              <a:t> probability </a:t>
            </a:r>
            <a:r>
              <a:rPr lang="en-US" dirty="0"/>
              <a:t>of </a:t>
            </a:r>
            <a:r>
              <a:rPr lang="en-US" b="1" dirty="0"/>
              <a:t>playing</a:t>
            </a:r>
            <a:r>
              <a:rPr lang="en-US" dirty="0"/>
              <a:t> when it is </a:t>
            </a:r>
            <a:r>
              <a:rPr lang="en-US" b="1" dirty="0"/>
              <a:t>sunny (39%)</a:t>
            </a:r>
          </a:p>
          <a:p>
            <a:pPr marL="0" indent="0">
              <a:buFont typeface="Arial" panose="020B0604020202020204" pitchFamily="34" charset="0"/>
              <a:buNone/>
            </a:pPr>
            <a:r>
              <a:rPr lang="en-US" b="1" dirty="0"/>
              <a:t>Therefore we can </a:t>
            </a:r>
            <a:r>
              <a:rPr lang="en-US" b="1" dirty="0" err="1"/>
              <a:t>conc.ude</a:t>
            </a:r>
            <a:r>
              <a:rPr lang="en-US" b="1" dirty="0"/>
              <a:t> that tennis will most likely not be played when it is sunny.</a:t>
            </a:r>
            <a:endParaRPr lang="en-GB" b="1"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7485562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29947196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26190396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41498409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15491439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12952001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32818193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8468437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414312951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We’ve now covered Discrete Naïve Bayes and tried an example….</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87400195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93714680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48</a:t>
            </a:fld>
            <a:endParaRPr lang="en-GB"/>
          </a:p>
        </p:txBody>
      </p:sp>
    </p:spTree>
    <p:extLst>
      <p:ext uri="{BB962C8B-B14F-4D97-AF65-F5344CB8AC3E}">
        <p14:creationId xmlns:p14="http://schemas.microsoft.com/office/powerpoint/2010/main" val="379138531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49</a:t>
            </a:fld>
            <a:endParaRPr lang="en-GB"/>
          </a:p>
        </p:txBody>
      </p:sp>
    </p:spTree>
    <p:extLst>
      <p:ext uri="{BB962C8B-B14F-4D97-AF65-F5344CB8AC3E}">
        <p14:creationId xmlns:p14="http://schemas.microsoft.com/office/powerpoint/2010/main" val="315027421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50</a:t>
            </a:fld>
            <a:endParaRPr lang="en-GB"/>
          </a:p>
        </p:txBody>
      </p:sp>
    </p:spTree>
    <p:extLst>
      <p:ext uri="{BB962C8B-B14F-4D97-AF65-F5344CB8AC3E}">
        <p14:creationId xmlns:p14="http://schemas.microsoft.com/office/powerpoint/2010/main" val="38303653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51</a:t>
            </a:fld>
            <a:endParaRPr lang="en-GB"/>
          </a:p>
        </p:txBody>
      </p:sp>
    </p:spTree>
    <p:extLst>
      <p:ext uri="{BB962C8B-B14F-4D97-AF65-F5344CB8AC3E}">
        <p14:creationId xmlns:p14="http://schemas.microsoft.com/office/powerpoint/2010/main" val="139613376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Where:</a:t>
            </a:r>
          </a:p>
          <a:p>
            <a:pPr marL="0" indent="0">
              <a:buFont typeface="Arial" panose="020B0604020202020204" pitchFamily="34" charset="0"/>
              <a:buNone/>
            </a:pPr>
            <a:r>
              <a:rPr lang="en-US" dirty="0"/>
              <a:t>x= 66 degrees;</a:t>
            </a:r>
          </a:p>
          <a:p>
            <a:pPr marL="0" indent="0">
              <a:buFont typeface="Arial" panose="020B0604020202020204" pitchFamily="34" charset="0"/>
              <a:buNone/>
            </a:pPr>
            <a:r>
              <a:rPr lang="en-US" dirty="0"/>
              <a:t>μ = 73 degrees</a:t>
            </a:r>
          </a:p>
          <a:p>
            <a:pPr marL="0" indent="0">
              <a:buFont typeface="Arial" panose="020B0604020202020204" pitchFamily="34" charset="0"/>
              <a:buNone/>
            </a:pPr>
            <a:r>
              <a:rPr lang="en-US" dirty="0"/>
              <a:t>σ = sqrt(38) degrees.</a:t>
            </a:r>
          </a:p>
          <a:p>
            <a:pPr marL="0" indent="0">
              <a:buFont typeface="Arial" panose="020B0604020202020204" pitchFamily="34" charset="0"/>
              <a:buNone/>
            </a:pPr>
            <a:r>
              <a:rPr lang="en-US" dirty="0"/>
              <a:t>Substitute these values into the formula</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52</a:t>
            </a:fld>
            <a:endParaRPr lang="en-GB"/>
          </a:p>
        </p:txBody>
      </p:sp>
    </p:spTree>
    <p:extLst>
      <p:ext uri="{BB962C8B-B14F-4D97-AF65-F5344CB8AC3E}">
        <p14:creationId xmlns:p14="http://schemas.microsoft.com/office/powerpoint/2010/main" val="23256764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53</a:t>
            </a:fld>
            <a:endParaRPr lang="en-GB"/>
          </a:p>
        </p:txBody>
      </p:sp>
    </p:spTree>
    <p:extLst>
      <p:ext uri="{BB962C8B-B14F-4D97-AF65-F5344CB8AC3E}">
        <p14:creationId xmlns:p14="http://schemas.microsoft.com/office/powerpoint/2010/main" val="36135564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Where:</a:t>
            </a:r>
          </a:p>
          <a:p>
            <a:pPr marL="0" indent="0">
              <a:buFont typeface="Arial" panose="020B0604020202020204" pitchFamily="34" charset="0"/>
              <a:buNone/>
            </a:pPr>
            <a:r>
              <a:rPr lang="en-US" dirty="0"/>
              <a:t>x= 66 degrees;</a:t>
            </a:r>
          </a:p>
          <a:p>
            <a:pPr marL="0" indent="0">
              <a:buFont typeface="Arial" panose="020B0604020202020204" pitchFamily="34" charset="0"/>
              <a:buNone/>
            </a:pPr>
            <a:r>
              <a:rPr lang="en-US" dirty="0"/>
              <a:t>μ = 74.6 degrees</a:t>
            </a:r>
          </a:p>
          <a:p>
            <a:pPr marL="0" indent="0">
              <a:buFont typeface="Arial" panose="020B0604020202020204" pitchFamily="34" charset="0"/>
              <a:buNone/>
            </a:pPr>
            <a:r>
              <a:rPr lang="en-US" dirty="0"/>
              <a:t>σ = 7.9 degrees.</a:t>
            </a:r>
          </a:p>
          <a:p>
            <a:pPr marL="0" indent="0">
              <a:buFont typeface="Arial" panose="020B0604020202020204" pitchFamily="34" charset="0"/>
              <a:buNone/>
            </a:pPr>
            <a:r>
              <a:rPr lang="en-US" dirty="0"/>
              <a:t>Substitute these values into the formula</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54</a:t>
            </a:fld>
            <a:endParaRPr lang="en-GB"/>
          </a:p>
        </p:txBody>
      </p:sp>
    </p:spTree>
    <p:extLst>
      <p:ext uri="{BB962C8B-B14F-4D97-AF65-F5344CB8AC3E}">
        <p14:creationId xmlns:p14="http://schemas.microsoft.com/office/powerpoint/2010/main" val="247667627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55</a:t>
            </a:fld>
            <a:endParaRPr lang="en-GB"/>
          </a:p>
        </p:txBody>
      </p:sp>
    </p:spTree>
    <p:extLst>
      <p:ext uri="{BB962C8B-B14F-4D97-AF65-F5344CB8AC3E}">
        <p14:creationId xmlns:p14="http://schemas.microsoft.com/office/powerpoint/2010/main" val="227416226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56</a:t>
            </a:fld>
            <a:endParaRPr lang="en-GB"/>
          </a:p>
        </p:txBody>
      </p:sp>
    </p:spTree>
    <p:extLst>
      <p:ext uri="{BB962C8B-B14F-4D97-AF65-F5344CB8AC3E}">
        <p14:creationId xmlns:p14="http://schemas.microsoft.com/office/powerpoint/2010/main" val="18582522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57</a:t>
            </a:fld>
            <a:endParaRPr lang="en-GB"/>
          </a:p>
        </p:txBody>
      </p:sp>
    </p:spTree>
    <p:extLst>
      <p:ext uri="{BB962C8B-B14F-4D97-AF65-F5344CB8AC3E}">
        <p14:creationId xmlns:p14="http://schemas.microsoft.com/office/powerpoint/2010/main" val="318728030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58</a:t>
            </a:fld>
            <a:endParaRPr lang="en-GB"/>
          </a:p>
        </p:txBody>
      </p:sp>
    </p:spTree>
    <p:extLst>
      <p:ext uri="{BB962C8B-B14F-4D97-AF65-F5344CB8AC3E}">
        <p14:creationId xmlns:p14="http://schemas.microsoft.com/office/powerpoint/2010/main" val="576092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5/30/2023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3.xml"/><Relationship Id="rId1" Type="http://schemas.openxmlformats.org/officeDocument/2006/relationships/slideLayout" Target="../slideLayouts/slideLayout10.xml"/><Relationship Id="rId5" Type="http://schemas.openxmlformats.org/officeDocument/2006/relationships/image" Target="../media/image39.png"/><Relationship Id="rId4" Type="http://schemas.openxmlformats.org/officeDocument/2006/relationships/image" Target="../media/image38.png"/></Relationships>
</file>

<file path=ppt/slides/_rels/slide4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9.xml"/><Relationship Id="rId1" Type="http://schemas.openxmlformats.org/officeDocument/2006/relationships/slideLayout" Target="../slideLayouts/slideLayout10.xml"/><Relationship Id="rId4" Type="http://schemas.openxmlformats.org/officeDocument/2006/relationships/image" Target="../media/image43.png"/></Relationships>
</file>

<file path=ppt/slides/_rels/slide5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0.xml"/><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2.xml"/><Relationship Id="rId1" Type="http://schemas.openxmlformats.org/officeDocument/2006/relationships/slideLayout" Target="../slideLayouts/slideLayout10.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4.xml"/><Relationship Id="rId1" Type="http://schemas.openxmlformats.org/officeDocument/2006/relationships/slideLayout" Target="../slideLayouts/slideLayout10.xml"/><Relationship Id="rId5" Type="http://schemas.openxmlformats.org/officeDocument/2006/relationships/image" Target="../media/image50.png"/><Relationship Id="rId4" Type="http://schemas.openxmlformats.org/officeDocument/2006/relationships/image" Target="../media/image49.png"/></Relationships>
</file>

<file path=ppt/slides/_rels/slide5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5.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7.xml"/><Relationship Id="rId1" Type="http://schemas.openxmlformats.org/officeDocument/2006/relationships/slideLayout" Target="../slideLayouts/slideLayout10.xml"/><Relationship Id="rId5" Type="http://schemas.openxmlformats.org/officeDocument/2006/relationships/image" Target="../media/image53.png"/><Relationship Id="rId4" Type="http://schemas.openxmlformats.org/officeDocument/2006/relationships/image" Target="../media/image52.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GB" sz="6000" b="1" dirty="0"/>
          </a:p>
          <a:p>
            <a:r>
              <a:rPr lang="en-GB" sz="6000" b="1" dirty="0"/>
              <a:t>Naïve Bayes</a:t>
            </a:r>
          </a:p>
          <a:p>
            <a:r>
              <a:rPr lang="en-GB" sz="6000" b="1" dirty="0">
                <a:effectLst/>
                <a:latin typeface="Calibri" panose="020F0502020204030204" pitchFamily="34" charset="0"/>
                <a:ea typeface="DengXian" panose="02010600030101010101" pitchFamily="2" charset="-122"/>
                <a:cs typeface="Times New Roman" panose="02020603050405020304" pitchFamily="18" charset="0"/>
              </a:rPr>
              <a:t>Classifier</a:t>
            </a:r>
          </a:p>
          <a:p>
            <a:endParaRPr lang="en-US"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237728"/>
            <a:ext cx="11481847" cy="1325563"/>
          </a:xfrm>
        </p:spPr>
        <p:txBody>
          <a:bodyPr>
            <a:normAutofit/>
          </a:bodyPr>
          <a:lstStyle/>
          <a:p>
            <a:pPr algn="ctr"/>
            <a:r>
              <a:rPr lang="en-US" sz="6000" b="1" dirty="0"/>
              <a:t>Supervised ML</a:t>
            </a:r>
            <a:endParaRPr lang="en-GB" sz="6000" b="1" dirty="0"/>
          </a:p>
        </p:txBody>
      </p:sp>
      <p:sp>
        <p:nvSpPr>
          <p:cNvPr id="24" name="Rectangle: Rounded Corners 23">
            <a:extLst>
              <a:ext uri="{FF2B5EF4-FFF2-40B4-BE49-F238E27FC236}">
                <a16:creationId xmlns:a16="http://schemas.microsoft.com/office/drawing/2014/main" id="{DE36FDB9-EB88-9C21-4069-DF134ED840AA}"/>
              </a:ext>
            </a:extLst>
          </p:cNvPr>
          <p:cNvSpPr/>
          <p:nvPr/>
        </p:nvSpPr>
        <p:spPr>
          <a:xfrm>
            <a:off x="5265821" y="1375327"/>
            <a:ext cx="1660358"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ML</a:t>
            </a:r>
            <a:endParaRPr lang="en-GB" sz="3600" b="1" dirty="0"/>
          </a:p>
        </p:txBody>
      </p:sp>
      <p:sp>
        <p:nvSpPr>
          <p:cNvPr id="28" name="Rectangle: Rounded Corners 27">
            <a:extLst>
              <a:ext uri="{FF2B5EF4-FFF2-40B4-BE49-F238E27FC236}">
                <a16:creationId xmlns:a16="http://schemas.microsoft.com/office/drawing/2014/main" id="{E6392504-4244-1EE4-EF8A-F740E1E09D04}"/>
              </a:ext>
            </a:extLst>
          </p:cNvPr>
          <p:cNvSpPr/>
          <p:nvPr/>
        </p:nvSpPr>
        <p:spPr>
          <a:xfrm>
            <a:off x="330848" y="2931940"/>
            <a:ext cx="1941095" cy="914401"/>
          </a:xfrm>
          <a:prstGeom prst="roundRect">
            <a:avLst/>
          </a:prstGeom>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Reinforcement Learning</a:t>
            </a:r>
            <a:endParaRPr lang="en-GB" sz="2000" b="1" dirty="0"/>
          </a:p>
        </p:txBody>
      </p:sp>
      <p:sp>
        <p:nvSpPr>
          <p:cNvPr id="30" name="Rectangle: Rounded Corners 29">
            <a:extLst>
              <a:ext uri="{FF2B5EF4-FFF2-40B4-BE49-F238E27FC236}">
                <a16:creationId xmlns:a16="http://schemas.microsoft.com/office/drawing/2014/main" id="{A8190E59-8A05-5F04-C097-13706191188C}"/>
              </a:ext>
            </a:extLst>
          </p:cNvPr>
          <p:cNvSpPr/>
          <p:nvPr/>
        </p:nvSpPr>
        <p:spPr>
          <a:xfrm>
            <a:off x="2538145" y="2931940"/>
            <a:ext cx="1941095" cy="914400"/>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Unsupervised Learning</a:t>
            </a:r>
            <a:endParaRPr lang="en-GB" sz="2000" b="1" dirty="0"/>
          </a:p>
        </p:txBody>
      </p:sp>
      <p:sp>
        <p:nvSpPr>
          <p:cNvPr id="31" name="Rectangle: Rounded Corners 30">
            <a:extLst>
              <a:ext uri="{FF2B5EF4-FFF2-40B4-BE49-F238E27FC236}">
                <a16:creationId xmlns:a16="http://schemas.microsoft.com/office/drawing/2014/main" id="{6B079C07-42D9-6C68-708B-BCDDDFD4BF50}"/>
              </a:ext>
            </a:extLst>
          </p:cNvPr>
          <p:cNvSpPr/>
          <p:nvPr/>
        </p:nvSpPr>
        <p:spPr>
          <a:xfrm>
            <a:off x="7451073" y="2931939"/>
            <a:ext cx="1941095"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Supervised Learning</a:t>
            </a:r>
            <a:endParaRPr lang="en-GB" sz="2000" b="1" dirty="0"/>
          </a:p>
        </p:txBody>
      </p:sp>
      <p:cxnSp>
        <p:nvCxnSpPr>
          <p:cNvPr id="33" name="Connector: Elbow 32">
            <a:extLst>
              <a:ext uri="{FF2B5EF4-FFF2-40B4-BE49-F238E27FC236}">
                <a16:creationId xmlns:a16="http://schemas.microsoft.com/office/drawing/2014/main" id="{13B11E95-734A-28D6-D3F4-0790ACFA8C4E}"/>
              </a:ext>
            </a:extLst>
          </p:cNvPr>
          <p:cNvCxnSpPr>
            <a:cxnSpLocks/>
            <a:stCxn id="24" idx="2"/>
            <a:endCxn id="28" idx="0"/>
          </p:cNvCxnSpPr>
          <p:nvPr/>
        </p:nvCxnSpPr>
        <p:spPr>
          <a:xfrm rot="5400000">
            <a:off x="3377592" y="213531"/>
            <a:ext cx="642213" cy="4794604"/>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Connector: Elbow 40">
            <a:extLst>
              <a:ext uri="{FF2B5EF4-FFF2-40B4-BE49-F238E27FC236}">
                <a16:creationId xmlns:a16="http://schemas.microsoft.com/office/drawing/2014/main" id="{393AE027-4F11-6FEB-CA66-DBF04BE40643}"/>
              </a:ext>
            </a:extLst>
          </p:cNvPr>
          <p:cNvCxnSpPr>
            <a:cxnSpLocks/>
            <a:endCxn id="31" idx="0"/>
          </p:cNvCxnSpPr>
          <p:nvPr/>
        </p:nvCxnSpPr>
        <p:spPr>
          <a:xfrm>
            <a:off x="4262704" y="2598820"/>
            <a:ext cx="4158917" cy="333119"/>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03DED4E-89D0-0B86-3210-29C854287001}"/>
              </a:ext>
            </a:extLst>
          </p:cNvPr>
          <p:cNvCxnSpPr>
            <a:cxnSpLocks/>
            <a:endCxn id="30" idx="0"/>
          </p:cNvCxnSpPr>
          <p:nvPr/>
        </p:nvCxnSpPr>
        <p:spPr>
          <a:xfrm>
            <a:off x="3508693" y="2598822"/>
            <a:ext cx="0" cy="333118"/>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D0B1F919-25C1-4EF2-4F7E-355BB17CADC1}"/>
              </a:ext>
            </a:extLst>
          </p:cNvPr>
          <p:cNvSpPr/>
          <p:nvPr/>
        </p:nvSpPr>
        <p:spPr>
          <a:xfrm>
            <a:off x="9920057" y="2934537"/>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Logistic Regression</a:t>
            </a:r>
            <a:endParaRPr lang="en-GB" sz="2000" b="1" dirty="0"/>
          </a:p>
        </p:txBody>
      </p:sp>
      <p:cxnSp>
        <p:nvCxnSpPr>
          <p:cNvPr id="7" name="Connector: Elbow 6">
            <a:extLst>
              <a:ext uri="{FF2B5EF4-FFF2-40B4-BE49-F238E27FC236}">
                <a16:creationId xmlns:a16="http://schemas.microsoft.com/office/drawing/2014/main" id="{0FCC61AC-132C-979E-1371-EFF407D13032}"/>
              </a:ext>
            </a:extLst>
          </p:cNvPr>
          <p:cNvCxnSpPr>
            <a:cxnSpLocks/>
            <a:stCxn id="31" idx="3"/>
            <a:endCxn id="4" idx="1"/>
          </p:cNvCxnSpPr>
          <p:nvPr/>
        </p:nvCxnSpPr>
        <p:spPr>
          <a:xfrm>
            <a:off x="9392168" y="3389139"/>
            <a:ext cx="527889" cy="2598"/>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C919C9AF-3823-C1F8-2884-C846CE36403E}"/>
              </a:ext>
            </a:extLst>
          </p:cNvPr>
          <p:cNvSpPr/>
          <p:nvPr/>
        </p:nvSpPr>
        <p:spPr>
          <a:xfrm>
            <a:off x="9920057" y="4354143"/>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SVM</a:t>
            </a:r>
            <a:endParaRPr lang="en-GB" sz="2400" b="1" dirty="0"/>
          </a:p>
        </p:txBody>
      </p:sp>
      <p:cxnSp>
        <p:nvCxnSpPr>
          <p:cNvPr id="15" name="Connector: Elbow 14">
            <a:extLst>
              <a:ext uri="{FF2B5EF4-FFF2-40B4-BE49-F238E27FC236}">
                <a16:creationId xmlns:a16="http://schemas.microsoft.com/office/drawing/2014/main" id="{99D5CFCE-8800-6129-5753-761574768EDA}"/>
              </a:ext>
            </a:extLst>
          </p:cNvPr>
          <p:cNvCxnSpPr>
            <a:cxnSpLocks/>
            <a:stCxn id="31" idx="2"/>
            <a:endCxn id="12" idx="0"/>
          </p:cNvCxnSpPr>
          <p:nvPr/>
        </p:nvCxnSpPr>
        <p:spPr>
          <a:xfrm rot="16200000" flipH="1">
            <a:off x="9402211" y="2865749"/>
            <a:ext cx="507804" cy="2468984"/>
          </a:xfrm>
          <a:prstGeom prst="bentConnector3">
            <a:avLst>
              <a:gd name="adj1" fmla="val 54739"/>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1F87F0E-0629-3BE9-96B0-01682083DA20}"/>
              </a:ext>
            </a:extLst>
          </p:cNvPr>
          <p:cNvSpPr txBox="1"/>
          <p:nvPr/>
        </p:nvSpPr>
        <p:spPr>
          <a:xfrm>
            <a:off x="9920057" y="2562607"/>
            <a:ext cx="1941095" cy="369332"/>
          </a:xfrm>
          <a:prstGeom prst="rect">
            <a:avLst/>
          </a:prstGeom>
          <a:noFill/>
        </p:spPr>
        <p:txBody>
          <a:bodyPr wrap="square" rtlCol="0">
            <a:spAutoFit/>
          </a:bodyPr>
          <a:lstStyle/>
          <a:p>
            <a:r>
              <a:rPr lang="en-US" b="1" dirty="0">
                <a:solidFill>
                  <a:srgbClr val="FF0000"/>
                </a:solidFill>
              </a:rPr>
              <a:t>Continuous Labels</a:t>
            </a:r>
            <a:endParaRPr lang="en-GB" b="1" dirty="0">
              <a:solidFill>
                <a:srgbClr val="FF0000"/>
              </a:solidFill>
            </a:endParaRPr>
          </a:p>
        </p:txBody>
      </p:sp>
      <p:sp>
        <p:nvSpPr>
          <p:cNvPr id="19" name="TextBox 18">
            <a:extLst>
              <a:ext uri="{FF2B5EF4-FFF2-40B4-BE49-F238E27FC236}">
                <a16:creationId xmlns:a16="http://schemas.microsoft.com/office/drawing/2014/main" id="{9DDF441A-1ADB-479E-5B2C-BEA20C9E4337}"/>
              </a:ext>
            </a:extLst>
          </p:cNvPr>
          <p:cNvSpPr txBox="1"/>
          <p:nvPr/>
        </p:nvSpPr>
        <p:spPr>
          <a:xfrm>
            <a:off x="7595958" y="5268543"/>
            <a:ext cx="1651324" cy="369332"/>
          </a:xfrm>
          <a:prstGeom prst="rect">
            <a:avLst/>
          </a:prstGeom>
          <a:noFill/>
        </p:spPr>
        <p:txBody>
          <a:bodyPr wrap="square" rtlCol="0">
            <a:spAutoFit/>
          </a:bodyPr>
          <a:lstStyle/>
          <a:p>
            <a:r>
              <a:rPr lang="en-US" b="1" dirty="0">
                <a:solidFill>
                  <a:srgbClr val="FF0000"/>
                </a:solidFill>
              </a:rPr>
              <a:t>Discreet Labels</a:t>
            </a:r>
            <a:endParaRPr lang="en-GB" b="1" dirty="0">
              <a:solidFill>
                <a:srgbClr val="FF0000"/>
              </a:solidFill>
            </a:endParaRPr>
          </a:p>
        </p:txBody>
      </p:sp>
      <p:sp>
        <p:nvSpPr>
          <p:cNvPr id="6" name="Rectangle: Rounded Corners 5">
            <a:extLst>
              <a:ext uri="{FF2B5EF4-FFF2-40B4-BE49-F238E27FC236}">
                <a16:creationId xmlns:a16="http://schemas.microsoft.com/office/drawing/2014/main" id="{9484B98C-1D0C-EE20-F6A1-99D7C5526131}"/>
              </a:ext>
            </a:extLst>
          </p:cNvPr>
          <p:cNvSpPr/>
          <p:nvPr/>
        </p:nvSpPr>
        <p:spPr>
          <a:xfrm>
            <a:off x="7828043" y="4351088"/>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KNN</a:t>
            </a:r>
            <a:endParaRPr lang="en-GB" sz="2400" b="1" dirty="0"/>
          </a:p>
        </p:txBody>
      </p:sp>
      <p:cxnSp>
        <p:nvCxnSpPr>
          <p:cNvPr id="9" name="Connector: Elbow 8">
            <a:extLst>
              <a:ext uri="{FF2B5EF4-FFF2-40B4-BE49-F238E27FC236}">
                <a16:creationId xmlns:a16="http://schemas.microsoft.com/office/drawing/2014/main" id="{0CE98B3E-D943-2132-F4E4-3350C49591B1}"/>
              </a:ext>
            </a:extLst>
          </p:cNvPr>
          <p:cNvCxnSpPr>
            <a:cxnSpLocks/>
            <a:endCxn id="6" idx="0"/>
          </p:cNvCxnSpPr>
          <p:nvPr/>
        </p:nvCxnSpPr>
        <p:spPr>
          <a:xfrm rot="5400000">
            <a:off x="8695762" y="4248258"/>
            <a:ext cx="205660" cy="1"/>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CCD00547-9545-BF92-C3D5-BD24279288BB}"/>
              </a:ext>
            </a:extLst>
          </p:cNvPr>
          <p:cNvSpPr/>
          <p:nvPr/>
        </p:nvSpPr>
        <p:spPr>
          <a:xfrm>
            <a:off x="5748137" y="4356177"/>
            <a:ext cx="1941095"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Naïve Bayes</a:t>
            </a:r>
            <a:endParaRPr lang="en-GB" sz="2400" b="1" dirty="0"/>
          </a:p>
        </p:txBody>
      </p:sp>
      <p:cxnSp>
        <p:nvCxnSpPr>
          <p:cNvPr id="8" name="Connector: Elbow 7">
            <a:extLst>
              <a:ext uri="{FF2B5EF4-FFF2-40B4-BE49-F238E27FC236}">
                <a16:creationId xmlns:a16="http://schemas.microsoft.com/office/drawing/2014/main" id="{5F1A6031-59D5-CCEC-24F2-F702F6F8E7C4}"/>
              </a:ext>
            </a:extLst>
          </p:cNvPr>
          <p:cNvCxnSpPr>
            <a:cxnSpLocks/>
            <a:endCxn id="2" idx="0"/>
          </p:cNvCxnSpPr>
          <p:nvPr/>
        </p:nvCxnSpPr>
        <p:spPr>
          <a:xfrm rot="10800000" flipV="1">
            <a:off x="6718686" y="4129053"/>
            <a:ext cx="2167669" cy="227124"/>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Rounded Corners 2">
            <a:extLst>
              <a:ext uri="{FF2B5EF4-FFF2-40B4-BE49-F238E27FC236}">
                <a16:creationId xmlns:a16="http://schemas.microsoft.com/office/drawing/2014/main" id="{AC8C587A-74FC-86CF-5A16-FAA673B7B453}"/>
              </a:ext>
            </a:extLst>
          </p:cNvPr>
          <p:cNvSpPr/>
          <p:nvPr/>
        </p:nvSpPr>
        <p:spPr>
          <a:xfrm>
            <a:off x="1300350" y="4351088"/>
            <a:ext cx="1941095" cy="914400"/>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Clustering</a:t>
            </a:r>
          </a:p>
          <a:p>
            <a:pPr algn="ctr"/>
            <a:r>
              <a:rPr lang="en-US" sz="2400" b="1" dirty="0"/>
              <a:t>(K-Means)</a:t>
            </a:r>
            <a:endParaRPr lang="en-GB" sz="2400" b="1" dirty="0"/>
          </a:p>
        </p:txBody>
      </p:sp>
      <p:cxnSp>
        <p:nvCxnSpPr>
          <p:cNvPr id="11" name="Connector: Elbow 10">
            <a:extLst>
              <a:ext uri="{FF2B5EF4-FFF2-40B4-BE49-F238E27FC236}">
                <a16:creationId xmlns:a16="http://schemas.microsoft.com/office/drawing/2014/main" id="{5E493DF3-3B89-0765-7859-AC09F7056524}"/>
              </a:ext>
            </a:extLst>
          </p:cNvPr>
          <p:cNvCxnSpPr>
            <a:cxnSpLocks/>
            <a:stCxn id="30" idx="2"/>
            <a:endCxn id="3" idx="0"/>
          </p:cNvCxnSpPr>
          <p:nvPr/>
        </p:nvCxnSpPr>
        <p:spPr>
          <a:xfrm rot="5400000">
            <a:off x="2637422" y="3479817"/>
            <a:ext cx="504748" cy="1237795"/>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6DF5F773-F628-9108-BFC0-AE2AA79E7B79}"/>
              </a:ext>
            </a:extLst>
          </p:cNvPr>
          <p:cNvSpPr/>
          <p:nvPr/>
        </p:nvSpPr>
        <p:spPr>
          <a:xfrm>
            <a:off x="3644017" y="4351088"/>
            <a:ext cx="1944582"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Decision Trees</a:t>
            </a:r>
            <a:endParaRPr lang="en-GB" sz="2400" b="1" dirty="0"/>
          </a:p>
        </p:txBody>
      </p:sp>
      <p:cxnSp>
        <p:nvCxnSpPr>
          <p:cNvPr id="36" name="Connector: Elbow 35">
            <a:extLst>
              <a:ext uri="{FF2B5EF4-FFF2-40B4-BE49-F238E27FC236}">
                <a16:creationId xmlns:a16="http://schemas.microsoft.com/office/drawing/2014/main" id="{4AB8A2C5-F047-E804-EC7C-895929FD5816}"/>
              </a:ext>
            </a:extLst>
          </p:cNvPr>
          <p:cNvCxnSpPr>
            <a:cxnSpLocks/>
            <a:endCxn id="34" idx="0"/>
          </p:cNvCxnSpPr>
          <p:nvPr/>
        </p:nvCxnSpPr>
        <p:spPr>
          <a:xfrm rot="10800000" flipV="1">
            <a:off x="4616308" y="4129052"/>
            <a:ext cx="2100722" cy="222035"/>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6876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Naïve Bayes Classifier</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900989"/>
            <a:ext cx="11481847" cy="3814012"/>
          </a:xfrm>
        </p:spPr>
        <p:txBody>
          <a:bodyPr>
            <a:normAutofit/>
          </a:bodyPr>
          <a:lstStyle/>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 Statistical learning algorithm</a:t>
            </a:r>
          </a:p>
          <a:p>
            <a:r>
              <a:rPr lang="en-US" sz="3200" dirty="0">
                <a:solidFill>
                  <a:prstClr val="black"/>
                </a:solidFill>
                <a:latin typeface="Calibri Light" panose="020F0302020204030204"/>
                <a:ea typeface="+mj-ea"/>
                <a:cs typeface="+mj-cs"/>
              </a:rPr>
              <a:t>Largely uses a probability model</a:t>
            </a:r>
            <a:endPar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endParaRP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 simple classifier</a:t>
            </a: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 scalable classifier</a:t>
            </a:r>
          </a:p>
          <a:p>
            <a:r>
              <a:rPr lang="en-US" sz="3200" dirty="0">
                <a:solidFill>
                  <a:prstClr val="black"/>
                </a:solidFill>
                <a:latin typeface="Calibri Light" panose="020F0302020204030204"/>
                <a:ea typeface="+mj-ea"/>
                <a:cs typeface="+mj-cs"/>
              </a:rPr>
              <a:t>Can classify both continuous and discrete data</a:t>
            </a:r>
            <a:endPar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endParaRP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Based on Baye</a:t>
            </a:r>
            <a:r>
              <a:rPr lang="en-US" sz="3200" dirty="0">
                <a:solidFill>
                  <a:prstClr val="black"/>
                </a:solidFill>
                <a:latin typeface="Calibri Light" panose="020F0302020204030204"/>
                <a:ea typeface="+mj-ea"/>
                <a:cs typeface="+mj-cs"/>
              </a:rPr>
              <a:t>s’</a:t>
            </a:r>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 Theorem</a:t>
            </a:r>
          </a:p>
        </p:txBody>
      </p:sp>
    </p:spTree>
    <p:extLst>
      <p:ext uri="{BB962C8B-B14F-4D97-AF65-F5344CB8AC3E}">
        <p14:creationId xmlns:p14="http://schemas.microsoft.com/office/powerpoint/2010/main" val="3958234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Naïve Bayes Classifier Use Cases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900989"/>
            <a:ext cx="11481847" cy="3814012"/>
          </a:xfrm>
        </p:spPr>
        <p:txBody>
          <a:bodyPr>
            <a:normAutofit/>
          </a:bodyPr>
          <a:lstStyle/>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 widely used classifier</a:t>
            </a:r>
          </a:p>
          <a:p>
            <a:endPar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endParaRPr>
          </a:p>
          <a:p>
            <a:pPr lvl="1"/>
            <a:r>
              <a:rPr lang="en-US" sz="2800" dirty="0">
                <a:solidFill>
                  <a:prstClr val="black"/>
                </a:solidFill>
                <a:latin typeface="Calibri Light" panose="020F0302020204030204"/>
                <a:ea typeface="+mj-ea"/>
                <a:cs typeface="+mj-cs"/>
              </a:rPr>
              <a:t>Face Recognition</a:t>
            </a:r>
          </a:p>
          <a:p>
            <a:pPr lvl="1"/>
            <a:r>
              <a:rPr kumimoji="0" lang="en-US" sz="2800" i="0" strike="noStrike" kern="1200" cap="none" spc="0" normalizeH="0" baseline="0" noProof="0" dirty="0">
                <a:ln>
                  <a:noFill/>
                </a:ln>
                <a:solidFill>
                  <a:prstClr val="black"/>
                </a:solidFill>
                <a:effectLst/>
                <a:uLnTx/>
                <a:uFillTx/>
                <a:latin typeface="Calibri Light" panose="020F0302020204030204"/>
                <a:ea typeface="+mj-ea"/>
                <a:cs typeface="+mj-cs"/>
              </a:rPr>
              <a:t>Weather Prediction</a:t>
            </a:r>
          </a:p>
          <a:p>
            <a:pPr lvl="1"/>
            <a:r>
              <a:rPr lang="en-US" sz="2800" dirty="0">
                <a:solidFill>
                  <a:prstClr val="black"/>
                </a:solidFill>
                <a:latin typeface="Calibri Light" panose="020F0302020204030204"/>
                <a:ea typeface="+mj-ea"/>
                <a:cs typeface="+mj-cs"/>
              </a:rPr>
              <a:t>Medical Recognition / Diagnosis</a:t>
            </a:r>
          </a:p>
          <a:p>
            <a:pPr lvl="1"/>
            <a:r>
              <a:rPr kumimoji="0" lang="en-US" sz="2800" i="0" strike="noStrike" kern="1200" cap="none" spc="0" normalizeH="0" baseline="0" noProof="0" dirty="0">
                <a:ln>
                  <a:noFill/>
                </a:ln>
                <a:solidFill>
                  <a:prstClr val="black"/>
                </a:solidFill>
                <a:effectLst/>
                <a:uLnTx/>
                <a:uFillTx/>
                <a:latin typeface="Calibri Light" panose="020F0302020204030204"/>
                <a:ea typeface="+mj-ea"/>
                <a:cs typeface="+mj-cs"/>
              </a:rPr>
              <a:t>News Classification</a:t>
            </a:r>
          </a:p>
        </p:txBody>
      </p:sp>
      <p:pic>
        <p:nvPicPr>
          <p:cNvPr id="2" name="Picture 1">
            <a:extLst>
              <a:ext uri="{FF2B5EF4-FFF2-40B4-BE49-F238E27FC236}">
                <a16:creationId xmlns:a16="http://schemas.microsoft.com/office/drawing/2014/main" id="{9F1FCFC1-428D-5002-91D2-82C098A597E4}"/>
              </a:ext>
            </a:extLst>
          </p:cNvPr>
          <p:cNvPicPr>
            <a:picLocks noChangeAspect="1"/>
          </p:cNvPicPr>
          <p:nvPr/>
        </p:nvPicPr>
        <p:blipFill>
          <a:blip r:embed="rId3"/>
          <a:stretch>
            <a:fillRect/>
          </a:stretch>
        </p:blipFill>
        <p:spPr>
          <a:xfrm>
            <a:off x="6192252" y="1617256"/>
            <a:ext cx="3144253" cy="1811744"/>
          </a:xfrm>
          <a:prstGeom prst="rect">
            <a:avLst/>
          </a:prstGeom>
        </p:spPr>
      </p:pic>
      <p:pic>
        <p:nvPicPr>
          <p:cNvPr id="3" name="Picture 2">
            <a:extLst>
              <a:ext uri="{FF2B5EF4-FFF2-40B4-BE49-F238E27FC236}">
                <a16:creationId xmlns:a16="http://schemas.microsoft.com/office/drawing/2014/main" id="{A464BBBB-166F-CD70-7913-8D6F1FA7AF74}"/>
              </a:ext>
            </a:extLst>
          </p:cNvPr>
          <p:cNvPicPr>
            <a:picLocks noChangeAspect="1"/>
          </p:cNvPicPr>
          <p:nvPr/>
        </p:nvPicPr>
        <p:blipFill>
          <a:blip r:embed="rId4"/>
          <a:stretch>
            <a:fillRect/>
          </a:stretch>
        </p:blipFill>
        <p:spPr>
          <a:xfrm>
            <a:off x="9926524" y="1612636"/>
            <a:ext cx="1907257" cy="3840463"/>
          </a:xfrm>
          <a:prstGeom prst="rect">
            <a:avLst/>
          </a:prstGeom>
        </p:spPr>
      </p:pic>
      <p:pic>
        <p:nvPicPr>
          <p:cNvPr id="4" name="Picture 3">
            <a:extLst>
              <a:ext uri="{FF2B5EF4-FFF2-40B4-BE49-F238E27FC236}">
                <a16:creationId xmlns:a16="http://schemas.microsoft.com/office/drawing/2014/main" id="{67472935-8C1B-3ACA-EC94-49E179E345FC}"/>
              </a:ext>
            </a:extLst>
          </p:cNvPr>
          <p:cNvPicPr>
            <a:picLocks noChangeAspect="1"/>
          </p:cNvPicPr>
          <p:nvPr/>
        </p:nvPicPr>
        <p:blipFill>
          <a:blip r:embed="rId5"/>
          <a:stretch>
            <a:fillRect/>
          </a:stretch>
        </p:blipFill>
        <p:spPr>
          <a:xfrm>
            <a:off x="6192252" y="3684046"/>
            <a:ext cx="3144253" cy="1769053"/>
          </a:xfrm>
          <a:prstGeom prst="rect">
            <a:avLst/>
          </a:prstGeom>
        </p:spPr>
      </p:pic>
      <p:pic>
        <p:nvPicPr>
          <p:cNvPr id="6" name="Picture 5">
            <a:extLst>
              <a:ext uri="{FF2B5EF4-FFF2-40B4-BE49-F238E27FC236}">
                <a16:creationId xmlns:a16="http://schemas.microsoft.com/office/drawing/2014/main" id="{40FFFFF6-842D-35E5-9448-376586380D1C}"/>
              </a:ext>
            </a:extLst>
          </p:cNvPr>
          <p:cNvPicPr>
            <a:picLocks noChangeAspect="1"/>
          </p:cNvPicPr>
          <p:nvPr/>
        </p:nvPicPr>
        <p:blipFill rotWithShape="1">
          <a:blip r:embed="rId6"/>
          <a:srcRect l="2168" t="14864" r="23239" b="22028"/>
          <a:stretch/>
        </p:blipFill>
        <p:spPr>
          <a:xfrm>
            <a:off x="3868056" y="4295273"/>
            <a:ext cx="2227944" cy="1335129"/>
          </a:xfrm>
          <a:prstGeom prst="rect">
            <a:avLst/>
          </a:prstGeom>
        </p:spPr>
      </p:pic>
    </p:spTree>
    <p:extLst>
      <p:ext uri="{BB962C8B-B14F-4D97-AF65-F5344CB8AC3E}">
        <p14:creationId xmlns:p14="http://schemas.microsoft.com/office/powerpoint/2010/main" val="3659466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Bayes Theorem</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2021305"/>
            <a:ext cx="11481847" cy="3693695"/>
          </a:xfrm>
        </p:spPr>
        <p:txBody>
          <a:bodyPr>
            <a:normAutofit/>
          </a:bodyPr>
          <a:lstStyle/>
          <a:p>
            <a:pPr marL="0" indent="0" algn="ctr">
              <a:buNone/>
            </a:pPr>
            <a:r>
              <a:rPr lang="en-US" sz="3200" b="1" dirty="0">
                <a:solidFill>
                  <a:prstClr val="black"/>
                </a:solidFill>
                <a:latin typeface="Calibri Light" panose="020F0302020204030204"/>
                <a:ea typeface="+mj-ea"/>
                <a:cs typeface="+mj-cs"/>
              </a:rPr>
              <a:t>Bayes’ Theorem calculates the </a:t>
            </a:r>
            <a:r>
              <a:rPr lang="en-US" sz="3200" b="1" u="sng" dirty="0">
                <a:solidFill>
                  <a:prstClr val="black"/>
                </a:solidFill>
                <a:latin typeface="Calibri Light" panose="020F0302020204030204"/>
                <a:ea typeface="+mj-ea"/>
                <a:cs typeface="+mj-cs"/>
              </a:rPr>
              <a:t>Conditional Probability</a:t>
            </a:r>
            <a:r>
              <a:rPr lang="en-US" sz="3200" b="1" dirty="0">
                <a:solidFill>
                  <a:prstClr val="black"/>
                </a:solidFill>
                <a:latin typeface="Calibri Light" panose="020F0302020204030204"/>
                <a:ea typeface="+mj-ea"/>
                <a:cs typeface="+mj-cs"/>
              </a:rPr>
              <a:t> of the </a:t>
            </a:r>
            <a:r>
              <a:rPr lang="en-US" sz="3200" b="1" u="sng" dirty="0">
                <a:solidFill>
                  <a:prstClr val="black"/>
                </a:solidFill>
                <a:latin typeface="Calibri Light" panose="020F0302020204030204"/>
                <a:ea typeface="+mj-ea"/>
                <a:cs typeface="+mj-cs"/>
              </a:rPr>
              <a:t>Occurrence</a:t>
            </a:r>
            <a:r>
              <a:rPr lang="en-US" sz="3200" b="1" dirty="0">
                <a:solidFill>
                  <a:prstClr val="black"/>
                </a:solidFill>
                <a:latin typeface="Calibri Light" panose="020F0302020204030204"/>
                <a:ea typeface="+mj-ea"/>
                <a:cs typeface="+mj-cs"/>
              </a:rPr>
              <a:t> of an </a:t>
            </a:r>
            <a:r>
              <a:rPr lang="en-US" sz="3200" b="1" u="sng" dirty="0">
                <a:solidFill>
                  <a:prstClr val="black"/>
                </a:solidFill>
                <a:latin typeface="Calibri Light" panose="020F0302020204030204"/>
                <a:ea typeface="+mj-ea"/>
                <a:cs typeface="+mj-cs"/>
              </a:rPr>
              <a:t>Event</a:t>
            </a:r>
            <a:r>
              <a:rPr lang="en-US" sz="3200" b="1" dirty="0">
                <a:solidFill>
                  <a:prstClr val="black"/>
                </a:solidFill>
                <a:latin typeface="Calibri Light" panose="020F0302020204030204"/>
                <a:ea typeface="+mj-ea"/>
                <a:cs typeface="+mj-cs"/>
              </a:rPr>
              <a:t>, based on </a:t>
            </a:r>
            <a:r>
              <a:rPr lang="en-US" sz="3200" b="1" u="sng" dirty="0">
                <a:solidFill>
                  <a:prstClr val="black"/>
                </a:solidFill>
                <a:latin typeface="Calibri Light" panose="020F0302020204030204"/>
                <a:ea typeface="+mj-ea"/>
                <a:cs typeface="+mj-cs"/>
              </a:rPr>
              <a:t>Prior Knowledge</a:t>
            </a:r>
            <a:r>
              <a:rPr lang="en-US" sz="3200" b="1" dirty="0">
                <a:solidFill>
                  <a:prstClr val="black"/>
                </a:solidFill>
                <a:latin typeface="Calibri Light" panose="020F0302020204030204"/>
                <a:ea typeface="+mj-ea"/>
                <a:cs typeface="+mj-cs"/>
              </a:rPr>
              <a:t> of </a:t>
            </a:r>
            <a:r>
              <a:rPr lang="en-US" sz="3200" b="1" u="sng" dirty="0">
                <a:solidFill>
                  <a:prstClr val="black"/>
                </a:solidFill>
                <a:latin typeface="Calibri Light" panose="020F0302020204030204"/>
                <a:ea typeface="+mj-ea"/>
                <a:cs typeface="+mj-cs"/>
              </a:rPr>
              <a:t>Conditions</a:t>
            </a:r>
            <a:r>
              <a:rPr lang="en-US" sz="3200" b="1" dirty="0">
                <a:solidFill>
                  <a:prstClr val="black"/>
                </a:solidFill>
                <a:latin typeface="Calibri Light" panose="020F0302020204030204"/>
                <a:ea typeface="+mj-ea"/>
                <a:cs typeface="+mj-cs"/>
              </a:rPr>
              <a:t> that might be </a:t>
            </a:r>
            <a:r>
              <a:rPr lang="en-US" sz="3200" b="1" u="sng" dirty="0">
                <a:solidFill>
                  <a:prstClr val="black"/>
                </a:solidFill>
                <a:latin typeface="Calibri Light" panose="020F0302020204030204"/>
                <a:ea typeface="+mj-ea"/>
                <a:cs typeface="+mj-cs"/>
              </a:rPr>
              <a:t>Related</a:t>
            </a:r>
            <a:r>
              <a:rPr lang="en-US" sz="3200" b="1" dirty="0">
                <a:solidFill>
                  <a:prstClr val="black"/>
                </a:solidFill>
                <a:latin typeface="Calibri Light" panose="020F0302020204030204"/>
                <a:ea typeface="+mj-ea"/>
                <a:cs typeface="+mj-cs"/>
              </a:rPr>
              <a:t> to the </a:t>
            </a:r>
            <a:r>
              <a:rPr lang="en-US" sz="3200" b="1" u="sng" dirty="0">
                <a:solidFill>
                  <a:prstClr val="black"/>
                </a:solidFill>
                <a:latin typeface="Calibri Light" panose="020F0302020204030204"/>
                <a:ea typeface="+mj-ea"/>
                <a:cs typeface="+mj-cs"/>
              </a:rPr>
              <a:t>Event</a:t>
            </a:r>
          </a:p>
          <a:p>
            <a:pPr marL="0" indent="0" algn="ctr">
              <a:buNone/>
            </a:pPr>
            <a:endParaRPr kumimoji="0" lang="en-US" sz="3200" b="1" i="0" u="sng" strike="noStrike" kern="1200" cap="none" spc="0" normalizeH="0" baseline="0" noProof="0" dirty="0">
              <a:ln>
                <a:noFill/>
              </a:ln>
              <a:solidFill>
                <a:prstClr val="black"/>
              </a:solidFill>
              <a:effectLst/>
              <a:uLnTx/>
              <a:uFillTx/>
              <a:latin typeface="Calibri Light" panose="020F0302020204030204"/>
              <a:ea typeface="+mj-ea"/>
              <a:cs typeface="+mj-cs"/>
            </a:endParaRPr>
          </a:p>
          <a:p>
            <a:pPr marL="0" indent="0" algn="ctr">
              <a:buNone/>
            </a:pPr>
            <a:r>
              <a:rPr kumimoji="0" lang="en-US" sz="3200" b="1" i="0" strike="noStrike" kern="1200" cap="none" spc="0" normalizeH="0" baseline="0" noProof="0" dirty="0">
                <a:ln>
                  <a:noFill/>
                </a:ln>
                <a:solidFill>
                  <a:prstClr val="black"/>
                </a:solidFill>
                <a:effectLst/>
                <a:uLnTx/>
                <a:uFillTx/>
                <a:latin typeface="Calibri Light" panose="020F0302020204030204"/>
                <a:ea typeface="+mj-ea"/>
                <a:cs typeface="+mj-cs"/>
              </a:rPr>
              <a:t>P(A|B) = </a:t>
            </a:r>
            <a:r>
              <a:rPr kumimoji="0" lang="en-US" sz="3200" b="1" i="0" u="sng" strike="noStrike" kern="1200" cap="none" spc="0" normalizeH="0" baseline="0" noProof="0" dirty="0">
                <a:ln>
                  <a:noFill/>
                </a:ln>
                <a:solidFill>
                  <a:prstClr val="black"/>
                </a:solidFill>
                <a:effectLst/>
                <a:uLnTx/>
                <a:uFillTx/>
                <a:latin typeface="Calibri Light" panose="020F0302020204030204"/>
                <a:ea typeface="+mj-ea"/>
                <a:cs typeface="+mj-cs"/>
              </a:rPr>
              <a:t>P(B|A) * P(A)</a:t>
            </a:r>
          </a:p>
          <a:p>
            <a:pPr marL="0" indent="0" algn="ctr">
              <a:buNone/>
            </a:pPr>
            <a:r>
              <a:rPr lang="en-US" sz="3200" dirty="0">
                <a:solidFill>
                  <a:prstClr val="black"/>
                </a:solidFill>
                <a:latin typeface="Calibri Light" panose="020F0302020204030204"/>
                <a:ea typeface="+mj-ea"/>
                <a:cs typeface="+mj-cs"/>
              </a:rPr>
              <a:t>                </a:t>
            </a:r>
            <a:r>
              <a:rPr lang="en-US" sz="3200" b="1" dirty="0">
                <a:solidFill>
                  <a:prstClr val="black"/>
                </a:solidFill>
                <a:latin typeface="Calibri Light" panose="020F0302020204030204"/>
                <a:ea typeface="+mj-ea"/>
                <a:cs typeface="+mj-cs"/>
              </a:rPr>
              <a:t>P(B)</a:t>
            </a:r>
            <a:endParaRPr kumimoji="0" lang="en-US" sz="3200" b="1" i="0"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684197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Bayes Theorem</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marL="0" indent="0" algn="ctr">
              <a:buNone/>
            </a:pPr>
            <a:r>
              <a:rPr kumimoji="0" lang="en-US" sz="3200" b="1" i="0" strike="noStrike" kern="1200" cap="none" spc="0" normalizeH="0" baseline="0" noProof="0" dirty="0">
                <a:ln>
                  <a:noFill/>
                </a:ln>
                <a:solidFill>
                  <a:prstClr val="black"/>
                </a:solidFill>
                <a:effectLst/>
                <a:uLnTx/>
                <a:uFillTx/>
                <a:latin typeface="Calibri Light" panose="020F0302020204030204"/>
                <a:ea typeface="+mj-ea"/>
                <a:cs typeface="+mj-cs"/>
              </a:rPr>
              <a:t>P(A|B) = </a:t>
            </a:r>
            <a:r>
              <a:rPr kumimoji="0" lang="en-US" sz="3200" b="1" i="0" u="sng" strike="noStrike" kern="1200" cap="none" spc="0" normalizeH="0" baseline="0" noProof="0" dirty="0">
                <a:ln>
                  <a:noFill/>
                </a:ln>
                <a:solidFill>
                  <a:prstClr val="black"/>
                </a:solidFill>
                <a:effectLst/>
                <a:uLnTx/>
                <a:uFillTx/>
                <a:latin typeface="Calibri Light" panose="020F0302020204030204"/>
                <a:ea typeface="+mj-ea"/>
                <a:cs typeface="+mj-cs"/>
              </a:rPr>
              <a:t>P(B|A) * P(A)</a:t>
            </a:r>
          </a:p>
          <a:p>
            <a:pPr marL="0" indent="0" algn="ctr">
              <a:buNone/>
            </a:pPr>
            <a:r>
              <a:rPr lang="en-US" sz="3200" dirty="0">
                <a:solidFill>
                  <a:prstClr val="black"/>
                </a:solidFill>
                <a:latin typeface="Calibri Light" panose="020F0302020204030204"/>
                <a:ea typeface="+mj-ea"/>
                <a:cs typeface="+mj-cs"/>
              </a:rPr>
              <a:t>                </a:t>
            </a:r>
            <a:r>
              <a:rPr lang="en-US" sz="3200" b="1" dirty="0">
                <a:solidFill>
                  <a:prstClr val="black"/>
                </a:solidFill>
                <a:latin typeface="Calibri Light" panose="020F0302020204030204"/>
                <a:ea typeface="+mj-ea"/>
                <a:cs typeface="+mj-cs"/>
              </a:rPr>
              <a:t>P(B)</a:t>
            </a: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Assume there are two observations</a:t>
            </a:r>
          </a:p>
          <a:p>
            <a:pPr lvl="1"/>
            <a:r>
              <a:rPr kumimoji="0" lang="en-US" sz="2800" i="0" strike="noStrike" kern="1200" cap="none" spc="0" normalizeH="0" baseline="0" noProof="0" dirty="0">
                <a:ln>
                  <a:noFill/>
                </a:ln>
                <a:solidFill>
                  <a:prstClr val="black"/>
                </a:solidFill>
                <a:effectLst/>
                <a:uLnTx/>
                <a:uFillTx/>
                <a:latin typeface="Calibri Light" panose="020F0302020204030204"/>
                <a:ea typeface="+mj-ea"/>
                <a:cs typeface="+mj-cs"/>
              </a:rPr>
              <a:t>Knowing what was observed for one outcome, B (occurred)</a:t>
            </a:r>
          </a:p>
          <a:p>
            <a:pPr lvl="1"/>
            <a:r>
              <a:rPr lang="en-US" sz="2800" dirty="0">
                <a:solidFill>
                  <a:prstClr val="black"/>
                </a:solidFill>
                <a:latin typeface="Calibri Light" panose="020F0302020204030204"/>
                <a:ea typeface="+mj-ea"/>
                <a:cs typeface="+mj-cs"/>
              </a:rPr>
              <a:t>We can calculate the probability, P, of the second outcome, A</a:t>
            </a:r>
          </a:p>
          <a:p>
            <a:pPr lvl="1"/>
            <a:r>
              <a:rPr kumimoji="0" lang="en-US" sz="2800" b="1" i="0" strike="noStrike" kern="1200" cap="none" spc="0" normalizeH="0" baseline="0" noProof="0" dirty="0">
                <a:ln>
                  <a:noFill/>
                </a:ln>
                <a:solidFill>
                  <a:prstClr val="black"/>
                </a:solidFill>
                <a:effectLst/>
                <a:uLnTx/>
                <a:uFillTx/>
                <a:latin typeface="Calibri Light" panose="020F0302020204030204"/>
                <a:ea typeface="+mj-ea"/>
                <a:cs typeface="+mj-cs"/>
              </a:rPr>
              <a:t>P(A|B) </a:t>
            </a:r>
            <a:r>
              <a:rPr kumimoji="0" lang="en-US" sz="2800" i="0" strike="noStrike" kern="1200" cap="none" spc="0" normalizeH="0" baseline="0" noProof="0" dirty="0">
                <a:ln>
                  <a:noFill/>
                </a:ln>
                <a:solidFill>
                  <a:prstClr val="black"/>
                </a:solidFill>
                <a:effectLst/>
                <a:uLnTx/>
                <a:uFillTx/>
                <a:latin typeface="Calibri Light" panose="020F0302020204030204"/>
                <a:ea typeface="+mj-ea"/>
                <a:cs typeface="+mj-cs"/>
              </a:rPr>
              <a:t>= probability that you observe A given that B has occurred</a:t>
            </a:r>
            <a:endParaRPr kumimoji="0" lang="en-US" i="0"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1941307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252663" y="365125"/>
            <a:ext cx="11694695" cy="1325563"/>
          </a:xfrm>
        </p:spPr>
        <p:txBody>
          <a:bodyPr>
            <a:normAutofit fontScale="90000"/>
          </a:bodyPr>
          <a:lstStyle/>
          <a:p>
            <a:pPr algn="ctr"/>
            <a:r>
              <a:rPr lang="en-US" sz="6000" b="1" dirty="0"/>
              <a:t>Conditional Probability and Independence</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marL="0" indent="0" algn="ctr">
              <a:buNone/>
            </a:pPr>
            <a:r>
              <a:rPr kumimoji="0" lang="en-US" sz="3200" b="1" i="0" strike="noStrike" kern="1200" cap="none" spc="0" normalizeH="0" baseline="0" noProof="0" dirty="0">
                <a:ln>
                  <a:noFill/>
                </a:ln>
                <a:solidFill>
                  <a:prstClr val="black"/>
                </a:solidFill>
                <a:effectLst/>
                <a:uLnTx/>
                <a:uFillTx/>
                <a:latin typeface="Calibri Light" panose="020F0302020204030204"/>
                <a:ea typeface="+mj-ea"/>
                <a:cs typeface="+mj-cs"/>
              </a:rPr>
              <a:t>P(A|B) = </a:t>
            </a:r>
            <a:r>
              <a:rPr kumimoji="0" lang="en-US" sz="3200" b="1" i="0" u="sng" strike="noStrike" kern="1200" cap="none" spc="0" normalizeH="0" baseline="0" noProof="0" dirty="0">
                <a:ln>
                  <a:noFill/>
                </a:ln>
                <a:solidFill>
                  <a:prstClr val="black"/>
                </a:solidFill>
                <a:effectLst/>
                <a:uLnTx/>
                <a:uFillTx/>
                <a:latin typeface="Calibri Light" panose="020F0302020204030204"/>
                <a:ea typeface="+mj-ea"/>
                <a:cs typeface="+mj-cs"/>
              </a:rPr>
              <a:t>P(B|A) * P(A)</a:t>
            </a:r>
          </a:p>
          <a:p>
            <a:pPr marL="0" indent="0" algn="ctr">
              <a:buNone/>
            </a:pPr>
            <a:r>
              <a:rPr lang="en-US" sz="3200" dirty="0">
                <a:solidFill>
                  <a:prstClr val="black"/>
                </a:solidFill>
                <a:latin typeface="Calibri Light" panose="020F0302020204030204"/>
                <a:ea typeface="+mj-ea"/>
                <a:cs typeface="+mj-cs"/>
              </a:rPr>
              <a:t>                </a:t>
            </a:r>
            <a:r>
              <a:rPr lang="en-US" sz="3200" b="1" dirty="0">
                <a:solidFill>
                  <a:prstClr val="black"/>
                </a:solidFill>
                <a:latin typeface="Calibri Light" panose="020F0302020204030204"/>
                <a:ea typeface="+mj-ea"/>
                <a:cs typeface="+mj-cs"/>
              </a:rPr>
              <a:t>P(B)</a:t>
            </a: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If A and B are independent to each other then the knowing B won’t change the probability of observing A:</a:t>
            </a:r>
          </a:p>
          <a:p>
            <a:pPr marL="0" indent="0" algn="ctr">
              <a:buNone/>
            </a:pPr>
            <a:endParaRPr lang="en-US" sz="3200" dirty="0">
              <a:solidFill>
                <a:prstClr val="black"/>
              </a:solidFill>
              <a:latin typeface="Calibri Light" panose="020F0302020204030204"/>
              <a:ea typeface="+mj-ea"/>
              <a:cs typeface="+mj-cs"/>
            </a:endParaRPr>
          </a:p>
          <a:p>
            <a:pPr marL="0" indent="0" algn="ctr">
              <a:buNone/>
            </a:pPr>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P(A|B) = P(A)</a:t>
            </a:r>
          </a:p>
          <a:p>
            <a:pPr marL="0" indent="0" algn="ctr">
              <a:buNone/>
            </a:pPr>
            <a:r>
              <a:rPr lang="en-US" sz="3200" dirty="0">
                <a:solidFill>
                  <a:prstClr val="black"/>
                </a:solidFill>
                <a:latin typeface="Calibri Light" panose="020F0302020204030204"/>
                <a:ea typeface="+mj-ea"/>
                <a:cs typeface="+mj-cs"/>
              </a:rPr>
              <a:t>P(A,B) = P(A|B)*P(B) = P(A)*P(B)</a:t>
            </a:r>
            <a:endParaRPr kumimoji="0" lang="en-US" i="0"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1265920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4" name="Picture 13">
            <a:extLst>
              <a:ext uri="{FF2B5EF4-FFF2-40B4-BE49-F238E27FC236}">
                <a16:creationId xmlns:a16="http://schemas.microsoft.com/office/drawing/2014/main" id="{1253087E-8EEC-21A1-5C19-F9564FE815C1}"/>
              </a:ext>
            </a:extLst>
          </p:cNvPr>
          <p:cNvPicPr>
            <a:picLocks noChangeAspect="1"/>
          </p:cNvPicPr>
          <p:nvPr/>
        </p:nvPicPr>
        <p:blipFill>
          <a:blip r:embed="rId4"/>
          <a:stretch>
            <a:fillRect/>
          </a:stretch>
        </p:blipFill>
        <p:spPr>
          <a:xfrm>
            <a:off x="9667514" y="3003225"/>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524315"/>
          </a:xfrm>
          <a:prstGeom prst="rect">
            <a:avLst/>
          </a:prstGeom>
          <a:noFill/>
        </p:spPr>
        <p:txBody>
          <a:bodyPr wrap="square">
            <a:spAutoFit/>
          </a:bodyPr>
          <a:lstStyle/>
          <a:p>
            <a:r>
              <a:rPr lang="en-US" sz="3200" dirty="0"/>
              <a:t>A cup contains 6 red marbles and 4 black marbles.</a:t>
            </a:r>
          </a:p>
          <a:p>
            <a:endParaRPr lang="en-US" sz="3200" dirty="0"/>
          </a:p>
          <a:p>
            <a:r>
              <a:rPr lang="en-US" sz="3200" dirty="0"/>
              <a:t>Two marbles are drawn from the cup without replacement.</a:t>
            </a:r>
          </a:p>
          <a:p>
            <a:endParaRPr lang="en-US" sz="3200" dirty="0"/>
          </a:p>
          <a:p>
            <a:r>
              <a:rPr lang="en-US" sz="3200" dirty="0"/>
              <a:t>What is the probability that </a:t>
            </a:r>
            <a:r>
              <a:rPr lang="en-US" sz="3200" b="1" dirty="0"/>
              <a:t>both</a:t>
            </a:r>
            <a:r>
              <a:rPr lang="en-US" sz="3200" dirty="0"/>
              <a:t> marbles are black?</a:t>
            </a:r>
          </a:p>
          <a:p>
            <a:endParaRPr lang="en-GB" sz="3200" dirty="0"/>
          </a:p>
        </p:txBody>
      </p:sp>
    </p:spTree>
    <p:extLst>
      <p:ext uri="{BB962C8B-B14F-4D97-AF65-F5344CB8AC3E}">
        <p14:creationId xmlns:p14="http://schemas.microsoft.com/office/powerpoint/2010/main" val="991690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4" name="Picture 13">
            <a:extLst>
              <a:ext uri="{FF2B5EF4-FFF2-40B4-BE49-F238E27FC236}">
                <a16:creationId xmlns:a16="http://schemas.microsoft.com/office/drawing/2014/main" id="{1253087E-8EEC-21A1-5C19-F9564FE815C1}"/>
              </a:ext>
            </a:extLst>
          </p:cNvPr>
          <p:cNvPicPr>
            <a:picLocks noChangeAspect="1"/>
          </p:cNvPicPr>
          <p:nvPr/>
        </p:nvPicPr>
        <p:blipFill>
          <a:blip r:embed="rId4"/>
          <a:stretch>
            <a:fillRect/>
          </a:stretch>
        </p:blipFill>
        <p:spPr>
          <a:xfrm>
            <a:off x="9667514" y="3003225"/>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031873"/>
          </a:xfrm>
          <a:prstGeom prst="rect">
            <a:avLst/>
          </a:prstGeom>
          <a:noFill/>
        </p:spPr>
        <p:txBody>
          <a:bodyPr wrap="square">
            <a:spAutoFit/>
          </a:bodyPr>
          <a:lstStyle/>
          <a:p>
            <a:r>
              <a:rPr lang="en-US" sz="3200" b="1" dirty="0"/>
              <a:t>How to calculate the solution:</a:t>
            </a:r>
          </a:p>
          <a:p>
            <a:endParaRPr lang="en-US" sz="3200" dirty="0"/>
          </a:p>
          <a:p>
            <a:r>
              <a:rPr lang="en-US" sz="3200" dirty="0"/>
              <a:t>Assume A = the event that the first marble drawn is black</a:t>
            </a:r>
          </a:p>
          <a:p>
            <a:endParaRPr lang="en-US" sz="3200" dirty="0"/>
          </a:p>
          <a:p>
            <a:r>
              <a:rPr lang="en-US" sz="3200" dirty="0"/>
              <a:t>And assume B = the event that the second marble drawn is black</a:t>
            </a:r>
          </a:p>
          <a:p>
            <a:endParaRPr lang="en-GB" sz="3200" dirty="0"/>
          </a:p>
        </p:txBody>
      </p:sp>
    </p:spTree>
    <p:extLst>
      <p:ext uri="{BB962C8B-B14F-4D97-AF65-F5344CB8AC3E}">
        <p14:creationId xmlns:p14="http://schemas.microsoft.com/office/powerpoint/2010/main" val="1687181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524315"/>
          </a:xfrm>
          <a:prstGeom prst="rect">
            <a:avLst/>
          </a:prstGeom>
          <a:noFill/>
        </p:spPr>
        <p:txBody>
          <a:bodyPr wrap="square">
            <a:spAutoFit/>
          </a:bodyPr>
          <a:lstStyle/>
          <a:p>
            <a:r>
              <a:rPr lang="en-US" sz="3200" b="1" dirty="0"/>
              <a:t>How to calculate the solution:</a:t>
            </a:r>
          </a:p>
          <a:p>
            <a:endParaRPr lang="en-US" sz="3200" dirty="0"/>
          </a:p>
          <a:p>
            <a:r>
              <a:rPr lang="en-US" sz="3200" dirty="0"/>
              <a:t>Assume A = the event that the first marble drawn is black</a:t>
            </a:r>
          </a:p>
          <a:p>
            <a:r>
              <a:rPr lang="en-US" sz="3200" dirty="0"/>
              <a:t>We know that:</a:t>
            </a:r>
          </a:p>
          <a:p>
            <a:r>
              <a:rPr lang="en-US" sz="3200" dirty="0"/>
              <a:t>There are originally 10 marbles</a:t>
            </a:r>
          </a:p>
          <a:p>
            <a:r>
              <a:rPr lang="en-US" sz="3200" dirty="0"/>
              <a:t>4 of the 10 marbles are black, therefore:</a:t>
            </a:r>
          </a:p>
          <a:p>
            <a:r>
              <a:rPr lang="en-US" sz="3200" dirty="0"/>
              <a:t>	</a:t>
            </a:r>
            <a:r>
              <a:rPr lang="en-US" sz="3200" b="1" dirty="0"/>
              <a:t>P(A) = 4/10 = 0.4</a:t>
            </a:r>
          </a:p>
          <a:p>
            <a:endParaRPr lang="en-GB" sz="3200" dirty="0"/>
          </a:p>
        </p:txBody>
      </p:sp>
      <p:pic>
        <p:nvPicPr>
          <p:cNvPr id="4" name="Picture 3">
            <a:extLst>
              <a:ext uri="{FF2B5EF4-FFF2-40B4-BE49-F238E27FC236}">
                <a16:creationId xmlns:a16="http://schemas.microsoft.com/office/drawing/2014/main" id="{FCBA3013-0672-7E34-9A35-DE81ADA884B1}"/>
              </a:ext>
            </a:extLst>
          </p:cNvPr>
          <p:cNvPicPr>
            <a:picLocks noChangeAspect="1"/>
          </p:cNvPicPr>
          <p:nvPr/>
        </p:nvPicPr>
        <p:blipFill>
          <a:blip r:embed="rId5"/>
          <a:stretch>
            <a:fillRect/>
          </a:stretch>
        </p:blipFill>
        <p:spPr>
          <a:xfrm>
            <a:off x="9684107" y="3006941"/>
            <a:ext cx="566977" cy="579170"/>
          </a:xfrm>
          <a:prstGeom prst="rect">
            <a:avLst/>
          </a:prstGeom>
        </p:spPr>
      </p:pic>
    </p:spTree>
    <p:extLst>
      <p:ext uri="{BB962C8B-B14F-4D97-AF65-F5344CB8AC3E}">
        <p14:creationId xmlns:p14="http://schemas.microsoft.com/office/powerpoint/2010/main" val="4228982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524315"/>
          </a:xfrm>
          <a:prstGeom prst="rect">
            <a:avLst/>
          </a:prstGeom>
          <a:noFill/>
        </p:spPr>
        <p:txBody>
          <a:bodyPr wrap="square">
            <a:spAutoFit/>
          </a:bodyPr>
          <a:lstStyle/>
          <a:p>
            <a:r>
              <a:rPr lang="en-US" sz="3200" b="1" dirty="0"/>
              <a:t>How to calculate the solution:</a:t>
            </a:r>
          </a:p>
          <a:p>
            <a:endParaRPr lang="en-US" sz="3200" dirty="0"/>
          </a:p>
          <a:p>
            <a:r>
              <a:rPr lang="en-US" sz="3200" dirty="0"/>
              <a:t>And assuming B = the event that the second marble drawn is black.</a:t>
            </a:r>
          </a:p>
          <a:p>
            <a:r>
              <a:rPr lang="en-US" sz="3200" dirty="0"/>
              <a:t>After event A removing the black marble, we now know that:</a:t>
            </a:r>
          </a:p>
          <a:p>
            <a:r>
              <a:rPr lang="en-US" sz="3200" dirty="0"/>
              <a:t>There are 9 marbles in the urn</a:t>
            </a:r>
          </a:p>
          <a:p>
            <a:r>
              <a:rPr lang="en-US" sz="3200" dirty="0"/>
              <a:t>3 of the 9 marbles are black</a:t>
            </a:r>
          </a:p>
          <a:p>
            <a:pPr lvl="1"/>
            <a:r>
              <a:rPr lang="en-GB" sz="3200" b="1" dirty="0"/>
              <a:t>P(B|A) = 3/9 = 0.33</a:t>
            </a:r>
          </a:p>
        </p:txBody>
      </p:sp>
    </p:spTree>
    <p:extLst>
      <p:ext uri="{BB962C8B-B14F-4D97-AF65-F5344CB8AC3E}">
        <p14:creationId xmlns:p14="http://schemas.microsoft.com/office/powerpoint/2010/main" val="2583846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524315"/>
          </a:xfrm>
          <a:prstGeom prst="rect">
            <a:avLst/>
          </a:prstGeom>
          <a:noFill/>
        </p:spPr>
        <p:txBody>
          <a:bodyPr wrap="square">
            <a:spAutoFit/>
          </a:bodyPr>
          <a:lstStyle/>
          <a:p>
            <a:r>
              <a:rPr lang="en-US" sz="3200" b="1" dirty="0"/>
              <a:t>How to calculate the solution:</a:t>
            </a:r>
          </a:p>
          <a:p>
            <a:endParaRPr lang="en-US" sz="3200" dirty="0"/>
          </a:p>
          <a:p>
            <a:r>
              <a:rPr lang="en-US" sz="3200" dirty="0"/>
              <a:t>Therefore, based on the </a:t>
            </a:r>
            <a:r>
              <a:rPr lang="en-US" sz="3200" b="1" dirty="0"/>
              <a:t>rule of multiplication</a:t>
            </a:r>
            <a:r>
              <a:rPr lang="en-US" sz="3200" dirty="0"/>
              <a:t>:</a:t>
            </a:r>
          </a:p>
          <a:p>
            <a:endParaRPr lang="en-US" sz="3200" dirty="0"/>
          </a:p>
          <a:p>
            <a:r>
              <a:rPr lang="en-US" sz="3200" dirty="0"/>
              <a:t>P(A,B) = P(A)*P(B|A)</a:t>
            </a:r>
          </a:p>
          <a:p>
            <a:r>
              <a:rPr lang="en-US" sz="3200" dirty="0"/>
              <a:t>	  =(4/10)*(3/9) = 0.4*0.33</a:t>
            </a:r>
          </a:p>
          <a:p>
            <a:r>
              <a:rPr lang="en-US" sz="3200" dirty="0"/>
              <a:t>	  = 12/90 = 2/15 = 0.133</a:t>
            </a:r>
          </a:p>
          <a:p>
            <a:pPr lvl="1"/>
            <a:endParaRPr lang="en-US" sz="3200" dirty="0"/>
          </a:p>
        </p:txBody>
      </p:sp>
    </p:spTree>
    <p:extLst>
      <p:ext uri="{BB962C8B-B14F-4D97-AF65-F5344CB8AC3E}">
        <p14:creationId xmlns:p14="http://schemas.microsoft.com/office/powerpoint/2010/main" val="788796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5" y="1323954"/>
            <a:ext cx="7859035" cy="5447645"/>
          </a:xfrm>
          <a:prstGeom prst="rect">
            <a:avLst/>
          </a:prstGeom>
          <a:noFill/>
        </p:spPr>
        <p:txBody>
          <a:bodyPr wrap="square">
            <a:spAutoFit/>
          </a:bodyPr>
          <a:lstStyle/>
          <a:p>
            <a:r>
              <a:rPr lang="en-US" sz="3200" b="1" dirty="0"/>
              <a:t>What if:</a:t>
            </a:r>
            <a:endParaRPr lang="en-US" sz="3200" dirty="0"/>
          </a:p>
          <a:p>
            <a:pPr lvl="1"/>
            <a:r>
              <a:rPr lang="en-US" sz="3200" dirty="0"/>
              <a:t>A = the event that the first marble drawn is black</a:t>
            </a:r>
          </a:p>
          <a:p>
            <a:pPr lvl="1"/>
            <a:r>
              <a:rPr lang="en-US" sz="3200" dirty="0"/>
              <a:t>And B = the event that the second marble drawn is red…</a:t>
            </a:r>
          </a:p>
          <a:p>
            <a:pPr lvl="1"/>
            <a:r>
              <a:rPr lang="en-US" sz="3200" dirty="0"/>
              <a:t>	</a:t>
            </a:r>
            <a:r>
              <a:rPr lang="en-US" sz="2800" dirty="0"/>
              <a:t>P(A) = 4/10 = 0.4</a:t>
            </a:r>
          </a:p>
          <a:p>
            <a:pPr lvl="2"/>
            <a:r>
              <a:rPr lang="en-US" sz="3200" dirty="0"/>
              <a:t>P(B|A) = 6/9 = 0.66</a:t>
            </a:r>
          </a:p>
          <a:p>
            <a:pPr lvl="1"/>
            <a:r>
              <a:rPr lang="en-US" sz="3200" dirty="0"/>
              <a:t>Therefore</a:t>
            </a:r>
          </a:p>
          <a:p>
            <a:pPr lvl="2"/>
            <a:r>
              <a:rPr lang="en-US" sz="3200" dirty="0"/>
              <a:t>P(A,B) = P(A)*P(B|A) = 0.4 * 0.66 = 0.264</a:t>
            </a:r>
          </a:p>
          <a:p>
            <a:pPr lvl="1"/>
            <a:endParaRPr lang="en-US" sz="2800" dirty="0"/>
          </a:p>
          <a:p>
            <a:pPr lvl="1"/>
            <a:endParaRPr lang="en-US" sz="3200" dirty="0"/>
          </a:p>
        </p:txBody>
      </p:sp>
      <p:pic>
        <p:nvPicPr>
          <p:cNvPr id="4" name="Picture 3">
            <a:extLst>
              <a:ext uri="{FF2B5EF4-FFF2-40B4-BE49-F238E27FC236}">
                <a16:creationId xmlns:a16="http://schemas.microsoft.com/office/drawing/2014/main" id="{685ECC22-1454-8E1A-1E13-B7B7954B9925}"/>
              </a:ext>
            </a:extLst>
          </p:cNvPr>
          <p:cNvPicPr>
            <a:picLocks noChangeAspect="1"/>
          </p:cNvPicPr>
          <p:nvPr/>
        </p:nvPicPr>
        <p:blipFill>
          <a:blip r:embed="rId5"/>
          <a:stretch>
            <a:fillRect/>
          </a:stretch>
        </p:blipFill>
        <p:spPr>
          <a:xfrm>
            <a:off x="9687361" y="2984167"/>
            <a:ext cx="566977" cy="579170"/>
          </a:xfrm>
          <a:prstGeom prst="rect">
            <a:avLst/>
          </a:prstGeom>
        </p:spPr>
      </p:pic>
    </p:spTree>
    <p:extLst>
      <p:ext uri="{BB962C8B-B14F-4D97-AF65-F5344CB8AC3E}">
        <p14:creationId xmlns:p14="http://schemas.microsoft.com/office/powerpoint/2010/main" val="3553597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5" y="1323954"/>
            <a:ext cx="7859035" cy="3970318"/>
          </a:xfrm>
          <a:prstGeom prst="rect">
            <a:avLst/>
          </a:prstGeom>
          <a:noFill/>
        </p:spPr>
        <p:txBody>
          <a:bodyPr wrap="square">
            <a:spAutoFit/>
          </a:bodyPr>
          <a:lstStyle/>
          <a:p>
            <a:r>
              <a:rPr lang="en-US" sz="3200" b="1" dirty="0"/>
              <a:t>What if:</a:t>
            </a:r>
            <a:endParaRPr lang="en-US" sz="3200" dirty="0"/>
          </a:p>
          <a:p>
            <a:pPr lvl="2"/>
            <a:r>
              <a:rPr lang="en-US" sz="3200" dirty="0"/>
              <a:t>P(A,B) = red</a:t>
            </a:r>
          </a:p>
          <a:p>
            <a:pPr lvl="2"/>
            <a:r>
              <a:rPr lang="en-US" sz="3200" dirty="0"/>
              <a:t>Then (6/10)*3/9 = 0.6 * 0.66 = 0.396</a:t>
            </a:r>
          </a:p>
          <a:p>
            <a:pPr lvl="2"/>
            <a:endParaRPr lang="en-US" sz="3200" dirty="0"/>
          </a:p>
          <a:p>
            <a:pPr lvl="2"/>
            <a:r>
              <a:rPr lang="en-US" sz="3200" dirty="0"/>
              <a:t>A=red and B=Black</a:t>
            </a:r>
          </a:p>
          <a:p>
            <a:pPr lvl="2"/>
            <a:endParaRPr lang="en-US" sz="3200" dirty="0"/>
          </a:p>
          <a:p>
            <a:pPr lvl="1"/>
            <a:endParaRPr lang="en-US" sz="2800" dirty="0"/>
          </a:p>
          <a:p>
            <a:pPr lvl="1"/>
            <a:endParaRPr lang="en-US" sz="3200" dirty="0"/>
          </a:p>
        </p:txBody>
      </p:sp>
      <p:pic>
        <p:nvPicPr>
          <p:cNvPr id="4" name="Picture 3">
            <a:extLst>
              <a:ext uri="{FF2B5EF4-FFF2-40B4-BE49-F238E27FC236}">
                <a16:creationId xmlns:a16="http://schemas.microsoft.com/office/drawing/2014/main" id="{685ECC22-1454-8E1A-1E13-B7B7954B9925}"/>
              </a:ext>
            </a:extLst>
          </p:cNvPr>
          <p:cNvPicPr>
            <a:picLocks noChangeAspect="1"/>
          </p:cNvPicPr>
          <p:nvPr/>
        </p:nvPicPr>
        <p:blipFill>
          <a:blip r:embed="rId5"/>
          <a:stretch>
            <a:fillRect/>
          </a:stretch>
        </p:blipFill>
        <p:spPr>
          <a:xfrm>
            <a:off x="9687361" y="2984167"/>
            <a:ext cx="566977" cy="579170"/>
          </a:xfrm>
          <a:prstGeom prst="rect">
            <a:avLst/>
          </a:prstGeom>
        </p:spPr>
      </p:pic>
    </p:spTree>
    <p:extLst>
      <p:ext uri="{BB962C8B-B14F-4D97-AF65-F5344CB8AC3E}">
        <p14:creationId xmlns:p14="http://schemas.microsoft.com/office/powerpoint/2010/main" val="4046426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5" y="1323954"/>
            <a:ext cx="7859035" cy="3970318"/>
          </a:xfrm>
          <a:prstGeom prst="rect">
            <a:avLst/>
          </a:prstGeom>
          <a:noFill/>
        </p:spPr>
        <p:txBody>
          <a:bodyPr wrap="square">
            <a:spAutoFit/>
          </a:bodyPr>
          <a:lstStyle/>
          <a:p>
            <a:r>
              <a:rPr lang="en-US" sz="3200" b="1" dirty="0"/>
              <a:t>What if:</a:t>
            </a:r>
            <a:endParaRPr lang="en-US" sz="3200" dirty="0"/>
          </a:p>
          <a:p>
            <a:pPr lvl="2"/>
            <a:r>
              <a:rPr lang="en-US" sz="3200" dirty="0"/>
              <a:t>P(A,B) = red</a:t>
            </a:r>
          </a:p>
          <a:p>
            <a:pPr lvl="2"/>
            <a:r>
              <a:rPr lang="en-US" sz="3200" dirty="0"/>
              <a:t>Then (6/10)*(3/9) = 0.6 * 0.66 = 0.396</a:t>
            </a:r>
          </a:p>
          <a:p>
            <a:pPr lvl="2"/>
            <a:endParaRPr lang="en-US" sz="3200" dirty="0"/>
          </a:p>
          <a:p>
            <a:pPr lvl="2"/>
            <a:r>
              <a:rPr lang="en-US" sz="3200" dirty="0"/>
              <a:t>A=red and B=Black</a:t>
            </a:r>
          </a:p>
          <a:p>
            <a:pPr lvl="2"/>
            <a:r>
              <a:rPr lang="en-US" sz="3200" dirty="0"/>
              <a:t>(6/10)*(4/9) = 0.6 * 0.44 = 0.266</a:t>
            </a:r>
          </a:p>
          <a:p>
            <a:pPr lvl="1"/>
            <a:endParaRPr lang="en-US" sz="2800" dirty="0"/>
          </a:p>
          <a:p>
            <a:pPr lvl="1"/>
            <a:endParaRPr lang="en-US" sz="3200" dirty="0"/>
          </a:p>
        </p:txBody>
      </p:sp>
      <p:pic>
        <p:nvPicPr>
          <p:cNvPr id="4" name="Picture 3">
            <a:extLst>
              <a:ext uri="{FF2B5EF4-FFF2-40B4-BE49-F238E27FC236}">
                <a16:creationId xmlns:a16="http://schemas.microsoft.com/office/drawing/2014/main" id="{685ECC22-1454-8E1A-1E13-B7B7954B9925}"/>
              </a:ext>
            </a:extLst>
          </p:cNvPr>
          <p:cNvPicPr>
            <a:picLocks noChangeAspect="1"/>
          </p:cNvPicPr>
          <p:nvPr/>
        </p:nvPicPr>
        <p:blipFill>
          <a:blip r:embed="rId5"/>
          <a:stretch>
            <a:fillRect/>
          </a:stretch>
        </p:blipFill>
        <p:spPr>
          <a:xfrm>
            <a:off x="9687361" y="2984167"/>
            <a:ext cx="566977" cy="579170"/>
          </a:xfrm>
          <a:prstGeom prst="rect">
            <a:avLst/>
          </a:prstGeom>
        </p:spPr>
      </p:pic>
    </p:spTree>
    <p:extLst>
      <p:ext uri="{BB962C8B-B14F-4D97-AF65-F5344CB8AC3E}">
        <p14:creationId xmlns:p14="http://schemas.microsoft.com/office/powerpoint/2010/main" val="1378355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p:txBody>
          <a:bodyPr/>
          <a:lstStyle/>
          <a:p>
            <a:r>
              <a:rPr lang="en-US" sz="3200" dirty="0"/>
              <a:t>A student goes to the library.</a:t>
            </a:r>
          </a:p>
          <a:p>
            <a:pPr lvl="1"/>
            <a:r>
              <a:rPr lang="en-US" dirty="0"/>
              <a:t>The probability that she borrows (A) a work of fiction is 0.40</a:t>
            </a:r>
          </a:p>
          <a:p>
            <a:pPr lvl="1"/>
            <a:r>
              <a:rPr lang="en-US" dirty="0"/>
              <a:t>The probability that she borrows (B) a work of non-fiction is 0.30</a:t>
            </a:r>
          </a:p>
          <a:p>
            <a:pPr lvl="1"/>
            <a:r>
              <a:rPr lang="en-US" dirty="0"/>
              <a:t>And the probability that she borrows (C) both fiction and non-fiction is 0.20.</a:t>
            </a:r>
          </a:p>
          <a:p>
            <a:r>
              <a:rPr lang="en-US" sz="3200" dirty="0"/>
              <a:t>What is the probability that the student borrows a work of fiction, non-fiction, or both?</a:t>
            </a:r>
            <a:endParaRPr lang="en-GB" sz="3200" dirty="0"/>
          </a:p>
        </p:txBody>
      </p:sp>
    </p:spTree>
    <p:extLst>
      <p:ext uri="{BB962C8B-B14F-4D97-AF65-F5344CB8AC3E}">
        <p14:creationId xmlns:p14="http://schemas.microsoft.com/office/powerpoint/2010/main" val="486308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077605"/>
          </a:xfrm>
        </p:spPr>
        <p:txBody>
          <a:bodyPr/>
          <a:lstStyle/>
          <a:p>
            <a:r>
              <a:rPr lang="en-US" sz="3200" dirty="0"/>
              <a:t>The solution:</a:t>
            </a:r>
          </a:p>
          <a:p>
            <a:pPr lvl="1"/>
            <a:r>
              <a:rPr lang="en-US" sz="2800" dirty="0"/>
              <a:t>P(A) = 0.4</a:t>
            </a:r>
          </a:p>
          <a:p>
            <a:pPr lvl="1"/>
            <a:r>
              <a:rPr lang="en-US" sz="2800" dirty="0"/>
              <a:t>P(B) = 0.3</a:t>
            </a:r>
          </a:p>
          <a:p>
            <a:pPr lvl="1"/>
            <a:r>
              <a:rPr lang="en-US" sz="2800" dirty="0"/>
              <a:t>P(C) = P(A</a:t>
            </a:r>
            <a:r>
              <a:rPr lang="pt-BR" sz="2800" dirty="0"/>
              <a:t> ∩ B</a:t>
            </a:r>
            <a:r>
              <a:rPr lang="en-US" sz="2800" dirty="0"/>
              <a:t>) = 0.2</a:t>
            </a:r>
          </a:p>
          <a:p>
            <a:pPr lvl="1"/>
            <a:endParaRPr lang="en-US" sz="2800" dirty="0"/>
          </a:p>
          <a:p>
            <a:pPr lvl="1"/>
            <a:r>
              <a:rPr lang="en-US" sz="3200" dirty="0"/>
              <a:t>Based on the rule of Addition</a:t>
            </a:r>
          </a:p>
          <a:p>
            <a:pPr marL="914400" lvl="2" indent="0">
              <a:buNone/>
            </a:pPr>
            <a:r>
              <a:rPr lang="pt-BR" sz="3200" b="1" dirty="0"/>
              <a:t>P(A , B) = P(A) + P(B) - P(A ∩ B)</a:t>
            </a:r>
          </a:p>
          <a:p>
            <a:pPr marL="914400" lvl="2" indent="0">
              <a:buNone/>
            </a:pPr>
            <a:r>
              <a:rPr lang="en-GB" sz="3200" b="1" dirty="0"/>
              <a:t>P(A , B) = 0.4 + 0.3 – 0.2 = 0.5</a:t>
            </a:r>
          </a:p>
        </p:txBody>
      </p:sp>
    </p:spTree>
    <p:extLst>
      <p:ext uri="{BB962C8B-B14F-4D97-AF65-F5344CB8AC3E}">
        <p14:creationId xmlns:p14="http://schemas.microsoft.com/office/powerpoint/2010/main" val="4048117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Test of Understanding:</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727930"/>
          </a:xfrm>
        </p:spPr>
        <p:txBody>
          <a:bodyPr>
            <a:normAutofit lnSpcReduction="10000"/>
          </a:bodyPr>
          <a:lstStyle/>
          <a:p>
            <a:pPr marL="0" indent="0">
              <a:buNone/>
            </a:pPr>
            <a:r>
              <a:rPr lang="en-US" sz="3200" dirty="0"/>
              <a:t>A card is drawn randomly from a deck of ordinary playing cards. You win $10 if the card is a spade or an ace. What is the probability that you will win the game?</a:t>
            </a:r>
          </a:p>
          <a:p>
            <a:pPr marL="0" indent="0">
              <a:buNone/>
            </a:pPr>
            <a:endParaRPr lang="en-US" sz="3200" dirty="0"/>
          </a:p>
          <a:p>
            <a:pPr marL="0" indent="0">
              <a:buNone/>
            </a:pPr>
            <a:r>
              <a:rPr lang="en-US" sz="3200" dirty="0"/>
              <a:t>(A) 1/13</a:t>
            </a:r>
          </a:p>
          <a:p>
            <a:pPr marL="0" indent="0">
              <a:buNone/>
            </a:pPr>
            <a:r>
              <a:rPr lang="en-US" sz="3200" dirty="0"/>
              <a:t>(B) 13/52</a:t>
            </a:r>
          </a:p>
          <a:p>
            <a:pPr marL="0" indent="0">
              <a:buNone/>
            </a:pPr>
            <a:r>
              <a:rPr lang="en-US" sz="3200" dirty="0"/>
              <a:t>(C) 4/13</a:t>
            </a:r>
          </a:p>
          <a:p>
            <a:pPr marL="0" indent="0">
              <a:buNone/>
            </a:pPr>
            <a:r>
              <a:rPr lang="en-US" sz="3200" dirty="0"/>
              <a:t>(D) 17/52</a:t>
            </a:r>
          </a:p>
          <a:p>
            <a:pPr marL="0" indent="0">
              <a:buNone/>
            </a:pPr>
            <a:r>
              <a:rPr lang="en-US" sz="3200" dirty="0"/>
              <a:t>(E) None of the above</a:t>
            </a:r>
            <a:endParaRPr lang="en-GB" sz="3200" dirty="0"/>
          </a:p>
        </p:txBody>
      </p:sp>
    </p:spTree>
    <p:extLst>
      <p:ext uri="{BB962C8B-B14F-4D97-AF65-F5344CB8AC3E}">
        <p14:creationId xmlns:p14="http://schemas.microsoft.com/office/powerpoint/2010/main" val="2110464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Test of Understanding:</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727930"/>
          </a:xfrm>
        </p:spPr>
        <p:txBody>
          <a:bodyPr>
            <a:normAutofit lnSpcReduction="10000"/>
          </a:bodyPr>
          <a:lstStyle/>
          <a:p>
            <a:pPr marL="0" indent="0">
              <a:buNone/>
            </a:pPr>
            <a:r>
              <a:rPr lang="en-US" sz="3200" dirty="0"/>
              <a:t>A card is drawn randomly from a deck of ordinary playing cards. You win $10 if the card is a spade or an ace. What is the probability that you will win the game?</a:t>
            </a:r>
          </a:p>
          <a:p>
            <a:pPr marL="0" indent="0">
              <a:buNone/>
            </a:pPr>
            <a:endParaRPr lang="en-US" sz="3200" dirty="0"/>
          </a:p>
          <a:p>
            <a:pPr marL="0" indent="0">
              <a:buNone/>
            </a:pPr>
            <a:r>
              <a:rPr lang="en-US" sz="3200" dirty="0"/>
              <a:t>(A) 1/13</a:t>
            </a:r>
          </a:p>
          <a:p>
            <a:pPr marL="0" indent="0">
              <a:buNone/>
            </a:pPr>
            <a:r>
              <a:rPr lang="en-US" sz="3200" dirty="0"/>
              <a:t>(B) 13/52</a:t>
            </a:r>
          </a:p>
          <a:p>
            <a:pPr marL="0" indent="0">
              <a:buNone/>
            </a:pPr>
            <a:r>
              <a:rPr lang="en-US" sz="3200" dirty="0"/>
              <a:t>(C) 4/13</a:t>
            </a:r>
          </a:p>
          <a:p>
            <a:pPr marL="0" indent="0">
              <a:buNone/>
            </a:pPr>
            <a:r>
              <a:rPr lang="en-US" sz="3200" dirty="0"/>
              <a:t>(D) 17/52</a:t>
            </a:r>
          </a:p>
          <a:p>
            <a:pPr marL="0" indent="0">
              <a:buNone/>
            </a:pPr>
            <a:r>
              <a:rPr lang="en-US" sz="3200" dirty="0"/>
              <a:t>(E) None of the above</a:t>
            </a:r>
            <a:endParaRPr lang="en-GB" sz="3200" dirty="0"/>
          </a:p>
        </p:txBody>
      </p:sp>
      <p:sp>
        <p:nvSpPr>
          <p:cNvPr id="2" name="Oval 1">
            <a:extLst>
              <a:ext uri="{FF2B5EF4-FFF2-40B4-BE49-F238E27FC236}">
                <a16:creationId xmlns:a16="http://schemas.microsoft.com/office/drawing/2014/main" id="{D145DA11-46B9-EA2D-78A3-67406D0A5DC9}"/>
              </a:ext>
            </a:extLst>
          </p:cNvPr>
          <p:cNvSpPr/>
          <p:nvPr/>
        </p:nvSpPr>
        <p:spPr>
          <a:xfrm>
            <a:off x="264695" y="3946358"/>
            <a:ext cx="1792705" cy="79408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4519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Test of Understanding:</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727930"/>
          </a:xfrm>
        </p:spPr>
        <p:txBody>
          <a:bodyPr>
            <a:normAutofit fontScale="85000" lnSpcReduction="20000"/>
          </a:bodyPr>
          <a:lstStyle/>
          <a:p>
            <a:pPr marL="0" indent="0">
              <a:buNone/>
            </a:pPr>
            <a:r>
              <a:rPr lang="en-US" sz="3800" b="1" dirty="0"/>
              <a:t>Solution:</a:t>
            </a:r>
          </a:p>
          <a:p>
            <a:pPr marL="0" indent="0">
              <a:buNone/>
            </a:pPr>
            <a:endParaRPr lang="en-US" sz="1600" dirty="0"/>
          </a:p>
          <a:p>
            <a:pPr marL="0" indent="0">
              <a:buNone/>
            </a:pPr>
            <a:r>
              <a:rPr lang="en-US" sz="3200" dirty="0"/>
              <a:t>The correct answer is C. Let S = the event that the card is a spade; and let</a:t>
            </a:r>
          </a:p>
          <a:p>
            <a:pPr marL="0" indent="0">
              <a:buNone/>
            </a:pPr>
            <a:r>
              <a:rPr lang="en-US" sz="3200" dirty="0"/>
              <a:t>A = the event that the card is an ace. We know the following:</a:t>
            </a:r>
          </a:p>
          <a:p>
            <a:pPr marL="0" indent="0">
              <a:buNone/>
            </a:pPr>
            <a:r>
              <a:rPr lang="en-US" sz="3200" dirty="0"/>
              <a:t>There are 52 cards in the deck.</a:t>
            </a:r>
          </a:p>
          <a:p>
            <a:pPr marL="0" indent="0">
              <a:buNone/>
            </a:pPr>
            <a:r>
              <a:rPr lang="en-US" sz="3200" dirty="0"/>
              <a:t>There are 13 spades, so P(S) = 13/52.</a:t>
            </a:r>
          </a:p>
          <a:p>
            <a:pPr marL="0" indent="0">
              <a:buNone/>
            </a:pPr>
            <a:r>
              <a:rPr lang="en-US" sz="3200" dirty="0"/>
              <a:t>There are 4 aces, so P(A) = 4/52.</a:t>
            </a:r>
          </a:p>
          <a:p>
            <a:pPr marL="0" indent="0">
              <a:buNone/>
            </a:pPr>
            <a:r>
              <a:rPr lang="en-US" sz="3200" dirty="0"/>
              <a:t>There is 1 ace that is also a spade, so P(S , A) = 1/52.</a:t>
            </a:r>
          </a:p>
          <a:p>
            <a:pPr marL="0" indent="0">
              <a:buNone/>
            </a:pPr>
            <a:r>
              <a:rPr lang="en-US" sz="3200" dirty="0"/>
              <a:t>Therefore, based on the rule of addition:</a:t>
            </a:r>
          </a:p>
          <a:p>
            <a:pPr marL="0" indent="0">
              <a:buNone/>
            </a:pPr>
            <a:r>
              <a:rPr lang="en-US" sz="3200" dirty="0"/>
              <a:t>P(S , A) = P(S) + P(A) - P(S ∩ A)</a:t>
            </a:r>
          </a:p>
          <a:p>
            <a:pPr marL="0" indent="0">
              <a:buNone/>
            </a:pPr>
            <a:r>
              <a:rPr lang="en-US" sz="3200" dirty="0"/>
              <a:t>P(S , A) = 13/52 + 4/52 - 1/52 = 16/52 = 4/13</a:t>
            </a:r>
            <a:endParaRPr lang="en-GB" sz="3200" dirty="0"/>
          </a:p>
        </p:txBody>
      </p:sp>
    </p:spTree>
    <p:extLst>
      <p:ext uri="{BB962C8B-B14F-4D97-AF65-F5344CB8AC3E}">
        <p14:creationId xmlns:p14="http://schemas.microsoft.com/office/powerpoint/2010/main" val="1068331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973178"/>
            <a:ext cx="11481847" cy="4078705"/>
          </a:xfrm>
        </p:spPr>
        <p:txBody>
          <a:bodyPr>
            <a:normAutofit/>
          </a:bodyPr>
          <a:lstStyle/>
          <a:p>
            <a:r>
              <a:rPr lang="en-US" sz="3200" dirty="0"/>
              <a:t>Bayesian decision theory is a fundamental statistical approach to the problem of pattern classification.</a:t>
            </a:r>
          </a:p>
          <a:p>
            <a:endParaRPr lang="en-US" sz="3200" dirty="0"/>
          </a:p>
          <a:p>
            <a:r>
              <a:rPr lang="en-US" sz="3200" dirty="0"/>
              <a:t>This approach is based on quantifying the trade-offs between various classification decisions using probability and the costs that accompany such decisions.</a:t>
            </a:r>
            <a:endParaRPr lang="en-GB" sz="3200" dirty="0"/>
          </a:p>
        </p:txBody>
      </p:sp>
    </p:spTree>
    <p:extLst>
      <p:ext uri="{BB962C8B-B14F-4D97-AF65-F5344CB8AC3E}">
        <p14:creationId xmlns:p14="http://schemas.microsoft.com/office/powerpoint/2010/main" val="2548439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727929"/>
          </a:xfrm>
        </p:spPr>
        <p:txBody>
          <a:bodyPr>
            <a:normAutofit/>
          </a:bodyPr>
          <a:lstStyle/>
          <a:p>
            <a:pPr marL="0" indent="0">
              <a:buNone/>
            </a:pPr>
            <a:r>
              <a:rPr lang="en-US" sz="3200" b="1" dirty="0"/>
              <a:t>Example:</a:t>
            </a:r>
          </a:p>
          <a:p>
            <a:endParaRPr lang="en-US" sz="1600" b="1" dirty="0"/>
          </a:p>
          <a:p>
            <a:pPr marL="0" indent="0">
              <a:buNone/>
            </a:pPr>
            <a:r>
              <a:rPr lang="en-GB" sz="3200" dirty="0"/>
              <a:t>An observer watching fish at the end of a conveyor belt finds it hard to predict what type of fish will emerge next. The sequence of types of fish appears to be random.</a:t>
            </a:r>
          </a:p>
          <a:p>
            <a:pPr marL="0" indent="0">
              <a:buNone/>
            </a:pPr>
            <a:endParaRPr lang="en-GB" sz="1600" dirty="0"/>
          </a:p>
          <a:p>
            <a:pPr marL="457200" lvl="1" indent="0">
              <a:buNone/>
            </a:pPr>
            <a:r>
              <a:rPr lang="en-US" sz="3200" dirty="0"/>
              <a:t>ω will denote the state of nature:</a:t>
            </a:r>
          </a:p>
          <a:p>
            <a:pPr marL="457200" lvl="1" indent="0">
              <a:buNone/>
            </a:pPr>
            <a:r>
              <a:rPr lang="en-US" sz="3200" dirty="0"/>
              <a:t>ω = ω</a:t>
            </a:r>
            <a:r>
              <a:rPr lang="en-US" sz="3200" baseline="-25000" dirty="0"/>
              <a:t>1</a:t>
            </a:r>
            <a:r>
              <a:rPr lang="en-US" sz="3200" dirty="0"/>
              <a:t> for sea bass.</a:t>
            </a:r>
          </a:p>
          <a:p>
            <a:pPr marL="457200" lvl="1" indent="0">
              <a:buNone/>
            </a:pPr>
            <a:r>
              <a:rPr lang="en-US" sz="3200" dirty="0"/>
              <a:t>ω = ω</a:t>
            </a:r>
            <a:r>
              <a:rPr lang="en-US" sz="3200" baseline="-25000" dirty="0"/>
              <a:t>2</a:t>
            </a:r>
            <a:r>
              <a:rPr lang="en-US" sz="3200" dirty="0"/>
              <a:t> for salmon.</a:t>
            </a:r>
            <a:endParaRPr lang="en-GB" sz="3200" dirty="0"/>
          </a:p>
        </p:txBody>
      </p:sp>
    </p:spTree>
    <p:extLst>
      <p:ext uri="{BB962C8B-B14F-4D97-AF65-F5344CB8AC3E}">
        <p14:creationId xmlns:p14="http://schemas.microsoft.com/office/powerpoint/2010/main" val="1736995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Assume that there is some a priori probability calculated, based on previously collected data:</a:t>
            </a:r>
          </a:p>
          <a:p>
            <a:pPr marL="457200" lvl="1" indent="0">
              <a:buNone/>
            </a:pPr>
            <a:endParaRPr lang="en-US" sz="1200" dirty="0"/>
          </a:p>
          <a:p>
            <a:pPr marL="457200" lvl="1" indent="0">
              <a:buNone/>
            </a:pPr>
            <a:r>
              <a:rPr lang="en-US" sz="3200" dirty="0"/>
              <a:t>P(ω</a:t>
            </a:r>
            <a:r>
              <a:rPr lang="en-US" sz="3200" baseline="-25000" dirty="0"/>
              <a:t>1</a:t>
            </a:r>
            <a:r>
              <a:rPr lang="en-US" sz="3200" dirty="0"/>
              <a:t>) = The priori probability that the fish is sea bass</a:t>
            </a:r>
          </a:p>
          <a:p>
            <a:pPr marL="457200" lvl="1" indent="0">
              <a:buNone/>
            </a:pPr>
            <a:r>
              <a:rPr lang="en-US" sz="3200" dirty="0"/>
              <a:t>P(ω</a:t>
            </a:r>
            <a:r>
              <a:rPr lang="en-US" sz="3200" baseline="-25000" dirty="0"/>
              <a:t>2</a:t>
            </a:r>
            <a:r>
              <a:rPr lang="en-US" sz="3200" dirty="0"/>
              <a:t>) = The priori probability that the fish is salmon</a:t>
            </a:r>
          </a:p>
          <a:p>
            <a:pPr marL="457200" lvl="1" indent="0">
              <a:buNone/>
            </a:pPr>
            <a:r>
              <a:rPr lang="el-GR" sz="2800" dirty="0"/>
              <a:t>P(ω</a:t>
            </a:r>
            <a:r>
              <a:rPr lang="el-GR" sz="2800" baseline="-25000" dirty="0"/>
              <a:t>1</a:t>
            </a:r>
            <a:r>
              <a:rPr lang="el-GR" sz="2800" dirty="0"/>
              <a:t>)</a:t>
            </a:r>
            <a:r>
              <a:rPr lang="en-US" sz="2800" dirty="0"/>
              <a:t> /number of outcomes = ½ = 0.5 </a:t>
            </a:r>
            <a:r>
              <a:rPr lang="en-US" sz="2800" dirty="0">
                <a:solidFill>
                  <a:srgbClr val="FF0000"/>
                </a:solidFill>
              </a:rPr>
              <a:t>AND</a:t>
            </a:r>
            <a:r>
              <a:rPr lang="el-GR" sz="2800" dirty="0"/>
              <a:t> P(ω</a:t>
            </a:r>
            <a:r>
              <a:rPr lang="el-GR" sz="2800" baseline="-25000" dirty="0"/>
              <a:t>2</a:t>
            </a:r>
            <a:r>
              <a:rPr lang="el-GR" sz="2800" dirty="0"/>
              <a:t>)</a:t>
            </a:r>
            <a:r>
              <a:rPr lang="en-US" sz="2800" dirty="0"/>
              <a:t> / outcomes</a:t>
            </a:r>
            <a:r>
              <a:rPr lang="el-GR" sz="2800" dirty="0"/>
              <a:t> =</a:t>
            </a:r>
            <a:r>
              <a:rPr lang="en-US" sz="2800" dirty="0"/>
              <a:t> 0.5 (50%)</a:t>
            </a:r>
          </a:p>
          <a:p>
            <a:pPr marL="457200" lvl="1" indent="0">
              <a:buNone/>
            </a:pPr>
            <a:r>
              <a:rPr lang="en-US" sz="3200" dirty="0">
                <a:solidFill>
                  <a:srgbClr val="FF0000"/>
                </a:solidFill>
              </a:rPr>
              <a:t>THEREFORE</a:t>
            </a:r>
            <a:r>
              <a:rPr lang="en-US" sz="3200" dirty="0"/>
              <a:t>  P(ω</a:t>
            </a:r>
            <a:r>
              <a:rPr lang="en-US" sz="3200" baseline="-25000" dirty="0"/>
              <a:t>1</a:t>
            </a:r>
            <a:r>
              <a:rPr lang="en-US" sz="3200" dirty="0"/>
              <a:t>) + P(ω</a:t>
            </a:r>
            <a:r>
              <a:rPr lang="en-US" sz="3200" baseline="-25000" dirty="0"/>
              <a:t>2</a:t>
            </a:r>
            <a:r>
              <a:rPr lang="en-US" sz="3200" dirty="0"/>
              <a:t>) = 0.5 + 0.5 = 1 (100%)</a:t>
            </a:r>
            <a:endParaRPr lang="en-GB" sz="1200" dirty="0"/>
          </a:p>
          <a:p>
            <a:pPr lvl="1"/>
            <a:r>
              <a:rPr lang="en-US" sz="2800" dirty="0"/>
              <a:t>These prior probabilities reflect our prior knowledge of how likely we are to get a sea bass or salmon before the fish actually appear.</a:t>
            </a:r>
            <a:endParaRPr lang="en-GB" sz="2800" dirty="0"/>
          </a:p>
        </p:txBody>
      </p:sp>
    </p:spTree>
    <p:extLst>
      <p:ext uri="{BB962C8B-B14F-4D97-AF65-F5344CB8AC3E}">
        <p14:creationId xmlns:p14="http://schemas.microsoft.com/office/powerpoint/2010/main" val="3938193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AB2B0C-87BB-65BD-21E5-C5342E5C22D8}"/>
              </a:ext>
            </a:extLst>
          </p:cNvPr>
          <p:cNvSpPr/>
          <p:nvPr/>
        </p:nvSpPr>
        <p:spPr>
          <a:xfrm>
            <a:off x="351934" y="4317247"/>
            <a:ext cx="11366824" cy="132556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How is a prediction made about the type of fish that will appear next without being allowed to see it?</a:t>
            </a:r>
          </a:p>
          <a:p>
            <a:endParaRPr lang="en-US" sz="3200" dirty="0"/>
          </a:p>
          <a:p>
            <a:pPr lvl="1"/>
            <a:r>
              <a:rPr lang="en-US" sz="3200" dirty="0"/>
              <a:t>One way could be:</a:t>
            </a:r>
          </a:p>
          <a:p>
            <a:pPr marL="914400" lvl="2" indent="0">
              <a:buNone/>
            </a:pPr>
            <a:r>
              <a:rPr lang="en-US" sz="3200" dirty="0"/>
              <a:t>Decide on </a:t>
            </a:r>
            <a:r>
              <a:rPr lang="el-GR" sz="3200" dirty="0"/>
              <a:t>ω</a:t>
            </a:r>
            <a:r>
              <a:rPr lang="el-GR" sz="3200" baseline="-25000" dirty="0"/>
              <a:t>1</a:t>
            </a:r>
            <a:r>
              <a:rPr lang="en-GB" sz="3200" dirty="0"/>
              <a:t>IF P(</a:t>
            </a:r>
            <a:r>
              <a:rPr lang="el-GR" sz="3200" dirty="0"/>
              <a:t>ω</a:t>
            </a:r>
            <a:r>
              <a:rPr lang="el-GR" sz="3200" baseline="-25000" dirty="0"/>
              <a:t>1</a:t>
            </a:r>
            <a:r>
              <a:rPr lang="en-US" sz="3200" dirty="0"/>
              <a:t>) &gt; P(</a:t>
            </a:r>
            <a:r>
              <a:rPr lang="el-GR" sz="3200" dirty="0"/>
              <a:t>ω</a:t>
            </a:r>
            <a:r>
              <a:rPr lang="en-US" sz="3200" baseline="-25000" dirty="0"/>
              <a:t>2</a:t>
            </a:r>
            <a:r>
              <a:rPr lang="en-US" sz="3200" dirty="0"/>
              <a:t>) </a:t>
            </a:r>
            <a:r>
              <a:rPr lang="en-GB" sz="3200" dirty="0"/>
              <a:t>ELSE </a:t>
            </a:r>
            <a:r>
              <a:rPr lang="el-GR" sz="3200" dirty="0"/>
              <a:t>ω</a:t>
            </a:r>
            <a:r>
              <a:rPr lang="en-US" sz="3200" baseline="-25000" dirty="0"/>
              <a:t>2</a:t>
            </a:r>
          </a:p>
          <a:p>
            <a:pPr marL="914400" lvl="2" indent="0">
              <a:buNone/>
            </a:pPr>
            <a:endParaRPr lang="en-US" sz="1600" baseline="-25000" dirty="0"/>
          </a:p>
          <a:p>
            <a:pPr marL="0" indent="0">
              <a:buNone/>
            </a:pPr>
            <a:r>
              <a:rPr lang="en-US" dirty="0"/>
              <a:t>This rule makes sense if we are to judge just one fish. But in the case of many fish, we will be making the same prediction although we know that both fish can appear</a:t>
            </a:r>
            <a:endParaRPr lang="en-GB"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Bayesian Decision Theory</a:t>
            </a:r>
            <a:endParaRPr lang="en-GB" sz="6000" b="1" dirty="0"/>
          </a:p>
        </p:txBody>
      </p:sp>
    </p:spTree>
    <p:extLst>
      <p:ext uri="{BB962C8B-B14F-4D97-AF65-F5344CB8AC3E}">
        <p14:creationId xmlns:p14="http://schemas.microsoft.com/office/powerpoint/2010/main" val="39870616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Assume that we are given some data:</a:t>
            </a:r>
          </a:p>
          <a:p>
            <a:pPr marL="457200" lvl="1" indent="0">
              <a:buNone/>
            </a:pPr>
            <a:r>
              <a:rPr lang="en-US" sz="3200" dirty="0"/>
              <a:t>A feature</a:t>
            </a:r>
            <a:r>
              <a:rPr lang="en-US" sz="3200" dirty="0">
                <a:solidFill>
                  <a:srgbClr val="FF0000"/>
                </a:solidFill>
              </a:rPr>
              <a:t> x </a:t>
            </a:r>
            <a:r>
              <a:rPr lang="en-US" sz="3200" dirty="0"/>
              <a:t>that describes the fish weight readings.</a:t>
            </a:r>
          </a:p>
          <a:p>
            <a:pPr marL="457200" lvl="1" indent="0">
              <a:buNone/>
            </a:pPr>
            <a:r>
              <a:rPr lang="en-US" sz="3200" dirty="0"/>
              <a:t>Now:</a:t>
            </a:r>
          </a:p>
          <a:p>
            <a:pPr marL="457200" lvl="1" indent="0">
              <a:buNone/>
            </a:pPr>
            <a:r>
              <a:rPr lang="en-US" sz="3200" dirty="0"/>
              <a:t>p(x|ω</a:t>
            </a:r>
            <a:r>
              <a:rPr lang="en-US" sz="3200" baseline="-25000" dirty="0"/>
              <a:t>1</a:t>
            </a:r>
            <a:r>
              <a:rPr lang="en-US" sz="3200" dirty="0"/>
              <a:t> ) = the probability of </a:t>
            </a:r>
            <a:r>
              <a:rPr lang="en-US" sz="3200" dirty="0">
                <a:solidFill>
                  <a:srgbClr val="FF0000"/>
                </a:solidFill>
              </a:rPr>
              <a:t>x</a:t>
            </a:r>
            <a:r>
              <a:rPr lang="en-US" sz="3200" dirty="0"/>
              <a:t> given the fish is sea bass.</a:t>
            </a:r>
          </a:p>
          <a:p>
            <a:pPr marL="457200" lvl="1" indent="0">
              <a:buNone/>
            </a:pPr>
            <a:r>
              <a:rPr lang="en-US" sz="3200" dirty="0"/>
              <a:t>p(x|ω</a:t>
            </a:r>
            <a:r>
              <a:rPr lang="en-US" sz="3200" baseline="-25000" dirty="0"/>
              <a:t>2</a:t>
            </a:r>
            <a:r>
              <a:rPr lang="en-US" sz="3200" dirty="0"/>
              <a:t>) = the probability of </a:t>
            </a:r>
            <a:r>
              <a:rPr lang="en-US" sz="3200" dirty="0">
                <a:solidFill>
                  <a:srgbClr val="FF0000"/>
                </a:solidFill>
              </a:rPr>
              <a:t>x</a:t>
            </a:r>
            <a:r>
              <a:rPr lang="en-US" sz="3200" dirty="0"/>
              <a:t> given the fish is salmon.</a:t>
            </a:r>
          </a:p>
          <a:p>
            <a:pPr marL="457200" lvl="1" indent="0">
              <a:buNone/>
            </a:pPr>
            <a:endParaRPr lang="en-US" sz="3200" dirty="0"/>
          </a:p>
          <a:p>
            <a:pPr marL="457200" lvl="1" indent="0">
              <a:buNone/>
            </a:pPr>
            <a:r>
              <a:rPr lang="en-US" sz="3200" dirty="0"/>
              <a:t>The information we need to calculate this conditional probability is available in the data</a:t>
            </a:r>
            <a:endParaRPr lang="en-GB" sz="3200" dirty="0"/>
          </a:p>
        </p:txBody>
      </p:sp>
    </p:spTree>
    <p:extLst>
      <p:ext uri="{BB962C8B-B14F-4D97-AF65-F5344CB8AC3E}">
        <p14:creationId xmlns:p14="http://schemas.microsoft.com/office/powerpoint/2010/main" val="177590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The probabilities P(</a:t>
            </a:r>
            <a:r>
              <a:rPr lang="el-GR" sz="3200" dirty="0"/>
              <a:t>ω1), </a:t>
            </a:r>
            <a:r>
              <a:rPr lang="en-US" sz="3200" dirty="0"/>
              <a:t>P(</a:t>
            </a:r>
            <a:r>
              <a:rPr lang="el-GR" sz="3200" dirty="0"/>
              <a:t>ω2</a:t>
            </a:r>
            <a:r>
              <a:rPr lang="en-US" sz="3200" dirty="0"/>
              <a:t>)</a:t>
            </a:r>
            <a:r>
              <a:rPr lang="el-GR" sz="3200" dirty="0"/>
              <a:t>, </a:t>
            </a:r>
            <a:r>
              <a:rPr lang="en-US" sz="3200" dirty="0"/>
              <a:t>p(x|</a:t>
            </a:r>
            <a:r>
              <a:rPr lang="el-GR" sz="3200" dirty="0"/>
              <a:t>ω</a:t>
            </a:r>
            <a:r>
              <a:rPr lang="el-GR" sz="3200" baseline="-25000" dirty="0"/>
              <a:t>1</a:t>
            </a:r>
            <a:r>
              <a:rPr lang="el-GR" sz="3200" dirty="0"/>
              <a:t>), </a:t>
            </a:r>
            <a:r>
              <a:rPr lang="en-US" sz="3200" dirty="0"/>
              <a:t>and p(x|</a:t>
            </a:r>
            <a:r>
              <a:rPr lang="el-GR" sz="3200" dirty="0"/>
              <a:t>ω</a:t>
            </a:r>
            <a:r>
              <a:rPr lang="el-GR" sz="3200" baseline="-25000" dirty="0"/>
              <a:t>2</a:t>
            </a:r>
            <a:r>
              <a:rPr lang="el-GR" sz="3200" dirty="0"/>
              <a:t>)</a:t>
            </a:r>
            <a:r>
              <a:rPr lang="en-US" sz="3200" dirty="0"/>
              <a:t> are calculated based on the data we have.</a:t>
            </a:r>
          </a:p>
          <a:p>
            <a:endParaRPr lang="en-US" sz="1200" dirty="0"/>
          </a:p>
          <a:p>
            <a:r>
              <a:rPr lang="en-US" sz="3200" dirty="0"/>
              <a:t>How can we predict the next fish if we know the value is x (weight of the fish)?</a:t>
            </a:r>
          </a:p>
        </p:txBody>
      </p:sp>
    </p:spTree>
    <p:extLst>
      <p:ext uri="{BB962C8B-B14F-4D97-AF65-F5344CB8AC3E}">
        <p14:creationId xmlns:p14="http://schemas.microsoft.com/office/powerpoint/2010/main" val="26233863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The probabilities P(</a:t>
            </a:r>
            <a:r>
              <a:rPr lang="el-GR" sz="3200" dirty="0"/>
              <a:t>ω1), </a:t>
            </a:r>
            <a:r>
              <a:rPr lang="en-US" sz="3200" dirty="0"/>
              <a:t>P(</a:t>
            </a:r>
            <a:r>
              <a:rPr lang="el-GR" sz="3200" dirty="0"/>
              <a:t>ω2</a:t>
            </a:r>
            <a:r>
              <a:rPr lang="en-US" sz="3200" dirty="0"/>
              <a:t>)</a:t>
            </a:r>
            <a:r>
              <a:rPr lang="el-GR" sz="3200" dirty="0"/>
              <a:t>, </a:t>
            </a:r>
            <a:r>
              <a:rPr lang="en-US" sz="3200" dirty="0"/>
              <a:t>p(x|</a:t>
            </a:r>
            <a:r>
              <a:rPr lang="el-GR" sz="3200" dirty="0"/>
              <a:t>ω</a:t>
            </a:r>
            <a:r>
              <a:rPr lang="el-GR" sz="3200" baseline="-25000" dirty="0"/>
              <a:t>1</a:t>
            </a:r>
            <a:r>
              <a:rPr lang="el-GR" sz="3200" dirty="0"/>
              <a:t>), </a:t>
            </a:r>
            <a:r>
              <a:rPr lang="en-US" sz="3200" dirty="0"/>
              <a:t>and p(x|</a:t>
            </a:r>
            <a:r>
              <a:rPr lang="el-GR" sz="3200" dirty="0"/>
              <a:t>ω</a:t>
            </a:r>
            <a:r>
              <a:rPr lang="el-GR" sz="3200" baseline="-25000" dirty="0"/>
              <a:t>2</a:t>
            </a:r>
            <a:r>
              <a:rPr lang="el-GR" sz="3200" dirty="0"/>
              <a:t>)</a:t>
            </a:r>
            <a:r>
              <a:rPr lang="en-US" sz="3200" dirty="0"/>
              <a:t> are calculated based on the data we have.</a:t>
            </a:r>
          </a:p>
          <a:p>
            <a:endParaRPr lang="en-US" sz="1200" dirty="0"/>
          </a:p>
          <a:p>
            <a:r>
              <a:rPr lang="en-US" sz="3200" dirty="0"/>
              <a:t>How can we predict the next fish if we know the value is x (weight of the fish)?</a:t>
            </a:r>
          </a:p>
          <a:p>
            <a:endParaRPr lang="en-US" sz="3200" dirty="0"/>
          </a:p>
          <a:p>
            <a:pPr marL="0" indent="0" algn="ctr">
              <a:buNone/>
            </a:pPr>
            <a:r>
              <a:rPr lang="en-US" sz="3200" dirty="0"/>
              <a:t>We know </a:t>
            </a:r>
            <a:r>
              <a:rPr lang="en-US" sz="3200" b="1" dirty="0"/>
              <a:t>p(</a:t>
            </a:r>
            <a:r>
              <a:rPr lang="el-GR" sz="3200" b="1" dirty="0"/>
              <a:t>ω</a:t>
            </a:r>
            <a:r>
              <a:rPr lang="en-US" sz="3200" b="1" baseline="-25000" dirty="0"/>
              <a:t>j</a:t>
            </a:r>
            <a:r>
              <a:rPr lang="en-US" sz="3200" b="1" dirty="0"/>
              <a:t>, x) = P(</a:t>
            </a:r>
            <a:r>
              <a:rPr lang="el-GR" sz="3200" b="1" dirty="0"/>
              <a:t>ω</a:t>
            </a:r>
            <a:r>
              <a:rPr lang="en-US" sz="3200" b="1" baseline="-25000" dirty="0"/>
              <a:t>j </a:t>
            </a:r>
            <a:r>
              <a:rPr lang="en-US" sz="3200" b="1" dirty="0"/>
              <a:t>| x)*p(x) = p(x | </a:t>
            </a:r>
            <a:r>
              <a:rPr lang="el-GR" sz="3200" b="1" dirty="0"/>
              <a:t>ω</a:t>
            </a:r>
            <a:r>
              <a:rPr lang="en-US" sz="3200" b="1" baseline="-25000" dirty="0"/>
              <a:t>j</a:t>
            </a:r>
            <a:r>
              <a:rPr lang="en-US" sz="3200" b="1" dirty="0"/>
              <a:t>)*P(</a:t>
            </a:r>
            <a:r>
              <a:rPr lang="el-GR" sz="3200" b="1" dirty="0"/>
              <a:t>ω</a:t>
            </a:r>
            <a:r>
              <a:rPr lang="en-US" sz="3200" b="1" baseline="-25000" dirty="0"/>
              <a:t>j</a:t>
            </a:r>
            <a:r>
              <a:rPr lang="en-US" sz="3200" b="1" dirty="0"/>
              <a:t>)</a:t>
            </a:r>
          </a:p>
        </p:txBody>
      </p:sp>
    </p:spTree>
    <p:extLst>
      <p:ext uri="{BB962C8B-B14F-4D97-AF65-F5344CB8AC3E}">
        <p14:creationId xmlns:p14="http://schemas.microsoft.com/office/powerpoint/2010/main" val="2562814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 Formula</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lgn="ctr">
              <a:buNone/>
            </a:pPr>
            <a:r>
              <a:rPr lang="en-US" sz="3200" dirty="0"/>
              <a:t>We know </a:t>
            </a:r>
            <a:r>
              <a:rPr lang="en-US" sz="3200" b="1" dirty="0"/>
              <a:t>p(</a:t>
            </a:r>
            <a:r>
              <a:rPr lang="el-GR" sz="3200" b="1" dirty="0"/>
              <a:t>ω</a:t>
            </a:r>
            <a:r>
              <a:rPr lang="en-US" sz="3200" b="1" baseline="-25000" dirty="0"/>
              <a:t>j</a:t>
            </a:r>
            <a:r>
              <a:rPr lang="en-US" sz="3200" b="1" dirty="0"/>
              <a:t>, x) = P(</a:t>
            </a:r>
            <a:r>
              <a:rPr lang="el-GR" sz="3200" b="1" dirty="0"/>
              <a:t>ω</a:t>
            </a:r>
            <a:r>
              <a:rPr lang="en-US" sz="3200" b="1" baseline="-25000" dirty="0"/>
              <a:t>j </a:t>
            </a:r>
            <a:r>
              <a:rPr lang="en-US" sz="3200" b="1" dirty="0"/>
              <a:t>| x)*p(x) = p(x | </a:t>
            </a:r>
            <a:r>
              <a:rPr lang="el-GR" sz="3200" b="1" dirty="0"/>
              <a:t>ω</a:t>
            </a:r>
            <a:r>
              <a:rPr lang="en-US" sz="3200" b="1" baseline="-25000" dirty="0"/>
              <a:t>j</a:t>
            </a:r>
            <a:r>
              <a:rPr lang="en-US" sz="3200" b="1" dirty="0"/>
              <a:t>)*P(</a:t>
            </a:r>
            <a:r>
              <a:rPr lang="el-GR" sz="3200" b="1" dirty="0"/>
              <a:t>ω</a:t>
            </a:r>
            <a:r>
              <a:rPr lang="en-US" sz="3200" b="1" baseline="-25000" dirty="0"/>
              <a:t>j</a:t>
            </a:r>
            <a:r>
              <a:rPr lang="en-US" sz="3200" b="1" dirty="0"/>
              <a:t>)</a:t>
            </a:r>
          </a:p>
          <a:p>
            <a:pPr marL="0" indent="0" algn="ctr">
              <a:buNone/>
            </a:pPr>
            <a:r>
              <a:rPr lang="en-US" sz="3200" dirty="0">
                <a:solidFill>
                  <a:schemeClr val="accent6"/>
                </a:solidFill>
              </a:rPr>
              <a:t>OR</a:t>
            </a:r>
            <a:r>
              <a:rPr lang="en-US" sz="3200" b="1" dirty="0">
                <a:solidFill>
                  <a:schemeClr val="accent6"/>
                </a:solidFill>
              </a:rPr>
              <a:t> </a:t>
            </a:r>
            <a:r>
              <a:rPr lang="en-US" sz="3200" b="1" dirty="0"/>
              <a:t>posterior x evidence = likelihood x prior</a:t>
            </a:r>
          </a:p>
          <a:p>
            <a:pPr marL="0" indent="0" algn="ctr">
              <a:buNone/>
            </a:pPr>
            <a:endParaRPr lang="en-US" sz="2000" b="1" dirty="0"/>
          </a:p>
          <a:p>
            <a:r>
              <a:rPr lang="en-US" sz="3200" dirty="0"/>
              <a:t>If we rearrange these, it will lead us to a solution to our problem</a:t>
            </a:r>
          </a:p>
          <a:p>
            <a:r>
              <a:rPr lang="en-US" sz="3200" dirty="0"/>
              <a:t>This is called </a:t>
            </a:r>
            <a:r>
              <a:rPr lang="en-US" sz="3200" b="1" i="1" u="sng" dirty="0">
                <a:solidFill>
                  <a:srgbClr val="FF0000"/>
                </a:solidFill>
              </a:rPr>
              <a:t>Bayes’ Formula</a:t>
            </a:r>
            <a:r>
              <a:rPr lang="en-US" sz="3200" dirty="0"/>
              <a:t>:</a:t>
            </a:r>
          </a:p>
          <a:p>
            <a:pPr marL="0" indent="0">
              <a:buNone/>
            </a:pPr>
            <a:endParaRPr lang="en-US" sz="2000" dirty="0"/>
          </a:p>
          <a:p>
            <a:pPr marL="0" indent="0" algn="ctr">
              <a:lnSpc>
                <a:spcPct val="100000"/>
              </a:lnSpc>
              <a:buNone/>
            </a:pPr>
            <a:r>
              <a:rPr lang="en-US" sz="3200" b="1" dirty="0"/>
              <a:t>posterior = </a:t>
            </a:r>
            <a:r>
              <a:rPr lang="en-US" sz="3200" b="1" u="sng" dirty="0"/>
              <a:t>likelihood × prior</a:t>
            </a:r>
            <a:r>
              <a:rPr lang="en-US" sz="3200" b="1" dirty="0"/>
              <a:t>  </a:t>
            </a:r>
            <a:r>
              <a:rPr lang="en-US" sz="3200" dirty="0">
                <a:solidFill>
                  <a:schemeClr val="accent6"/>
                </a:solidFill>
              </a:rPr>
              <a:t>OR</a:t>
            </a:r>
            <a:r>
              <a:rPr lang="en-US" sz="3200" dirty="0"/>
              <a:t>  </a:t>
            </a:r>
            <a:r>
              <a:rPr lang="en-US" sz="3200" b="1" dirty="0"/>
              <a:t>𝑝(𝜔</a:t>
            </a:r>
            <a:r>
              <a:rPr lang="en-US" sz="3200" b="1" baseline="-25000" dirty="0"/>
              <a:t>j</a:t>
            </a:r>
            <a:r>
              <a:rPr lang="en-US" sz="3200" b="1" dirty="0"/>
              <a:t>|𝑥) = </a:t>
            </a:r>
            <a:r>
              <a:rPr lang="en-US" sz="3200" b="1" u="sng" dirty="0"/>
              <a:t>𝑝(𝑥|𝜔</a:t>
            </a:r>
            <a:r>
              <a:rPr lang="en-US" sz="3200" b="1" u="sng" baseline="-25000" dirty="0"/>
              <a:t>j</a:t>
            </a:r>
            <a:r>
              <a:rPr lang="en-US" sz="3200" b="1" u="sng" dirty="0"/>
              <a:t>)*𝑝(𝜔</a:t>
            </a:r>
            <a:r>
              <a:rPr lang="en-US" sz="3200" b="1" u="sng" baseline="-25000" dirty="0"/>
              <a:t>j</a:t>
            </a:r>
            <a:r>
              <a:rPr lang="en-US" sz="3200" b="1" u="sng" dirty="0"/>
              <a:t>)</a:t>
            </a:r>
          </a:p>
          <a:p>
            <a:pPr marL="0" indent="0" algn="ctr">
              <a:lnSpc>
                <a:spcPct val="100000"/>
              </a:lnSpc>
              <a:buNone/>
            </a:pPr>
            <a:r>
              <a:rPr lang="en-US" sz="3200" b="1" dirty="0"/>
              <a:t> 		 evidence					𝑝(𝑥)</a:t>
            </a:r>
          </a:p>
        </p:txBody>
      </p:sp>
    </p:spTree>
    <p:extLst>
      <p:ext uri="{BB962C8B-B14F-4D97-AF65-F5344CB8AC3E}">
        <p14:creationId xmlns:p14="http://schemas.microsoft.com/office/powerpoint/2010/main" val="3924158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Bayes Formula</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lgn="ctr">
              <a:lnSpc>
                <a:spcPct val="100000"/>
              </a:lnSpc>
              <a:buNone/>
            </a:pPr>
            <a:r>
              <a:rPr lang="en-US" sz="3200" b="1" dirty="0"/>
              <a:t>posterior = </a:t>
            </a:r>
            <a:r>
              <a:rPr lang="en-US" sz="3200" b="1" u="sng" dirty="0"/>
              <a:t>likelihood × prior</a:t>
            </a:r>
            <a:r>
              <a:rPr lang="en-US" sz="3200" b="1" dirty="0"/>
              <a:t>  </a:t>
            </a:r>
            <a:r>
              <a:rPr lang="en-US" sz="3200" dirty="0">
                <a:solidFill>
                  <a:schemeClr val="accent6"/>
                </a:solidFill>
              </a:rPr>
              <a:t>OR</a:t>
            </a:r>
            <a:r>
              <a:rPr lang="en-US" sz="3200" dirty="0"/>
              <a:t>  </a:t>
            </a:r>
            <a:r>
              <a:rPr lang="en-US" sz="3200" b="1" dirty="0"/>
              <a:t>𝑝(𝜔</a:t>
            </a:r>
            <a:r>
              <a:rPr lang="en-US" sz="3200" b="1" baseline="-25000" dirty="0"/>
              <a:t>j</a:t>
            </a:r>
            <a:r>
              <a:rPr lang="en-US" sz="3200" b="1" dirty="0"/>
              <a:t>|𝑥) = </a:t>
            </a:r>
            <a:r>
              <a:rPr lang="en-US" sz="3200" b="1" u="sng" dirty="0"/>
              <a:t>𝑝(𝑥|𝜔</a:t>
            </a:r>
            <a:r>
              <a:rPr lang="en-US" sz="3200" b="1" u="sng" baseline="-25000" dirty="0"/>
              <a:t>j</a:t>
            </a:r>
            <a:r>
              <a:rPr lang="en-US" sz="3200" b="1" u="sng" dirty="0"/>
              <a:t>)*𝑝(𝜔</a:t>
            </a:r>
            <a:r>
              <a:rPr lang="en-US" sz="3200" b="1" u="sng" baseline="-25000" dirty="0"/>
              <a:t>j</a:t>
            </a:r>
            <a:r>
              <a:rPr lang="en-US" sz="3200" b="1" u="sng" dirty="0"/>
              <a:t>)</a:t>
            </a:r>
          </a:p>
          <a:p>
            <a:pPr marL="0" indent="0" algn="ctr">
              <a:lnSpc>
                <a:spcPct val="100000"/>
              </a:lnSpc>
              <a:buNone/>
            </a:pPr>
            <a:r>
              <a:rPr lang="en-US" sz="3200" b="1" dirty="0"/>
              <a:t> 		 evidence					𝑝(𝑥)</a:t>
            </a:r>
          </a:p>
          <a:p>
            <a:pPr marL="0" indent="0">
              <a:lnSpc>
                <a:spcPct val="100000"/>
              </a:lnSpc>
              <a:buNone/>
            </a:pPr>
            <a:endParaRPr lang="en-US" sz="1400" b="1" dirty="0"/>
          </a:p>
          <a:p>
            <a:pPr marL="0" indent="0">
              <a:lnSpc>
                <a:spcPct val="100000"/>
              </a:lnSpc>
              <a:buNone/>
            </a:pPr>
            <a:r>
              <a:rPr lang="en-US" sz="3200" dirty="0"/>
              <a:t>Where:</a:t>
            </a:r>
          </a:p>
          <a:p>
            <a:pPr marL="457200" lvl="1" indent="0">
              <a:lnSpc>
                <a:spcPct val="100000"/>
              </a:lnSpc>
              <a:buNone/>
            </a:pPr>
            <a:r>
              <a:rPr lang="en-US" sz="2800" dirty="0"/>
              <a:t>P(</a:t>
            </a:r>
            <a:r>
              <a:rPr lang="el-GR" sz="2800" dirty="0"/>
              <a:t>ω</a:t>
            </a:r>
            <a:r>
              <a:rPr lang="en-US" sz="2800" baseline="-25000" dirty="0"/>
              <a:t>j</a:t>
            </a:r>
            <a:r>
              <a:rPr lang="en-US" sz="2800" dirty="0"/>
              <a:t>) is the posteriori probability</a:t>
            </a:r>
          </a:p>
          <a:p>
            <a:pPr marL="457200" lvl="1" indent="0">
              <a:lnSpc>
                <a:spcPct val="100000"/>
              </a:lnSpc>
              <a:buNone/>
            </a:pPr>
            <a:r>
              <a:rPr lang="en-US" sz="2800" dirty="0"/>
              <a:t>P(x | </a:t>
            </a:r>
            <a:r>
              <a:rPr lang="el-GR" sz="2800" dirty="0"/>
              <a:t>ω</a:t>
            </a:r>
            <a:r>
              <a:rPr lang="en-US" sz="2800" baseline="-25000" dirty="0"/>
              <a:t>j</a:t>
            </a:r>
            <a:r>
              <a:rPr lang="en-US" sz="2800" dirty="0"/>
              <a:t>) is the likelihood of </a:t>
            </a:r>
            <a:r>
              <a:rPr lang="el-GR" sz="2800" dirty="0"/>
              <a:t>ω</a:t>
            </a:r>
            <a:r>
              <a:rPr lang="en-US" sz="2800" baseline="-25000" dirty="0"/>
              <a:t>j </a:t>
            </a:r>
            <a:r>
              <a:rPr lang="en-US" sz="2800" dirty="0"/>
              <a:t>with respect to x</a:t>
            </a:r>
          </a:p>
          <a:p>
            <a:pPr marL="457200" lvl="1" indent="0">
              <a:lnSpc>
                <a:spcPct val="100000"/>
              </a:lnSpc>
              <a:buNone/>
            </a:pPr>
            <a:r>
              <a:rPr lang="en-US" sz="2800" dirty="0"/>
              <a:t>P(x) is the prior probability of the predictor</a:t>
            </a:r>
          </a:p>
          <a:p>
            <a:pPr marL="457200" lvl="1" indent="0">
              <a:lnSpc>
                <a:spcPct val="100000"/>
              </a:lnSpc>
              <a:buNone/>
            </a:pPr>
            <a:r>
              <a:rPr lang="en-US" sz="2800" dirty="0"/>
              <a:t>P(</a:t>
            </a:r>
            <a:r>
              <a:rPr lang="el-GR" sz="2800" dirty="0"/>
              <a:t>ω</a:t>
            </a:r>
            <a:r>
              <a:rPr lang="en-US" sz="2800" baseline="-25000" dirty="0"/>
              <a:t>j</a:t>
            </a:r>
            <a:r>
              <a:rPr lang="en-US" sz="2800" dirty="0"/>
              <a:t> | x) is the posterior – The probability of the state of nature being </a:t>
            </a:r>
            <a:r>
              <a:rPr lang="el-GR" sz="2800" dirty="0"/>
              <a:t>ω</a:t>
            </a:r>
            <a:r>
              <a:rPr lang="en-US" sz="2800" baseline="-25000" dirty="0"/>
              <a:t>j</a:t>
            </a:r>
          </a:p>
          <a:p>
            <a:pPr marL="457200" lvl="1" indent="0">
              <a:lnSpc>
                <a:spcPct val="100000"/>
              </a:lnSpc>
              <a:buNone/>
            </a:pPr>
            <a:r>
              <a:rPr lang="en-US" sz="2800" dirty="0"/>
              <a:t>given that the feature value x has been measured.</a:t>
            </a:r>
          </a:p>
        </p:txBody>
      </p:sp>
    </p:spTree>
    <p:extLst>
      <p:ext uri="{BB962C8B-B14F-4D97-AF65-F5344CB8AC3E}">
        <p14:creationId xmlns:p14="http://schemas.microsoft.com/office/powerpoint/2010/main" val="42010809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pPr algn="ctr"/>
            <a:r>
              <a:rPr lang="en-US" sz="6000" b="1" dirty="0"/>
              <a:t>Constructing a Classifier</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96253" y="1106906"/>
            <a:ext cx="11935326" cy="4944978"/>
          </a:xfrm>
        </p:spPr>
        <p:txBody>
          <a:bodyPr>
            <a:normAutofit/>
          </a:bodyPr>
          <a:lstStyle/>
          <a:p>
            <a:pPr marL="457200" lvl="1" indent="0">
              <a:lnSpc>
                <a:spcPct val="100000"/>
              </a:lnSpc>
              <a:buNone/>
            </a:pPr>
            <a:r>
              <a:rPr lang="en-US" sz="3200" dirty="0"/>
              <a:t>For data with multiple features, </a:t>
            </a:r>
            <a:r>
              <a:rPr lang="en-US" sz="3200" b="1" dirty="0"/>
              <a:t>i.e. [x</a:t>
            </a:r>
            <a:r>
              <a:rPr lang="en-US" sz="3200" b="1" baseline="-25000" dirty="0"/>
              <a:t>1</a:t>
            </a:r>
            <a:r>
              <a:rPr lang="en-US" sz="3200" b="1" dirty="0"/>
              <a:t>, x</a:t>
            </a:r>
            <a:r>
              <a:rPr lang="en-US" sz="3200" b="1" baseline="-25000" dirty="0"/>
              <a:t>2</a:t>
            </a:r>
            <a:r>
              <a:rPr lang="en-US" sz="3200" b="1" dirty="0"/>
              <a:t>, … , x</a:t>
            </a:r>
            <a:r>
              <a:rPr lang="en-US" sz="3200" b="1" baseline="-25000" dirty="0"/>
              <a:t>n</a:t>
            </a:r>
            <a:r>
              <a:rPr lang="en-US" sz="3200" b="1" dirty="0"/>
              <a:t>]</a:t>
            </a:r>
            <a:r>
              <a:rPr lang="en-US" sz="3200" dirty="0"/>
              <a:t>, we calculate</a:t>
            </a:r>
          </a:p>
          <a:p>
            <a:pPr marL="457200" lvl="1" indent="0">
              <a:lnSpc>
                <a:spcPct val="100000"/>
              </a:lnSpc>
              <a:buNone/>
            </a:pPr>
            <a:r>
              <a:rPr lang="en-US" sz="3200" b="1" dirty="0"/>
              <a:t>P(</a:t>
            </a:r>
            <a:r>
              <a:rPr lang="el-GR" sz="3200" b="1" dirty="0"/>
              <a:t>ω</a:t>
            </a:r>
            <a:r>
              <a:rPr lang="en-US" sz="3200" b="1" baseline="-25000" dirty="0"/>
              <a:t>j</a:t>
            </a:r>
            <a:r>
              <a:rPr lang="en-US" sz="3200" b="1" dirty="0"/>
              <a:t>  | x</a:t>
            </a:r>
            <a:r>
              <a:rPr lang="en-US" sz="3200" b="1" baseline="-25000" dirty="0"/>
              <a:t>1</a:t>
            </a:r>
            <a:r>
              <a:rPr lang="en-US" sz="3200" b="1" dirty="0"/>
              <a:t>, x</a:t>
            </a:r>
            <a:r>
              <a:rPr lang="en-US" sz="3200" b="1" baseline="-25000" dirty="0"/>
              <a:t>2</a:t>
            </a:r>
            <a:r>
              <a:rPr lang="en-US" sz="3200" b="1" dirty="0"/>
              <a:t>, … , x</a:t>
            </a:r>
            <a:r>
              <a:rPr lang="en-US" sz="3200" b="1" baseline="-25000" dirty="0"/>
              <a:t>n</a:t>
            </a:r>
            <a:r>
              <a:rPr lang="en-US" sz="3200" b="1" dirty="0"/>
              <a:t>) </a:t>
            </a:r>
            <a:r>
              <a:rPr lang="en-US" sz="3200" dirty="0"/>
              <a:t>for all features.</a:t>
            </a:r>
          </a:p>
          <a:p>
            <a:pPr marL="0" indent="0">
              <a:lnSpc>
                <a:spcPct val="100000"/>
              </a:lnSpc>
              <a:buNone/>
            </a:pPr>
            <a:endParaRPr lang="en-US" sz="1200" dirty="0"/>
          </a:p>
          <a:p>
            <a:pPr marL="0" indent="0" algn="ctr">
              <a:lnSpc>
                <a:spcPct val="100000"/>
              </a:lnSpc>
              <a:buNone/>
            </a:pPr>
            <a:r>
              <a:rPr lang="en-US" sz="2500" b="1" dirty="0"/>
              <a:t>𝑃(𝜔, 𝑥</a:t>
            </a:r>
            <a:r>
              <a:rPr lang="en-US" sz="2500" b="1" baseline="-25000" dirty="0"/>
              <a:t>1</a:t>
            </a:r>
            <a:r>
              <a:rPr lang="en-US" sz="2500" b="1" dirty="0"/>
              <a:t> , 𝑥</a:t>
            </a:r>
            <a:r>
              <a:rPr lang="en-US" sz="2500" b="1" baseline="-25000" dirty="0"/>
              <a:t>2</a:t>
            </a:r>
            <a:r>
              <a:rPr lang="en-US" sz="2500" b="1" dirty="0"/>
              <a:t> ,........, 𝑥</a:t>
            </a:r>
            <a:r>
              <a:rPr lang="en-US" sz="2500" b="1" baseline="-25000" dirty="0"/>
              <a:t>n</a:t>
            </a:r>
            <a:r>
              <a:rPr lang="en-US" sz="2500" b="1" dirty="0"/>
              <a:t> ) = 𝑃(𝑥</a:t>
            </a:r>
            <a:r>
              <a:rPr lang="en-US" sz="2500" b="1" baseline="-25000" dirty="0"/>
              <a:t>1</a:t>
            </a:r>
            <a:r>
              <a:rPr lang="en-US" sz="2500" b="1" dirty="0"/>
              <a:t>, 𝑥</a:t>
            </a:r>
            <a:r>
              <a:rPr lang="en-US" sz="2500" b="1" baseline="-25000" dirty="0"/>
              <a:t>2</a:t>
            </a:r>
            <a:r>
              <a:rPr lang="en-US" sz="2500" b="1" dirty="0"/>
              <a:t> ,........, 𝑥</a:t>
            </a:r>
            <a:r>
              <a:rPr lang="en-US" sz="2500" b="1" baseline="-25000" dirty="0"/>
              <a:t>n</a:t>
            </a:r>
            <a:r>
              <a:rPr lang="en-US" sz="2500" b="1" dirty="0"/>
              <a:t> , 𝜔)</a:t>
            </a:r>
          </a:p>
          <a:p>
            <a:pPr marL="0" indent="0" algn="ctr">
              <a:lnSpc>
                <a:spcPct val="100000"/>
              </a:lnSpc>
              <a:buNone/>
            </a:pPr>
            <a:r>
              <a:rPr lang="en-US" sz="2500" b="1" dirty="0"/>
              <a:t>𝑃(𝜔, 𝑥</a:t>
            </a:r>
            <a:r>
              <a:rPr lang="en-US" sz="2500" b="1" baseline="-25000" dirty="0"/>
              <a:t>1 </a:t>
            </a:r>
            <a:r>
              <a:rPr lang="en-US" sz="2500" b="1" dirty="0"/>
              <a:t>, 𝑥</a:t>
            </a:r>
            <a:r>
              <a:rPr lang="en-US" sz="2500" b="1" baseline="-25000" dirty="0"/>
              <a:t>2</a:t>
            </a:r>
            <a:r>
              <a:rPr lang="en-US" sz="2500" b="1" dirty="0"/>
              <a:t> ,........, 𝑥</a:t>
            </a:r>
            <a:r>
              <a:rPr lang="en-US" sz="2500" b="1" baseline="-25000" dirty="0"/>
              <a:t>n</a:t>
            </a:r>
            <a:r>
              <a:rPr lang="en-US" sz="2500" b="1" dirty="0"/>
              <a:t> ) = 𝑃(𝑥</a:t>
            </a:r>
            <a:r>
              <a:rPr lang="en-US" sz="2500" b="1" baseline="-25000" dirty="0"/>
              <a:t>1</a:t>
            </a:r>
            <a:r>
              <a:rPr lang="en-US" sz="2500" b="1" dirty="0"/>
              <a:t> | 𝑥</a:t>
            </a:r>
            <a:r>
              <a:rPr lang="en-US" sz="2500" b="1" baseline="-25000" dirty="0"/>
              <a:t>2</a:t>
            </a:r>
            <a:r>
              <a:rPr lang="en-US" sz="2500" b="1" dirty="0"/>
              <a:t> ,........, 𝑥</a:t>
            </a:r>
            <a:r>
              <a:rPr lang="en-US" sz="2500" b="1" baseline="-25000" dirty="0"/>
              <a:t>n</a:t>
            </a:r>
            <a:r>
              <a:rPr lang="en-US" sz="2500" b="1" dirty="0"/>
              <a:t>, 𝜔)*𝑃(𝑥</a:t>
            </a:r>
            <a:r>
              <a:rPr lang="en-US" sz="2500" b="1" baseline="-25000" dirty="0"/>
              <a:t>2</a:t>
            </a:r>
            <a:r>
              <a:rPr lang="en-US" sz="2500" b="1" dirty="0"/>
              <a:t> | 𝑥% ,........, 𝑥</a:t>
            </a:r>
            <a:r>
              <a:rPr lang="en-US" sz="2500" b="1" baseline="-25000" dirty="0"/>
              <a:t>n</a:t>
            </a:r>
            <a:r>
              <a:rPr lang="en-US" sz="2500" b="1" dirty="0"/>
              <a:t>, 𝜔) ... . . 𝑃(𝑥</a:t>
            </a:r>
            <a:r>
              <a:rPr lang="en-US" sz="2500" b="1" baseline="-25000" dirty="0"/>
              <a:t>n</a:t>
            </a:r>
            <a:r>
              <a:rPr lang="en-US" sz="2500" b="1" dirty="0"/>
              <a:t>, |𝜔)𝑃(𝜔)</a:t>
            </a:r>
          </a:p>
          <a:p>
            <a:pPr marL="0" indent="0">
              <a:lnSpc>
                <a:spcPct val="100000"/>
              </a:lnSpc>
              <a:buNone/>
            </a:pPr>
            <a:endParaRPr lang="en-US" sz="1200" b="1" dirty="0"/>
          </a:p>
          <a:p>
            <a:pPr marL="457200" lvl="1" indent="0">
              <a:lnSpc>
                <a:spcPct val="100000"/>
              </a:lnSpc>
              <a:buNone/>
            </a:pPr>
            <a:r>
              <a:rPr lang="en-US" sz="3200" dirty="0"/>
              <a:t>Naive Bayes classifier assumes that the presence of a particular feature in a class is unrelated to the presence of any other feature.</a:t>
            </a:r>
          </a:p>
          <a:p>
            <a:pPr marL="457200" lvl="1" indent="0">
              <a:lnSpc>
                <a:spcPct val="100000"/>
              </a:lnSpc>
              <a:buNone/>
            </a:pPr>
            <a:endParaRPr lang="en-US" sz="1100" dirty="0"/>
          </a:p>
          <a:p>
            <a:pPr marL="457200" lvl="1" indent="0" algn="ctr">
              <a:lnSpc>
                <a:spcPct val="100000"/>
              </a:lnSpc>
              <a:buNone/>
            </a:pPr>
            <a:r>
              <a:rPr lang="en-US" sz="2500" b="1" dirty="0"/>
              <a:t>𝑃(𝜔, 𝑥</a:t>
            </a:r>
            <a:r>
              <a:rPr lang="en-US" sz="2500" b="1" baseline="-25000" dirty="0"/>
              <a:t>1</a:t>
            </a:r>
            <a:r>
              <a:rPr lang="en-US" sz="2500" b="1" dirty="0"/>
              <a:t> , 𝑥</a:t>
            </a:r>
            <a:r>
              <a:rPr lang="en-US" sz="2500" b="1" baseline="-25000" dirty="0"/>
              <a:t>2</a:t>
            </a:r>
            <a:r>
              <a:rPr lang="en-US" sz="2500" b="1" dirty="0"/>
              <a:t> ,........, 𝑥</a:t>
            </a:r>
            <a:r>
              <a:rPr lang="en-US" sz="2500" b="1" baseline="-25000" dirty="0"/>
              <a:t>n</a:t>
            </a:r>
            <a:r>
              <a:rPr lang="en-US" sz="2500" b="1" dirty="0"/>
              <a:t> ) = 𝑃(𝜔) ∏</a:t>
            </a:r>
            <a:r>
              <a:rPr lang="en-US" sz="2500" b="1" i="1" baseline="44000" dirty="0" err="1"/>
              <a:t>n</a:t>
            </a:r>
            <a:r>
              <a:rPr lang="en-US" sz="2500" b="1" i="1" baseline="-25000" dirty="0" err="1"/>
              <a:t>i</a:t>
            </a:r>
            <a:r>
              <a:rPr lang="en-US" sz="2500" b="1" baseline="-25000" dirty="0"/>
              <a:t>=1 </a:t>
            </a:r>
            <a:r>
              <a:rPr lang="en-US" sz="2500" b="1" dirty="0"/>
              <a:t>𝑃(𝑥</a:t>
            </a:r>
            <a:r>
              <a:rPr lang="en-US" sz="2500" b="1" baseline="-25000" dirty="0" err="1"/>
              <a:t>i</a:t>
            </a:r>
            <a:r>
              <a:rPr lang="en-US" sz="2500" b="1" dirty="0"/>
              <a:t>, |𝜔)</a:t>
            </a:r>
          </a:p>
        </p:txBody>
      </p:sp>
    </p:spTree>
    <p:extLst>
      <p:ext uri="{BB962C8B-B14F-4D97-AF65-F5344CB8AC3E}">
        <p14:creationId xmlns:p14="http://schemas.microsoft.com/office/powerpoint/2010/main" val="2607827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fontScale="90000"/>
          </a:bodyPr>
          <a:lstStyle/>
          <a:p>
            <a:pPr algn="ctr"/>
            <a:r>
              <a:rPr lang="en-US" sz="6000" b="1" dirty="0"/>
              <a:t>Constructing a Classifier</a:t>
            </a:r>
            <a:br>
              <a:rPr lang="en-US" sz="6000" b="1" dirty="0"/>
            </a:br>
            <a:r>
              <a:rPr lang="en-US" sz="6000" b="1" dirty="0"/>
              <a:t>From the Probability Model</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648326"/>
            <a:ext cx="11481847" cy="4403558"/>
          </a:xfrm>
        </p:spPr>
        <p:txBody>
          <a:bodyPr>
            <a:normAutofit/>
          </a:bodyPr>
          <a:lstStyle/>
          <a:p>
            <a:pPr marL="0" indent="0">
              <a:lnSpc>
                <a:spcPct val="100000"/>
              </a:lnSpc>
              <a:buNone/>
            </a:pPr>
            <a:r>
              <a:rPr lang="en-US" sz="3200" dirty="0"/>
              <a:t>So far we have derived the independent feature model –</a:t>
            </a:r>
          </a:p>
          <a:p>
            <a:pPr marL="457200" lvl="1" indent="0">
              <a:lnSpc>
                <a:spcPct val="100000"/>
              </a:lnSpc>
              <a:buNone/>
            </a:pPr>
            <a:r>
              <a:rPr lang="en-US" sz="3200" dirty="0"/>
              <a:t>the </a:t>
            </a:r>
            <a:r>
              <a:rPr lang="en-US" sz="3200" b="1" dirty="0">
                <a:solidFill>
                  <a:srgbClr val="FF0000"/>
                </a:solidFill>
              </a:rPr>
              <a:t>Naïve Bayes Probability Model</a:t>
            </a:r>
          </a:p>
          <a:p>
            <a:pPr marL="457200" lvl="1" indent="0">
              <a:lnSpc>
                <a:spcPct val="100000"/>
              </a:lnSpc>
              <a:buNone/>
            </a:pPr>
            <a:endParaRPr lang="en-US" sz="3200" b="1" dirty="0">
              <a:solidFill>
                <a:srgbClr val="FF0000"/>
              </a:solidFill>
            </a:endParaRPr>
          </a:p>
          <a:p>
            <a:pPr marL="457200" lvl="1" indent="0" algn="ctr">
              <a:lnSpc>
                <a:spcPct val="100000"/>
              </a:lnSpc>
              <a:buNone/>
            </a:pPr>
            <a:endParaRPr lang="en-US" sz="3200" b="1" i="1" dirty="0">
              <a:solidFill>
                <a:srgbClr val="FF0000"/>
              </a:solidFill>
            </a:endParaRPr>
          </a:p>
        </p:txBody>
      </p:sp>
      <p:pic>
        <p:nvPicPr>
          <p:cNvPr id="3" name="Picture 2">
            <a:extLst>
              <a:ext uri="{FF2B5EF4-FFF2-40B4-BE49-F238E27FC236}">
                <a16:creationId xmlns:a16="http://schemas.microsoft.com/office/drawing/2014/main" id="{15305377-9BC5-3650-552A-65B74FE113A8}"/>
              </a:ext>
            </a:extLst>
          </p:cNvPr>
          <p:cNvPicPr>
            <a:picLocks noChangeAspect="1"/>
          </p:cNvPicPr>
          <p:nvPr/>
        </p:nvPicPr>
        <p:blipFill>
          <a:blip r:embed="rId3"/>
          <a:stretch>
            <a:fillRect/>
          </a:stretch>
        </p:blipFill>
        <p:spPr>
          <a:xfrm>
            <a:off x="2576020" y="3429000"/>
            <a:ext cx="7039957" cy="1324160"/>
          </a:xfrm>
          <a:prstGeom prst="rect">
            <a:avLst/>
          </a:prstGeom>
        </p:spPr>
      </p:pic>
    </p:spTree>
    <p:extLst>
      <p:ext uri="{BB962C8B-B14F-4D97-AF65-F5344CB8AC3E}">
        <p14:creationId xmlns:p14="http://schemas.microsoft.com/office/powerpoint/2010/main" val="1263046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fontScale="90000"/>
          </a:bodyPr>
          <a:lstStyle/>
          <a:p>
            <a:pPr algn="ctr"/>
            <a:r>
              <a:rPr lang="en-US" sz="6000" b="1" dirty="0"/>
              <a:t>Naïve Bayes Algorithm for Discrete Input Attributes</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Learning Phase:</a:t>
            </a:r>
            <a:endParaRPr lang="en-US" sz="3200" b="1" dirty="0">
              <a:solidFill>
                <a:srgbClr val="FF0000"/>
              </a:solidFill>
            </a:endParaRPr>
          </a:p>
          <a:p>
            <a:pPr marL="457200" lvl="1" indent="0">
              <a:lnSpc>
                <a:spcPct val="100000"/>
              </a:lnSpc>
              <a:buNone/>
            </a:pPr>
            <a:r>
              <a:rPr lang="en-US" sz="3200" dirty="0"/>
              <a:t>Given a training set S;</a:t>
            </a:r>
          </a:p>
          <a:p>
            <a:pPr marL="457200" lvl="1" indent="0">
              <a:lnSpc>
                <a:spcPct val="100000"/>
              </a:lnSpc>
              <a:buNone/>
            </a:pPr>
            <a:endParaRPr lang="en-US" sz="3200" dirty="0"/>
          </a:p>
          <a:p>
            <a:pPr marL="457200" lvl="1" indent="0">
              <a:lnSpc>
                <a:spcPct val="100000"/>
              </a:lnSpc>
              <a:buNone/>
            </a:pPr>
            <a:endParaRPr lang="en-US" sz="3200" dirty="0"/>
          </a:p>
          <a:p>
            <a:pPr marL="457200" lvl="1" indent="0">
              <a:lnSpc>
                <a:spcPct val="100000"/>
              </a:lnSpc>
              <a:buNone/>
            </a:pPr>
            <a:endParaRPr lang="en-US" sz="3200" dirty="0"/>
          </a:p>
          <a:p>
            <a:pPr marL="457200" lvl="1" indent="0">
              <a:lnSpc>
                <a:spcPct val="100000"/>
              </a:lnSpc>
              <a:buNone/>
            </a:pPr>
            <a:endParaRPr lang="en-US" sz="3200" dirty="0"/>
          </a:p>
          <a:p>
            <a:pPr marL="457200" lvl="1" indent="0">
              <a:lnSpc>
                <a:spcPct val="100000"/>
              </a:lnSpc>
              <a:buNone/>
            </a:pPr>
            <a:endParaRPr lang="en-US" sz="1400" dirty="0"/>
          </a:p>
          <a:p>
            <a:pPr marL="457200" lvl="1" indent="0">
              <a:lnSpc>
                <a:spcPct val="100000"/>
              </a:lnSpc>
              <a:buNone/>
            </a:pPr>
            <a:r>
              <a:rPr lang="en-US" sz="3200" dirty="0"/>
              <a:t>Output is </a:t>
            </a:r>
            <a:r>
              <a:rPr lang="en-US" sz="3200" b="1" dirty="0"/>
              <a:t>Conditional Probability Tables </a:t>
            </a:r>
            <a:r>
              <a:rPr lang="en-US" sz="3200" dirty="0"/>
              <a:t>for </a:t>
            </a:r>
            <a:r>
              <a:rPr lang="en-US" sz="3200" b="1" dirty="0" err="1"/>
              <a:t>X</a:t>
            </a:r>
            <a:r>
              <a:rPr lang="en-US" sz="3200" b="1" baseline="-25000" dirty="0" err="1"/>
              <a:t>j</a:t>
            </a:r>
            <a:r>
              <a:rPr lang="en-US" sz="3200" b="1" dirty="0"/>
              <a:t>, N</a:t>
            </a:r>
            <a:r>
              <a:rPr lang="en-US" sz="3200" b="1" baseline="-25000" dirty="0"/>
              <a:t>j </a:t>
            </a:r>
            <a:r>
              <a:rPr lang="en-US" sz="3200" b="1" dirty="0"/>
              <a:t>x L </a:t>
            </a:r>
            <a:r>
              <a:rPr lang="en-US" sz="3200" dirty="0"/>
              <a:t>elements</a:t>
            </a:r>
          </a:p>
        </p:txBody>
      </p:sp>
      <p:pic>
        <p:nvPicPr>
          <p:cNvPr id="7" name="Picture 6">
            <a:extLst>
              <a:ext uri="{FF2B5EF4-FFF2-40B4-BE49-F238E27FC236}">
                <a16:creationId xmlns:a16="http://schemas.microsoft.com/office/drawing/2014/main" id="{EA434DC2-39B1-1647-0ECB-5077CBB0CA01}"/>
              </a:ext>
            </a:extLst>
          </p:cNvPr>
          <p:cNvPicPr>
            <a:picLocks noChangeAspect="1"/>
          </p:cNvPicPr>
          <p:nvPr/>
        </p:nvPicPr>
        <p:blipFill>
          <a:blip r:embed="rId3"/>
          <a:stretch>
            <a:fillRect/>
          </a:stretch>
        </p:blipFill>
        <p:spPr>
          <a:xfrm>
            <a:off x="1223281" y="2581125"/>
            <a:ext cx="9745435" cy="2152950"/>
          </a:xfrm>
          <a:prstGeom prst="rect">
            <a:avLst/>
          </a:prstGeom>
        </p:spPr>
      </p:pic>
    </p:spTree>
    <p:extLst>
      <p:ext uri="{BB962C8B-B14F-4D97-AF65-F5344CB8AC3E}">
        <p14:creationId xmlns:p14="http://schemas.microsoft.com/office/powerpoint/2010/main" val="37362153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a:t>
            </a:r>
            <a:endParaRPr lang="en-US" sz="3200" b="1" dirty="0">
              <a:solidFill>
                <a:srgbClr val="FF0000"/>
              </a:solidFill>
            </a:endParaRPr>
          </a:p>
        </p:txBody>
      </p:sp>
      <p:pic>
        <p:nvPicPr>
          <p:cNvPr id="6" name="Picture 5">
            <a:extLst>
              <a:ext uri="{FF2B5EF4-FFF2-40B4-BE49-F238E27FC236}">
                <a16:creationId xmlns:a16="http://schemas.microsoft.com/office/drawing/2014/main" id="{AE5B8B78-0CE5-B0DA-F2E2-CEFE08688D3D}"/>
              </a:ext>
            </a:extLst>
          </p:cNvPr>
          <p:cNvPicPr>
            <a:picLocks noChangeAspect="1"/>
          </p:cNvPicPr>
          <p:nvPr/>
        </p:nvPicPr>
        <p:blipFill>
          <a:blip r:embed="rId3"/>
          <a:stretch>
            <a:fillRect/>
          </a:stretch>
        </p:blipFill>
        <p:spPr>
          <a:xfrm>
            <a:off x="4589189" y="1022485"/>
            <a:ext cx="6797488" cy="5029399"/>
          </a:xfrm>
          <a:prstGeom prst="rect">
            <a:avLst/>
          </a:prstGeom>
        </p:spPr>
      </p:pic>
    </p:spTree>
    <p:extLst>
      <p:ext uri="{BB962C8B-B14F-4D97-AF65-F5344CB8AC3E}">
        <p14:creationId xmlns:p14="http://schemas.microsoft.com/office/powerpoint/2010/main" val="2424266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endParaRPr lang="en-US" b="1" dirty="0">
              <a:solidFill>
                <a:srgbClr val="00B050"/>
              </a:solidFill>
            </a:endParaRPr>
          </a:p>
          <a:p>
            <a:pPr lvl="1">
              <a:lnSpc>
                <a:spcPct val="100000"/>
              </a:lnSpc>
            </a:pPr>
            <a:r>
              <a:rPr lang="en-US" sz="2800" b="1" dirty="0"/>
              <a:t>Learning Phase				</a:t>
            </a:r>
            <a:endParaRPr lang="en-US" sz="2200" b="1" dirty="0"/>
          </a:p>
          <a:p>
            <a:pPr lvl="1">
              <a:lnSpc>
                <a:spcPct val="100000"/>
              </a:lnSpc>
            </a:pPr>
            <a:endParaRPr lang="en-US" sz="2800" b="1" dirty="0"/>
          </a:p>
          <a:p>
            <a:pPr lvl="1">
              <a:lnSpc>
                <a:spcPct val="100000"/>
              </a:lnSpc>
            </a:pPr>
            <a:endParaRPr lang="en-US" sz="2800" b="1" dirty="0"/>
          </a:p>
          <a:p>
            <a:pPr lvl="1">
              <a:lnSpc>
                <a:spcPct val="100000"/>
              </a:lnSpc>
            </a:pPr>
            <a:endParaRPr lang="en-US" sz="1400" b="1" dirty="0"/>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extLst>
              <p:ext uri="{D42A27DB-BD31-4B8C-83A1-F6EECF244321}">
                <p14:modId xmlns:p14="http://schemas.microsoft.com/office/powerpoint/2010/main" val="3059399899"/>
              </p:ext>
            </p:extLst>
          </p:nvPr>
        </p:nvGraphicFramePr>
        <p:xfrm>
          <a:off x="479926" y="2512372"/>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Outlook</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2729955739"/>
              </p:ext>
            </p:extLst>
          </p:nvPr>
        </p:nvGraphicFramePr>
        <p:xfrm>
          <a:off x="6146499" y="2993634"/>
          <a:ext cx="5565575" cy="222504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   </a:t>
                      </a:r>
                      <a:r>
                        <a:rPr lang="en-US" sz="2000" dirty="0">
                          <a:solidFill>
                            <a:srgbClr val="FF0000"/>
                          </a:solidFill>
                        </a:rPr>
                        <a:t>A</a:t>
                      </a:r>
                      <a:endParaRPr lang="en-GB" sz="2000"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600" b="1" dirty="0"/>
                        <a:t>Outlook</a:t>
                      </a:r>
                    </a:p>
                    <a:p>
                      <a:pPr algn="ctr"/>
                      <a:r>
                        <a:rPr lang="en-US" sz="2000" b="1" dirty="0">
                          <a:solidFill>
                            <a:srgbClr val="FF0000"/>
                          </a:solidFill>
                        </a:rPr>
                        <a:t>B</a:t>
                      </a:r>
                      <a:endParaRPr lang="en-GB"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 / 5 = 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gridSpan="2">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25496916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r>
              <a:rPr lang="en-US" b="1" dirty="0">
                <a:solidFill>
                  <a:srgbClr val="FF0000"/>
                </a:solidFill>
              </a:rPr>
              <a:t>P(B)</a:t>
            </a:r>
            <a:r>
              <a:rPr lang="en-US" dirty="0">
                <a:solidFill>
                  <a:srgbClr val="FF0000"/>
                </a:solidFill>
              </a:rPr>
              <a:t> </a:t>
            </a:r>
            <a:r>
              <a:rPr lang="en-US" dirty="0"/>
              <a:t>=</a:t>
            </a:r>
            <a:r>
              <a:rPr lang="en-US" dirty="0">
                <a:solidFill>
                  <a:srgbClr val="FF0000"/>
                </a:solidFill>
              </a:rPr>
              <a:t> </a:t>
            </a:r>
            <a:r>
              <a:rPr lang="en-US" dirty="0"/>
              <a:t>P(Sunny) = 5/14 = </a:t>
            </a:r>
            <a:r>
              <a:rPr lang="en-US" dirty="0">
                <a:solidFill>
                  <a:srgbClr val="00B050"/>
                </a:solidFill>
              </a:rPr>
              <a:t>0.36</a:t>
            </a:r>
            <a:endParaRPr lang="en-US" b="1" dirty="0">
              <a:solidFill>
                <a:srgbClr val="00B050"/>
              </a:solidFill>
            </a:endParaRPr>
          </a:p>
          <a:p>
            <a:pPr lvl="1">
              <a:lnSpc>
                <a:spcPct val="100000"/>
              </a:lnSpc>
            </a:pPr>
            <a:r>
              <a:rPr lang="en-US" sz="2800" b="1" dirty="0"/>
              <a:t>Learning Phase				</a:t>
            </a:r>
            <a:r>
              <a:rPr lang="en-US" sz="2800" b="1" dirty="0">
                <a:solidFill>
                  <a:srgbClr val="FF0000"/>
                </a:solidFill>
              </a:rPr>
              <a:t>P(A) </a:t>
            </a:r>
            <a:r>
              <a:rPr lang="en-US" sz="2800" dirty="0"/>
              <a:t>=</a:t>
            </a:r>
            <a:r>
              <a:rPr lang="en-US" sz="2800" b="1" dirty="0"/>
              <a:t> </a:t>
            </a:r>
            <a:r>
              <a:rPr lang="en-US" sz="2800" dirty="0"/>
              <a:t>P(Play) =  9/14 = </a:t>
            </a:r>
            <a:r>
              <a:rPr lang="en-US" sz="2800" dirty="0">
                <a:solidFill>
                  <a:srgbClr val="00B050"/>
                </a:solidFill>
              </a:rPr>
              <a:t>0.64</a:t>
            </a:r>
            <a:endParaRPr lang="en-US" sz="2800" b="1" dirty="0">
              <a:solidFill>
                <a:srgbClr val="00B050"/>
              </a:solidFill>
            </a:endParaRPr>
          </a:p>
          <a:p>
            <a:pPr marL="3657600" lvl="8" indent="0">
              <a:lnSpc>
                <a:spcPct val="100000"/>
              </a:lnSpc>
              <a:buNone/>
            </a:pPr>
            <a:r>
              <a:rPr lang="en-US" sz="2800" b="1" dirty="0"/>
              <a:t>		</a:t>
            </a:r>
            <a:r>
              <a:rPr lang="en-US" sz="2800" b="1" dirty="0">
                <a:solidFill>
                  <a:srgbClr val="FF0000"/>
                </a:solidFill>
              </a:rPr>
              <a:t>P(B | A) </a:t>
            </a:r>
            <a:r>
              <a:rPr lang="en-US" sz="2800" dirty="0"/>
              <a:t>=</a:t>
            </a:r>
            <a:r>
              <a:rPr lang="en-US" sz="2800" b="1" dirty="0"/>
              <a:t> </a:t>
            </a:r>
            <a:r>
              <a:rPr lang="en-US" sz="2800" dirty="0"/>
              <a:t>P(Sunny | Play) = 2/9 = </a:t>
            </a:r>
            <a:r>
              <a:rPr lang="en-US" sz="2800" dirty="0">
                <a:solidFill>
                  <a:srgbClr val="00B050"/>
                </a:solidFill>
              </a:rPr>
              <a:t>0.22</a:t>
            </a:r>
          </a:p>
          <a:p>
            <a:pPr marL="3657600" lvl="8" indent="0">
              <a:lnSpc>
                <a:spcPct val="100000"/>
              </a:lnSpc>
              <a:buNone/>
            </a:pPr>
            <a:endParaRPr lang="en-US" sz="2200" b="1" dirty="0"/>
          </a:p>
          <a:p>
            <a:pPr lvl="1">
              <a:lnSpc>
                <a:spcPct val="100000"/>
              </a:lnSpc>
            </a:pPr>
            <a:endParaRPr lang="en-US" sz="2800" b="1" dirty="0"/>
          </a:p>
          <a:p>
            <a:pPr lvl="1">
              <a:lnSpc>
                <a:spcPct val="100000"/>
              </a:lnSpc>
            </a:pPr>
            <a:endParaRPr lang="en-US" sz="2800" b="1" dirty="0"/>
          </a:p>
          <a:p>
            <a:pPr lvl="1">
              <a:lnSpc>
                <a:spcPct val="100000"/>
              </a:lnSpc>
            </a:pPr>
            <a:endParaRPr lang="en-US" sz="1400" b="1" dirty="0"/>
          </a:p>
          <a:p>
            <a:pPr marL="0" indent="0">
              <a:lnSpc>
                <a:spcPct val="100000"/>
              </a:lnSpc>
              <a:buNone/>
            </a:pPr>
            <a:r>
              <a:rPr lang="en-US" dirty="0"/>
              <a:t>Therefore </a:t>
            </a:r>
            <a:r>
              <a:rPr lang="en-US" b="1" dirty="0">
                <a:solidFill>
                  <a:srgbClr val="FF0000"/>
                </a:solidFill>
              </a:rPr>
              <a:t>P(A | B) </a:t>
            </a:r>
            <a:r>
              <a:rPr lang="en-US" dirty="0"/>
              <a:t>= P(Play | Sunny)</a:t>
            </a:r>
          </a:p>
          <a:p>
            <a:pPr marL="0" indent="0">
              <a:lnSpc>
                <a:spcPct val="100000"/>
              </a:lnSpc>
              <a:buNone/>
            </a:pPr>
            <a:r>
              <a:rPr lang="en-US" dirty="0"/>
              <a:t> = (P(Sunny | Play) * P(Play)) / P(Sunny)</a:t>
            </a:r>
            <a:endParaRPr lang="en-US" b="1" dirty="0">
              <a:solidFill>
                <a:srgbClr val="FF0000"/>
              </a:solidFill>
            </a:endParaRP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nvGraphicFramePr>
        <p:xfrm>
          <a:off x="479926" y="2512372"/>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Outlook</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nvGraphicFramePr>
        <p:xfrm>
          <a:off x="6146499" y="2993634"/>
          <a:ext cx="5565575" cy="222504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   </a:t>
                      </a:r>
                      <a:r>
                        <a:rPr lang="en-US" sz="2000" dirty="0">
                          <a:solidFill>
                            <a:srgbClr val="FF0000"/>
                          </a:solidFill>
                        </a:rPr>
                        <a:t>A</a:t>
                      </a:r>
                      <a:endParaRPr lang="en-GB" sz="2000"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600" b="1" dirty="0"/>
                        <a:t>Outlook</a:t>
                      </a:r>
                    </a:p>
                    <a:p>
                      <a:pPr algn="ctr"/>
                      <a:r>
                        <a:rPr lang="en-US" sz="2000" b="1" dirty="0">
                          <a:solidFill>
                            <a:srgbClr val="FF0000"/>
                          </a:solidFill>
                        </a:rPr>
                        <a:t>B</a:t>
                      </a:r>
                      <a:endParaRPr lang="en-GB"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 / 5 = 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gridSpan="2">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34128722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r>
              <a:rPr lang="en-US" b="1" dirty="0">
                <a:solidFill>
                  <a:srgbClr val="FF0000"/>
                </a:solidFill>
              </a:rPr>
              <a:t>P(B)</a:t>
            </a:r>
            <a:r>
              <a:rPr lang="en-US" dirty="0">
                <a:solidFill>
                  <a:srgbClr val="FF0000"/>
                </a:solidFill>
              </a:rPr>
              <a:t> </a:t>
            </a:r>
            <a:r>
              <a:rPr lang="en-US" dirty="0"/>
              <a:t>=</a:t>
            </a:r>
            <a:r>
              <a:rPr lang="en-US" dirty="0">
                <a:solidFill>
                  <a:srgbClr val="FF0000"/>
                </a:solidFill>
              </a:rPr>
              <a:t> </a:t>
            </a:r>
            <a:r>
              <a:rPr lang="en-US" dirty="0"/>
              <a:t>P(Sunny) = 5/14 = </a:t>
            </a:r>
            <a:r>
              <a:rPr lang="en-US" dirty="0">
                <a:solidFill>
                  <a:srgbClr val="00B050"/>
                </a:solidFill>
              </a:rPr>
              <a:t>0.36</a:t>
            </a:r>
            <a:endParaRPr lang="en-US" b="1" dirty="0">
              <a:solidFill>
                <a:srgbClr val="00B050"/>
              </a:solidFill>
            </a:endParaRPr>
          </a:p>
          <a:p>
            <a:pPr lvl="1">
              <a:lnSpc>
                <a:spcPct val="100000"/>
              </a:lnSpc>
            </a:pPr>
            <a:r>
              <a:rPr lang="en-US" sz="2800" b="1" dirty="0"/>
              <a:t>Learning Phase				</a:t>
            </a:r>
            <a:r>
              <a:rPr lang="en-US" sz="2800" b="1" dirty="0">
                <a:solidFill>
                  <a:srgbClr val="FF0000"/>
                </a:solidFill>
              </a:rPr>
              <a:t>P(A) </a:t>
            </a:r>
            <a:r>
              <a:rPr lang="en-US" sz="2800" dirty="0"/>
              <a:t>=</a:t>
            </a:r>
            <a:r>
              <a:rPr lang="en-US" sz="2800" b="1" dirty="0"/>
              <a:t> </a:t>
            </a:r>
            <a:r>
              <a:rPr lang="en-US" sz="2800" dirty="0"/>
              <a:t>P(Play) =  9/14 = </a:t>
            </a:r>
            <a:r>
              <a:rPr lang="en-US" sz="2800" dirty="0">
                <a:solidFill>
                  <a:srgbClr val="00B050"/>
                </a:solidFill>
              </a:rPr>
              <a:t>0.64</a:t>
            </a:r>
            <a:endParaRPr lang="en-US" sz="2800" b="1" dirty="0">
              <a:solidFill>
                <a:srgbClr val="00B050"/>
              </a:solidFill>
            </a:endParaRPr>
          </a:p>
          <a:p>
            <a:pPr marL="3657600" lvl="8" indent="0">
              <a:lnSpc>
                <a:spcPct val="100000"/>
              </a:lnSpc>
              <a:buNone/>
            </a:pPr>
            <a:r>
              <a:rPr lang="en-US" sz="2800" b="1" dirty="0"/>
              <a:t>		</a:t>
            </a:r>
            <a:r>
              <a:rPr lang="en-US" sz="2800" b="1" dirty="0">
                <a:solidFill>
                  <a:srgbClr val="FF0000"/>
                </a:solidFill>
              </a:rPr>
              <a:t>P(B | A) </a:t>
            </a:r>
            <a:r>
              <a:rPr lang="en-US" sz="2800" dirty="0"/>
              <a:t>=</a:t>
            </a:r>
            <a:r>
              <a:rPr lang="en-US" sz="2800" b="1" dirty="0"/>
              <a:t> </a:t>
            </a:r>
            <a:r>
              <a:rPr lang="en-US" sz="2800" dirty="0"/>
              <a:t>P(Sunny | Play) = 2/9 = </a:t>
            </a:r>
            <a:r>
              <a:rPr lang="en-US" sz="2800" dirty="0">
                <a:solidFill>
                  <a:srgbClr val="00B050"/>
                </a:solidFill>
              </a:rPr>
              <a:t>0.22</a:t>
            </a:r>
          </a:p>
          <a:p>
            <a:pPr marL="3657600" lvl="8" indent="0">
              <a:lnSpc>
                <a:spcPct val="100000"/>
              </a:lnSpc>
              <a:buNone/>
            </a:pPr>
            <a:endParaRPr lang="en-US" sz="2200" b="1" dirty="0"/>
          </a:p>
          <a:p>
            <a:pPr lvl="1">
              <a:lnSpc>
                <a:spcPct val="100000"/>
              </a:lnSpc>
            </a:pPr>
            <a:endParaRPr lang="en-US" sz="2800" b="1" dirty="0"/>
          </a:p>
          <a:p>
            <a:pPr lvl="1">
              <a:lnSpc>
                <a:spcPct val="100000"/>
              </a:lnSpc>
            </a:pPr>
            <a:endParaRPr lang="en-US" sz="2800" b="1" dirty="0"/>
          </a:p>
          <a:p>
            <a:pPr lvl="1">
              <a:lnSpc>
                <a:spcPct val="100000"/>
              </a:lnSpc>
            </a:pPr>
            <a:endParaRPr lang="en-US" sz="1400" b="1" dirty="0"/>
          </a:p>
          <a:p>
            <a:pPr marL="0" indent="0">
              <a:lnSpc>
                <a:spcPct val="100000"/>
              </a:lnSpc>
              <a:buNone/>
            </a:pPr>
            <a:r>
              <a:rPr lang="en-US" dirty="0"/>
              <a:t>Therefore </a:t>
            </a:r>
            <a:r>
              <a:rPr lang="en-US" b="1" dirty="0">
                <a:solidFill>
                  <a:srgbClr val="FF0000"/>
                </a:solidFill>
              </a:rPr>
              <a:t>P(A | B) </a:t>
            </a:r>
            <a:r>
              <a:rPr lang="en-US" dirty="0"/>
              <a:t>= P(Play | Sunny)</a:t>
            </a:r>
          </a:p>
          <a:p>
            <a:pPr marL="0" indent="0">
              <a:lnSpc>
                <a:spcPct val="100000"/>
              </a:lnSpc>
              <a:buNone/>
            </a:pPr>
            <a:r>
              <a:rPr lang="en-US" dirty="0"/>
              <a:t> = (P(Sunny | Play) * P(Play)) / P(Sunny) = (</a:t>
            </a:r>
            <a:r>
              <a:rPr lang="en-US" dirty="0">
                <a:solidFill>
                  <a:srgbClr val="00B050"/>
                </a:solidFill>
              </a:rPr>
              <a:t>0.22</a:t>
            </a:r>
            <a:r>
              <a:rPr lang="en-US" dirty="0"/>
              <a:t>*</a:t>
            </a:r>
            <a:r>
              <a:rPr lang="en-US" dirty="0">
                <a:solidFill>
                  <a:srgbClr val="00B050"/>
                </a:solidFill>
              </a:rPr>
              <a:t>0.64</a:t>
            </a:r>
            <a:r>
              <a:rPr lang="en-US" dirty="0"/>
              <a:t>) / </a:t>
            </a:r>
            <a:r>
              <a:rPr lang="en-US" dirty="0">
                <a:solidFill>
                  <a:srgbClr val="00B050"/>
                </a:solidFill>
              </a:rPr>
              <a:t>0.36</a:t>
            </a:r>
            <a:r>
              <a:rPr lang="en-US" dirty="0"/>
              <a:t> = </a:t>
            </a:r>
            <a:r>
              <a:rPr lang="en-US" b="1" dirty="0">
                <a:solidFill>
                  <a:srgbClr val="FF0000"/>
                </a:solidFill>
              </a:rPr>
              <a:t>0.39</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nvGraphicFramePr>
        <p:xfrm>
          <a:off x="479926" y="2512372"/>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Outlook</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nvGraphicFramePr>
        <p:xfrm>
          <a:off x="6146499" y="2993634"/>
          <a:ext cx="5565575" cy="222504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   </a:t>
                      </a:r>
                      <a:r>
                        <a:rPr lang="en-US" sz="2000" dirty="0">
                          <a:solidFill>
                            <a:srgbClr val="FF0000"/>
                          </a:solidFill>
                        </a:rPr>
                        <a:t>A</a:t>
                      </a:r>
                      <a:endParaRPr lang="en-GB" sz="2000"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600" b="1" dirty="0"/>
                        <a:t>Outlook</a:t>
                      </a:r>
                    </a:p>
                    <a:p>
                      <a:pPr algn="ctr"/>
                      <a:r>
                        <a:rPr lang="en-US" sz="2000" b="1" dirty="0">
                          <a:solidFill>
                            <a:srgbClr val="FF0000"/>
                          </a:solidFill>
                        </a:rPr>
                        <a:t>B</a:t>
                      </a:r>
                      <a:endParaRPr lang="en-GB"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 / 5 = 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gridSpan="2">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3870333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r>
              <a:rPr lang="en-US" b="1" dirty="0">
                <a:solidFill>
                  <a:srgbClr val="FF0000"/>
                </a:solidFill>
              </a:rPr>
              <a:t>P(B)</a:t>
            </a:r>
            <a:r>
              <a:rPr lang="en-US" dirty="0">
                <a:solidFill>
                  <a:srgbClr val="FF0000"/>
                </a:solidFill>
              </a:rPr>
              <a:t> </a:t>
            </a:r>
            <a:r>
              <a:rPr lang="en-US" dirty="0"/>
              <a:t>=</a:t>
            </a:r>
            <a:r>
              <a:rPr lang="en-US" dirty="0">
                <a:solidFill>
                  <a:srgbClr val="FF0000"/>
                </a:solidFill>
              </a:rPr>
              <a:t> </a:t>
            </a:r>
            <a:r>
              <a:rPr lang="en-US" dirty="0"/>
              <a:t>P(Sunny) = 5/14 = </a:t>
            </a:r>
            <a:r>
              <a:rPr lang="en-US" dirty="0">
                <a:solidFill>
                  <a:srgbClr val="00B050"/>
                </a:solidFill>
              </a:rPr>
              <a:t>0.36</a:t>
            </a:r>
            <a:endParaRPr lang="en-US" b="1" dirty="0">
              <a:solidFill>
                <a:srgbClr val="00B050"/>
              </a:solidFill>
            </a:endParaRPr>
          </a:p>
          <a:p>
            <a:pPr lvl="1">
              <a:lnSpc>
                <a:spcPct val="100000"/>
              </a:lnSpc>
            </a:pPr>
            <a:r>
              <a:rPr lang="en-US" sz="2800" b="1" dirty="0"/>
              <a:t>Learning Phase				</a:t>
            </a:r>
            <a:r>
              <a:rPr lang="en-US" sz="2800" b="1" dirty="0">
                <a:solidFill>
                  <a:srgbClr val="FF0000"/>
                </a:solidFill>
              </a:rPr>
              <a:t>P(A) </a:t>
            </a:r>
            <a:r>
              <a:rPr lang="en-US" sz="2800" dirty="0"/>
              <a:t>=</a:t>
            </a:r>
            <a:r>
              <a:rPr lang="en-US" sz="2800" b="1" dirty="0"/>
              <a:t> </a:t>
            </a:r>
            <a:r>
              <a:rPr lang="en-US" sz="2800" dirty="0"/>
              <a:t>P(No Play) =  5/14 = </a:t>
            </a:r>
            <a:r>
              <a:rPr lang="en-US" sz="2800" dirty="0">
                <a:solidFill>
                  <a:srgbClr val="00B050"/>
                </a:solidFill>
              </a:rPr>
              <a:t>0.36</a:t>
            </a:r>
            <a:endParaRPr lang="en-US" sz="2800" b="1" dirty="0">
              <a:solidFill>
                <a:srgbClr val="00B050"/>
              </a:solidFill>
            </a:endParaRPr>
          </a:p>
          <a:p>
            <a:pPr marL="3657600" lvl="8" indent="0">
              <a:lnSpc>
                <a:spcPct val="100000"/>
              </a:lnSpc>
              <a:buNone/>
            </a:pPr>
            <a:r>
              <a:rPr lang="en-US" sz="2800" b="1" dirty="0"/>
              <a:t>		</a:t>
            </a:r>
            <a:r>
              <a:rPr lang="en-US" sz="2800" b="1" dirty="0">
                <a:solidFill>
                  <a:srgbClr val="FF0000"/>
                </a:solidFill>
              </a:rPr>
              <a:t>P(B|A) </a:t>
            </a:r>
            <a:r>
              <a:rPr lang="en-US" sz="2800" dirty="0"/>
              <a:t>=</a:t>
            </a:r>
            <a:r>
              <a:rPr lang="en-US" sz="2800" b="1" dirty="0"/>
              <a:t> </a:t>
            </a:r>
            <a:r>
              <a:rPr lang="en-US" sz="2800" dirty="0"/>
              <a:t>P(</a:t>
            </a:r>
            <a:r>
              <a:rPr lang="en-US" sz="2800" dirty="0" err="1"/>
              <a:t>Sunny|No</a:t>
            </a:r>
            <a:r>
              <a:rPr lang="en-US" sz="2800" dirty="0"/>
              <a:t> Play) = 3/5 = </a:t>
            </a:r>
            <a:r>
              <a:rPr lang="en-US" sz="2800" dirty="0">
                <a:solidFill>
                  <a:srgbClr val="00B050"/>
                </a:solidFill>
              </a:rPr>
              <a:t>0.6</a:t>
            </a:r>
          </a:p>
          <a:p>
            <a:pPr marL="3657600" lvl="8" indent="0">
              <a:lnSpc>
                <a:spcPct val="100000"/>
              </a:lnSpc>
              <a:buNone/>
            </a:pPr>
            <a:endParaRPr lang="en-US" sz="2200" b="1" dirty="0"/>
          </a:p>
          <a:p>
            <a:pPr lvl="1">
              <a:lnSpc>
                <a:spcPct val="100000"/>
              </a:lnSpc>
            </a:pPr>
            <a:endParaRPr lang="en-US" sz="2800" b="1" dirty="0"/>
          </a:p>
          <a:p>
            <a:pPr lvl="1">
              <a:lnSpc>
                <a:spcPct val="100000"/>
              </a:lnSpc>
            </a:pPr>
            <a:endParaRPr lang="en-US" sz="2800" b="1" dirty="0"/>
          </a:p>
          <a:p>
            <a:pPr lvl="1">
              <a:lnSpc>
                <a:spcPct val="100000"/>
              </a:lnSpc>
            </a:pPr>
            <a:endParaRPr lang="en-US" sz="1400" b="1" dirty="0"/>
          </a:p>
          <a:p>
            <a:pPr marL="0" indent="0">
              <a:lnSpc>
                <a:spcPct val="100000"/>
              </a:lnSpc>
              <a:buNone/>
            </a:pPr>
            <a:r>
              <a:rPr lang="en-US" dirty="0"/>
              <a:t>Therefore </a:t>
            </a:r>
            <a:r>
              <a:rPr lang="en-US" b="1" dirty="0">
                <a:solidFill>
                  <a:srgbClr val="FF0000"/>
                </a:solidFill>
              </a:rPr>
              <a:t>P(A | B) </a:t>
            </a:r>
            <a:r>
              <a:rPr lang="en-US" dirty="0"/>
              <a:t>= P(No Play | Sunny)</a:t>
            </a:r>
          </a:p>
          <a:p>
            <a:pPr marL="0" indent="0">
              <a:lnSpc>
                <a:spcPct val="100000"/>
              </a:lnSpc>
              <a:buNone/>
            </a:pPr>
            <a:r>
              <a:rPr lang="en-US" dirty="0"/>
              <a:t> = (P(Sunny | No Play) * P(No Play)) / P(Sunny) = (</a:t>
            </a:r>
            <a:r>
              <a:rPr lang="en-US" dirty="0">
                <a:solidFill>
                  <a:srgbClr val="00B050"/>
                </a:solidFill>
              </a:rPr>
              <a:t>0.6</a:t>
            </a:r>
            <a:r>
              <a:rPr lang="en-US" dirty="0"/>
              <a:t>*</a:t>
            </a:r>
            <a:r>
              <a:rPr lang="en-US" dirty="0">
                <a:solidFill>
                  <a:srgbClr val="00B050"/>
                </a:solidFill>
              </a:rPr>
              <a:t>0.36</a:t>
            </a:r>
            <a:r>
              <a:rPr lang="en-US" dirty="0"/>
              <a:t>) / </a:t>
            </a:r>
            <a:r>
              <a:rPr lang="en-US" dirty="0">
                <a:solidFill>
                  <a:srgbClr val="00B050"/>
                </a:solidFill>
              </a:rPr>
              <a:t>0.36</a:t>
            </a:r>
            <a:r>
              <a:rPr lang="en-US" dirty="0"/>
              <a:t> = </a:t>
            </a:r>
            <a:r>
              <a:rPr lang="en-US" b="1" dirty="0">
                <a:solidFill>
                  <a:srgbClr val="FF0000"/>
                </a:solidFill>
              </a:rPr>
              <a:t>0.6</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nvGraphicFramePr>
        <p:xfrm>
          <a:off x="479926" y="2512372"/>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Outlook</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nvGraphicFramePr>
        <p:xfrm>
          <a:off x="6146499" y="2993634"/>
          <a:ext cx="5565575" cy="222504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   </a:t>
                      </a:r>
                      <a:r>
                        <a:rPr lang="en-US" sz="2000" dirty="0">
                          <a:solidFill>
                            <a:srgbClr val="FF0000"/>
                          </a:solidFill>
                        </a:rPr>
                        <a:t>A</a:t>
                      </a:r>
                      <a:endParaRPr lang="en-GB" sz="2000"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600" b="1" dirty="0"/>
                        <a:t>Outlook</a:t>
                      </a:r>
                    </a:p>
                    <a:p>
                      <a:pPr algn="ctr"/>
                      <a:r>
                        <a:rPr lang="en-US" sz="2000" b="1" dirty="0">
                          <a:solidFill>
                            <a:srgbClr val="FF0000"/>
                          </a:solidFill>
                        </a:rPr>
                        <a:t>B</a:t>
                      </a:r>
                      <a:endParaRPr lang="en-GB"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 / 5 = 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gridSpan="2">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2440626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a:t>
            </a:r>
          </a:p>
          <a:p>
            <a:pPr lvl="1">
              <a:lnSpc>
                <a:spcPct val="100000"/>
              </a:lnSpc>
            </a:pPr>
            <a:r>
              <a:rPr lang="en-US" sz="2800" b="1" dirty="0"/>
              <a:t>Learning Phase</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extLst>
              <p:ext uri="{D42A27DB-BD31-4B8C-83A1-F6EECF244321}">
                <p14:modId xmlns:p14="http://schemas.microsoft.com/office/powerpoint/2010/main" val="1860125587"/>
              </p:ext>
            </p:extLst>
          </p:nvPr>
        </p:nvGraphicFramePr>
        <p:xfrm>
          <a:off x="479926" y="2777066"/>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Temp</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Hot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Mild</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Cool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574466078"/>
              </p:ext>
            </p:extLst>
          </p:nvPr>
        </p:nvGraphicFramePr>
        <p:xfrm>
          <a:off x="6096000" y="2777066"/>
          <a:ext cx="5565575" cy="219456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800" b="1" dirty="0"/>
                        <a:t>Temp</a:t>
                      </a:r>
                      <a:endParaRPr lang="en-GB"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Hot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Mild</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6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Cool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 / 5 = 0.2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1373347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a:t>
            </a:r>
          </a:p>
          <a:p>
            <a:pPr lvl="1">
              <a:lnSpc>
                <a:spcPct val="100000"/>
              </a:lnSpc>
            </a:pPr>
            <a:r>
              <a:rPr lang="en-US" sz="2800" b="1" dirty="0"/>
              <a:t>Learning Phase</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extLst>
              <p:ext uri="{D42A27DB-BD31-4B8C-83A1-F6EECF244321}">
                <p14:modId xmlns:p14="http://schemas.microsoft.com/office/powerpoint/2010/main" val="3027707284"/>
              </p:ext>
            </p:extLst>
          </p:nvPr>
        </p:nvGraphicFramePr>
        <p:xfrm>
          <a:off x="479926" y="2777066"/>
          <a:ext cx="5126790" cy="182880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2">
                  <a:txBody>
                    <a:bodyPr/>
                    <a:lstStyle/>
                    <a:p>
                      <a:pPr algn="ctr"/>
                      <a:r>
                        <a:rPr lang="en-US" b="1" dirty="0"/>
                        <a:t>Humid</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High</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Normal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3218384086"/>
              </p:ext>
            </p:extLst>
          </p:nvPr>
        </p:nvGraphicFramePr>
        <p:xfrm>
          <a:off x="6096000" y="2777066"/>
          <a:ext cx="5565575" cy="182880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2">
                  <a:txBody>
                    <a:bodyPr/>
                    <a:lstStyle/>
                    <a:p>
                      <a:pPr algn="ctr"/>
                      <a:r>
                        <a:rPr lang="en-US" sz="1800" b="1" dirty="0"/>
                        <a:t>Humid</a:t>
                      </a:r>
                      <a:endParaRPr lang="en-GB"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Hot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3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4 / 5 = 0.8</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Mild</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6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 / 5 = 0.2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889287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a:t>
            </a:r>
          </a:p>
          <a:p>
            <a:pPr lvl="1">
              <a:lnSpc>
                <a:spcPct val="100000"/>
              </a:lnSpc>
            </a:pPr>
            <a:r>
              <a:rPr lang="en-US" sz="2800" b="1" dirty="0"/>
              <a:t>Learning Phase</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extLst>
              <p:ext uri="{D42A27DB-BD31-4B8C-83A1-F6EECF244321}">
                <p14:modId xmlns:p14="http://schemas.microsoft.com/office/powerpoint/2010/main" val="2468914937"/>
              </p:ext>
            </p:extLst>
          </p:nvPr>
        </p:nvGraphicFramePr>
        <p:xfrm>
          <a:off x="479926" y="2777066"/>
          <a:ext cx="5126790" cy="182880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2">
                  <a:txBody>
                    <a:bodyPr/>
                    <a:lstStyle/>
                    <a:p>
                      <a:pPr algn="ctr"/>
                      <a:r>
                        <a:rPr lang="en-US" b="1" dirty="0"/>
                        <a:t>Wind</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Strong</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Weak</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3675778978"/>
              </p:ext>
            </p:extLst>
          </p:nvPr>
        </p:nvGraphicFramePr>
        <p:xfrm>
          <a:off x="6096000" y="2777066"/>
          <a:ext cx="5565575" cy="182880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2">
                  <a:txBody>
                    <a:bodyPr/>
                    <a:lstStyle/>
                    <a:p>
                      <a:pPr algn="ctr"/>
                      <a:r>
                        <a:rPr lang="en-US" sz="1800" b="1" dirty="0"/>
                        <a:t>Wind</a:t>
                      </a:r>
                      <a:endParaRPr lang="en-GB"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Strong</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3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6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Week</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6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8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21734829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r>
              <a:rPr lang="en-US" sz="3200" i="1" dirty="0">
                <a:solidFill>
                  <a:srgbClr val="00B050"/>
                </a:solidFill>
              </a:rPr>
              <a:t>P(Play = Yes) = 9/14    P(Play = No) = 5/14</a:t>
            </a:r>
          </a:p>
        </p:txBody>
      </p:sp>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2923983324"/>
              </p:ext>
            </p:extLst>
          </p:nvPr>
        </p:nvGraphicFramePr>
        <p:xfrm>
          <a:off x="316336" y="4157528"/>
          <a:ext cx="4948990" cy="1371600"/>
        </p:xfrm>
        <a:graphic>
          <a:graphicData uri="http://schemas.openxmlformats.org/drawingml/2006/table">
            <a:tbl>
              <a:tblPr firstRow="1" bandRow="1">
                <a:tableStyleId>{5C22544A-7EE6-4342-B048-85BDC9FD1C3A}</a:tableStyleId>
              </a:tblPr>
              <a:tblGrid>
                <a:gridCol w="784568">
                  <a:extLst>
                    <a:ext uri="{9D8B030D-6E8A-4147-A177-3AD203B41FA5}">
                      <a16:colId xmlns:a16="http://schemas.microsoft.com/office/drawing/2014/main" val="3167770999"/>
                    </a:ext>
                  </a:extLst>
                </a:gridCol>
                <a:gridCol w="920084">
                  <a:extLst>
                    <a:ext uri="{9D8B030D-6E8A-4147-A177-3AD203B41FA5}">
                      <a16:colId xmlns:a16="http://schemas.microsoft.com/office/drawing/2014/main" val="3846903972"/>
                    </a:ext>
                  </a:extLst>
                </a:gridCol>
                <a:gridCol w="1245338">
                  <a:extLst>
                    <a:ext uri="{9D8B030D-6E8A-4147-A177-3AD203B41FA5}">
                      <a16:colId xmlns:a16="http://schemas.microsoft.com/office/drawing/2014/main" val="1775085890"/>
                    </a:ext>
                  </a:extLst>
                </a:gridCol>
                <a:gridCol w="1245338">
                  <a:extLst>
                    <a:ext uri="{9D8B030D-6E8A-4147-A177-3AD203B41FA5}">
                      <a16:colId xmlns:a16="http://schemas.microsoft.com/office/drawing/2014/main" val="1510351829"/>
                    </a:ext>
                  </a:extLst>
                </a:gridCol>
                <a:gridCol w="753662">
                  <a:extLst>
                    <a:ext uri="{9D8B030D-6E8A-4147-A177-3AD203B41FA5}">
                      <a16:colId xmlns:a16="http://schemas.microsoft.com/office/drawing/2014/main" val="3718525435"/>
                    </a:ext>
                  </a:extLst>
                </a:gridCol>
              </a:tblGrid>
              <a:tr h="250703">
                <a:tc rowSpan="2" gridSpan="2">
                  <a:txBody>
                    <a:bodyPr/>
                    <a:lstStyle/>
                    <a:p>
                      <a:pPr algn="ctr"/>
                      <a:r>
                        <a:rPr lang="en-US" sz="1200" dirty="0">
                          <a:solidFill>
                            <a:schemeClr val="tx1"/>
                          </a:solidFill>
                        </a:rPr>
                        <a:t>Likelihood Table</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1200" dirty="0">
                          <a:solidFill>
                            <a:schemeClr val="tx1"/>
                          </a:solidFill>
                        </a:rPr>
                        <a:t>Play</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50703">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1" dirty="0"/>
                        <a:t>P(Play = Yes)</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b="1" dirty="0"/>
                        <a:t>P(Play = No)</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50703">
                <a:tc rowSpan="2">
                  <a:txBody>
                    <a:bodyPr/>
                    <a:lstStyle/>
                    <a:p>
                      <a:pPr algn="ctr"/>
                      <a:r>
                        <a:rPr lang="en-US" sz="1200" b="1" dirty="0"/>
                        <a:t>Wind</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sz="1200" dirty="0"/>
                        <a:t>Strong</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sz="1200" dirty="0"/>
                        <a:t>3 / 9 = 0.22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3 / 5 = 0.6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6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50703">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Week</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sz="1200" dirty="0"/>
                        <a:t>6 / 9 = 0.44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2 / 5 = 0.4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8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50703">
                <a:tc>
                  <a:txBody>
                    <a:bodyPr/>
                    <a:lstStyle/>
                    <a:p>
                      <a:pPr algn="ctr"/>
                      <a:endParaRPr lang="en-GB" sz="12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200" dirty="0"/>
                        <a:t>9 / 14 = 0.64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sz="1200" dirty="0"/>
                        <a:t>5 / 14 = 0.36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graphicFrame>
        <p:nvGraphicFramePr>
          <p:cNvPr id="3" name="Table 2">
            <a:extLst>
              <a:ext uri="{FF2B5EF4-FFF2-40B4-BE49-F238E27FC236}">
                <a16:creationId xmlns:a16="http://schemas.microsoft.com/office/drawing/2014/main" id="{1C688455-42B0-13CF-267D-66B6EAE0DF7D}"/>
              </a:ext>
            </a:extLst>
          </p:cNvPr>
          <p:cNvGraphicFramePr>
            <a:graphicFrameLocks noGrp="1"/>
          </p:cNvGraphicFramePr>
          <p:nvPr>
            <p:extLst>
              <p:ext uri="{D42A27DB-BD31-4B8C-83A1-F6EECF244321}">
                <p14:modId xmlns:p14="http://schemas.microsoft.com/office/powerpoint/2010/main" val="3829403937"/>
              </p:ext>
            </p:extLst>
          </p:nvPr>
        </p:nvGraphicFramePr>
        <p:xfrm>
          <a:off x="7291137" y="2097950"/>
          <a:ext cx="4220065" cy="1813162"/>
        </p:xfrm>
        <a:graphic>
          <a:graphicData uri="http://schemas.openxmlformats.org/drawingml/2006/table">
            <a:tbl>
              <a:tblPr firstRow="1" bandRow="1">
                <a:tableStyleId>{5C22544A-7EE6-4342-B048-85BDC9FD1C3A}</a:tableStyleId>
              </a:tblPr>
              <a:tblGrid>
                <a:gridCol w="669011">
                  <a:extLst>
                    <a:ext uri="{9D8B030D-6E8A-4147-A177-3AD203B41FA5}">
                      <a16:colId xmlns:a16="http://schemas.microsoft.com/office/drawing/2014/main" val="3167770999"/>
                    </a:ext>
                  </a:extLst>
                </a:gridCol>
                <a:gridCol w="784567">
                  <a:extLst>
                    <a:ext uri="{9D8B030D-6E8A-4147-A177-3AD203B41FA5}">
                      <a16:colId xmlns:a16="http://schemas.microsoft.com/office/drawing/2014/main" val="3846903972"/>
                    </a:ext>
                  </a:extLst>
                </a:gridCol>
                <a:gridCol w="1061915">
                  <a:extLst>
                    <a:ext uri="{9D8B030D-6E8A-4147-A177-3AD203B41FA5}">
                      <a16:colId xmlns:a16="http://schemas.microsoft.com/office/drawing/2014/main" val="1775085890"/>
                    </a:ext>
                  </a:extLst>
                </a:gridCol>
                <a:gridCol w="1061915">
                  <a:extLst>
                    <a:ext uri="{9D8B030D-6E8A-4147-A177-3AD203B41FA5}">
                      <a16:colId xmlns:a16="http://schemas.microsoft.com/office/drawing/2014/main" val="1510351829"/>
                    </a:ext>
                  </a:extLst>
                </a:gridCol>
                <a:gridCol w="642657">
                  <a:extLst>
                    <a:ext uri="{9D8B030D-6E8A-4147-A177-3AD203B41FA5}">
                      <a16:colId xmlns:a16="http://schemas.microsoft.com/office/drawing/2014/main" val="3718525435"/>
                    </a:ext>
                  </a:extLst>
                </a:gridCol>
              </a:tblGrid>
              <a:tr h="368377">
                <a:tc rowSpan="2" gridSpan="2">
                  <a:txBody>
                    <a:bodyPr/>
                    <a:lstStyle/>
                    <a:p>
                      <a:pPr algn="ctr"/>
                      <a:r>
                        <a:rPr lang="en-US" sz="1200" dirty="0">
                          <a:solidFill>
                            <a:schemeClr val="tx1"/>
                          </a:solidFill>
                        </a:rPr>
                        <a:t>Likelihood Table</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8957">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1" dirty="0"/>
                        <a:t>P(Play = Yes)</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b="1" dirty="0"/>
                        <a:t>P(Play = No)</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8957">
                <a:tc rowSpan="3">
                  <a:txBody>
                    <a:bodyPr/>
                    <a:lstStyle/>
                    <a:p>
                      <a:pPr algn="ctr"/>
                      <a:r>
                        <a:rPr lang="en-US" sz="1200" b="1" dirty="0"/>
                        <a:t>Outlook</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sz="1200" dirty="0"/>
                        <a:t>Sunny</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sz="1200" dirty="0"/>
                        <a:t>2 / 9 = 0.22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3 / 5 = 0.6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5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8957">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Overcast</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sz="1200" dirty="0"/>
                        <a:t>4 / 9 = 0.44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0 / 5 = 0</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4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8957">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Rain</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sz="1200" dirty="0"/>
                        <a:t>3 / 9 = 0.33</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2 / 5 = 0.4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5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8957">
                <a:tc gridSpan="2">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200" dirty="0"/>
                        <a:t>9 / 14 = 0.64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sz="1200" dirty="0"/>
                        <a:t>5 / 14 = 0.36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graphicFrame>
        <p:nvGraphicFramePr>
          <p:cNvPr id="6" name="Table 2">
            <a:extLst>
              <a:ext uri="{FF2B5EF4-FFF2-40B4-BE49-F238E27FC236}">
                <a16:creationId xmlns:a16="http://schemas.microsoft.com/office/drawing/2014/main" id="{1DD9762D-8837-1102-1CA6-49BBB4D2D3D0}"/>
              </a:ext>
            </a:extLst>
          </p:cNvPr>
          <p:cNvGraphicFramePr>
            <a:graphicFrameLocks noGrp="1"/>
          </p:cNvGraphicFramePr>
          <p:nvPr>
            <p:extLst>
              <p:ext uri="{D42A27DB-BD31-4B8C-83A1-F6EECF244321}">
                <p14:modId xmlns:p14="http://schemas.microsoft.com/office/powerpoint/2010/main" val="280834224"/>
              </p:ext>
            </p:extLst>
          </p:nvPr>
        </p:nvGraphicFramePr>
        <p:xfrm>
          <a:off x="680798" y="2085070"/>
          <a:ext cx="4220066" cy="1813160"/>
        </p:xfrm>
        <a:graphic>
          <a:graphicData uri="http://schemas.openxmlformats.org/drawingml/2006/table">
            <a:tbl>
              <a:tblPr firstRow="1" bandRow="1">
                <a:tableStyleId>{5C22544A-7EE6-4342-B048-85BDC9FD1C3A}</a:tableStyleId>
              </a:tblPr>
              <a:tblGrid>
                <a:gridCol w="669011">
                  <a:extLst>
                    <a:ext uri="{9D8B030D-6E8A-4147-A177-3AD203B41FA5}">
                      <a16:colId xmlns:a16="http://schemas.microsoft.com/office/drawing/2014/main" val="3167770999"/>
                    </a:ext>
                  </a:extLst>
                </a:gridCol>
                <a:gridCol w="784568">
                  <a:extLst>
                    <a:ext uri="{9D8B030D-6E8A-4147-A177-3AD203B41FA5}">
                      <a16:colId xmlns:a16="http://schemas.microsoft.com/office/drawing/2014/main" val="3846903972"/>
                    </a:ext>
                  </a:extLst>
                </a:gridCol>
                <a:gridCol w="1061915">
                  <a:extLst>
                    <a:ext uri="{9D8B030D-6E8A-4147-A177-3AD203B41FA5}">
                      <a16:colId xmlns:a16="http://schemas.microsoft.com/office/drawing/2014/main" val="1775085890"/>
                    </a:ext>
                  </a:extLst>
                </a:gridCol>
                <a:gridCol w="1061915">
                  <a:extLst>
                    <a:ext uri="{9D8B030D-6E8A-4147-A177-3AD203B41FA5}">
                      <a16:colId xmlns:a16="http://schemas.microsoft.com/office/drawing/2014/main" val="1510351829"/>
                    </a:ext>
                  </a:extLst>
                </a:gridCol>
                <a:gridCol w="642657">
                  <a:extLst>
                    <a:ext uri="{9D8B030D-6E8A-4147-A177-3AD203B41FA5}">
                      <a16:colId xmlns:a16="http://schemas.microsoft.com/office/drawing/2014/main" val="3718525435"/>
                    </a:ext>
                  </a:extLst>
                </a:gridCol>
              </a:tblGrid>
              <a:tr h="352879">
                <a:tc rowSpan="2" gridSpan="2">
                  <a:txBody>
                    <a:bodyPr/>
                    <a:lstStyle/>
                    <a:p>
                      <a:pPr algn="ctr"/>
                      <a:r>
                        <a:rPr lang="en-US" sz="1200" dirty="0">
                          <a:solidFill>
                            <a:schemeClr val="tx1"/>
                          </a:solidFill>
                        </a:rPr>
                        <a:t>Likelihood Table</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9480">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1" dirty="0"/>
                        <a:t>P(Play = Yes)</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b="1" dirty="0"/>
                        <a:t>P(Play = No)</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9480">
                <a:tc rowSpan="3">
                  <a:txBody>
                    <a:bodyPr/>
                    <a:lstStyle/>
                    <a:p>
                      <a:pPr algn="ctr"/>
                      <a:r>
                        <a:rPr lang="en-US" sz="1200" b="1" dirty="0"/>
                        <a:t>Temp</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sz="1200" dirty="0"/>
                        <a:t>Hot</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sz="1200" dirty="0"/>
                        <a:t>2 / 9 = 0.22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2 / 5 = 0.4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4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9480">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Mild</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sz="1200" dirty="0"/>
                        <a:t>4 / 9 = 0.44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2 / 5 = 0.4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6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9480">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Cool</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sz="1200" dirty="0"/>
                        <a:t>3 / 9 = 0.33</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1 / 5 = 0.2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4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9480">
                <a:tc>
                  <a:txBody>
                    <a:bodyPr/>
                    <a:lstStyle/>
                    <a:p>
                      <a:pPr algn="ctr"/>
                      <a:endParaRPr lang="en-GB" sz="12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200" dirty="0"/>
                        <a:t>9 / 14 = 0.64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sz="1200" dirty="0"/>
                        <a:t>5 / 14 = 0.36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graphicFrame>
        <p:nvGraphicFramePr>
          <p:cNvPr id="7" name="Table 2">
            <a:extLst>
              <a:ext uri="{FF2B5EF4-FFF2-40B4-BE49-F238E27FC236}">
                <a16:creationId xmlns:a16="http://schemas.microsoft.com/office/drawing/2014/main" id="{5A20B025-4076-47B5-B1B5-7E60B139AAE8}"/>
              </a:ext>
            </a:extLst>
          </p:cNvPr>
          <p:cNvGraphicFramePr>
            <a:graphicFrameLocks noGrp="1"/>
          </p:cNvGraphicFramePr>
          <p:nvPr>
            <p:extLst>
              <p:ext uri="{D42A27DB-BD31-4B8C-83A1-F6EECF244321}">
                <p14:modId xmlns:p14="http://schemas.microsoft.com/office/powerpoint/2010/main" val="3220364277"/>
              </p:ext>
            </p:extLst>
          </p:nvPr>
        </p:nvGraphicFramePr>
        <p:xfrm>
          <a:off x="6926676" y="4157528"/>
          <a:ext cx="4948990" cy="1371600"/>
        </p:xfrm>
        <a:graphic>
          <a:graphicData uri="http://schemas.openxmlformats.org/drawingml/2006/table">
            <a:tbl>
              <a:tblPr firstRow="1" bandRow="1">
                <a:tableStyleId>{5C22544A-7EE6-4342-B048-85BDC9FD1C3A}</a:tableStyleId>
              </a:tblPr>
              <a:tblGrid>
                <a:gridCol w="784568">
                  <a:extLst>
                    <a:ext uri="{9D8B030D-6E8A-4147-A177-3AD203B41FA5}">
                      <a16:colId xmlns:a16="http://schemas.microsoft.com/office/drawing/2014/main" val="3167770999"/>
                    </a:ext>
                  </a:extLst>
                </a:gridCol>
                <a:gridCol w="920084">
                  <a:extLst>
                    <a:ext uri="{9D8B030D-6E8A-4147-A177-3AD203B41FA5}">
                      <a16:colId xmlns:a16="http://schemas.microsoft.com/office/drawing/2014/main" val="3846903972"/>
                    </a:ext>
                  </a:extLst>
                </a:gridCol>
                <a:gridCol w="1245338">
                  <a:extLst>
                    <a:ext uri="{9D8B030D-6E8A-4147-A177-3AD203B41FA5}">
                      <a16:colId xmlns:a16="http://schemas.microsoft.com/office/drawing/2014/main" val="1775085890"/>
                    </a:ext>
                  </a:extLst>
                </a:gridCol>
                <a:gridCol w="1245338">
                  <a:extLst>
                    <a:ext uri="{9D8B030D-6E8A-4147-A177-3AD203B41FA5}">
                      <a16:colId xmlns:a16="http://schemas.microsoft.com/office/drawing/2014/main" val="1510351829"/>
                    </a:ext>
                  </a:extLst>
                </a:gridCol>
                <a:gridCol w="753662">
                  <a:extLst>
                    <a:ext uri="{9D8B030D-6E8A-4147-A177-3AD203B41FA5}">
                      <a16:colId xmlns:a16="http://schemas.microsoft.com/office/drawing/2014/main" val="3718525435"/>
                    </a:ext>
                  </a:extLst>
                </a:gridCol>
              </a:tblGrid>
              <a:tr h="274320">
                <a:tc rowSpan="2" gridSpan="2">
                  <a:txBody>
                    <a:bodyPr/>
                    <a:lstStyle/>
                    <a:p>
                      <a:pPr algn="ctr"/>
                      <a:r>
                        <a:rPr lang="en-US" sz="1200" dirty="0">
                          <a:solidFill>
                            <a:schemeClr val="tx1"/>
                          </a:solidFill>
                        </a:rPr>
                        <a:t>Likelihood Table</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1200" dirty="0">
                          <a:solidFill>
                            <a:schemeClr val="tx1"/>
                          </a:solidFill>
                        </a:rPr>
                        <a:t>Play</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74320">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1" dirty="0"/>
                        <a:t>P(Play = Yes)</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b="1" dirty="0"/>
                        <a:t>P(Play = No)</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74320">
                <a:tc rowSpan="2">
                  <a:txBody>
                    <a:bodyPr/>
                    <a:lstStyle/>
                    <a:p>
                      <a:pPr algn="ctr"/>
                      <a:r>
                        <a:rPr lang="en-US" sz="1200" b="1" dirty="0"/>
                        <a:t>Humid</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sz="1200" dirty="0"/>
                        <a:t>Hot</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sz="1200" dirty="0"/>
                        <a:t>3 / 9 = 0.22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4 / 5 = 0.8</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7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74320">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Mild</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sz="1200" dirty="0"/>
                        <a:t>6 / 9 = 0.44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1 / 5 = 0.2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7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74320">
                <a:tc>
                  <a:txBody>
                    <a:bodyPr/>
                    <a:lstStyle/>
                    <a:p>
                      <a:pPr algn="ctr"/>
                      <a:endParaRPr lang="en-GB" sz="12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200" dirty="0"/>
                        <a:t>9 / 14 = 0.64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sz="1200" dirty="0"/>
                        <a:t>5 / 14 = 0.36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16415274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Training Phase</a:t>
            </a:r>
          </a:p>
          <a:p>
            <a:pPr lvl="1">
              <a:lnSpc>
                <a:spcPct val="100000"/>
              </a:lnSpc>
            </a:pPr>
            <a:r>
              <a:rPr lang="en-US" sz="2800" dirty="0"/>
              <a:t>Given a new instance,</a:t>
            </a:r>
          </a:p>
          <a:p>
            <a:pPr lvl="1">
              <a:lnSpc>
                <a:spcPct val="100000"/>
              </a:lnSpc>
            </a:pPr>
            <a:r>
              <a:rPr lang="en-US" sz="2800" dirty="0">
                <a:solidFill>
                  <a:schemeClr val="accent2"/>
                </a:solidFill>
              </a:rPr>
              <a:t>x’=(Outlook=Sunny, Temperature=Cool, Humidity=High, Wind=Strong)</a:t>
            </a:r>
          </a:p>
        </p:txBody>
      </p:sp>
      <p:pic>
        <p:nvPicPr>
          <p:cNvPr id="3" name="Picture 2">
            <a:extLst>
              <a:ext uri="{FF2B5EF4-FFF2-40B4-BE49-F238E27FC236}">
                <a16:creationId xmlns:a16="http://schemas.microsoft.com/office/drawing/2014/main" id="{A8EA27B9-DC1F-3988-8268-69CB4B33583C}"/>
              </a:ext>
            </a:extLst>
          </p:cNvPr>
          <p:cNvPicPr>
            <a:picLocks noChangeAspect="1"/>
          </p:cNvPicPr>
          <p:nvPr/>
        </p:nvPicPr>
        <p:blipFill>
          <a:blip r:embed="rId3"/>
          <a:stretch>
            <a:fillRect/>
          </a:stretch>
        </p:blipFill>
        <p:spPr>
          <a:xfrm>
            <a:off x="1664050" y="3007895"/>
            <a:ext cx="8863899" cy="2695073"/>
          </a:xfrm>
          <a:prstGeom prst="rect">
            <a:avLst/>
          </a:prstGeom>
        </p:spPr>
      </p:pic>
    </p:spTree>
    <p:extLst>
      <p:ext uri="{BB962C8B-B14F-4D97-AF65-F5344CB8AC3E}">
        <p14:creationId xmlns:p14="http://schemas.microsoft.com/office/powerpoint/2010/main" val="3419720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Training Phase</a:t>
            </a:r>
          </a:p>
          <a:p>
            <a:pPr lvl="1">
              <a:lnSpc>
                <a:spcPct val="100000"/>
              </a:lnSpc>
            </a:pPr>
            <a:r>
              <a:rPr lang="en-US" sz="2800" dirty="0"/>
              <a:t>Given a new instance,</a:t>
            </a:r>
          </a:p>
          <a:p>
            <a:pPr lvl="1">
              <a:lnSpc>
                <a:spcPct val="100000"/>
              </a:lnSpc>
            </a:pPr>
            <a:r>
              <a:rPr lang="en-US" sz="2800" dirty="0">
                <a:solidFill>
                  <a:schemeClr val="accent2"/>
                </a:solidFill>
              </a:rPr>
              <a:t>x’=(Outlook=Sunny, Temperature=Cool, Humidity=High, Wind=Strong)</a:t>
            </a:r>
          </a:p>
        </p:txBody>
      </p:sp>
      <p:pic>
        <p:nvPicPr>
          <p:cNvPr id="3" name="Picture 2">
            <a:extLst>
              <a:ext uri="{FF2B5EF4-FFF2-40B4-BE49-F238E27FC236}">
                <a16:creationId xmlns:a16="http://schemas.microsoft.com/office/drawing/2014/main" id="{A8EA27B9-DC1F-3988-8268-69CB4B33583C}"/>
              </a:ext>
            </a:extLst>
          </p:cNvPr>
          <p:cNvPicPr>
            <a:picLocks noChangeAspect="1"/>
          </p:cNvPicPr>
          <p:nvPr/>
        </p:nvPicPr>
        <p:blipFill>
          <a:blip r:embed="rId3"/>
          <a:stretch>
            <a:fillRect/>
          </a:stretch>
        </p:blipFill>
        <p:spPr>
          <a:xfrm>
            <a:off x="1664050" y="3007895"/>
            <a:ext cx="8863899" cy="2695073"/>
          </a:xfrm>
          <a:prstGeom prst="rect">
            <a:avLst/>
          </a:prstGeom>
        </p:spPr>
      </p:pic>
      <p:pic>
        <p:nvPicPr>
          <p:cNvPr id="4" name="Picture 3">
            <a:extLst>
              <a:ext uri="{FF2B5EF4-FFF2-40B4-BE49-F238E27FC236}">
                <a16:creationId xmlns:a16="http://schemas.microsoft.com/office/drawing/2014/main" id="{80A54140-407C-6E32-2EBB-1E11EA73C256}"/>
              </a:ext>
            </a:extLst>
          </p:cNvPr>
          <p:cNvPicPr>
            <a:picLocks noChangeAspect="1"/>
          </p:cNvPicPr>
          <p:nvPr/>
        </p:nvPicPr>
        <p:blipFill>
          <a:blip r:embed="rId4"/>
          <a:stretch>
            <a:fillRect/>
          </a:stretch>
        </p:blipFill>
        <p:spPr>
          <a:xfrm>
            <a:off x="7317441" y="3476625"/>
            <a:ext cx="3064809" cy="354183"/>
          </a:xfrm>
          <a:prstGeom prst="rect">
            <a:avLst/>
          </a:prstGeom>
        </p:spPr>
      </p:pic>
      <p:pic>
        <p:nvPicPr>
          <p:cNvPr id="6" name="Picture 5">
            <a:extLst>
              <a:ext uri="{FF2B5EF4-FFF2-40B4-BE49-F238E27FC236}">
                <a16:creationId xmlns:a16="http://schemas.microsoft.com/office/drawing/2014/main" id="{658F022C-4D3F-72DC-29E2-CCADCDB0848B}"/>
              </a:ext>
            </a:extLst>
          </p:cNvPr>
          <p:cNvPicPr>
            <a:picLocks noChangeAspect="1"/>
          </p:cNvPicPr>
          <p:nvPr/>
        </p:nvPicPr>
        <p:blipFill>
          <a:blip r:embed="rId5"/>
          <a:stretch>
            <a:fillRect/>
          </a:stretch>
        </p:blipFill>
        <p:spPr>
          <a:xfrm>
            <a:off x="7347094" y="4976225"/>
            <a:ext cx="3180855" cy="353599"/>
          </a:xfrm>
          <a:prstGeom prst="rect">
            <a:avLst/>
          </a:prstGeom>
        </p:spPr>
      </p:pic>
      <p:pic>
        <p:nvPicPr>
          <p:cNvPr id="7" name="Picture 6">
            <a:extLst>
              <a:ext uri="{FF2B5EF4-FFF2-40B4-BE49-F238E27FC236}">
                <a16:creationId xmlns:a16="http://schemas.microsoft.com/office/drawing/2014/main" id="{B16D49C2-77E8-A255-72A1-535912D63159}"/>
              </a:ext>
            </a:extLst>
          </p:cNvPr>
          <p:cNvPicPr>
            <a:picLocks noChangeAspect="1"/>
          </p:cNvPicPr>
          <p:nvPr/>
        </p:nvPicPr>
        <p:blipFill>
          <a:blip r:embed="rId5"/>
          <a:stretch>
            <a:fillRect/>
          </a:stretch>
        </p:blipFill>
        <p:spPr>
          <a:xfrm>
            <a:off x="2314823" y="3909425"/>
            <a:ext cx="3066554" cy="353599"/>
          </a:xfrm>
          <a:prstGeom prst="rect">
            <a:avLst/>
          </a:prstGeom>
        </p:spPr>
      </p:pic>
      <p:pic>
        <p:nvPicPr>
          <p:cNvPr id="8" name="Picture 7">
            <a:extLst>
              <a:ext uri="{FF2B5EF4-FFF2-40B4-BE49-F238E27FC236}">
                <a16:creationId xmlns:a16="http://schemas.microsoft.com/office/drawing/2014/main" id="{9FF48D20-5FBD-A81E-44DD-4834DE288B98}"/>
              </a:ext>
            </a:extLst>
          </p:cNvPr>
          <p:cNvPicPr>
            <a:picLocks noChangeAspect="1"/>
          </p:cNvPicPr>
          <p:nvPr/>
        </p:nvPicPr>
        <p:blipFill>
          <a:blip r:embed="rId5"/>
          <a:stretch>
            <a:fillRect/>
          </a:stretch>
        </p:blipFill>
        <p:spPr>
          <a:xfrm>
            <a:off x="2314823" y="4976224"/>
            <a:ext cx="3180854" cy="353599"/>
          </a:xfrm>
          <a:prstGeom prst="rect">
            <a:avLst/>
          </a:prstGeom>
        </p:spPr>
      </p:pic>
    </p:spTree>
    <p:extLst>
      <p:ext uri="{BB962C8B-B14F-4D97-AF65-F5344CB8AC3E}">
        <p14:creationId xmlns:p14="http://schemas.microsoft.com/office/powerpoint/2010/main" val="26579750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6EF8DA-37CC-66C4-A7F5-70714B12F902}"/>
              </a:ext>
            </a:extLst>
          </p:cNvPr>
          <p:cNvPicPr>
            <a:picLocks noChangeAspect="1"/>
          </p:cNvPicPr>
          <p:nvPr/>
        </p:nvPicPr>
        <p:blipFill>
          <a:blip r:embed="rId3"/>
          <a:stretch>
            <a:fillRect/>
          </a:stretch>
        </p:blipFill>
        <p:spPr>
          <a:xfrm>
            <a:off x="2031856" y="3500583"/>
            <a:ext cx="8128287" cy="247650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6" y="944141"/>
            <a:ext cx="5537756" cy="4620126"/>
          </a:xfrm>
        </p:spPr>
        <p:txBody>
          <a:bodyPr>
            <a:normAutofit/>
          </a:bodyPr>
          <a:lstStyle/>
          <a:p>
            <a:pPr>
              <a:lnSpc>
                <a:spcPct val="100000"/>
              </a:lnSpc>
            </a:pPr>
            <a:r>
              <a:rPr lang="en-US" sz="3200" b="1" dirty="0"/>
              <a:t>Training Phase</a:t>
            </a:r>
          </a:p>
          <a:p>
            <a:pPr lvl="1">
              <a:lnSpc>
                <a:spcPct val="100000"/>
              </a:lnSpc>
            </a:pPr>
            <a:r>
              <a:rPr lang="en-US" sz="2800" b="1" dirty="0"/>
              <a:t>Look up tables</a:t>
            </a:r>
          </a:p>
          <a:p>
            <a:pPr lvl="2">
              <a:lnSpc>
                <a:spcPct val="100000"/>
              </a:lnSpc>
              <a:spcBef>
                <a:spcPts val="0"/>
              </a:spcBef>
            </a:pPr>
            <a:r>
              <a:rPr lang="en-US" dirty="0"/>
              <a:t>P(Outlook=Sunny | Play=No) = 3/5</a:t>
            </a:r>
          </a:p>
          <a:p>
            <a:pPr lvl="2">
              <a:lnSpc>
                <a:spcPct val="100000"/>
              </a:lnSpc>
              <a:spcBef>
                <a:spcPts val="0"/>
              </a:spcBef>
            </a:pPr>
            <a:r>
              <a:rPr lang="en-US" dirty="0"/>
              <a:t>P(Temperature=Cool | Play=No) = 1/5</a:t>
            </a:r>
          </a:p>
          <a:p>
            <a:pPr lvl="2">
              <a:lnSpc>
                <a:spcPct val="100000"/>
              </a:lnSpc>
              <a:spcBef>
                <a:spcPts val="0"/>
              </a:spcBef>
            </a:pPr>
            <a:r>
              <a:rPr lang="en-US" dirty="0"/>
              <a:t>P(Humidity=High | Play=No) = 4/5</a:t>
            </a:r>
          </a:p>
          <a:p>
            <a:pPr lvl="2">
              <a:lnSpc>
                <a:spcPct val="100000"/>
              </a:lnSpc>
              <a:spcBef>
                <a:spcPts val="0"/>
              </a:spcBef>
            </a:pPr>
            <a:r>
              <a:rPr lang="en-US" dirty="0"/>
              <a:t>P(Wind=Strong | Play=No) = 3/5</a:t>
            </a:r>
          </a:p>
          <a:p>
            <a:pPr lvl="2">
              <a:lnSpc>
                <a:spcPct val="100000"/>
              </a:lnSpc>
              <a:spcBef>
                <a:spcPts val="0"/>
              </a:spcBef>
            </a:pPr>
            <a:r>
              <a:rPr lang="en-US" dirty="0"/>
              <a:t>P(Play=No) = 5/14</a:t>
            </a:r>
          </a:p>
        </p:txBody>
      </p:sp>
      <p:sp>
        <p:nvSpPr>
          <p:cNvPr id="9" name="TextBox 8">
            <a:extLst>
              <a:ext uri="{FF2B5EF4-FFF2-40B4-BE49-F238E27FC236}">
                <a16:creationId xmlns:a16="http://schemas.microsoft.com/office/drawing/2014/main" id="{E2ED3C31-EC30-2BD2-78C5-A1B8C4B8A718}"/>
              </a:ext>
            </a:extLst>
          </p:cNvPr>
          <p:cNvSpPr txBox="1"/>
          <p:nvPr/>
        </p:nvSpPr>
        <p:spPr>
          <a:xfrm>
            <a:off x="6738715" y="1929153"/>
            <a:ext cx="4423775" cy="1482924"/>
          </a:xfrm>
          <a:prstGeom prst="rect">
            <a:avLst/>
          </a:prstGeom>
          <a:noFill/>
        </p:spPr>
        <p:txBody>
          <a:bodyPr wrap="none" rtlCol="0">
            <a:spAutoFit/>
          </a:bodyPr>
          <a:lstStyle/>
          <a:p>
            <a:pPr marL="285750" indent="-285750">
              <a:buFont typeface="Arial" panose="020B0604020202020204" pitchFamily="34" charset="0"/>
              <a:buChar char="•"/>
            </a:pPr>
            <a:r>
              <a:rPr lang="en-US" sz="2000" dirty="0"/>
              <a:t>P(Outlook=Sunny | Play=Yes) = 2/9</a:t>
            </a:r>
          </a:p>
          <a:p>
            <a:pPr marL="285750" indent="-285750">
              <a:buFont typeface="Arial" panose="020B0604020202020204" pitchFamily="34" charset="0"/>
              <a:buChar char="•"/>
            </a:pPr>
            <a:r>
              <a:rPr lang="en-US" sz="2000" dirty="0"/>
              <a:t>P(Temperature=Cool | Play=Yes) = 3/9</a:t>
            </a:r>
          </a:p>
          <a:p>
            <a:pPr marL="285750" indent="-285750">
              <a:buFont typeface="Arial" panose="020B0604020202020204" pitchFamily="34" charset="0"/>
              <a:buChar char="•"/>
            </a:pPr>
            <a:r>
              <a:rPr lang="en-US" sz="2000" dirty="0"/>
              <a:t>P(Humidity=High | Play=Yes) = 3/9</a:t>
            </a:r>
          </a:p>
          <a:p>
            <a:pPr marL="285750" indent="-285750">
              <a:buFont typeface="Arial" panose="020B0604020202020204" pitchFamily="34" charset="0"/>
              <a:buChar char="•"/>
            </a:pPr>
            <a:r>
              <a:rPr lang="en-US" sz="2000" dirty="0"/>
              <a:t>P(Wind=Strong | Play=Yes) = 3/9</a:t>
            </a:r>
          </a:p>
          <a:p>
            <a:pPr marL="285750" indent="-285750">
              <a:buFont typeface="Arial" panose="020B0604020202020204" pitchFamily="34" charset="0"/>
              <a:buChar char="•"/>
            </a:pPr>
            <a:r>
              <a:rPr lang="en-US" sz="2000" dirty="0"/>
              <a:t>P(Play=Yes) = 9/14</a:t>
            </a:r>
          </a:p>
        </p:txBody>
      </p:sp>
    </p:spTree>
    <p:extLst>
      <p:ext uri="{BB962C8B-B14F-4D97-AF65-F5344CB8AC3E}">
        <p14:creationId xmlns:p14="http://schemas.microsoft.com/office/powerpoint/2010/main" val="976575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944141"/>
            <a:ext cx="11627375" cy="4620126"/>
          </a:xfrm>
        </p:spPr>
        <p:txBody>
          <a:bodyPr>
            <a:normAutofit/>
          </a:bodyPr>
          <a:lstStyle/>
          <a:p>
            <a:pPr>
              <a:lnSpc>
                <a:spcPct val="100000"/>
              </a:lnSpc>
            </a:pPr>
            <a:r>
              <a:rPr lang="en-US" sz="3200" b="1" dirty="0"/>
              <a:t>Training Phase</a:t>
            </a:r>
          </a:p>
          <a:p>
            <a:pPr>
              <a:lnSpc>
                <a:spcPct val="100000"/>
              </a:lnSpc>
            </a:pPr>
            <a:endParaRPr lang="en-US" sz="2000" b="1" dirty="0"/>
          </a:p>
          <a:p>
            <a:pPr marL="457200" lvl="1" indent="0" algn="ctr">
              <a:lnSpc>
                <a:spcPct val="100000"/>
              </a:lnSpc>
              <a:buNone/>
            </a:pPr>
            <a:r>
              <a:rPr lang="en-US" b="1" u="sng" dirty="0"/>
              <a:t>P(A | B) = P(B | A) * P(A)</a:t>
            </a:r>
          </a:p>
          <a:p>
            <a:pPr marL="457200" lvl="1" indent="0" algn="ctr">
              <a:lnSpc>
                <a:spcPct val="100000"/>
              </a:lnSpc>
              <a:buNone/>
            </a:pPr>
            <a:r>
              <a:rPr lang="en-US" b="1" dirty="0"/>
              <a:t>P(B)</a:t>
            </a:r>
          </a:p>
          <a:p>
            <a:pPr lvl="1">
              <a:lnSpc>
                <a:spcPct val="100000"/>
              </a:lnSpc>
            </a:pPr>
            <a:r>
              <a:rPr lang="en-US" sz="2800" b="1" dirty="0"/>
              <a:t>Map Rule</a:t>
            </a:r>
          </a:p>
          <a:p>
            <a:pPr lvl="1">
              <a:lnSpc>
                <a:spcPct val="100000"/>
              </a:lnSpc>
            </a:pPr>
            <a:endParaRPr lang="en-US" sz="2000" b="1" dirty="0"/>
          </a:p>
          <a:p>
            <a:pPr marL="914400" lvl="2" indent="0" algn="ctr">
              <a:lnSpc>
                <a:spcPct val="100000"/>
              </a:lnSpc>
              <a:spcBef>
                <a:spcPts val="0"/>
              </a:spcBef>
              <a:buNone/>
            </a:pPr>
            <a:r>
              <a:rPr lang="en-US" sz="2400" b="1" dirty="0">
                <a:solidFill>
                  <a:schemeClr val="accent2"/>
                </a:solidFill>
              </a:rPr>
              <a:t>P(Yes | x’): </a:t>
            </a:r>
            <a:r>
              <a:rPr lang="en-US" sz="2400" dirty="0"/>
              <a:t>[P(</a:t>
            </a:r>
            <a:r>
              <a:rPr lang="en-US" sz="2400" dirty="0" err="1"/>
              <a:t>Sunny|Yes</a:t>
            </a:r>
            <a:r>
              <a:rPr lang="en-US" sz="2400" dirty="0"/>
              <a:t>)P(</a:t>
            </a:r>
            <a:r>
              <a:rPr lang="en-US" sz="2400" dirty="0" err="1"/>
              <a:t>Cool|Yes</a:t>
            </a:r>
            <a:r>
              <a:rPr lang="en-US" sz="2400" dirty="0"/>
              <a:t>)P(</a:t>
            </a:r>
            <a:r>
              <a:rPr lang="en-US" sz="2400" dirty="0" err="1"/>
              <a:t>High|Yes</a:t>
            </a:r>
            <a:r>
              <a:rPr lang="en-US" sz="2400" dirty="0"/>
              <a:t>)P(</a:t>
            </a:r>
            <a:r>
              <a:rPr lang="en-US" sz="2400" dirty="0" err="1"/>
              <a:t>Strong|Yes</a:t>
            </a:r>
            <a:r>
              <a:rPr lang="en-US" sz="2400" dirty="0"/>
              <a:t>)]P(Play=Yes) = 0.0053</a:t>
            </a:r>
          </a:p>
          <a:p>
            <a:pPr marL="914400" lvl="2" indent="0" algn="ctr">
              <a:lnSpc>
                <a:spcPct val="100000"/>
              </a:lnSpc>
              <a:spcBef>
                <a:spcPts val="0"/>
              </a:spcBef>
              <a:buNone/>
            </a:pPr>
            <a:r>
              <a:rPr lang="en-US" sz="2400" b="1" dirty="0">
                <a:solidFill>
                  <a:schemeClr val="accent2"/>
                </a:solidFill>
              </a:rPr>
              <a:t>P(No | x’): </a:t>
            </a:r>
            <a:r>
              <a:rPr lang="en-US" sz="2400" dirty="0"/>
              <a:t>[P(</a:t>
            </a:r>
            <a:r>
              <a:rPr lang="en-US" sz="2400" dirty="0" err="1"/>
              <a:t>Sunny|No</a:t>
            </a:r>
            <a:r>
              <a:rPr lang="en-US" sz="2400" dirty="0"/>
              <a:t>) P(</a:t>
            </a:r>
            <a:r>
              <a:rPr lang="en-US" sz="2400" dirty="0" err="1"/>
              <a:t>Cool|No</a:t>
            </a:r>
            <a:r>
              <a:rPr lang="en-US" sz="2400" dirty="0"/>
              <a:t>)P(</a:t>
            </a:r>
            <a:r>
              <a:rPr lang="en-US" sz="2400" dirty="0" err="1"/>
              <a:t>High|No</a:t>
            </a:r>
            <a:r>
              <a:rPr lang="en-US" sz="2400" dirty="0"/>
              <a:t>)P(</a:t>
            </a:r>
            <a:r>
              <a:rPr lang="en-US" sz="2400" dirty="0" err="1"/>
              <a:t>Strong|No</a:t>
            </a:r>
            <a:r>
              <a:rPr lang="en-US" sz="2400" dirty="0"/>
              <a:t>)]P(Play=No) = 0.0206</a:t>
            </a:r>
          </a:p>
          <a:p>
            <a:pPr lvl="2">
              <a:lnSpc>
                <a:spcPct val="100000"/>
              </a:lnSpc>
              <a:spcBef>
                <a:spcPts val="0"/>
              </a:spcBef>
            </a:pPr>
            <a:endParaRPr lang="en-US" sz="2400" dirty="0"/>
          </a:p>
          <a:p>
            <a:pPr marL="914400" lvl="2" indent="0" algn="ctr">
              <a:lnSpc>
                <a:spcPct val="100000"/>
              </a:lnSpc>
              <a:spcBef>
                <a:spcPts val="0"/>
              </a:spcBef>
              <a:buNone/>
            </a:pPr>
            <a:r>
              <a:rPr lang="en-US" sz="2400" b="1" dirty="0"/>
              <a:t>Given the fact that P(Yes | x’) &lt; P(No | x’), we label x’ to be “No”</a:t>
            </a:r>
          </a:p>
        </p:txBody>
      </p:sp>
    </p:spTree>
    <p:extLst>
      <p:ext uri="{BB962C8B-B14F-4D97-AF65-F5344CB8AC3E}">
        <p14:creationId xmlns:p14="http://schemas.microsoft.com/office/powerpoint/2010/main" val="18259598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fontScale="90000"/>
          </a:bodyPr>
          <a:lstStyle/>
          <a:p>
            <a:pPr algn="ctr"/>
            <a:r>
              <a:rPr lang="en-US" sz="6000" b="1" dirty="0"/>
              <a:t>Naïve Bayes for Continuous Attributes</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11627375" cy="4373642"/>
          </a:xfrm>
        </p:spPr>
        <p:txBody>
          <a:bodyPr>
            <a:normAutofit fontScale="77500" lnSpcReduction="20000"/>
          </a:bodyPr>
          <a:lstStyle/>
          <a:p>
            <a:pPr>
              <a:lnSpc>
                <a:spcPct val="100000"/>
              </a:lnSpc>
            </a:pPr>
            <a:r>
              <a:rPr lang="en-US" sz="3200" dirty="0"/>
              <a:t>Discrete Naïve Bayes dealt with conditional probabilities of discrete class memberships</a:t>
            </a:r>
          </a:p>
          <a:p>
            <a:pPr lvl="1">
              <a:lnSpc>
                <a:spcPct val="100000"/>
              </a:lnSpc>
            </a:pPr>
            <a:r>
              <a:rPr lang="en-US" sz="2800" dirty="0" err="1"/>
              <a:t>Character_Type</a:t>
            </a:r>
            <a:r>
              <a:rPr lang="en-US" sz="2800" dirty="0"/>
              <a:t>={Ogre, Human, Orc, </a:t>
            </a:r>
            <a:r>
              <a:rPr lang="en-US" sz="2800" dirty="0" err="1"/>
              <a:t>etc</a:t>
            </a:r>
            <a:r>
              <a:rPr lang="en-US" sz="2800" dirty="0"/>
              <a:t>} or</a:t>
            </a:r>
          </a:p>
          <a:p>
            <a:pPr lvl="1">
              <a:lnSpc>
                <a:spcPct val="100000"/>
              </a:lnSpc>
            </a:pPr>
            <a:r>
              <a:rPr lang="en-US" sz="2800" dirty="0"/>
              <a:t>Speed={</a:t>
            </a:r>
            <a:r>
              <a:rPr lang="en-US" sz="2800" dirty="0" err="1"/>
              <a:t>Fast,Slow</a:t>
            </a:r>
            <a:r>
              <a:rPr lang="en-US" sz="2800" dirty="0"/>
              <a:t>}</a:t>
            </a:r>
          </a:p>
          <a:p>
            <a:pPr>
              <a:lnSpc>
                <a:spcPct val="100000"/>
              </a:lnSpc>
            </a:pPr>
            <a:r>
              <a:rPr lang="en-US" sz="3200" dirty="0"/>
              <a:t>What happens when we deal with real, continuous numbers?</a:t>
            </a:r>
          </a:p>
          <a:p>
            <a:pPr lvl="1">
              <a:lnSpc>
                <a:spcPct val="100000"/>
              </a:lnSpc>
            </a:pPr>
            <a:r>
              <a:rPr lang="en-US" sz="2800" dirty="0"/>
              <a:t>For example Temperature?</a:t>
            </a:r>
          </a:p>
          <a:p>
            <a:pPr>
              <a:lnSpc>
                <a:spcPct val="100000"/>
              </a:lnSpc>
            </a:pPr>
            <a:r>
              <a:rPr lang="en-US" sz="3200" dirty="0"/>
              <a:t>We could convert a temperature to a discrete class</a:t>
            </a:r>
          </a:p>
          <a:p>
            <a:pPr lvl="1">
              <a:lnSpc>
                <a:spcPct val="100000"/>
              </a:lnSpc>
            </a:pPr>
            <a:r>
              <a:rPr lang="en-US" sz="2800" dirty="0" err="1"/>
              <a:t>eg</a:t>
            </a:r>
            <a:r>
              <a:rPr lang="en-US" sz="2800" dirty="0"/>
              <a:t> if (12&lt;=temp&lt;=16)</a:t>
            </a:r>
          </a:p>
          <a:p>
            <a:pPr lvl="1">
              <a:lnSpc>
                <a:spcPct val="100000"/>
              </a:lnSpc>
            </a:pPr>
            <a:r>
              <a:rPr lang="en-US" sz="2800" dirty="0"/>
              <a:t>then we set this instance to be a member of class ‘cool’ and we might </a:t>
            </a:r>
            <a:r>
              <a:rPr lang="en-US" sz="3200" dirty="0"/>
              <a:t>similarly have classes for ‘hot’ and ‘just right.’</a:t>
            </a:r>
          </a:p>
          <a:p>
            <a:pPr>
              <a:lnSpc>
                <a:spcPct val="100000"/>
              </a:lnSpc>
            </a:pPr>
            <a:r>
              <a:rPr lang="en-US" sz="3200" dirty="0"/>
              <a:t>Then we can calculate the discrete probabilities for each class as before, once we have enough samples</a:t>
            </a:r>
            <a:endParaRPr lang="en-US" sz="2400" dirty="0"/>
          </a:p>
        </p:txBody>
      </p:sp>
    </p:spTree>
    <p:extLst>
      <p:ext uri="{BB962C8B-B14F-4D97-AF65-F5344CB8AC3E}">
        <p14:creationId xmlns:p14="http://schemas.microsoft.com/office/powerpoint/2010/main" val="11293870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fontScale="90000"/>
          </a:bodyPr>
          <a:lstStyle/>
          <a:p>
            <a:pPr algn="ctr"/>
            <a:r>
              <a:rPr lang="en-US" sz="6000" b="1" dirty="0"/>
              <a:t>Naïve Bayes for Continuous Attributes</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5740925" cy="4373642"/>
          </a:xfrm>
        </p:spPr>
        <p:txBody>
          <a:bodyPr>
            <a:normAutofit/>
          </a:bodyPr>
          <a:lstStyle/>
          <a:p>
            <a:pPr>
              <a:lnSpc>
                <a:spcPct val="100000"/>
              </a:lnSpc>
            </a:pPr>
            <a:r>
              <a:rPr lang="en-US" dirty="0"/>
              <a:t>Typically, though, we assume our continuous variables follow a Gaussian distribution.</a:t>
            </a:r>
          </a:p>
          <a:p>
            <a:pPr>
              <a:lnSpc>
                <a:spcPct val="100000"/>
              </a:lnSpc>
            </a:pPr>
            <a:r>
              <a:rPr lang="en-US" dirty="0"/>
              <a:t>The parameters μ and σ (mu and sigma) represent the mean and standard deviation respectively.</a:t>
            </a:r>
          </a:p>
          <a:p>
            <a:pPr>
              <a:lnSpc>
                <a:spcPct val="100000"/>
              </a:lnSpc>
            </a:pPr>
            <a:r>
              <a:rPr lang="en-US" dirty="0"/>
              <a:t>σ</a:t>
            </a:r>
            <a:r>
              <a:rPr lang="en-US" baseline="30000" dirty="0"/>
              <a:t>2</a:t>
            </a:r>
            <a:r>
              <a:rPr lang="en-US" dirty="0"/>
              <a:t> is known as the variance</a:t>
            </a:r>
          </a:p>
        </p:txBody>
      </p:sp>
      <p:pic>
        <p:nvPicPr>
          <p:cNvPr id="6" name="Picture 5">
            <a:extLst>
              <a:ext uri="{FF2B5EF4-FFF2-40B4-BE49-F238E27FC236}">
                <a16:creationId xmlns:a16="http://schemas.microsoft.com/office/drawing/2014/main" id="{2CE9A42B-CAD2-3BEC-0FAB-AFCE4A566D30}"/>
              </a:ext>
            </a:extLst>
          </p:cNvPr>
          <p:cNvPicPr>
            <a:picLocks noChangeAspect="1"/>
          </p:cNvPicPr>
          <p:nvPr/>
        </p:nvPicPr>
        <p:blipFill>
          <a:blip r:embed="rId3"/>
          <a:stretch>
            <a:fillRect/>
          </a:stretch>
        </p:blipFill>
        <p:spPr>
          <a:xfrm>
            <a:off x="6391275" y="1287451"/>
            <a:ext cx="5094539" cy="4276816"/>
          </a:xfrm>
          <a:prstGeom prst="rect">
            <a:avLst/>
          </a:prstGeom>
        </p:spPr>
      </p:pic>
    </p:spTree>
    <p:extLst>
      <p:ext uri="{BB962C8B-B14F-4D97-AF65-F5344CB8AC3E}">
        <p14:creationId xmlns:p14="http://schemas.microsoft.com/office/powerpoint/2010/main" val="37080248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The Normal Distribution</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2066925"/>
            <a:ext cx="11627375" cy="3619500"/>
          </a:xfrm>
        </p:spPr>
        <p:txBody>
          <a:bodyPr>
            <a:normAutofit/>
          </a:bodyPr>
          <a:lstStyle/>
          <a:p>
            <a:pPr>
              <a:lnSpc>
                <a:spcPct val="100000"/>
              </a:lnSpc>
            </a:pPr>
            <a:r>
              <a:rPr lang="en-US" sz="3200" i="1" dirty="0"/>
              <a:t>So what does this have to do with Naïve Bayes?</a:t>
            </a:r>
          </a:p>
          <a:p>
            <a:pPr lvl="1">
              <a:lnSpc>
                <a:spcPct val="100000"/>
              </a:lnSpc>
            </a:pPr>
            <a:r>
              <a:rPr lang="en-US" sz="3200" dirty="0"/>
              <a:t>The normal distribution is used to calculate the probability of a class. To do this we find the average and variance of the class samples:</a:t>
            </a:r>
          </a:p>
        </p:txBody>
      </p:sp>
    </p:spTree>
    <p:extLst>
      <p:ext uri="{BB962C8B-B14F-4D97-AF65-F5344CB8AC3E}">
        <p14:creationId xmlns:p14="http://schemas.microsoft.com/office/powerpoint/2010/main" val="39712838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The Normal Distribution</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11627375" cy="4495800"/>
          </a:xfrm>
        </p:spPr>
        <p:txBody>
          <a:bodyPr>
            <a:normAutofit/>
          </a:bodyPr>
          <a:lstStyle/>
          <a:p>
            <a:pPr lvl="1">
              <a:lnSpc>
                <a:spcPct val="100000"/>
              </a:lnSpc>
            </a:pPr>
            <a:r>
              <a:rPr lang="en-US" dirty="0"/>
              <a:t>P(X=</a:t>
            </a:r>
            <a:r>
              <a:rPr lang="en-US" dirty="0" err="1"/>
              <a:t>V|class</a:t>
            </a:r>
            <a:r>
              <a:rPr lang="en-US" dirty="0"/>
              <a:t> A) reads “the probability of X=V belonging to class A.” We can see this as a function. If we input temperature, x, into the function it will calculate and return the probability of that temperature belonging to class A.</a:t>
            </a:r>
          </a:p>
        </p:txBody>
      </p:sp>
      <p:pic>
        <p:nvPicPr>
          <p:cNvPr id="15" name="Picture 14">
            <a:extLst>
              <a:ext uri="{FF2B5EF4-FFF2-40B4-BE49-F238E27FC236}">
                <a16:creationId xmlns:a16="http://schemas.microsoft.com/office/drawing/2014/main" id="{8395EA2F-D4E2-BBA2-BD0F-55364C3A193E}"/>
              </a:ext>
            </a:extLst>
          </p:cNvPr>
          <p:cNvPicPr>
            <a:picLocks noChangeAspect="1"/>
          </p:cNvPicPr>
          <p:nvPr/>
        </p:nvPicPr>
        <p:blipFill>
          <a:blip r:embed="rId3"/>
          <a:stretch>
            <a:fillRect/>
          </a:stretch>
        </p:blipFill>
        <p:spPr>
          <a:xfrm>
            <a:off x="3957469" y="2635675"/>
            <a:ext cx="4277055" cy="793325"/>
          </a:xfrm>
          <a:prstGeom prst="rect">
            <a:avLst/>
          </a:prstGeom>
        </p:spPr>
      </p:pic>
      <p:pic>
        <p:nvPicPr>
          <p:cNvPr id="3" name="Picture 2">
            <a:extLst>
              <a:ext uri="{FF2B5EF4-FFF2-40B4-BE49-F238E27FC236}">
                <a16:creationId xmlns:a16="http://schemas.microsoft.com/office/drawing/2014/main" id="{AB04187D-7617-6F59-1355-C8BC32AE37EF}"/>
              </a:ext>
            </a:extLst>
          </p:cNvPr>
          <p:cNvPicPr>
            <a:picLocks noChangeAspect="1"/>
          </p:cNvPicPr>
          <p:nvPr/>
        </p:nvPicPr>
        <p:blipFill>
          <a:blip r:embed="rId4"/>
          <a:stretch>
            <a:fillRect/>
          </a:stretch>
        </p:blipFill>
        <p:spPr>
          <a:xfrm>
            <a:off x="282310" y="3783485"/>
            <a:ext cx="11627375" cy="1772905"/>
          </a:xfrm>
          <a:prstGeom prst="rect">
            <a:avLst/>
          </a:prstGeom>
        </p:spPr>
      </p:pic>
    </p:spTree>
    <p:extLst>
      <p:ext uri="{BB962C8B-B14F-4D97-AF65-F5344CB8AC3E}">
        <p14:creationId xmlns:p14="http://schemas.microsoft.com/office/powerpoint/2010/main" val="15775724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Another Tennis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6" y="1190625"/>
            <a:ext cx="5385848" cy="4495800"/>
          </a:xfrm>
        </p:spPr>
        <p:txBody>
          <a:bodyPr>
            <a:normAutofit/>
          </a:bodyPr>
          <a:lstStyle/>
          <a:p>
            <a:pPr>
              <a:lnSpc>
                <a:spcPct val="100000"/>
              </a:lnSpc>
            </a:pPr>
            <a:r>
              <a:rPr lang="en-US" dirty="0"/>
              <a:t>Given that it’s sunny, the temp is 66 degrees, humidity is 90 and it’s windy, then will tennis be played? </a:t>
            </a:r>
          </a:p>
          <a:p>
            <a:pPr>
              <a:lnSpc>
                <a:spcPct val="100000"/>
              </a:lnSpc>
            </a:pPr>
            <a:r>
              <a:rPr lang="en-US" dirty="0"/>
              <a:t>Based on the table of data collected:</a:t>
            </a:r>
          </a:p>
          <a:p>
            <a:pPr lvl="1">
              <a:lnSpc>
                <a:spcPct val="100000"/>
              </a:lnSpc>
            </a:pPr>
            <a:r>
              <a:rPr lang="en-US" dirty="0">
                <a:effectLst/>
                <a:latin typeface="Arial" panose="020B0604020202020204" pitchFamily="34" charset="0"/>
              </a:rPr>
              <a:t>How do we calculate the probability that tennis will be played (or not)?</a:t>
            </a:r>
          </a:p>
        </p:txBody>
      </p:sp>
      <p:pic>
        <p:nvPicPr>
          <p:cNvPr id="3" name="Picture 2">
            <a:extLst>
              <a:ext uri="{FF2B5EF4-FFF2-40B4-BE49-F238E27FC236}">
                <a16:creationId xmlns:a16="http://schemas.microsoft.com/office/drawing/2014/main" id="{C27993FF-F3DA-8798-9263-9736D8BA6F8A}"/>
              </a:ext>
            </a:extLst>
          </p:cNvPr>
          <p:cNvPicPr>
            <a:picLocks noChangeAspect="1"/>
          </p:cNvPicPr>
          <p:nvPr/>
        </p:nvPicPr>
        <p:blipFill>
          <a:blip r:embed="rId3"/>
          <a:stretch>
            <a:fillRect/>
          </a:stretch>
        </p:blipFill>
        <p:spPr>
          <a:xfrm>
            <a:off x="5740924" y="1049520"/>
            <a:ext cx="6096000" cy="4758959"/>
          </a:xfrm>
          <a:prstGeom prst="rect">
            <a:avLst/>
          </a:prstGeom>
        </p:spPr>
      </p:pic>
    </p:spTree>
    <p:extLst>
      <p:ext uri="{BB962C8B-B14F-4D97-AF65-F5344CB8AC3E}">
        <p14:creationId xmlns:p14="http://schemas.microsoft.com/office/powerpoint/2010/main" val="354538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Another Tennis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11627375" cy="4495800"/>
          </a:xfrm>
        </p:spPr>
        <p:txBody>
          <a:bodyPr>
            <a:normAutofit lnSpcReduction="10000"/>
          </a:bodyPr>
          <a:lstStyle/>
          <a:p>
            <a:pPr>
              <a:lnSpc>
                <a:spcPct val="100000"/>
              </a:lnSpc>
            </a:pPr>
            <a:r>
              <a:rPr lang="en-US" dirty="0"/>
              <a:t>Given that it’s sunny, the temp is 66 degrees, humidity is 90 and it’s windy, then will tennis be played? </a:t>
            </a:r>
          </a:p>
          <a:p>
            <a:pPr>
              <a:lnSpc>
                <a:spcPct val="100000"/>
              </a:lnSpc>
            </a:pPr>
            <a:r>
              <a:rPr lang="en-US" dirty="0"/>
              <a:t>Based on the table of data collected:</a:t>
            </a:r>
          </a:p>
          <a:p>
            <a:pPr lvl="1">
              <a:lnSpc>
                <a:spcPct val="100000"/>
              </a:lnSpc>
            </a:pPr>
            <a:r>
              <a:rPr lang="en-US" dirty="0">
                <a:effectLst/>
                <a:latin typeface="Arial" panose="020B0604020202020204" pitchFamily="34" charset="0"/>
              </a:rPr>
              <a:t>How do we calculate the probability that tennis will be played (or not)?</a:t>
            </a:r>
          </a:p>
          <a:p>
            <a:pPr lvl="1">
              <a:lnSpc>
                <a:spcPct val="100000"/>
              </a:lnSpc>
            </a:pPr>
            <a:endParaRPr lang="en-US" dirty="0">
              <a:latin typeface="Arial" panose="020B0604020202020204" pitchFamily="34" charset="0"/>
            </a:endParaRPr>
          </a:p>
          <a:p>
            <a:pPr lvl="1">
              <a:lnSpc>
                <a:spcPct val="100000"/>
              </a:lnSpc>
            </a:pPr>
            <a:r>
              <a:rPr lang="en-US" b="1" dirty="0">
                <a:latin typeface="Arial" panose="020B0604020202020204" pitchFamily="34" charset="0"/>
              </a:rPr>
              <a:t>Step 1: Compute Probability of belonging to the temperature = 66 degrees for class Yes</a:t>
            </a:r>
          </a:p>
          <a:p>
            <a:pPr lvl="2">
              <a:lnSpc>
                <a:spcPct val="100000"/>
              </a:lnSpc>
            </a:pPr>
            <a:r>
              <a:rPr lang="en-US" dirty="0">
                <a:latin typeface="Arial" panose="020B0604020202020204" pitchFamily="34" charset="0"/>
              </a:rPr>
              <a:t>Step 1a: Calculate the mean of the temperature distribution for class Yes</a:t>
            </a:r>
          </a:p>
          <a:p>
            <a:pPr lvl="2">
              <a:lnSpc>
                <a:spcPct val="100000"/>
              </a:lnSpc>
            </a:pPr>
            <a:r>
              <a:rPr lang="en-US" dirty="0">
                <a:latin typeface="Arial" panose="020B0604020202020204" pitchFamily="34" charset="0"/>
              </a:rPr>
              <a:t>Step 1b: Calculate the variance of the temperature distribution for class Yes</a:t>
            </a:r>
          </a:p>
          <a:p>
            <a:pPr lvl="2">
              <a:lnSpc>
                <a:spcPct val="100000"/>
              </a:lnSpc>
            </a:pPr>
            <a:r>
              <a:rPr lang="en-US" dirty="0">
                <a:latin typeface="Arial" panose="020B0604020202020204" pitchFamily="34" charset="0"/>
              </a:rPr>
              <a:t>Step 1c: Calc the probability of temperature being 66 degrees for class Yes using the normal distribution formula</a:t>
            </a:r>
            <a:endParaRPr lang="en-US" dirty="0"/>
          </a:p>
        </p:txBody>
      </p:sp>
    </p:spTree>
    <p:extLst>
      <p:ext uri="{BB962C8B-B14F-4D97-AF65-F5344CB8AC3E}">
        <p14:creationId xmlns:p14="http://schemas.microsoft.com/office/powerpoint/2010/main" val="26783650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E40459-6AEB-573E-3342-5626300058D6}"/>
              </a:ext>
            </a:extLst>
          </p:cNvPr>
          <p:cNvPicPr>
            <a:picLocks noChangeAspect="1"/>
          </p:cNvPicPr>
          <p:nvPr/>
        </p:nvPicPr>
        <p:blipFill>
          <a:blip r:embed="rId3"/>
          <a:stretch>
            <a:fillRect/>
          </a:stretch>
        </p:blipFill>
        <p:spPr>
          <a:xfrm>
            <a:off x="2978362" y="5077880"/>
            <a:ext cx="2688147" cy="52869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Another Tennis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852669"/>
            <a:ext cx="11627375" cy="3833756"/>
          </a:xfrm>
        </p:spPr>
        <p:txBody>
          <a:bodyPr>
            <a:normAutofit/>
          </a:bodyPr>
          <a:lstStyle/>
          <a:p>
            <a:pPr lvl="1">
              <a:lnSpc>
                <a:spcPct val="100000"/>
              </a:lnSpc>
            </a:pPr>
            <a:r>
              <a:rPr lang="en-US" b="1" dirty="0">
                <a:latin typeface="Arial" panose="020B0604020202020204" pitchFamily="34" charset="0"/>
              </a:rPr>
              <a:t>Step 1: Compute Probability of belonging to the temperature = 66 degrees for class Yes</a:t>
            </a:r>
          </a:p>
          <a:p>
            <a:pPr lvl="2">
              <a:lnSpc>
                <a:spcPct val="100000"/>
              </a:lnSpc>
            </a:pPr>
            <a:r>
              <a:rPr lang="en-US" dirty="0">
                <a:latin typeface="Arial" panose="020B0604020202020204" pitchFamily="34" charset="0"/>
              </a:rPr>
              <a:t>Step 1a: Calculate the mean of the temperature distribution for class Yes</a:t>
            </a:r>
          </a:p>
          <a:p>
            <a:pPr marL="914400" lvl="2" indent="0" algn="ctr">
              <a:lnSpc>
                <a:spcPct val="100000"/>
              </a:lnSpc>
              <a:buNone/>
            </a:pPr>
            <a:r>
              <a:rPr lang="en-US" i="1" dirty="0">
                <a:latin typeface="Arial" panose="020B0604020202020204" pitchFamily="34" charset="0"/>
              </a:rPr>
              <a:t>µ </a:t>
            </a:r>
            <a:r>
              <a:rPr lang="en-US" dirty="0">
                <a:latin typeface="Arial" panose="020B0604020202020204" pitchFamily="34" charset="0"/>
              </a:rPr>
              <a:t>(mean) =</a:t>
            </a:r>
            <a:r>
              <a:rPr lang="en-US" i="1" dirty="0">
                <a:latin typeface="Arial" panose="020B0604020202020204" pitchFamily="34" charset="0"/>
              </a:rPr>
              <a:t> (83+70+68+64+69+75+75+72+81)/ 9 = 73</a:t>
            </a:r>
          </a:p>
          <a:p>
            <a:pPr lvl="2">
              <a:lnSpc>
                <a:spcPct val="100000"/>
              </a:lnSpc>
            </a:pPr>
            <a:r>
              <a:rPr lang="en-US" dirty="0">
                <a:latin typeface="Arial" panose="020B0604020202020204" pitchFamily="34" charset="0"/>
              </a:rPr>
              <a:t>Step 1b: Calculate the variance of the temperature distribution for class Yes</a:t>
            </a:r>
          </a:p>
          <a:p>
            <a:pPr marL="0" indent="0">
              <a:lnSpc>
                <a:spcPct val="100000"/>
              </a:lnSpc>
              <a:buNone/>
            </a:pPr>
            <a:r>
              <a:rPr lang="el-GR" sz="2000" i="1" dirty="0">
                <a:latin typeface="Arial" panose="020B0604020202020204" pitchFamily="34" charset="0"/>
              </a:rPr>
              <a:t>σ</a:t>
            </a:r>
            <a:r>
              <a:rPr lang="el-GR" sz="2000" i="1" baseline="30000" dirty="0">
                <a:latin typeface="Arial" panose="020B0604020202020204" pitchFamily="34" charset="0"/>
              </a:rPr>
              <a:t>2</a:t>
            </a:r>
            <a:r>
              <a:rPr lang="en-US" sz="2000" i="1" baseline="30000" dirty="0">
                <a:latin typeface="Arial" panose="020B0604020202020204" pitchFamily="34" charset="0"/>
              </a:rPr>
              <a:t>  </a:t>
            </a:r>
            <a:r>
              <a:rPr lang="en-US" sz="2000" dirty="0">
                <a:latin typeface="Arial" panose="020B0604020202020204" pitchFamily="34" charset="0"/>
              </a:rPr>
              <a:t>(variance) = (83-73)^2 + (70-73)^2 + (68-73)^2 + (64-73)^2 + (69-73)^2 + (75- 73)^2 + (75-73)^2 		+ (72-73)^2 + (81- 73)^2 )/ (9-1) = 38</a:t>
            </a:r>
          </a:p>
          <a:p>
            <a:pPr lvl="2">
              <a:lnSpc>
                <a:spcPct val="100000"/>
              </a:lnSpc>
            </a:pPr>
            <a:r>
              <a:rPr lang="en-US" dirty="0">
                <a:latin typeface="Arial" panose="020B0604020202020204" pitchFamily="34" charset="0"/>
              </a:rPr>
              <a:t>Step 1c: Calc the probability of temperature being 66 degrees for class Yes using the normal distribution formula</a:t>
            </a:r>
          </a:p>
          <a:p>
            <a:pPr marL="914400" lvl="2" indent="0">
              <a:lnSpc>
                <a:spcPct val="100000"/>
              </a:lnSpc>
              <a:buNone/>
            </a:pPr>
            <a:r>
              <a:rPr lang="en-US" dirty="0"/>
              <a:t>				              =		       =</a:t>
            </a:r>
          </a:p>
        </p:txBody>
      </p:sp>
      <p:pic>
        <p:nvPicPr>
          <p:cNvPr id="3" name="Picture 2">
            <a:extLst>
              <a:ext uri="{FF2B5EF4-FFF2-40B4-BE49-F238E27FC236}">
                <a16:creationId xmlns:a16="http://schemas.microsoft.com/office/drawing/2014/main" id="{2D04D7FE-113D-4A17-AD96-13403724B6E8}"/>
              </a:ext>
            </a:extLst>
          </p:cNvPr>
          <p:cNvPicPr>
            <a:picLocks noChangeAspect="1"/>
          </p:cNvPicPr>
          <p:nvPr/>
        </p:nvPicPr>
        <p:blipFill>
          <a:blip r:embed="rId4"/>
          <a:stretch>
            <a:fillRect/>
          </a:stretch>
        </p:blipFill>
        <p:spPr>
          <a:xfrm>
            <a:off x="3485784" y="1042931"/>
            <a:ext cx="5220429" cy="809738"/>
          </a:xfrm>
          <a:prstGeom prst="rect">
            <a:avLst/>
          </a:prstGeom>
        </p:spPr>
      </p:pic>
      <p:pic>
        <p:nvPicPr>
          <p:cNvPr id="10" name="Picture 9">
            <a:extLst>
              <a:ext uri="{FF2B5EF4-FFF2-40B4-BE49-F238E27FC236}">
                <a16:creationId xmlns:a16="http://schemas.microsoft.com/office/drawing/2014/main" id="{995A73C2-2C6E-A693-2772-F0573294E482}"/>
              </a:ext>
            </a:extLst>
          </p:cNvPr>
          <p:cNvPicPr>
            <a:picLocks noChangeAspect="1"/>
          </p:cNvPicPr>
          <p:nvPr/>
        </p:nvPicPr>
        <p:blipFill>
          <a:blip r:embed="rId5"/>
          <a:stretch>
            <a:fillRect/>
          </a:stretch>
        </p:blipFill>
        <p:spPr>
          <a:xfrm>
            <a:off x="6095998" y="5077879"/>
            <a:ext cx="1909771" cy="528693"/>
          </a:xfrm>
          <a:prstGeom prst="rect">
            <a:avLst/>
          </a:prstGeom>
        </p:spPr>
      </p:pic>
      <p:pic>
        <p:nvPicPr>
          <p:cNvPr id="12" name="Picture 11">
            <a:extLst>
              <a:ext uri="{FF2B5EF4-FFF2-40B4-BE49-F238E27FC236}">
                <a16:creationId xmlns:a16="http://schemas.microsoft.com/office/drawing/2014/main" id="{4566E6C4-6D39-8F53-7847-0B512C740A2A}"/>
              </a:ext>
            </a:extLst>
          </p:cNvPr>
          <p:cNvPicPr>
            <a:picLocks noChangeAspect="1"/>
          </p:cNvPicPr>
          <p:nvPr/>
        </p:nvPicPr>
        <p:blipFill>
          <a:blip r:embed="rId6"/>
          <a:stretch>
            <a:fillRect/>
          </a:stretch>
        </p:blipFill>
        <p:spPr>
          <a:xfrm>
            <a:off x="8490676" y="5077878"/>
            <a:ext cx="2091274" cy="528693"/>
          </a:xfrm>
          <a:prstGeom prst="rect">
            <a:avLst/>
          </a:prstGeom>
        </p:spPr>
      </p:pic>
      <p:sp>
        <p:nvSpPr>
          <p:cNvPr id="15" name="TextBox 14">
            <a:extLst>
              <a:ext uri="{FF2B5EF4-FFF2-40B4-BE49-F238E27FC236}">
                <a16:creationId xmlns:a16="http://schemas.microsoft.com/office/drawing/2014/main" id="{7BA4D9D9-A83D-E95D-95C1-4C16F072B4F0}"/>
              </a:ext>
            </a:extLst>
          </p:cNvPr>
          <p:cNvSpPr txBox="1"/>
          <p:nvPr/>
        </p:nvSpPr>
        <p:spPr>
          <a:xfrm>
            <a:off x="4388020" y="5893502"/>
            <a:ext cx="3561484" cy="523220"/>
          </a:xfrm>
          <a:prstGeom prst="rect">
            <a:avLst/>
          </a:prstGeom>
          <a:noFill/>
        </p:spPr>
        <p:txBody>
          <a:bodyPr wrap="square">
            <a:spAutoFit/>
          </a:bodyPr>
          <a:lstStyle/>
          <a:p>
            <a:r>
              <a:rPr lang="en-GB" sz="2800" dirty="0">
                <a:solidFill>
                  <a:schemeClr val="accent4">
                    <a:lumMod val="60000"/>
                    <a:lumOff val="40000"/>
                  </a:schemeClr>
                </a:solidFill>
              </a:rPr>
              <a:t>P(temp=66|yes)=0.034</a:t>
            </a:r>
          </a:p>
        </p:txBody>
      </p:sp>
    </p:spTree>
    <p:extLst>
      <p:ext uri="{BB962C8B-B14F-4D97-AF65-F5344CB8AC3E}">
        <p14:creationId xmlns:p14="http://schemas.microsoft.com/office/powerpoint/2010/main" val="25343241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Another Tennis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11627375" cy="4495800"/>
          </a:xfrm>
        </p:spPr>
        <p:txBody>
          <a:bodyPr>
            <a:normAutofit lnSpcReduction="10000"/>
          </a:bodyPr>
          <a:lstStyle/>
          <a:p>
            <a:pPr>
              <a:lnSpc>
                <a:spcPct val="100000"/>
              </a:lnSpc>
            </a:pPr>
            <a:r>
              <a:rPr lang="en-US" dirty="0"/>
              <a:t>Given that it’s sunny, the temp is 66 degrees, humidity is 90 and it’s windy, then will tennis be played? </a:t>
            </a:r>
          </a:p>
          <a:p>
            <a:pPr>
              <a:lnSpc>
                <a:spcPct val="100000"/>
              </a:lnSpc>
            </a:pPr>
            <a:r>
              <a:rPr lang="en-US" dirty="0"/>
              <a:t>Based on the table of data collected:</a:t>
            </a:r>
          </a:p>
          <a:p>
            <a:pPr lvl="1">
              <a:lnSpc>
                <a:spcPct val="100000"/>
              </a:lnSpc>
            </a:pPr>
            <a:r>
              <a:rPr lang="en-US" dirty="0">
                <a:effectLst/>
                <a:latin typeface="Arial" panose="020B0604020202020204" pitchFamily="34" charset="0"/>
              </a:rPr>
              <a:t>How do we calculate the probability that tennis will be played (or not)?</a:t>
            </a:r>
          </a:p>
          <a:p>
            <a:pPr lvl="1">
              <a:lnSpc>
                <a:spcPct val="100000"/>
              </a:lnSpc>
            </a:pPr>
            <a:endParaRPr lang="en-US" dirty="0">
              <a:latin typeface="Arial" panose="020B0604020202020204" pitchFamily="34" charset="0"/>
            </a:endParaRPr>
          </a:p>
          <a:p>
            <a:pPr lvl="1">
              <a:lnSpc>
                <a:spcPct val="100000"/>
              </a:lnSpc>
            </a:pPr>
            <a:r>
              <a:rPr lang="en-US" b="1" dirty="0">
                <a:latin typeface="Arial" panose="020B0604020202020204" pitchFamily="34" charset="0"/>
              </a:rPr>
              <a:t>Step 2: Compute Probability of belonging to the temperature = 66 degrees for class No </a:t>
            </a:r>
            <a:r>
              <a:rPr lang="en-US" dirty="0">
                <a:latin typeface="Arial" panose="020B0604020202020204" pitchFamily="34" charset="0"/>
              </a:rPr>
              <a:t>(same method as step 1)</a:t>
            </a:r>
          </a:p>
          <a:p>
            <a:pPr lvl="2">
              <a:lnSpc>
                <a:spcPct val="100000"/>
              </a:lnSpc>
            </a:pPr>
            <a:r>
              <a:rPr lang="en-US" dirty="0">
                <a:latin typeface="Arial" panose="020B0604020202020204" pitchFamily="34" charset="0"/>
              </a:rPr>
              <a:t>Step 2a: Calculate the mean of the temperature distribution for class No</a:t>
            </a:r>
          </a:p>
          <a:p>
            <a:pPr lvl="2">
              <a:lnSpc>
                <a:spcPct val="100000"/>
              </a:lnSpc>
            </a:pPr>
            <a:r>
              <a:rPr lang="en-US" dirty="0">
                <a:latin typeface="Arial" panose="020B0604020202020204" pitchFamily="34" charset="0"/>
              </a:rPr>
              <a:t>Step 2b: Calculate the variance of the temperature distribution for class No</a:t>
            </a:r>
          </a:p>
          <a:p>
            <a:pPr lvl="2">
              <a:lnSpc>
                <a:spcPct val="100000"/>
              </a:lnSpc>
            </a:pPr>
            <a:r>
              <a:rPr lang="en-US" dirty="0">
                <a:latin typeface="Arial" panose="020B0604020202020204" pitchFamily="34" charset="0"/>
              </a:rPr>
              <a:t>Step 2c: Calc the probability of temperature being 66 degrees for class No using the normal distribution formula</a:t>
            </a:r>
            <a:endParaRPr lang="en-US" dirty="0"/>
          </a:p>
        </p:txBody>
      </p:sp>
    </p:spTree>
    <p:extLst>
      <p:ext uri="{BB962C8B-B14F-4D97-AF65-F5344CB8AC3E}">
        <p14:creationId xmlns:p14="http://schemas.microsoft.com/office/powerpoint/2010/main" val="19955006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852669"/>
            <a:ext cx="11627375" cy="3833756"/>
          </a:xfrm>
        </p:spPr>
        <p:txBody>
          <a:bodyPr>
            <a:normAutofit/>
          </a:bodyPr>
          <a:lstStyle/>
          <a:p>
            <a:pPr lvl="1">
              <a:lnSpc>
                <a:spcPct val="100000"/>
              </a:lnSpc>
            </a:pPr>
            <a:r>
              <a:rPr lang="en-US" b="1" dirty="0">
                <a:latin typeface="Arial" panose="020B0604020202020204" pitchFamily="34" charset="0"/>
              </a:rPr>
              <a:t>Step 2: Compute Probability of belonging to the temperature = 66 degrees for class No</a:t>
            </a:r>
          </a:p>
          <a:p>
            <a:pPr lvl="2">
              <a:lnSpc>
                <a:spcPct val="100000"/>
              </a:lnSpc>
            </a:pPr>
            <a:r>
              <a:rPr lang="en-US" dirty="0">
                <a:latin typeface="Arial" panose="020B0604020202020204" pitchFamily="34" charset="0"/>
              </a:rPr>
              <a:t>Step 2a: Calculate the mean of the temperature distribution for class No</a:t>
            </a:r>
          </a:p>
          <a:p>
            <a:pPr marL="457200" lvl="1" indent="0" algn="ctr">
              <a:lnSpc>
                <a:spcPct val="100000"/>
              </a:lnSpc>
              <a:buNone/>
            </a:pPr>
            <a:r>
              <a:rPr lang="en-US" sz="2000" i="1" dirty="0">
                <a:latin typeface="Arial" panose="020B0604020202020204" pitchFamily="34" charset="0"/>
              </a:rPr>
              <a:t>µ </a:t>
            </a:r>
            <a:r>
              <a:rPr lang="en-US" sz="2000" dirty="0">
                <a:latin typeface="Arial" panose="020B0604020202020204" pitchFamily="34" charset="0"/>
              </a:rPr>
              <a:t>(mean) =</a:t>
            </a:r>
            <a:r>
              <a:rPr lang="en-US" sz="2000" i="1" dirty="0">
                <a:latin typeface="Arial" panose="020B0604020202020204" pitchFamily="34" charset="0"/>
              </a:rPr>
              <a:t> (85+80+65+72+71)/5=74.6</a:t>
            </a:r>
          </a:p>
          <a:p>
            <a:pPr lvl="2">
              <a:lnSpc>
                <a:spcPct val="100000"/>
              </a:lnSpc>
            </a:pPr>
            <a:r>
              <a:rPr lang="en-US" dirty="0">
                <a:latin typeface="Arial" panose="020B0604020202020204" pitchFamily="34" charset="0"/>
              </a:rPr>
              <a:t>Step 2b: Calculate the variance of the temperature distribution for class No</a:t>
            </a:r>
          </a:p>
          <a:p>
            <a:pPr marL="0" indent="0" algn="ctr">
              <a:lnSpc>
                <a:spcPct val="100000"/>
              </a:lnSpc>
              <a:buNone/>
            </a:pPr>
            <a:r>
              <a:rPr lang="el-GR" sz="2000" i="1" dirty="0">
                <a:latin typeface="Arial" panose="020B0604020202020204" pitchFamily="34" charset="0"/>
              </a:rPr>
              <a:t>σ</a:t>
            </a:r>
            <a:r>
              <a:rPr lang="el-GR" sz="2000" i="1" baseline="30000" dirty="0">
                <a:latin typeface="Arial" panose="020B0604020202020204" pitchFamily="34" charset="0"/>
              </a:rPr>
              <a:t>2</a:t>
            </a:r>
            <a:r>
              <a:rPr lang="en-US" sz="2000" i="1" baseline="30000" dirty="0">
                <a:latin typeface="Arial" panose="020B0604020202020204" pitchFamily="34" charset="0"/>
              </a:rPr>
              <a:t>  </a:t>
            </a:r>
            <a:r>
              <a:rPr lang="en-US" sz="2000" dirty="0">
                <a:latin typeface="Arial" panose="020B0604020202020204" pitchFamily="34" charset="0"/>
              </a:rPr>
              <a:t>(variance) = (85-75)^2+(80 -75)^2+(65- 75)^2+(72-75)^2)+(71-75)^2)/(5-1)=62.5</a:t>
            </a:r>
          </a:p>
          <a:p>
            <a:pPr lvl="2">
              <a:lnSpc>
                <a:spcPct val="100000"/>
              </a:lnSpc>
            </a:pPr>
            <a:r>
              <a:rPr lang="en-US" dirty="0">
                <a:latin typeface="Arial" panose="020B0604020202020204" pitchFamily="34" charset="0"/>
              </a:rPr>
              <a:t>Step 1c: Calc the probability of temperature being 66 degrees for class No using the normal distribution formula</a:t>
            </a:r>
          </a:p>
          <a:p>
            <a:pPr lvl="2">
              <a:lnSpc>
                <a:spcPct val="100000"/>
              </a:lnSpc>
            </a:pPr>
            <a:endParaRPr lang="en-US" sz="800" dirty="0">
              <a:latin typeface="Arial" panose="020B0604020202020204" pitchFamily="34" charset="0"/>
            </a:endParaRPr>
          </a:p>
          <a:p>
            <a:pPr marL="914400" lvl="2" indent="0">
              <a:lnSpc>
                <a:spcPct val="100000"/>
              </a:lnSpc>
              <a:buNone/>
            </a:pPr>
            <a:r>
              <a:rPr lang="en-US" dirty="0"/>
              <a:t>				              =		       </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Another Tennis Example</a:t>
            </a:r>
            <a:endParaRPr lang="en-GB" sz="6000" b="1" dirty="0"/>
          </a:p>
        </p:txBody>
      </p:sp>
      <p:pic>
        <p:nvPicPr>
          <p:cNvPr id="3" name="Picture 2">
            <a:extLst>
              <a:ext uri="{FF2B5EF4-FFF2-40B4-BE49-F238E27FC236}">
                <a16:creationId xmlns:a16="http://schemas.microsoft.com/office/drawing/2014/main" id="{2D04D7FE-113D-4A17-AD96-13403724B6E8}"/>
              </a:ext>
            </a:extLst>
          </p:cNvPr>
          <p:cNvPicPr>
            <a:picLocks noChangeAspect="1"/>
          </p:cNvPicPr>
          <p:nvPr/>
        </p:nvPicPr>
        <p:blipFill>
          <a:blip r:embed="rId3"/>
          <a:stretch>
            <a:fillRect/>
          </a:stretch>
        </p:blipFill>
        <p:spPr>
          <a:xfrm>
            <a:off x="3485784" y="1042931"/>
            <a:ext cx="5220429" cy="809738"/>
          </a:xfrm>
          <a:prstGeom prst="rect">
            <a:avLst/>
          </a:prstGeom>
        </p:spPr>
      </p:pic>
      <p:sp>
        <p:nvSpPr>
          <p:cNvPr id="15" name="TextBox 14">
            <a:extLst>
              <a:ext uri="{FF2B5EF4-FFF2-40B4-BE49-F238E27FC236}">
                <a16:creationId xmlns:a16="http://schemas.microsoft.com/office/drawing/2014/main" id="{7BA4D9D9-A83D-E95D-95C1-4C16F072B4F0}"/>
              </a:ext>
            </a:extLst>
          </p:cNvPr>
          <p:cNvSpPr txBox="1"/>
          <p:nvPr/>
        </p:nvSpPr>
        <p:spPr>
          <a:xfrm>
            <a:off x="4388019" y="5893502"/>
            <a:ext cx="3851971" cy="523220"/>
          </a:xfrm>
          <a:prstGeom prst="rect">
            <a:avLst/>
          </a:prstGeom>
          <a:noFill/>
        </p:spPr>
        <p:txBody>
          <a:bodyPr wrap="square">
            <a:spAutoFit/>
          </a:bodyPr>
          <a:lstStyle/>
          <a:p>
            <a:r>
              <a:rPr lang="en-GB" sz="2800" dirty="0">
                <a:solidFill>
                  <a:schemeClr val="accent4">
                    <a:lumMod val="60000"/>
                    <a:lumOff val="40000"/>
                  </a:schemeClr>
                </a:solidFill>
              </a:rPr>
              <a:t>P(temp=66|no)=0.02791</a:t>
            </a:r>
          </a:p>
        </p:txBody>
      </p:sp>
      <p:pic>
        <p:nvPicPr>
          <p:cNvPr id="4" name="Picture 3">
            <a:extLst>
              <a:ext uri="{FF2B5EF4-FFF2-40B4-BE49-F238E27FC236}">
                <a16:creationId xmlns:a16="http://schemas.microsoft.com/office/drawing/2014/main" id="{E133A12A-CA75-A346-AA06-DE6043DA7E96}"/>
              </a:ext>
            </a:extLst>
          </p:cNvPr>
          <p:cNvPicPr>
            <a:picLocks noChangeAspect="1"/>
          </p:cNvPicPr>
          <p:nvPr/>
        </p:nvPicPr>
        <p:blipFill>
          <a:blip r:embed="rId4"/>
          <a:stretch>
            <a:fillRect/>
          </a:stretch>
        </p:blipFill>
        <p:spPr>
          <a:xfrm>
            <a:off x="3037087" y="4894578"/>
            <a:ext cx="2701865" cy="596924"/>
          </a:xfrm>
          <a:prstGeom prst="rect">
            <a:avLst/>
          </a:prstGeom>
        </p:spPr>
      </p:pic>
      <p:pic>
        <p:nvPicPr>
          <p:cNvPr id="8" name="Picture 7">
            <a:extLst>
              <a:ext uri="{FF2B5EF4-FFF2-40B4-BE49-F238E27FC236}">
                <a16:creationId xmlns:a16="http://schemas.microsoft.com/office/drawing/2014/main" id="{FF8F0235-2D3E-5B0F-1964-973BFA8379FD}"/>
              </a:ext>
            </a:extLst>
          </p:cNvPr>
          <p:cNvPicPr>
            <a:picLocks noChangeAspect="1"/>
          </p:cNvPicPr>
          <p:nvPr/>
        </p:nvPicPr>
        <p:blipFill>
          <a:blip r:embed="rId5"/>
          <a:stretch>
            <a:fillRect/>
          </a:stretch>
        </p:blipFill>
        <p:spPr>
          <a:xfrm>
            <a:off x="6280545" y="4825848"/>
            <a:ext cx="2874368" cy="697287"/>
          </a:xfrm>
          <a:prstGeom prst="rect">
            <a:avLst/>
          </a:prstGeom>
        </p:spPr>
      </p:pic>
    </p:spTree>
    <p:extLst>
      <p:ext uri="{BB962C8B-B14F-4D97-AF65-F5344CB8AC3E}">
        <p14:creationId xmlns:p14="http://schemas.microsoft.com/office/powerpoint/2010/main" val="11294062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2247987"/>
            <a:ext cx="11627375" cy="3438437"/>
          </a:xfrm>
        </p:spPr>
        <p:txBody>
          <a:bodyPr>
            <a:normAutofit/>
          </a:bodyPr>
          <a:lstStyle/>
          <a:p>
            <a:pPr lvl="1">
              <a:lnSpc>
                <a:spcPct val="100000"/>
              </a:lnSpc>
            </a:pPr>
            <a:r>
              <a:rPr lang="en-US" sz="2800" dirty="0"/>
              <a:t>We can now move on to Step 3:</a:t>
            </a:r>
          </a:p>
          <a:p>
            <a:pPr marL="914400" lvl="2" indent="0">
              <a:lnSpc>
                <a:spcPct val="100000"/>
              </a:lnSpc>
              <a:buNone/>
            </a:pPr>
            <a:r>
              <a:rPr lang="en-US" sz="2800" dirty="0"/>
              <a:t>	Calculate the prior probabilities of a yes and a no</a:t>
            </a:r>
          </a:p>
          <a:p>
            <a:pPr marL="914400" lvl="2" indent="0" algn="ctr">
              <a:lnSpc>
                <a:spcPct val="100000"/>
              </a:lnSpc>
              <a:buNone/>
            </a:pPr>
            <a:r>
              <a:rPr lang="en-US" sz="2800" dirty="0"/>
              <a:t>P(play=yes)=9/14; P(play=no)=5/14</a:t>
            </a:r>
          </a:p>
          <a:p>
            <a:pPr lvl="1">
              <a:lnSpc>
                <a:spcPct val="100000"/>
              </a:lnSpc>
            </a:pPr>
            <a:r>
              <a:rPr lang="en-US" sz="2800" dirty="0"/>
              <a:t>Now repeat for the humidity class for a yes distribution and a no distribution.</a:t>
            </a:r>
          </a:p>
          <a:p>
            <a:pPr marL="914400" lvl="2" indent="0">
              <a:lnSpc>
                <a:spcPct val="100000"/>
              </a:lnSpc>
              <a:buNone/>
            </a:pPr>
            <a:r>
              <a:rPr lang="en-US" sz="2800" dirty="0"/>
              <a:t>P(humidity=90|yes)=0.022; P(humidity=90|no)=0.038</a:t>
            </a:r>
          </a:p>
          <a:p>
            <a:pPr lvl="1">
              <a:lnSpc>
                <a:spcPct val="100000"/>
              </a:lnSpc>
            </a:pPr>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Another Tennis Example</a:t>
            </a:r>
            <a:endParaRPr lang="en-GB" sz="6000" b="1" dirty="0"/>
          </a:p>
        </p:txBody>
      </p:sp>
      <p:pic>
        <p:nvPicPr>
          <p:cNvPr id="3" name="Picture 2">
            <a:extLst>
              <a:ext uri="{FF2B5EF4-FFF2-40B4-BE49-F238E27FC236}">
                <a16:creationId xmlns:a16="http://schemas.microsoft.com/office/drawing/2014/main" id="{2D04D7FE-113D-4A17-AD96-13403724B6E8}"/>
              </a:ext>
            </a:extLst>
          </p:cNvPr>
          <p:cNvPicPr>
            <a:picLocks noChangeAspect="1"/>
          </p:cNvPicPr>
          <p:nvPr/>
        </p:nvPicPr>
        <p:blipFill>
          <a:blip r:embed="rId3"/>
          <a:stretch>
            <a:fillRect/>
          </a:stretch>
        </p:blipFill>
        <p:spPr>
          <a:xfrm>
            <a:off x="3485784" y="1042931"/>
            <a:ext cx="5220429" cy="809738"/>
          </a:xfrm>
          <a:prstGeom prst="rect">
            <a:avLst/>
          </a:prstGeom>
        </p:spPr>
      </p:pic>
    </p:spTree>
    <p:extLst>
      <p:ext uri="{BB962C8B-B14F-4D97-AF65-F5344CB8AC3E}">
        <p14:creationId xmlns:p14="http://schemas.microsoft.com/office/powerpoint/2010/main" val="15898489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11827"/>
            <a:ext cx="11708770" cy="4574598"/>
          </a:xfrm>
        </p:spPr>
        <p:txBody>
          <a:bodyPr>
            <a:normAutofit fontScale="92500"/>
          </a:bodyPr>
          <a:lstStyle/>
          <a:p>
            <a:pPr marL="457200" lvl="1" indent="0">
              <a:lnSpc>
                <a:spcPct val="100000"/>
              </a:lnSpc>
              <a:buNone/>
            </a:pPr>
            <a:r>
              <a:rPr lang="en-US" dirty="0"/>
              <a:t>Step 4: Calculate the Yes and No probabilities for the remaining discrete classes</a:t>
            </a:r>
          </a:p>
          <a:p>
            <a:pPr marL="457200" lvl="1" indent="0">
              <a:lnSpc>
                <a:spcPct val="100000"/>
              </a:lnSpc>
              <a:buNone/>
            </a:pPr>
            <a:r>
              <a:rPr lang="en-US" dirty="0"/>
              <a:t>• P(outlook=sunny | yes) = 2/9; P(outlook = sunny | no) = 3/5</a:t>
            </a:r>
          </a:p>
          <a:p>
            <a:pPr marL="457200" lvl="1" indent="0">
              <a:lnSpc>
                <a:spcPct val="100000"/>
              </a:lnSpc>
              <a:buNone/>
            </a:pPr>
            <a:r>
              <a:rPr lang="en-US" dirty="0"/>
              <a:t>• P(windy=yes |yes) = 3/9; P(windy = yes | no) = 3/5</a:t>
            </a:r>
          </a:p>
          <a:p>
            <a:pPr marL="457200" lvl="1" indent="0">
              <a:lnSpc>
                <a:spcPct val="100000"/>
              </a:lnSpc>
              <a:buNone/>
            </a:pPr>
            <a:r>
              <a:rPr lang="en-US" dirty="0"/>
              <a:t>Step 5: Calculate the probability of playing given the above conditional probabilities for a Yes then repeat for a No. What is the calc for Yes? It’s:-</a:t>
            </a:r>
          </a:p>
          <a:p>
            <a:pPr marL="457200" lvl="1" indent="0">
              <a:lnSpc>
                <a:spcPct val="100000"/>
              </a:lnSpc>
              <a:buNone/>
            </a:pPr>
            <a:r>
              <a:rPr lang="en-US" sz="2600" dirty="0"/>
              <a:t>P(yes)* P(outlook=</a:t>
            </a:r>
            <a:r>
              <a:rPr lang="en-US" sz="2600" dirty="0" err="1"/>
              <a:t>sunny|yes</a:t>
            </a:r>
            <a:r>
              <a:rPr lang="en-US" sz="2600" dirty="0"/>
              <a:t>)* P(temp=66|yes) *P(humidity=90|yes)* P(windy=</a:t>
            </a:r>
            <a:r>
              <a:rPr lang="en-US" sz="2600" dirty="0" err="1"/>
              <a:t>yes|yes</a:t>
            </a:r>
            <a:r>
              <a:rPr lang="en-US" sz="2600" dirty="0"/>
              <a:t>)</a:t>
            </a:r>
          </a:p>
          <a:p>
            <a:pPr marL="457200" lvl="1" indent="0" algn="ctr">
              <a:lnSpc>
                <a:spcPct val="100000"/>
              </a:lnSpc>
              <a:buNone/>
            </a:pPr>
            <a:r>
              <a:rPr lang="en-US" dirty="0"/>
              <a:t>= </a:t>
            </a:r>
            <a:r>
              <a:rPr lang="en-US" sz="2600" dirty="0"/>
              <a:t>9/14 * 2/9 * 0.034 * 0.022 * 3/9 = 0.000036</a:t>
            </a:r>
          </a:p>
          <a:p>
            <a:pPr marL="457200" lvl="1" indent="0">
              <a:lnSpc>
                <a:spcPct val="100000"/>
              </a:lnSpc>
              <a:buNone/>
            </a:pPr>
            <a:r>
              <a:rPr lang="en-US" sz="2600" dirty="0"/>
              <a:t>And for No? It’s:-</a:t>
            </a:r>
          </a:p>
          <a:p>
            <a:pPr marL="457200" lvl="1" indent="0">
              <a:lnSpc>
                <a:spcPct val="100000"/>
              </a:lnSpc>
              <a:buNone/>
            </a:pPr>
            <a:r>
              <a:rPr lang="en-US" sz="2600" dirty="0"/>
              <a:t>P(no)* P(outlook=</a:t>
            </a:r>
            <a:r>
              <a:rPr lang="en-US" sz="2600" dirty="0" err="1"/>
              <a:t>sunny|no</a:t>
            </a:r>
            <a:r>
              <a:rPr lang="en-US" sz="2600" dirty="0"/>
              <a:t>)* P(temp=66|no) *P(humidity=90|no)* P(windy=</a:t>
            </a:r>
            <a:r>
              <a:rPr lang="en-US" sz="2600" dirty="0" err="1"/>
              <a:t>yes|no</a:t>
            </a:r>
            <a:r>
              <a:rPr lang="en-US" sz="2600" dirty="0"/>
              <a:t>)</a:t>
            </a:r>
          </a:p>
          <a:p>
            <a:pPr marL="457200" lvl="1" indent="0" algn="ctr">
              <a:lnSpc>
                <a:spcPct val="100000"/>
              </a:lnSpc>
              <a:buNone/>
            </a:pPr>
            <a:r>
              <a:rPr lang="en-US" sz="2600" dirty="0"/>
              <a:t>= 5/14 * 3/5 * 0.027918 * 0.038 * 0.6 = 0.000136</a:t>
            </a:r>
          </a:p>
          <a:p>
            <a:pPr marL="457200" lvl="1" indent="0">
              <a:lnSpc>
                <a:spcPct val="100000"/>
              </a:lnSpc>
              <a:buNone/>
            </a:pPr>
            <a:r>
              <a:rPr lang="en-US" sz="2600" dirty="0"/>
              <a:t>So No tennis will be played as P(no Play|...) &gt; P(Play|...)</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Another Tennis Example</a:t>
            </a:r>
            <a:endParaRPr lang="en-GB" sz="6000" b="1" dirty="0"/>
          </a:p>
        </p:txBody>
      </p:sp>
    </p:spTree>
    <p:extLst>
      <p:ext uri="{BB962C8B-B14F-4D97-AF65-F5344CB8AC3E}">
        <p14:creationId xmlns:p14="http://schemas.microsoft.com/office/powerpoint/2010/main" val="32497083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714499"/>
            <a:ext cx="11708770" cy="3971925"/>
          </a:xfrm>
        </p:spPr>
        <p:txBody>
          <a:bodyPr>
            <a:normAutofit/>
          </a:bodyPr>
          <a:lstStyle/>
          <a:p>
            <a:pPr marL="457200" lvl="1" indent="0">
              <a:lnSpc>
                <a:spcPct val="100000"/>
              </a:lnSpc>
              <a:buNone/>
            </a:pPr>
            <a:r>
              <a:rPr lang="en-US" sz="2600" dirty="0"/>
              <a:t>• </a:t>
            </a:r>
            <a:r>
              <a:rPr lang="en-US" sz="3200" dirty="0"/>
              <a:t>Violation of Independence Assumption</a:t>
            </a:r>
          </a:p>
          <a:p>
            <a:pPr marL="914400" lvl="2" indent="0">
              <a:lnSpc>
                <a:spcPct val="100000"/>
              </a:lnSpc>
              <a:buNone/>
            </a:pPr>
            <a:r>
              <a:rPr lang="en-US" sz="2800" dirty="0"/>
              <a:t>– For many real-world tasks,</a:t>
            </a:r>
          </a:p>
          <a:p>
            <a:pPr marL="914400" lvl="2" indent="0">
              <a:lnSpc>
                <a:spcPct val="100000"/>
              </a:lnSpc>
              <a:buNone/>
            </a:pPr>
            <a:r>
              <a:rPr lang="en-US" sz="2800" dirty="0"/>
              <a:t>– Nevertheless, naïve Bayes works surprisingly well anyway!</a:t>
            </a:r>
          </a:p>
          <a:p>
            <a:pPr marL="914400" lvl="2" indent="0">
              <a:lnSpc>
                <a:spcPct val="100000"/>
              </a:lnSpc>
              <a:buNone/>
            </a:pPr>
            <a:endParaRPr lang="en-US" sz="2800" dirty="0"/>
          </a:p>
          <a:p>
            <a:pPr marL="457200" lvl="1" indent="0">
              <a:lnSpc>
                <a:spcPct val="100000"/>
              </a:lnSpc>
              <a:buNone/>
            </a:pPr>
            <a:r>
              <a:rPr lang="en-US" sz="2600" dirty="0"/>
              <a:t>• </a:t>
            </a:r>
            <a:r>
              <a:rPr lang="en-US" sz="3200" dirty="0"/>
              <a:t>Zero conditional probability Problem</a:t>
            </a:r>
          </a:p>
          <a:p>
            <a:pPr marL="914400" lvl="2" indent="0">
              <a:lnSpc>
                <a:spcPct val="100000"/>
              </a:lnSpc>
              <a:buNone/>
            </a:pPr>
            <a:r>
              <a:rPr lang="en-US" sz="2800" dirty="0"/>
              <a:t>– If no example contains the attribute value </a:t>
            </a:r>
          </a:p>
          <a:p>
            <a:pPr marL="914400" lvl="2" indent="0">
              <a:lnSpc>
                <a:spcPct val="100000"/>
              </a:lnSpc>
              <a:buNone/>
            </a:pPr>
            <a:r>
              <a:rPr lang="en-US" sz="2800" dirty="0"/>
              <a:t>– In this circumstance,                                               during test</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Issues with Naïve Bayes</a:t>
            </a:r>
            <a:endParaRPr lang="en-GB" sz="6000" b="1" dirty="0"/>
          </a:p>
        </p:txBody>
      </p:sp>
      <p:pic>
        <p:nvPicPr>
          <p:cNvPr id="3" name="Picture 2">
            <a:extLst>
              <a:ext uri="{FF2B5EF4-FFF2-40B4-BE49-F238E27FC236}">
                <a16:creationId xmlns:a16="http://schemas.microsoft.com/office/drawing/2014/main" id="{E1DE313C-3F84-D108-26B3-DEF5AF5EEFB4}"/>
              </a:ext>
            </a:extLst>
          </p:cNvPr>
          <p:cNvPicPr>
            <a:picLocks noChangeAspect="1"/>
          </p:cNvPicPr>
          <p:nvPr/>
        </p:nvPicPr>
        <p:blipFill>
          <a:blip r:embed="rId3"/>
          <a:stretch>
            <a:fillRect/>
          </a:stretch>
        </p:blipFill>
        <p:spPr>
          <a:xfrm>
            <a:off x="4709791" y="4800601"/>
            <a:ext cx="3530199" cy="460461"/>
          </a:xfrm>
          <a:prstGeom prst="rect">
            <a:avLst/>
          </a:prstGeom>
        </p:spPr>
      </p:pic>
      <p:pic>
        <p:nvPicPr>
          <p:cNvPr id="6" name="Picture 5">
            <a:extLst>
              <a:ext uri="{FF2B5EF4-FFF2-40B4-BE49-F238E27FC236}">
                <a16:creationId xmlns:a16="http://schemas.microsoft.com/office/drawing/2014/main" id="{733DD38F-6922-C53A-4BD5-F1D225622ADC}"/>
              </a:ext>
            </a:extLst>
          </p:cNvPr>
          <p:cNvPicPr>
            <a:picLocks noChangeAspect="1"/>
          </p:cNvPicPr>
          <p:nvPr/>
        </p:nvPicPr>
        <p:blipFill>
          <a:blip r:embed="rId4"/>
          <a:stretch>
            <a:fillRect/>
          </a:stretch>
        </p:blipFill>
        <p:spPr>
          <a:xfrm>
            <a:off x="7740934" y="4369589"/>
            <a:ext cx="3127957" cy="447867"/>
          </a:xfrm>
          <a:prstGeom prst="rect">
            <a:avLst/>
          </a:prstGeom>
        </p:spPr>
      </p:pic>
      <p:pic>
        <p:nvPicPr>
          <p:cNvPr id="8" name="Picture 7">
            <a:extLst>
              <a:ext uri="{FF2B5EF4-FFF2-40B4-BE49-F238E27FC236}">
                <a16:creationId xmlns:a16="http://schemas.microsoft.com/office/drawing/2014/main" id="{9AFED594-BEBA-4A16-2DC5-E51E8D3C682B}"/>
              </a:ext>
            </a:extLst>
          </p:cNvPr>
          <p:cNvPicPr>
            <a:picLocks noChangeAspect="1"/>
          </p:cNvPicPr>
          <p:nvPr/>
        </p:nvPicPr>
        <p:blipFill>
          <a:blip r:embed="rId5"/>
          <a:stretch>
            <a:fillRect/>
          </a:stretch>
        </p:blipFill>
        <p:spPr>
          <a:xfrm>
            <a:off x="5583460" y="2374895"/>
            <a:ext cx="3893049" cy="372506"/>
          </a:xfrm>
          <a:prstGeom prst="rect">
            <a:avLst/>
          </a:prstGeom>
        </p:spPr>
      </p:pic>
    </p:spTree>
    <p:extLst>
      <p:ext uri="{BB962C8B-B14F-4D97-AF65-F5344CB8AC3E}">
        <p14:creationId xmlns:p14="http://schemas.microsoft.com/office/powerpoint/2010/main" val="30716518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714499"/>
            <a:ext cx="11708770" cy="3971925"/>
          </a:xfrm>
        </p:spPr>
        <p:txBody>
          <a:bodyPr>
            <a:normAutofit/>
          </a:bodyPr>
          <a:lstStyle/>
          <a:p>
            <a:pPr marL="457200" lvl="1" indent="0">
              <a:lnSpc>
                <a:spcPct val="100000"/>
              </a:lnSpc>
              <a:buNone/>
            </a:pPr>
            <a:r>
              <a:rPr lang="en-US" sz="3200" dirty="0"/>
              <a:t>• Very simple and easy to implement</a:t>
            </a:r>
          </a:p>
          <a:p>
            <a:pPr marL="457200" lvl="1" indent="0">
              <a:lnSpc>
                <a:spcPct val="100000"/>
              </a:lnSpc>
              <a:buNone/>
            </a:pPr>
            <a:r>
              <a:rPr lang="en-US" sz="3200" dirty="0"/>
              <a:t>• It needs less training data</a:t>
            </a:r>
          </a:p>
          <a:p>
            <a:pPr marL="457200" lvl="1" indent="0">
              <a:lnSpc>
                <a:spcPct val="100000"/>
              </a:lnSpc>
              <a:buNone/>
            </a:pPr>
            <a:r>
              <a:rPr lang="en-US" sz="3200" dirty="0"/>
              <a:t>• It is highly scalable with number of predictors and data points</a:t>
            </a:r>
          </a:p>
          <a:p>
            <a:pPr marL="457200" lvl="1" indent="0">
              <a:lnSpc>
                <a:spcPct val="100000"/>
              </a:lnSpc>
              <a:buNone/>
            </a:pPr>
            <a:r>
              <a:rPr lang="en-US" sz="3200" dirty="0"/>
              <a:t>• It is fast classification algorithm</a:t>
            </a:r>
          </a:p>
          <a:p>
            <a:pPr lvl="2">
              <a:lnSpc>
                <a:spcPct val="100000"/>
              </a:lnSpc>
            </a:pPr>
            <a:r>
              <a:rPr lang="en-US" sz="2800" dirty="0"/>
              <a:t>Great for real time predictions</a:t>
            </a:r>
          </a:p>
          <a:p>
            <a:pPr marL="457200" lvl="1" indent="0">
              <a:lnSpc>
                <a:spcPct val="100000"/>
              </a:lnSpc>
              <a:buNone/>
            </a:pPr>
            <a:r>
              <a:rPr lang="en-US" sz="3200" dirty="0"/>
              <a:t>• It is not sensitive to irrelevant features</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pPr algn="ctr"/>
            <a:r>
              <a:rPr lang="en-US" sz="6000" b="1" dirty="0"/>
              <a:t>Advantages of Naïve Bayes</a:t>
            </a:r>
            <a:endParaRPr lang="en-GB" sz="6000" b="1" dirty="0"/>
          </a:p>
        </p:txBody>
      </p:sp>
    </p:spTree>
    <p:extLst>
      <p:ext uri="{BB962C8B-B14F-4D97-AF65-F5344CB8AC3E}">
        <p14:creationId xmlns:p14="http://schemas.microsoft.com/office/powerpoint/2010/main" val="1370999707"/>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5257</Words>
  <Application>Microsoft Office PowerPoint</Application>
  <PresentationFormat>Widescreen</PresentationFormat>
  <Paragraphs>838</Paragraphs>
  <Slides>58</Slides>
  <Notes>58</Notes>
  <HiddenSlides>0</HiddenSlides>
  <MMClips>0</MMClips>
  <ScaleCrop>false</ScaleCrop>
  <HeadingPairs>
    <vt:vector size="6" baseType="variant">
      <vt:variant>
        <vt:lpstr>Fonts Used</vt:lpstr>
      </vt:variant>
      <vt:variant>
        <vt:i4>3</vt:i4>
      </vt:variant>
      <vt:variant>
        <vt:lpstr>Theme</vt:lpstr>
      </vt:variant>
      <vt:variant>
        <vt:i4>22</vt:i4>
      </vt:variant>
      <vt:variant>
        <vt:lpstr>Slide Titles</vt:lpstr>
      </vt:variant>
      <vt:variant>
        <vt:i4>58</vt:i4>
      </vt:variant>
    </vt:vector>
  </HeadingPairs>
  <TitlesOfParts>
    <vt:vector size="83"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Supervised ML</vt:lpstr>
      <vt:lpstr>Naïve Bayes Classifier</vt:lpstr>
      <vt:lpstr>Naïve Bayes Classifier Use Cases</vt:lpstr>
      <vt:lpstr>Bayes Theorem</vt:lpstr>
      <vt:lpstr>Bayes Theorem</vt:lpstr>
      <vt:lpstr>Conditional Probability and Independence</vt:lpstr>
      <vt:lpstr>Example:</vt:lpstr>
      <vt:lpstr>Example:</vt:lpstr>
      <vt:lpstr>Example:</vt:lpstr>
      <vt:lpstr>Example:</vt:lpstr>
      <vt:lpstr>Example:</vt:lpstr>
      <vt:lpstr>Example:</vt:lpstr>
      <vt:lpstr>Example:</vt:lpstr>
      <vt:lpstr>Example:</vt:lpstr>
      <vt:lpstr>Example:</vt:lpstr>
      <vt:lpstr>Example:</vt:lpstr>
      <vt:lpstr>Test of Understanding:</vt:lpstr>
      <vt:lpstr>Test of Understanding:</vt:lpstr>
      <vt:lpstr>Test of Understanding:</vt:lpstr>
      <vt:lpstr>Bayesian Decision Theory</vt:lpstr>
      <vt:lpstr>Bayesian Decision Theory</vt:lpstr>
      <vt:lpstr>Bayesian Decision Theory</vt:lpstr>
      <vt:lpstr>Bayesian Decision Theory</vt:lpstr>
      <vt:lpstr>Bayesian Decision Theory</vt:lpstr>
      <vt:lpstr>Bayesian Decision Theory</vt:lpstr>
      <vt:lpstr>Bayesian Decision Theory</vt:lpstr>
      <vt:lpstr>Bayes Formula</vt:lpstr>
      <vt:lpstr>Bayes Formula</vt:lpstr>
      <vt:lpstr>Constructing a Classifier</vt:lpstr>
      <vt:lpstr>Constructing a Classifier From the Probability Model</vt:lpstr>
      <vt:lpstr>Naïve Bayes Algorithm for Discrete Input Attributes</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for Continuous Attributes</vt:lpstr>
      <vt:lpstr>Naïve Bayes for Continuous Attributes</vt:lpstr>
      <vt:lpstr>The Normal Distribution</vt:lpstr>
      <vt:lpstr>The Normal Distribution</vt:lpstr>
      <vt:lpstr>Another Tennis Example</vt:lpstr>
      <vt:lpstr>Another Tennis Example</vt:lpstr>
      <vt:lpstr>Another Tennis Example</vt:lpstr>
      <vt:lpstr>Another Tennis Example</vt:lpstr>
      <vt:lpstr>Another Tennis Example</vt:lpstr>
      <vt:lpstr>Another Tennis Example</vt:lpstr>
      <vt:lpstr>Another Tennis Example</vt:lpstr>
      <vt:lpstr>Issues with Naïve Bayes</vt:lpstr>
      <vt:lpstr>Advantages of Naïve Bayes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129</cp:revision>
  <dcterms:created xsi:type="dcterms:W3CDTF">2021-03-09T15:35:42Z</dcterms:created>
  <dcterms:modified xsi:type="dcterms:W3CDTF">2023-05-30T07:53:56Z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