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9" r:id="rId6"/>
    <p:sldId id="260" r:id="rId7"/>
    <p:sldId id="269" r:id="rId8"/>
    <p:sldId id="270" r:id="rId9"/>
    <p:sldId id="263" r:id="rId10"/>
    <p:sldId id="265" r:id="rId11"/>
    <p:sldId id="264" r:id="rId12"/>
    <p:sldId id="258" r:id="rId13"/>
    <p:sldId id="266" r:id="rId14"/>
    <p:sldId id="271" r:id="rId15"/>
    <p:sldId id="272" r:id="rId16"/>
    <p:sldId id="273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992DA3-EB49-43EF-8C75-DD6C461C0ECB}" v="18" dt="2024-02-04T22:11:51.8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E34C82-EA4A-413C-AAEC-6EF562580474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ECC6BEC-71C0-48B0-9589-FE7C3BF70A15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 learning design must address unique learner and team needs and apply findings from behavioural science for effective learning transfer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C10878-30BE-48FE-AF7D-15ABE1AC2DDF}" type="parTrans" cxnId="{75C2DC38-6D2E-4E60-BE94-159FFC64545E}">
      <dgm:prSet/>
      <dgm:spPr/>
      <dgm:t>
        <a:bodyPr/>
        <a:lstStyle/>
        <a:p>
          <a:endParaRPr lang="en-US"/>
        </a:p>
      </dgm:t>
    </dgm:pt>
    <dgm:pt modelId="{E918DAF3-DB8C-497A-AF98-37F06E9E7927}" type="sibTrans" cxnId="{75C2DC38-6D2E-4E60-BE94-159FFC64545E}">
      <dgm:prSet/>
      <dgm:spPr/>
      <dgm:t>
        <a:bodyPr/>
        <a:lstStyle/>
        <a:p>
          <a:endParaRPr lang="en-US"/>
        </a:p>
      </dgm:t>
    </dgm:pt>
    <dgm:pt modelId="{0210DD95-95A0-4354-9062-88A2B324AA8B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Learner should be encouraged  to explore things that make a difference in their context as part of learning process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12428F-9E03-4D38-BCC6-396EBB9C49DE}" type="parTrans" cxnId="{D874ACF3-A6CC-4F23-BB6B-E32CD151C86E}">
      <dgm:prSet/>
      <dgm:spPr/>
      <dgm:t>
        <a:bodyPr/>
        <a:lstStyle/>
        <a:p>
          <a:endParaRPr lang="en-US"/>
        </a:p>
      </dgm:t>
    </dgm:pt>
    <dgm:pt modelId="{ADBA35DE-E9B7-4DE0-B908-12009322EC34}" type="sibTrans" cxnId="{D874ACF3-A6CC-4F23-BB6B-E32CD151C86E}">
      <dgm:prSet/>
      <dgm:spPr/>
      <dgm:t>
        <a:bodyPr/>
        <a:lstStyle/>
        <a:p>
          <a:endParaRPr lang="en-US"/>
        </a:p>
      </dgm:t>
    </dgm:pt>
    <dgm:pt modelId="{C1D590B7-F6B5-4395-BF44-2E84FE2D27FF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Learning communities and conversations must be encouraged and facilitated through face-to-face and online networking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1B315A-99D1-4E6C-B038-FFCC1E94BF34}" type="parTrans" cxnId="{3C256C92-53DB-41B7-B949-78B9553A779E}">
      <dgm:prSet/>
      <dgm:spPr/>
      <dgm:t>
        <a:bodyPr/>
        <a:lstStyle/>
        <a:p>
          <a:endParaRPr lang="en-US"/>
        </a:p>
      </dgm:t>
    </dgm:pt>
    <dgm:pt modelId="{2759F092-4C9C-410F-93DF-AC4CB17D9F8E}" type="sibTrans" cxnId="{3C256C92-53DB-41B7-B949-78B9553A779E}">
      <dgm:prSet/>
      <dgm:spPr/>
      <dgm:t>
        <a:bodyPr/>
        <a:lstStyle/>
        <a:p>
          <a:endParaRPr lang="en-US"/>
        </a:p>
      </dgm:t>
    </dgm:pt>
    <dgm:pt modelId="{C3E3AE5A-DD70-484F-A8FF-280A6A125C39}" type="pres">
      <dgm:prSet presAssocID="{F0E34C82-EA4A-413C-AAEC-6EF562580474}" presName="outerComposite" presStyleCnt="0">
        <dgm:presLayoutVars>
          <dgm:chMax val="5"/>
          <dgm:dir/>
          <dgm:resizeHandles val="exact"/>
        </dgm:presLayoutVars>
      </dgm:prSet>
      <dgm:spPr/>
    </dgm:pt>
    <dgm:pt modelId="{414C5BED-01FA-43BC-AEAF-7D21613F770A}" type="pres">
      <dgm:prSet presAssocID="{F0E34C82-EA4A-413C-AAEC-6EF562580474}" presName="dummyMaxCanvas" presStyleCnt="0">
        <dgm:presLayoutVars/>
      </dgm:prSet>
      <dgm:spPr/>
    </dgm:pt>
    <dgm:pt modelId="{A7FB3795-9B04-48DC-91A4-C02845FEA89D}" type="pres">
      <dgm:prSet presAssocID="{F0E34C82-EA4A-413C-AAEC-6EF562580474}" presName="ThreeNodes_1" presStyleLbl="node1" presStyleIdx="0" presStyleCnt="3">
        <dgm:presLayoutVars>
          <dgm:bulletEnabled val="1"/>
        </dgm:presLayoutVars>
      </dgm:prSet>
      <dgm:spPr/>
    </dgm:pt>
    <dgm:pt modelId="{62CAA972-DC4E-49E8-AF7F-DF0916054A95}" type="pres">
      <dgm:prSet presAssocID="{F0E34C82-EA4A-413C-AAEC-6EF562580474}" presName="ThreeNodes_2" presStyleLbl="node1" presStyleIdx="1" presStyleCnt="3">
        <dgm:presLayoutVars>
          <dgm:bulletEnabled val="1"/>
        </dgm:presLayoutVars>
      </dgm:prSet>
      <dgm:spPr/>
    </dgm:pt>
    <dgm:pt modelId="{10F4846B-DFEE-4F02-8321-D248922EF03A}" type="pres">
      <dgm:prSet presAssocID="{F0E34C82-EA4A-413C-AAEC-6EF562580474}" presName="ThreeNodes_3" presStyleLbl="node1" presStyleIdx="2" presStyleCnt="3">
        <dgm:presLayoutVars>
          <dgm:bulletEnabled val="1"/>
        </dgm:presLayoutVars>
      </dgm:prSet>
      <dgm:spPr/>
    </dgm:pt>
    <dgm:pt modelId="{1A3FF14D-292F-4B9B-A21F-8A9F9F6FA331}" type="pres">
      <dgm:prSet presAssocID="{F0E34C82-EA4A-413C-AAEC-6EF562580474}" presName="ThreeConn_1-2" presStyleLbl="fgAccFollowNode1" presStyleIdx="0" presStyleCnt="2">
        <dgm:presLayoutVars>
          <dgm:bulletEnabled val="1"/>
        </dgm:presLayoutVars>
      </dgm:prSet>
      <dgm:spPr/>
    </dgm:pt>
    <dgm:pt modelId="{238B95EE-7B8C-48D9-8F6B-144BBF5D373C}" type="pres">
      <dgm:prSet presAssocID="{F0E34C82-EA4A-413C-AAEC-6EF562580474}" presName="ThreeConn_2-3" presStyleLbl="fgAccFollowNode1" presStyleIdx="1" presStyleCnt="2">
        <dgm:presLayoutVars>
          <dgm:bulletEnabled val="1"/>
        </dgm:presLayoutVars>
      </dgm:prSet>
      <dgm:spPr/>
    </dgm:pt>
    <dgm:pt modelId="{5B07C7D5-6E67-4709-B84D-3C1628720447}" type="pres">
      <dgm:prSet presAssocID="{F0E34C82-EA4A-413C-AAEC-6EF562580474}" presName="ThreeNodes_1_text" presStyleLbl="node1" presStyleIdx="2" presStyleCnt="3">
        <dgm:presLayoutVars>
          <dgm:bulletEnabled val="1"/>
        </dgm:presLayoutVars>
      </dgm:prSet>
      <dgm:spPr/>
    </dgm:pt>
    <dgm:pt modelId="{DBEEC67A-508E-4EE8-A2AA-46DECF865887}" type="pres">
      <dgm:prSet presAssocID="{F0E34C82-EA4A-413C-AAEC-6EF562580474}" presName="ThreeNodes_2_text" presStyleLbl="node1" presStyleIdx="2" presStyleCnt="3">
        <dgm:presLayoutVars>
          <dgm:bulletEnabled val="1"/>
        </dgm:presLayoutVars>
      </dgm:prSet>
      <dgm:spPr/>
    </dgm:pt>
    <dgm:pt modelId="{72634E04-7F02-490D-81A5-2F54BDD840B2}" type="pres">
      <dgm:prSet presAssocID="{F0E34C82-EA4A-413C-AAEC-6EF56258047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8F48C08-0EE4-4102-9302-45FD67F4C2FA}" type="presOf" srcId="{0210DD95-95A0-4354-9062-88A2B324AA8B}" destId="{DBEEC67A-508E-4EE8-A2AA-46DECF865887}" srcOrd="1" destOrd="0" presId="urn:microsoft.com/office/officeart/2005/8/layout/vProcess5"/>
    <dgm:cxn modelId="{72D26520-6864-4051-A954-494DA307ADC8}" type="presOf" srcId="{0210DD95-95A0-4354-9062-88A2B324AA8B}" destId="{62CAA972-DC4E-49E8-AF7F-DF0916054A95}" srcOrd="0" destOrd="0" presId="urn:microsoft.com/office/officeart/2005/8/layout/vProcess5"/>
    <dgm:cxn modelId="{75C2DC38-6D2E-4E60-BE94-159FFC64545E}" srcId="{F0E34C82-EA4A-413C-AAEC-6EF562580474}" destId="{CECC6BEC-71C0-48B0-9589-FE7C3BF70A15}" srcOrd="0" destOrd="0" parTransId="{ABC10878-30BE-48FE-AF7D-15ABE1AC2DDF}" sibTransId="{E918DAF3-DB8C-497A-AF98-37F06E9E7927}"/>
    <dgm:cxn modelId="{B73FE661-4BBA-4CFB-857F-C6306AB4C6C1}" type="presOf" srcId="{CECC6BEC-71C0-48B0-9589-FE7C3BF70A15}" destId="{A7FB3795-9B04-48DC-91A4-C02845FEA89D}" srcOrd="0" destOrd="0" presId="urn:microsoft.com/office/officeart/2005/8/layout/vProcess5"/>
    <dgm:cxn modelId="{B838AA6F-C3F9-4E40-8EB8-ADBB92A1B74D}" type="presOf" srcId="{ADBA35DE-E9B7-4DE0-B908-12009322EC34}" destId="{238B95EE-7B8C-48D9-8F6B-144BBF5D373C}" srcOrd="0" destOrd="0" presId="urn:microsoft.com/office/officeart/2005/8/layout/vProcess5"/>
    <dgm:cxn modelId="{1145C970-B35E-4B79-AB10-5C757CE6523B}" type="presOf" srcId="{CECC6BEC-71C0-48B0-9589-FE7C3BF70A15}" destId="{5B07C7D5-6E67-4709-B84D-3C1628720447}" srcOrd="1" destOrd="0" presId="urn:microsoft.com/office/officeart/2005/8/layout/vProcess5"/>
    <dgm:cxn modelId="{3C256C92-53DB-41B7-B949-78B9553A779E}" srcId="{F0E34C82-EA4A-413C-AAEC-6EF562580474}" destId="{C1D590B7-F6B5-4395-BF44-2E84FE2D27FF}" srcOrd="2" destOrd="0" parTransId="{AE1B315A-99D1-4E6C-B038-FFCC1E94BF34}" sibTransId="{2759F092-4C9C-410F-93DF-AC4CB17D9F8E}"/>
    <dgm:cxn modelId="{ABC692A4-82F8-42B1-977C-9D1E01F1C376}" type="presOf" srcId="{C1D590B7-F6B5-4395-BF44-2E84FE2D27FF}" destId="{10F4846B-DFEE-4F02-8321-D248922EF03A}" srcOrd="0" destOrd="0" presId="urn:microsoft.com/office/officeart/2005/8/layout/vProcess5"/>
    <dgm:cxn modelId="{2F0B56BC-1DD7-422B-9B9E-0593FFBEDFDD}" type="presOf" srcId="{F0E34C82-EA4A-413C-AAEC-6EF562580474}" destId="{C3E3AE5A-DD70-484F-A8FF-280A6A125C39}" srcOrd="0" destOrd="0" presId="urn:microsoft.com/office/officeart/2005/8/layout/vProcess5"/>
    <dgm:cxn modelId="{989D04D8-7BC5-4C3D-A66F-5FF6FCB1421B}" type="presOf" srcId="{C1D590B7-F6B5-4395-BF44-2E84FE2D27FF}" destId="{72634E04-7F02-490D-81A5-2F54BDD840B2}" srcOrd="1" destOrd="0" presId="urn:microsoft.com/office/officeart/2005/8/layout/vProcess5"/>
    <dgm:cxn modelId="{B8CC91EF-0FD5-415E-8004-B8B862ECC4C4}" type="presOf" srcId="{E918DAF3-DB8C-497A-AF98-37F06E9E7927}" destId="{1A3FF14D-292F-4B9B-A21F-8A9F9F6FA331}" srcOrd="0" destOrd="0" presId="urn:microsoft.com/office/officeart/2005/8/layout/vProcess5"/>
    <dgm:cxn modelId="{D874ACF3-A6CC-4F23-BB6B-E32CD151C86E}" srcId="{F0E34C82-EA4A-413C-AAEC-6EF562580474}" destId="{0210DD95-95A0-4354-9062-88A2B324AA8B}" srcOrd="1" destOrd="0" parTransId="{2712428F-9E03-4D38-BCC6-396EBB9C49DE}" sibTransId="{ADBA35DE-E9B7-4DE0-B908-12009322EC34}"/>
    <dgm:cxn modelId="{62E2F170-6C50-4358-953F-0EEF5737FC18}" type="presParOf" srcId="{C3E3AE5A-DD70-484F-A8FF-280A6A125C39}" destId="{414C5BED-01FA-43BC-AEAF-7D21613F770A}" srcOrd="0" destOrd="0" presId="urn:microsoft.com/office/officeart/2005/8/layout/vProcess5"/>
    <dgm:cxn modelId="{95D1D935-EDB3-4C71-88BB-6591B239B765}" type="presParOf" srcId="{C3E3AE5A-DD70-484F-A8FF-280A6A125C39}" destId="{A7FB3795-9B04-48DC-91A4-C02845FEA89D}" srcOrd="1" destOrd="0" presId="urn:microsoft.com/office/officeart/2005/8/layout/vProcess5"/>
    <dgm:cxn modelId="{0290AB36-F32B-40BC-B13E-572AE1BF1386}" type="presParOf" srcId="{C3E3AE5A-DD70-484F-A8FF-280A6A125C39}" destId="{62CAA972-DC4E-49E8-AF7F-DF0916054A95}" srcOrd="2" destOrd="0" presId="urn:microsoft.com/office/officeart/2005/8/layout/vProcess5"/>
    <dgm:cxn modelId="{87127788-C878-47A9-B700-736B4674E31D}" type="presParOf" srcId="{C3E3AE5A-DD70-484F-A8FF-280A6A125C39}" destId="{10F4846B-DFEE-4F02-8321-D248922EF03A}" srcOrd="3" destOrd="0" presId="urn:microsoft.com/office/officeart/2005/8/layout/vProcess5"/>
    <dgm:cxn modelId="{49058B6A-7187-49BA-A1E1-9CBD33985048}" type="presParOf" srcId="{C3E3AE5A-DD70-484F-A8FF-280A6A125C39}" destId="{1A3FF14D-292F-4B9B-A21F-8A9F9F6FA331}" srcOrd="4" destOrd="0" presId="urn:microsoft.com/office/officeart/2005/8/layout/vProcess5"/>
    <dgm:cxn modelId="{D4BBCF04-6605-48C7-B22F-2845CD18DFE2}" type="presParOf" srcId="{C3E3AE5A-DD70-484F-A8FF-280A6A125C39}" destId="{238B95EE-7B8C-48D9-8F6B-144BBF5D373C}" srcOrd="5" destOrd="0" presId="urn:microsoft.com/office/officeart/2005/8/layout/vProcess5"/>
    <dgm:cxn modelId="{BBA79BCE-D0AF-4D95-BCEF-46801DD1EE0F}" type="presParOf" srcId="{C3E3AE5A-DD70-484F-A8FF-280A6A125C39}" destId="{5B07C7D5-6E67-4709-B84D-3C1628720447}" srcOrd="6" destOrd="0" presId="urn:microsoft.com/office/officeart/2005/8/layout/vProcess5"/>
    <dgm:cxn modelId="{66A1B3F3-22A4-4556-BD38-CBDAD7ABE0EA}" type="presParOf" srcId="{C3E3AE5A-DD70-484F-A8FF-280A6A125C39}" destId="{DBEEC67A-508E-4EE8-A2AA-46DECF865887}" srcOrd="7" destOrd="0" presId="urn:microsoft.com/office/officeart/2005/8/layout/vProcess5"/>
    <dgm:cxn modelId="{C6D3A213-D1F0-409F-AE90-7C3B122C5480}" type="presParOf" srcId="{C3E3AE5A-DD70-484F-A8FF-280A6A125C39}" destId="{72634E04-7F02-490D-81A5-2F54BDD840B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FB3795-9B04-48DC-91A4-C02845FEA89D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learning design must address unique learner and team needs and apply findings from behavioural science for effective learning transfer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234" y="38234"/>
        <a:ext cx="7529629" cy="1228933"/>
      </dsp:txXfrm>
    </dsp:sp>
    <dsp:sp modelId="{62CAA972-DC4E-49E8-AF7F-DF0916054A95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Learner should be encouraged  to explore things that make a difference in their context as part of learning process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6903" y="1561202"/>
        <a:ext cx="7224611" cy="1228933"/>
      </dsp:txXfrm>
    </dsp:sp>
    <dsp:sp modelId="{10F4846B-DFEE-4F02-8321-D248922EF03A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Learning communities and conversations must be encouraged and facilitated through face-to-face and online networking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15573" y="3084170"/>
        <a:ext cx="7224611" cy="1228933"/>
      </dsp:txXfrm>
    </dsp:sp>
    <dsp:sp modelId="{1A3FF14D-292F-4B9B-A21F-8A9F9F6FA331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238B95EE-7B8C-48D9-8F6B-144BBF5D373C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97599-CA29-F352-0F34-34E0D6BF0B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99DB7D-75B8-8E0F-3274-0030F3BBCA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74AE1-A84F-B698-4E69-81DB68B53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A9DB7-8D6D-4EA2-AF03-0586F308E04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73C1D9-592E-7661-F2DB-C68C673BA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A5079-28AA-F6C2-3F5A-3964B7AD1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297EC-6DB0-4E9F-B716-C5926277F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1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91A20-ABF2-DB10-0E70-80A0959F6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FD578-3607-EF33-8F52-322587A4BD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AE3C0-F62C-EE09-5D73-7E15D8799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A9DB7-8D6D-4EA2-AF03-0586F308E04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2B6BF8-4B3B-D7F0-29C0-931F0F183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DEE0A-29FC-A502-890D-1E81D8250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297EC-6DB0-4E9F-B716-C5926277F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894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F838D-7AB9-8B87-F8D1-D683FD822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AE31AC-05C7-FA6D-307E-8A8D7C9F0D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C5EB9-FC59-1DEA-2A4E-AC4B9CED2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A9DB7-8D6D-4EA2-AF03-0586F308E04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DE3D9-519C-E8D7-1CF5-26E7F8434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2BBCE-F561-7F75-9673-F4E123418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297EC-6DB0-4E9F-B716-C5926277F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69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6D1F8-AD10-6979-EC6F-54BDA4DAF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FACD6-F7AC-51D3-CC77-A550301C9F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AFDA8F-1B8B-C1AE-AB19-83474DCED9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89C7AE-B382-709D-ECB6-BB3816D2E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A9DB7-8D6D-4EA2-AF03-0586F308E04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80CD2D-4C88-C3D3-0996-71A7F3897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AECEEF-DEB1-65FD-792E-8741E511C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297EC-6DB0-4E9F-B716-C5926277F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65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32AC9-A48D-444E-5AAF-5C857E841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2CFA3C-1DEB-269A-2067-EC4F2F4E5F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930460-B44B-9043-1437-420563F434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435ADB-82B9-90C5-D3BD-275856C631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2B9D89-4C27-C75E-F899-51E7EDD061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E96F32-1F18-7AF0-2144-971465898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A9DB7-8D6D-4EA2-AF03-0586F308E04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06C5C8-5FC4-0BE7-5542-A5F85661C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387A5E-2BB7-21A3-D911-D392D2BA4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297EC-6DB0-4E9F-B716-C5926277F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148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C30E8-68D1-D812-4306-DD5351888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F62D31-F0C9-388D-0FFB-19C4AF8E8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A9DB7-8D6D-4EA2-AF03-0586F308E04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CFA054-3A48-4012-8275-78AE1336D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7652CC-5F8C-EE58-5801-73185087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297EC-6DB0-4E9F-B716-C5926277F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942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DD5247-37EA-B24D-E95B-CA24BBD1F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A9DB7-8D6D-4EA2-AF03-0586F308E04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E25720-8F4F-D68F-2B3B-2F90E4559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84C0C5-B348-0643-EF56-7556B229A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297EC-6DB0-4E9F-B716-C5926277F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85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907BE-8256-D2DF-01A2-91F5C657A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4A3E0-46A1-4A78-7345-4D1EFCF94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7EED2F-D5C9-3B0C-8918-7D2010FB51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40E12D-8471-18EE-0196-CC7458BA7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A9DB7-8D6D-4EA2-AF03-0586F308E04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4F598D-8B10-E47A-CF3B-50723F15D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1A810-421C-534E-DD5C-5E98FB716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297EC-6DB0-4E9F-B716-C5926277F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438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23C3E-048A-DB01-1D21-971B0ED75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668BB6-4063-A32E-5532-1FF6030AED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720B09-20DF-B254-9E51-22865E0009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ADB4E3-D641-C038-1053-3916F35A9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A9DB7-8D6D-4EA2-AF03-0586F308E04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04976C-AEA4-3348-D7CE-A0B7609E7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E0A40F-552B-66AD-76CA-66F29C327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297EC-6DB0-4E9F-B716-C5926277F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373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17644-2B74-FE6B-90E9-EE83362A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76E869-16D9-E02F-BB0A-50497238A5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0279E-A477-A0FB-CE1F-6F0CD8683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A9DB7-8D6D-4EA2-AF03-0586F308E04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F94CC-4B73-41A3-F5FB-FF169D88D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16B0D-CF6A-B57B-0108-50B43D403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297EC-6DB0-4E9F-B716-C5926277F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041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B6BF63-BD2A-D8EC-2B7E-A09224B150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99B157-3CFB-22EA-A324-CB24AE72FC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8A843-3C3B-AC94-9FFC-3AE598090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A9DB7-8D6D-4EA2-AF03-0586F308E04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625718-5C10-67F2-9875-2D7908B7A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C354A-0AD4-E831-9055-62D3405A3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297EC-6DB0-4E9F-B716-C5926277F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925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AB468F-314A-53E3-14F1-3C8D989B0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978B55-0121-D3ED-5485-30BA54B390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B4F7AA-3136-12DC-2819-632DC418DD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9A9DB7-8D6D-4EA2-AF03-0586F308E04A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B96CEB-6CA4-DF10-1826-B9A5FC1391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1CD91-A74C-1FDF-A923-275DD034FB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6297EC-6DB0-4E9F-B716-C5926277F2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99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AFA80-E469-A6DE-78FE-B24505E9F4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01077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Algerian" panose="04020705040A02060702" pitchFamily="82" charset="0"/>
              </a:rPr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E37EFC-9851-9598-B6E3-313E14A7E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265680"/>
            <a:ext cx="9144000" cy="2992120"/>
          </a:xfrm>
        </p:spPr>
        <p:txBody>
          <a:bodyPr/>
          <a:lstStyle/>
          <a:p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Algerian" panose="04020705040A02060702" pitchFamily="82" charset="0"/>
              </a:rPr>
              <a:t>By</a:t>
            </a:r>
          </a:p>
          <a:p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Algerian" panose="04020705040A02060702" pitchFamily="82" charset="0"/>
              </a:rPr>
              <a:t>Andzhela Toneva</a:t>
            </a:r>
          </a:p>
          <a:p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Algerian" panose="04020705040A02060702" pitchFamily="82" charset="0"/>
              </a:rPr>
              <a:t>Student ID 2217837</a:t>
            </a:r>
          </a:p>
          <a:p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Algerian" panose="04020705040A02060702" pitchFamily="82" charset="0"/>
              </a:rPr>
              <a:t>Module: Managing people   LCBB 5004</a:t>
            </a:r>
          </a:p>
          <a:p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Algerian" panose="04020705040A02060702" pitchFamily="82" charset="0"/>
              </a:rPr>
              <a:t>Module leader: Dr Imo </a:t>
            </a:r>
            <a:r>
              <a:rPr lang="en-GB" dirty="0" err="1">
                <a:solidFill>
                  <a:schemeClr val="bg2">
                    <a:lumMod val="10000"/>
                  </a:schemeClr>
                </a:solidFill>
                <a:latin typeface="Algerian" panose="04020705040A02060702" pitchFamily="82" charset="0"/>
              </a:rPr>
              <a:t>Enang</a:t>
            </a:r>
            <a:endParaRPr lang="en-GB" dirty="0">
              <a:solidFill>
                <a:schemeClr val="bg2">
                  <a:lumMod val="10000"/>
                </a:schemeClr>
              </a:solidFill>
              <a:latin typeface="Algerian" panose="04020705040A02060702" pitchFamily="82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321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B4FDB-F617-30F0-AB7F-35681FF50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63904"/>
            <a:ext cx="4368602" cy="1150966"/>
          </a:xfrm>
        </p:spPr>
        <p:txBody>
          <a:bodyPr anchor="b">
            <a:normAutofit fontScale="90000"/>
          </a:bodyPr>
          <a:lstStyle/>
          <a:p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Role of a Human Resources professional?</a:t>
            </a: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dirty="0"/>
            </a:br>
            <a:br>
              <a:rPr lang="en-GB" sz="1400" b="1" dirty="0"/>
            </a:br>
            <a:br>
              <a:rPr lang="en-GB" sz="1400" b="1" dirty="0"/>
            </a:br>
            <a:br>
              <a:rPr lang="en-GB" sz="1400" dirty="0"/>
            </a:br>
            <a:br>
              <a:rPr lang="en-GB" sz="1400" dirty="0"/>
            </a:br>
            <a:endParaRPr lang="en-GB" sz="1400" dirty="0"/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D808E-C169-EDEE-0ACD-677A31B3C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Which factors influence a positive relationship between the employer and the employee?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/>
          </a:p>
        </p:txBody>
      </p:sp>
      <p:pic>
        <p:nvPicPr>
          <p:cNvPr id="1026" name="Picture 2" descr="HRM - Human resource management concept with businessman">
            <a:extLst>
              <a:ext uri="{FF2B5EF4-FFF2-40B4-BE49-F238E27FC236}">
                <a16:creationId xmlns:a16="http://schemas.microsoft.com/office/drawing/2014/main" id="{D8FF40E0-F132-0210-DF48-A476034928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67" r="15380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93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D66CB-C870-F08D-D07A-88A886630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HR aim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FB770-C15C-B91A-7E15-F6A22BD89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context of HR, </a:t>
            </a:r>
            <a:r>
              <a:rPr lang="en-GB" sz="2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is to building lasting relationships that support the well-being of the workforce.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Trough </a:t>
            </a:r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Perseverance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overcoming challenges and continuously adapt and improve. 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Efforts</a:t>
            </a:r>
            <a:r>
              <a:rPr lang="en-GB" sz="24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will deliver results to be proud.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significance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in providing a better future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Perseverance Images – Browse 177,641 Stock Photos, Vectors ...">
            <a:extLst>
              <a:ext uri="{FF2B5EF4-FFF2-40B4-BE49-F238E27FC236}">
                <a16:creationId xmlns:a16="http://schemas.microsoft.com/office/drawing/2014/main" id="{70F9C6F0-EED5-6DF7-A7C9-A074050305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48" r="-1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0008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1AED1B-69E8-FAFD-CF91-52BF2A661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>CIPD</a:t>
            </a:r>
          </a:p>
        </p:txBody>
      </p:sp>
      <p:sp>
        <p:nvSpPr>
          <p:cNvPr id="205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34E25-B2D3-6AA3-91B7-079C2901D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b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CIPD learning and development program develop skills, knowledge and confidence to thrive in a changing world of work. Setting a benchmark for excellence in people and organisation development.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Using the principles of learning philosophy CIPD provide impactful learning experience.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CIPD invests in enhancing  capabilities and providing staff and environments with the necessary resources and autonomy to perform at their highest level. They invest in  culture so that may maintain a diverse workforce, that educates one another.  </a:t>
            </a:r>
          </a:p>
          <a:p>
            <a:pPr marL="0" indent="0">
              <a:buNone/>
            </a:pPr>
            <a:b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500" dirty="0"/>
          </a:p>
        </p:txBody>
      </p:sp>
      <p:pic>
        <p:nvPicPr>
          <p:cNvPr id="2050" name="Picture 2" descr="MSc programme receives CIPD re-accreditation | Henley Business School">
            <a:extLst>
              <a:ext uri="{FF2B5EF4-FFF2-40B4-BE49-F238E27FC236}">
                <a16:creationId xmlns:a16="http://schemas.microsoft.com/office/drawing/2014/main" id="{7111C1C7-1ED1-7E39-98EF-C565C17D72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381887"/>
            <a:ext cx="5458968" cy="4094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1197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F754503F-2A8C-DD9E-94C6-BB4417BCCF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A824BB-FE2A-E40A-773C-595C156DA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Key principles of learning philosophy of CIPD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9EBCA8FF-2423-E233-B748-4563D96B69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452680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46567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2AFE18-B412-B11C-E485-3F76EEF9F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Talent acquisition</a:t>
            </a:r>
          </a:p>
        </p:txBody>
      </p:sp>
      <p:sp>
        <p:nvSpPr>
          <p:cNvPr id="308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52B0E-B261-53FE-D887-B6C3E2846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Post job openings and manage hiring process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Conduct interviews and coordinate candidate assessment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Ensure a smooth transition for new hires</a:t>
            </a:r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3074" name="Picture 2" descr="2,300+ Interview Preparation Stock Photos, Pictures ...">
            <a:extLst>
              <a:ext uri="{FF2B5EF4-FFF2-40B4-BE49-F238E27FC236}">
                <a16:creationId xmlns:a16="http://schemas.microsoft.com/office/drawing/2014/main" id="{A9C6AF3F-A19C-A21D-1646-6DF42B3957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74" r="18773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678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7" name="Rectangle 41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75CC3-27C6-0365-F358-9E1FED6FA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Training and development</a:t>
            </a:r>
          </a:p>
        </p:txBody>
      </p:sp>
      <p:sp>
        <p:nvSpPr>
          <p:cNvPr id="41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2B337-79F3-7FB3-E1A7-9F5F20715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Identify training needs and implement training programs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Support employee development initiatives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Manage performance improvement plans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8D1B5E-413F-8B5E-36FD-BD5CD8CB75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61" r="1528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47873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1" name="Rectangle 514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D91CA5-D144-D89C-B5D4-76DEFF7D3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Employee relations</a:t>
            </a:r>
          </a:p>
        </p:txBody>
      </p:sp>
      <p:sp>
        <p:nvSpPr>
          <p:cNvPr id="514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21EE9-6839-D9FC-29FC-4213B517C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Address employee concerns and conflicts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Facilitate communication between employees and management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Promote positive workplace culture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4098" name="Picture 2" descr="Professionals laughing in a meeting Cheerful multi-ethnic business colleagues in meeting. Male and female professionals laughing during a meeting. employee engagement stock pictures, royalty-free photos &amp; images">
            <a:extLst>
              <a:ext uri="{FF2B5EF4-FFF2-40B4-BE49-F238E27FC236}">
                <a16:creationId xmlns:a16="http://schemas.microsoft.com/office/drawing/2014/main" id="{636064D8-22F8-3E9C-A780-A29D3F1032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48" r="-1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2703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01711E-94A8-0D4C-3A5A-F516890B5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Compensations and benefits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C6B4B-3AA0-696E-7948-06CCBCBBD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Manage salary structure and compensation programs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Administer employee benefits</a:t>
            </a:r>
          </a:p>
        </p:txBody>
      </p:sp>
      <p:pic>
        <p:nvPicPr>
          <p:cNvPr id="5" name="Picture 4" descr="Old wrinkled hands with some coins">
            <a:extLst>
              <a:ext uri="{FF2B5EF4-FFF2-40B4-BE49-F238E27FC236}">
                <a16:creationId xmlns:a16="http://schemas.microsoft.com/office/drawing/2014/main" id="{E4F7149E-1DB2-3657-C098-2412A8CEC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19" r="2702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37053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7" name="Rectangle 616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11D06C-3D95-B21B-6DFC-FB4D3E729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Employee engagement</a:t>
            </a:r>
          </a:p>
        </p:txBody>
      </p:sp>
      <p:sp>
        <p:nvSpPr>
          <p:cNvPr id="616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4EB57-5CAB-4C94-6393-AC6B829F3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Implement initiatives to improve employee engagement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Conduct surveys and gather feedback</a:t>
            </a:r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C4BA3D-B4EF-D478-0EE3-C83ED1DBD7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01" r="1934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377630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8BAE5F-45ED-9DA2-C2B8-148C44721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Diversity and inclusion</a:t>
            </a:r>
          </a:p>
        </p:txBody>
      </p:sp>
      <p:sp>
        <p:nvSpPr>
          <p:cNvPr id="104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F4C27-801A-BB7D-AE2A-13B958170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7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7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GB" sz="2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efers to the variety of differences among people in the organisation including ethnicity, gender, physical abilities, education, religious.</a:t>
            </a:r>
          </a:p>
          <a:p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</a:rPr>
              <a:t>R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ecognizing ang valuing the unique contributions that the individuals from different backgrounds bring. </a:t>
            </a:r>
          </a:p>
          <a:p>
            <a:r>
              <a:rPr lang="en-GB" sz="2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Foster culture where employees from diverse backgrounds feel accepted and valued.</a:t>
            </a:r>
          </a:p>
          <a:p>
            <a:endParaRPr lang="en-GB" sz="17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7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EF8703-0081-637C-1D98-5C9BD2B98A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98" r="2564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3A0C0698-ED85-7F1E-11BE-30F18BAC55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36B66300-1344-D1FE-EB52-2785215EDC6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>
            <a:extLst>
              <a:ext uri="{FF2B5EF4-FFF2-40B4-BE49-F238E27FC236}">
                <a16:creationId xmlns:a16="http://schemas.microsoft.com/office/drawing/2014/main" id="{5D534EDC-E55E-8FA8-22D9-8D5B6A0F5F2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968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390698-A15E-572B-496A-7D2C6A45E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Work-life balance </a:t>
            </a:r>
          </a:p>
        </p:txBody>
      </p:sp>
      <p:sp>
        <p:nvSpPr>
          <p:cNvPr id="205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53F09-127A-F813-9911-6339338A5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GB" sz="2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 goal is to create flexible and supportive environment that allows individuals to achieve success in both aspects of their life.</a:t>
            </a:r>
          </a:p>
          <a:p>
            <a:r>
              <a:rPr lang="en-GB" sz="2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Support work-life balance through flexible work arrangements.</a:t>
            </a:r>
          </a:p>
          <a:p>
            <a:endParaRPr lang="en-GB" sz="2200" dirty="0"/>
          </a:p>
        </p:txBody>
      </p:sp>
      <p:pic>
        <p:nvPicPr>
          <p:cNvPr id="2050" name="Picture 2" descr="Adult business woman wearing a costume and supplied her newborn daughter in the office workplace, isolated against a white background.">
            <a:extLst>
              <a:ext uri="{FF2B5EF4-FFF2-40B4-BE49-F238E27FC236}">
                <a16:creationId xmlns:a16="http://schemas.microsoft.com/office/drawing/2014/main" id="{D5C9C85C-09D8-31BD-335E-EA66484287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71" r="13307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13026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948F26-4EDA-6B08-4296-5D6373C16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</a:p>
        </p:txBody>
      </p:sp>
      <p:sp>
        <p:nvSpPr>
          <p:cNvPr id="308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09ED9-2A27-ABC0-44A2-BE8776DD2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trategic process that involves aligning an organisational human capital with its business goals</a:t>
            </a:r>
          </a:p>
          <a:p>
            <a:r>
              <a:rPr lang="en-GB" sz="20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 entails anticipating workforce needs, identifying skills gaps and developing strategies to </a:t>
            </a:r>
            <a:r>
              <a:rPr lang="en-GB" sz="2000" kern="1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ensure that the right people are at right roles at the right time. 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GB" sz="2000" dirty="0"/>
          </a:p>
        </p:txBody>
      </p:sp>
      <p:pic>
        <p:nvPicPr>
          <p:cNvPr id="3074" name="Picture 2" descr="Leadership Gap: Sleek Conference Room with Unfilled Head Chair">
            <a:extLst>
              <a:ext uri="{FF2B5EF4-FFF2-40B4-BE49-F238E27FC236}">
                <a16:creationId xmlns:a16="http://schemas.microsoft.com/office/drawing/2014/main" id="{C6BBE0CE-DEC1-A827-896A-F45AE4092F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05" r="27222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618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13" name="Rectangle 82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AE6A9-EF2A-00BA-E090-3D1B1A677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Positive relationship between employers and the employee are influenced by:</a:t>
            </a:r>
          </a:p>
        </p:txBody>
      </p:sp>
      <p:sp>
        <p:nvSpPr>
          <p:cNvPr id="82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032FE-FA98-1107-E6D8-BDA71E902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Clear communication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Appreciation and recognition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Opportunity for growth (Microsoft)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Employee involvement			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 and well-being programs (Nestle,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NourishLife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program)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Flexible and supportive management (Cisco)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positive work environment and Work-life balance (Google)</a:t>
            </a:r>
          </a:p>
        </p:txBody>
      </p:sp>
      <p:pic>
        <p:nvPicPr>
          <p:cNvPr id="5122" name="Picture 2" descr="Programmers cooperating at IT company developing apps. People business work office concept Programmers cooperating at IT company developing apps. People business work office diversity concept employee engagement stock pictures, royalty-free photos &amp; images">
            <a:extLst>
              <a:ext uri="{FF2B5EF4-FFF2-40B4-BE49-F238E27FC236}">
                <a16:creationId xmlns:a16="http://schemas.microsoft.com/office/drawing/2014/main" id="{8644A532-D5C5-06EE-329D-36C0FD392D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48" r="12199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10667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8" ma:contentTypeDescription="Create a new document." ma:contentTypeScope="" ma:versionID="efedc8387114db347a0f6b99bcefb763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d9d34cf0ad8b4036a281ffc69752f28e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0FA42E9D-E992-47D4-8AC8-8F8734CBFEB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6420043-1958-4857-8B2A-9F11D328B25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D4730E-E443-41BB-BCCA-A47DE394F20B}">
  <ds:schemaRefs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04c7059f-bde8-4ce9-bb0f-e52888740953"/>
    <ds:schemaRef ds:uri="d8e79d84-78fb-44a9-92e9-d04bdd8f0359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815</TotalTime>
  <Words>509</Words>
  <Application>Microsoft Office PowerPoint</Application>
  <PresentationFormat>Widescreen</PresentationFormat>
  <Paragraphs>65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Algerian</vt:lpstr>
      <vt:lpstr>Arial</vt:lpstr>
      <vt:lpstr>Calibri</vt:lpstr>
      <vt:lpstr>Calibri Light</vt:lpstr>
      <vt:lpstr>Office Theme</vt:lpstr>
      <vt:lpstr>PRESENTATION</vt:lpstr>
      <vt:lpstr>   Role of a Human Resources professional?       </vt:lpstr>
      <vt:lpstr>HR aim</vt:lpstr>
      <vt:lpstr>CIPD</vt:lpstr>
      <vt:lpstr>Key principles of learning philosophy of CIPD</vt:lpstr>
      <vt:lpstr>Talent acquisition</vt:lpstr>
      <vt:lpstr>Training and development</vt:lpstr>
      <vt:lpstr>Employee relations</vt:lpstr>
      <vt:lpstr>Compensations and benefits</vt:lpstr>
      <vt:lpstr>Employee engagement</vt:lpstr>
      <vt:lpstr>Diversity and inclusion</vt:lpstr>
      <vt:lpstr>Work-life balance </vt:lpstr>
      <vt:lpstr>Workforce planning</vt:lpstr>
      <vt:lpstr> Positive relationship between employers and the employee are influenced by: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Andzhela Toneva (2217837)</dc:creator>
  <cp:lastModifiedBy>Andzhela Toneva (2217837)</cp:lastModifiedBy>
  <cp:revision>8</cp:revision>
  <dcterms:created xsi:type="dcterms:W3CDTF">2024-02-04T14:22:58Z</dcterms:created>
  <dcterms:modified xsi:type="dcterms:W3CDTF">2024-02-21T21:08:52Z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