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5.xml" ContentType="application/vnd.openxmlformats-officedocument.presentationml.notesSlide+xml"/>
  <Override PartName="/ppt/tags/tag9.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0.xml" ContentType="application/vnd.openxmlformats-officedocument.presentationml.tags+xml"/>
  <Override PartName="/ppt/notesSlides/notesSlide8.xml" ContentType="application/vnd.openxmlformats-officedocument.presentationml.notesSlide+xml"/>
  <Override PartName="/ppt/tags/tag11.xml" ContentType="application/vnd.openxmlformats-officedocument.presentationml.tags+xml"/>
  <Override PartName="/ppt/notesSlides/notesSlide9.xml" ContentType="application/vnd.openxmlformats-officedocument.presentationml.notesSlide+xml"/>
  <Override PartName="/ppt/tags/tag12.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notesSlides/notesSlide12.xml" ContentType="application/vnd.openxmlformats-officedocument.presentationml.notesSlide+xml"/>
  <Override PartName="/ppt/tags/tag15.xml" ContentType="application/vnd.openxmlformats-officedocument.presentationml.tags+xml"/>
  <Override PartName="/ppt/notesSlides/notesSlide13.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68" r:id="rId3"/>
    <p:sldId id="285" r:id="rId4"/>
    <p:sldId id="323" r:id="rId5"/>
    <p:sldId id="286" r:id="rId6"/>
    <p:sldId id="287" r:id="rId7"/>
    <p:sldId id="288" r:id="rId8"/>
    <p:sldId id="289" r:id="rId9"/>
    <p:sldId id="290" r:id="rId10"/>
    <p:sldId id="291" r:id="rId11"/>
    <p:sldId id="292" r:id="rId12"/>
    <p:sldId id="293" r:id="rId13"/>
    <p:sldId id="296" r:id="rId14"/>
    <p:sldId id="321" r:id="rId15"/>
    <p:sldId id="294" r:id="rId16"/>
    <p:sldId id="32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aFTjuFpWWAwZL18kLfaWA==" hashData="zDhcBH11LbNC0s1aedQbdQ+rsmol8wk40XZNJkqA9P2wdS0o98A/9wyzVye3dEwCrpbBiidFeXTAHdeqN/vq5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67"/>
    <p:restoredTop sz="83648" autoAdjust="0"/>
  </p:normalViewPr>
  <p:slideViewPr>
    <p:cSldViewPr snapToGrid="0">
      <p:cViewPr varScale="1">
        <p:scale>
          <a:sx n="81" d="100"/>
          <a:sy n="81" d="100"/>
        </p:scale>
        <p:origin x="109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8E136-8978-614A-AC2F-F8650916F4CB}" type="datetimeFigureOut">
              <a:rPr lang="en-US" smtClean="0"/>
              <a:t>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83361-B734-B545-800E-4741EE81BE77}" type="slidenum">
              <a:rPr lang="en-US" smtClean="0"/>
              <a:t>‹#›</a:t>
            </a:fld>
            <a:endParaRPr lang="en-US"/>
          </a:p>
        </p:txBody>
      </p:sp>
    </p:spTree>
    <p:extLst>
      <p:ext uri="{BB962C8B-B14F-4D97-AF65-F5344CB8AC3E}">
        <p14:creationId xmlns:p14="http://schemas.microsoft.com/office/powerpoint/2010/main" val="970302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90125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8788" y="163513"/>
            <a:ext cx="3171825" cy="1784350"/>
          </a:xfrm>
        </p:spPr>
      </p:sp>
      <p:sp>
        <p:nvSpPr>
          <p:cNvPr id="3" name="Notes Placeholder 2"/>
          <p:cNvSpPr>
            <a:spLocks noGrp="1"/>
          </p:cNvSpPr>
          <p:nvPr>
            <p:ph type="body" idx="1"/>
          </p:nvPr>
        </p:nvSpPr>
        <p:spPr>
          <a:xfrm>
            <a:off x="674914" y="2201635"/>
            <a:ext cx="5486400" cy="6637565"/>
          </a:xfrm>
        </p:spPr>
        <p:txBody>
          <a:bodyPr/>
          <a:lstStyle/>
          <a:p>
            <a:pPr>
              <a:defRPr/>
            </a:pPr>
            <a:r>
              <a:rPr lang="en-GB" altLang="en-US" sz="1100" dirty="0">
                <a:latin typeface="Arial" charset="0"/>
                <a:ea typeface="ＭＳ Ｐゴシック" pitchFamily="34" charset="-128"/>
              </a:rPr>
              <a:t>Whether a person was driving or not at the relevant time was a question of fact, dependant on the degree and extent to which the person has control of the direction and movement of the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There must be evidence of these features.</a:t>
            </a:r>
          </a:p>
          <a:p>
            <a:pPr>
              <a:defRPr/>
            </a:pPr>
            <a:r>
              <a:rPr lang="en-GB" altLang="en-US" sz="1100" dirty="0">
                <a:latin typeface="Arial" charset="0"/>
                <a:ea typeface="ＭＳ Ｐゴシック" pitchFamily="34" charset="-128"/>
              </a:rPr>
              <a:t>Mere suspicion on the part of the officer is not sufficient to prove that a person was in fact ‘driving’.</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In addition, what a person was doing must fall within the ordinary meaning of the word ‘driving’</a:t>
            </a:r>
          </a:p>
          <a:p>
            <a:pPr>
              <a:defRPr/>
            </a:pPr>
            <a:r>
              <a:rPr lang="en-GB" altLang="en-US" sz="1100" dirty="0">
                <a:latin typeface="Arial" charset="0"/>
                <a:ea typeface="ＭＳ Ｐゴシック" pitchFamily="34" charset="-128"/>
              </a:rPr>
              <a:t>Other factors which will be considered by the Court will be: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The degree to which the person had control over the direction and movement of the vehicle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How long the defendant had control </a:t>
            </a:r>
          </a:p>
          <a:p>
            <a:pPr marL="287779" indent="-287779">
              <a:buFont typeface="Arial" panose="020B0604020202020204" pitchFamily="34" charset="0"/>
              <a:buChar char="•"/>
              <a:defRPr/>
            </a:pPr>
            <a:r>
              <a:rPr lang="en-GB" altLang="en-US" sz="1100" dirty="0">
                <a:latin typeface="Arial" charset="0"/>
                <a:ea typeface="ＭＳ Ｐゴシック" pitchFamily="34" charset="-128"/>
              </a:rPr>
              <a:t>Whether the person actually used the controls to direct the movement of the vehicle.</a:t>
            </a:r>
          </a:p>
          <a:p>
            <a:pPr>
              <a:defRPr/>
            </a:pPr>
            <a:r>
              <a:rPr lang="en-GB" altLang="en-US" sz="1100" dirty="0">
                <a:latin typeface="Arial" charset="0"/>
                <a:ea typeface="ＭＳ Ｐゴシック" pitchFamily="34" charset="-128"/>
              </a:rPr>
              <a:t>Applying these principles;</a:t>
            </a:r>
          </a:p>
          <a:p>
            <a:pPr marL="285750" indent="-285750">
              <a:buFont typeface="Arial" panose="020B0604020202020204" pitchFamily="34" charset="0"/>
              <a:buChar char="•"/>
              <a:defRPr/>
            </a:pPr>
            <a:r>
              <a:rPr lang="en-GB" altLang="en-US" sz="1100" dirty="0">
                <a:latin typeface="Arial" charset="0"/>
                <a:ea typeface="ＭＳ Ｐゴシック" pitchFamily="34" charset="-128"/>
              </a:rPr>
              <a:t>Pushing a car along while steering it has been held </a:t>
            </a:r>
            <a:r>
              <a:rPr lang="en-GB" altLang="en-US" sz="1100" b="1" dirty="0">
                <a:solidFill>
                  <a:srgbClr val="FF0000"/>
                </a:solidFill>
                <a:latin typeface="Arial" charset="0"/>
                <a:ea typeface="ＭＳ Ｐゴシック" pitchFamily="34" charset="-128"/>
              </a:rPr>
              <a:t>NOT</a:t>
            </a:r>
            <a:r>
              <a:rPr lang="en-GB" altLang="en-US" sz="1100" dirty="0">
                <a:latin typeface="Arial" charset="0"/>
                <a:ea typeface="ＭＳ Ｐゴシック" pitchFamily="34" charset="-128"/>
              </a:rPr>
              <a:t> to be driving as far as the law in England &amp; Wales is concerned (</a:t>
            </a:r>
            <a:r>
              <a:rPr lang="en-GB" altLang="en-US" sz="1100" i="1" dirty="0">
                <a:latin typeface="Arial" charset="0"/>
                <a:ea typeface="ＭＳ Ｐゴシック" pitchFamily="34" charset="-128"/>
              </a:rPr>
              <a:t>R v </a:t>
            </a:r>
            <a:r>
              <a:rPr lang="en-GB" altLang="en-US" sz="1100" i="1" dirty="0" err="1">
                <a:latin typeface="Arial" charset="0"/>
                <a:ea typeface="ＭＳ Ｐゴシック" pitchFamily="34" charset="-128"/>
              </a:rPr>
              <a:t>McDonagh</a:t>
            </a:r>
            <a:r>
              <a:rPr lang="en-GB" altLang="en-US" sz="1100" i="1" dirty="0">
                <a:latin typeface="Arial" charset="0"/>
                <a:ea typeface="ＭＳ Ｐゴシック" pitchFamily="34" charset="-128"/>
              </a:rPr>
              <a:t> (1974))</a:t>
            </a:r>
          </a:p>
          <a:p>
            <a:pPr marL="285750" indent="-285750">
              <a:buFont typeface="Arial" panose="020B0604020202020204" pitchFamily="34" charset="0"/>
              <a:buChar char="•"/>
              <a:defRPr/>
            </a:pPr>
            <a:r>
              <a:rPr lang="en-GB" altLang="en-US" sz="1100" dirty="0">
                <a:latin typeface="Arial" charset="0"/>
                <a:ea typeface="ＭＳ Ｐゴシック" pitchFamily="34" charset="-128"/>
              </a:rPr>
              <a:t>Kneeling on the driver’s seat of a car and releasing the handbrake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a:latin typeface="Arial" charset="0"/>
                <a:ea typeface="ＭＳ Ｐゴシック" pitchFamily="34" charset="-128"/>
              </a:rPr>
              <a:t>Rowan v Chief Cons Merseyside 1985)</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person sitting in the driver’s seat of a car with the engine running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err="1">
                <a:latin typeface="Arial" charset="0"/>
                <a:ea typeface="ＭＳ Ｐゴシック" pitchFamily="34" charset="-128"/>
              </a:rPr>
              <a:t>Planton</a:t>
            </a:r>
            <a:r>
              <a:rPr lang="en-GB" altLang="en-US" sz="1100" i="1" dirty="0">
                <a:latin typeface="Arial" charset="0"/>
                <a:ea typeface="ＭＳ Ｐゴシック" pitchFamily="34" charset="-128"/>
              </a:rPr>
              <a:t> v DPP 2002)</a:t>
            </a: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Road Traffic law, motor cycles are ‘driven’ as opposed to ‘ridden’</a:t>
            </a:r>
          </a:p>
          <a:p>
            <a:pPr marL="285750" indent="-285750">
              <a:buFont typeface="Arial" panose="020B0604020202020204" pitchFamily="34" charset="0"/>
              <a:buChar char="•"/>
              <a:defRPr/>
            </a:pPr>
            <a:r>
              <a:rPr lang="en-GB" altLang="en-US" sz="1100" dirty="0">
                <a:latin typeface="Arial" charset="0"/>
                <a:ea typeface="ＭＳ Ｐゴシック" pitchFamily="34" charset="-128"/>
              </a:rPr>
              <a:t>Straddling a motorcycle and ‘pedalling’ it along with the feet </a:t>
            </a:r>
            <a:r>
              <a:rPr lang="en-GB" altLang="en-US" sz="1100" b="1" dirty="0">
                <a:solidFill>
                  <a:srgbClr val="0033CC"/>
                </a:solidFill>
                <a:latin typeface="Arial" charset="0"/>
                <a:ea typeface="ＭＳ Ｐゴシック" pitchFamily="34" charset="-128"/>
              </a:rPr>
              <a:t>CAN</a:t>
            </a:r>
            <a:r>
              <a:rPr lang="en-GB" altLang="en-US" sz="1100" dirty="0">
                <a:latin typeface="Arial" charset="0"/>
                <a:ea typeface="ＭＳ Ｐゴシック" pitchFamily="34" charset="-128"/>
              </a:rPr>
              <a:t> amount to driving </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It is possible for more than one person to be the ‘driver’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Where one person sits in the driving seat while another reaches across and operates the steering wheel, both can be ‘drivers’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learner driver and his or her instructor may both be the drivers of a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many road traffic offences, the person who takes out the vehicle remains the driver of it until they have finished that journey. If the vehicle has been stationary and has been for some time, a person may still be the driver of it if they have not completed the journey.</a:t>
            </a:r>
          </a:p>
          <a:p>
            <a:pPr>
              <a:defRPr/>
            </a:pPr>
            <a:r>
              <a:rPr lang="en-GB" altLang="en-US" sz="1100" dirty="0">
                <a:latin typeface="Arial" charset="0"/>
                <a:ea typeface="ＭＳ Ｐゴシック" pitchFamily="34" charset="-128"/>
              </a:rPr>
              <a:t>This is particularly relevant in the light of offences using mobile phones as simply pulling over to the side of the road can still amount to driving.</a:t>
            </a:r>
          </a:p>
          <a:p>
            <a:pPr>
              <a:defRPr/>
            </a:pPr>
            <a:endParaRPr lang="en-GB" altLang="en-US" sz="1100" dirty="0">
              <a:latin typeface="Arial" charset="0"/>
              <a:ea typeface="ＭＳ Ｐゴシック" pitchFamily="34" charset="-128"/>
            </a:endParaRPr>
          </a:p>
          <a:p>
            <a:pPr>
              <a:defRPr/>
            </a:pPr>
            <a:endParaRPr lang="en-GB" altLang="en-US" sz="1100" dirty="0">
              <a:latin typeface="Arial" charset="0"/>
              <a:ea typeface="ＭＳ Ｐゴシック"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43989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54521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36763" y="141288"/>
            <a:ext cx="2806700" cy="1577975"/>
          </a:xfrm>
        </p:spPr>
      </p:sp>
      <p:sp>
        <p:nvSpPr>
          <p:cNvPr id="3" name="Notes Placeholder 2"/>
          <p:cNvSpPr>
            <a:spLocks noGrp="1"/>
          </p:cNvSpPr>
          <p:nvPr>
            <p:ph type="body" idx="1"/>
          </p:nvPr>
        </p:nvSpPr>
        <p:spPr>
          <a:xfrm>
            <a:off x="805543" y="1940378"/>
            <a:ext cx="5486400" cy="6844393"/>
          </a:xfrm>
        </p:spPr>
        <p:txBody>
          <a:bodyPr/>
          <a:lstStyle/>
          <a:p>
            <a:r>
              <a:rPr lang="en-US" altLang="en-US" b="1" dirty="0">
                <a:solidFill>
                  <a:srgbClr val="FF0000"/>
                </a:solidFill>
              </a:rPr>
              <a:t>Highway</a:t>
            </a:r>
            <a:r>
              <a:rPr lang="en-US" altLang="en-US" b="1" dirty="0"/>
              <a:t> – </a:t>
            </a:r>
            <a:r>
              <a:rPr lang="en-US" altLang="en-US" b="1" dirty="0">
                <a:solidFill>
                  <a:srgbClr val="0000FF"/>
                </a:solidFill>
              </a:rPr>
              <a:t>(Sec.328 of the Highway Act 1980) </a:t>
            </a:r>
            <a:r>
              <a:rPr lang="en-US" altLang="en-US" dirty="0"/>
              <a:t>– The whole or a part of a highway other than a ferry or waterway. Where a highway passes over a bridge or through a tunnel, that bridge or tunnel is to be taken for the purposes of the Act to be a part of the highway. </a:t>
            </a:r>
            <a:endParaRPr lang="en-GB" altLang="en-US" dirty="0"/>
          </a:p>
          <a:p>
            <a:r>
              <a:rPr lang="en-GB" altLang="en-US" dirty="0"/>
              <a:t>The general legal definition deals with right of use not the form of construction; this is distinct from e.g. the popular use of the word in the US. A highway is defined in English common law by a number of similarly-worded definitions such as "a way over which all members of the public have the right to pass and repass without hindrance" usually accompanied by "at all times"; ownership of the ground is for most purposes irrelevant thus the term encompasses all such ways from the widest trunk roads in public ownership to the narrowest footpath providing unlimited pedestrian access over private land.</a:t>
            </a:r>
          </a:p>
          <a:p>
            <a:r>
              <a:rPr lang="en-GB" altLang="en-US" dirty="0"/>
              <a:t>A highway might be open to all forms of lawful land traffic (i.e. vehicular, horse, pedestrian) or limited to specific types of traffic or combinations of types of traffic; usually a highway available to vehicles is available to foot or horse traffic, a highway available to horse traffic is available to pedestrians but exceptions can apply usually in the form of a highway only being available to vehicles or subdivided into dedicated parallel sections for different users.</a:t>
            </a:r>
          </a:p>
          <a:p>
            <a:r>
              <a:rPr lang="en-GB" altLang="en-US" dirty="0"/>
              <a:t>A highway can share ground with a private right of way for which full use is not available to the general public as often will be the case with farm roads which the owner may use for any purpose but for which the general public only has a right of use on foot or horseback. The status of </a:t>
            </a:r>
            <a:r>
              <a:rPr lang="en-GB" altLang="en-US" i="1" dirty="0"/>
              <a:t>highway</a:t>
            </a:r>
            <a:r>
              <a:rPr lang="en-GB" altLang="en-US" dirty="0"/>
              <a:t> on most older roads has been gained by established public use while newer roads are typically </a:t>
            </a:r>
            <a:r>
              <a:rPr lang="en-GB" altLang="en-US" i="1" dirty="0"/>
              <a:t>dedicated</a:t>
            </a:r>
            <a:r>
              <a:rPr lang="en-GB" altLang="en-US" dirty="0"/>
              <a:t> as highways from the time they are adopted (taken into the care and control of a council or other public authority). In England and Wales, a public highway is also known as "</a:t>
            </a:r>
            <a:r>
              <a:rPr lang="en-GB" altLang="en-US" i="1" dirty="0"/>
              <a:t>The Queen's Highway</a:t>
            </a:r>
            <a:r>
              <a:rPr lang="en-GB" altLang="en-US" dirty="0"/>
              <a:t>".</a:t>
            </a:r>
          </a:p>
          <a:p>
            <a:r>
              <a:rPr lang="en-GB" altLang="en-US" dirty="0"/>
              <a:t>The core definition of a highway is modified in various legislation for a number of purposes but only for the specific matters dealt with in each such piece of legislation. This is typically in the case of bridges, tunnels and other structures whose ownership, mode of use or availability would otherwise exclude them from the general definition of a highway, examples in recent years are commonly toll bridges and tunnels which have the definition of </a:t>
            </a:r>
            <a:r>
              <a:rPr lang="en-GB" altLang="en-US" i="1" dirty="0"/>
              <a:t>highway</a:t>
            </a:r>
            <a:r>
              <a:rPr lang="en-GB" altLang="en-US" dirty="0"/>
              <a:t> imposed upon them (in a legal order applying only to the individual structure) to allow application of most traffic laws to those using them but without causing all of the general obligations or rights of use otherwise applicable to a highway</a:t>
            </a:r>
          </a:p>
          <a:p>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156262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094622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a:solidFill>
                  <a:srgbClr val="0000FF"/>
                </a:solidFill>
              </a:rPr>
              <a:t>(Sec.108 (1)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295109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a:p>
          <a:p>
            <a:pPr>
              <a:lnSpc>
                <a:spcPct val="80000"/>
              </a:lnSpc>
              <a:buClr>
                <a:srgbClr val="FF00FF"/>
              </a:buClr>
            </a:pPr>
            <a:r>
              <a:rPr lang="en-US" altLang="en-US" dirty="0"/>
              <a:t>Mechanically 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a:solidFill>
                  <a:srgbClr val="FF0000"/>
                </a:solidFill>
              </a:rPr>
              <a:t>Heavy motor car - </a:t>
            </a:r>
            <a:r>
              <a:rPr lang="en-US" b="1" dirty="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45612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CCB2-CB5E-2355-BF8E-1E096E454C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AB7D597-AEA3-A8FA-130C-9BDD873CAC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3655D45-03F1-1302-017E-39260572B0C8}"/>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5" name="Footer Placeholder 4">
            <a:extLst>
              <a:ext uri="{FF2B5EF4-FFF2-40B4-BE49-F238E27FC236}">
                <a16:creationId xmlns:a16="http://schemas.microsoft.com/office/drawing/2014/main" id="{A20F74A4-7E4C-7FBB-8284-2C74607EB9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51D669-316C-F02C-AA2F-6B7997852231}"/>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122716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29BB-E41D-9259-DF0A-4D27BBC6D1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407DE79-89D1-E8EB-E403-EBFBCDCE85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EECD5D-4AB6-DD68-86E6-718755EAE098}"/>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5" name="Footer Placeholder 4">
            <a:extLst>
              <a:ext uri="{FF2B5EF4-FFF2-40B4-BE49-F238E27FC236}">
                <a16:creationId xmlns:a16="http://schemas.microsoft.com/office/drawing/2014/main" id="{0711F85D-9914-CDD9-ACBD-2E508730CC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F271CB-4361-23CD-2809-A5CEF6C325FB}"/>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431314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31B2-D015-7079-A6A9-FFC1D61FA5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21052ED-3F89-7217-5D60-509C521200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B98145-6CAA-A301-7161-313253767281}"/>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5" name="Footer Placeholder 4">
            <a:extLst>
              <a:ext uri="{FF2B5EF4-FFF2-40B4-BE49-F238E27FC236}">
                <a16:creationId xmlns:a16="http://schemas.microsoft.com/office/drawing/2014/main" id="{D3F6B8EE-FA4F-4832-E51A-E8844F3EA3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DBAED1-40D7-647D-749E-A0C6AC7CF504}"/>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4119194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2A3-F056-2E97-77E9-A0A28BDBAE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6464EF-47D5-6D43-96CF-40DAA06EF7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800001-7C66-5DE8-51FF-FB79DBE76F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655838-667A-5DE3-1681-CEF6DD9279E6}"/>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6" name="Footer Placeholder 5">
            <a:extLst>
              <a:ext uri="{FF2B5EF4-FFF2-40B4-BE49-F238E27FC236}">
                <a16:creationId xmlns:a16="http://schemas.microsoft.com/office/drawing/2014/main" id="{1C7A3923-3CCA-0048-8583-56337693D1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E0CAA-2439-7BDC-0DF6-2298E45B0FF0}"/>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626970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F2FD1-8B2F-54A5-11B1-273E88886DC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1CB2D6-B364-90C1-0312-D491FC6284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310E1D-C3E8-4B45-C93C-D2D3B0F3162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BF85F12-8488-1ED7-7108-5DECC1207A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722BC1-BA1C-1FC3-0FEA-F9C4082B9C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2AFB251-1136-6C1C-BC56-49AEE6E61C50}"/>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8" name="Footer Placeholder 7">
            <a:extLst>
              <a:ext uri="{FF2B5EF4-FFF2-40B4-BE49-F238E27FC236}">
                <a16:creationId xmlns:a16="http://schemas.microsoft.com/office/drawing/2014/main" id="{C907AB0D-C431-758B-26C2-B03C036DF9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6F0E42-330F-448D-312D-671652E6BD7B}"/>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97985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BF08F-D7A5-7C71-1FF9-C7915D6511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31387A-1A94-5C30-95FB-0373838D3130}"/>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4" name="Footer Placeholder 3">
            <a:extLst>
              <a:ext uri="{FF2B5EF4-FFF2-40B4-BE49-F238E27FC236}">
                <a16:creationId xmlns:a16="http://schemas.microsoft.com/office/drawing/2014/main" id="{B3E09348-EAF0-DB68-A450-1D7ED7CDC7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CD7F6C-D2F8-D57F-083C-B23C3993A361}"/>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379416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26B956-D5F7-AB44-6D66-150D0EF350FA}"/>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3" name="Footer Placeholder 2">
            <a:extLst>
              <a:ext uri="{FF2B5EF4-FFF2-40B4-BE49-F238E27FC236}">
                <a16:creationId xmlns:a16="http://schemas.microsoft.com/office/drawing/2014/main" id="{9F443171-4AFE-988B-73F9-F3F2D56393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7BBBB17-6B84-666D-ED21-A26A365267A7}"/>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581381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43E48-6941-509D-1A58-98FE9167C5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6DCF658-714E-ABF7-B418-DC9796EB2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4C6E6C3-B8DE-6545-1076-71216232DE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576E80-0534-922F-2C8D-67D5C321ED7B}"/>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6" name="Footer Placeholder 5">
            <a:extLst>
              <a:ext uri="{FF2B5EF4-FFF2-40B4-BE49-F238E27FC236}">
                <a16:creationId xmlns:a16="http://schemas.microsoft.com/office/drawing/2014/main" id="{92EEB584-241B-CB13-CEC9-AA0223C8B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132B6-F5ED-64EB-A26F-CB09A2DB83C2}"/>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32473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4FC5B-7824-71D8-83D4-2AFCBE2835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546FD0-83D4-2152-DE92-F5C3D6969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7CB926-F9EA-8282-92F2-523B06A906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686A48-8082-3E45-F397-F926A5F0EED6}"/>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6" name="Footer Placeholder 5">
            <a:extLst>
              <a:ext uri="{FF2B5EF4-FFF2-40B4-BE49-F238E27FC236}">
                <a16:creationId xmlns:a16="http://schemas.microsoft.com/office/drawing/2014/main" id="{7F5986B5-1D19-C635-C9A5-E76396CD3C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FB0F37-5677-4835-5078-5E686DD2E990}"/>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125305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B338-FCC3-11E1-36F0-E6482E07721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E03F6D-7714-0BD1-1C29-63E3204F84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8CF4FF-A384-1808-AD55-870D177888EC}"/>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5" name="Footer Placeholder 4">
            <a:extLst>
              <a:ext uri="{FF2B5EF4-FFF2-40B4-BE49-F238E27FC236}">
                <a16:creationId xmlns:a16="http://schemas.microsoft.com/office/drawing/2014/main" id="{8DCF5D88-0171-B455-920F-88A1ED5AED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FA5A8-034D-F00B-2CFD-19882A667048}"/>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648057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6C4D2-2918-2734-A365-BD17A8340D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56F0F5-51C1-6004-AA83-6032D9F48B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220FA6-C9AF-B4F6-676C-AFD59EBFA3F8}"/>
              </a:ext>
            </a:extLst>
          </p:cNvPr>
          <p:cNvSpPr>
            <a:spLocks noGrp="1"/>
          </p:cNvSpPr>
          <p:nvPr>
            <p:ph type="dt" sz="half" idx="10"/>
          </p:nvPr>
        </p:nvSpPr>
        <p:spPr/>
        <p:txBody>
          <a:bodyPr/>
          <a:lstStyle/>
          <a:p>
            <a:fld id="{E1F9F512-7A3E-5643-BF90-EEFD26FF487C}" type="datetimeFigureOut">
              <a:rPr lang="en-US" smtClean="0"/>
              <a:t>1/24/2025</a:t>
            </a:fld>
            <a:endParaRPr lang="en-US"/>
          </a:p>
        </p:txBody>
      </p:sp>
      <p:sp>
        <p:nvSpPr>
          <p:cNvPr id="5" name="Footer Placeholder 4">
            <a:extLst>
              <a:ext uri="{FF2B5EF4-FFF2-40B4-BE49-F238E27FC236}">
                <a16:creationId xmlns:a16="http://schemas.microsoft.com/office/drawing/2014/main" id="{75B67A07-C6D2-5194-48EF-EED5E66D8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E74A92-83D6-523E-528E-D60537AC5FB7}"/>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281794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F15BCB-8B67-7912-C924-74D58B6D3C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590105-F73D-1A57-C2A8-4DE0060D3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598D7F-37D0-6B49-7AFC-43805DA23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F9F512-7A3E-5643-BF90-EEFD26FF487C}" type="datetimeFigureOut">
              <a:rPr lang="en-US" smtClean="0"/>
              <a:t>1/24/2025</a:t>
            </a:fld>
            <a:endParaRPr lang="en-US"/>
          </a:p>
        </p:txBody>
      </p:sp>
      <p:sp>
        <p:nvSpPr>
          <p:cNvPr id="5" name="Footer Placeholder 4">
            <a:extLst>
              <a:ext uri="{FF2B5EF4-FFF2-40B4-BE49-F238E27FC236}">
                <a16:creationId xmlns:a16="http://schemas.microsoft.com/office/drawing/2014/main" id="{0D56021F-DE3A-AFF2-58BE-8B9CF0BFFD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D6F612-2700-A1E8-4609-F02A52DF59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9D895-A319-4949-BA78-921C77A51D85}" type="slidenum">
              <a:rPr lang="en-US" smtClean="0"/>
              <a:t>‹#›</a:t>
            </a:fld>
            <a:endParaRPr lang="en-US"/>
          </a:p>
        </p:txBody>
      </p:sp>
    </p:spTree>
    <p:extLst>
      <p:ext uri="{BB962C8B-B14F-4D97-AF65-F5344CB8AC3E}">
        <p14:creationId xmlns:p14="http://schemas.microsoft.com/office/powerpoint/2010/main" val="372080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3.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5.wmf"/><Relationship Id="rId5" Type="http://schemas.openxmlformats.org/officeDocument/2006/relationships/notesSlide" Target="../notesSlides/notesSlide2.xml"/><Relationship Id="rId4"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image" Target="../media/image12.png"/><Relationship Id="rId3" Type="http://schemas.openxmlformats.org/officeDocument/2006/relationships/tags" Target="../tags/tag6.xml"/><Relationship Id="rId7" Type="http://schemas.openxmlformats.org/officeDocument/2006/relationships/audio" Target="../media/media5.m4a"/><Relationship Id="rId12" Type="http://schemas.openxmlformats.org/officeDocument/2006/relationships/image" Target="../media/image11.png"/><Relationship Id="rId2" Type="http://schemas.openxmlformats.org/officeDocument/2006/relationships/tags" Target="../tags/tag5.xml"/><Relationship Id="rId1" Type="http://schemas.openxmlformats.org/officeDocument/2006/relationships/tags" Target="../tags/tag4.xml"/><Relationship Id="rId6" Type="http://schemas.microsoft.com/office/2007/relationships/media" Target="../media/media5.m4a"/><Relationship Id="rId11" Type="http://schemas.openxmlformats.org/officeDocument/2006/relationships/image" Target="../media/image10.png"/><Relationship Id="rId5" Type="http://schemas.openxmlformats.org/officeDocument/2006/relationships/tags" Target="../tags/tag8.xml"/><Relationship Id="rId10" Type="http://schemas.openxmlformats.org/officeDocument/2006/relationships/image" Target="../media/image9.png"/><Relationship Id="rId4" Type="http://schemas.openxmlformats.org/officeDocument/2006/relationships/tags" Target="../tags/tag7.xml"/><Relationship Id="rId9" Type="http://schemas.openxmlformats.org/officeDocument/2006/relationships/notesSlide" Target="../notesSlides/notesSlide5.xml"/><Relationship Id="rId1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audio" Target="../media/media6.m4a"/><Relationship Id="rId7" Type="http://schemas.openxmlformats.org/officeDocument/2006/relationships/image" Target="../media/image14.png"/><Relationship Id="rId2" Type="http://schemas.microsoft.com/office/2007/relationships/media" Target="../media/media6.m4a"/><Relationship Id="rId1" Type="http://schemas.openxmlformats.org/officeDocument/2006/relationships/tags" Target="../tags/tag9.xml"/><Relationship Id="rId6" Type="http://schemas.openxmlformats.org/officeDocument/2006/relationships/image" Target="../media/image13.jpeg"/><Relationship Id="rId5" Type="http://schemas.openxmlformats.org/officeDocument/2006/relationships/notesSlide" Target="../notesSlides/notesSlide6.xml"/><Relationship Id="rId4" Type="http://schemas.openxmlformats.org/officeDocument/2006/relationships/slideLayout" Target="../slideLayouts/slideLayout7.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3.png"/><Relationship Id="rId2" Type="http://schemas.microsoft.com/office/2007/relationships/media" Target="../media/media8.m4a"/><Relationship Id="rId1" Type="http://schemas.openxmlformats.org/officeDocument/2006/relationships/tags" Target="../tags/tag10.xml"/><Relationship Id="rId6" Type="http://schemas.openxmlformats.org/officeDocument/2006/relationships/image" Target="../media/image18.wmf"/><Relationship Id="rId5" Type="http://schemas.openxmlformats.org/officeDocument/2006/relationships/notesSlide" Target="../notesSlides/notesSlide8.xml"/><Relationship Id="rId4"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audio" Target="../media/media9.m4a"/><Relationship Id="rId7" Type="http://schemas.openxmlformats.org/officeDocument/2006/relationships/image" Target="../media/image20.png"/><Relationship Id="rId2" Type="http://schemas.microsoft.com/office/2007/relationships/media" Target="../media/media9.m4a"/><Relationship Id="rId1" Type="http://schemas.openxmlformats.org/officeDocument/2006/relationships/tags" Target="../tags/tag11.xml"/><Relationship Id="rId6" Type="http://schemas.openxmlformats.org/officeDocument/2006/relationships/image" Target="../media/image19.png"/><Relationship Id="rId5" Type="http://schemas.openxmlformats.org/officeDocument/2006/relationships/notesSlide" Target="../notesSlides/notesSlide9.xml"/><Relationship Id="rId10" Type="http://schemas.openxmlformats.org/officeDocument/2006/relationships/image" Target="../media/image3.png"/><Relationship Id="rId4" Type="http://schemas.openxmlformats.org/officeDocument/2006/relationships/slideLayout" Target="../slideLayouts/slideLayout7.xml"/><Relationship Id="rId9"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3.png"/><Relationship Id="rId2" Type="http://schemas.microsoft.com/office/2007/relationships/media" Target="../media/media10.m4a"/><Relationship Id="rId1" Type="http://schemas.openxmlformats.org/officeDocument/2006/relationships/tags" Target="../tags/tag12.xml"/><Relationship Id="rId6" Type="http://schemas.openxmlformats.org/officeDocument/2006/relationships/image" Target="../media/image23.png"/><Relationship Id="rId5" Type="http://schemas.openxmlformats.org/officeDocument/2006/relationships/notesSlide" Target="../notesSlides/notesSlide10.xml"/><Relationship Id="rId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12.m4a"/><Relationship Id="rId7" Type="http://schemas.openxmlformats.org/officeDocument/2006/relationships/image" Target="../media/image26.png"/><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notesSlide" Target="../notesSlides/notesSlide12.xml"/><Relationship Id="rId5" Type="http://schemas.openxmlformats.org/officeDocument/2006/relationships/slideLayout" Target="../slideLayouts/slideLayout7.xml"/><Relationship Id="rId10" Type="http://schemas.openxmlformats.org/officeDocument/2006/relationships/image" Target="../media/image3.png"/><Relationship Id="rId4" Type="http://schemas.openxmlformats.org/officeDocument/2006/relationships/audio" Target="../media/media12.m4a"/><Relationship Id="rId9" Type="http://schemas.openxmlformats.org/officeDocument/2006/relationships/image" Target="../media/image27.jpeg"/></Relationships>
</file>

<file path=ppt/slides/_rels/slide14.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5.xml"/><Relationship Id="rId6" Type="http://schemas.openxmlformats.org/officeDocument/2006/relationships/image" Target="../media/image3.png"/><Relationship Id="rId5" Type="http://schemas.openxmlformats.org/officeDocument/2006/relationships/notesSlide" Target="../notesSlides/notesSlide13.xml"/><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tags" Target="../tags/tag23.xml"/><Relationship Id="rId13" Type="http://schemas.openxmlformats.org/officeDocument/2006/relationships/notesSlide" Target="../notesSlides/notesSlide14.xml"/><Relationship Id="rId18" Type="http://schemas.openxmlformats.org/officeDocument/2006/relationships/image" Target="../media/image32.png"/><Relationship Id="rId3" Type="http://schemas.openxmlformats.org/officeDocument/2006/relationships/tags" Target="../tags/tag18.xml"/><Relationship Id="rId21" Type="http://schemas.openxmlformats.org/officeDocument/2006/relationships/image" Target="../media/image35.png"/><Relationship Id="rId7" Type="http://schemas.openxmlformats.org/officeDocument/2006/relationships/tags" Target="../tags/tag22.xml"/><Relationship Id="rId12" Type="http://schemas.openxmlformats.org/officeDocument/2006/relationships/slideLayout" Target="../slideLayouts/slideLayout7.xml"/><Relationship Id="rId17" Type="http://schemas.openxmlformats.org/officeDocument/2006/relationships/image" Target="../media/image31.png"/><Relationship Id="rId2" Type="http://schemas.openxmlformats.org/officeDocument/2006/relationships/tags" Target="../tags/tag17.xml"/><Relationship Id="rId16" Type="http://schemas.openxmlformats.org/officeDocument/2006/relationships/image" Target="../media/image30.png"/><Relationship Id="rId20" Type="http://schemas.openxmlformats.org/officeDocument/2006/relationships/image" Target="../media/image34.png"/><Relationship Id="rId1" Type="http://schemas.openxmlformats.org/officeDocument/2006/relationships/tags" Target="../tags/tag16.xml"/><Relationship Id="rId6" Type="http://schemas.openxmlformats.org/officeDocument/2006/relationships/tags" Target="../tags/tag21.xml"/><Relationship Id="rId11" Type="http://schemas.openxmlformats.org/officeDocument/2006/relationships/audio" Target="../media/media14.m4a"/><Relationship Id="rId5" Type="http://schemas.openxmlformats.org/officeDocument/2006/relationships/tags" Target="../tags/tag20.xml"/><Relationship Id="rId15" Type="http://schemas.openxmlformats.org/officeDocument/2006/relationships/image" Target="../media/image29.png"/><Relationship Id="rId10" Type="http://schemas.microsoft.com/office/2007/relationships/media" Target="../media/media14.m4a"/><Relationship Id="rId19" Type="http://schemas.openxmlformats.org/officeDocument/2006/relationships/image" Target="../media/image33.png"/><Relationship Id="rId4" Type="http://schemas.openxmlformats.org/officeDocument/2006/relationships/tags" Target="../tags/tag19.xml"/><Relationship Id="rId9" Type="http://schemas.openxmlformats.org/officeDocument/2006/relationships/tags" Target="../tags/tag24.xml"/><Relationship Id="rId14" Type="http://schemas.openxmlformats.org/officeDocument/2006/relationships/image" Target="../media/image28.png"/><Relationship Id="rId22"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22726" r="1" b="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9715" r="-2" b="6323"/>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Pre-read: Definitions and Terms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0512F305-5B05-8DB2-9DC1-0F331D1E736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7217792"/>
      </p:ext>
    </p:extLst>
  </p:cSld>
  <p:clrMapOvr>
    <a:masterClrMapping/>
  </p:clrMapOvr>
  <mc:AlternateContent xmlns:mc="http://schemas.openxmlformats.org/markup-compatibility/2006">
    <mc:Choice xmlns:p14="http://schemas.microsoft.com/office/powerpoint/2010/main" Requires="p14">
      <p:transition spd="slow" p14:dur="2000" advTm="18452"/>
    </mc:Choice>
    <mc:Fallback>
      <p:transition spd="slow" advTm="18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t="9091" r="25589" b="1"/>
          <a:stretch/>
        </p:blipFill>
        <p:spPr bwMode="auto">
          <a:xfrm>
            <a:off x="3522468" y="10"/>
            <a:ext cx="8669532"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dirty="0"/>
              <a:t>Driver</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p:cNvSpPr/>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altLang="en-US" sz="1700" dirty="0"/>
              <a:t>Includes a person who takes a vehicle out on a road, and remains the driver until s/he finishes their journey</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endParaRPr lang="en-US" altLang="en-US" sz="1700" dirty="0"/>
          </a:p>
          <a:p>
            <a:pPr>
              <a:lnSpc>
                <a:spcPct val="90000"/>
              </a:lnSpc>
              <a:spcAft>
                <a:spcPts val="600"/>
              </a:spcAft>
            </a:pPr>
            <a:r>
              <a:rPr lang="en-US" altLang="en-US" sz="1700" dirty="0"/>
              <a:t>A person can still be a driver even though they have stopped and switched off the engine </a:t>
            </a:r>
          </a:p>
        </p:txBody>
      </p:sp>
      <p:pic>
        <p:nvPicPr>
          <p:cNvPr id="7" name="Audio 6">
            <a:hlinkClick r:id="" action="ppaction://media"/>
            <a:extLst>
              <a:ext uri="{FF2B5EF4-FFF2-40B4-BE49-F238E27FC236}">
                <a16:creationId xmlns:a16="http://schemas.microsoft.com/office/drawing/2014/main" id="{428E4782-3CA7-0436-D939-47C61FCFE4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74836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0958"/>
    </mc:Choice>
    <mc:Fallback>
      <p:transition spd="slow" advTm="230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Driving</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3"/>
          <p:cNvSpPr txBox="1">
            <a:spLocks noChangeArrowheads="1"/>
          </p:cNvSpPr>
          <p:nvPr/>
        </p:nvSpPr>
        <p:spPr>
          <a:xfrm>
            <a:off x="897769" y="1909192"/>
            <a:ext cx="4586513" cy="3647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en-US" sz="2000" b="1">
              <a:solidFill>
                <a:schemeClr val="bg1"/>
              </a:solidFill>
            </a:endParaRPr>
          </a:p>
          <a:p>
            <a:r>
              <a:rPr lang="en-US" altLang="en-US" sz="2000" b="1">
                <a:solidFill>
                  <a:schemeClr val="bg1"/>
                </a:solidFill>
              </a:rPr>
              <a:t>Not defined under Road Traffic Act 1988</a:t>
            </a:r>
          </a:p>
          <a:p>
            <a:endParaRPr lang="en-US" altLang="en-US" sz="2000" b="1">
              <a:solidFill>
                <a:schemeClr val="bg1"/>
              </a:solidFill>
            </a:endParaRPr>
          </a:p>
          <a:p>
            <a:r>
              <a:rPr lang="en-US" altLang="en-US" sz="2000" b="1">
                <a:solidFill>
                  <a:schemeClr val="bg1"/>
                </a:solidFill>
              </a:rPr>
              <a:t>… means in control of the propulsion AND the steering of the vehicle</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 name="Picture 9"/>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a:xfrm>
            <a:off x="6525453" y="1597836"/>
            <a:ext cx="5666547" cy="3662327"/>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pic>
        <p:nvPicPr>
          <p:cNvPr id="7" name="Audio 6">
            <a:hlinkClick r:id="" action="ppaction://media"/>
            <a:extLst>
              <a:ext uri="{FF2B5EF4-FFF2-40B4-BE49-F238E27FC236}">
                <a16:creationId xmlns:a16="http://schemas.microsoft.com/office/drawing/2014/main" id="{E3C5C972-362F-8994-F97E-A363EC006979}"/>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36995454"/>
      </p:ext>
    </p:extLst>
  </p:cSld>
  <p:clrMapOvr>
    <a:masterClrMapping/>
  </p:clrMapOvr>
  <mc:AlternateContent xmlns:mc="http://schemas.openxmlformats.org/markup-compatibility/2006">
    <mc:Choice xmlns:p14="http://schemas.microsoft.com/office/powerpoint/2010/main" Requires="p14">
      <p:transition spd="slow" p14:dur="2000" advTm="91123"/>
    </mc:Choice>
    <mc:Fallback>
      <p:transition spd="slow" advTm="91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4"/>
          <p:cNvSpPr txBox="1">
            <a:spLocks noChangeArrowheads="1"/>
          </p:cNvSpPr>
          <p:nvPr/>
        </p:nvSpPr>
        <p:spPr bwMode="auto">
          <a:xfrm>
            <a:off x="838200" y="3146400"/>
            <a:ext cx="4391024" cy="28622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b="0" dirty="0">
                <a:solidFill>
                  <a:schemeClr val="bg1">
                    <a:alpha val="80000"/>
                  </a:schemeClr>
                </a:solidFill>
                <a:latin typeface="+mn-lt"/>
                <a:ea typeface="+mn-ea"/>
              </a:rPr>
              <a:t>Any place to which the public have access whether on payment or otherwise</a:t>
            </a:r>
          </a:p>
        </p:txBody>
      </p:sp>
      <p:pic>
        <p:nvPicPr>
          <p:cNvPr id="6" name="Picture 2" descr="\\Client\G$\CKP Images\Traffic\Public Place 1.png"/>
          <p:cNvPicPr>
            <a:picLocks noChangeAspect="1" noChangeArrowheads="1"/>
          </p:cNvPicPr>
          <p:nvPr>
            <p:custDataLst>
              <p:tags r:id="rId2"/>
            </p:custDataLst>
          </p:nvPr>
        </p:nvPicPr>
        <p:blipFill rotWithShape="1">
          <a:blip r:embed="rId5">
            <a:extLst>
              <a:ext uri="{28A0092B-C50C-407E-A947-70E740481C1C}">
                <a14:useLocalDpi xmlns:a14="http://schemas.microsoft.com/office/drawing/2010/main" val="0"/>
              </a:ext>
            </a:extLst>
          </a:blip>
          <a:srcRect l="16152" r="2" b="2"/>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3">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C5BFEF46-26E1-EA4A-66E2-A1DA954AEFCB}"/>
              </a:ext>
            </a:extLst>
          </p:cNvPr>
          <p:cNvSpPr txBox="1"/>
          <p:nvPr/>
        </p:nvSpPr>
        <p:spPr>
          <a:xfrm>
            <a:off x="1206852" y="1641634"/>
            <a:ext cx="4391024" cy="769441"/>
          </a:xfrm>
          <a:prstGeom prst="rect">
            <a:avLst/>
          </a:prstGeom>
          <a:noFill/>
        </p:spPr>
        <p:txBody>
          <a:bodyPr wrap="square" rtlCol="0">
            <a:spAutoFit/>
          </a:bodyPr>
          <a:lstStyle/>
          <a:p>
            <a:r>
              <a:rPr lang="en-US" sz="4400" dirty="0">
                <a:solidFill>
                  <a:schemeClr val="bg1"/>
                </a:solidFill>
              </a:rPr>
              <a:t>Public Place </a:t>
            </a:r>
          </a:p>
        </p:txBody>
      </p:sp>
    </p:spTree>
    <p:custDataLst>
      <p:tags r:id="rId1"/>
    </p:custDataLst>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CF550C-ED6D-3F05-EF52-ABB28C6C152E}"/>
              </a:ext>
            </a:extLst>
          </p:cNvPr>
          <p:cNvPicPr>
            <a:picLocks noChangeAspect="1"/>
          </p:cNvPicPr>
          <p:nvPr/>
        </p:nvPicPr>
        <p:blipFill rotWithShape="1">
          <a:blip r:embed="rId5"/>
          <a:srcRect l="1558" r="27333"/>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2800" b="1"/>
              <a:t>Vehicle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p:cNvSpPr/>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1700"/>
              <a:t>A vehicle is any kind of carriage or conveyance, and includes:</a:t>
            </a:r>
          </a:p>
          <a:p>
            <a:pPr indent="-228600">
              <a:lnSpc>
                <a:spcPct val="90000"/>
              </a:lnSpc>
              <a:spcAft>
                <a:spcPts val="600"/>
              </a:spcAft>
              <a:buFont typeface="Arial" panose="020B0604020202020204" pitchFamily="34" charset="0"/>
              <a:buChar char="•"/>
            </a:pPr>
            <a:r>
              <a:rPr lang="en-US" altLang="en-US" sz="1700"/>
              <a:t>Coach</a:t>
            </a:r>
          </a:p>
          <a:p>
            <a:pPr indent="-228600">
              <a:lnSpc>
                <a:spcPct val="90000"/>
              </a:lnSpc>
              <a:spcAft>
                <a:spcPts val="600"/>
              </a:spcAft>
              <a:buFont typeface="Arial" panose="020B0604020202020204" pitchFamily="34" charset="0"/>
              <a:buChar char="•"/>
            </a:pPr>
            <a:r>
              <a:rPr lang="en-US" altLang="en-US" sz="1700"/>
              <a:t>Car</a:t>
            </a:r>
          </a:p>
          <a:p>
            <a:pPr indent="-228600">
              <a:lnSpc>
                <a:spcPct val="90000"/>
              </a:lnSpc>
              <a:spcAft>
                <a:spcPts val="600"/>
              </a:spcAft>
              <a:buFont typeface="Arial" panose="020B0604020202020204" pitchFamily="34" charset="0"/>
              <a:buChar char="•"/>
            </a:pPr>
            <a:r>
              <a:rPr lang="en-US" altLang="en-US" sz="1700"/>
              <a:t>Motorcycle</a:t>
            </a:r>
          </a:p>
          <a:p>
            <a:pPr indent="-228600">
              <a:lnSpc>
                <a:spcPct val="90000"/>
              </a:lnSpc>
              <a:spcAft>
                <a:spcPts val="600"/>
              </a:spcAft>
              <a:buFont typeface="Arial" panose="020B0604020202020204" pitchFamily="34" charset="0"/>
              <a:buChar char="•"/>
            </a:pPr>
            <a:r>
              <a:rPr lang="en-US" altLang="en-US" sz="1700"/>
              <a:t>Bicycle</a:t>
            </a:r>
          </a:p>
          <a:p>
            <a:pPr indent="-228600">
              <a:lnSpc>
                <a:spcPct val="90000"/>
              </a:lnSpc>
              <a:spcAft>
                <a:spcPts val="600"/>
              </a:spcAft>
              <a:buFont typeface="Arial" panose="020B0604020202020204" pitchFamily="34" charset="0"/>
              <a:buChar char="•"/>
            </a:pPr>
            <a:r>
              <a:rPr lang="en-US" altLang="en-US" sz="1700"/>
              <a:t>Horse Drawn Cart</a:t>
            </a:r>
          </a:p>
        </p:txBody>
      </p:sp>
      <p:pic>
        <p:nvPicPr>
          <p:cNvPr id="12" name="Audio 11">
            <a:hlinkClick r:id="" action="ppaction://media"/>
            <a:extLst>
              <a:ext uri="{FF2B5EF4-FFF2-40B4-BE49-F238E27FC236}">
                <a16:creationId xmlns:a16="http://schemas.microsoft.com/office/drawing/2014/main" id="{ABACCC73-4043-374D-6DCA-2264761DC2B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6154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067"/>
    </mc:Choice>
    <mc:Fallback>
      <p:transition spd="slow" advTm="33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9CA33E-4E61-2D38-14BD-A75439FB272E}"/>
              </a:ext>
            </a:extLst>
          </p:cNvPr>
          <p:cNvSpPr/>
          <p:nvPr/>
        </p:nvSpPr>
        <p:spPr>
          <a:xfrm>
            <a:off x="1878698" y="2006167"/>
            <a:ext cx="7802880" cy="215759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2"/>
            </p:custDataLst>
          </p:nvPr>
        </p:nvPicPr>
        <p:blipFill>
          <a:blip r:embed="rId10">
            <a:extLst>
              <a:ext uri="{28A0092B-C50C-407E-A947-70E740481C1C}">
                <a14:useLocalDpi xmlns:a14="http://schemas.microsoft.com/office/drawing/2010/main" val="0"/>
              </a:ext>
            </a:extLst>
          </a:blip>
          <a:srcRect/>
          <a:stretch>
            <a:fillRect/>
          </a:stretch>
        </p:blipFill>
        <p:spPr bwMode="auto">
          <a:xfrm>
            <a:off x="438040" y="422452"/>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3"/>
            </p:custDataLst>
          </p:nvPr>
        </p:nvPicPr>
        <p:blipFill>
          <a:blip r:embed="rId11">
            <a:extLst>
              <a:ext uri="{28A0092B-C50C-407E-A947-70E740481C1C}">
                <a14:useLocalDpi xmlns:a14="http://schemas.microsoft.com/office/drawing/2010/main" val="0"/>
              </a:ext>
            </a:extLst>
          </a:blip>
          <a:srcRect/>
          <a:stretch>
            <a:fillRect/>
          </a:stretch>
        </p:blipFill>
        <p:spPr bwMode="auto">
          <a:xfrm>
            <a:off x="9064736" y="318788"/>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4"/>
            </p:custDataLst>
          </p:nvPr>
        </p:nvPicPr>
        <p:blipFill>
          <a:blip r:embed="rId12" cstate="print">
            <a:extLst>
              <a:ext uri="{28A0092B-C50C-407E-A947-70E740481C1C}">
                <a14:useLocalDpi xmlns:a14="http://schemas.microsoft.com/office/drawing/2010/main" val="0"/>
              </a:ext>
            </a:extLst>
          </a:blip>
          <a:srcRect/>
          <a:stretch>
            <a:fillRect/>
          </a:stretch>
        </p:blipFill>
        <p:spPr bwMode="auto">
          <a:xfrm>
            <a:off x="442805" y="4790303"/>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5"/>
            </p:custDataLst>
          </p:nvPr>
        </p:nvPicPr>
        <p:blipFill>
          <a:blip r:embed="rId13">
            <a:extLst>
              <a:ext uri="{28A0092B-C50C-407E-A947-70E740481C1C}">
                <a14:useLocalDpi xmlns:a14="http://schemas.microsoft.com/office/drawing/2010/main" val="0"/>
              </a:ext>
            </a:extLst>
          </a:blip>
          <a:srcRect/>
          <a:stretch>
            <a:fillRect/>
          </a:stretch>
        </p:blipFill>
        <p:spPr bwMode="auto">
          <a:xfrm>
            <a:off x="8877410" y="4352153"/>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rPr>
              <a:t>A mechanically propelled vehicle intended or adapted for use on roads</a:t>
            </a:r>
          </a:p>
        </p:txBody>
      </p:sp>
      <p:pic>
        <p:nvPicPr>
          <p:cNvPr id="18" name="Audio 17">
            <a:hlinkClick r:id="" action="ppaction://media"/>
            <a:extLst>
              <a:ext uri="{FF2B5EF4-FFF2-40B4-BE49-F238E27FC236}">
                <a16:creationId xmlns:a16="http://schemas.microsoft.com/office/drawing/2014/main" id="{425E2125-E7EC-2AF9-F091-B26BBD59C802}"/>
              </a:ext>
            </a:extLst>
          </p:cNvPr>
          <p:cNvPicPr>
            <a:picLocks noChangeAspect="1"/>
          </p:cNvPicPr>
          <p:nvPr>
            <a:audioFile r:link="rId7"/>
            <p:extLst>
              <p:ext uri="{DAA4B4D4-6D71-4841-9C94-3DE7FCFB9230}">
                <p14:media xmlns:p14="http://schemas.microsoft.com/office/powerpoint/2010/main" r:embed="rId6"/>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39507378"/>
      </p:ext>
    </p:extLst>
  </p:cSld>
  <p:clrMapOvr>
    <a:masterClrMapping/>
  </p:clrMapOvr>
  <mc:AlternateContent xmlns:mc="http://schemas.openxmlformats.org/markup-compatibility/2006">
    <mc:Choice xmlns:p14="http://schemas.microsoft.com/office/powerpoint/2010/main" Requires="p14">
      <p:transition spd="slow" p14:dur="2000" advTm="157953"/>
    </mc:Choice>
    <mc:Fallback>
      <p:transition spd="slow" advTm="157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18"/>
                </p:tgtEl>
              </p:cMediaNode>
            </p:audio>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3" descr="\\Client\G$\CKP Images\Traffic\motor cycle.png"/>
          <p:cNvPicPr>
            <a:picLocks noChangeAspect="1" noChangeArrowheads="1"/>
          </p:cNvPicPr>
          <p:nvPr/>
        </p:nvPicPr>
        <p:blipFill rotWithShape="1">
          <a:blip r:embed="rId6">
            <a:extLst>
              <a:ext uri="{28A0092B-C50C-407E-A947-70E740481C1C}">
                <a14:useLocalDpi xmlns:a14="http://schemas.microsoft.com/office/drawing/2010/main" val="0"/>
              </a:ext>
            </a:extLst>
          </a:blip>
          <a:srcRect t="32700" r="1" b="24513"/>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7">
            <a:extLst>
              <a:ext uri="{28A0092B-C50C-407E-A947-70E740481C1C}">
                <a14:useLocalDpi xmlns:a14="http://schemas.microsoft.com/office/drawing/2010/main" val="0"/>
              </a:ext>
            </a:extLst>
          </a:blip>
          <a:srcRect l="32828" r="12226"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lient\G$\CKP Images\Traffic\MPV 1.png"/>
          <p:cNvPicPr>
            <a:picLocks noChangeAspect="1" noChangeArrowheads="1"/>
          </p:cNvPicPr>
          <p:nvPr/>
        </p:nvPicPr>
        <p:blipFill rotWithShape="1">
          <a:blip r:embed="rId8">
            <a:extLst>
              <a:ext uri="{28A0092B-C50C-407E-A947-70E740481C1C}">
                <a14:useLocalDpi xmlns:a14="http://schemas.microsoft.com/office/drawing/2010/main" val="0"/>
              </a:ext>
            </a:extLst>
          </a:blip>
          <a:srcRect l="7278" r="5923" b="2"/>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1104900" y="910431"/>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kern="1200">
                <a:solidFill>
                  <a:schemeClr val="bg1"/>
                </a:solidFill>
                <a:latin typeface="+mj-lt"/>
                <a:ea typeface="+mj-ea"/>
                <a:cs typeface="+mj-cs"/>
              </a:rPr>
              <a:t>Mechanically Propelled  Vehicle</a:t>
            </a:r>
          </a:p>
        </p:txBody>
      </p:sp>
      <p:sp>
        <p:nvSpPr>
          <p:cNvPr id="12" name="TextBox 2"/>
          <p:cNvSpPr txBox="1">
            <a:spLocks noChangeArrowheads="1"/>
          </p:cNvSpPr>
          <p:nvPr/>
        </p:nvSpPr>
        <p:spPr bwMode="auto">
          <a:xfrm>
            <a:off x="1104900" y="2492080"/>
            <a:ext cx="4518134" cy="30158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20054427-D3CB-0B38-B9AC-DAD743B1B78E}"/>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11142015"/>
      </p:ext>
    </p:extLst>
  </p:cSld>
  <p:clrMapOvr>
    <a:masterClrMapping/>
  </p:clrMapOvr>
  <mc:AlternateContent xmlns:mc="http://schemas.openxmlformats.org/markup-compatibility/2006">
    <mc:Choice xmlns:p14="http://schemas.microsoft.com/office/powerpoint/2010/main" Requires="p14">
      <p:transition spd="slow" p14:dur="2000" advTm="56835"/>
    </mc:Choice>
    <mc:Fallback>
      <p:transition spd="slow" advTm="56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Mechanically Propelled  Vehicle</a:t>
            </a:r>
          </a:p>
        </p:txBody>
      </p:sp>
      <p:cxnSp>
        <p:nvCxnSpPr>
          <p:cNvPr id="27"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3"/>
          <p:cNvSpPr txBox="1">
            <a:spLocks noChangeArrowheads="1"/>
          </p:cNvSpPr>
          <p:nvPr/>
        </p:nvSpPr>
        <p:spPr>
          <a:xfrm>
            <a:off x="897769" y="1909192"/>
            <a:ext cx="4586513" cy="36477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ltLang="en-US" sz="1700">
                <a:solidFill>
                  <a:schemeClr val="bg1"/>
                </a:solidFill>
              </a:rPr>
              <a:t>This refers to any source of mechanical power:</a:t>
            </a:r>
          </a:p>
          <a:p>
            <a:r>
              <a:rPr lang="en-US" altLang="en-US" sz="1700" b="1">
                <a:solidFill>
                  <a:schemeClr val="bg1"/>
                </a:solidFill>
              </a:rPr>
              <a:t>S</a:t>
            </a:r>
            <a:r>
              <a:rPr lang="en-US" altLang="en-US" sz="1700">
                <a:solidFill>
                  <a:schemeClr val="bg1"/>
                </a:solidFill>
              </a:rPr>
              <a:t> - Steam</a:t>
            </a:r>
          </a:p>
          <a:p>
            <a:r>
              <a:rPr lang="en-US" altLang="en-US" sz="1700" b="1">
                <a:solidFill>
                  <a:schemeClr val="bg1"/>
                </a:solidFill>
              </a:rPr>
              <a:t>E - </a:t>
            </a:r>
            <a:r>
              <a:rPr lang="en-US" altLang="en-US" sz="1700">
                <a:solidFill>
                  <a:schemeClr val="bg1"/>
                </a:solidFill>
              </a:rPr>
              <a:t> Electricity</a:t>
            </a:r>
          </a:p>
          <a:p>
            <a:r>
              <a:rPr lang="en-US" altLang="en-US" sz="1700" b="1">
                <a:solidFill>
                  <a:schemeClr val="bg1"/>
                </a:solidFill>
              </a:rPr>
              <a:t>P</a:t>
            </a:r>
            <a:r>
              <a:rPr lang="en-US" altLang="en-US" sz="1700">
                <a:solidFill>
                  <a:schemeClr val="bg1"/>
                </a:solidFill>
              </a:rPr>
              <a:t>  - Petrol</a:t>
            </a:r>
          </a:p>
          <a:p>
            <a:r>
              <a:rPr lang="en-US" altLang="en-US" sz="1700" b="1">
                <a:solidFill>
                  <a:schemeClr val="bg1"/>
                </a:solidFill>
              </a:rPr>
              <a:t>D</a:t>
            </a:r>
            <a:r>
              <a:rPr lang="en-US" altLang="en-US" sz="1700">
                <a:solidFill>
                  <a:schemeClr val="bg1"/>
                </a:solidFill>
              </a:rPr>
              <a:t>  - Diesel</a:t>
            </a:r>
          </a:p>
          <a:p>
            <a:r>
              <a:rPr lang="en-US" altLang="en-US" sz="1700" b="1">
                <a:solidFill>
                  <a:schemeClr val="bg1"/>
                </a:solidFill>
              </a:rPr>
              <a:t>O - </a:t>
            </a:r>
            <a:r>
              <a:rPr lang="en-US" altLang="en-US" sz="1700">
                <a:solidFill>
                  <a:schemeClr val="bg1"/>
                </a:solidFill>
              </a:rPr>
              <a:t> Oil</a:t>
            </a:r>
          </a:p>
          <a:p>
            <a:r>
              <a:rPr lang="en-US" altLang="en-US" sz="1700" b="1">
                <a:solidFill>
                  <a:schemeClr val="bg1"/>
                </a:solidFill>
              </a:rPr>
              <a:t>G -  </a:t>
            </a:r>
            <a:r>
              <a:rPr lang="en-US" altLang="en-US" sz="1700">
                <a:solidFill>
                  <a:schemeClr val="bg1"/>
                </a:solidFill>
              </a:rPr>
              <a:t>Gas                               </a:t>
            </a:r>
          </a:p>
          <a:p>
            <a:endParaRPr lang="en-US" altLang="en-US" sz="1700">
              <a:solidFill>
                <a:schemeClr val="bg1"/>
              </a:solidFill>
            </a:endParaRPr>
          </a:p>
          <a:p>
            <a:pPr marL="0"/>
            <a:r>
              <a:rPr lang="en-US" altLang="en-US" sz="1700">
                <a:solidFill>
                  <a:schemeClr val="bg1"/>
                </a:solidFill>
              </a:rPr>
              <a:t>  Remember ‘</a:t>
            </a:r>
            <a:r>
              <a:rPr lang="en-US" altLang="en-US" sz="1700" i="1">
                <a:solidFill>
                  <a:schemeClr val="bg1"/>
                </a:solidFill>
              </a:rPr>
              <a:t>SEP</a:t>
            </a:r>
            <a:r>
              <a:rPr lang="en-US" altLang="en-US" sz="1700">
                <a:solidFill>
                  <a:schemeClr val="bg1"/>
                </a:solidFill>
              </a:rPr>
              <a:t> the </a:t>
            </a:r>
            <a:r>
              <a:rPr lang="en-US" altLang="en-US" sz="1700" i="1">
                <a:solidFill>
                  <a:schemeClr val="bg1"/>
                </a:solidFill>
              </a:rPr>
              <a:t>DOG</a:t>
            </a:r>
            <a:r>
              <a:rPr lang="en-US" altLang="en-US" sz="1700">
                <a:solidFill>
                  <a:schemeClr val="bg1"/>
                </a:solidFill>
              </a:rPr>
              <a:t>’</a:t>
            </a:r>
          </a:p>
        </p:txBody>
      </p:sp>
      <p:pic>
        <p:nvPicPr>
          <p:cNvPr id="13" name="Picture 4" descr="Image2"/>
          <p:cNvPicPr>
            <a:picLocks noChangeAspect="1" noChangeArrowheads="1"/>
          </p:cNvPicPr>
          <p:nvPr/>
        </p:nvPicPr>
        <p:blipFill rotWithShape="1">
          <a:blip r:embed="rId5">
            <a:extLst>
              <a:ext uri="{28A0092B-C50C-407E-A947-70E740481C1C}">
                <a14:useLocalDpi xmlns:a14="http://schemas.microsoft.com/office/drawing/2010/main" val="0"/>
              </a:ext>
            </a:extLst>
          </a:blip>
          <a:srcRect r="8698" b="-1"/>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8" name="Straight Connector 21">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2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 name="Picture 3" descr="Image1"/>
          <p:cNvPicPr>
            <a:picLocks noChangeAspect="1" noChangeArrowheads="1"/>
          </p:cNvPicPr>
          <p:nvPr/>
        </p:nvPicPr>
        <p:blipFill rotWithShape="1">
          <a:blip r:embed="rId6">
            <a:extLst>
              <a:ext uri="{28A0092B-C50C-407E-A947-70E740481C1C}">
                <a14:useLocalDpi xmlns:a14="http://schemas.microsoft.com/office/drawing/2010/main" val="0"/>
              </a:ext>
            </a:extLst>
          </a:blip>
          <a:srcRect t="14830" r="-2" b="18662"/>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013D4998-9C62-A957-19E8-F804C7DAAFE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6767740"/>
      </p:ext>
    </p:extLst>
  </p:cSld>
  <p:clrMapOvr>
    <a:masterClrMapping/>
  </p:clrMapOvr>
  <mc:AlternateContent xmlns:mc="http://schemas.openxmlformats.org/markup-compatibility/2006">
    <mc:Choice xmlns:p14="http://schemas.microsoft.com/office/powerpoint/2010/main" Requires="p14">
      <p:transition spd="slow" p14:dur="2000" advTm="24118"/>
    </mc:Choice>
    <mc:Fallback>
      <p:transition spd="slow" advTm="24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Road</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3"/>
          <p:cNvSpPr txBox="1">
            <a:spLocks noChangeArrowheads="1"/>
          </p:cNvSpPr>
          <p:nvPr/>
        </p:nvSpPr>
        <p:spPr>
          <a:xfrm>
            <a:off x="897769" y="1909192"/>
            <a:ext cx="4586513" cy="3647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a:solidFill>
                  <a:schemeClr val="bg1"/>
                </a:solidFill>
              </a:rPr>
              <a:t>…any highway and any other road to which the public has access, and includes bridges over which a road passes.</a:t>
            </a:r>
          </a:p>
          <a:p>
            <a:r>
              <a:rPr lang="en-US" altLang="en-US" sz="2000">
                <a:solidFill>
                  <a:schemeClr val="bg1"/>
                </a:solidFill>
              </a:rPr>
              <a:t>Sec.192(1) of the Road Traffic Act 1988</a:t>
            </a:r>
            <a:r>
              <a:rPr lang="en-US" altLang="en-US" sz="2000" b="1">
                <a:solidFill>
                  <a:schemeClr val="bg1"/>
                </a:solidFill>
              </a:rPr>
              <a:t>.</a:t>
            </a:r>
          </a:p>
        </p:txBody>
      </p:sp>
      <p:cxnSp>
        <p:nvCxnSpPr>
          <p:cNvPr id="19" name="Straight Connector 1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9"/>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a:xfrm>
            <a:off x="6525453" y="0"/>
            <a:ext cx="5277172" cy="6858000"/>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pic>
        <p:nvPicPr>
          <p:cNvPr id="12" name="Audio 11">
            <a:hlinkClick r:id="" action="ppaction://media"/>
            <a:extLst>
              <a:ext uri="{FF2B5EF4-FFF2-40B4-BE49-F238E27FC236}">
                <a16:creationId xmlns:a16="http://schemas.microsoft.com/office/drawing/2014/main" id="{318995E2-43F0-A65E-5B4A-2E57A514B2BF}"/>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64895781"/>
      </p:ext>
    </p:extLst>
  </p:cSld>
  <p:clrMapOvr>
    <a:masterClrMapping/>
  </p:clrMapOvr>
  <mc:AlternateContent xmlns:mc="http://schemas.openxmlformats.org/markup-compatibility/2006">
    <mc:Choice xmlns:p14="http://schemas.microsoft.com/office/powerpoint/2010/main" Requires="p14">
      <p:transition spd="slow" p14:dur="2000" advTm="156832"/>
    </mc:Choice>
    <mc:Fallback>
      <p:transition spd="slow" advTm="156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 calcmode="lin" valueType="num">
                                      <p:cBhvr additive="base">
                                        <p:cTn id="17"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2"/>
                </p:tgtEl>
              </p:cMediaNode>
            </p:audio>
          </p:childTnLst>
        </p:cTn>
      </p:par>
    </p:tnLst>
    <p:bldLst>
      <p:bldP spid="1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F7B9ED7-2EBC-4D1E-AD9C-3A7117DCF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p:cNvPicPr>
            <a:picLocks noChangeAspect="1" noChangeArrowheads="1"/>
          </p:cNvPicPr>
          <p:nvPr/>
        </p:nvPicPr>
        <p:blipFill rotWithShape="1">
          <a:blip r:embed="rId6">
            <a:extLst>
              <a:ext uri="{28A0092B-C50C-407E-A947-70E740481C1C}">
                <a14:useLocalDpi xmlns:a14="http://schemas.microsoft.com/office/drawing/2010/main" val="0"/>
              </a:ext>
            </a:extLst>
          </a:blip>
          <a:srcRect l="18068" r="11563" b="1"/>
          <a:stretch/>
        </p:blipFill>
        <p:spPr bwMode="auto">
          <a:xfrm>
            <a:off x="5757333" y="3"/>
            <a:ext cx="3217333" cy="342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rotWithShape="1">
          <a:blip r:embed="rId7">
            <a:extLst>
              <a:ext uri="{28A0092B-C50C-407E-A947-70E740481C1C}">
                <a14:useLocalDpi xmlns:a14="http://schemas.microsoft.com/office/drawing/2010/main" val="0"/>
              </a:ext>
            </a:extLst>
          </a:blip>
          <a:srcRect l="7114" r="34409" b="1"/>
          <a:stretch/>
        </p:blipFill>
        <p:spPr bwMode="auto">
          <a:xfrm>
            <a:off x="8974667" y="3"/>
            <a:ext cx="3217333" cy="342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rotWithShape="1">
          <a:blip r:embed="rId8">
            <a:extLst>
              <a:ext uri="{28A0092B-C50C-407E-A947-70E740481C1C}">
                <a14:useLocalDpi xmlns:a14="http://schemas.microsoft.com/office/drawing/2010/main" val="0"/>
              </a:ext>
            </a:extLst>
          </a:blip>
          <a:srcRect l="10974" r="18745" b="-1"/>
          <a:stretch/>
        </p:blipFill>
        <p:spPr bwMode="auto">
          <a:xfrm>
            <a:off x="5757332" y="3428999"/>
            <a:ext cx="3217333" cy="3429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rotWithShape="1">
          <a:blip r:embed="rId9">
            <a:extLst>
              <a:ext uri="{28A0092B-C50C-407E-A947-70E740481C1C}">
                <a14:useLocalDpi xmlns:a14="http://schemas.microsoft.com/office/drawing/2010/main" val="0"/>
              </a:ext>
            </a:extLst>
          </a:blip>
          <a:srcRect l="22502" r="21910" b="1"/>
          <a:stretch/>
        </p:blipFill>
        <p:spPr bwMode="auto">
          <a:xfrm>
            <a:off x="8974667" y="3428999"/>
            <a:ext cx="3217333" cy="3429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17">
            <a:extLst>
              <a:ext uri="{FF2B5EF4-FFF2-40B4-BE49-F238E27FC236}">
                <a16:creationId xmlns:a16="http://schemas.microsoft.com/office/drawing/2014/main" id="{1C958042-65E3-42E4-A01E-48B022A5E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7000">
                <a:schemeClr val="tx1">
                  <a:lumMod val="95000"/>
                  <a:lumOff val="5000"/>
                </a:schemeClr>
              </a:gs>
              <a:gs pos="76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838200" y="730626"/>
            <a:ext cx="4304071" cy="128809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Highway</a:t>
            </a:r>
          </a:p>
        </p:txBody>
      </p:sp>
      <p:cxnSp>
        <p:nvCxnSpPr>
          <p:cNvPr id="20" name="Straight Connector 19">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180681"/>
            <a:ext cx="514227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3"/>
          <p:cNvSpPr txBox="1">
            <a:spLocks noChangeArrowheads="1"/>
          </p:cNvSpPr>
          <p:nvPr/>
        </p:nvSpPr>
        <p:spPr>
          <a:xfrm>
            <a:off x="838200" y="2410334"/>
            <a:ext cx="4304072" cy="24959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800">
                <a:solidFill>
                  <a:schemeClr val="bg1"/>
                </a:solidFill>
              </a:rPr>
              <a:t>The whole or a part of a highway other than a ferry or waterway.</a:t>
            </a:r>
          </a:p>
          <a:p>
            <a:endParaRPr lang="en-US" altLang="en-US" sz="1800">
              <a:solidFill>
                <a:schemeClr val="bg1"/>
              </a:solidFill>
            </a:endParaRPr>
          </a:p>
          <a:p>
            <a:r>
              <a:rPr lang="en-US" altLang="en-US" sz="1800">
                <a:solidFill>
                  <a:schemeClr val="bg1"/>
                </a:solidFill>
              </a:rPr>
              <a:t> Where a highway passes over a bridge or through a tunnel, that bridge or tunnel is to be taken for the purposes of the Act to be a part of the highway.</a:t>
            </a:r>
          </a:p>
        </p:txBody>
      </p:sp>
      <p:pic>
        <p:nvPicPr>
          <p:cNvPr id="14" name="Audio 13">
            <a:hlinkClick r:id="" action="ppaction://media"/>
            <a:extLst>
              <a:ext uri="{FF2B5EF4-FFF2-40B4-BE49-F238E27FC236}">
                <a16:creationId xmlns:a16="http://schemas.microsoft.com/office/drawing/2014/main" id="{84AB6B95-4296-37C9-BE08-73D97948EE19}"/>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9293671"/>
      </p:ext>
    </p:extLst>
  </p:cSld>
  <p:clrMapOvr>
    <a:masterClrMapping/>
  </p:clrMapOvr>
  <mc:AlternateContent xmlns:mc="http://schemas.openxmlformats.org/markup-compatibility/2006">
    <mc:Choice xmlns:p14="http://schemas.microsoft.com/office/powerpoint/2010/main" Requires="p14">
      <p:transition spd="slow" p14:dur="2000" advTm="281778"/>
    </mc:Choice>
    <mc:Fallback>
      <p:transition spd="slow" advTm="281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anim calcmode="lin" valueType="num">
                                      <p:cBhvr additive="base">
                                        <p:cTn id="1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 calcmode="lin" valueType="num">
                                      <p:cBhvr additive="base">
                                        <p:cTn id="17"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4"/>
                </p:tgtEl>
              </p:cMediaNode>
            </p:audio>
          </p:childTnLst>
        </p:cTn>
      </p:par>
    </p:tnLst>
    <p:bldLst>
      <p:bldP spid="1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1020467" y="1397120"/>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a:solidFill>
                  <a:schemeClr val="bg1"/>
                </a:solidFill>
              </a:rPr>
              <a:t>Carriageway</a:t>
            </a:r>
          </a:p>
        </p:txBody>
      </p:sp>
      <p:sp>
        <p:nvSpPr>
          <p:cNvPr id="3" name="Rectangle 2"/>
          <p:cNvSpPr/>
          <p:nvPr/>
        </p:nvSpPr>
        <p:spPr>
          <a:xfrm>
            <a:off x="1020467" y="2891752"/>
            <a:ext cx="4707671" cy="2334517"/>
          </a:xfrm>
          <a:prstGeom prst="rect">
            <a:avLst/>
          </a:prstGeom>
        </p:spPr>
        <p:txBody>
          <a:bodyPr vert="horz" lIns="91440" tIns="45720" rIns="91440" bIns="45720" rtlCol="0">
            <a:normAutofit/>
          </a:bodyPr>
          <a:lstStyle/>
          <a:p>
            <a:pPr indent="-228600">
              <a:lnSpc>
                <a:spcPct val="90000"/>
              </a:lnSpc>
              <a:spcBef>
                <a:spcPct val="0"/>
              </a:spcBef>
              <a:spcAft>
                <a:spcPts val="600"/>
              </a:spcAft>
              <a:buFont typeface="Arial" panose="020B0604020202020204" pitchFamily="34" charset="0"/>
              <a:buChar char="•"/>
            </a:pPr>
            <a:r>
              <a:rPr lang="en-US" altLang="en-US" sz="2000">
                <a:solidFill>
                  <a:schemeClr val="bg1"/>
                </a:solidFill>
              </a:rPr>
              <a:t> A way constituting or comprised in a highway, being a way (other than a cycle track) over which the public have a right of way for the passage of vehicles. </a:t>
            </a:r>
          </a:p>
          <a:p>
            <a:pPr indent="-228600">
              <a:lnSpc>
                <a:spcPct val="90000"/>
              </a:lnSpc>
              <a:spcBef>
                <a:spcPct val="0"/>
              </a:spcBef>
              <a:spcAft>
                <a:spcPts val="600"/>
              </a:spcAft>
              <a:buFont typeface="Arial" panose="020B0604020202020204" pitchFamily="34" charset="0"/>
              <a:buChar char="•"/>
            </a:pPr>
            <a:endParaRPr lang="en-US" altLang="en-US" sz="2000" b="1">
              <a:solidFill>
                <a:schemeClr val="bg1"/>
              </a:solidFill>
            </a:endParaRPr>
          </a:p>
          <a:p>
            <a:pPr indent="-228600">
              <a:lnSpc>
                <a:spcPct val="90000"/>
              </a:lnSpc>
              <a:spcBef>
                <a:spcPct val="0"/>
              </a:spcBef>
              <a:spcAft>
                <a:spcPts val="600"/>
              </a:spcAft>
              <a:buFont typeface="Arial" panose="020B0604020202020204" pitchFamily="34" charset="0"/>
              <a:buChar char="•"/>
            </a:pPr>
            <a:r>
              <a:rPr lang="en-US" altLang="en-US" sz="2000" b="1">
                <a:solidFill>
                  <a:schemeClr val="bg1"/>
                </a:solidFill>
              </a:rPr>
              <a:t>Sec. 329 of the Highway Act 1980</a:t>
            </a:r>
            <a:endParaRPr lang="en-US" altLang="en-US" sz="2000">
              <a:solidFill>
                <a:schemeClr val="bg1"/>
              </a:solidFill>
            </a:endParaRPr>
          </a:p>
        </p:txBody>
      </p:sp>
      <p:pic>
        <p:nvPicPr>
          <p:cNvPr id="5" name="Picture 3" descr="\\Client\G$\CKP Images\Traffic\Road 1.png"/>
          <p:cNvPicPr>
            <a:picLocks noChangeAspect="1" noChangeArrowheads="1"/>
          </p:cNvPicPr>
          <p:nvPr>
            <p:custDataLst>
              <p:tags r:id="rId1"/>
            </p:custDataLst>
          </p:nvPr>
        </p:nvPicPr>
        <p:blipFill rotWithShape="1">
          <a:blip r:embed="rId6">
            <a:extLst>
              <a:ext uri="{28A0092B-C50C-407E-A947-70E740481C1C}">
                <a14:useLocalDpi xmlns:a14="http://schemas.microsoft.com/office/drawing/2010/main" val="0"/>
              </a:ext>
            </a:extLst>
          </a:blip>
          <a:srcRect l="7920" r="23257"/>
          <a:stretch/>
        </p:blipFill>
        <p:spPr bwMode="auto">
          <a:xfrm>
            <a:off x="6735467" y="977900"/>
            <a:ext cx="5037433" cy="4826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hlinkClick r:id="" action="ppaction://media"/>
            <a:extLst>
              <a:ext uri="{FF2B5EF4-FFF2-40B4-BE49-F238E27FC236}">
                <a16:creationId xmlns:a16="http://schemas.microsoft.com/office/drawing/2014/main" id="{FEE8B08F-90B4-984A-9FEB-CEF92646574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9452184"/>
      </p:ext>
    </p:extLst>
  </p:cSld>
  <p:clrMapOvr>
    <a:masterClrMapping/>
  </p:clrMapOvr>
  <mc:AlternateContent xmlns:mc="http://schemas.openxmlformats.org/markup-compatibility/2006">
    <mc:Choice xmlns:p14="http://schemas.microsoft.com/office/powerpoint/2010/main" Requires="p14">
      <p:transition spd="slow" p14:dur="2000" advTm="39907"/>
    </mc:Choice>
    <mc:Fallback>
      <p:transition spd="slow" advTm="39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Motorcycle</a:t>
            </a:r>
          </a:p>
        </p:txBody>
      </p:sp>
      <p:cxnSp>
        <p:nvCxnSpPr>
          <p:cNvPr id="15" name="Straight Connector 1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Text Box 6"/>
          <p:cNvSpPr txBox="1">
            <a:spLocks noChangeArrowheads="1"/>
          </p:cNvSpPr>
          <p:nvPr/>
        </p:nvSpPr>
        <p:spPr bwMode="auto">
          <a:xfrm>
            <a:off x="897769" y="1909192"/>
            <a:ext cx="4586513" cy="3647710"/>
          </a:xfrm>
          <a:prstGeom prst="rect">
            <a:avLst/>
          </a:prstGeom>
        </p:spPr>
        <p:txBody>
          <a:bodyPr vert="horz" lIns="91440" tIns="45720" rIns="91440" bIns="45720" rtlCol="0" anchor="ctr">
            <a:norm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A Motorcycle is a MPV other than an invalid carriage</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It has 3 wheels or less</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Max unladen weight not to exceed 410kgs</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Sidecar is part of the motorcycle and not a trailer </a:t>
            </a:r>
          </a:p>
        </p:txBody>
      </p:sp>
      <p:pic>
        <p:nvPicPr>
          <p:cNvPr id="7" name="Picture 14" descr="ANd9GcR8Djd5xnUAWMyxvOb4xPPGUemdrWRLt5V0X3bknZnnTjSAH2Gb_w"/>
          <p:cNvPicPr>
            <a:picLocks noChangeAspect="1" noChangeArrowheads="1"/>
          </p:cNvPicPr>
          <p:nvPr/>
        </p:nvPicPr>
        <p:blipFill rotWithShape="1">
          <a:blip r:embed="rId5">
            <a:extLst>
              <a:ext uri="{28A0092B-C50C-407E-A947-70E740481C1C}">
                <a14:useLocalDpi xmlns:a14="http://schemas.microsoft.com/office/drawing/2010/main" val="0"/>
              </a:ext>
            </a:extLst>
          </a:blip>
          <a:srcRect t="8588" r="2" b="20728"/>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 name="Straight Connector 16">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12" descr="ANd9GcTxQXAg_RMGtm9f1ieEUc5yv8Fg1htWSxn5PIBFZG-XrgMjYgzsLw"/>
          <p:cNvPicPr>
            <a:picLocks noChangeAspect="1" noChangeArrowheads="1"/>
          </p:cNvPicPr>
          <p:nvPr/>
        </p:nvPicPr>
        <p:blipFill rotWithShape="1">
          <a:blip r:embed="rId6">
            <a:extLst>
              <a:ext uri="{28A0092B-C50C-407E-A947-70E740481C1C}">
                <a14:useLocalDpi xmlns:a14="http://schemas.microsoft.com/office/drawing/2010/main" val="0"/>
              </a:ext>
            </a:extLst>
          </a:blip>
          <a:srcRect t="3579" r="1" b="14735"/>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udio 11">
            <a:hlinkClick r:id="" action="ppaction://media"/>
            <a:extLst>
              <a:ext uri="{FF2B5EF4-FFF2-40B4-BE49-F238E27FC236}">
                <a16:creationId xmlns:a16="http://schemas.microsoft.com/office/drawing/2014/main" id="{BB035E4C-93C6-C05C-E3DA-61DCA89B787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2960413"/>
      </p:ext>
    </p:extLst>
  </p:cSld>
  <p:clrMapOvr>
    <a:masterClrMapping/>
  </p:clrMapOvr>
  <mc:AlternateContent xmlns:mc="http://schemas.openxmlformats.org/markup-compatibility/2006">
    <mc:Choice xmlns:p14="http://schemas.microsoft.com/office/powerpoint/2010/main" Requires="p14">
      <p:transition spd="slow" p14:dur="2000" advTm="81128"/>
    </mc:Choice>
    <mc:Fallback>
      <p:transition spd="slow" advTm="81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Client\G$\CKP Images\Traffic\Vehicles on a road.jpg"/>
          <p:cNvPicPr>
            <a:picLocks noChangeAspect="1" noChangeArrowheads="1"/>
          </p:cNvPicPr>
          <p:nvPr>
            <p:custDataLst>
              <p:tags r:id="rId1"/>
            </p:custDataLst>
          </p:nvPr>
        </p:nvPicPr>
        <p:blipFill rotWithShape="1">
          <a:blip r:embed="rId7">
            <a:extLst>
              <a:ext uri="{28A0092B-C50C-407E-A947-70E740481C1C}">
                <a14:useLocalDpi xmlns:a14="http://schemas.microsoft.com/office/drawing/2010/main" val="0"/>
              </a:ext>
            </a:extLst>
          </a:blip>
          <a:srcRect t="30966" r="1" b="23342"/>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Client\G$\CKP Images\Traffic\MPV 4.jpg"/>
          <p:cNvPicPr>
            <a:picLocks noChangeAspect="1" noChangeArrowheads="1"/>
          </p:cNvPicPr>
          <p:nvPr>
            <p:custDataLst>
              <p:tags r:id="rId2"/>
            </p:custDataLst>
          </p:nvPr>
        </p:nvPicPr>
        <p:blipFill rotWithShape="1">
          <a:blip r:embed="rId8">
            <a:extLst>
              <a:ext uri="{28A0092B-C50C-407E-A947-70E740481C1C}">
                <a14:useLocalDpi xmlns:a14="http://schemas.microsoft.com/office/drawing/2010/main" val="0"/>
              </a:ext>
            </a:extLst>
          </a:blip>
          <a:srcRect l="40935" r="10605"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9" descr="p8061"/>
          <p:cNvPicPr>
            <a:picLocks noChangeAspect="1" noChangeArrowheads="1"/>
          </p:cNvPicPr>
          <p:nvPr/>
        </p:nvPicPr>
        <p:blipFill rotWithShape="1">
          <a:blip r:embed="rId9">
            <a:extLst>
              <a:ext uri="{28A0092B-C50C-407E-A947-70E740481C1C}">
                <a14:useLocalDpi xmlns:a14="http://schemas.microsoft.com/office/drawing/2010/main" val="0"/>
              </a:ext>
            </a:extLst>
          </a:blip>
          <a:srcRect l="24912" r="24108" b="1"/>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1104900" y="910431"/>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kern="1200">
                <a:solidFill>
                  <a:schemeClr val="bg1"/>
                </a:solidFill>
                <a:latin typeface="+mj-lt"/>
                <a:ea typeface="+mj-ea"/>
                <a:cs typeface="+mj-cs"/>
              </a:rPr>
              <a:t>Motor car</a:t>
            </a:r>
          </a:p>
        </p:txBody>
      </p:sp>
      <p:sp>
        <p:nvSpPr>
          <p:cNvPr id="3" name="Rectangle 2"/>
          <p:cNvSpPr/>
          <p:nvPr/>
        </p:nvSpPr>
        <p:spPr>
          <a:xfrm>
            <a:off x="1104900" y="2492080"/>
            <a:ext cx="4518134" cy="3015849"/>
          </a:xfrm>
          <a:prstGeom prst="rect">
            <a:avLst/>
          </a:prstGeom>
        </p:spPr>
        <p:txBody>
          <a:bodyPr vert="horz" lIns="91440" tIns="45720" rIns="91440" bIns="45720" rtlCol="0">
            <a:normAutofit/>
          </a:bodyPr>
          <a:lstStyle/>
          <a:p>
            <a:pPr>
              <a:lnSpc>
                <a:spcPct val="90000"/>
              </a:lnSpc>
              <a:spcAft>
                <a:spcPts val="600"/>
              </a:spcAft>
              <a:buClr>
                <a:srgbClr val="FF00FF"/>
              </a:buClr>
            </a:pPr>
            <a:r>
              <a:rPr lang="en-US" altLang="en-US" sz="2000" dirty="0">
                <a:solidFill>
                  <a:schemeClr val="bg1"/>
                </a:solidFill>
              </a:rPr>
              <a:t>Means a Mechanically Propelled Vehicle, not being a   motorcycle, motor tractor or an invalid carriage, which is constructed itself to carry a load or passengers and of which the weight unladen does not exceed 3050kgs</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29EA4078-AA79-309B-54BA-D246A033AD40}"/>
              </a:ext>
            </a:extLst>
          </p:cNvPr>
          <p:cNvPicPr>
            <a:picLocks noChangeAspect="1"/>
          </p:cNvPicPr>
          <p:nvPr>
            <a:audioFile r:link="rId4"/>
            <p:extLst>
              <p:ext uri="{DAA4B4D4-6D71-4841-9C94-3DE7FCFB9230}">
                <p14:media xmlns:p14="http://schemas.microsoft.com/office/powerpoint/2010/main" r:embed="rId3"/>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6860491"/>
      </p:ext>
    </p:extLst>
  </p:cSld>
  <p:clrMapOvr>
    <a:masterClrMapping/>
  </p:clrMapOvr>
  <mc:AlternateContent xmlns:mc="http://schemas.openxmlformats.org/markup-compatibility/2006">
    <mc:Choice xmlns:p14="http://schemas.microsoft.com/office/powerpoint/2010/main" Requires="p14">
      <p:transition spd="slow" p14:dur="2000" advTm="111381"/>
    </mc:Choice>
    <mc:Fallback>
      <p:transition spd="slow" advTm="111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Definition: 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pic>
        <p:nvPicPr>
          <p:cNvPr id="7" name="Audio 6">
            <a:hlinkClick r:id="" action="ppaction://media"/>
            <a:extLst>
              <a:ext uri="{FF2B5EF4-FFF2-40B4-BE49-F238E27FC236}">
                <a16:creationId xmlns:a16="http://schemas.microsoft.com/office/drawing/2014/main" id="{8577B662-122C-A070-72A3-7E955A6F9AF9}"/>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91742222"/>
      </p:ext>
    </p:extLst>
  </p:cSld>
  <p:clrMapOvr>
    <a:masterClrMapping/>
  </p:clrMapOvr>
  <mc:AlternateContent xmlns:mc="http://schemas.openxmlformats.org/markup-compatibility/2006">
    <mc:Choice xmlns:p14="http://schemas.microsoft.com/office/powerpoint/2010/main" Requires="p14">
      <p:transition spd="slow" p14:dur="2000" advTm="275788"/>
    </mc:Choice>
    <mc:Fallback>
      <p:transition spd="slow" advTm="275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
                                        </p:tgtEl>
                                        <p:attrNameLst>
                                          <p:attrName>style.visibility</p:attrName>
                                        </p:attrNameLst>
                                      </p:cBhvr>
                                      <p:to>
                                        <p:strVal val="visible"/>
                                      </p:to>
                                    </p:set>
                                    <p:animEffect transition="in" filter="fade">
                                      <p:cBhvr>
                                        <p:cTn id="4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6" fill="hold" display="0">
                  <p:stCondLst>
                    <p:cond delay="indefinite"/>
                  </p:stCondLst>
                  <p:endCondLst>
                    <p:cond evt="onStopAudio" delay="0">
                      <p:tgtEl>
                        <p:sldTgt/>
                      </p:tgtEl>
                    </p:cond>
                  </p:endCondLst>
                </p:cTn>
                <p:tgtEl>
                  <p:spTgt spid="7"/>
                </p:tgtEl>
              </p:cMediaNode>
            </p:audio>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2"/>
            </p:custDataLst>
          </p:nvPr>
        </p:nvPicPr>
        <p:blipFill>
          <a:blip r:embed="rId14">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3"/>
            </p:custDataLst>
          </p:nvPr>
        </p:nvPicPr>
        <p:blipFill>
          <a:blip r:embed="rId15">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4"/>
            </p:custDataLst>
          </p:nvPr>
        </p:nvPicPr>
        <p:blipFill>
          <a:blip r:embed="rId16">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5"/>
            </p:custDataLst>
          </p:nvPr>
        </p:nvPicPr>
        <p:blipFill>
          <a:blip r:embed="rId17">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6"/>
            </p:custDataLst>
          </p:nvPr>
        </p:nvPicPr>
        <p:blipFill>
          <a:blip r:embed="rId18">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7"/>
            </p:custDataLst>
          </p:nvPr>
        </p:nvPicPr>
        <p:blipFill>
          <a:blip r:embed="rId19">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8"/>
            </p:custDataLst>
          </p:nvPr>
        </p:nvPicPr>
        <p:blipFill>
          <a:blip r:embed="rId20">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9"/>
            </p:custDataLst>
          </p:nvPr>
        </p:nvPicPr>
        <p:blipFill>
          <a:blip r:embed="rId21">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pic>
        <p:nvPicPr>
          <p:cNvPr id="6" name="Audio 5">
            <a:hlinkClick r:id="" action="ppaction://media"/>
            <a:extLst>
              <a:ext uri="{FF2B5EF4-FFF2-40B4-BE49-F238E27FC236}">
                <a16:creationId xmlns:a16="http://schemas.microsoft.com/office/drawing/2014/main" id="{C3F4DFB2-0796-827E-A4C7-E9289FA6B141}"/>
              </a:ext>
            </a:extLst>
          </p:cNvPr>
          <p:cNvPicPr>
            <a:picLocks noChangeAspect="1"/>
          </p:cNvPicPr>
          <p:nvPr>
            <a:audioFile r:link="rId11"/>
            <p:extLst>
              <p:ext uri="{DAA4B4D4-6D71-4841-9C94-3DE7FCFB9230}">
                <p14:media xmlns:p14="http://schemas.microsoft.com/office/powerpoint/2010/main" r:embed="rId10"/>
              </p:ext>
            </p:extLst>
          </p:nvPr>
        </p:nvPicPr>
        <p:blipFill>
          <a:blip r:embed="rId2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689984027"/>
      </p:ext>
    </p:extLst>
  </p:cSld>
  <p:clrMapOvr>
    <a:masterClrMapping/>
  </p:clrMapOvr>
  <mc:AlternateContent xmlns:mc="http://schemas.openxmlformats.org/markup-compatibility/2006">
    <mc:Choice xmlns:p14="http://schemas.microsoft.com/office/powerpoint/2010/main" Requires="p14">
      <p:transition spd="slow" p14:dur="2000" advTm="80843"/>
    </mc:Choice>
    <mc:Fallback>
      <p:transition spd="slow" advTm="80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2"/>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3"/>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6"/>
                </p:tgtEl>
              </p:cMediaNode>
            </p:audio>
          </p:childTnLst>
        </p:cTn>
      </p:par>
    </p:tnLst>
    <p:bldLst>
      <p:bldP spid="17" grpId="0"/>
      <p:bldP spid="18" grpId="0"/>
      <p:bldP spid="19" grpId="0"/>
      <p:bldP spid="20" grpId="0"/>
      <p:bldP spid="21" grpId="0"/>
      <p:bldP spid="22" grpId="0"/>
      <p:bldP spid="23" grpId="0"/>
      <p:bldP spid="2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3F438B-C422-D0F3-147F-4081EE416B1C}"/>
              </a:ext>
            </a:extLst>
          </p:cNvPr>
          <p:cNvPicPr>
            <a:picLocks noChangeAspect="1"/>
          </p:cNvPicPr>
          <p:nvPr/>
        </p:nvPicPr>
        <p:blipFill>
          <a:blip r:embed="rId4"/>
          <a:stretch>
            <a:fillRect/>
          </a:stretch>
        </p:blipFill>
        <p:spPr>
          <a:xfrm>
            <a:off x="7098383" y="526915"/>
            <a:ext cx="3995835" cy="5804169"/>
          </a:xfrm>
          <a:prstGeom prst="rect">
            <a:avLst/>
          </a:prstGeom>
        </p:spPr>
      </p:pic>
      <p:sp>
        <p:nvSpPr>
          <p:cNvPr id="4" name="TextBox 3">
            <a:extLst>
              <a:ext uri="{FF2B5EF4-FFF2-40B4-BE49-F238E27FC236}">
                <a16:creationId xmlns:a16="http://schemas.microsoft.com/office/drawing/2014/main" id="{DA6E3F8E-FE6A-10E0-74A4-B2D877579743}"/>
              </a:ext>
            </a:extLst>
          </p:cNvPr>
          <p:cNvSpPr txBox="1"/>
          <p:nvPr/>
        </p:nvSpPr>
        <p:spPr>
          <a:xfrm>
            <a:off x="336222" y="3171103"/>
            <a:ext cx="5759778"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Further Reading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see the reading list attached to Moodle.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Including Blackstone's Handbook for Policing Students</a:t>
            </a:r>
          </a:p>
        </p:txBody>
      </p:sp>
      <p:pic>
        <p:nvPicPr>
          <p:cNvPr id="7" name="Audio 6">
            <a:hlinkClick r:id="" action="ppaction://media"/>
            <a:extLst>
              <a:ext uri="{FF2B5EF4-FFF2-40B4-BE49-F238E27FC236}">
                <a16:creationId xmlns:a16="http://schemas.microsoft.com/office/drawing/2014/main" id="{831F2306-4A70-5550-7EF5-EAD1EB4EDC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9037062"/>
      </p:ext>
    </p:extLst>
  </p:cSld>
  <p:clrMapOvr>
    <a:masterClrMapping/>
  </p:clrMapOvr>
  <mc:AlternateContent xmlns:mc="http://schemas.openxmlformats.org/markup-compatibility/2006">
    <mc:Choice xmlns:p14="http://schemas.microsoft.com/office/powerpoint/2010/main" Requires="p14">
      <p:transition spd="slow" p14:dur="2000" advTm="60067"/>
    </mc:Choice>
    <mc:Fallback>
      <p:transition spd="slow" advTm="60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5|1.4"/>
</p:tagLst>
</file>

<file path=ppt/tags/tag2.xml><?xml version="1.0" encoding="utf-8"?>
<p:tagLst xmlns:a="http://schemas.openxmlformats.org/drawingml/2006/main" xmlns:r="http://schemas.openxmlformats.org/officeDocument/2006/relationships" xmlns:p="http://schemas.openxmlformats.org/presentationml/2006/main">
  <p:tag name="TIMING" val="|3.1"/>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4.xml><?xml version="1.0" encoding="utf-8"?>
<p:tagLst xmlns:a="http://schemas.openxmlformats.org/drawingml/2006/main" xmlns:r="http://schemas.openxmlformats.org/officeDocument/2006/relationships" xmlns:p="http://schemas.openxmlformats.org/presentationml/2006/main">
  <p:tag name="TIMING" val="|4.3|0.7"/>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9.xml><?xml version="1.0" encoding="utf-8"?>
<p:tagLst xmlns:a="http://schemas.openxmlformats.org/drawingml/2006/main" xmlns:r="http://schemas.openxmlformats.org/officeDocument/2006/relationships" xmlns:p="http://schemas.openxmlformats.org/presentationml/2006/main">
  <p:tag name="TIMING" val="|1.5|0.8|1|0.7|0.8|0.6|1.2|0.5|0.7"/>
</p:tagLst>
</file>

<file path=ppt/tags/tag10.xml><?xml version="1.0" encoding="utf-8"?>
<p:tagLst xmlns:a="http://schemas.openxmlformats.org/drawingml/2006/main" xmlns:r="http://schemas.openxmlformats.org/officeDocument/2006/relationships" xmlns:p="http://schemas.openxmlformats.org/presentationml/2006/main">
  <p:tag name="TIMING" val="|1.7|1.9"/>
</p:tagLst>
</file>

<file path=ppt/tags/tag11.xml><?xml version="1.0" encoding="utf-8"?>
<p:tagLst xmlns:a="http://schemas.openxmlformats.org/drawingml/2006/main" xmlns:r="http://schemas.openxmlformats.org/officeDocument/2006/relationships" xmlns:p="http://schemas.openxmlformats.org/presentationml/2006/main">
  <p:tag name="TIMING" val="|4.6|0.9"/>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DA2F58F2-0F30-4C61-A3D5-B21618F44FEA}"/>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15.xml><?xml version="1.0" encoding="utf-8"?>
<p:tagLst xmlns:a="http://schemas.openxmlformats.org/drawingml/2006/main" xmlns:r="http://schemas.openxmlformats.org/officeDocument/2006/relationships" xmlns:p="http://schemas.openxmlformats.org/presentationml/2006/main">
  <p:tag name="TIMING" val="|174|0.5|1.4|0.9|1.2|0.8|0.8|0.9|0.9"/>
</p:tagLst>
</file>

<file path=ppt/tags/tag16.xml><?xml version="1.0" encoding="utf-8"?>
<p:tagLst xmlns:a="http://schemas.openxmlformats.org/drawingml/2006/main" xmlns:r="http://schemas.openxmlformats.org/officeDocument/2006/relationships" xmlns:p="http://schemas.openxmlformats.org/presentationml/2006/main">
  <p:tag name="TIMING" val="|18.6|0.5|1.1|0.5|1.1|0.6|0.7|0.6"/>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22.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23.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24.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3472</Words>
  <Application>Microsoft Office PowerPoint</Application>
  <PresentationFormat>Widescreen</PresentationFormat>
  <Paragraphs>242</Paragraphs>
  <Slides>16</Slides>
  <Notes>14</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ＭＳ Ｐゴシック</vt:lpstr>
      <vt:lpstr>Arial</vt:lpstr>
      <vt:lpstr>Calibri</vt:lpstr>
      <vt:lpstr>Calibri Light</vt:lpstr>
      <vt:lpstr>Segoe UI Black</vt:lpstr>
      <vt:lpstr>Office Theme</vt:lpstr>
      <vt:lpstr>Road Traffic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Road Traffic</dc:title>
  <dc:creator>Rhiannon Lloyd</dc:creator>
  <cp:lastModifiedBy>Kelly Andrews</cp:lastModifiedBy>
  <cp:revision>6</cp:revision>
  <dcterms:created xsi:type="dcterms:W3CDTF">2022-11-23T19:03:11Z</dcterms:created>
  <dcterms:modified xsi:type="dcterms:W3CDTF">2025-01-24T13:49:52Z</dcterms:modified>
</cp:coreProperties>
</file>