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4"/>
  </p:sldMasterIdLst>
  <p:notesMasterIdLst>
    <p:notesMasterId r:id="rId25"/>
  </p:notesMasterIdLst>
  <p:sldIdLst>
    <p:sldId id="257" r:id="rId5"/>
    <p:sldId id="259" r:id="rId6"/>
    <p:sldId id="260" r:id="rId7"/>
    <p:sldId id="360" r:id="rId8"/>
    <p:sldId id="274" r:id="rId9"/>
    <p:sldId id="341" r:id="rId10"/>
    <p:sldId id="266" r:id="rId11"/>
    <p:sldId id="340" r:id="rId12"/>
    <p:sldId id="267" r:id="rId13"/>
    <p:sldId id="351" r:id="rId14"/>
    <p:sldId id="365" r:id="rId15"/>
    <p:sldId id="336" r:id="rId16"/>
    <p:sldId id="362" r:id="rId17"/>
    <p:sldId id="334" r:id="rId18"/>
    <p:sldId id="364" r:id="rId19"/>
    <p:sldId id="363" r:id="rId20"/>
    <p:sldId id="350" r:id="rId21"/>
    <p:sldId id="327" r:id="rId22"/>
    <p:sldId id="354" r:id="rId23"/>
    <p:sldId id="27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8" autoAdjust="0"/>
    <p:restoredTop sz="94619" autoAdjust="0"/>
  </p:normalViewPr>
  <p:slideViewPr>
    <p:cSldViewPr snapToGrid="0">
      <p:cViewPr varScale="1">
        <p:scale>
          <a:sx n="97" d="100"/>
          <a:sy n="97" d="100"/>
        </p:scale>
        <p:origin x="30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8" d="100"/>
          <a:sy n="78" d="100"/>
        </p:scale>
        <p:origin x="396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675DA2-85F5-4339-875C-25B49E091CA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0AF9F3-D8B2-4CA3-852E-400BB3B9434A}">
      <dgm:prSet/>
      <dgm:spPr/>
      <dgm:t>
        <a:bodyPr/>
        <a:lstStyle/>
        <a:p>
          <a:r>
            <a:rPr lang="en-US" dirty="0"/>
            <a:t>Writing your Introduction</a:t>
          </a:r>
        </a:p>
      </dgm:t>
    </dgm:pt>
    <dgm:pt modelId="{774FCDF8-1D0D-43B1-A38E-36B8904BE0CB}" type="parTrans" cxnId="{C0984F53-9123-46F2-B15F-C8B912A1E389}">
      <dgm:prSet/>
      <dgm:spPr/>
      <dgm:t>
        <a:bodyPr/>
        <a:lstStyle/>
        <a:p>
          <a:endParaRPr lang="en-US"/>
        </a:p>
      </dgm:t>
    </dgm:pt>
    <dgm:pt modelId="{5F33775F-4CE6-413E-B2E6-643A744E91FF}" type="sibTrans" cxnId="{C0984F53-9123-46F2-B15F-C8B912A1E389}">
      <dgm:prSet/>
      <dgm:spPr/>
      <dgm:t>
        <a:bodyPr/>
        <a:lstStyle/>
        <a:p>
          <a:endParaRPr lang="en-US"/>
        </a:p>
      </dgm:t>
    </dgm:pt>
    <dgm:pt modelId="{B66884D5-0280-4520-BAC4-DC8C03BF3AE2}">
      <dgm:prSet/>
      <dgm:spPr/>
      <dgm:t>
        <a:bodyPr/>
        <a:lstStyle/>
        <a:p>
          <a:r>
            <a:rPr lang="en-GB" dirty="0"/>
            <a:t>Library Skills</a:t>
          </a:r>
        </a:p>
      </dgm:t>
    </dgm:pt>
    <dgm:pt modelId="{E31BF870-8067-4039-8BCE-FC7CC4DB9519}" type="parTrans" cxnId="{A8084BC3-3FF2-4A91-BC0F-CB0EBE8DB8D8}">
      <dgm:prSet/>
      <dgm:spPr/>
    </dgm:pt>
    <dgm:pt modelId="{01EDAC20-9F20-47CE-8CF3-38A821FBB9C7}" type="sibTrans" cxnId="{A8084BC3-3FF2-4A91-BC0F-CB0EBE8DB8D8}">
      <dgm:prSet/>
      <dgm:spPr/>
    </dgm:pt>
    <dgm:pt modelId="{714959C2-620A-410E-854D-3750745A9F50}" type="pres">
      <dgm:prSet presAssocID="{09675DA2-85F5-4339-875C-25B49E091C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AB6E134-9808-49DE-83D8-DC98DB0FDB07}" type="pres">
      <dgm:prSet presAssocID="{B10AF9F3-D8B2-4CA3-852E-400BB3B9434A}" presName="hierRoot1" presStyleCnt="0"/>
      <dgm:spPr/>
    </dgm:pt>
    <dgm:pt modelId="{E378C2CF-919C-496F-9C76-2EE9BC07273B}" type="pres">
      <dgm:prSet presAssocID="{B10AF9F3-D8B2-4CA3-852E-400BB3B9434A}" presName="composite" presStyleCnt="0"/>
      <dgm:spPr/>
    </dgm:pt>
    <dgm:pt modelId="{0E387860-1400-49A3-A515-078403B59EEF}" type="pres">
      <dgm:prSet presAssocID="{B10AF9F3-D8B2-4CA3-852E-400BB3B9434A}" presName="background" presStyleLbl="node0" presStyleIdx="0" presStyleCnt="2"/>
      <dgm:spPr/>
    </dgm:pt>
    <dgm:pt modelId="{1BE70F4E-4DF6-4C0E-93BC-46BD862A59F4}" type="pres">
      <dgm:prSet presAssocID="{B10AF9F3-D8B2-4CA3-852E-400BB3B9434A}" presName="text" presStyleLbl="fgAcc0" presStyleIdx="0" presStyleCnt="2">
        <dgm:presLayoutVars>
          <dgm:chPref val="3"/>
        </dgm:presLayoutVars>
      </dgm:prSet>
      <dgm:spPr/>
    </dgm:pt>
    <dgm:pt modelId="{91DB7242-EB88-4F6C-A8F8-71AAC456A3B7}" type="pres">
      <dgm:prSet presAssocID="{B10AF9F3-D8B2-4CA3-852E-400BB3B9434A}" presName="hierChild2" presStyleCnt="0"/>
      <dgm:spPr/>
    </dgm:pt>
    <dgm:pt modelId="{A29C34DD-D3BC-456A-A2E6-9E8E1DE0D906}" type="pres">
      <dgm:prSet presAssocID="{B66884D5-0280-4520-BAC4-DC8C03BF3AE2}" presName="hierRoot1" presStyleCnt="0"/>
      <dgm:spPr/>
    </dgm:pt>
    <dgm:pt modelId="{5C2E8C22-3769-406A-BBC6-08E6252BE257}" type="pres">
      <dgm:prSet presAssocID="{B66884D5-0280-4520-BAC4-DC8C03BF3AE2}" presName="composite" presStyleCnt="0"/>
      <dgm:spPr/>
    </dgm:pt>
    <dgm:pt modelId="{7AC5408D-FB96-4D5B-9188-4EDA6A876BB6}" type="pres">
      <dgm:prSet presAssocID="{B66884D5-0280-4520-BAC4-DC8C03BF3AE2}" presName="background" presStyleLbl="node0" presStyleIdx="1" presStyleCnt="2"/>
      <dgm:spPr/>
    </dgm:pt>
    <dgm:pt modelId="{4A7C595C-B87E-4D1D-B37F-59A0548C2B67}" type="pres">
      <dgm:prSet presAssocID="{B66884D5-0280-4520-BAC4-DC8C03BF3AE2}" presName="text" presStyleLbl="fgAcc0" presStyleIdx="1" presStyleCnt="2">
        <dgm:presLayoutVars>
          <dgm:chPref val="3"/>
        </dgm:presLayoutVars>
      </dgm:prSet>
      <dgm:spPr/>
    </dgm:pt>
    <dgm:pt modelId="{1B5F436C-6EA2-4C97-8BBC-F1FE3D5D03CC}" type="pres">
      <dgm:prSet presAssocID="{B66884D5-0280-4520-BAC4-DC8C03BF3AE2}" presName="hierChild2" presStyleCnt="0"/>
      <dgm:spPr/>
    </dgm:pt>
  </dgm:ptLst>
  <dgm:cxnLst>
    <dgm:cxn modelId="{3B5D3C6D-77CB-4E63-91E6-500D5FE28210}" type="presOf" srcId="{B10AF9F3-D8B2-4CA3-852E-400BB3B9434A}" destId="{1BE70F4E-4DF6-4C0E-93BC-46BD862A59F4}" srcOrd="0" destOrd="0" presId="urn:microsoft.com/office/officeart/2005/8/layout/hierarchy1"/>
    <dgm:cxn modelId="{C0984F53-9123-46F2-B15F-C8B912A1E389}" srcId="{09675DA2-85F5-4339-875C-25B49E091CA5}" destId="{B10AF9F3-D8B2-4CA3-852E-400BB3B9434A}" srcOrd="0" destOrd="0" parTransId="{774FCDF8-1D0D-43B1-A38E-36B8904BE0CB}" sibTransId="{5F33775F-4CE6-413E-B2E6-643A744E91FF}"/>
    <dgm:cxn modelId="{FA001381-38EF-48C2-88EB-6FA865A41019}" type="presOf" srcId="{09675DA2-85F5-4339-875C-25B49E091CA5}" destId="{714959C2-620A-410E-854D-3750745A9F50}" srcOrd="0" destOrd="0" presId="urn:microsoft.com/office/officeart/2005/8/layout/hierarchy1"/>
    <dgm:cxn modelId="{A4AA158B-107B-40EE-B5DB-BC2F465AF018}" type="presOf" srcId="{B66884D5-0280-4520-BAC4-DC8C03BF3AE2}" destId="{4A7C595C-B87E-4D1D-B37F-59A0548C2B67}" srcOrd="0" destOrd="0" presId="urn:microsoft.com/office/officeart/2005/8/layout/hierarchy1"/>
    <dgm:cxn modelId="{A8084BC3-3FF2-4A91-BC0F-CB0EBE8DB8D8}" srcId="{09675DA2-85F5-4339-875C-25B49E091CA5}" destId="{B66884D5-0280-4520-BAC4-DC8C03BF3AE2}" srcOrd="1" destOrd="0" parTransId="{E31BF870-8067-4039-8BCE-FC7CC4DB9519}" sibTransId="{01EDAC20-9F20-47CE-8CF3-38A821FBB9C7}"/>
    <dgm:cxn modelId="{72E0238E-ABF7-4126-87DE-11E89D587FE1}" type="presParOf" srcId="{714959C2-620A-410E-854D-3750745A9F50}" destId="{5AB6E134-9808-49DE-83D8-DC98DB0FDB07}" srcOrd="0" destOrd="0" presId="urn:microsoft.com/office/officeart/2005/8/layout/hierarchy1"/>
    <dgm:cxn modelId="{10A2C13E-B395-4D68-89C9-80EC2FBA0760}" type="presParOf" srcId="{5AB6E134-9808-49DE-83D8-DC98DB0FDB07}" destId="{E378C2CF-919C-496F-9C76-2EE9BC07273B}" srcOrd="0" destOrd="0" presId="urn:microsoft.com/office/officeart/2005/8/layout/hierarchy1"/>
    <dgm:cxn modelId="{26FC3267-1063-492E-BD07-ADEDAF7C48E0}" type="presParOf" srcId="{E378C2CF-919C-496F-9C76-2EE9BC07273B}" destId="{0E387860-1400-49A3-A515-078403B59EEF}" srcOrd="0" destOrd="0" presId="urn:microsoft.com/office/officeart/2005/8/layout/hierarchy1"/>
    <dgm:cxn modelId="{CC67CF02-A351-4E0F-8D6F-58E4018801C9}" type="presParOf" srcId="{E378C2CF-919C-496F-9C76-2EE9BC07273B}" destId="{1BE70F4E-4DF6-4C0E-93BC-46BD862A59F4}" srcOrd="1" destOrd="0" presId="urn:microsoft.com/office/officeart/2005/8/layout/hierarchy1"/>
    <dgm:cxn modelId="{AE1995F0-A194-4A72-9C19-00E17CEF1005}" type="presParOf" srcId="{5AB6E134-9808-49DE-83D8-DC98DB0FDB07}" destId="{91DB7242-EB88-4F6C-A8F8-71AAC456A3B7}" srcOrd="1" destOrd="0" presId="urn:microsoft.com/office/officeart/2005/8/layout/hierarchy1"/>
    <dgm:cxn modelId="{55D978FF-A584-4DE4-AD95-8DDBBED92311}" type="presParOf" srcId="{714959C2-620A-410E-854D-3750745A9F50}" destId="{A29C34DD-D3BC-456A-A2E6-9E8E1DE0D906}" srcOrd="1" destOrd="0" presId="urn:microsoft.com/office/officeart/2005/8/layout/hierarchy1"/>
    <dgm:cxn modelId="{37D28A82-B212-4FE5-BC2E-0160D57373DA}" type="presParOf" srcId="{A29C34DD-D3BC-456A-A2E6-9E8E1DE0D906}" destId="{5C2E8C22-3769-406A-BBC6-08E6252BE257}" srcOrd="0" destOrd="0" presId="urn:microsoft.com/office/officeart/2005/8/layout/hierarchy1"/>
    <dgm:cxn modelId="{4EB84F2D-C63E-4150-8105-FDF291BA0A87}" type="presParOf" srcId="{5C2E8C22-3769-406A-BBC6-08E6252BE257}" destId="{7AC5408D-FB96-4D5B-9188-4EDA6A876BB6}" srcOrd="0" destOrd="0" presId="urn:microsoft.com/office/officeart/2005/8/layout/hierarchy1"/>
    <dgm:cxn modelId="{826C2E3F-A9CE-49EA-B3DE-2A2775B59122}" type="presParOf" srcId="{5C2E8C22-3769-406A-BBC6-08E6252BE257}" destId="{4A7C595C-B87E-4D1D-B37F-59A0548C2B67}" srcOrd="1" destOrd="0" presId="urn:microsoft.com/office/officeart/2005/8/layout/hierarchy1"/>
    <dgm:cxn modelId="{401545EF-1913-4F9A-A310-8E1EA127B413}" type="presParOf" srcId="{A29C34DD-D3BC-456A-A2E6-9E8E1DE0D906}" destId="{1B5F436C-6EA2-4C97-8BBC-F1FE3D5D03C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675DA2-85F5-4339-875C-25B49E091CA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0AF9F3-D8B2-4CA3-852E-400BB3B9434A}">
      <dgm:prSet/>
      <dgm:spPr/>
      <dgm:t>
        <a:bodyPr/>
        <a:lstStyle/>
        <a:p>
          <a:r>
            <a:rPr lang="en-US" dirty="0"/>
            <a:t>Writing your Introduction</a:t>
          </a:r>
        </a:p>
      </dgm:t>
    </dgm:pt>
    <dgm:pt modelId="{774FCDF8-1D0D-43B1-A38E-36B8904BE0CB}" type="parTrans" cxnId="{C0984F53-9123-46F2-B15F-C8B912A1E389}">
      <dgm:prSet/>
      <dgm:spPr/>
      <dgm:t>
        <a:bodyPr/>
        <a:lstStyle/>
        <a:p>
          <a:endParaRPr lang="en-US"/>
        </a:p>
      </dgm:t>
    </dgm:pt>
    <dgm:pt modelId="{5F33775F-4CE6-413E-B2E6-643A744E91FF}" type="sibTrans" cxnId="{C0984F53-9123-46F2-B15F-C8B912A1E389}">
      <dgm:prSet/>
      <dgm:spPr/>
      <dgm:t>
        <a:bodyPr/>
        <a:lstStyle/>
        <a:p>
          <a:endParaRPr lang="en-US"/>
        </a:p>
      </dgm:t>
    </dgm:pt>
    <dgm:pt modelId="{6D14EF8E-E2BB-4D48-B939-7F972E5E4ACF}">
      <dgm:prSet/>
      <dgm:spPr/>
      <dgm:t>
        <a:bodyPr/>
        <a:lstStyle/>
        <a:p>
          <a:r>
            <a:rPr lang="en-GB" dirty="0"/>
            <a:t>Library skills</a:t>
          </a:r>
        </a:p>
      </dgm:t>
    </dgm:pt>
    <dgm:pt modelId="{BBE8F207-F2B4-4B12-8446-46BB33A2AF91}" type="parTrans" cxnId="{16CA9147-2325-47B5-A093-8B5BC4C75D10}">
      <dgm:prSet/>
      <dgm:spPr/>
    </dgm:pt>
    <dgm:pt modelId="{908D7DF9-093D-471B-8482-4845A24BDE5C}" type="sibTrans" cxnId="{16CA9147-2325-47B5-A093-8B5BC4C75D10}">
      <dgm:prSet/>
      <dgm:spPr/>
    </dgm:pt>
    <dgm:pt modelId="{714959C2-620A-410E-854D-3750745A9F50}" type="pres">
      <dgm:prSet presAssocID="{09675DA2-85F5-4339-875C-25B49E091C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AB6E134-9808-49DE-83D8-DC98DB0FDB07}" type="pres">
      <dgm:prSet presAssocID="{B10AF9F3-D8B2-4CA3-852E-400BB3B9434A}" presName="hierRoot1" presStyleCnt="0"/>
      <dgm:spPr/>
    </dgm:pt>
    <dgm:pt modelId="{E378C2CF-919C-496F-9C76-2EE9BC07273B}" type="pres">
      <dgm:prSet presAssocID="{B10AF9F3-D8B2-4CA3-852E-400BB3B9434A}" presName="composite" presStyleCnt="0"/>
      <dgm:spPr/>
    </dgm:pt>
    <dgm:pt modelId="{0E387860-1400-49A3-A515-078403B59EEF}" type="pres">
      <dgm:prSet presAssocID="{B10AF9F3-D8B2-4CA3-852E-400BB3B9434A}" presName="background" presStyleLbl="node0" presStyleIdx="0" presStyleCnt="2"/>
      <dgm:spPr/>
    </dgm:pt>
    <dgm:pt modelId="{1BE70F4E-4DF6-4C0E-93BC-46BD862A59F4}" type="pres">
      <dgm:prSet presAssocID="{B10AF9F3-D8B2-4CA3-852E-400BB3B9434A}" presName="text" presStyleLbl="fgAcc0" presStyleIdx="0" presStyleCnt="2">
        <dgm:presLayoutVars>
          <dgm:chPref val="3"/>
        </dgm:presLayoutVars>
      </dgm:prSet>
      <dgm:spPr/>
    </dgm:pt>
    <dgm:pt modelId="{91DB7242-EB88-4F6C-A8F8-71AAC456A3B7}" type="pres">
      <dgm:prSet presAssocID="{B10AF9F3-D8B2-4CA3-852E-400BB3B9434A}" presName="hierChild2" presStyleCnt="0"/>
      <dgm:spPr/>
    </dgm:pt>
    <dgm:pt modelId="{9037B232-31F1-42C5-9C04-EC25D7E33BB7}" type="pres">
      <dgm:prSet presAssocID="{6D14EF8E-E2BB-4D48-B939-7F972E5E4ACF}" presName="hierRoot1" presStyleCnt="0"/>
      <dgm:spPr/>
    </dgm:pt>
    <dgm:pt modelId="{6F41A8E7-A298-4839-B2DF-8F70133DC19C}" type="pres">
      <dgm:prSet presAssocID="{6D14EF8E-E2BB-4D48-B939-7F972E5E4ACF}" presName="composite" presStyleCnt="0"/>
      <dgm:spPr/>
    </dgm:pt>
    <dgm:pt modelId="{3963DD4D-23E3-4A5C-9A65-B36AF7501C97}" type="pres">
      <dgm:prSet presAssocID="{6D14EF8E-E2BB-4D48-B939-7F972E5E4ACF}" presName="background" presStyleLbl="node0" presStyleIdx="1" presStyleCnt="2"/>
      <dgm:spPr/>
    </dgm:pt>
    <dgm:pt modelId="{D8B8B061-3051-4415-A77C-AD0BD9CE326D}" type="pres">
      <dgm:prSet presAssocID="{6D14EF8E-E2BB-4D48-B939-7F972E5E4ACF}" presName="text" presStyleLbl="fgAcc0" presStyleIdx="1" presStyleCnt="2">
        <dgm:presLayoutVars>
          <dgm:chPref val="3"/>
        </dgm:presLayoutVars>
      </dgm:prSet>
      <dgm:spPr/>
    </dgm:pt>
    <dgm:pt modelId="{4E096B53-F570-4608-928E-CF400966E02D}" type="pres">
      <dgm:prSet presAssocID="{6D14EF8E-E2BB-4D48-B939-7F972E5E4ACF}" presName="hierChild2" presStyleCnt="0"/>
      <dgm:spPr/>
    </dgm:pt>
  </dgm:ptLst>
  <dgm:cxnLst>
    <dgm:cxn modelId="{16CA9147-2325-47B5-A093-8B5BC4C75D10}" srcId="{09675DA2-85F5-4339-875C-25B49E091CA5}" destId="{6D14EF8E-E2BB-4D48-B939-7F972E5E4ACF}" srcOrd="1" destOrd="0" parTransId="{BBE8F207-F2B4-4B12-8446-46BB33A2AF91}" sibTransId="{908D7DF9-093D-471B-8482-4845A24BDE5C}"/>
    <dgm:cxn modelId="{3B5D3C6D-77CB-4E63-91E6-500D5FE28210}" type="presOf" srcId="{B10AF9F3-D8B2-4CA3-852E-400BB3B9434A}" destId="{1BE70F4E-4DF6-4C0E-93BC-46BD862A59F4}" srcOrd="0" destOrd="0" presId="urn:microsoft.com/office/officeart/2005/8/layout/hierarchy1"/>
    <dgm:cxn modelId="{C0984F53-9123-46F2-B15F-C8B912A1E389}" srcId="{09675DA2-85F5-4339-875C-25B49E091CA5}" destId="{B10AF9F3-D8B2-4CA3-852E-400BB3B9434A}" srcOrd="0" destOrd="0" parTransId="{774FCDF8-1D0D-43B1-A38E-36B8904BE0CB}" sibTransId="{5F33775F-4CE6-413E-B2E6-643A744E91FF}"/>
    <dgm:cxn modelId="{C50F5675-3803-4988-8E2F-1437717A16D2}" type="presOf" srcId="{6D14EF8E-E2BB-4D48-B939-7F972E5E4ACF}" destId="{D8B8B061-3051-4415-A77C-AD0BD9CE326D}" srcOrd="0" destOrd="0" presId="urn:microsoft.com/office/officeart/2005/8/layout/hierarchy1"/>
    <dgm:cxn modelId="{FA001381-38EF-48C2-88EB-6FA865A41019}" type="presOf" srcId="{09675DA2-85F5-4339-875C-25B49E091CA5}" destId="{714959C2-620A-410E-854D-3750745A9F50}" srcOrd="0" destOrd="0" presId="urn:microsoft.com/office/officeart/2005/8/layout/hierarchy1"/>
    <dgm:cxn modelId="{72E0238E-ABF7-4126-87DE-11E89D587FE1}" type="presParOf" srcId="{714959C2-620A-410E-854D-3750745A9F50}" destId="{5AB6E134-9808-49DE-83D8-DC98DB0FDB07}" srcOrd="0" destOrd="0" presId="urn:microsoft.com/office/officeart/2005/8/layout/hierarchy1"/>
    <dgm:cxn modelId="{10A2C13E-B395-4D68-89C9-80EC2FBA0760}" type="presParOf" srcId="{5AB6E134-9808-49DE-83D8-DC98DB0FDB07}" destId="{E378C2CF-919C-496F-9C76-2EE9BC07273B}" srcOrd="0" destOrd="0" presId="urn:microsoft.com/office/officeart/2005/8/layout/hierarchy1"/>
    <dgm:cxn modelId="{26FC3267-1063-492E-BD07-ADEDAF7C48E0}" type="presParOf" srcId="{E378C2CF-919C-496F-9C76-2EE9BC07273B}" destId="{0E387860-1400-49A3-A515-078403B59EEF}" srcOrd="0" destOrd="0" presId="urn:microsoft.com/office/officeart/2005/8/layout/hierarchy1"/>
    <dgm:cxn modelId="{CC67CF02-A351-4E0F-8D6F-58E4018801C9}" type="presParOf" srcId="{E378C2CF-919C-496F-9C76-2EE9BC07273B}" destId="{1BE70F4E-4DF6-4C0E-93BC-46BD862A59F4}" srcOrd="1" destOrd="0" presId="urn:microsoft.com/office/officeart/2005/8/layout/hierarchy1"/>
    <dgm:cxn modelId="{AE1995F0-A194-4A72-9C19-00E17CEF1005}" type="presParOf" srcId="{5AB6E134-9808-49DE-83D8-DC98DB0FDB07}" destId="{91DB7242-EB88-4F6C-A8F8-71AAC456A3B7}" srcOrd="1" destOrd="0" presId="urn:microsoft.com/office/officeart/2005/8/layout/hierarchy1"/>
    <dgm:cxn modelId="{D5DE3F82-6B5C-4A20-B01B-48E5BDEC5F33}" type="presParOf" srcId="{714959C2-620A-410E-854D-3750745A9F50}" destId="{9037B232-31F1-42C5-9C04-EC25D7E33BB7}" srcOrd="1" destOrd="0" presId="urn:microsoft.com/office/officeart/2005/8/layout/hierarchy1"/>
    <dgm:cxn modelId="{FC06947C-6D74-4F47-AE4A-B31DBF0473AD}" type="presParOf" srcId="{9037B232-31F1-42C5-9C04-EC25D7E33BB7}" destId="{6F41A8E7-A298-4839-B2DF-8F70133DC19C}" srcOrd="0" destOrd="0" presId="urn:microsoft.com/office/officeart/2005/8/layout/hierarchy1"/>
    <dgm:cxn modelId="{163A42D7-0BAC-4D60-BE87-C0EE858186EE}" type="presParOf" srcId="{6F41A8E7-A298-4839-B2DF-8F70133DC19C}" destId="{3963DD4D-23E3-4A5C-9A65-B36AF7501C97}" srcOrd="0" destOrd="0" presId="urn:microsoft.com/office/officeart/2005/8/layout/hierarchy1"/>
    <dgm:cxn modelId="{4667D693-69B9-4D69-90C9-A8C288737C22}" type="presParOf" srcId="{6F41A8E7-A298-4839-B2DF-8F70133DC19C}" destId="{D8B8B061-3051-4415-A77C-AD0BD9CE326D}" srcOrd="1" destOrd="0" presId="urn:microsoft.com/office/officeart/2005/8/layout/hierarchy1"/>
    <dgm:cxn modelId="{E20EA0BF-904E-43BD-9488-EEA2EEA491B4}" type="presParOf" srcId="{9037B232-31F1-42C5-9C04-EC25D7E33BB7}" destId="{4E096B53-F570-4608-928E-CF400966E02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87860-1400-49A3-A515-078403B59EEF}">
      <dsp:nvSpPr>
        <dsp:cNvPr id="0" name=""/>
        <dsp:cNvSpPr/>
      </dsp:nvSpPr>
      <dsp:spPr>
        <a:xfrm>
          <a:off x="1346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70F4E-4DF6-4C0E-93BC-46BD862A59F4}">
      <dsp:nvSpPr>
        <dsp:cNvPr id="0" name=""/>
        <dsp:cNvSpPr/>
      </dsp:nvSpPr>
      <dsp:spPr>
        <a:xfrm>
          <a:off x="526453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 dirty="0"/>
            <a:t>Writing your Introduction</a:t>
          </a:r>
        </a:p>
      </dsp:txBody>
      <dsp:txXfrm>
        <a:off x="614349" y="743967"/>
        <a:ext cx="4550175" cy="2825197"/>
      </dsp:txXfrm>
    </dsp:sp>
    <dsp:sp modelId="{7AC5408D-FB96-4D5B-9188-4EDA6A876BB6}">
      <dsp:nvSpPr>
        <dsp:cNvPr id="0" name=""/>
        <dsp:cNvSpPr/>
      </dsp:nvSpPr>
      <dsp:spPr>
        <a:xfrm>
          <a:off x="5777528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7C595C-B87E-4D1D-B37F-59A0548C2B67}">
      <dsp:nvSpPr>
        <dsp:cNvPr id="0" name=""/>
        <dsp:cNvSpPr/>
      </dsp:nvSpPr>
      <dsp:spPr>
        <a:xfrm>
          <a:off x="6302636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kern="1200" dirty="0"/>
            <a:t>Library Skills</a:t>
          </a:r>
        </a:p>
      </dsp:txBody>
      <dsp:txXfrm>
        <a:off x="6390532" y="743967"/>
        <a:ext cx="4550175" cy="28251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87860-1400-49A3-A515-078403B59EEF}">
      <dsp:nvSpPr>
        <dsp:cNvPr id="0" name=""/>
        <dsp:cNvSpPr/>
      </dsp:nvSpPr>
      <dsp:spPr>
        <a:xfrm>
          <a:off x="1346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70F4E-4DF6-4C0E-93BC-46BD862A59F4}">
      <dsp:nvSpPr>
        <dsp:cNvPr id="0" name=""/>
        <dsp:cNvSpPr/>
      </dsp:nvSpPr>
      <dsp:spPr>
        <a:xfrm>
          <a:off x="526453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 dirty="0"/>
            <a:t>Writing your Introduction</a:t>
          </a:r>
        </a:p>
      </dsp:txBody>
      <dsp:txXfrm>
        <a:off x="614349" y="743967"/>
        <a:ext cx="4550175" cy="2825197"/>
      </dsp:txXfrm>
    </dsp:sp>
    <dsp:sp modelId="{3963DD4D-23E3-4A5C-9A65-B36AF7501C97}">
      <dsp:nvSpPr>
        <dsp:cNvPr id="0" name=""/>
        <dsp:cNvSpPr/>
      </dsp:nvSpPr>
      <dsp:spPr>
        <a:xfrm>
          <a:off x="5777528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8B061-3051-4415-A77C-AD0BD9CE326D}">
      <dsp:nvSpPr>
        <dsp:cNvPr id="0" name=""/>
        <dsp:cNvSpPr/>
      </dsp:nvSpPr>
      <dsp:spPr>
        <a:xfrm>
          <a:off x="6302636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kern="1200" dirty="0"/>
            <a:t>Library skills</a:t>
          </a:r>
        </a:p>
      </dsp:txBody>
      <dsp:txXfrm>
        <a:off x="6390532" y="743967"/>
        <a:ext cx="4550175" cy="2825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8468C1-A8F3-4583-8DAE-A7D71046846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0403B1-37C8-40EE-B1B6-45C597A3C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520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403B1-37C8-40EE-B1B6-45C597A3C0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177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403B1-37C8-40EE-B1B6-45C597A3C0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243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403B1-37C8-40EE-B1B6-45C597A3C09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210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p:/r/personal/beverly_cole_uwtsd_ac_uk/Documents/A%20Teaching%20September,%202022/MA%20RESEARCH%20WORKSHOP%202A%20Writing%20an%20Introduction%20to%20a%20dissertation.pptx?d=w001f981b4f2c4258addc1dbca7f41fe7&amp;csf=1&amp;web=1&amp;e=lVOWy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6D7A0BC-0046-4CAA-8E7F-DCAFE511E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>
            <a:normAutofit/>
          </a:bodyPr>
          <a:lstStyle/>
          <a:p>
            <a:r>
              <a:rPr lang="en-US" dirty="0"/>
              <a:t>Writing an introduction</a:t>
            </a:r>
            <a:br>
              <a:rPr lang="en-US" dirty="0"/>
            </a:br>
            <a:r>
              <a:rPr lang="en-US" dirty="0"/>
              <a:t>ma </a:t>
            </a:r>
            <a:r>
              <a:rPr lang="en-US" dirty="0" err="1"/>
              <a:t>iN</a:t>
            </a:r>
            <a:r>
              <a:rPr lang="en-US" dirty="0"/>
              <a:t> psychotherapeutic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>
            <a:normAutofit/>
          </a:bodyPr>
          <a:lstStyle/>
          <a:p>
            <a:r>
              <a:rPr lang="en-US" sz="2400" dirty="0"/>
              <a:t>Workshop 4  Dr Beverly Cole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7C6334F-6411-41EC-AD7D-179EDD8B5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B02CEE-3AF8-4349-9B3E-8970E6DF6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A01CF0-3FB5-44EB-B7DE-F2E86374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F1A8C364-94D4-4630-BAD0-78722F3470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733" y="3081867"/>
            <a:ext cx="11260667" cy="331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9D706-97A4-4C0C-8CDC-01EF78BFF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ROUND:</a:t>
            </a:r>
          </a:p>
        </p:txBody>
      </p:sp>
      <p:pic>
        <p:nvPicPr>
          <p:cNvPr id="1028" name="Picture 4" descr="Diverse People in a Circle with Connection Concept.  royalty free stock images">
            <a:extLst>
              <a:ext uri="{FF2B5EF4-FFF2-40B4-BE49-F238E27FC236}">
                <a16:creationId xmlns:a16="http://schemas.microsoft.com/office/drawing/2014/main" id="{C240352D-1E1D-407F-B87D-7531B9DDF3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885" y="2278743"/>
            <a:ext cx="9710058" cy="373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4235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ACF9E6-2E28-4F1E-AD3C-BE6381287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Aims of this lesson: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5930B6-1678-4320-B7B5-E96F5053C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0925968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99767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DBDA8-61DF-B2FD-C2CE-6EFFBE203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first part of your dissertation – Check out this link 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DBB9F-C249-28A6-BFB7-BAA228AF37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>
                <a:hlinkClick r:id="rId2"/>
              </a:rPr>
              <a:t> Writing an Introduction to a Dissertation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541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F7E457-D8B7-4BCB-9141-A1DA52090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AND </a:t>
            </a:r>
            <a:r>
              <a:rPr lang="en-GB" sz="2800" dirty="0"/>
              <a:t>Discussion on the INFORMATION on Writing an Introduction  </a:t>
            </a:r>
            <a:endParaRPr lang="en-GB" dirty="0"/>
          </a:p>
        </p:txBody>
      </p:sp>
      <p:pic>
        <p:nvPicPr>
          <p:cNvPr id="1026" name="Picture 2" descr="Opened Notebook With Three Assorted-color Pens">
            <a:extLst>
              <a:ext uri="{FF2B5EF4-FFF2-40B4-BE49-F238E27FC236}">
                <a16:creationId xmlns:a16="http://schemas.microsoft.com/office/drawing/2014/main" id="{7E7746F5-0D63-4FD3-8ED3-4C34FE2DF58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83" y="2312723"/>
            <a:ext cx="5194300" cy="346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CD8047-E850-D2B0-6438-323909D04608}"/>
              </a:ext>
            </a:extLst>
          </p:cNvPr>
          <p:cNvSpPr txBox="1"/>
          <p:nvPr/>
        </p:nvSpPr>
        <p:spPr>
          <a:xfrm>
            <a:off x="9402318" y="5943676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Century Gothic" panose="020B0502020202020204" pitchFamily="34" charset="0"/>
              </a:rPr>
              <a:t>                               ►</a:t>
            </a:r>
            <a:endParaRPr lang="en-GB" dirty="0"/>
          </a:p>
        </p:txBody>
      </p:sp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3C197D6F-7F6B-E627-3569-3502B95BCAB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400" y="2312723"/>
            <a:ext cx="4514850" cy="339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628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1537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6BB5B46-F553-4B80-B6DE-5BD11E0B7B4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5837" r="25837"/>
          <a:stretch>
            <a:fillRect/>
          </a:stretch>
        </p:blipFill>
        <p:spPr>
          <a:xfrm>
            <a:off x="228600" y="238125"/>
            <a:ext cx="7696200" cy="638175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70F92C-FC56-44AE-9B72-89DA8C6DB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dirty="0"/>
              <a:t>Discussion on Writing an Introduction [</a:t>
            </a:r>
            <a:r>
              <a:rPr lang="en-GB" sz="2500" dirty="0" err="1"/>
              <a:t>Con’t</a:t>
            </a:r>
            <a:r>
              <a:rPr lang="en-GB" sz="2500" dirty="0"/>
              <a:t>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B232D-8B89-49A1-88B1-D66D93DCA5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714750" cy="394133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4000" dirty="0"/>
              <a:t>What is your research </a:t>
            </a:r>
            <a:r>
              <a:rPr lang="en-GB" sz="4000" i="1" dirty="0"/>
              <a:t>really </a:t>
            </a:r>
            <a:r>
              <a:rPr lang="en-GB" sz="4000" dirty="0"/>
              <a:t>about?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746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50" name="Picture 2" descr="Newspaper, Front, Page, First Edition, Headline, Print">
            <a:extLst>
              <a:ext uri="{FF2B5EF4-FFF2-40B4-BE49-F238E27FC236}">
                <a16:creationId xmlns:a16="http://schemas.microsoft.com/office/drawing/2014/main" id="{AAED4BE2-61A2-435B-AC5A-6A9E106906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94"/>
          <a:stretch/>
        </p:blipFill>
        <p:spPr bwMode="auto">
          <a:xfrm>
            <a:off x="20" y="86861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76057"/>
            <a:ext cx="11303626" cy="2034709"/>
          </a:xfrm>
          <a:prstGeom prst="rect">
            <a:avLst/>
          </a:prstGeom>
          <a:solidFill>
            <a:schemeClr val="bg1">
              <a:alpha val="95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4A5E16-0EB3-4144-A9E0-AB30436CF8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71860" y="4693357"/>
            <a:ext cx="7240909" cy="130411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Wingdings 2" panose="05020102010507070707" pitchFamily="18" charset="2"/>
              <a:buChar char=""/>
            </a:pPr>
            <a:r>
              <a:rPr lang="en-US" sz="4400" dirty="0">
                <a:effectLst/>
              </a:rPr>
              <a:t>Making an impression with your first few pages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374203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0936618-893C-4C82-B167-68195F7B3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on: Writing an Introduction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4B2B08-0734-4BB6-9778-367851E5F1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Start to write </a:t>
            </a:r>
            <a:r>
              <a:rPr lang="en-GB" sz="3600" b="1" dirty="0"/>
              <a:t>YOUR</a:t>
            </a:r>
            <a:r>
              <a:rPr lang="en-GB" sz="3600" dirty="0"/>
              <a:t> Introduction   … … ….</a:t>
            </a:r>
          </a:p>
          <a:p>
            <a:endParaRPr lang="en-GB" sz="3600" dirty="0"/>
          </a:p>
          <a:p>
            <a:endParaRPr lang="en-GB" sz="3600" dirty="0"/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3E894EF9-D580-4C19-A5AC-CFCD87675D36}"/>
              </a:ext>
            </a:extLst>
          </p:cNvPr>
          <p:cNvSpPr txBox="1">
            <a:spLocks/>
          </p:cNvSpPr>
          <p:nvPr/>
        </p:nvSpPr>
        <p:spPr>
          <a:xfrm>
            <a:off x="539931" y="4034970"/>
            <a:ext cx="10585269" cy="1917773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t.</a:t>
            </a:r>
          </a:p>
          <a:p>
            <a:endParaRPr lang="en-GB" sz="3600" dirty="0"/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F4FD6F0E-3F57-4E3E-9B24-59577411C6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993" y="4257811"/>
            <a:ext cx="8019143" cy="1898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F839E25A-9C46-9FF1-D284-475FBFDCA7B1}"/>
              </a:ext>
            </a:extLst>
          </p:cNvPr>
          <p:cNvCxnSpPr>
            <a:cxnSpLocks/>
          </p:cNvCxnSpPr>
          <p:nvPr/>
        </p:nvCxnSpPr>
        <p:spPr>
          <a:xfrm>
            <a:off x="10560749" y="5099901"/>
            <a:ext cx="1046375" cy="13939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92868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33EBB-060D-4F9E-B786-A3B4B8517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DRAFT INTRODUCTION [Free writing exercise}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BA1CE-EDAC-467A-A41A-17350CD7AB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3" y="1717990"/>
            <a:ext cx="5194767" cy="5140009"/>
          </a:xfrm>
        </p:spPr>
        <p:txBody>
          <a:bodyPr>
            <a:normAutofit fontScale="25000" lnSpcReduction="20000"/>
          </a:bodyPr>
          <a:lstStyle/>
          <a:p>
            <a:endParaRPr lang="en-GB" sz="2800" dirty="0"/>
          </a:p>
          <a:p>
            <a:r>
              <a:rPr lang="en-GB" sz="6400" dirty="0">
                <a:solidFill>
                  <a:schemeClr val="tx1"/>
                </a:solidFill>
                <a:latin typeface="Amasis MT Pro Medium" panose="020F0502020204030204" pitchFamily="18" charset="0"/>
              </a:rPr>
              <a:t>TITLE</a:t>
            </a:r>
          </a:p>
          <a:p>
            <a:r>
              <a:rPr lang="en-GB" sz="6400" dirty="0">
                <a:solidFill>
                  <a:schemeClr val="tx1"/>
                </a:solidFill>
                <a:latin typeface="Amasis MT Pro Medium" panose="020F0502020204030204" pitchFamily="18" charset="0"/>
              </a:rPr>
              <a:t>DRAW YOUR READER IN – HOOK - UP-TO-DATE CITATION</a:t>
            </a:r>
          </a:p>
          <a:p>
            <a:r>
              <a:rPr lang="en-GB" sz="6400" dirty="0">
                <a:solidFill>
                  <a:schemeClr val="tx1"/>
                </a:solidFill>
                <a:latin typeface="Amasis MT Pro Medium" panose="020F0502020204030204" pitchFamily="18" charset="0"/>
              </a:rPr>
              <a:t>BACKGROUND - </a:t>
            </a:r>
            <a:r>
              <a:rPr lang="en-GB" sz="6400" b="0" i="0" dirty="0">
                <a:solidFill>
                  <a:schemeClr val="tx1"/>
                </a:solidFill>
                <a:effectLst/>
                <a:latin typeface="Amasis MT Pro Medium" panose="020F0502020204030204" pitchFamily="18" charset="0"/>
              </a:rPr>
              <a:t>Establishing the research topic, background and contextualisation of the work.</a:t>
            </a:r>
          </a:p>
          <a:p>
            <a:r>
              <a:rPr lang="en-GB" sz="6400" dirty="0">
                <a:solidFill>
                  <a:schemeClr val="tx1"/>
                </a:solidFill>
                <a:latin typeface="Amasis MT Pro Medium" panose="020F0502020204030204" pitchFamily="18" charset="0"/>
              </a:rPr>
              <a:t>CONTEXT -  Positioning</a:t>
            </a:r>
          </a:p>
          <a:p>
            <a:r>
              <a:rPr lang="en-GB" sz="6400" b="0" i="0" dirty="0">
                <a:solidFill>
                  <a:schemeClr val="tx1"/>
                </a:solidFill>
                <a:effectLst/>
                <a:latin typeface="Amasis MT Pro Medium" panose="020F0502020204030204" pitchFamily="18" charset="0"/>
              </a:rPr>
              <a:t>WHY YOUR TOPIC IS TIMELY OR IMPORTANT</a:t>
            </a:r>
          </a:p>
          <a:p>
            <a:r>
              <a:rPr lang="en-GB" sz="6600" b="0" i="0" dirty="0"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THE GAP IN KNOWLEDGE YOUR RESEARCH SEEKS TO FILL – The significance of the research</a:t>
            </a:r>
          </a:p>
          <a:p>
            <a:r>
              <a:rPr lang="en-GB" sz="6400" dirty="0">
                <a:solidFill>
                  <a:schemeClr val="tx1"/>
                </a:solidFill>
                <a:latin typeface="Amasis MT Pro Medium" panose="020F0502020204030204" pitchFamily="18" charset="0"/>
              </a:rPr>
              <a:t>AIMS</a:t>
            </a:r>
          </a:p>
          <a:p>
            <a:r>
              <a:rPr lang="en-GB" sz="6400" dirty="0">
                <a:solidFill>
                  <a:schemeClr val="tx1"/>
                </a:solidFill>
                <a:latin typeface="Amasis MT Pro Medium" panose="020F0502020204030204" pitchFamily="18" charset="0"/>
              </a:rPr>
              <a:t>OBJECTIVES</a:t>
            </a:r>
          </a:p>
          <a:p>
            <a:r>
              <a:rPr lang="en-GB" sz="6400" dirty="0">
                <a:solidFill>
                  <a:schemeClr val="tx1"/>
                </a:solidFill>
                <a:latin typeface="Amasis MT Pro Medium" panose="020F0502020204030204" pitchFamily="18" charset="0"/>
              </a:rPr>
              <a:t>RESEARCH QUESTION</a:t>
            </a:r>
          </a:p>
          <a:p>
            <a:endParaRPr lang="en-GB" sz="2800" dirty="0">
              <a:latin typeface="+mj-lt"/>
            </a:endParaRPr>
          </a:p>
          <a:p>
            <a:pPr marL="0" indent="0">
              <a:buNone/>
            </a:pPr>
            <a:r>
              <a:rPr lang="en-GB" sz="2800" dirty="0"/>
              <a:t>                                                                                                                     15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4A3B5C-1CAC-E2BE-A081-6FD7AF135DC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1600" b="0" i="0" dirty="0"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OUTLINE THE FLOW OF THE REST OF THE WORK – The structure to follow</a:t>
            </a:r>
          </a:p>
          <a:p>
            <a:r>
              <a:rPr lang="en-GB" sz="1600" dirty="0">
                <a:solidFill>
                  <a:srgbClr val="FF0000"/>
                </a:solidFill>
                <a:latin typeface="Amasis MT Pro Medium" panose="02040604050005020304" pitchFamily="18" charset="0"/>
              </a:rPr>
              <a:t>GROUP WORK TO DISCUSS</a:t>
            </a:r>
          </a:p>
        </p:txBody>
      </p:sp>
      <p:pic>
        <p:nvPicPr>
          <p:cNvPr id="6" name="Picture 5" descr="Group of thinking people with question mark looking up">
            <a:extLst>
              <a:ext uri="{FF2B5EF4-FFF2-40B4-BE49-F238E27FC236}">
                <a16:creationId xmlns:a16="http://schemas.microsoft.com/office/drawing/2014/main" id="{33138C25-B983-4909-B418-1C20378FD73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683" y="5405664"/>
            <a:ext cx="4267200" cy="11393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87619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E9760B-024D-3E6F-4ECF-EFFB6B074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Group Discussions</a:t>
            </a:r>
          </a:p>
        </p:txBody>
      </p:sp>
      <p:pic>
        <p:nvPicPr>
          <p:cNvPr id="6" name="Graphic 5" descr="Teamwork">
            <a:extLst>
              <a:ext uri="{FF2B5EF4-FFF2-40B4-BE49-F238E27FC236}">
                <a16:creationId xmlns:a16="http://schemas.microsoft.com/office/drawing/2014/main" id="{D3D002D9-E2EF-53BF-1022-12FDFD5ED4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48406" y="618067"/>
            <a:ext cx="5598157" cy="55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42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124E1A04-39B9-40B4-9262-CDD9ED752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81B9858-A5E9-4EB2-830E-72BB81A84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83B291D-F718-46F4-AF9D-812BD0032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6261C36-54A7-4257-8145-A85D30C0E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140C5F6-42D5-4D5D-9636-0329EEFBA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2152AAD0-DE65-4CAB-B590-741B05F3D0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1" r="24037"/>
          <a:stretch/>
        </p:blipFill>
        <p:spPr bwMode="auto">
          <a:xfrm>
            <a:off x="1" y="10"/>
            <a:ext cx="4637078" cy="426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9C826B17-260B-4FD6-8557-4EA289D567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r="5964"/>
          <a:stretch/>
        </p:blipFill>
        <p:spPr bwMode="auto">
          <a:xfrm>
            <a:off x="4628829" y="10"/>
            <a:ext cx="7563171" cy="426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7B86AA49-59FB-4D17-9D38-11C2DA821A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" r="5387" b="4"/>
          <a:stretch/>
        </p:blipFill>
        <p:spPr bwMode="auto">
          <a:xfrm>
            <a:off x="-3048" y="4265879"/>
            <a:ext cx="4650796" cy="259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457E30F7-3253-4621-AB18-6A383D3A3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498" y="4267831"/>
            <a:ext cx="7552502" cy="2590169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307E2-9D09-4DEC-97FD-067841A70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9842" y="4571122"/>
            <a:ext cx="6591957" cy="10379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Developing research eyes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511716F-C8C9-48CB-86A8-4C70AC74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9842" y="5666704"/>
            <a:ext cx="6591957" cy="4629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200" cap="all" dirty="0">
                <a:solidFill>
                  <a:srgbClr val="FFFFFF">
                    <a:alpha val="75000"/>
                  </a:srgbClr>
                </a:solidFill>
              </a:rPr>
              <a:t>Spot the issues … … …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305829B-9491-4F93-8853-9BCABA78F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20158"/>
            <a:ext cx="12188952" cy="9144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1F966F2-031A-4EA8-B214-62BED34FF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1359" y="-460"/>
            <a:ext cx="9144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046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4FD98-4B7A-0017-8131-A14D721D9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773" y="718509"/>
            <a:ext cx="3259016" cy="14626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Remember the ‘Kipling’ questions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597EC-64F9-9980-E3C7-8E52DB4E4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266" y="2535810"/>
            <a:ext cx="2928030" cy="3672157"/>
          </a:xfrm>
        </p:spPr>
        <p:txBody>
          <a:bodyPr anchor="t">
            <a:no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How?</a:t>
            </a:r>
          </a:p>
          <a:p>
            <a:r>
              <a:rPr lang="en-GB" sz="3600" dirty="0">
                <a:solidFill>
                  <a:schemeClr val="tx1"/>
                </a:solidFill>
              </a:rPr>
              <a:t>What?</a:t>
            </a:r>
          </a:p>
          <a:p>
            <a:r>
              <a:rPr lang="en-GB" sz="3600" dirty="0">
                <a:solidFill>
                  <a:schemeClr val="tx1"/>
                </a:solidFill>
              </a:rPr>
              <a:t>When?</a:t>
            </a:r>
          </a:p>
          <a:p>
            <a:r>
              <a:rPr lang="en-GB" sz="3600" dirty="0">
                <a:solidFill>
                  <a:schemeClr val="tx1"/>
                </a:solidFill>
              </a:rPr>
              <a:t>Where?</a:t>
            </a:r>
          </a:p>
          <a:p>
            <a:r>
              <a:rPr lang="en-GB" sz="3600" dirty="0">
                <a:solidFill>
                  <a:schemeClr val="tx1"/>
                </a:solidFill>
              </a:rPr>
              <a:t>Why?</a:t>
            </a:r>
          </a:p>
        </p:txBody>
      </p:sp>
      <p:pic>
        <p:nvPicPr>
          <p:cNvPr id="1026" name="Picture 2" descr="Question mark PNG">
            <a:extLst>
              <a:ext uri="{FF2B5EF4-FFF2-40B4-BE49-F238E27FC236}">
                <a16:creationId xmlns:a16="http://schemas.microsoft.com/office/drawing/2014/main" id="{30CCEE4A-F89B-956D-577C-DC473543E5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93" b="1"/>
          <a:stretch/>
        </p:blipFill>
        <p:spPr bwMode="auto">
          <a:xfrm>
            <a:off x="5564581" y="1928115"/>
            <a:ext cx="5212691" cy="3001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1919FFD-2199-BB89-D4BD-FC7306FD1448}"/>
              </a:ext>
            </a:extLst>
          </p:cNvPr>
          <p:cNvCxnSpPr/>
          <p:nvPr/>
        </p:nvCxnSpPr>
        <p:spPr>
          <a:xfrm>
            <a:off x="10320072" y="5293567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6526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-76200"/>
            <a:ext cx="8229600" cy="1143000"/>
          </a:xfrm>
        </p:spPr>
        <p:txBody>
          <a:bodyPr/>
          <a:lstStyle/>
          <a:p>
            <a:r>
              <a:rPr lang="en-GB" dirty="0"/>
              <a:t>Now consider </a:t>
            </a:r>
            <a:r>
              <a:rPr lang="en-GB" b="1" dirty="0"/>
              <a:t>your</a:t>
            </a:r>
            <a:r>
              <a:rPr lang="en-GB" dirty="0"/>
              <a:t> research…</a:t>
            </a:r>
            <a:endParaRPr lang="en-US" dirty="0"/>
          </a:p>
        </p:txBody>
      </p:sp>
      <p:sp>
        <p:nvSpPr>
          <p:cNvPr id="4" name="Oval 3"/>
          <p:cNvSpPr/>
          <p:nvPr/>
        </p:nvSpPr>
        <p:spPr>
          <a:xfrm>
            <a:off x="1724890" y="1084118"/>
            <a:ext cx="2590800" cy="1295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What?</a:t>
            </a:r>
          </a:p>
          <a:p>
            <a:pPr algn="ctr"/>
            <a:r>
              <a:rPr lang="en-GB" sz="2000" dirty="0"/>
              <a:t>What is your research?</a:t>
            </a:r>
            <a:endParaRPr lang="en-US" sz="2000" dirty="0"/>
          </a:p>
        </p:txBody>
      </p:sp>
      <p:sp>
        <p:nvSpPr>
          <p:cNvPr id="6" name="Oval 5"/>
          <p:cNvSpPr/>
          <p:nvPr/>
        </p:nvSpPr>
        <p:spPr>
          <a:xfrm>
            <a:off x="4457701" y="1333500"/>
            <a:ext cx="2701636" cy="16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Why?</a:t>
            </a:r>
          </a:p>
          <a:p>
            <a:pPr algn="ctr"/>
            <a:r>
              <a:rPr lang="en-GB" sz="1600" dirty="0"/>
              <a:t>Why do you want to do the research?</a:t>
            </a:r>
          </a:p>
          <a:p>
            <a:pPr algn="ctr"/>
            <a:r>
              <a:rPr lang="en-GB" sz="1600" dirty="0"/>
              <a:t>(Consider the reason you’re conducting this research!) </a:t>
            </a:r>
            <a:endParaRPr lang="en-US" sz="1600" dirty="0"/>
          </a:p>
        </p:txBody>
      </p:sp>
      <p:sp>
        <p:nvSpPr>
          <p:cNvPr id="7" name="Oval 6"/>
          <p:cNvSpPr/>
          <p:nvPr/>
        </p:nvSpPr>
        <p:spPr>
          <a:xfrm>
            <a:off x="4585855" y="3771900"/>
            <a:ext cx="2209800" cy="1447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Where? </a:t>
            </a:r>
          </a:p>
          <a:p>
            <a:pPr algn="ctr"/>
            <a:r>
              <a:rPr lang="en-GB" sz="1600" dirty="0"/>
              <a:t>Where are you going to conduct your research? </a:t>
            </a:r>
            <a:endParaRPr lang="en-US" sz="1600" dirty="0"/>
          </a:p>
        </p:txBody>
      </p:sp>
      <p:sp>
        <p:nvSpPr>
          <p:cNvPr id="8" name="Oval 7"/>
          <p:cNvSpPr/>
          <p:nvPr/>
        </p:nvSpPr>
        <p:spPr>
          <a:xfrm>
            <a:off x="1676400" y="2971800"/>
            <a:ext cx="2604654" cy="152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When? </a:t>
            </a:r>
          </a:p>
          <a:p>
            <a:pPr algn="ctr"/>
            <a:r>
              <a:rPr lang="en-GB" sz="1600" dirty="0"/>
              <a:t>When are you going to complete each stage? </a:t>
            </a:r>
            <a:endParaRPr lang="en-US" sz="1600" dirty="0"/>
          </a:p>
        </p:txBody>
      </p:sp>
      <p:sp>
        <p:nvSpPr>
          <p:cNvPr id="3" name="Rounded Rectangle 2"/>
          <p:cNvSpPr/>
          <p:nvPr/>
        </p:nvSpPr>
        <p:spPr>
          <a:xfrm>
            <a:off x="7467600" y="2189018"/>
            <a:ext cx="2805546" cy="4343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Firstly</a:t>
            </a:r>
            <a:r>
              <a:rPr lang="en-GB" dirty="0"/>
              <a:t>: Explain the 4 W’s of your research … you have 2 minutes!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Secondly: </a:t>
            </a:r>
            <a:r>
              <a:rPr lang="en-GB" dirty="0"/>
              <a:t>What questions do you have about the research ideas you have heard? </a:t>
            </a:r>
            <a:endParaRPr lang="en-GB" b="1" dirty="0"/>
          </a:p>
          <a:p>
            <a:pPr algn="ctr"/>
            <a:endParaRPr lang="en-GB" dirty="0"/>
          </a:p>
          <a:p>
            <a:pPr algn="ctr"/>
            <a:endParaRPr lang="en-US" dirty="0"/>
          </a:p>
        </p:txBody>
      </p:sp>
      <p:sp>
        <p:nvSpPr>
          <p:cNvPr id="10" name="Arc 9"/>
          <p:cNvSpPr/>
          <p:nvPr/>
        </p:nvSpPr>
        <p:spPr>
          <a:xfrm>
            <a:off x="3200400" y="1084118"/>
            <a:ext cx="2667000" cy="516082"/>
          </a:xfrm>
          <a:prstGeom prst="arc">
            <a:avLst>
              <a:gd name="adj1" fmla="val 11456465"/>
              <a:gd name="adj2" fmla="val 2148251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3615626" y="2532142"/>
            <a:ext cx="1386478" cy="2837264"/>
          </a:xfrm>
          <a:custGeom>
            <a:avLst/>
            <a:gdLst>
              <a:gd name="connsiteX0" fmla="*/ 1081065 w 1386478"/>
              <a:gd name="connsiteY0" fmla="*/ 58658 h 2837264"/>
              <a:gd name="connsiteX1" fmla="*/ 416047 w 1386478"/>
              <a:gd name="connsiteY1" fmla="*/ 58658 h 2837264"/>
              <a:gd name="connsiteX2" fmla="*/ 277501 w 1386478"/>
              <a:gd name="connsiteY2" fmla="*/ 668258 h 2837264"/>
              <a:gd name="connsiteX3" fmla="*/ 1302738 w 1386478"/>
              <a:gd name="connsiteY3" fmla="*/ 612840 h 2837264"/>
              <a:gd name="connsiteX4" fmla="*/ 1178047 w 1386478"/>
              <a:gd name="connsiteY4" fmla="*/ 1554949 h 2837264"/>
              <a:gd name="connsiteX5" fmla="*/ 410 w 1386478"/>
              <a:gd name="connsiteY5" fmla="*/ 2164549 h 2837264"/>
              <a:gd name="connsiteX6" fmla="*/ 1039501 w 1386478"/>
              <a:gd name="connsiteY6" fmla="*/ 2524767 h 2837264"/>
              <a:gd name="connsiteX7" fmla="*/ 623865 w 1386478"/>
              <a:gd name="connsiteY7" fmla="*/ 2815713 h 2837264"/>
              <a:gd name="connsiteX8" fmla="*/ 568447 w 1386478"/>
              <a:gd name="connsiteY8" fmla="*/ 2815713 h 2837264"/>
              <a:gd name="connsiteX9" fmla="*/ 568447 w 1386478"/>
              <a:gd name="connsiteY9" fmla="*/ 2815713 h 283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86478" h="2837264">
                <a:moveTo>
                  <a:pt x="1081065" y="58658"/>
                </a:moveTo>
                <a:cubicBezTo>
                  <a:pt x="815519" y="7858"/>
                  <a:pt x="549974" y="-42942"/>
                  <a:pt x="416047" y="58658"/>
                </a:cubicBezTo>
                <a:cubicBezTo>
                  <a:pt x="282120" y="160258"/>
                  <a:pt x="129719" y="575894"/>
                  <a:pt x="277501" y="668258"/>
                </a:cubicBezTo>
                <a:cubicBezTo>
                  <a:pt x="425283" y="760622"/>
                  <a:pt x="1152647" y="465058"/>
                  <a:pt x="1302738" y="612840"/>
                </a:cubicBezTo>
                <a:cubicBezTo>
                  <a:pt x="1452829" y="760622"/>
                  <a:pt x="1395102" y="1296331"/>
                  <a:pt x="1178047" y="1554949"/>
                </a:cubicBezTo>
                <a:cubicBezTo>
                  <a:pt x="960992" y="1813567"/>
                  <a:pt x="23501" y="2002913"/>
                  <a:pt x="410" y="2164549"/>
                </a:cubicBezTo>
                <a:cubicBezTo>
                  <a:pt x="-22681" y="2326185"/>
                  <a:pt x="935592" y="2416240"/>
                  <a:pt x="1039501" y="2524767"/>
                </a:cubicBezTo>
                <a:cubicBezTo>
                  <a:pt x="1143410" y="2633294"/>
                  <a:pt x="702374" y="2767222"/>
                  <a:pt x="623865" y="2815713"/>
                </a:cubicBezTo>
                <a:cubicBezTo>
                  <a:pt x="545356" y="2864204"/>
                  <a:pt x="568447" y="2815713"/>
                  <a:pt x="568447" y="2815713"/>
                </a:cubicBezTo>
                <a:lnTo>
                  <a:pt x="568447" y="281571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:\Program Files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27483">
            <a:off x="8955855" y="861579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9097906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0BF0C-D1AC-C582-FAB6-24CF6D340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 a screen break – ensure that you have sight of the Activity Sheet printed on moodle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70CDB0-C26C-32B2-A2DF-EA59EDE715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Coffee!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C218398-247E-0D7B-47A0-28F1C1309F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Look through the activity sheet</a:t>
            </a:r>
          </a:p>
        </p:txBody>
      </p:sp>
      <p:pic>
        <p:nvPicPr>
          <p:cNvPr id="1026" name="Picture 2" descr="Take a break typography style illustration - Download Free Vectors ...">
            <a:extLst>
              <a:ext uri="{FF2B5EF4-FFF2-40B4-BE49-F238E27FC236}">
                <a16:creationId xmlns:a16="http://schemas.microsoft.com/office/drawing/2014/main" id="{E477A19B-4122-1689-3ED8-E69E7C591B6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750" y="3131344"/>
            <a:ext cx="4514850" cy="252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ctivity Worksheets For Kindergarten - Printable Kindergarten Worksheets">
            <a:extLst>
              <a:ext uri="{FF2B5EF4-FFF2-40B4-BE49-F238E27FC236}">
                <a16:creationId xmlns:a16="http://schemas.microsoft.com/office/drawing/2014/main" id="{DF9EB094-108D-D747-EC00-A92FB8943F56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039" y="2925763"/>
            <a:ext cx="5194770" cy="293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7627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85A71294-C247-450A-BB34-6E68648C9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 useBgFill="1">
        <p:nvSpPr>
          <p:cNvPr id="2065" name="Rectangle 2064">
            <a:extLst>
              <a:ext uri="{FF2B5EF4-FFF2-40B4-BE49-F238E27FC236}">
                <a16:creationId xmlns:a16="http://schemas.microsoft.com/office/drawing/2014/main" id="{D36A0BA4-6A63-41D3-B0FA-43799ABC4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A3973-B2DC-CC3F-E972-7E9A5AAD8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009398"/>
            <a:ext cx="6823988" cy="3453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tx1"/>
                </a:solidFill>
              </a:rPr>
              <a:t>Library skills</a:t>
            </a:r>
          </a:p>
        </p:txBody>
      </p: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673313D8-D259-4D89-9CE5-14884FB40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19" y="457200"/>
            <a:ext cx="6766560" cy="9143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50" name="Picture 2" descr="Review library skills with your K-5 students with this paperless ...">
            <a:extLst>
              <a:ext uri="{FF2B5EF4-FFF2-40B4-BE49-F238E27FC236}">
                <a16:creationId xmlns:a16="http://schemas.microsoft.com/office/drawing/2014/main" id="{FA97C464-0F55-9AB4-AF66-2C459DB0025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57" r="-2" b="-2"/>
          <a:stretch/>
        </p:blipFill>
        <p:spPr bwMode="auto">
          <a:xfrm>
            <a:off x="8060789" y="0"/>
            <a:ext cx="4051572" cy="76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805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CF9E6-2E28-4F1E-AD3C-BE6381287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HAVE WE MET THE Aims of this lesson: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5930B6-1678-4320-B7B5-E96F5053C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3759490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77626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BA827-A557-48FF-B3F4-A4BA2E92D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FEEDBACK AND SUGGESTIONS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73671B-7E6C-4818-9215-D787E27032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44" r="-2" b="-2"/>
          <a:stretch/>
        </p:blipFill>
        <p:spPr>
          <a:xfrm>
            <a:off x="4654295" y="457200"/>
            <a:ext cx="7086151" cy="589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0063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" name="Rectangle 1043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9" name="Group 1048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1042" name="Rectangle 104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3" name="Rectangle 104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1315C6-52CB-44A6-A66C-C2F75015A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300">
                <a:solidFill>
                  <a:srgbClr val="FFFFFF"/>
                </a:solidFill>
              </a:rPr>
              <a:t>Next Lesson … Becoming a master researcher … Guest Speaker helen noble</a:t>
            </a:r>
          </a:p>
        </p:txBody>
      </p:sp>
      <p:pic>
        <p:nvPicPr>
          <p:cNvPr id="1026" name="Picture 2" descr="Why research? Exploring the reasons for The Education Hub’s raison d ...">
            <a:extLst>
              <a:ext uri="{FF2B5EF4-FFF2-40B4-BE49-F238E27FC236}">
                <a16:creationId xmlns:a16="http://schemas.microsoft.com/office/drawing/2014/main" id="{55822E09-3E81-1C99-332C-1D63836CAE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053" y="804217"/>
            <a:ext cx="6764864" cy="5225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0151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9D706-97A4-4C0C-8CDC-01EF78BFF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ROUND:</a:t>
            </a:r>
          </a:p>
        </p:txBody>
      </p:sp>
      <p:pic>
        <p:nvPicPr>
          <p:cNvPr id="1028" name="Picture 4" descr="Diverse People in a Circle with Connection Concept.  royalty free stock images">
            <a:extLst>
              <a:ext uri="{FF2B5EF4-FFF2-40B4-BE49-F238E27FC236}">
                <a16:creationId xmlns:a16="http://schemas.microsoft.com/office/drawing/2014/main" id="{C240352D-1E1D-407F-B87D-7531B9DDF3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885" y="2278743"/>
            <a:ext cx="9710058" cy="373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39098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1973</TotalTime>
  <Words>352</Words>
  <Application>Microsoft Office PowerPoint</Application>
  <PresentationFormat>Widescreen</PresentationFormat>
  <Paragraphs>87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Amasis MT Pro Medium</vt:lpstr>
      <vt:lpstr>Calibri</vt:lpstr>
      <vt:lpstr>Century Gothic</vt:lpstr>
      <vt:lpstr>Franklin Gothic Book</vt:lpstr>
      <vt:lpstr>Franklin Gothic Demi</vt:lpstr>
      <vt:lpstr>Garamond</vt:lpstr>
      <vt:lpstr>Gill Sans MT</vt:lpstr>
      <vt:lpstr>Wingdings 2</vt:lpstr>
      <vt:lpstr>DividendVTI</vt:lpstr>
      <vt:lpstr>Writing an introduction ma iN psychotherapeutic practice </vt:lpstr>
      <vt:lpstr>OPENING ROUND:</vt:lpstr>
      <vt:lpstr>Aims of this lesson:</vt:lpstr>
      <vt:lpstr>The first part of your dissertation – Check out this link … </vt:lpstr>
      <vt:lpstr>QUESTIONS AND Discussion on the INFORMATION on Writing an Introduction  </vt:lpstr>
      <vt:lpstr>The research onion</vt:lpstr>
      <vt:lpstr>Discussion on Writing an Introduction [Con’t]</vt:lpstr>
      <vt:lpstr>PowerPoint Presentation</vt:lpstr>
      <vt:lpstr>Discussion on: Writing an Introduction</vt:lpstr>
      <vt:lpstr>DRAFT INTRODUCTION [Free writing exercise}</vt:lpstr>
      <vt:lpstr>Group Discussions</vt:lpstr>
      <vt:lpstr>Developing research eyes</vt:lpstr>
      <vt:lpstr>Remember the ‘Kipling’ questions …</vt:lpstr>
      <vt:lpstr>Now consider your research…</vt:lpstr>
      <vt:lpstr>Take a screen break – ensure that you have sight of the Activity Sheet printed on moodle</vt:lpstr>
      <vt:lpstr>Library skills</vt:lpstr>
      <vt:lpstr>HAVE WE MET THE Aims of this lesson:</vt:lpstr>
      <vt:lpstr>FEEDBACK AND SUGGESTIONS</vt:lpstr>
      <vt:lpstr>Next Lesson … Becoming a master researcher … Guest Speaker helen noble</vt:lpstr>
      <vt:lpstr>closing ROUND: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introduction and speed reading</dc:title>
  <dc:creator>Beverly Cole</dc:creator>
  <cp:lastModifiedBy>Beverly Cole</cp:lastModifiedBy>
  <cp:revision>25</cp:revision>
  <dcterms:created xsi:type="dcterms:W3CDTF">2020-10-18T07:32:19Z</dcterms:created>
  <dcterms:modified xsi:type="dcterms:W3CDTF">2023-10-11T11:59:18Z</dcterms:modified>
</cp:coreProperties>
</file>