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9" r:id="rId3"/>
    <p:sldId id="260" r:id="rId4"/>
    <p:sldId id="257" r:id="rId5"/>
    <p:sldId id="264" r:id="rId6"/>
    <p:sldId id="265" r:id="rId7"/>
    <p:sldId id="263" r:id="rId8"/>
    <p:sldId id="266" r:id="rId9"/>
    <p:sldId id="261" r:id="rId10"/>
    <p:sldId id="267" r:id="rId11"/>
    <p:sldId id="262" r:id="rId12"/>
    <p:sldId id="268" r:id="rId13"/>
    <p:sldId id="269" r:id="rId14"/>
    <p:sldId id="270" r:id="rId15"/>
  </p:sldIdLst>
  <p:sldSz cx="12192000" cy="6858000"/>
  <p:notesSz cx="6858000" cy="9144000"/>
  <p:embeddedFontLst>
    <p:embeddedFont>
      <p:font typeface="Calibri" panose="020F0502020204030204" pitchFamily="34" charset="0"/>
      <p:regular r:id="rId16"/>
      <p:bold r:id="rId17"/>
      <p:italic r:id="rId18"/>
      <p:boldItalic r:id="rId19"/>
    </p:embeddedFont>
    <p:embeddedFont>
      <p:font typeface="Calibri Light" panose="020F0302020204030204" pitchFamily="34" charset="0"/>
      <p:regular r:id="rId20"/>
      <p:italic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1F8A042-FE54-4316-82F3-548994D4690A}">
          <p14:sldIdLst>
            <p14:sldId id="258"/>
            <p14:sldId id="259"/>
            <p14:sldId id="260"/>
            <p14:sldId id="257"/>
            <p14:sldId id="264"/>
          </p14:sldIdLst>
        </p14:section>
        <p14:section name="Untitled Section" id="{9EE8FD79-43FF-41DD-826F-89B4A1E97059}">
          <p14:sldIdLst>
            <p14:sldId id="265"/>
            <p14:sldId id="263"/>
            <p14:sldId id="266"/>
            <p14:sldId id="261"/>
            <p14:sldId id="267"/>
            <p14:sldId id="262"/>
            <p14:sldId id="268"/>
            <p14:sldId id="269"/>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2788A0-0DF6-45BC-AD3A-AA226950B8AB}" v="13" dt="2020-12-01T09:55:58.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57" d="100"/>
          <a:sy n="57" d="100"/>
        </p:scale>
        <p:origin x="78" y="10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0FA2B-7EF2-47BF-9C9B-EE550AF52C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18948F-DDE9-4F66-9960-25C30B6DC0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377571-A03D-45A9-97D0-17DCAE6012D6}"/>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5" name="Footer Placeholder 4">
            <a:extLst>
              <a:ext uri="{FF2B5EF4-FFF2-40B4-BE49-F238E27FC236}">
                <a16:creationId xmlns:a16="http://schemas.microsoft.com/office/drawing/2014/main" id="{AC48BFF8-A38D-4473-BDB4-AA12C23447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D5C3B1-4761-44CF-BAD2-3B5608E17490}"/>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4018641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B9446-8729-40DB-8C3B-8925B14A22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1F141F-4EAB-4DBA-8AFA-A6382DB6E1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7CE9BB-A29D-4027-B710-2432A3228FA1}"/>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5" name="Footer Placeholder 4">
            <a:extLst>
              <a:ext uri="{FF2B5EF4-FFF2-40B4-BE49-F238E27FC236}">
                <a16:creationId xmlns:a16="http://schemas.microsoft.com/office/drawing/2014/main" id="{8C065F6C-BAC2-46EA-93B2-66B4B7495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F7593C-BD85-4920-AFDD-047F40CC1531}"/>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1388254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58DE0-664F-4250-B1DC-EDD559A358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3A9EC4-42D6-421E-8FD3-51D216E870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53B812-5299-4FB5-A6AB-7A82C6F44A77}"/>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5" name="Footer Placeholder 4">
            <a:extLst>
              <a:ext uri="{FF2B5EF4-FFF2-40B4-BE49-F238E27FC236}">
                <a16:creationId xmlns:a16="http://schemas.microsoft.com/office/drawing/2014/main" id="{DECB5321-C226-4B71-A52D-73BF74AFA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F1C0C8-E428-49B3-B653-D7100D3C544A}"/>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934216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1CC5-C617-4330-9EE2-D54224F202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269B05-C2F3-491C-ADD4-58B616D8A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51C086-3B50-4F80-8F58-725D367073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CB0FEA-D305-44AB-B5A0-32F1F052BB08}"/>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6" name="Footer Placeholder 5">
            <a:extLst>
              <a:ext uri="{FF2B5EF4-FFF2-40B4-BE49-F238E27FC236}">
                <a16:creationId xmlns:a16="http://schemas.microsoft.com/office/drawing/2014/main" id="{92DEE45B-E296-4C27-88E1-A72DBD686A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54E10B-1442-4394-9703-9579C851D7DD}"/>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1353514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53F99-1011-4942-A1EF-88EAA24E13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B028E3-8A15-4CCF-BD3D-D782FF22F4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F75CE6-E8CD-4346-97F5-C5D05E8421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91AA94-3670-47EA-A4FC-450A7928AB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16958D-B766-4ED3-970D-CCD2735C25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DE4368D-D115-43B2-83AE-A0CCBA9DB31F}"/>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8" name="Footer Placeholder 7">
            <a:extLst>
              <a:ext uri="{FF2B5EF4-FFF2-40B4-BE49-F238E27FC236}">
                <a16:creationId xmlns:a16="http://schemas.microsoft.com/office/drawing/2014/main" id="{1F19C848-3DFE-4912-806D-B5ECB4B479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569A16-F2D6-418A-B17F-68CE54DF3D5B}"/>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2386089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ACD3C-3414-4991-BEA2-77FB628340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3478E7-F7BA-447A-8226-473B9C29DE38}"/>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4" name="Footer Placeholder 3">
            <a:extLst>
              <a:ext uri="{FF2B5EF4-FFF2-40B4-BE49-F238E27FC236}">
                <a16:creationId xmlns:a16="http://schemas.microsoft.com/office/drawing/2014/main" id="{B4D8DF5F-45CF-4195-9E9C-B73BE0B669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6B0BA2-3709-411E-99B7-A7D3885A471A}"/>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2431956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819895-7ECA-4AAC-BA6E-1675428FD164}"/>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3" name="Footer Placeholder 2">
            <a:extLst>
              <a:ext uri="{FF2B5EF4-FFF2-40B4-BE49-F238E27FC236}">
                <a16:creationId xmlns:a16="http://schemas.microsoft.com/office/drawing/2014/main" id="{A147D608-B2F4-4B23-9DE4-D3D6AD1308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8D461C-E1A9-4D53-8EE1-C89F57381397}"/>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3623759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76EAA-A1F7-40C0-B0F8-34D9F85B28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164C89-7428-4D2C-B97C-B4349C8910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A2E875-5061-4C21-AEC8-5491F13FC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6C8299-FF95-4A04-B241-A22B00FCE929}"/>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6" name="Footer Placeholder 5">
            <a:extLst>
              <a:ext uri="{FF2B5EF4-FFF2-40B4-BE49-F238E27FC236}">
                <a16:creationId xmlns:a16="http://schemas.microsoft.com/office/drawing/2014/main" id="{19AED456-DDD0-48F2-852D-98274F155D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F7B87-B2A3-4479-A71D-2AAC873EA2F9}"/>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2884109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B563-A663-44E1-8017-3FD6E7AADE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8EF6F4-BC30-4C8E-8CA6-5843F48F40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AB8BD4-FB66-414F-BAC6-2604995449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E36D60-55EC-468D-A3C8-9739DB16BBB5}"/>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6" name="Footer Placeholder 5">
            <a:extLst>
              <a:ext uri="{FF2B5EF4-FFF2-40B4-BE49-F238E27FC236}">
                <a16:creationId xmlns:a16="http://schemas.microsoft.com/office/drawing/2014/main" id="{BF5FD147-2743-43B9-96EC-335B4DA8FC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4E92BE-CF9F-45F4-8C06-EAC3F76871CE}"/>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1120224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23CEA-DF36-450D-91A9-48B083CFFA3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A4864F-9864-43F3-B392-22027315BF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300F0-3C1B-401A-A081-193D81B22E34}"/>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5" name="Footer Placeholder 4">
            <a:extLst>
              <a:ext uri="{FF2B5EF4-FFF2-40B4-BE49-F238E27FC236}">
                <a16:creationId xmlns:a16="http://schemas.microsoft.com/office/drawing/2014/main" id="{616FFD3C-BD30-4ECF-A77A-02E1E9BCE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FCE6CE-2C86-41A2-BCA1-C85F8F5B430E}"/>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2109501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024DE-9A2E-4D62-8CEC-6080D5A8CA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CD4063-E63B-4E4B-BA8E-58996E51F0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9E57CE-B3F1-433E-B200-26258AA37C59}"/>
              </a:ext>
            </a:extLst>
          </p:cNvPr>
          <p:cNvSpPr>
            <a:spLocks noGrp="1"/>
          </p:cNvSpPr>
          <p:nvPr>
            <p:ph type="dt" sz="half" idx="10"/>
          </p:nvPr>
        </p:nvSpPr>
        <p:spPr/>
        <p:txBody>
          <a:bodyPr/>
          <a:lstStyle/>
          <a:p>
            <a:fld id="{3A4C7A6B-84A1-4961-97F1-00F2186A4345}" type="datetimeFigureOut">
              <a:rPr lang="en-GB" smtClean="0"/>
              <a:t>01/12/2020</a:t>
            </a:fld>
            <a:endParaRPr lang="en-GB"/>
          </a:p>
        </p:txBody>
      </p:sp>
      <p:sp>
        <p:nvSpPr>
          <p:cNvPr id="5" name="Footer Placeholder 4">
            <a:extLst>
              <a:ext uri="{FF2B5EF4-FFF2-40B4-BE49-F238E27FC236}">
                <a16:creationId xmlns:a16="http://schemas.microsoft.com/office/drawing/2014/main" id="{6F00F1B0-01AE-4AC0-83A2-89BD539C7E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83D8DD-B5DB-4CD1-95B9-C506959282C1}"/>
              </a:ext>
            </a:extLst>
          </p:cNvPr>
          <p:cNvSpPr>
            <a:spLocks noGrp="1"/>
          </p:cNvSpPr>
          <p:nvPr>
            <p:ph type="sldNum" sz="quarter" idx="12"/>
          </p:nvPr>
        </p:nvSpPr>
        <p:spPr/>
        <p:txBody>
          <a:bodyPr/>
          <a:lstStyle/>
          <a:p>
            <a:fld id="{2AC1E1CF-8C35-4BBD-96CC-FB715742466F}" type="slidenum">
              <a:rPr lang="en-GB" smtClean="0"/>
              <a:t>‹#›</a:t>
            </a:fld>
            <a:endParaRPr lang="en-GB"/>
          </a:p>
        </p:txBody>
      </p:sp>
    </p:spTree>
    <p:extLst>
      <p:ext uri="{BB962C8B-B14F-4D97-AF65-F5344CB8AC3E}">
        <p14:creationId xmlns:p14="http://schemas.microsoft.com/office/powerpoint/2010/main" val="2716621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776CD-C2D7-494E-801F-3455D2A4A5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38E65-9F79-4448-89C5-F920DC773C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9D186F-34C8-4678-82CC-09DE061A37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4C7A6B-84A1-4961-97F1-00F2186A4345}" type="datetimeFigureOut">
              <a:rPr lang="en-GB" smtClean="0"/>
              <a:t>01/12/2020</a:t>
            </a:fld>
            <a:endParaRPr lang="en-GB"/>
          </a:p>
        </p:txBody>
      </p:sp>
      <p:sp>
        <p:nvSpPr>
          <p:cNvPr id="5" name="Footer Placeholder 4">
            <a:extLst>
              <a:ext uri="{FF2B5EF4-FFF2-40B4-BE49-F238E27FC236}">
                <a16:creationId xmlns:a16="http://schemas.microsoft.com/office/drawing/2014/main" id="{C108DE60-C79F-45C2-8E4E-74B043381A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3F789E-0139-4850-A8E0-DC814E60CF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1E1CF-8C35-4BBD-96CC-FB715742466F}" type="slidenum">
              <a:rPr lang="en-GB" smtClean="0"/>
              <a:t>‹#›</a:t>
            </a:fld>
            <a:endParaRPr lang="en-GB"/>
          </a:p>
        </p:txBody>
      </p:sp>
    </p:spTree>
    <p:extLst>
      <p:ext uri="{BB962C8B-B14F-4D97-AF65-F5344CB8AC3E}">
        <p14:creationId xmlns:p14="http://schemas.microsoft.com/office/powerpoint/2010/main" val="1381334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FD89E4-776C-4D8A-8A4E-4122261B3AB7}"/>
              </a:ext>
            </a:extLst>
          </p:cNvPr>
          <p:cNvSpPr>
            <a:spLocks noGrp="1"/>
          </p:cNvSpPr>
          <p:nvPr>
            <p:ph idx="1"/>
          </p:nvPr>
        </p:nvSpPr>
        <p:spPr/>
        <p:txBody>
          <a:bodyPr/>
          <a:lstStyle/>
          <a:p>
            <a:pPr marL="0" indent="0" algn="ctr">
              <a:buNone/>
            </a:pPr>
            <a:endParaRPr lang="en-GB" sz="1800" b="1"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ctr">
              <a:buNone/>
            </a:pPr>
            <a:r>
              <a:rPr lang="en-GB" sz="4800" b="1" dirty="0">
                <a:latin typeface="Arial" panose="020B0604020202020204" pitchFamily="34" charset="0"/>
                <a:ea typeface="Times New Roman" panose="02020603050405020304" pitchFamily="18" charset="0"/>
                <a:cs typeface="Times New Roman" panose="02020603050405020304" pitchFamily="18" charset="0"/>
              </a:rPr>
              <a:t>Is Brittany a colony?</a:t>
            </a:r>
            <a:endParaRPr lang="en-GB" sz="1800" b="1"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ubtitle 2">
            <a:extLst>
              <a:ext uri="{FF2B5EF4-FFF2-40B4-BE49-F238E27FC236}">
                <a16:creationId xmlns:a16="http://schemas.microsoft.com/office/drawing/2014/main" id="{DBCBD6B4-6F50-48F7-8557-4F9786393DBC}"/>
              </a:ext>
            </a:extLst>
          </p:cNvPr>
          <p:cNvSpPr>
            <a:spLocks noGrp="1"/>
          </p:cNvSpPr>
          <p:nvPr>
            <p:ph type="title"/>
          </p:nvPr>
        </p:nvSpPr>
        <p:spPr>
          <a:xfrm>
            <a:off x="838200" y="365125"/>
            <a:ext cx="10515600" cy="1325563"/>
          </a:xfrm>
        </p:spPr>
        <p:txBody>
          <a:bodyPr/>
          <a:lstStyle/>
          <a:p>
            <a:pPr algn="ctr"/>
            <a:br>
              <a:rPr lang="en-GB" b="1" dirty="0">
                <a:effectLst/>
                <a:latin typeface="Arial" panose="020B0604020202020204" pitchFamily="34" charset="0"/>
                <a:ea typeface="Times New Roman" panose="02020603050405020304" pitchFamily="18" charset="0"/>
              </a:rPr>
            </a:br>
            <a:r>
              <a:rPr lang="en-GB" b="1" dirty="0">
                <a:effectLst/>
                <a:latin typeface="Arial" panose="020B0604020202020204" pitchFamily="34" charset="0"/>
                <a:ea typeface="Times New Roman" panose="02020603050405020304" pitchFamily="18" charset="0"/>
                <a:cs typeface="Arial" panose="020B0604020202020204" pitchFamily="34" charset="0"/>
              </a:rPr>
              <a:t>MODULE CODE: HPCS6007</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7115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F40FA-5399-4E6A-98F1-8CB349F86954}"/>
              </a:ext>
            </a:extLst>
          </p:cNvPr>
          <p:cNvSpPr>
            <a:spLocks noGrp="1"/>
          </p:cNvSpPr>
          <p:nvPr>
            <p:ph type="title"/>
          </p:nvPr>
        </p:nvSpPr>
        <p:spPr>
          <a:xfrm>
            <a:off x="6979314" y="1396289"/>
            <a:ext cx="4375586" cy="1325563"/>
          </a:xfrm>
        </p:spPr>
        <p:txBody>
          <a:bodyPr>
            <a:normAutofit/>
          </a:bodyPr>
          <a:lstStyle/>
          <a:p>
            <a:r>
              <a:rPr lang="en-US" sz="5400" dirty="0">
                <a:latin typeface="Arial" panose="020B0604020202020204" pitchFamily="34" charset="0"/>
                <a:cs typeface="Arial" panose="020B0604020202020204" pitchFamily="34" charset="0"/>
              </a:rPr>
              <a:t>Political party</a:t>
            </a:r>
            <a:endParaRPr lang="en-GB" sz="5400" dirty="0">
              <a:latin typeface="Arial" panose="020B0604020202020204" pitchFamily="34" charset="0"/>
              <a:cs typeface="Arial" panose="020B0604020202020204" pitchFamily="34" charset="0"/>
            </a:endParaRPr>
          </a:p>
        </p:txBody>
      </p:sp>
      <p:sp>
        <p:nvSpPr>
          <p:cNvPr id="79" name="Freeform: Shape 78">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Oval 80">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Logo, company name&#10;&#10;Description automatically generated">
            <a:extLst>
              <a:ext uri="{FF2B5EF4-FFF2-40B4-BE49-F238E27FC236}">
                <a16:creationId xmlns:a16="http://schemas.microsoft.com/office/drawing/2014/main" id="{8796B311-C68E-4428-BB84-C42F074973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
          <a:stretch/>
        </p:blipFill>
        <p:spPr bwMode="auto">
          <a:xfrm>
            <a:off x="4700396" y="617591"/>
            <a:ext cx="1691640" cy="1691640"/>
          </a:xfrm>
          <a:custGeom>
            <a:avLst/>
            <a:gdLst/>
            <a:ahLst/>
            <a:cxnLst/>
            <a:rect l="l" t="t" r="r" b="b"/>
            <a:pathLst>
              <a:path w="1645920" h="1645920">
                <a:moveTo>
                  <a:pt x="822960" y="0"/>
                </a:moveTo>
                <a:cubicBezTo>
                  <a:pt x="1277468" y="0"/>
                  <a:pt x="1645920" y="368452"/>
                  <a:pt x="1645920" y="822960"/>
                </a:cubicBezTo>
                <a:cubicBezTo>
                  <a:pt x="1645920" y="1277468"/>
                  <a:pt x="1277468" y="1645920"/>
                  <a:pt x="822960" y="1645920"/>
                </a:cubicBezTo>
                <a:cubicBezTo>
                  <a:pt x="368452" y="1645920"/>
                  <a:pt x="0" y="1277468"/>
                  <a:pt x="0" y="822960"/>
                </a:cubicBezTo>
                <a:cubicBezTo>
                  <a:pt x="0" y="368452"/>
                  <a:pt x="368452" y="0"/>
                  <a:pt x="822960" y="0"/>
                </a:cubicBezTo>
                <a:close/>
              </a:path>
            </a:pathLst>
          </a:custGeom>
          <a:noFill/>
          <a:extLst>
            <a:ext uri="{909E8E84-426E-40DD-AFC4-6F175D3DCCD1}">
              <a14:hiddenFill xmlns:a14="http://schemas.microsoft.com/office/drawing/2010/main">
                <a:solidFill>
                  <a:srgbClr val="FFFFFF"/>
                </a:solidFill>
              </a14:hiddenFill>
            </a:ext>
          </a:extLst>
        </p:spPr>
      </p:pic>
      <p:sp>
        <p:nvSpPr>
          <p:cNvPr id="83" name="Freeform: Shape 82">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Oval 84">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2" name="Picture 8" descr="Bretagne = Colonie Union Democratique Bretonne  Avec L Udb Pour Que Ca Cesse   de UDB">
            <a:extLst>
              <a:ext uri="{FF2B5EF4-FFF2-40B4-BE49-F238E27FC236}">
                <a16:creationId xmlns:a16="http://schemas.microsoft.com/office/drawing/2014/main" id="{5FB7F3D1-449B-4746-9AE1-ABD23369CB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 b="-5"/>
          <a:stretch/>
        </p:blipFill>
        <p:spPr bwMode="auto">
          <a:xfrm>
            <a:off x="3545527" y="3036574"/>
            <a:ext cx="2505456" cy="2505456"/>
          </a:xfrm>
          <a:custGeom>
            <a:avLst/>
            <a:gdLst/>
            <a:ahLst/>
            <a:cxnLst/>
            <a:rect l="l" t="t" r="r" b="b"/>
            <a:pathLst>
              <a:path w="2505456" h="2505456">
                <a:moveTo>
                  <a:pt x="1252728" y="0"/>
                </a:moveTo>
                <a:cubicBezTo>
                  <a:pt x="1944591" y="0"/>
                  <a:pt x="2505456" y="560865"/>
                  <a:pt x="2505456" y="1252728"/>
                </a:cubicBezTo>
                <a:cubicBezTo>
                  <a:pt x="2505456" y="1944591"/>
                  <a:pt x="1944591" y="2505456"/>
                  <a:pt x="1252728" y="2505456"/>
                </a:cubicBezTo>
                <a:cubicBezTo>
                  <a:pt x="560865" y="2505456"/>
                  <a:pt x="0" y="1944591"/>
                  <a:pt x="0" y="1252728"/>
                </a:cubicBezTo>
                <a:cubicBezTo>
                  <a:pt x="0" y="560865"/>
                  <a:pt x="560865" y="0"/>
                  <a:pt x="1252728" y="0"/>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Image illustrative de l’article Le Peuple breton">
            <a:extLst>
              <a:ext uri="{FF2B5EF4-FFF2-40B4-BE49-F238E27FC236}">
                <a16:creationId xmlns:a16="http://schemas.microsoft.com/office/drawing/2014/main" id="{101155F0-A28D-44DF-A88E-037CB9C3C3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3846" r="27625" b="1"/>
          <a:stretch/>
        </p:blipFill>
        <p:spPr bwMode="auto">
          <a:xfrm>
            <a:off x="20" y="10"/>
            <a:ext cx="3904480" cy="3318836"/>
          </a:xfrm>
          <a:custGeom>
            <a:avLst/>
            <a:gdLst/>
            <a:ahLst/>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Logo, company name&#10;&#10;Description automatically generated">
            <a:extLst>
              <a:ext uri="{FF2B5EF4-FFF2-40B4-BE49-F238E27FC236}">
                <a16:creationId xmlns:a16="http://schemas.microsoft.com/office/drawing/2014/main" id="{BAA29C93-6340-484B-9633-21C536681C6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6922"/>
          <a:stretch/>
        </p:blipFill>
        <p:spPr bwMode="auto">
          <a:xfrm>
            <a:off x="1" y="4207014"/>
            <a:ext cx="3050387" cy="2654675"/>
          </a:xfrm>
          <a:custGeom>
            <a:avLst/>
            <a:gdLst/>
            <a:ahLst/>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noFill/>
          <a:extLst>
            <a:ext uri="{909E8E84-426E-40DD-AFC4-6F175D3DCCD1}">
              <a14:hiddenFill xmlns:a14="http://schemas.microsoft.com/office/drawing/2010/main">
                <a:solidFill>
                  <a:srgbClr val="FFFFFF"/>
                </a:solidFill>
              </a14:hiddenFill>
            </a:ext>
          </a:extLst>
        </p:spPr>
      </p:pic>
      <p:sp>
        <p:nvSpPr>
          <p:cNvPr id="1036" name="Content Placeholder 1035">
            <a:extLst>
              <a:ext uri="{FF2B5EF4-FFF2-40B4-BE49-F238E27FC236}">
                <a16:creationId xmlns:a16="http://schemas.microsoft.com/office/drawing/2014/main" id="{839CC6BE-EC15-4DA1-8816-AD738C508CBE}"/>
              </a:ext>
            </a:extLst>
          </p:cNvPr>
          <p:cNvSpPr>
            <a:spLocks noGrp="1"/>
          </p:cNvSpPr>
          <p:nvPr>
            <p:ph idx="1"/>
          </p:nvPr>
        </p:nvSpPr>
        <p:spPr>
          <a:xfrm>
            <a:off x="6979313" y="2871982"/>
            <a:ext cx="4375579" cy="3100193"/>
          </a:xfrm>
        </p:spPr>
        <p:txBody>
          <a:bodyPr anchor="t">
            <a:normAutofit/>
          </a:bodyPr>
          <a:lstStyle/>
          <a:p>
            <a:r>
              <a:rPr lang="en-GB" i="1" dirty="0" err="1">
                <a:effectLst/>
                <a:latin typeface="Arial" panose="020B0604020202020204" pitchFamily="34" charset="0"/>
                <a:ea typeface="Calibri" panose="020F0502020204030204" pitchFamily="34" charset="0"/>
              </a:rPr>
              <a:t>Unvaniezh</a:t>
            </a:r>
            <a:r>
              <a:rPr lang="en-GB" i="1" dirty="0">
                <a:effectLst/>
                <a:latin typeface="Arial" panose="020B0604020202020204" pitchFamily="34" charset="0"/>
                <a:ea typeface="Calibri" panose="020F0502020204030204" pitchFamily="34" charset="0"/>
              </a:rPr>
              <a:t> </a:t>
            </a:r>
            <a:r>
              <a:rPr lang="en-GB" i="1" dirty="0" err="1">
                <a:effectLst/>
                <a:latin typeface="Arial" panose="020B0604020202020204" pitchFamily="34" charset="0"/>
                <a:ea typeface="Calibri" panose="020F0502020204030204" pitchFamily="34" charset="0"/>
              </a:rPr>
              <a:t>Demokratel</a:t>
            </a:r>
            <a:r>
              <a:rPr lang="en-GB" i="1" dirty="0">
                <a:effectLst/>
                <a:latin typeface="Arial" panose="020B0604020202020204" pitchFamily="34" charset="0"/>
                <a:ea typeface="Calibri" panose="020F0502020204030204" pitchFamily="34" charset="0"/>
              </a:rPr>
              <a:t> </a:t>
            </a:r>
            <a:r>
              <a:rPr lang="en-GB" i="1" dirty="0" err="1">
                <a:effectLst/>
                <a:latin typeface="Arial" panose="020B0604020202020204" pitchFamily="34" charset="0"/>
                <a:ea typeface="Calibri" panose="020F0502020204030204" pitchFamily="34" charset="0"/>
              </a:rPr>
              <a:t>Breizh</a:t>
            </a:r>
            <a:r>
              <a:rPr lang="en-GB" dirty="0">
                <a:effectLst/>
                <a:latin typeface="Arial" panose="020B0604020202020204" pitchFamily="34" charset="0"/>
                <a:ea typeface="Calibri" panose="020F0502020204030204" pitchFamily="34" charset="0"/>
              </a:rPr>
              <a:t>, </a:t>
            </a:r>
          </a:p>
          <a:p>
            <a:r>
              <a:rPr lang="en-GB" dirty="0">
                <a:effectLst/>
                <a:latin typeface="Arial" panose="020B0604020202020204" pitchFamily="34" charset="0"/>
                <a:ea typeface="Calibri" panose="020F0502020204030204" pitchFamily="34" charset="0"/>
              </a:rPr>
              <a:t>Union </a:t>
            </a:r>
            <a:r>
              <a:rPr lang="en-GB" dirty="0" err="1">
                <a:effectLst/>
                <a:latin typeface="Arial" panose="020B0604020202020204" pitchFamily="34" charset="0"/>
                <a:ea typeface="Calibri" panose="020F0502020204030204" pitchFamily="34" charset="0"/>
              </a:rPr>
              <a:t>Démocratique</a:t>
            </a:r>
            <a:r>
              <a:rPr lang="en-GB" dirty="0">
                <a:effectLst/>
                <a:latin typeface="Arial" panose="020B0604020202020204" pitchFamily="34" charset="0"/>
                <a:ea typeface="Calibri" panose="020F0502020204030204" pitchFamily="34" charset="0"/>
              </a:rPr>
              <a:t> </a:t>
            </a:r>
            <a:r>
              <a:rPr lang="en-GB" dirty="0" err="1">
                <a:effectLst/>
                <a:latin typeface="Arial" panose="020B0604020202020204" pitchFamily="34" charset="0"/>
                <a:ea typeface="Calibri" panose="020F0502020204030204" pitchFamily="34" charset="0"/>
              </a:rPr>
              <a:t>Bretonne</a:t>
            </a:r>
            <a:r>
              <a:rPr lang="en-GB" dirty="0">
                <a:effectLst/>
                <a:latin typeface="Arial" panose="020B0604020202020204" pitchFamily="34" charset="0"/>
                <a:ea typeface="Calibri" panose="020F0502020204030204" pitchFamily="34" charset="0"/>
              </a:rPr>
              <a:t> </a:t>
            </a:r>
          </a:p>
          <a:p>
            <a:r>
              <a:rPr lang="en-GB" dirty="0">
                <a:effectLst/>
                <a:latin typeface="Arial" panose="020B0604020202020204" pitchFamily="34" charset="0"/>
                <a:ea typeface="Calibri" panose="020F0502020204030204" pitchFamily="34" charset="0"/>
              </a:rPr>
              <a:t>(Breton Democratic Union)</a:t>
            </a:r>
            <a:endParaRPr lang="en-US" dirty="0"/>
          </a:p>
        </p:txBody>
      </p:sp>
    </p:spTree>
    <p:extLst>
      <p:ext uri="{BB962C8B-B14F-4D97-AF65-F5344CB8AC3E}">
        <p14:creationId xmlns:p14="http://schemas.microsoft.com/office/powerpoint/2010/main" val="40513190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1" name="Rectangle 140">
            <a:extLst>
              <a:ext uri="{FF2B5EF4-FFF2-40B4-BE49-F238E27FC236}">
                <a16:creationId xmlns:a16="http://schemas.microsoft.com/office/drawing/2014/main" id="{A6B42B9F-F674-4D7F-AEFD-F5DC47A70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a:extLst>
              <a:ext uri="{FF2B5EF4-FFF2-40B4-BE49-F238E27FC236}">
                <a16:creationId xmlns:a16="http://schemas.microsoft.com/office/drawing/2014/main" id="{9F834D23-7B0D-4C0B-BB52-A2660012AD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78" r="6216" b="5"/>
          <a:stretch/>
        </p:blipFill>
        <p:spPr bwMode="auto">
          <a:xfrm>
            <a:off x="-1" y="6"/>
            <a:ext cx="3922776" cy="393760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mage">
            <a:extLst>
              <a:ext uri="{FF2B5EF4-FFF2-40B4-BE49-F238E27FC236}">
                <a16:creationId xmlns:a16="http://schemas.microsoft.com/office/drawing/2014/main" id="{AEC37102-C62C-45C9-AA47-052BA6B729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726" r="-2" b="20521"/>
          <a:stretch/>
        </p:blipFill>
        <p:spPr bwMode="auto">
          <a:xfrm>
            <a:off x="4131633" y="10"/>
            <a:ext cx="3922776" cy="39375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143" name="Rectangle 142">
            <a:extLst>
              <a:ext uri="{FF2B5EF4-FFF2-40B4-BE49-F238E27FC236}">
                <a16:creationId xmlns:a16="http://schemas.microsoft.com/office/drawing/2014/main" id="{E677BBB0-8A66-4619-B31B-5097655C5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7784" y="4215384"/>
            <a:ext cx="7475146" cy="2093976"/>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07DAFA-9CA3-4E2A-8ED5-3AC3EC5174AB}"/>
              </a:ext>
            </a:extLst>
          </p:cNvPr>
          <p:cNvSpPr>
            <a:spLocks noGrp="1"/>
          </p:cNvSpPr>
          <p:nvPr>
            <p:ph type="title"/>
          </p:nvPr>
        </p:nvSpPr>
        <p:spPr>
          <a:xfrm>
            <a:off x="865325" y="4462820"/>
            <a:ext cx="6978772" cy="1463040"/>
          </a:xfrm>
        </p:spPr>
        <p:txBody>
          <a:bodyPr>
            <a:noAutofit/>
          </a:bodyPr>
          <a:lstStyle/>
          <a:p>
            <a:pPr algn="ctr"/>
            <a:r>
              <a:rPr lang="en-US" sz="8800" b="1" dirty="0"/>
              <a:t>Colonized!</a:t>
            </a:r>
            <a:endParaRPr lang="en-GB" sz="8800" b="1" dirty="0"/>
          </a:p>
        </p:txBody>
      </p:sp>
      <p:sp>
        <p:nvSpPr>
          <p:cNvPr id="145" name="Rectangle 144">
            <a:extLst>
              <a:ext uri="{FF2B5EF4-FFF2-40B4-BE49-F238E27FC236}">
                <a16:creationId xmlns:a16="http://schemas.microsoft.com/office/drawing/2014/main" id="{FB56C437-7CF8-4D2B-8C62-6F9CEA561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7" name="Rectangle 146">
            <a:extLst>
              <a:ext uri="{FF2B5EF4-FFF2-40B4-BE49-F238E27FC236}">
                <a16:creationId xmlns:a16="http://schemas.microsoft.com/office/drawing/2014/main" id="{288F414E-1A16-495F-8EF5-F55A4207E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92282" y="525322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6" name="Content Placeholder 2055">
            <a:extLst>
              <a:ext uri="{FF2B5EF4-FFF2-40B4-BE49-F238E27FC236}">
                <a16:creationId xmlns:a16="http://schemas.microsoft.com/office/drawing/2014/main" id="{AF377E13-7D53-4969-B91A-D37BEFAE48E0}"/>
              </a:ext>
            </a:extLst>
          </p:cNvPr>
          <p:cNvSpPr>
            <a:spLocks noGrp="1"/>
          </p:cNvSpPr>
          <p:nvPr>
            <p:ph idx="1"/>
          </p:nvPr>
        </p:nvSpPr>
        <p:spPr>
          <a:xfrm>
            <a:off x="4131633" y="4464872"/>
            <a:ext cx="3712464" cy="1608383"/>
          </a:xfrm>
        </p:spPr>
        <p:txBody>
          <a:bodyPr anchor="ctr">
            <a:normAutofit/>
          </a:bodyPr>
          <a:lstStyle/>
          <a:p>
            <a:pPr marL="0" indent="0">
              <a:buNone/>
            </a:pPr>
            <a:endParaRPr lang="en-US" sz="1700"/>
          </a:p>
        </p:txBody>
      </p:sp>
      <p:pic>
        <p:nvPicPr>
          <p:cNvPr id="2054" name="Picture 6" descr="Image">
            <a:extLst>
              <a:ext uri="{FF2B5EF4-FFF2-40B4-BE49-F238E27FC236}">
                <a16:creationId xmlns:a16="http://schemas.microsoft.com/office/drawing/2014/main" id="{2265B837-FBEE-4FE2-B992-4D6B478D2B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36" r="73" b="-3"/>
          <a:stretch/>
        </p:blipFill>
        <p:spPr bwMode="auto">
          <a:xfrm>
            <a:off x="8269224" y="-6"/>
            <a:ext cx="3922776" cy="6309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210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4C8D-E301-42F1-8373-0E1EB96E2CA1}"/>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The Algerian war </a:t>
            </a:r>
            <a:r>
              <a:rPr lang="en-US" sz="3600" dirty="0">
                <a:latin typeface="Arial" panose="020B0604020202020204" pitchFamily="34" charset="0"/>
                <a:cs typeface="Arial" panose="020B0604020202020204" pitchFamily="34" charset="0"/>
              </a:rPr>
              <a:t>(</a:t>
            </a:r>
            <a:r>
              <a:rPr lang="en-GB" sz="3600" dirty="0">
                <a:solidFill>
                  <a:srgbClr val="000000"/>
                </a:solidFill>
                <a:effectLst/>
                <a:latin typeface="Arial" panose="020B0604020202020204" pitchFamily="34" charset="0"/>
                <a:ea typeface="Calibri" panose="020F0502020204030204" pitchFamily="34" charset="0"/>
              </a:rPr>
              <a:t>1954-1962)</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603172-4709-4CB2-B629-8A3CFE483474}"/>
              </a:ext>
            </a:extLst>
          </p:cNvPr>
          <p:cNvSpPr>
            <a:spLocks noGrp="1"/>
          </p:cNvSpPr>
          <p:nvPr>
            <p:ph idx="1"/>
          </p:nvPr>
        </p:nvSpPr>
        <p:spPr/>
        <p:txBody>
          <a:bodyPr>
            <a:normAutofit/>
          </a:bodyPr>
          <a:lstStyle/>
          <a:p>
            <a:pPr marL="0" indent="0">
              <a:buNone/>
            </a:pPr>
            <a:r>
              <a:rPr lang="en-GB" sz="3200" dirty="0">
                <a:effectLst/>
                <a:latin typeface="Arial" panose="020B0604020202020204" pitchFamily="34" charset="0"/>
                <a:ea typeface="Calibri" panose="020F0502020204030204" pitchFamily="34" charset="0"/>
              </a:rPr>
              <a:t>The UDB was founded:</a:t>
            </a:r>
          </a:p>
          <a:p>
            <a:pPr marL="0" indent="0">
              <a:buNone/>
            </a:pPr>
            <a:endParaRPr lang="en-GB" sz="3200" dirty="0">
              <a:effectLst/>
              <a:latin typeface="Arial" panose="020B0604020202020204" pitchFamily="34" charset="0"/>
              <a:ea typeface="Calibri" panose="020F0502020204030204" pitchFamily="34" charset="0"/>
            </a:endParaRPr>
          </a:p>
          <a:p>
            <a:pPr marL="0" indent="0">
              <a:buNone/>
            </a:pPr>
            <a:r>
              <a:rPr lang="en-GB" sz="3200" dirty="0">
                <a:effectLst/>
                <a:latin typeface="Arial" panose="020B0604020202020204" pitchFamily="34" charset="0"/>
                <a:ea typeface="Calibri" panose="020F0502020204030204" pitchFamily="34" charset="0"/>
              </a:rPr>
              <a:t>‘by a group of young people who had become conscious, in the light of the Algerian war and the first popular protests, of the Breton malaise, of the colonial situation of Brittany within the French State’ </a:t>
            </a:r>
          </a:p>
          <a:p>
            <a:pPr marL="0" indent="0">
              <a:buNone/>
            </a:pPr>
            <a:endParaRPr lang="en-GB" sz="3200" dirty="0">
              <a:effectLst/>
              <a:latin typeface="Arial" panose="020B0604020202020204" pitchFamily="34" charset="0"/>
              <a:ea typeface="Calibri" panose="020F0502020204030204" pitchFamily="34" charset="0"/>
            </a:endParaRPr>
          </a:p>
          <a:p>
            <a:pPr marL="0" indent="0">
              <a:buNone/>
            </a:pPr>
            <a:r>
              <a:rPr lang="en-GB" sz="3200" dirty="0">
                <a:latin typeface="Arial" panose="020B0604020202020204" pitchFamily="34" charset="0"/>
                <a:ea typeface="Calibri" panose="020F0502020204030204" pitchFamily="34" charset="0"/>
              </a:rPr>
              <a:t>		</a:t>
            </a:r>
            <a:r>
              <a:rPr lang="en-GB" sz="3200" dirty="0">
                <a:effectLst/>
                <a:latin typeface="Arial" panose="020B0604020202020204" pitchFamily="34" charset="0"/>
                <a:ea typeface="Calibri" panose="020F0502020204030204" pitchFamily="34" charset="0"/>
              </a:rPr>
              <a:t>– </a:t>
            </a:r>
            <a:r>
              <a:rPr lang="en-GB" sz="3200" i="1" dirty="0">
                <a:effectLst/>
                <a:latin typeface="Arial" panose="020B0604020202020204" pitchFamily="34" charset="0"/>
                <a:ea typeface="Calibri" panose="020F0502020204030204" pitchFamily="34" charset="0"/>
              </a:rPr>
              <a:t>Bretagne = </a:t>
            </a:r>
            <a:r>
              <a:rPr lang="en-GB" sz="3200" i="1" dirty="0" err="1">
                <a:effectLst/>
                <a:latin typeface="Arial" panose="020B0604020202020204" pitchFamily="34" charset="0"/>
                <a:ea typeface="Calibri" panose="020F0502020204030204" pitchFamily="34" charset="0"/>
              </a:rPr>
              <a:t>colonie</a:t>
            </a:r>
            <a:r>
              <a:rPr lang="en-GB" sz="3200" i="1" dirty="0">
                <a:effectLst/>
                <a:latin typeface="Arial" panose="020B0604020202020204" pitchFamily="34" charset="0"/>
                <a:ea typeface="Calibri" panose="020F0502020204030204" pitchFamily="34" charset="0"/>
              </a:rPr>
              <a:t> </a:t>
            </a:r>
            <a:r>
              <a:rPr lang="en-GB" sz="3200" dirty="0">
                <a:effectLst/>
                <a:latin typeface="Arial" panose="020B0604020202020204" pitchFamily="34" charset="0"/>
                <a:ea typeface="Calibri" panose="020F0502020204030204" pitchFamily="34" charset="0"/>
              </a:rPr>
              <a:t>(1972)</a:t>
            </a:r>
            <a:endParaRPr lang="en-GB" sz="3200" dirty="0"/>
          </a:p>
        </p:txBody>
      </p:sp>
    </p:spTree>
    <p:extLst>
      <p:ext uri="{BB962C8B-B14F-4D97-AF65-F5344CB8AC3E}">
        <p14:creationId xmlns:p14="http://schemas.microsoft.com/office/powerpoint/2010/main" val="2633501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87349-9830-4B83-B20A-246AE755FDDB}"/>
              </a:ext>
            </a:extLst>
          </p:cNvPr>
          <p:cNvSpPr>
            <a:spLocks noGrp="1"/>
          </p:cNvSpPr>
          <p:nvPr>
            <p:ph type="title"/>
          </p:nvPr>
        </p:nvSpPr>
        <p:spPr>
          <a:xfrm>
            <a:off x="6739465" y="637762"/>
            <a:ext cx="4305889" cy="3570580"/>
          </a:xfrm>
        </p:spPr>
        <p:txBody>
          <a:bodyPr vert="horz" lIns="91440" tIns="45720" rIns="91440" bIns="45720" rtlCol="0" anchor="t">
            <a:normAutofit/>
          </a:bodyPr>
          <a:lstStyle/>
          <a:p>
            <a:r>
              <a:rPr lang="en-US" sz="6600"/>
              <a:t>Morvan Lebesque</a:t>
            </a:r>
          </a:p>
        </p:txBody>
      </p:sp>
      <p:pic>
        <p:nvPicPr>
          <p:cNvPr id="1026" name="Picture 2" descr="Comment peut-on être breton ? Essai sur la démocratie français (French  Edition): Lebesque, Morvan, Le Scouëzec, Gwenc'hlan: 9782020066976:  Amazon.com: Books">
            <a:extLst>
              <a:ext uri="{FF2B5EF4-FFF2-40B4-BE49-F238E27FC236}">
                <a16:creationId xmlns:a16="http://schemas.microsoft.com/office/drawing/2014/main" id="{4216BBCE-9D07-4F3E-BB71-1DABD6EE569C}"/>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21" r="2" b="16826"/>
          <a:stretch/>
        </p:blipFill>
        <p:spPr bwMode="auto">
          <a:xfrm>
            <a:off x="1155546" y="637762"/>
            <a:ext cx="4284407" cy="5576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052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A3C95-5066-4198-B6D1-610AC1E197BC}"/>
              </a:ext>
            </a:extLst>
          </p:cNvPr>
          <p:cNvSpPr>
            <a:spLocks noGrp="1"/>
          </p:cNvSpPr>
          <p:nvPr>
            <p:ph type="title"/>
          </p:nvPr>
        </p:nvSpPr>
        <p:spPr/>
        <p:txBody>
          <a:bodyPr>
            <a:normAutofit/>
          </a:bodyPr>
          <a:lstStyle/>
          <a:p>
            <a:pPr algn="ctr"/>
            <a:r>
              <a:rPr lang="en-US" sz="4000" dirty="0">
                <a:latin typeface="Arial" panose="020B0604020202020204" pitchFamily="34" charset="0"/>
                <a:cs typeface="Arial" panose="020B0604020202020204" pitchFamily="34" charset="0"/>
              </a:rPr>
              <a:t>Is Brittany a colony?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10296CC-B2BE-4443-88D8-E494ECAEDD07}"/>
              </a:ext>
            </a:extLst>
          </p:cNvPr>
          <p:cNvSpPr>
            <a:spLocks noGrp="1"/>
          </p:cNvSpPr>
          <p:nvPr>
            <p:ph idx="1"/>
          </p:nvPr>
        </p:nvSpPr>
        <p:spPr/>
        <p:txBody>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See Jack E. Reece, “Internal Colonialism: The Case of Brittany,” Ethnic and Racial Studies, 2:3 (1979), 275-292</a:t>
            </a:r>
          </a:p>
          <a:p>
            <a:endParaRPr lang="en-US" sz="2000" i="1" dirty="0">
              <a:latin typeface="Arial" panose="020B0604020202020204" pitchFamily="34" charset="0"/>
              <a:cs typeface="Arial" panose="020B0604020202020204" pitchFamily="34" charset="0"/>
            </a:endParaRPr>
          </a:p>
          <a:p>
            <a:r>
              <a:rPr lang="en-US" sz="2000" i="1" dirty="0" err="1">
                <a:latin typeface="Arial" panose="020B0604020202020204" pitchFamily="34" charset="0"/>
                <a:cs typeface="Arial" panose="020B0604020202020204" pitchFamily="34" charset="0"/>
              </a:rPr>
              <a:t>Plurial</a:t>
            </a:r>
            <a:r>
              <a:rPr lang="en-US" sz="2000" i="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(journal based at University of Rennes)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Heather Williams, </a:t>
            </a:r>
            <a:r>
              <a:rPr lang="en-US" sz="2000" i="1" dirty="0">
                <a:latin typeface="Arial" panose="020B0604020202020204" pitchFamily="34" charset="0"/>
                <a:cs typeface="Arial" panose="020B0604020202020204" pitchFamily="34" charset="0"/>
              </a:rPr>
              <a:t>Postcolonial Brittany: Literature Between Languages</a:t>
            </a:r>
            <a:r>
              <a:rPr lang="en-US" sz="2000" dirty="0">
                <a:latin typeface="Arial" panose="020B0604020202020204" pitchFamily="34" charset="0"/>
                <a:cs typeface="Arial" panose="020B0604020202020204" pitchFamily="34" charset="0"/>
              </a:rPr>
              <a:t> (Oxford: Lang, 2007)</a:t>
            </a:r>
          </a:p>
          <a:p>
            <a:endParaRPr lang="en-US" sz="2000" dirty="0">
              <a:latin typeface="Arial" panose="020B0604020202020204" pitchFamily="34" charset="0"/>
              <a:cs typeface="Arial" panose="020B0604020202020204" pitchFamily="34" charset="0"/>
            </a:endParaRPr>
          </a:p>
          <a:p>
            <a:r>
              <a:rPr lang="en-GB" sz="2000" dirty="0">
                <a:effectLst/>
                <a:latin typeface="Arial" panose="020B0604020202020204" pitchFamily="34" charset="0"/>
                <a:ea typeface="Calibri" panose="020F0502020204030204" pitchFamily="34" charset="0"/>
                <a:cs typeface="Arial" panose="020B0604020202020204" pitchFamily="34" charset="0"/>
              </a:rPr>
              <a:t>Marc </a:t>
            </a:r>
            <a:r>
              <a:rPr lang="en-GB" sz="2000" dirty="0" err="1">
                <a:effectLst/>
                <a:latin typeface="Arial" panose="020B0604020202020204" pitchFamily="34" charset="0"/>
                <a:ea typeface="Calibri" panose="020F0502020204030204" pitchFamily="34" charset="0"/>
                <a:cs typeface="Arial" panose="020B0604020202020204" pitchFamily="34" charset="0"/>
              </a:rPr>
              <a:t>Gontard</a:t>
            </a:r>
            <a:r>
              <a:rPr lang="en-GB" sz="2000" dirty="0">
                <a:effectLst/>
                <a:latin typeface="Arial" panose="020B0604020202020204" pitchFamily="34" charset="0"/>
                <a:ea typeface="Calibri" panose="020F0502020204030204" pitchFamily="34" charset="0"/>
                <a:cs typeface="Arial" panose="020B0604020202020204" pitchFamily="34" charset="0"/>
              </a:rPr>
              <a:t> in his 2008 book </a:t>
            </a:r>
            <a:r>
              <a:rPr lang="en-GB" sz="2000" i="1" dirty="0">
                <a:effectLst/>
                <a:latin typeface="Arial" panose="020B0604020202020204" pitchFamily="34" charset="0"/>
                <a:ea typeface="Calibri" panose="020F0502020204030204" pitchFamily="34" charset="0"/>
                <a:cs typeface="Arial" panose="020B0604020202020204" pitchFamily="34" charset="0"/>
              </a:rPr>
              <a:t>La Langue </a:t>
            </a:r>
            <a:r>
              <a:rPr lang="en-GB" sz="2000" i="1" dirty="0" err="1">
                <a:effectLst/>
                <a:latin typeface="Arial" panose="020B0604020202020204" pitchFamily="34" charset="0"/>
                <a:ea typeface="Calibri" panose="020F0502020204030204" pitchFamily="34" charset="0"/>
                <a:cs typeface="Arial" panose="020B0604020202020204" pitchFamily="34" charset="0"/>
              </a:rPr>
              <a:t>muette</a:t>
            </a:r>
            <a:r>
              <a:rPr lang="en-GB" sz="2000" i="1" dirty="0">
                <a:effectLst/>
                <a:latin typeface="Arial" panose="020B0604020202020204" pitchFamily="34" charset="0"/>
                <a:ea typeface="Calibri" panose="020F0502020204030204" pitchFamily="34" charset="0"/>
                <a:cs typeface="Arial" panose="020B0604020202020204" pitchFamily="34" charset="0"/>
              </a:rPr>
              <a:t>: </a:t>
            </a:r>
            <a:r>
              <a:rPr lang="en-GB" sz="2000" i="1" dirty="0" err="1">
                <a:effectLst/>
                <a:latin typeface="Arial" panose="020B0604020202020204" pitchFamily="34" charset="0"/>
                <a:ea typeface="Calibri" panose="020F0502020204030204" pitchFamily="34" charset="0"/>
                <a:cs typeface="Arial" panose="020B0604020202020204" pitchFamily="34" charset="0"/>
              </a:rPr>
              <a:t>littérature</a:t>
            </a:r>
            <a:r>
              <a:rPr lang="en-GB" sz="2000" i="1" dirty="0">
                <a:effectLst/>
                <a:latin typeface="Arial" panose="020B0604020202020204" pitchFamily="34" charset="0"/>
                <a:ea typeface="Calibri" panose="020F0502020204030204" pitchFamily="34" charset="0"/>
                <a:cs typeface="Arial" panose="020B0604020202020204" pitchFamily="34" charset="0"/>
              </a:rPr>
              <a:t> </a:t>
            </a:r>
            <a:r>
              <a:rPr lang="en-GB" sz="2000" i="1" dirty="0" err="1">
                <a:effectLst/>
                <a:latin typeface="Arial" panose="020B0604020202020204" pitchFamily="34" charset="0"/>
                <a:ea typeface="Calibri" panose="020F0502020204030204" pitchFamily="34" charset="0"/>
                <a:cs typeface="Arial" panose="020B0604020202020204" pitchFamily="34" charset="0"/>
              </a:rPr>
              <a:t>bretonne</a:t>
            </a:r>
            <a:r>
              <a:rPr lang="en-GB" sz="2000" i="1" dirty="0">
                <a:effectLst/>
                <a:latin typeface="Arial" panose="020B0604020202020204" pitchFamily="34" charset="0"/>
                <a:ea typeface="Calibri" panose="020F0502020204030204" pitchFamily="34" charset="0"/>
                <a:cs typeface="Arial" panose="020B0604020202020204" pitchFamily="34" charset="0"/>
              </a:rPr>
              <a:t> de langue </a:t>
            </a:r>
            <a:r>
              <a:rPr lang="en-GB" sz="2000" i="1" dirty="0" err="1">
                <a:effectLst/>
                <a:latin typeface="Arial" panose="020B0604020202020204" pitchFamily="34" charset="0"/>
                <a:ea typeface="Calibri" panose="020F0502020204030204" pitchFamily="34" charset="0"/>
                <a:cs typeface="Arial" panose="020B0604020202020204" pitchFamily="34" charset="0"/>
              </a:rPr>
              <a:t>française</a:t>
            </a:r>
            <a:r>
              <a:rPr lang="en-GB" sz="2000" dirty="0">
                <a:effectLst/>
                <a:latin typeface="Arial" panose="020B0604020202020204" pitchFamily="34" charset="0"/>
                <a:ea typeface="Calibri" panose="020F0502020204030204" pitchFamily="34" charset="0"/>
                <a:cs typeface="Arial" panose="020B0604020202020204" pitchFamily="34" charset="0"/>
              </a:rPr>
              <a:t> (Rennes: Presses </a:t>
            </a:r>
            <a:r>
              <a:rPr lang="en-GB" sz="2000" dirty="0" err="1">
                <a:effectLst/>
                <a:latin typeface="Arial" panose="020B0604020202020204" pitchFamily="34" charset="0"/>
                <a:ea typeface="Calibri" panose="020F0502020204030204" pitchFamily="34" charset="0"/>
                <a:cs typeface="Arial" panose="020B0604020202020204" pitchFamily="34" charset="0"/>
              </a:rPr>
              <a:t>universitaires</a:t>
            </a:r>
            <a:r>
              <a:rPr lang="en-GB" sz="2000" dirty="0">
                <a:effectLst/>
                <a:latin typeface="Arial" panose="020B0604020202020204" pitchFamily="34" charset="0"/>
                <a:ea typeface="Calibri" panose="020F0502020204030204" pitchFamily="34" charset="0"/>
                <a:cs typeface="Arial" panose="020B0604020202020204" pitchFamily="34" charset="0"/>
              </a:rPr>
              <a:t> de Rennes, 2008)</a:t>
            </a:r>
          </a:p>
          <a:p>
            <a:endParaRPr lang="en-GB" dirty="0"/>
          </a:p>
        </p:txBody>
      </p:sp>
    </p:spTree>
    <p:extLst>
      <p:ext uri="{BB962C8B-B14F-4D97-AF65-F5344CB8AC3E}">
        <p14:creationId xmlns:p14="http://schemas.microsoft.com/office/powerpoint/2010/main" val="147248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EB12A-834F-45F0-8503-6EE2F332FA2F}"/>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Wales as a colony?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5430BF-6371-4A25-9211-CEE9915858F2}"/>
              </a:ext>
            </a:extLst>
          </p:cNvPr>
          <p:cNvSpPr>
            <a:spLocks noGrp="1"/>
          </p:cNvSpPr>
          <p:nvPr>
            <p:ph idx="1"/>
          </p:nvPr>
        </p:nvSpPr>
        <p:spPr/>
        <p:txBody>
          <a:bodyPr>
            <a:normAutofit/>
          </a:bodyPr>
          <a:lstStyle/>
          <a:p>
            <a:r>
              <a:rPr lang="en-GB" sz="2000" dirty="0">
                <a:effectLst/>
                <a:latin typeface="Arial" panose="020B0604020202020204" pitchFamily="34" charset="0"/>
                <a:ea typeface="Calibri" panose="020F0502020204030204" pitchFamily="34" charset="0"/>
              </a:rPr>
              <a:t>Kirsti </a:t>
            </a:r>
            <a:r>
              <a:rPr lang="en-GB" sz="2000" dirty="0" err="1">
                <a:effectLst/>
                <a:latin typeface="Arial" panose="020B0604020202020204" pitchFamily="34" charset="0"/>
                <a:ea typeface="Calibri" panose="020F0502020204030204" pitchFamily="34" charset="0"/>
              </a:rPr>
              <a:t>Bohata’s</a:t>
            </a:r>
            <a:r>
              <a:rPr lang="en-GB" sz="2000" dirty="0">
                <a:effectLst/>
                <a:latin typeface="Arial" panose="020B0604020202020204" pitchFamily="34" charset="0"/>
                <a:ea typeface="Calibri" panose="020F0502020204030204" pitchFamily="34" charset="0"/>
              </a:rPr>
              <a:t> </a:t>
            </a:r>
            <a:r>
              <a:rPr lang="en-GB" sz="2000" i="1" dirty="0">
                <a:effectLst/>
                <a:latin typeface="Arial" panose="020B0604020202020204" pitchFamily="34" charset="0"/>
                <a:ea typeface="Calibri" panose="020F0502020204030204" pitchFamily="34" charset="0"/>
              </a:rPr>
              <a:t>Postcolonialism Revisited</a:t>
            </a:r>
            <a:r>
              <a:rPr lang="en-GB" sz="2000" dirty="0">
                <a:effectLst/>
                <a:latin typeface="Arial" panose="020B0604020202020204" pitchFamily="34" charset="0"/>
                <a:ea typeface="Calibri" panose="020F0502020204030204" pitchFamily="34" charset="0"/>
              </a:rPr>
              <a:t> (Cardiff: UWP, 2004) </a:t>
            </a:r>
          </a:p>
          <a:p>
            <a:pPr marL="0" indent="0">
              <a:buNone/>
            </a:pPr>
            <a:r>
              <a:rPr lang="en-GB" sz="2000" dirty="0">
                <a:effectLst/>
                <a:latin typeface="Arial" panose="020B0604020202020204" pitchFamily="34" charset="0"/>
                <a:ea typeface="Calibri" panose="020F0502020204030204" pitchFamily="34" charset="0"/>
              </a:rPr>
              <a:t> </a:t>
            </a:r>
          </a:p>
          <a:p>
            <a:r>
              <a:rPr lang="en-GB" sz="2000" i="1" dirty="0">
                <a:effectLst/>
                <a:latin typeface="Arial" panose="020B0604020202020204" pitchFamily="34" charset="0"/>
                <a:ea typeface="Calibri" panose="020F0502020204030204" pitchFamily="34" charset="0"/>
              </a:rPr>
              <a:t>Postcolonial Wales</a:t>
            </a:r>
            <a:r>
              <a:rPr lang="en-GB" sz="2000" dirty="0">
                <a:effectLst/>
                <a:latin typeface="Arial" panose="020B0604020202020204" pitchFamily="34" charset="0"/>
                <a:ea typeface="Calibri" panose="020F0502020204030204" pitchFamily="34" charset="0"/>
              </a:rPr>
              <a:t>, ed Jane Aaron and Chris Williams (Cardiff: UWP, 2005)</a:t>
            </a:r>
          </a:p>
          <a:p>
            <a:endParaRPr lang="en-GB" sz="2000" dirty="0">
              <a:effectLst/>
              <a:latin typeface="Arial" panose="020B0604020202020204" pitchFamily="34" charset="0"/>
              <a:ea typeface="Calibri" panose="020F0502020204030204" pitchFamily="34" charset="0"/>
            </a:endParaRPr>
          </a:p>
          <a:p>
            <a:r>
              <a:rPr lang="en-GB" sz="2000" i="1" dirty="0">
                <a:effectLst/>
                <a:latin typeface="Arial" panose="020B0604020202020204" pitchFamily="34" charset="0"/>
                <a:ea typeface="Calibri" panose="020F0502020204030204" pitchFamily="34" charset="0"/>
              </a:rPr>
              <a:t>Corresponding Cultures: The Two Literatures of Wales</a:t>
            </a:r>
            <a:r>
              <a:rPr lang="en-GB" sz="2000" dirty="0">
                <a:effectLst/>
                <a:latin typeface="Arial" panose="020B0604020202020204" pitchFamily="34" charset="0"/>
                <a:ea typeface="Calibri" panose="020F0502020204030204" pitchFamily="34" charset="0"/>
              </a:rPr>
              <a:t> (Cardiff: University of Wales Press, 1999)</a:t>
            </a:r>
          </a:p>
          <a:p>
            <a:endParaRPr lang="en-GB" sz="2000" dirty="0">
              <a:effectLst/>
              <a:latin typeface="Arial" panose="020B0604020202020204" pitchFamily="34" charset="0"/>
              <a:ea typeface="Calibri" panose="020F0502020204030204" pitchFamily="34" charset="0"/>
            </a:endParaRPr>
          </a:p>
          <a:p>
            <a:r>
              <a:rPr lang="en-GB" sz="2000" dirty="0">
                <a:effectLst/>
                <a:latin typeface="Arial" panose="020B0604020202020204" pitchFamily="34" charset="0"/>
                <a:ea typeface="Calibri" panose="020F0502020204030204" pitchFamily="34" charset="0"/>
              </a:rPr>
              <a:t>Mc Cormack, </a:t>
            </a:r>
            <a:r>
              <a:rPr lang="en-GB" sz="2000" i="1" dirty="0">
                <a:effectLst/>
                <a:latin typeface="Arial" panose="020B0604020202020204" pitchFamily="34" charset="0"/>
                <a:ea typeface="Calibri" panose="020F0502020204030204" pitchFamily="34" charset="0"/>
              </a:rPr>
              <a:t>Ascendancy and Tradition in Anglo-Irish Literary History from 1789-1939</a:t>
            </a:r>
            <a:r>
              <a:rPr lang="en-GB" sz="2000" dirty="0">
                <a:effectLst/>
                <a:latin typeface="Arial" panose="020B0604020202020204" pitchFamily="34" charset="0"/>
                <a:ea typeface="Calibri" panose="020F0502020204030204" pitchFamily="34" charset="0"/>
              </a:rPr>
              <a:t> (Oxford: Clarendon Press, 1985)</a:t>
            </a:r>
          </a:p>
          <a:p>
            <a:endParaRPr lang="en-GB" sz="2000" dirty="0">
              <a:effectLst/>
              <a:latin typeface="Arial" panose="020B0604020202020204" pitchFamily="34" charset="0"/>
              <a:ea typeface="Calibri" panose="020F0502020204030204" pitchFamily="34" charset="0"/>
            </a:endParaRPr>
          </a:p>
          <a:p>
            <a:pPr marL="0" indent="0" algn="ctr">
              <a:buNone/>
            </a:pPr>
            <a:r>
              <a:rPr lang="en-GB" sz="2000">
                <a:latin typeface="Arial" panose="020B0604020202020204" pitchFamily="34" charset="0"/>
              </a:rPr>
              <a:t>	…</a:t>
            </a:r>
            <a:r>
              <a:rPr lang="en-GB" sz="2000" dirty="0">
                <a:latin typeface="Arial" panose="020B0604020202020204" pitchFamily="34" charset="0"/>
              </a:rPr>
              <a:t>Not to mention medieval historians such as R.R. Davies…</a:t>
            </a:r>
            <a:endParaRPr lang="en-GB" sz="2000" dirty="0"/>
          </a:p>
        </p:txBody>
      </p:sp>
    </p:spTree>
    <p:extLst>
      <p:ext uri="{BB962C8B-B14F-4D97-AF65-F5344CB8AC3E}">
        <p14:creationId xmlns:p14="http://schemas.microsoft.com/office/powerpoint/2010/main" val="3382397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A24E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EB825-F7C5-4595-B675-EE1EEC8366D2}"/>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dirty="0">
                <a:solidFill>
                  <a:srgbClr val="FFFFFF"/>
                </a:solidFill>
              </a:rPr>
              <a:t>Poets of decolonization</a:t>
            </a:r>
            <a:br>
              <a:rPr lang="en-US" sz="3100" dirty="0">
                <a:solidFill>
                  <a:srgbClr val="FFFFFF"/>
                </a:solidFill>
              </a:rPr>
            </a:br>
            <a:br>
              <a:rPr lang="en-US" sz="3100" dirty="0">
                <a:solidFill>
                  <a:srgbClr val="FFFFFF"/>
                </a:solidFill>
              </a:rPr>
            </a:br>
            <a:r>
              <a:rPr lang="en-GB" sz="2400" dirty="0" err="1">
                <a:effectLst/>
                <a:latin typeface="Arial" panose="020B0604020202020204" pitchFamily="34" charset="0"/>
                <a:ea typeface="Calibri" panose="020F0502020204030204" pitchFamily="34" charset="0"/>
                <a:cs typeface="Times New Roman" panose="02020603050405020304" pitchFamily="18" charset="0"/>
              </a:rPr>
              <a:t>Paol</a:t>
            </a:r>
            <a:r>
              <a:rPr lang="en-GB" sz="2400" dirty="0">
                <a:effectLst/>
                <a:latin typeface="Arial" panose="020B0604020202020204" pitchFamily="34" charset="0"/>
                <a:ea typeface="Calibri" panose="020F0502020204030204" pitchFamily="34" charset="0"/>
                <a:cs typeface="Times New Roman" panose="02020603050405020304" pitchFamily="18" charset="0"/>
              </a:rPr>
              <a:t>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Keineg</a:t>
            </a:r>
            <a:br>
              <a:rPr lang="en-GB" sz="2400" dirty="0">
                <a:effectLst/>
                <a:latin typeface="Arial" panose="020B0604020202020204" pitchFamily="34" charset="0"/>
                <a:ea typeface="Calibri" panose="020F0502020204030204" pitchFamily="34" charset="0"/>
                <a:cs typeface="Times New Roman" panose="02020603050405020304" pitchFamily="18" charset="0"/>
              </a:rPr>
            </a:br>
            <a:br>
              <a:rPr lang="en-GB" sz="2400" dirty="0">
                <a:effectLst/>
                <a:latin typeface="Arial" panose="020B0604020202020204" pitchFamily="34" charset="0"/>
                <a:ea typeface="Calibri" panose="020F0502020204030204" pitchFamily="34" charset="0"/>
                <a:cs typeface="Times New Roman" panose="02020603050405020304" pitchFamily="18" charset="0"/>
              </a:rPr>
            </a:br>
            <a:r>
              <a:rPr lang="en-GB" sz="2400" dirty="0">
                <a:effectLst/>
                <a:latin typeface="Arial" panose="020B0604020202020204" pitchFamily="34" charset="0"/>
                <a:ea typeface="Calibri" panose="020F0502020204030204" pitchFamily="34" charset="0"/>
                <a:cs typeface="Times New Roman" panose="02020603050405020304" pitchFamily="18" charset="0"/>
              </a:rPr>
              <a:t>Christian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Keginer</a:t>
            </a:r>
            <a:br>
              <a:rPr lang="en-GB" sz="2400" dirty="0">
                <a:effectLst/>
                <a:latin typeface="Arial" panose="020B0604020202020204" pitchFamily="34" charset="0"/>
                <a:ea typeface="Calibri" panose="020F0502020204030204" pitchFamily="34" charset="0"/>
                <a:cs typeface="Times New Roman" panose="02020603050405020304" pitchFamily="18" charset="0"/>
              </a:rPr>
            </a:br>
            <a:br>
              <a:rPr lang="en-GB" sz="2400" dirty="0">
                <a:latin typeface="Arial" panose="020B0604020202020204" pitchFamily="34" charset="0"/>
                <a:ea typeface="Calibri" panose="020F0502020204030204" pitchFamily="34" charset="0"/>
                <a:cs typeface="Times New Roman" panose="02020603050405020304" pitchFamily="18" charset="0"/>
              </a:rPr>
            </a:br>
            <a:r>
              <a:rPr lang="en-GB" sz="2400" dirty="0">
                <a:effectLst/>
                <a:latin typeface="Arial" panose="020B0604020202020204" pitchFamily="34" charset="0"/>
                <a:ea typeface="Calibri" panose="020F0502020204030204" pitchFamily="34" charset="0"/>
                <a:cs typeface="Times New Roman" panose="02020603050405020304" pitchFamily="18" charset="0"/>
              </a:rPr>
              <a:t>Yann-Ber </a:t>
            </a:r>
            <a:r>
              <a:rPr lang="en-GB" sz="2400" dirty="0" err="1">
                <a:effectLst/>
                <a:latin typeface="Arial" panose="020B0604020202020204" pitchFamily="34" charset="0"/>
                <a:ea typeface="Calibri" panose="020F0502020204030204" pitchFamily="34" charset="0"/>
                <a:cs typeface="Times New Roman" panose="02020603050405020304" pitchFamily="18" charset="0"/>
              </a:rPr>
              <a:t>Piriou</a:t>
            </a:r>
            <a:r>
              <a:rPr lang="en-GB" sz="2400" dirty="0">
                <a:effectLst/>
                <a:latin typeface="Arial" panose="020B0604020202020204" pitchFamily="34" charset="0"/>
                <a:ea typeface="Calibri" panose="020F0502020204030204" pitchFamily="34" charset="0"/>
                <a:cs typeface="Times New Roman" panose="02020603050405020304" pitchFamily="18" charset="0"/>
              </a:rPr>
              <a:t>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endParaRPr lang="en-US" sz="2400" dirty="0">
              <a:solidFill>
                <a:srgbClr val="FFFFFF"/>
              </a:solidFill>
            </a:endParaRP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olitical Poetry Is Hot Again. The Poet Laureate Explores Why, and How. -  The New York Times">
            <a:extLst>
              <a:ext uri="{FF2B5EF4-FFF2-40B4-BE49-F238E27FC236}">
                <a16:creationId xmlns:a16="http://schemas.microsoft.com/office/drawing/2014/main" id="{93276A48-FCA8-41B8-A5FB-85DF55C28F4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3665"/>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1945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8793-1D8F-44AE-ADC6-CC91D808A0DF}"/>
              </a:ext>
            </a:extLst>
          </p:cNvPr>
          <p:cNvSpPr>
            <a:spLocks noGrp="1"/>
          </p:cNvSpPr>
          <p:nvPr>
            <p:ph type="title"/>
          </p:nvPr>
        </p:nvSpPr>
        <p:spPr/>
        <p:txBody>
          <a:bodyPr>
            <a:noAutofit/>
          </a:bodyPr>
          <a:lstStyle/>
          <a:p>
            <a:r>
              <a:rPr lang="fr-FR" sz="3200" dirty="0">
                <a:effectLst/>
                <a:latin typeface="Arial" panose="020B0604020202020204" pitchFamily="34" charset="0"/>
                <a:ea typeface="Calibri" panose="020F0502020204030204" pitchFamily="34" charset="0"/>
              </a:rPr>
              <a:t>Yann-Ber Piriou, </a:t>
            </a:r>
            <a:r>
              <a:rPr lang="fr-FR" sz="3200" i="1" dirty="0">
                <a:effectLst/>
                <a:latin typeface="Arial" panose="020B0604020202020204" pitchFamily="34" charset="0"/>
                <a:ea typeface="Calibri" panose="020F0502020204030204" pitchFamily="34" charset="0"/>
              </a:rPr>
              <a:t>Défense de cracher par terre et de parler breton: poèmes de combat </a:t>
            </a:r>
            <a:r>
              <a:rPr lang="fr-FR" sz="3200" dirty="0">
                <a:effectLst/>
                <a:latin typeface="Arial" panose="020B0604020202020204" pitchFamily="34" charset="0"/>
                <a:ea typeface="Calibri" panose="020F0502020204030204" pitchFamily="34" charset="0"/>
              </a:rPr>
              <a:t>(1971)</a:t>
            </a:r>
            <a:br>
              <a:rPr lang="fr-FR" sz="3200" i="1" dirty="0">
                <a:effectLst/>
                <a:latin typeface="Arial" panose="020B0604020202020204" pitchFamily="34" charset="0"/>
                <a:ea typeface="Calibri" panose="020F0502020204030204" pitchFamily="34" charset="0"/>
              </a:rPr>
            </a:br>
            <a:r>
              <a:rPr lang="fr-FR" sz="3200" i="1" dirty="0">
                <a:effectLst/>
                <a:latin typeface="Arial" panose="020B0604020202020204" pitchFamily="34" charset="0"/>
                <a:ea typeface="Calibri" panose="020F0502020204030204" pitchFamily="34" charset="0"/>
              </a:rPr>
              <a:t>[</a:t>
            </a:r>
            <a:r>
              <a:rPr lang="fr-FR" sz="3200" i="1" dirty="0" err="1">
                <a:effectLst/>
                <a:latin typeface="Arial" panose="020B0604020202020204" pitchFamily="34" charset="0"/>
                <a:ea typeface="Calibri" panose="020F0502020204030204" pitchFamily="34" charset="0"/>
              </a:rPr>
              <a:t>Spitting</a:t>
            </a:r>
            <a:r>
              <a:rPr lang="fr-FR" sz="3200" i="1" dirty="0">
                <a:effectLst/>
                <a:latin typeface="Arial" panose="020B0604020202020204" pitchFamily="34" charset="0"/>
                <a:ea typeface="Calibri" panose="020F0502020204030204" pitchFamily="34" charset="0"/>
              </a:rPr>
              <a:t> and Breton </a:t>
            </a:r>
            <a:r>
              <a:rPr lang="fr-FR" sz="3200" i="1" dirty="0" err="1">
                <a:latin typeface="Arial" panose="020B0604020202020204" pitchFamily="34" charset="0"/>
                <a:ea typeface="Calibri" panose="020F0502020204030204" pitchFamily="34" charset="0"/>
              </a:rPr>
              <a:t>S</a:t>
            </a:r>
            <a:r>
              <a:rPr lang="fr-FR" sz="3200" i="1" dirty="0" err="1">
                <a:effectLst/>
                <a:latin typeface="Arial" panose="020B0604020202020204" pitchFamily="34" charset="0"/>
                <a:ea typeface="Calibri" panose="020F0502020204030204" pitchFamily="34" charset="0"/>
              </a:rPr>
              <a:t>peaking</a:t>
            </a:r>
            <a:r>
              <a:rPr lang="fr-FR" sz="3200" i="1" dirty="0">
                <a:effectLst/>
                <a:latin typeface="Arial" panose="020B0604020202020204" pitchFamily="34" charset="0"/>
                <a:ea typeface="Calibri" panose="020F0502020204030204" pitchFamily="34" charset="0"/>
              </a:rPr>
              <a:t> are </a:t>
            </a:r>
            <a:r>
              <a:rPr lang="fr-FR" sz="3200" i="1" dirty="0" err="1">
                <a:effectLst/>
                <a:latin typeface="Arial" panose="020B0604020202020204" pitchFamily="34" charset="0"/>
                <a:ea typeface="Calibri" panose="020F0502020204030204" pitchFamily="34" charset="0"/>
              </a:rPr>
              <a:t>Forbidden</a:t>
            </a:r>
            <a:r>
              <a:rPr lang="fr-FR" sz="3200" i="1" dirty="0">
                <a:effectLst/>
                <a:latin typeface="Arial" panose="020B0604020202020204" pitchFamily="34" charset="0"/>
                <a:ea typeface="Calibri" panose="020F0502020204030204" pitchFamily="34" charset="0"/>
              </a:rPr>
              <a:t>]</a:t>
            </a:r>
            <a:endParaRPr lang="en-GB" sz="3200" dirty="0"/>
          </a:p>
        </p:txBody>
      </p:sp>
      <p:sp>
        <p:nvSpPr>
          <p:cNvPr id="3" name="Content Placeholder 2">
            <a:extLst>
              <a:ext uri="{FF2B5EF4-FFF2-40B4-BE49-F238E27FC236}">
                <a16:creationId xmlns:a16="http://schemas.microsoft.com/office/drawing/2014/main" id="{519C68F2-DCC2-4779-8972-BFB98F5501CA}"/>
              </a:ext>
            </a:extLst>
          </p:cNvPr>
          <p:cNvSpPr>
            <a:spLocks noGrp="1"/>
          </p:cNvSpPr>
          <p:nvPr>
            <p:ph idx="1"/>
          </p:nvPr>
        </p:nvSpPr>
        <p:spPr/>
        <p:txBody>
          <a:bodyPr>
            <a:normAutofit/>
          </a:bodyPr>
          <a:lstStyle/>
          <a:p>
            <a:pPr marL="0" indent="0">
              <a:buNone/>
            </a:pPr>
            <a:endParaRPr lang="en-US" sz="3200" dirty="0">
              <a:latin typeface="Arial" panose="020B0604020202020204" pitchFamily="34" charset="0"/>
              <a:cs typeface="Arial" panose="020B0604020202020204" pitchFamily="34" charset="0"/>
            </a:endParaRPr>
          </a:p>
          <a:p>
            <a:pPr marL="0" indent="0">
              <a:buNone/>
            </a:pPr>
            <a:r>
              <a:rPr lang="en-US" sz="3200" dirty="0">
                <a:latin typeface="Arial" panose="020B0604020202020204" pitchFamily="34" charset="0"/>
                <a:cs typeface="Arial" panose="020B0604020202020204" pitchFamily="34" charset="0"/>
              </a:rPr>
              <a:t>Dedicated to:</a:t>
            </a:r>
          </a:p>
          <a:p>
            <a:pPr marL="0" indent="0">
              <a:buNone/>
            </a:pPr>
            <a:endParaRPr lang="en-US"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ea typeface="Calibri" panose="020F0502020204030204" pitchFamily="34" charset="0"/>
                <a:cs typeface="Arial" panose="020B0604020202020204" pitchFamily="34" charset="0"/>
              </a:rPr>
              <a:t>‘</a:t>
            </a:r>
            <a:r>
              <a:rPr lang="en-GB" sz="3200" dirty="0">
                <a:effectLst/>
                <a:latin typeface="Arial" panose="020B0604020202020204" pitchFamily="34" charset="0"/>
                <a:ea typeface="Calibri" panose="020F0502020204030204" pitchFamily="34" charset="0"/>
                <a:cs typeface="Arial" panose="020B0604020202020204" pitchFamily="34" charset="0"/>
              </a:rPr>
              <a:t>the Africans and </a:t>
            </a:r>
            <a:r>
              <a:rPr lang="en-GB" sz="3200" dirty="0" err="1">
                <a:effectLst/>
                <a:latin typeface="Arial" panose="020B0604020202020204" pitchFamily="34" charset="0"/>
                <a:ea typeface="Calibri" panose="020F0502020204030204" pitchFamily="34" charset="0"/>
                <a:cs typeface="Arial" panose="020B0604020202020204" pitchFamily="34" charset="0"/>
              </a:rPr>
              <a:t>Antillais</a:t>
            </a:r>
            <a:r>
              <a:rPr lang="en-GB" sz="3200" dirty="0">
                <a:effectLst/>
                <a:latin typeface="Arial" panose="020B0604020202020204" pitchFamily="34" charset="0"/>
                <a:ea typeface="Calibri" panose="020F0502020204030204" pitchFamily="34" charset="0"/>
                <a:cs typeface="Arial" panose="020B0604020202020204" pitchFamily="34" charset="0"/>
              </a:rPr>
              <a:t> who know the meaning of “being colonized”; to the French, the </a:t>
            </a:r>
            <a:r>
              <a:rPr lang="en-GB" sz="3200" dirty="0" err="1">
                <a:effectLst/>
                <a:latin typeface="Arial" panose="020B0604020202020204" pitchFamily="34" charset="0"/>
                <a:ea typeface="Calibri" panose="020F0502020204030204" pitchFamily="34" charset="0"/>
                <a:cs typeface="Arial" panose="020B0604020202020204" pitchFamily="34" charset="0"/>
              </a:rPr>
              <a:t>Occitanians</a:t>
            </a:r>
            <a:r>
              <a:rPr lang="en-GB" sz="3200" dirty="0">
                <a:effectLst/>
                <a:latin typeface="Arial" panose="020B0604020202020204" pitchFamily="34" charset="0"/>
                <a:ea typeface="Calibri" panose="020F0502020204030204" pitchFamily="34" charset="0"/>
                <a:cs typeface="Arial" panose="020B0604020202020204" pitchFamily="34" charset="0"/>
              </a:rPr>
              <a:t>, the Catalans, the Basques of mainland France’</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99937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657DE-C10A-4354-BE69-303ADC282236}"/>
              </a:ext>
            </a:extLst>
          </p:cNvPr>
          <p:cNvSpPr>
            <a:spLocks noGrp="1"/>
          </p:cNvSpPr>
          <p:nvPr>
            <p:ph type="title"/>
          </p:nvPr>
        </p:nvSpPr>
        <p:spPr/>
        <p:txBody>
          <a:bodyPr/>
          <a:lstStyle/>
          <a:p>
            <a:r>
              <a:rPr lang="en-US" dirty="0" err="1"/>
              <a:t>Paol</a:t>
            </a:r>
            <a:r>
              <a:rPr lang="en-US" dirty="0"/>
              <a:t> </a:t>
            </a:r>
            <a:r>
              <a:rPr lang="en-US" dirty="0" err="1"/>
              <a:t>Keineg</a:t>
            </a:r>
            <a:endParaRPr lang="en-GB" dirty="0"/>
          </a:p>
        </p:txBody>
      </p:sp>
      <p:sp>
        <p:nvSpPr>
          <p:cNvPr id="3" name="Content Placeholder 2">
            <a:extLst>
              <a:ext uri="{FF2B5EF4-FFF2-40B4-BE49-F238E27FC236}">
                <a16:creationId xmlns:a16="http://schemas.microsoft.com/office/drawing/2014/main" id="{CC9FA4CE-E3C7-4BC1-8DDA-BFEC7D50D46B}"/>
              </a:ext>
            </a:extLst>
          </p:cNvPr>
          <p:cNvSpPr>
            <a:spLocks noGrp="1"/>
          </p:cNvSpPr>
          <p:nvPr>
            <p:ph idx="1"/>
          </p:nvPr>
        </p:nvSpPr>
        <p:spPr/>
        <p:txBody>
          <a:bodyPr/>
          <a:lstStyle/>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Eyes and lips erased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face of scattered bones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veins of cold blood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fingers sliced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breath of dying hawthorn</a:t>
            </a:r>
          </a:p>
          <a:p>
            <a:pPr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fr-FR" sz="1800" dirty="0">
                <a:effectLst/>
                <a:latin typeface="Arial" panose="020B0604020202020204" pitchFamily="34" charset="0"/>
                <a:ea typeface="Calibri" panose="020F0502020204030204" pitchFamily="34" charset="0"/>
              </a:rPr>
              <a:t> - ‘Il est défendu de cracher par terre et de parler Breton’, </a:t>
            </a:r>
            <a:r>
              <a:rPr lang="fr-FR" sz="1800" i="1" dirty="0" err="1">
                <a:effectLst/>
                <a:latin typeface="Arial" panose="020B0604020202020204" pitchFamily="34" charset="0"/>
                <a:ea typeface="Calibri" panose="020F0502020204030204" pitchFamily="34" charset="0"/>
              </a:rPr>
              <a:t>Barzhonegoù-trakt</a:t>
            </a:r>
            <a:r>
              <a:rPr lang="fr-FR" sz="1800" i="1" dirty="0">
                <a:effectLst/>
                <a:latin typeface="Arial" panose="020B0604020202020204" pitchFamily="34" charset="0"/>
                <a:ea typeface="Calibri" panose="020F0502020204030204" pitchFamily="34" charset="0"/>
              </a:rPr>
              <a:t> (Poèmes tracts)</a:t>
            </a:r>
            <a:r>
              <a:rPr lang="fr-FR" sz="1800" dirty="0">
                <a:effectLst/>
                <a:latin typeface="Arial" panose="020B0604020202020204" pitchFamily="34" charset="0"/>
                <a:ea typeface="Calibri" panose="020F0502020204030204" pitchFamily="34" charset="0"/>
              </a:rPr>
              <a:t> (1971)</a:t>
            </a:r>
            <a:endParaRPr lang="en-GB" dirty="0"/>
          </a:p>
        </p:txBody>
      </p:sp>
    </p:spTree>
    <p:extLst>
      <p:ext uri="{BB962C8B-B14F-4D97-AF65-F5344CB8AC3E}">
        <p14:creationId xmlns:p14="http://schemas.microsoft.com/office/powerpoint/2010/main" val="3986596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A19CC-F05F-44E0-8B9D-4E2FDE24C720}"/>
              </a:ext>
            </a:extLst>
          </p:cNvPr>
          <p:cNvSpPr>
            <a:spLocks noGrp="1"/>
          </p:cNvSpPr>
          <p:nvPr>
            <p:ph type="title"/>
          </p:nvPr>
        </p:nvSpPr>
        <p:spPr/>
        <p:txBody>
          <a:bodyPr/>
          <a:lstStyle/>
          <a:p>
            <a:r>
              <a:rPr lang="en-US" dirty="0" err="1"/>
              <a:t>Paol</a:t>
            </a:r>
            <a:r>
              <a:rPr lang="en-US" dirty="0"/>
              <a:t> </a:t>
            </a:r>
            <a:r>
              <a:rPr lang="en-US" dirty="0" err="1"/>
              <a:t>Keineg</a:t>
            </a:r>
            <a:endParaRPr lang="en-GB" dirty="0"/>
          </a:p>
        </p:txBody>
      </p:sp>
      <p:sp>
        <p:nvSpPr>
          <p:cNvPr id="3" name="Content Placeholder 2">
            <a:extLst>
              <a:ext uri="{FF2B5EF4-FFF2-40B4-BE49-F238E27FC236}">
                <a16:creationId xmlns:a16="http://schemas.microsoft.com/office/drawing/2014/main" id="{D5B6486A-D867-48AF-AFB8-D8E69D5FBB05}"/>
              </a:ext>
            </a:extLst>
          </p:cNvPr>
          <p:cNvSpPr>
            <a:spLocks noGrp="1"/>
          </p:cNvSpPr>
          <p:nvPr>
            <p:ph idx="1"/>
          </p:nvPr>
        </p:nvSpPr>
        <p:spPr/>
        <p:txBody>
          <a:bodyPr/>
          <a:lstStyle/>
          <a:p>
            <a:pPr indent="0">
              <a:lnSpc>
                <a:spcPct val="107000"/>
              </a:lnSpc>
              <a:spcAft>
                <a:spcPts val="800"/>
              </a:spcAft>
              <a:buNone/>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it’s one of our villages that burns</a:t>
            </a: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when one of our brothers ransacks a village in Vietnam</a:t>
            </a: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it’s all of us he is killing</a:t>
            </a:r>
          </a:p>
          <a:p>
            <a:pPr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with the smash of an Algerian child’s skull].</a:t>
            </a:r>
          </a:p>
          <a:p>
            <a:endParaRPr lang="en-GB" sz="1800" dirty="0">
              <a:latin typeface="Arial" panose="020B0604020202020204" pitchFamily="34" charset="0"/>
              <a:cs typeface="Arial" panose="020B0604020202020204" pitchFamily="34" charset="0"/>
            </a:endParaRPr>
          </a:p>
          <a:p>
            <a:r>
              <a:rPr lang="fr-FR" sz="1800" i="1" dirty="0">
                <a:effectLst/>
                <a:latin typeface="Arial" panose="020B0604020202020204" pitchFamily="34" charset="0"/>
                <a:ea typeface="Calibri" panose="020F0502020204030204" pitchFamily="34" charset="0"/>
                <a:cs typeface="Arial" panose="020B0604020202020204" pitchFamily="34" charset="0"/>
              </a:rPr>
              <a:t>Hommes liges des talus en transes, réédition augmentée de Le poème du pays qui a faim, et suivi de Vent de Harlem</a:t>
            </a:r>
            <a:r>
              <a:rPr lang="fr-FR" sz="1800" dirty="0">
                <a:effectLst/>
                <a:latin typeface="Arial" panose="020B0604020202020204" pitchFamily="34" charset="0"/>
                <a:ea typeface="Calibri" panose="020F0502020204030204" pitchFamily="34" charset="0"/>
                <a:cs typeface="Arial" panose="020B0604020202020204" pitchFamily="34" charset="0"/>
              </a:rPr>
              <a:t>, préface de </a:t>
            </a:r>
            <a:r>
              <a:rPr lang="fr-FR" sz="1800" dirty="0" err="1">
                <a:effectLst/>
                <a:latin typeface="Arial" panose="020B0604020202020204" pitchFamily="34" charset="0"/>
                <a:ea typeface="Calibri" panose="020F0502020204030204" pitchFamily="34" charset="0"/>
                <a:cs typeface="Arial" panose="020B0604020202020204" pitchFamily="34" charset="0"/>
              </a:rPr>
              <a:t>Gwenc’hlan</a:t>
            </a:r>
            <a:r>
              <a:rPr lang="fr-FR" sz="1800" dirty="0">
                <a:effectLst/>
                <a:latin typeface="Arial" panose="020B0604020202020204" pitchFamily="34" charset="0"/>
                <a:ea typeface="Calibri" panose="020F0502020204030204" pitchFamily="34" charset="0"/>
                <a:cs typeface="Arial" panose="020B0604020202020204" pitchFamily="34" charset="0"/>
              </a:rPr>
              <a:t> Le </a:t>
            </a:r>
            <a:r>
              <a:rPr lang="fr-FR" sz="1800" dirty="0" err="1">
                <a:effectLst/>
                <a:latin typeface="Arial" panose="020B0604020202020204" pitchFamily="34" charset="0"/>
                <a:ea typeface="Calibri" panose="020F0502020204030204" pitchFamily="34" charset="0"/>
                <a:cs typeface="Arial" panose="020B0604020202020204" pitchFamily="34" charset="0"/>
              </a:rPr>
              <a:t>Scouëzec</a:t>
            </a:r>
            <a:r>
              <a:rPr lang="fr-FR" sz="1800" dirty="0">
                <a:effectLst/>
                <a:latin typeface="Arial" panose="020B0604020202020204" pitchFamily="34" charset="0"/>
                <a:ea typeface="Calibri" panose="020F0502020204030204" pitchFamily="34" charset="0"/>
                <a:cs typeface="Arial" panose="020B0604020202020204" pitchFamily="34" charset="0"/>
              </a:rPr>
              <a:t> (Paris: P. J. Oswald, 1969</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0291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E0EF-D993-44E1-A7AA-8EF742AD2004}"/>
              </a:ext>
            </a:extLst>
          </p:cNvPr>
          <p:cNvSpPr>
            <a:spLocks noGrp="1"/>
          </p:cNvSpPr>
          <p:nvPr>
            <p:ph type="title"/>
          </p:nvPr>
        </p:nvSpPr>
        <p:spPr/>
        <p:txBody>
          <a:bodyPr/>
          <a:lstStyle/>
          <a:p>
            <a:r>
              <a:rPr lang="en-US" dirty="0"/>
              <a:t>Christian </a:t>
            </a:r>
            <a:r>
              <a:rPr lang="en-US" dirty="0" err="1"/>
              <a:t>Keginer</a:t>
            </a:r>
            <a:endParaRPr lang="en-GB" dirty="0"/>
          </a:p>
        </p:txBody>
      </p:sp>
      <p:sp>
        <p:nvSpPr>
          <p:cNvPr id="3" name="Content Placeholder 2">
            <a:extLst>
              <a:ext uri="{FF2B5EF4-FFF2-40B4-BE49-F238E27FC236}">
                <a16:creationId xmlns:a16="http://schemas.microsoft.com/office/drawing/2014/main" id="{6EB1BC21-AE4F-4252-A64D-CA97B2E30AD2}"/>
              </a:ext>
            </a:extLst>
          </p:cNvPr>
          <p:cNvSpPr>
            <a:spLocks noGrp="1"/>
          </p:cNvSpPr>
          <p:nvPr>
            <p:ph idx="1"/>
          </p:nvPr>
        </p:nvSpPr>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It is not enough for there to be in Brittany poets who express themselves in French. These poets must be conscious of </a:t>
            </a:r>
            <a:r>
              <a:rPr lang="en-GB" sz="2000" i="1" dirty="0">
                <a:effectLst/>
                <a:latin typeface="Arial" panose="020B0604020202020204" pitchFamily="34" charset="0"/>
                <a:ea typeface="Times New Roman" panose="02020603050405020304" pitchFamily="18" charset="0"/>
                <a:cs typeface="Arial" panose="020B0604020202020204" pitchFamily="34" charset="0"/>
              </a:rPr>
              <a:t>speaking Breton</a:t>
            </a:r>
            <a:r>
              <a:rPr lang="en-GB" sz="2000" dirty="0">
                <a:effectLst/>
                <a:latin typeface="Arial" panose="020B0604020202020204" pitchFamily="34" charset="0"/>
                <a:ea typeface="Times New Roman" panose="02020603050405020304" pitchFamily="18" charset="0"/>
                <a:cs typeface="Arial" panose="020B0604020202020204" pitchFamily="34" charset="0"/>
              </a:rPr>
              <a:t>, even in an imposed foreign language such as French; to this end a political consciousness of the existence of the Breton people is necessary, just as, in the same situation, the black writer who writes in French must </a:t>
            </a:r>
            <a:r>
              <a:rPr lang="en-GB" sz="2000" i="1" dirty="0">
                <a:effectLst/>
                <a:latin typeface="Arial" panose="020B0604020202020204" pitchFamily="34" charset="0"/>
                <a:ea typeface="Times New Roman" panose="02020603050405020304" pitchFamily="18" charset="0"/>
                <a:cs typeface="Arial" panose="020B0604020202020204" pitchFamily="34" charset="0"/>
              </a:rPr>
              <a:t>be conscious</a:t>
            </a:r>
            <a:r>
              <a:rPr lang="en-GB" sz="2000" dirty="0">
                <a:effectLst/>
                <a:latin typeface="Arial" panose="020B0604020202020204" pitchFamily="34" charset="0"/>
                <a:ea typeface="Times New Roman" panose="02020603050405020304" pitchFamily="18" charset="0"/>
                <a:cs typeface="Arial" panose="020B0604020202020204" pitchFamily="34" charset="0"/>
              </a:rPr>
              <a:t> that he is Black so as to stop writing in the French language, and to write at last in </a:t>
            </a:r>
            <a:r>
              <a:rPr lang="en-GB" sz="2000" i="1" dirty="0">
                <a:effectLst/>
                <a:latin typeface="Arial" panose="020B0604020202020204" pitchFamily="34" charset="0"/>
                <a:ea typeface="Times New Roman" panose="02020603050405020304" pitchFamily="18" charset="0"/>
                <a:cs typeface="Arial" panose="020B0604020202020204" pitchFamily="34" charset="0"/>
              </a:rPr>
              <a:t>black language</a:t>
            </a:r>
            <a:r>
              <a:rPr lang="en-GB" sz="2000" dirty="0">
                <a:effectLst/>
                <a:latin typeface="Arial" panose="020B0604020202020204" pitchFamily="34" charset="0"/>
                <a:ea typeface="Times New Roman" panose="02020603050405020304" pitchFamily="18" charset="0"/>
                <a:cs typeface="Arial" panose="020B0604020202020204" pitchFamily="34" charset="0"/>
              </a:rPr>
              <a:t>, even while using French words […] Thus we see that there is no need to add the word </a:t>
            </a:r>
            <a:r>
              <a:rPr lang="en-GB" sz="2000" i="1" dirty="0">
                <a:effectLst/>
                <a:latin typeface="Arial" panose="020B0604020202020204" pitchFamily="34" charset="0"/>
                <a:ea typeface="Times New Roman" panose="02020603050405020304" pitchFamily="18" charset="0"/>
                <a:cs typeface="Arial" panose="020B0604020202020204" pitchFamily="34" charset="0"/>
              </a:rPr>
              <a:t>revolutionary</a:t>
            </a:r>
            <a:r>
              <a:rPr lang="en-GB" sz="2000" dirty="0">
                <a:effectLst/>
                <a:latin typeface="Arial" panose="020B0604020202020204" pitchFamily="34" charset="0"/>
                <a:ea typeface="Times New Roman" panose="02020603050405020304" pitchFamily="18" charset="0"/>
                <a:cs typeface="Arial" panose="020B0604020202020204" pitchFamily="34" charset="0"/>
              </a:rPr>
              <a:t> to the phrase </a:t>
            </a:r>
            <a:r>
              <a:rPr lang="en-GB" sz="2000" i="1" dirty="0">
                <a:effectLst/>
                <a:latin typeface="Arial" panose="020B0604020202020204" pitchFamily="34" charset="0"/>
                <a:ea typeface="Times New Roman" panose="02020603050405020304" pitchFamily="18" charset="0"/>
                <a:cs typeface="Arial" panose="020B0604020202020204" pitchFamily="34" charset="0"/>
              </a:rPr>
              <a:t>French-language Breton poetry</a:t>
            </a:r>
            <a:r>
              <a:rPr lang="en-GB" sz="2000" dirty="0">
                <a:effectLst/>
                <a:latin typeface="Arial" panose="020B0604020202020204" pitchFamily="34" charset="0"/>
                <a:ea typeface="Times New Roman" panose="02020603050405020304" pitchFamily="18" charset="0"/>
                <a:cs typeface="Arial" panose="020B0604020202020204" pitchFamily="34" charset="0"/>
              </a:rPr>
              <a:t>, because since its very existence is subversive, it already means: revolutionary poetry</a:t>
            </a:r>
          </a:p>
          <a:p>
            <a:pPr marL="0" indent="0">
              <a:buNone/>
            </a:pPr>
            <a:r>
              <a:rPr lang="fr-FR" sz="2000" dirty="0">
                <a:effectLst/>
                <a:latin typeface="Arial" panose="020B0604020202020204" pitchFamily="34" charset="0"/>
                <a:ea typeface="Calibri" panose="020F0502020204030204" pitchFamily="34" charset="0"/>
                <a:cs typeface="Arial" panose="020B0604020202020204" pitchFamily="34" charset="0"/>
              </a:rPr>
              <a:t>- </a:t>
            </a:r>
            <a:r>
              <a:rPr lang="fr-FR" sz="2000" i="1" dirty="0">
                <a:effectLst/>
                <a:latin typeface="Arial" panose="020B0604020202020204" pitchFamily="34" charset="0"/>
                <a:ea typeface="Calibri" panose="020F0502020204030204" pitchFamily="34" charset="0"/>
                <a:cs typeface="Arial" panose="020B0604020202020204" pitchFamily="34" charset="0"/>
              </a:rPr>
              <a:t>Un dépaysement, précédé d’une Mise au point et suivi d’un Point de départ (Une poésie révolutionnaire bretonne existe)</a:t>
            </a:r>
            <a:r>
              <a:rPr lang="fr-FR" sz="2000" i="1" dirty="0">
                <a:latin typeface="Arial" panose="020B0604020202020204" pitchFamily="34" charset="0"/>
                <a:ea typeface="Calibri" panose="020F0502020204030204" pitchFamily="34" charset="0"/>
                <a:cs typeface="Arial" panose="020B0604020202020204" pitchFamily="34" charset="0"/>
              </a:rPr>
              <a:t> </a:t>
            </a:r>
            <a:r>
              <a:rPr lang="fr-FR" sz="2000" dirty="0">
                <a:effectLst/>
                <a:latin typeface="Arial" panose="020B0604020202020204" pitchFamily="34" charset="0"/>
                <a:ea typeface="Calibri" panose="020F0502020204030204" pitchFamily="34" charset="0"/>
                <a:cs typeface="Arial" panose="020B0604020202020204" pitchFamily="34" charset="0"/>
              </a:rPr>
              <a:t>(Paris: Oswald, 1972)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547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6F22A-9DB3-478C-BA54-14AB633AFA89}"/>
              </a:ext>
            </a:extLst>
          </p:cNvPr>
          <p:cNvSpPr>
            <a:spLocks noGrp="1"/>
          </p:cNvSpPr>
          <p:nvPr>
            <p:ph type="title"/>
          </p:nvPr>
        </p:nvSpPr>
        <p:spPr/>
        <p:txBody>
          <a:bodyPr>
            <a:normAutofit/>
          </a:bodyPr>
          <a:lstStyle/>
          <a:p>
            <a:r>
              <a:rPr lang="en-US" sz="3600" dirty="0">
                <a:latin typeface="Arial" panose="020B0604020202020204" pitchFamily="34" charset="0"/>
                <a:cs typeface="Arial" panose="020B0604020202020204" pitchFamily="34" charset="0"/>
              </a:rPr>
              <a:t>Christian </a:t>
            </a:r>
            <a:r>
              <a:rPr lang="en-US" sz="3600" dirty="0" err="1">
                <a:latin typeface="Arial" panose="020B0604020202020204" pitchFamily="34" charset="0"/>
                <a:cs typeface="Arial" panose="020B0604020202020204" pitchFamily="34" charset="0"/>
              </a:rPr>
              <a:t>Keginer</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DD5108-F7D0-4BC4-A4C2-FEE834F348EE}"/>
              </a:ext>
            </a:extLst>
          </p:cNvPr>
          <p:cNvSpPr>
            <a:spLocks noGrp="1"/>
          </p:cNvSpPr>
          <p:nvPr>
            <p:ph idx="1"/>
          </p:nvPr>
        </p:nvSpPr>
        <p:spPr/>
        <p:txBody>
          <a:bodyPr/>
          <a:lstStyle/>
          <a:p>
            <a:endParaRPr lang="en-GB" sz="1800" dirty="0">
              <a:effectLst/>
              <a:latin typeface="Arial" panose="020B0604020202020204" pitchFamily="34" charset="0"/>
              <a:ea typeface="Calibri" panose="020F0502020204030204" pitchFamily="34" charset="0"/>
            </a:endParaRPr>
          </a:p>
          <a:p>
            <a:r>
              <a:rPr lang="en-GB" sz="2400" dirty="0">
                <a:effectLst/>
                <a:latin typeface="Arial" panose="020B0604020202020204" pitchFamily="34" charset="0"/>
                <a:ea typeface="Calibri" panose="020F0502020204030204" pitchFamily="34" charset="0"/>
                <a:cs typeface="Arial" panose="020B0604020202020204" pitchFamily="34" charset="0"/>
              </a:rPr>
              <a:t>the black poet who writes in French must </a:t>
            </a:r>
            <a:r>
              <a:rPr lang="en-GB" sz="2400" i="1" dirty="0">
                <a:effectLst/>
                <a:latin typeface="Arial" panose="020B0604020202020204" pitchFamily="34" charset="0"/>
                <a:ea typeface="Calibri" panose="020F0502020204030204" pitchFamily="34" charset="0"/>
                <a:cs typeface="Arial" panose="020B0604020202020204" pitchFamily="34" charset="0"/>
              </a:rPr>
              <a:t>be conscious</a:t>
            </a:r>
            <a:r>
              <a:rPr lang="en-GB" sz="2400" dirty="0">
                <a:effectLst/>
                <a:latin typeface="Arial" panose="020B0604020202020204" pitchFamily="34" charset="0"/>
                <a:ea typeface="Calibri" panose="020F0502020204030204" pitchFamily="34" charset="0"/>
                <a:cs typeface="Arial" panose="020B0604020202020204" pitchFamily="34" charset="0"/>
              </a:rPr>
              <a:t> that he is Black so as to stop writing in the French language, and to write at last in </a:t>
            </a:r>
            <a:r>
              <a:rPr lang="en-GB" sz="2400" i="1" dirty="0">
                <a:effectLst/>
                <a:latin typeface="Arial" panose="020B0604020202020204" pitchFamily="34" charset="0"/>
                <a:ea typeface="Calibri" panose="020F0502020204030204" pitchFamily="34" charset="0"/>
                <a:cs typeface="Arial" panose="020B0604020202020204" pitchFamily="34" charset="0"/>
              </a:rPr>
              <a:t>black language</a:t>
            </a:r>
            <a:r>
              <a:rPr lang="en-GB" sz="2400" dirty="0">
                <a:effectLst/>
                <a:latin typeface="Arial" panose="020B0604020202020204" pitchFamily="34" charset="0"/>
                <a:ea typeface="Calibri" panose="020F0502020204030204" pitchFamily="34" charset="0"/>
                <a:cs typeface="Arial" panose="020B0604020202020204" pitchFamily="34" charset="0"/>
              </a:rPr>
              <a:t>, even while using French words.</a:t>
            </a:r>
          </a:p>
          <a:p>
            <a:endParaRPr lang="en-GB" sz="2400" dirty="0">
              <a:latin typeface="Arial" panose="020B0604020202020204" pitchFamily="34" charset="0"/>
              <a:cs typeface="Arial" panose="020B0604020202020204" pitchFamily="34" charset="0"/>
            </a:endParaRPr>
          </a:p>
          <a:p>
            <a:r>
              <a:rPr lang="en-GB" sz="2400" dirty="0">
                <a:effectLst/>
                <a:latin typeface="Arial" panose="020B0604020202020204" pitchFamily="34" charset="0"/>
                <a:ea typeface="Times New Roman" panose="02020603050405020304" pitchFamily="18" charset="0"/>
                <a:cs typeface="Arial" panose="020B0604020202020204" pitchFamily="34" charset="0"/>
              </a:rPr>
              <a:t>Breton poetry in the French language – and it is this </a:t>
            </a:r>
            <a:r>
              <a:rPr lang="en-GB" sz="2400" i="1" dirty="0">
                <a:effectLst/>
                <a:latin typeface="Arial" panose="020B0604020202020204" pitchFamily="34" charset="0"/>
                <a:ea typeface="Times New Roman" panose="02020603050405020304" pitchFamily="18" charset="0"/>
                <a:cs typeface="Arial" panose="020B0604020202020204" pitchFamily="34" charset="0"/>
              </a:rPr>
              <a:t>contra-diction</a:t>
            </a:r>
            <a:r>
              <a:rPr lang="en-GB" sz="2400" dirty="0">
                <a:effectLst/>
                <a:latin typeface="Arial" panose="020B0604020202020204" pitchFamily="34" charset="0"/>
                <a:ea typeface="Times New Roman" panose="02020603050405020304" pitchFamily="18" charset="0"/>
                <a:cs typeface="Arial" panose="020B0604020202020204" pitchFamily="34" charset="0"/>
              </a:rPr>
              <a:t> that makes it politically revolutionary – has an incestuous and murderous relationship with the French language. Born of this foreign language, despite its source being elsewhere, it merges with it so as to better destroy it.</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	- 1972</a:t>
            </a: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2781705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05716-E87D-4272-91ED-B043D7E54E51}"/>
              </a:ext>
            </a:extLst>
          </p:cNvPr>
          <p:cNvSpPr>
            <a:spLocks noGrp="1"/>
          </p:cNvSpPr>
          <p:nvPr>
            <p:ph type="title"/>
          </p:nvPr>
        </p:nvSpPr>
        <p:spPr>
          <a:xfrm>
            <a:off x="5021821" y="4004732"/>
            <a:ext cx="6465287" cy="1324235"/>
          </a:xfrm>
        </p:spPr>
        <p:txBody>
          <a:bodyPr vert="horz" lIns="91440" tIns="45720" rIns="91440" bIns="45720" rtlCol="0" anchor="b">
            <a:normAutofit/>
          </a:bodyPr>
          <a:lstStyle/>
          <a:p>
            <a:r>
              <a:rPr lang="en-US" dirty="0" err="1"/>
              <a:t>Stivell</a:t>
            </a:r>
            <a:r>
              <a:rPr lang="en-US" dirty="0"/>
              <a:t>, </a:t>
            </a:r>
            <a:r>
              <a:rPr lang="en-US" dirty="0" err="1"/>
              <a:t>Glenmor</a:t>
            </a:r>
            <a:r>
              <a:rPr lang="en-US" dirty="0"/>
              <a:t>, </a:t>
            </a:r>
            <a:r>
              <a:rPr lang="en-US" dirty="0" err="1"/>
              <a:t>Servat</a:t>
            </a:r>
            <a:r>
              <a:rPr lang="en-US" dirty="0"/>
              <a:t>, </a:t>
            </a:r>
            <a:br>
              <a:rPr lang="en-US" dirty="0"/>
            </a:br>
            <a:r>
              <a:rPr lang="en-US" dirty="0"/>
              <a:t>Tri Yann</a:t>
            </a:r>
          </a:p>
        </p:txBody>
      </p:sp>
      <p:sp>
        <p:nvSpPr>
          <p:cNvPr id="77" name="Rectangle 76">
            <a:extLst>
              <a:ext uri="{FF2B5EF4-FFF2-40B4-BE49-F238E27FC236}">
                <a16:creationId xmlns:a16="http://schemas.microsoft.com/office/drawing/2014/main" id="{2BE2D1B8-0887-4D2B-8C42-999040132B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17634" y="321733"/>
            <a:ext cx="4129237" cy="6060017"/>
          </a:xfrm>
          <a:prstGeom prst="rect">
            <a:avLst/>
          </a:prstGeom>
          <a:solidFill>
            <a:srgbClr val="FFFFFF"/>
          </a:solidFill>
          <a:ln w="127000" cap="sq" cmpd="thinThick">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4" name="Picture 2" descr="Alan Stivell - Wikipedia">
            <a:extLst>
              <a:ext uri="{FF2B5EF4-FFF2-40B4-BE49-F238E27FC236}">
                <a16:creationId xmlns:a16="http://schemas.microsoft.com/office/drawing/2014/main" id="{75CCF197-4B03-4208-AFFD-5C6052A098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9366" y="785765"/>
            <a:ext cx="3483526" cy="2325253"/>
          </a:xfrm>
          <a:prstGeom prst="rect">
            <a:avLst/>
          </a:prstGeom>
          <a:noFill/>
          <a:extLst>
            <a:ext uri="{909E8E84-426E-40DD-AFC4-6F175D3DCCD1}">
              <a14:hiddenFill xmlns:a14="http://schemas.microsoft.com/office/drawing/2010/main">
                <a:solidFill>
                  <a:srgbClr val="FFFFFF"/>
                </a:solidFill>
              </a14:hiddenFill>
            </a:ext>
          </a:extLst>
        </p:spPr>
      </p:pic>
      <p:sp>
        <p:nvSpPr>
          <p:cNvPr id="79" name="Rectangle 78">
            <a:extLst>
              <a:ext uri="{FF2B5EF4-FFF2-40B4-BE49-F238E27FC236}">
                <a16:creationId xmlns:a16="http://schemas.microsoft.com/office/drawing/2014/main" id="{FA085277-BAF7-40CC-A608-B030CA969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811469" y="321733"/>
            <a:ext cx="3375479" cy="3259667"/>
          </a:xfrm>
          <a:prstGeom prst="rect">
            <a:avLst/>
          </a:prstGeom>
          <a:solidFill>
            <a:srgbClr val="FFFFFF"/>
          </a:solidFill>
          <a:ln w="127000" cap="sq" cmpd="thinThick">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80" name="Picture 8">
            <a:extLst>
              <a:ext uri="{FF2B5EF4-FFF2-40B4-BE49-F238E27FC236}">
                <a16:creationId xmlns:a16="http://schemas.microsoft.com/office/drawing/2014/main" id="{3B65C85D-5F3B-4134-8F04-5685F1CBB8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90338" y="865231"/>
            <a:ext cx="2804299" cy="2166320"/>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64009F90-86BF-44AE-B0EB-D68140E0E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8508682" y="321733"/>
            <a:ext cx="3375478" cy="3259667"/>
          </a:xfrm>
          <a:prstGeom prst="rect">
            <a:avLst/>
          </a:prstGeom>
          <a:solidFill>
            <a:srgbClr val="FFFFFF"/>
          </a:solidFill>
          <a:ln w="127000" cap="sq" cmpd="thinThick">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78" name="Picture 6" descr="Gilles Servat - Wikipedia">
            <a:extLst>
              <a:ext uri="{FF2B5EF4-FFF2-40B4-BE49-F238E27FC236}">
                <a16:creationId xmlns:a16="http://schemas.microsoft.com/office/drawing/2014/main" id="{EDD76FA1-949C-4B4A-8885-4363C30469F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374313" y="628649"/>
            <a:ext cx="1687538" cy="263948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Glenmor | Discography | Discogs">
            <a:extLst>
              <a:ext uri="{FF2B5EF4-FFF2-40B4-BE49-F238E27FC236}">
                <a16:creationId xmlns:a16="http://schemas.microsoft.com/office/drawing/2014/main" id="{BB8C4E31-0951-488A-BA33-23739766E31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9366" y="3505904"/>
            <a:ext cx="3483526" cy="2612644"/>
          </a:xfrm>
          <a:prstGeom prst="rect">
            <a:avLst/>
          </a:prstGeom>
          <a:noFill/>
          <a:extLst>
            <a:ext uri="{909E8E84-426E-40DD-AFC4-6F175D3DCCD1}">
              <a14:hiddenFill xmlns:a14="http://schemas.microsoft.com/office/drawing/2010/main">
                <a:solidFill>
                  <a:srgbClr val="FFFFFF"/>
                </a:solidFill>
              </a14:hiddenFill>
            </a:ext>
          </a:extLst>
        </p:spPr>
      </p:pic>
      <p:cxnSp>
        <p:nvCxnSpPr>
          <p:cNvPr id="83" name="Straight Connector 82">
            <a:extLst>
              <a:ext uri="{FF2B5EF4-FFF2-40B4-BE49-F238E27FC236}">
                <a16:creationId xmlns:a16="http://schemas.microsoft.com/office/drawing/2014/main" id="{14254369-4B26-4D6A-A4CD-BE3438297C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chemeClr val="tx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35676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719</Words>
  <Application>Microsoft Office PowerPoint</Application>
  <PresentationFormat>Widescreen</PresentationFormat>
  <Paragraphs>65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Calibri Light</vt:lpstr>
      <vt:lpstr>Arial</vt:lpstr>
      <vt:lpstr>Calibri</vt:lpstr>
      <vt:lpstr>Office Theme</vt:lpstr>
      <vt:lpstr> MODULE CODE: HPCS6007 </vt:lpstr>
      <vt:lpstr>Political party</vt:lpstr>
      <vt:lpstr>Colonized!</vt:lpstr>
      <vt:lpstr>The Algerian war (1954-1962)</vt:lpstr>
      <vt:lpstr>Morvan Lebesque</vt:lpstr>
      <vt:lpstr>Is Brittany a colony?</vt:lpstr>
      <vt:lpstr>Wales as a colony?</vt:lpstr>
      <vt:lpstr>Poets of decolonization  Paol Keineg  Christian Keginer  Yann-Ber Piriou  </vt:lpstr>
      <vt:lpstr>Yann-Ber Piriou, Défense de cracher par terre et de parler breton: poèmes de combat (1971) [Spitting and Breton Speaking are Forbidden]</vt:lpstr>
      <vt:lpstr>Paol Keineg</vt:lpstr>
      <vt:lpstr>Paol Keineg</vt:lpstr>
      <vt:lpstr>Christian Keginer</vt:lpstr>
      <vt:lpstr>Christian Keginer</vt:lpstr>
      <vt:lpstr>Stivell, Glenmor, Servat,  Tri Yann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CODE: HPCS6007 </dc:title>
  <dc:creator>Nicholas Shilton</dc:creator>
  <cp:lastModifiedBy>Nicholas Shilton</cp:lastModifiedBy>
  <cp:revision>1</cp:revision>
  <dcterms:created xsi:type="dcterms:W3CDTF">2020-12-01T09:35:27Z</dcterms:created>
  <dcterms:modified xsi:type="dcterms:W3CDTF">2020-12-01T10:27:50Z</dcterms:modified>
</cp:coreProperties>
</file>