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59" r:id="rId4"/>
    <p:sldId id="260" r:id="rId5"/>
    <p:sldId id="271" r:id="rId6"/>
    <p:sldId id="261" r:id="rId7"/>
    <p:sldId id="262" r:id="rId8"/>
    <p:sldId id="265" r:id="rId9"/>
    <p:sldId id="263" r:id="rId10"/>
    <p:sldId id="268"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4558AE-20CA-951A-743A-E2E07FC4ACB7}" v="223" dt="2022-03-26T19:42:15.282"/>
    <p1510:client id="{19E1CBE0-7CD0-43EA-BAD0-428E34322673}" v="348" dt="2022-03-26T22:04:30.296"/>
    <p1510:client id="{1FC28350-3F5B-4DBC-89EE-5346258ECEF7}" v="20" dt="2022-03-27T00:02:01.216"/>
    <p1510:client id="{3A0353E1-5CC3-D6A1-61D5-D7B20066917B}" v="171" dt="2022-03-26T19:21:16.591"/>
    <p1510:client id="{4F9926E3-A595-4365-81ED-38EABD4ED319}" v="339" dt="2022-03-26T21:55:12.161"/>
    <p1510:client id="{74886007-E129-8600-5C2F-0F320E7C3218}" v="119" dt="2022-03-26T20:15:52.290"/>
    <p1510:client id="{79EB0A46-3BA6-F287-7234-018696E711B3}" v="92" dt="2022-03-27T10:18:26.373"/>
    <p1510:client id="{81573CA3-3187-49DD-7DD9-B83327C3BDE9}" v="103" dt="2022-03-27T12:27:04.220"/>
    <p1510:client id="{817E59BA-2BE0-DA4D-952A-C8AAC826868E}" v="49" dt="2022-03-27T10:11:33.805"/>
    <p1510:client id="{8A48B02A-0355-45F2-BA10-E072CAAE74A9}" v="13" dt="2022-03-27T12:49:33.082"/>
    <p1510:client id="{8CB7E432-D84A-B6A6-7B3E-5BFC929A62C7}" v="266" dt="2022-03-27T10:01:46.296"/>
    <p1510:client id="{A66DFE46-FE75-F8AB-DFA6-C694EF63CB62}" v="329" dt="2022-03-27T12:37:28.339"/>
    <p1510:client id="{BB9510F3-521A-428A-AE0B-CD8A85779944}" v="29" dt="2022-03-27T00:26:58.629"/>
    <p1510:client id="{CA6353B9-7640-4C5E-A40A-4873CC4689AE}" v="62" dt="2022-03-26T22:58:54.466"/>
    <p1510:client id="{DB3E7188-E7DC-C0D7-716E-74CBE9DB8577}" v="284" dt="2022-03-26T22:23:00.7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hana Musharrath Tahura (2109147)" userId="S::2109147@student.uwtsd.ac.uk::04910b7b-cbbc-4d2b-8c5d-77823735879a" providerId="AD" clId="Web-{A66DFE46-FE75-F8AB-DFA6-C694EF63CB62}"/>
    <pc:docChg chg="delSld modSld">
      <pc:chgData name="Farhana Musharrath Tahura (2109147)" userId="S::2109147@student.uwtsd.ac.uk::04910b7b-cbbc-4d2b-8c5d-77823735879a" providerId="AD" clId="Web-{A66DFE46-FE75-F8AB-DFA6-C694EF63CB62}" dt="2022-03-27T12:37:28.339" v="173"/>
      <pc:docMkLst>
        <pc:docMk/>
      </pc:docMkLst>
      <pc:sldChg chg="addSp delSp modSp mod setBg setClrOvrMap">
        <pc:chgData name="Farhana Musharrath Tahura (2109147)" userId="S::2109147@student.uwtsd.ac.uk::04910b7b-cbbc-4d2b-8c5d-77823735879a" providerId="AD" clId="Web-{A66DFE46-FE75-F8AB-DFA6-C694EF63CB62}" dt="2022-03-27T12:37:28.339" v="173"/>
        <pc:sldMkLst>
          <pc:docMk/>
          <pc:sldMk cId="2610578111" sldId="262"/>
        </pc:sldMkLst>
        <pc:spChg chg="mod">
          <ac:chgData name="Farhana Musharrath Tahura (2109147)" userId="S::2109147@student.uwtsd.ac.uk::04910b7b-cbbc-4d2b-8c5d-77823735879a" providerId="AD" clId="Web-{A66DFE46-FE75-F8AB-DFA6-C694EF63CB62}" dt="2022-03-27T12:37:24.402" v="172"/>
          <ac:spMkLst>
            <pc:docMk/>
            <pc:sldMk cId="2610578111" sldId="262"/>
            <ac:spMk id="2" creationId="{FA850FE3-F79F-4DD5-9EC6-D80C21219B95}"/>
          </ac:spMkLst>
        </pc:spChg>
        <pc:spChg chg="del mod">
          <ac:chgData name="Farhana Musharrath Tahura (2109147)" userId="S::2109147@student.uwtsd.ac.uk::04910b7b-cbbc-4d2b-8c5d-77823735879a" providerId="AD" clId="Web-{A66DFE46-FE75-F8AB-DFA6-C694EF63CB62}" dt="2022-03-27T12:37:17.089" v="168"/>
          <ac:spMkLst>
            <pc:docMk/>
            <pc:sldMk cId="2610578111" sldId="262"/>
            <ac:spMk id="3" creationId="{C92F19EE-16BA-4C3D-8862-2E1CF8631994}"/>
          </ac:spMkLst>
        </pc:spChg>
        <pc:spChg chg="del">
          <ac:chgData name="Farhana Musharrath Tahura (2109147)" userId="S::2109147@student.uwtsd.ac.uk::04910b7b-cbbc-4d2b-8c5d-77823735879a" providerId="AD" clId="Web-{A66DFE46-FE75-F8AB-DFA6-C694EF63CB62}" dt="2022-03-27T12:35:05.993" v="165"/>
          <ac:spMkLst>
            <pc:docMk/>
            <pc:sldMk cId="2610578111" sldId="262"/>
            <ac:spMk id="4" creationId="{C560C07E-22EE-C5EC-746F-5E924C20FB60}"/>
          </ac:spMkLst>
        </pc:spChg>
        <pc:spChg chg="add del">
          <ac:chgData name="Farhana Musharrath Tahura (2109147)" userId="S::2109147@student.uwtsd.ac.uk::04910b7b-cbbc-4d2b-8c5d-77823735879a" providerId="AD" clId="Web-{A66DFE46-FE75-F8AB-DFA6-C694EF63CB62}" dt="2022-03-27T12:37:28.339" v="173"/>
          <ac:spMkLst>
            <pc:docMk/>
            <pc:sldMk cId="2610578111" sldId="262"/>
            <ac:spMk id="9" creationId="{7F6CCEAA-431D-9F41-8782-90843DA0D9EB}"/>
          </ac:spMkLst>
        </pc:spChg>
        <pc:spChg chg="add del">
          <ac:chgData name="Farhana Musharrath Tahura (2109147)" userId="S::2109147@student.uwtsd.ac.uk::04910b7b-cbbc-4d2b-8c5d-77823735879a" providerId="AD" clId="Web-{A66DFE46-FE75-F8AB-DFA6-C694EF63CB62}" dt="2022-03-27T12:37:24.402" v="171"/>
          <ac:spMkLst>
            <pc:docMk/>
            <pc:sldMk cId="2610578111" sldId="262"/>
            <ac:spMk id="10" creationId="{E6C8E6EB-4C59-429B-97E4-72A058CFC4FB}"/>
          </ac:spMkLst>
        </pc:spChg>
        <pc:spChg chg="add del">
          <ac:chgData name="Farhana Musharrath Tahura (2109147)" userId="S::2109147@student.uwtsd.ac.uk::04910b7b-cbbc-4d2b-8c5d-77823735879a" providerId="AD" clId="Web-{A66DFE46-FE75-F8AB-DFA6-C694EF63CB62}" dt="2022-03-27T12:37:24.402" v="171"/>
          <ac:spMkLst>
            <pc:docMk/>
            <pc:sldMk cId="2610578111" sldId="262"/>
            <ac:spMk id="12" creationId="{B5B90362-AFCC-46A9-B41C-A257A8C5B314}"/>
          </ac:spMkLst>
        </pc:spChg>
        <pc:spChg chg="add del">
          <ac:chgData name="Farhana Musharrath Tahura (2109147)" userId="S::2109147@student.uwtsd.ac.uk::04910b7b-cbbc-4d2b-8c5d-77823735879a" providerId="AD" clId="Web-{A66DFE46-FE75-F8AB-DFA6-C694EF63CB62}" dt="2022-03-27T12:37:24.402" v="171"/>
          <ac:spMkLst>
            <pc:docMk/>
            <pc:sldMk cId="2610578111" sldId="262"/>
            <ac:spMk id="14" creationId="{F71EF7F1-38BA-471D-8CD4-2A9AE8E35527}"/>
          </ac:spMkLst>
        </pc:spChg>
        <pc:spChg chg="add del">
          <ac:chgData name="Farhana Musharrath Tahura (2109147)" userId="S::2109147@student.uwtsd.ac.uk::04910b7b-cbbc-4d2b-8c5d-77823735879a" providerId="AD" clId="Web-{A66DFE46-FE75-F8AB-DFA6-C694EF63CB62}" dt="2022-03-27T12:37:24.402" v="171"/>
          <ac:spMkLst>
            <pc:docMk/>
            <pc:sldMk cId="2610578111" sldId="262"/>
            <ac:spMk id="16" creationId="{C0524398-BFB4-4C4A-8317-83B8729F9B26}"/>
          </ac:spMkLst>
        </pc:spChg>
        <pc:spChg chg="add del">
          <ac:chgData name="Farhana Musharrath Tahura (2109147)" userId="S::2109147@student.uwtsd.ac.uk::04910b7b-cbbc-4d2b-8c5d-77823735879a" providerId="AD" clId="Web-{A66DFE46-FE75-F8AB-DFA6-C694EF63CB62}" dt="2022-03-27T12:37:24.402" v="171"/>
          <ac:spMkLst>
            <pc:docMk/>
            <pc:sldMk cId="2610578111" sldId="262"/>
            <ac:spMk id="18" creationId="{E08D4B6A-8113-4DFB-B82E-B60CAC8E0A50}"/>
          </ac:spMkLst>
        </pc:spChg>
        <pc:spChg chg="add del">
          <ac:chgData name="Farhana Musharrath Tahura (2109147)" userId="S::2109147@student.uwtsd.ac.uk::04910b7b-cbbc-4d2b-8c5d-77823735879a" providerId="AD" clId="Web-{A66DFE46-FE75-F8AB-DFA6-C694EF63CB62}" dt="2022-03-27T12:37:24.402" v="171"/>
          <ac:spMkLst>
            <pc:docMk/>
            <pc:sldMk cId="2610578111" sldId="262"/>
            <ac:spMk id="20" creationId="{9822E561-F97C-4CBB-A9A6-A6BF6317BC84}"/>
          </ac:spMkLst>
        </pc:spChg>
        <pc:spChg chg="add del">
          <ac:chgData name="Farhana Musharrath Tahura (2109147)" userId="S::2109147@student.uwtsd.ac.uk::04910b7b-cbbc-4d2b-8c5d-77823735879a" providerId="AD" clId="Web-{A66DFE46-FE75-F8AB-DFA6-C694EF63CB62}" dt="2022-03-27T12:37:24.402" v="171"/>
          <ac:spMkLst>
            <pc:docMk/>
            <pc:sldMk cId="2610578111" sldId="262"/>
            <ac:spMk id="22" creationId="{B01B0E58-A5C8-4CDA-A2E0-35DF94E59857}"/>
          </ac:spMkLst>
        </pc:spChg>
        <pc:spChg chg="add">
          <ac:chgData name="Farhana Musharrath Tahura (2109147)" userId="S::2109147@student.uwtsd.ac.uk::04910b7b-cbbc-4d2b-8c5d-77823735879a" providerId="AD" clId="Web-{A66DFE46-FE75-F8AB-DFA6-C694EF63CB62}" dt="2022-03-27T12:37:24.402" v="172"/>
          <ac:spMkLst>
            <pc:docMk/>
            <pc:sldMk cId="2610578111" sldId="262"/>
            <ac:spMk id="24" creationId="{7A4CA679-3546-4E14-8FB8-F57168C37635}"/>
          </ac:spMkLst>
        </pc:spChg>
        <pc:spChg chg="add">
          <ac:chgData name="Farhana Musharrath Tahura (2109147)" userId="S::2109147@student.uwtsd.ac.uk::04910b7b-cbbc-4d2b-8c5d-77823735879a" providerId="AD" clId="Web-{A66DFE46-FE75-F8AB-DFA6-C694EF63CB62}" dt="2022-03-27T12:37:24.402" v="172"/>
          <ac:spMkLst>
            <pc:docMk/>
            <pc:sldMk cId="2610578111" sldId="262"/>
            <ac:spMk id="25" creationId="{44D16E90-7C64-4C04-A50A-B866A1A92B4E}"/>
          </ac:spMkLst>
        </pc:spChg>
        <pc:spChg chg="add">
          <ac:chgData name="Farhana Musharrath Tahura (2109147)" userId="S::2109147@student.uwtsd.ac.uk::04910b7b-cbbc-4d2b-8c5d-77823735879a" providerId="AD" clId="Web-{A66DFE46-FE75-F8AB-DFA6-C694EF63CB62}" dt="2022-03-27T12:37:24.402" v="172"/>
          <ac:spMkLst>
            <pc:docMk/>
            <pc:sldMk cId="2610578111" sldId="262"/>
            <ac:spMk id="26" creationId="{DBE4DD59-5AA2-46C6-B6A8-9B4C62D19877}"/>
          </ac:spMkLst>
        </pc:spChg>
        <pc:spChg chg="add">
          <ac:chgData name="Farhana Musharrath Tahura (2109147)" userId="S::2109147@student.uwtsd.ac.uk::04910b7b-cbbc-4d2b-8c5d-77823735879a" providerId="AD" clId="Web-{A66DFE46-FE75-F8AB-DFA6-C694EF63CB62}" dt="2022-03-27T12:37:24.402" v="172"/>
          <ac:spMkLst>
            <pc:docMk/>
            <pc:sldMk cId="2610578111" sldId="262"/>
            <ac:spMk id="27" creationId="{160CE81C-67DC-489E-BFFB-877C80B854DB}"/>
          </ac:spMkLst>
        </pc:spChg>
        <pc:picChg chg="add mod ord">
          <ac:chgData name="Farhana Musharrath Tahura (2109147)" userId="S::2109147@student.uwtsd.ac.uk::04910b7b-cbbc-4d2b-8c5d-77823735879a" providerId="AD" clId="Web-{A66DFE46-FE75-F8AB-DFA6-C694EF63CB62}" dt="2022-03-27T12:37:24.402" v="172"/>
          <ac:picMkLst>
            <pc:docMk/>
            <pc:sldMk cId="2610578111" sldId="262"/>
            <ac:picMk id="5" creationId="{1E1FFE51-2EEF-A3EE-7D13-93279F65BB46}"/>
          </ac:picMkLst>
        </pc:picChg>
      </pc:sldChg>
      <pc:sldChg chg="del">
        <pc:chgData name="Farhana Musharrath Tahura (2109147)" userId="S::2109147@student.uwtsd.ac.uk::04910b7b-cbbc-4d2b-8c5d-77823735879a" providerId="AD" clId="Web-{A66DFE46-FE75-F8AB-DFA6-C694EF63CB62}" dt="2022-03-27T12:30:18.049" v="2"/>
        <pc:sldMkLst>
          <pc:docMk/>
          <pc:sldMk cId="2398426667" sldId="266"/>
        </pc:sldMkLst>
      </pc:sldChg>
      <pc:sldChg chg="del">
        <pc:chgData name="Farhana Musharrath Tahura (2109147)" userId="S::2109147@student.uwtsd.ac.uk::04910b7b-cbbc-4d2b-8c5d-77823735879a" providerId="AD" clId="Web-{A66DFE46-FE75-F8AB-DFA6-C694EF63CB62}" dt="2022-03-27T12:30:13.642" v="0"/>
        <pc:sldMkLst>
          <pc:docMk/>
          <pc:sldMk cId="2450795905" sldId="267"/>
        </pc:sldMkLst>
      </pc:sldChg>
      <pc:sldChg chg="modSp">
        <pc:chgData name="Farhana Musharrath Tahura (2109147)" userId="S::2109147@student.uwtsd.ac.uk::04910b7b-cbbc-4d2b-8c5d-77823735879a" providerId="AD" clId="Web-{A66DFE46-FE75-F8AB-DFA6-C694EF63CB62}" dt="2022-03-27T12:33:05.756" v="164" actId="20577"/>
        <pc:sldMkLst>
          <pc:docMk/>
          <pc:sldMk cId="3282268864" sldId="268"/>
        </pc:sldMkLst>
        <pc:spChg chg="mod">
          <ac:chgData name="Farhana Musharrath Tahura (2109147)" userId="S::2109147@student.uwtsd.ac.uk::04910b7b-cbbc-4d2b-8c5d-77823735879a" providerId="AD" clId="Web-{A66DFE46-FE75-F8AB-DFA6-C694EF63CB62}" dt="2022-03-27T12:33:05.756" v="164" actId="20577"/>
          <ac:spMkLst>
            <pc:docMk/>
            <pc:sldMk cId="3282268864" sldId="268"/>
            <ac:spMk id="5" creationId="{A3BD6A3D-20BD-497B-8202-5BCDBF0E5EA4}"/>
          </ac:spMkLst>
        </pc:spChg>
        <pc:spChg chg="mod">
          <ac:chgData name="Farhana Musharrath Tahura (2109147)" userId="S::2109147@student.uwtsd.ac.uk::04910b7b-cbbc-4d2b-8c5d-77823735879a" providerId="AD" clId="Web-{A66DFE46-FE75-F8AB-DFA6-C694EF63CB62}" dt="2022-03-27T12:31:36.661" v="75" actId="1076"/>
          <ac:spMkLst>
            <pc:docMk/>
            <pc:sldMk cId="3282268864" sldId="268"/>
            <ac:spMk id="11" creationId="{10FA7167-7E55-4954-131D-EC7640928248}"/>
          </ac:spMkLst>
        </pc:spChg>
        <pc:spChg chg="mod">
          <ac:chgData name="Farhana Musharrath Tahura (2109147)" userId="S::2109147@student.uwtsd.ac.uk::04910b7b-cbbc-4d2b-8c5d-77823735879a" providerId="AD" clId="Web-{A66DFE46-FE75-F8AB-DFA6-C694EF63CB62}" dt="2022-03-27T12:31:34.629" v="74" actId="1076"/>
          <ac:spMkLst>
            <pc:docMk/>
            <pc:sldMk cId="3282268864" sldId="268"/>
            <ac:spMk id="12" creationId="{9C771DDD-17E6-AB6C-5561-211CBCE0F49D}"/>
          </ac:spMkLst>
        </pc:spChg>
      </pc:sldChg>
      <pc:sldChg chg="del">
        <pc:chgData name="Farhana Musharrath Tahura (2109147)" userId="S::2109147@student.uwtsd.ac.uk::04910b7b-cbbc-4d2b-8c5d-77823735879a" providerId="AD" clId="Web-{A66DFE46-FE75-F8AB-DFA6-C694EF63CB62}" dt="2022-03-27T12:30:16.048" v="1"/>
        <pc:sldMkLst>
          <pc:docMk/>
          <pc:sldMk cId="1179123906" sldId="269"/>
        </pc:sldMkLst>
      </pc:sldChg>
    </pc:docChg>
  </pc:docChgLst>
  <pc:docChgLst>
    <pc:chgData name="Farhana Musharrath Tahura (2109147)" userId="S::2109147@student.uwtsd.ac.uk::04910b7b-cbbc-4d2b-8c5d-77823735879a" providerId="AD" clId="Web-{8A48B02A-0355-45F2-BA10-E072CAAE74A9}"/>
    <pc:docChg chg="modSld">
      <pc:chgData name="Farhana Musharrath Tahura (2109147)" userId="S::2109147@student.uwtsd.ac.uk::04910b7b-cbbc-4d2b-8c5d-77823735879a" providerId="AD" clId="Web-{8A48B02A-0355-45F2-BA10-E072CAAE74A9}" dt="2022-03-27T12:49:31.692" v="5" actId="20577"/>
      <pc:docMkLst>
        <pc:docMk/>
      </pc:docMkLst>
      <pc:sldChg chg="modSp">
        <pc:chgData name="Farhana Musharrath Tahura (2109147)" userId="S::2109147@student.uwtsd.ac.uk::04910b7b-cbbc-4d2b-8c5d-77823735879a" providerId="AD" clId="Web-{8A48B02A-0355-45F2-BA10-E072CAAE74A9}" dt="2022-03-27T12:49:01.160" v="3" actId="20577"/>
        <pc:sldMkLst>
          <pc:docMk/>
          <pc:sldMk cId="109857222" sldId="256"/>
        </pc:sldMkLst>
        <pc:spChg chg="mod">
          <ac:chgData name="Farhana Musharrath Tahura (2109147)" userId="S::2109147@student.uwtsd.ac.uk::04910b7b-cbbc-4d2b-8c5d-77823735879a" providerId="AD" clId="Web-{8A48B02A-0355-45F2-BA10-E072CAAE74A9}" dt="2022-03-27T12:49:01.160" v="3" actId="20577"/>
          <ac:spMkLst>
            <pc:docMk/>
            <pc:sldMk cId="109857222" sldId="256"/>
            <ac:spMk id="10" creationId="{63762883-48D3-6B87-5689-BDF42AF785F5}"/>
          </ac:spMkLst>
        </pc:spChg>
      </pc:sldChg>
      <pc:sldChg chg="modSp">
        <pc:chgData name="Farhana Musharrath Tahura (2109147)" userId="S::2109147@student.uwtsd.ac.uk::04910b7b-cbbc-4d2b-8c5d-77823735879a" providerId="AD" clId="Web-{8A48B02A-0355-45F2-BA10-E072CAAE74A9}" dt="2022-03-27T12:49:31.692" v="5" actId="20577"/>
        <pc:sldMkLst>
          <pc:docMk/>
          <pc:sldMk cId="3282268864" sldId="268"/>
        </pc:sldMkLst>
        <pc:spChg chg="mod">
          <ac:chgData name="Farhana Musharrath Tahura (2109147)" userId="S::2109147@student.uwtsd.ac.uk::04910b7b-cbbc-4d2b-8c5d-77823735879a" providerId="AD" clId="Web-{8A48B02A-0355-45F2-BA10-E072CAAE74A9}" dt="2022-03-27T12:49:31.692" v="5" actId="20577"/>
          <ac:spMkLst>
            <pc:docMk/>
            <pc:sldMk cId="3282268864" sldId="268"/>
            <ac:spMk id="13" creationId="{9C771DDD-17E6-AB6C-5561-211CBCE0F49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73AF68-F728-4E29-8A9A-F9BC08BA4E47}"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C83FC5-5380-4BDB-9CAF-11F5FD94B7E9}" type="slidenum">
              <a:rPr lang="en-GB" smtClean="0"/>
              <a:t>‹#›</a:t>
            </a:fld>
            <a:endParaRPr lang="en-GB"/>
          </a:p>
        </p:txBody>
      </p:sp>
    </p:spTree>
    <p:extLst>
      <p:ext uri="{BB962C8B-B14F-4D97-AF65-F5344CB8AC3E}">
        <p14:creationId xmlns:p14="http://schemas.microsoft.com/office/powerpoint/2010/main" val="3242168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the six components are information, transmitter, signal, receiver, destination and noise describes a message with one direction, this type of communication is ideal for television, radio, magazines for the organisation</a:t>
            </a:r>
            <a:endParaRPr lang="en-GB"/>
          </a:p>
        </p:txBody>
      </p:sp>
      <p:sp>
        <p:nvSpPr>
          <p:cNvPr id="4" name="Slide Number Placeholder 3"/>
          <p:cNvSpPr>
            <a:spLocks noGrp="1"/>
          </p:cNvSpPr>
          <p:nvPr>
            <p:ph type="sldNum" sz="quarter" idx="5"/>
          </p:nvPr>
        </p:nvSpPr>
        <p:spPr/>
        <p:txBody>
          <a:bodyPr/>
          <a:lstStyle/>
          <a:p>
            <a:fld id="{5DC83FC5-5380-4BDB-9CAF-11F5FD94B7E9}" type="slidenum">
              <a:rPr lang="en-GB" smtClean="0"/>
              <a:t>4</a:t>
            </a:fld>
            <a:endParaRPr lang="en-GB"/>
          </a:p>
        </p:txBody>
      </p:sp>
    </p:spTree>
    <p:extLst>
      <p:ext uri="{BB962C8B-B14F-4D97-AF65-F5344CB8AC3E}">
        <p14:creationId xmlns:p14="http://schemas.microsoft.com/office/powerpoint/2010/main" val="34858916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a:effectLst/>
                <a:latin typeface="Calibri" panose="020F0502020204030204" pitchFamily="34" charset="0"/>
                <a:ea typeface="Calibri" panose="020F0502020204030204" pitchFamily="34" charset="0"/>
                <a:cs typeface="Times New Roman" panose="02020603050405020304" pitchFamily="18" charset="0"/>
              </a:rPr>
              <a:t>this model has a two way process to include feedback which expands on Shannon and Weaver model our organisation can use this to communicate with consumers via text message letter or email</a:t>
            </a:r>
          </a:p>
          <a:p>
            <a:endParaRPr lang="en-GB" sz="1800">
              <a:effectLst/>
              <a:latin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Calibri" panose="020F0502020204030204" pitchFamily="34" charset="0"/>
                <a:ea typeface="Calibri" panose="020F0502020204030204" pitchFamily="34" charset="0"/>
                <a:cs typeface="Times New Roman" panose="02020603050405020304" pitchFamily="18" charset="0"/>
              </a:rPr>
              <a:t>this model shows the complex message interactions between people using languages in media our organisation can use this to communicate with our consumers via social media forums allowing both parties to be able to learn and create</a:t>
            </a:r>
          </a:p>
          <a:p>
            <a:endParaRPr lang="en-GB"/>
          </a:p>
        </p:txBody>
      </p:sp>
      <p:sp>
        <p:nvSpPr>
          <p:cNvPr id="4" name="Slide Number Placeholder 3"/>
          <p:cNvSpPr>
            <a:spLocks noGrp="1"/>
          </p:cNvSpPr>
          <p:nvPr>
            <p:ph type="sldNum" sz="quarter" idx="5"/>
          </p:nvPr>
        </p:nvSpPr>
        <p:spPr/>
        <p:txBody>
          <a:bodyPr/>
          <a:lstStyle/>
          <a:p>
            <a:fld id="{5DC83FC5-5380-4BDB-9CAF-11F5FD94B7E9}" type="slidenum">
              <a:rPr lang="en-GB" smtClean="0"/>
              <a:t>5</a:t>
            </a:fld>
            <a:endParaRPr lang="en-GB"/>
          </a:p>
        </p:txBody>
      </p:sp>
    </p:spTree>
    <p:extLst>
      <p:ext uri="{BB962C8B-B14F-4D97-AF65-F5344CB8AC3E}">
        <p14:creationId xmlns:p14="http://schemas.microsoft.com/office/powerpoint/2010/main" val="1108598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3/27/2022</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946093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3/27/2022</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99198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3/27/2022</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87689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FD690-9426-415D-8B65-26881E07B2D4}" type="datetime1">
              <a:rPr lang="en-US" smtClean="0"/>
              <a:t>3/27/2022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51804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4C4989A-474C-40DE-95B9-011C28B71673}" type="datetime1">
              <a:rPr lang="en-US" smtClean="0"/>
              <a:t>3/27/2022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1688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5DB4ED54-5B5E-4A04-93D3-5772E3CE3818}" type="datetime1">
              <a:rPr lang="en-US" smtClean="0"/>
              <a:t>3/27/2022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670240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3/27/2022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30706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3/27/2022</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3950188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3/27/2022</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109565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CED4963-E985-44C4-B8C4-FDD613B7C2F8}" type="datetime1">
              <a:rPr lang="en-US" smtClean="0"/>
              <a:t>3/27/2022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757056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3/27/2022</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00289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ED291B17-9318-49DB-B28B-6E5994AE9581}" type="datetime1">
              <a:rPr lang="en-US" smtClean="0"/>
              <a:t>3/27/2022</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8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8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80547353"/>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457200" rtl="0" eaLnBrk="1" latinLnBrk="0" hangingPunct="1">
        <a:lnSpc>
          <a:spcPct val="90000"/>
        </a:lnSpc>
        <a:spcBef>
          <a:spcPct val="0"/>
        </a:spcBef>
        <a:buNone/>
        <a:defRPr sz="44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500" kern="1200">
          <a:solidFill>
            <a:schemeClr val="tx1">
              <a:lumMod val="75000"/>
              <a:lumOff val="25000"/>
            </a:schemeClr>
          </a:solidFill>
          <a:latin typeface="+mn-lt"/>
          <a:ea typeface="+mn-ea"/>
          <a:cs typeface="+mn-cs"/>
        </a:defRPr>
      </a:lvl1pPr>
      <a:lvl2pPr marL="630000" indent="-306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2pPr>
      <a:lvl3pPr marL="900000" indent="-270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3pPr>
      <a:lvl4pPr marL="124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lnSpc>
          <a:spcPct val="120000"/>
        </a:lnSpc>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gettalkative.com/info/communication-channels" TargetMode="External"/><Relationship Id="rId3" Type="http://schemas.openxmlformats.org/officeDocument/2006/relationships/hyperlink" Target="https://www.nytimes.com/2018/04/28/business/nike-women.html" TargetMode="External"/><Relationship Id="rId7" Type="http://schemas.openxmlformats.org/officeDocument/2006/relationships/hyperlink" Target="https://www.ringcentral.com/us/en/blog/top-7-benefits-of-workplace-communication/" TargetMode="External"/><Relationship Id="rId2" Type="http://schemas.openxmlformats.org/officeDocument/2006/relationships/hyperlink" Target="https://blog.smarp.com/top-communication-channels-to-consider-for-your-business" TargetMode="External"/><Relationship Id="rId1" Type="http://schemas.openxmlformats.org/officeDocument/2006/relationships/slideLayout" Target="../slideLayouts/slideLayout2.xml"/><Relationship Id="rId6" Type="http://schemas.openxmlformats.org/officeDocument/2006/relationships/hyperlink" Target="https://d1wqtxts1xzle7.cloudfront.net/45035040/comm-with-cover-page-v2.pdf?Expires=1648164905&amp;Signature=Nlxypom2mEPlE65fhkUBjqgh4~7C-XN7tKAYeS2yW3JDsJQ1P~o3V7it~zfFni5eYQHK5Q8cdNohrWl65fE~3RfDpBvgLh~dtLl8iNg8JWJztC0H2nTQJRF7e17LJEMxcNDR-QV9wNk9Wq8Zzub9KbwseRwFPx8WF6a4yAklFVub4eGq1iaVYjbastgcbJknYRYj1rG6RJLjmuLWYjLOD39hKGUXZeAMwkzIhhq4620ToQkzv6cIROWXJ-Ws3-FFiIPMWuN3s9EP69jE1qcGESPjSEjXs5g-ziBzfsSknt~Kd8Mf4Qr3IjvtlpKOE62swKKcQX~PXKRwNXmKWLt9mw__&amp;Key-Pair-Id=APKAJLOHF5GGSLRBV4ZA" TargetMode="External"/><Relationship Id="rId5" Type="http://schemas.openxmlformats.org/officeDocument/2006/relationships/hyperlink" Target="https://smallbusiness.chron.com/benefits-effective-communication-workplace-20198.html" TargetMode="External"/><Relationship Id="rId10" Type="http://schemas.openxmlformats.org/officeDocument/2006/relationships/hyperlink" Target="https://adcortex.com/the-7-most-used-communication-channels/" TargetMode="External"/><Relationship Id="rId4" Type="http://schemas.openxmlformats.org/officeDocument/2006/relationships/hyperlink" Target="https://drexel.edu/graduatecollege/professional-development/blog/2018/July/6-barriers-to-effective-communication/" TargetMode="External"/><Relationship Id="rId9" Type="http://schemas.openxmlformats.org/officeDocument/2006/relationships/hyperlink" Target="https://www.trainingexpress.org.uk/overcome-the-barriers-to-effective-communication/"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19" name="Rectangle 18">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438068" y="3265253"/>
            <a:ext cx="3702134" cy="3478384"/>
          </a:xfrm>
        </p:spPr>
        <p:txBody>
          <a:bodyPr>
            <a:normAutofit fontScale="90000"/>
          </a:bodyPr>
          <a:lstStyle/>
          <a:p>
            <a:pPr>
              <a:lnSpc>
                <a:spcPct val="100000"/>
              </a:lnSpc>
              <a:spcBef>
                <a:spcPct val="20000"/>
              </a:spcBef>
              <a:spcAft>
                <a:spcPts val="600"/>
              </a:spcAft>
              <a:buClr>
                <a:srgbClr val="00C6BB"/>
              </a:buClr>
              <a:defRPr/>
            </a:pPr>
            <a:r>
              <a:rPr lang="en-US" b="1">
                <a:solidFill>
                  <a:srgbClr val="FFFFFF"/>
                </a:solidFill>
                <a:latin typeface="Arial"/>
                <a:ea typeface="+mj-lt"/>
                <a:cs typeface="Arial"/>
              </a:rPr>
              <a:t>Strategies for Effective Communication in a Business Setting</a:t>
            </a:r>
            <a:br>
              <a:rPr lang="en-US" b="1">
                <a:latin typeface="Arial" panose="020B0604020202020204" pitchFamily="34" charset="0"/>
                <a:ea typeface="+mj-lt"/>
                <a:cs typeface="Arial" panose="020B0604020202020204" pitchFamily="34" charset="0"/>
              </a:rPr>
            </a:br>
            <a:br>
              <a:rPr lang="en-US" b="1">
                <a:latin typeface="Arial" panose="020B0604020202020204" pitchFamily="34" charset="0"/>
                <a:ea typeface="+mj-lt"/>
                <a:cs typeface="Arial" panose="020B0604020202020204" pitchFamily="34" charset="0"/>
              </a:rPr>
            </a:br>
            <a:br>
              <a:rPr lang="en-US" b="1">
                <a:latin typeface="Arial" panose="020B0604020202020204" pitchFamily="34" charset="0"/>
                <a:ea typeface="+mj-lt"/>
                <a:cs typeface="Arial" panose="020B0604020202020204" pitchFamily="34" charset="0"/>
              </a:rPr>
            </a:br>
            <a:br>
              <a:rPr lang="en-US" b="1">
                <a:latin typeface="Arial" panose="020B0604020202020204" pitchFamily="34" charset="0"/>
                <a:ea typeface="+mj-lt"/>
                <a:cs typeface="Arial" panose="020B0604020202020204" pitchFamily="34" charset="0"/>
              </a:rPr>
            </a:br>
            <a:r>
              <a:rPr kumimoji="0" lang="fr-FR" sz="1800" b="1" i="0" u="none" strike="noStrike" kern="1200" cap="none" spc="0" normalizeH="0" baseline="0" noProof="0">
                <a:ln>
                  <a:noFill/>
                </a:ln>
                <a:solidFill>
                  <a:schemeClr val="bg1"/>
                </a:solidFill>
                <a:effectLst/>
                <a:uLnTx/>
                <a:uFillTx/>
                <a:latin typeface="Arial"/>
                <a:ea typeface="+mn-ea"/>
                <a:cs typeface="Arial"/>
              </a:rPr>
              <a:t>MODULE CODE: BMSW4002</a:t>
            </a:r>
            <a:br>
              <a:rPr lang="fr-FR" sz="1800" b="1"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br>
            <a:r>
              <a:rPr lang="en-GB" sz="1800" b="1" cap="none">
                <a:solidFill>
                  <a:schemeClr val="bg1"/>
                </a:solidFill>
                <a:latin typeface="Arial"/>
                <a:cs typeface="Arial"/>
              </a:rPr>
              <a:t>MODULE NAME: Effective Team Working and Communication</a:t>
            </a:r>
            <a:br>
              <a:rPr lang="fr-FR" sz="1800" b="1"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br>
            <a:r>
              <a:rPr kumimoji="0" lang="fr-FR" sz="1800" b="1" i="0" u="none" strike="noStrike" kern="1200" cap="none" spc="0" normalizeH="0" baseline="0" noProof="0">
                <a:ln>
                  <a:noFill/>
                </a:ln>
                <a:solidFill>
                  <a:schemeClr val="bg1"/>
                </a:solidFill>
                <a:effectLst/>
                <a:uLnTx/>
                <a:uFillTx/>
                <a:latin typeface="Arial"/>
                <a:ea typeface="+mn-ea"/>
                <a:cs typeface="Arial"/>
              </a:rPr>
              <a:t>LECTURER’S NAME: </a:t>
            </a:r>
            <a:r>
              <a:rPr lang="en-GB" sz="1800" b="1" i="0" cap="none">
                <a:solidFill>
                  <a:schemeClr val="bg1"/>
                </a:solidFill>
                <a:effectLst/>
                <a:latin typeface="Arial"/>
                <a:cs typeface="Arial"/>
              </a:rPr>
              <a:t>Khaza Ahmed</a:t>
            </a:r>
            <a:br>
              <a:rPr lang="fr-FR" sz="1800" b="1" cap="none">
                <a:latin typeface="Arial" panose="020B0604020202020204" pitchFamily="34" charset="0"/>
                <a:ea typeface="+mn-ea"/>
                <a:cs typeface="Arial" panose="020B0604020202020204" pitchFamily="34" charset="0"/>
              </a:rPr>
            </a:br>
            <a:r>
              <a:rPr kumimoji="0" lang="en-GB" sz="1800" b="1" i="0" u="none" strike="noStrike" kern="1200" cap="none" spc="0" normalizeH="0" baseline="0" noProof="0">
                <a:ln>
                  <a:noFill/>
                </a:ln>
                <a:solidFill>
                  <a:schemeClr val="bg1"/>
                </a:solidFill>
                <a:effectLst/>
                <a:uLnTx/>
                <a:uFillTx/>
                <a:latin typeface="Arial"/>
                <a:ea typeface="+mn-ea"/>
                <a:cs typeface="Arial"/>
              </a:rPr>
              <a:t>University of Wales Trinity Saint David</a:t>
            </a:r>
            <a:br>
              <a:rPr kumimoji="0" lang="en-GB" sz="3600" b="1" i="0" u="none" strike="noStrike" kern="1200" cap="none" spc="0" normalizeH="0" baseline="0" noProof="0">
                <a:ln>
                  <a:noFill/>
                </a:ln>
                <a:solidFill>
                  <a:srgbClr val="92D050"/>
                </a:solidFill>
                <a:effectLst/>
                <a:uLnTx/>
                <a:uFillTx/>
                <a:latin typeface="Century Gothic" panose="020B0502020202020204"/>
                <a:ea typeface="+mn-ea"/>
                <a:cs typeface="+mn-cs"/>
              </a:rPr>
            </a:br>
            <a:endParaRPr lang="en-US">
              <a:solidFill>
                <a:srgbClr val="FFFFFF"/>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907625E9-7971-4388-B74C-48B2BB5376D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tretch/>
        </p:blipFill>
        <p:spPr>
          <a:xfrm>
            <a:off x="4668461" y="452020"/>
            <a:ext cx="6764864" cy="3805236"/>
          </a:xfrm>
          <a:prstGeom prst="rect">
            <a:avLst/>
          </a:prstGeom>
        </p:spPr>
      </p:pic>
      <p:sp>
        <p:nvSpPr>
          <p:cNvPr id="10" name="TextBox 9">
            <a:extLst>
              <a:ext uri="{FF2B5EF4-FFF2-40B4-BE49-F238E27FC236}">
                <a16:creationId xmlns:a16="http://schemas.microsoft.com/office/drawing/2014/main" id="{63762883-48D3-6B87-5689-BDF42AF785F5}"/>
              </a:ext>
            </a:extLst>
          </p:cNvPr>
          <p:cNvSpPr txBox="1"/>
          <p:nvPr/>
        </p:nvSpPr>
        <p:spPr>
          <a:xfrm>
            <a:off x="4574146" y="4627808"/>
            <a:ext cx="685370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Completed by:</a:t>
            </a:r>
          </a:p>
          <a:p>
            <a:r>
              <a:rPr lang="en-GB" sz="1600" dirty="0">
                <a:latin typeface="Arial"/>
                <a:cs typeface="Arial"/>
              </a:rPr>
              <a:t>2109919 - Maria Angelova</a:t>
            </a:r>
          </a:p>
          <a:p>
            <a:r>
              <a:rPr lang="en-GB" sz="1600" dirty="0">
                <a:latin typeface="Arial"/>
                <a:cs typeface="Arial"/>
              </a:rPr>
              <a:t>2020342 - Denise Chambers</a:t>
            </a:r>
          </a:p>
          <a:p>
            <a:r>
              <a:rPr lang="en-GB" sz="1600" dirty="0">
                <a:latin typeface="Arial"/>
                <a:cs typeface="Arial"/>
              </a:rPr>
              <a:t>2109147 - Farhana Tahura</a:t>
            </a:r>
          </a:p>
          <a:p>
            <a:r>
              <a:rPr lang="en-GB" sz="1600" dirty="0">
                <a:latin typeface="Arial"/>
                <a:cs typeface="Arial"/>
              </a:rPr>
              <a:t>2107786 - </a:t>
            </a:r>
            <a:r>
              <a:rPr lang="en-GB" sz="1600" dirty="0" err="1">
                <a:latin typeface="Arial"/>
                <a:cs typeface="Arial"/>
              </a:rPr>
              <a:t>Plamedy</a:t>
            </a:r>
            <a:r>
              <a:rPr lang="en-GB" sz="1600" dirty="0">
                <a:latin typeface="Arial"/>
                <a:cs typeface="Arial"/>
              </a:rPr>
              <a:t> Maketa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B5B79-99B8-4ACF-9389-FF316F70EBAD}"/>
              </a:ext>
            </a:extLst>
          </p:cNvPr>
          <p:cNvSpPr>
            <a:spLocks noGrp="1"/>
          </p:cNvSpPr>
          <p:nvPr>
            <p:ph type="title"/>
          </p:nvPr>
        </p:nvSpPr>
        <p:spPr/>
        <p:txBody>
          <a:bodyPr/>
          <a:lstStyle/>
          <a:p>
            <a:r>
              <a:rPr lang="en-GB">
                <a:latin typeface="Arial" panose="020B0604020202020204" pitchFamily="34" charset="0"/>
                <a:cs typeface="Arial" panose="020B0604020202020204" pitchFamily="34" charset="0"/>
              </a:rPr>
              <a:t>Social</a:t>
            </a:r>
            <a:r>
              <a:rPr lang="en-GB"/>
              <a:t> Contract</a:t>
            </a:r>
          </a:p>
        </p:txBody>
      </p:sp>
      <p:sp>
        <p:nvSpPr>
          <p:cNvPr id="4" name="TextBox 3">
            <a:extLst>
              <a:ext uri="{FF2B5EF4-FFF2-40B4-BE49-F238E27FC236}">
                <a16:creationId xmlns:a16="http://schemas.microsoft.com/office/drawing/2014/main" id="{C716E436-D1AD-416F-99BC-348D9F363F6D}"/>
              </a:ext>
            </a:extLst>
          </p:cNvPr>
          <p:cNvSpPr txBox="1"/>
          <p:nvPr/>
        </p:nvSpPr>
        <p:spPr>
          <a:xfrm>
            <a:off x="485104" y="2266681"/>
            <a:ext cx="511505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panose="020B0604020202020204" pitchFamily="34" charset="0"/>
                <a:cs typeface="Arial" panose="020B0604020202020204" pitchFamily="34" charset="0"/>
              </a:rPr>
              <a:t>Be </a:t>
            </a:r>
            <a:r>
              <a:rPr lang="en-GB">
                <a:solidFill>
                  <a:srgbClr val="000000"/>
                </a:solidFill>
                <a:latin typeface="Arial" panose="020B0604020202020204" pitchFamily="34" charset="0"/>
                <a:cs typeface="Arial" panose="020B0604020202020204" pitchFamily="34" charset="0"/>
              </a:rPr>
              <a:t>kind</a:t>
            </a:r>
          </a:p>
          <a:p>
            <a:pPr marL="285750" indent="-285750">
              <a:buFont typeface="Arial"/>
              <a:buChar char="•"/>
            </a:pPr>
            <a:r>
              <a:rPr lang="en-GB">
                <a:latin typeface="Arial" panose="020B0604020202020204" pitchFamily="34" charset="0"/>
                <a:ea typeface="+mn-lt"/>
                <a:cs typeface="Arial" panose="020B0604020202020204" pitchFamily="34" charset="0"/>
              </a:rPr>
              <a:t>Have respect for each other</a:t>
            </a:r>
            <a:endParaRPr lang="en-GB">
              <a:latin typeface="Arial" panose="020B0604020202020204" pitchFamily="34" charset="0"/>
              <a:cs typeface="Arial" panose="020B0604020202020204" pitchFamily="34" charset="0"/>
            </a:endParaRPr>
          </a:p>
          <a:p>
            <a:pPr marL="285750" indent="-285750">
              <a:buFont typeface="Arial"/>
              <a:buChar char="•"/>
            </a:pPr>
            <a:r>
              <a:rPr lang="en-GB">
                <a:latin typeface="Arial" panose="020B0604020202020204" pitchFamily="34" charset="0"/>
                <a:cs typeface="Arial" panose="020B0604020202020204" pitchFamily="34" charset="0"/>
              </a:rPr>
              <a:t>Work as a team</a:t>
            </a:r>
          </a:p>
          <a:p>
            <a:pPr marL="285750" indent="-285750">
              <a:buFont typeface="Arial"/>
              <a:buChar char="•"/>
            </a:pPr>
            <a:r>
              <a:rPr lang="en-GB">
                <a:latin typeface="Arial" panose="020B0604020202020204" pitchFamily="34" charset="0"/>
                <a:cs typeface="Arial" panose="020B0604020202020204" pitchFamily="34" charset="0"/>
              </a:rPr>
              <a:t>Wait your turn to speak, don’t interrupt</a:t>
            </a:r>
          </a:p>
          <a:p>
            <a:pPr marL="285750" indent="-285750">
              <a:buFont typeface="Arial"/>
              <a:buChar char="•"/>
            </a:pPr>
            <a:r>
              <a:rPr lang="en-GB">
                <a:latin typeface="Arial" panose="020B0604020202020204" pitchFamily="34" charset="0"/>
                <a:cs typeface="Arial" panose="020B0604020202020204" pitchFamily="34" charset="0"/>
              </a:rPr>
              <a:t>Do your part</a:t>
            </a:r>
          </a:p>
          <a:p>
            <a:pPr marL="285750" indent="-285750">
              <a:buFont typeface="Arial"/>
              <a:buChar char="•"/>
            </a:pPr>
            <a:r>
              <a:rPr lang="en-GB">
                <a:latin typeface="Arial" panose="020B0604020202020204" pitchFamily="34" charset="0"/>
                <a:cs typeface="Arial" panose="020B0604020202020204" pitchFamily="34" charset="0"/>
              </a:rPr>
              <a:t>Help each other out</a:t>
            </a:r>
          </a:p>
          <a:p>
            <a:pPr marL="285750" indent="-285750">
              <a:buFont typeface="Arial"/>
              <a:buChar char="•"/>
            </a:pPr>
            <a:r>
              <a:rPr lang="en-GB">
                <a:latin typeface="Arial" panose="020B0604020202020204" pitchFamily="34" charset="0"/>
                <a:ea typeface="+mn-lt"/>
                <a:cs typeface="Arial" panose="020B0604020202020204" pitchFamily="34" charset="0"/>
              </a:rPr>
              <a:t>Create a plan so everyone knows what needs to be done and when it needs to be done</a:t>
            </a:r>
            <a:endParaRPr lang="en-GB">
              <a:latin typeface="Arial" panose="020B0604020202020204" pitchFamily="34" charset="0"/>
              <a:cs typeface="Arial" panose="020B0604020202020204" pitchFamily="34" charset="0"/>
            </a:endParaRPr>
          </a:p>
          <a:p>
            <a:pPr marL="285750" indent="-285750">
              <a:buFont typeface="Arial"/>
              <a:buChar char="•"/>
            </a:pPr>
            <a:r>
              <a:rPr lang="en-GB">
                <a:latin typeface="Arial" panose="020B0604020202020204" pitchFamily="34" charset="0"/>
                <a:cs typeface="Arial" panose="020B0604020202020204" pitchFamily="34" charset="0"/>
              </a:rPr>
              <a:t>Hear out the other team members ideas</a:t>
            </a:r>
          </a:p>
          <a:p>
            <a:pPr marL="285750" indent="-285750">
              <a:buFont typeface="Arial"/>
              <a:buChar char="•"/>
            </a:pPr>
            <a:r>
              <a:rPr lang="en-GB">
                <a:latin typeface="Arial" panose="020B0604020202020204" pitchFamily="34" charset="0"/>
                <a:cs typeface="Arial" panose="020B0604020202020204" pitchFamily="34" charset="0"/>
              </a:rPr>
              <a:t>Be patient</a:t>
            </a:r>
          </a:p>
          <a:p>
            <a:pPr marL="285750" indent="-285750">
              <a:buFont typeface="Arial"/>
              <a:buChar char="•"/>
            </a:pPr>
            <a:r>
              <a:rPr lang="en-GB">
                <a:latin typeface="Arial" panose="020B0604020202020204" pitchFamily="34" charset="0"/>
                <a:cs typeface="Arial" panose="020B0604020202020204" pitchFamily="34" charset="0"/>
              </a:rPr>
              <a:t>Communicate openly, via agreed channels</a:t>
            </a:r>
          </a:p>
          <a:p>
            <a:pPr marL="285750" indent="-285750">
              <a:buFont typeface="Arial"/>
              <a:buChar char="•"/>
            </a:pPr>
            <a:r>
              <a:rPr lang="en-GB">
                <a:latin typeface="Arial" panose="020B0604020202020204" pitchFamily="34" charset="0"/>
                <a:cs typeface="Arial" panose="020B0604020202020204" pitchFamily="34" charset="0"/>
              </a:rPr>
              <a:t>Share your ideas</a:t>
            </a:r>
          </a:p>
          <a:p>
            <a:pPr marL="285750" indent="-285750">
              <a:buFont typeface="Arial"/>
              <a:buChar char="•"/>
            </a:pPr>
            <a:endParaRPr lang="en-GB">
              <a:highlight>
                <a:srgbClr val="00FFFF"/>
              </a:highlight>
              <a:latin typeface="Arial" panose="020B0604020202020204" pitchFamily="34" charset="0"/>
              <a:cs typeface="Arial" panose="020B0604020202020204" pitchFamily="34" charset="0"/>
            </a:endParaRPr>
          </a:p>
          <a:p>
            <a:pPr marL="285750" indent="-285750">
              <a:buFont typeface="Arial"/>
              <a:buChar char="•"/>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09078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77FDE5C-3843-F386-A2A7-812A20609B04}"/>
              </a:ext>
            </a:extLst>
          </p:cNvPr>
          <p:cNvSpPr>
            <a:spLocks noGrp="1"/>
          </p:cNvSpPr>
          <p:nvPr>
            <p:ph type="title"/>
          </p:nvPr>
        </p:nvSpPr>
        <p:spPr>
          <a:xfrm>
            <a:off x="388010" y="643799"/>
            <a:ext cx="11029616" cy="988332"/>
          </a:xfrm>
        </p:spPr>
        <p:txBody>
          <a:bodyPr>
            <a:normAutofit fontScale="90000"/>
          </a:bodyPr>
          <a:lstStyle/>
          <a:p>
            <a:r>
              <a:rPr lang="en-GB" sz="3600">
                <a:latin typeface="Arial" panose="020B0604020202020204" pitchFamily="34" charset="0"/>
                <a:ea typeface="+mj-lt"/>
                <a:cs typeface="Arial" panose="020B0604020202020204" pitchFamily="34" charset="0"/>
              </a:rPr>
              <a:t>benefits of effective communication on the organisation’s business process? </a:t>
            </a:r>
            <a:endParaRPr lang="en-US">
              <a:latin typeface="Arial" panose="020B0604020202020204" pitchFamily="34" charset="0"/>
              <a:ea typeface="+mj-lt"/>
              <a:cs typeface="Arial" panose="020B0604020202020204" pitchFamily="34" charset="0"/>
            </a:endParaRPr>
          </a:p>
        </p:txBody>
      </p:sp>
      <p:sp>
        <p:nvSpPr>
          <p:cNvPr id="3" name="Content Placeholder 2">
            <a:extLst>
              <a:ext uri="{FF2B5EF4-FFF2-40B4-BE49-F238E27FC236}">
                <a16:creationId xmlns:a16="http://schemas.microsoft.com/office/drawing/2014/main" id="{AD336F75-1536-4758-8492-868223A0FF23}"/>
              </a:ext>
            </a:extLst>
          </p:cNvPr>
          <p:cNvSpPr>
            <a:spLocks noGrp="1"/>
          </p:cNvSpPr>
          <p:nvPr>
            <p:ph sz="half" idx="1"/>
          </p:nvPr>
        </p:nvSpPr>
        <p:spPr/>
        <p:txBody>
          <a:bodyPr/>
          <a:lstStyle/>
          <a:p>
            <a:pPr marL="0" indent="0">
              <a:buNone/>
            </a:pPr>
            <a:endParaRPr lang="en-GB"/>
          </a:p>
          <a:p>
            <a:pPr marL="0" indent="0">
              <a:buNone/>
            </a:pPr>
            <a:endParaRPr lang="en-GB"/>
          </a:p>
          <a:p>
            <a:pPr marL="0" indent="0" algn="ctr">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r>
              <a:rPr lang="en-GB"/>
              <a:t>Chon.com</a:t>
            </a:r>
          </a:p>
        </p:txBody>
      </p:sp>
      <p:pic>
        <p:nvPicPr>
          <p:cNvPr id="8" name="Picture 8" descr="A group of people sitting around a table&#10;&#10;Description automatically generated">
            <a:extLst>
              <a:ext uri="{FF2B5EF4-FFF2-40B4-BE49-F238E27FC236}">
                <a16:creationId xmlns:a16="http://schemas.microsoft.com/office/drawing/2014/main" id="{2A6BD517-C955-5282-D63F-A47A37AC2847}"/>
              </a:ext>
            </a:extLst>
          </p:cNvPr>
          <p:cNvPicPr>
            <a:picLocks noGrp="1" noChangeAspect="1"/>
          </p:cNvPicPr>
          <p:nvPr>
            <p:ph sz="half" idx="2"/>
          </p:nvPr>
        </p:nvPicPr>
        <p:blipFill>
          <a:blip r:embed="rId2"/>
          <a:stretch>
            <a:fillRect/>
          </a:stretch>
        </p:blipFill>
        <p:spPr>
          <a:xfrm>
            <a:off x="667260" y="2230171"/>
            <a:ext cx="3963180" cy="3303925"/>
          </a:xfrm>
        </p:spPr>
      </p:pic>
      <p:sp>
        <p:nvSpPr>
          <p:cNvPr id="2" name="TextBox 1">
            <a:extLst>
              <a:ext uri="{FF2B5EF4-FFF2-40B4-BE49-F238E27FC236}">
                <a16:creationId xmlns:a16="http://schemas.microsoft.com/office/drawing/2014/main" id="{39C74D79-E694-62B6-C22C-B8239ADD38EE}"/>
              </a:ext>
            </a:extLst>
          </p:cNvPr>
          <p:cNvSpPr txBox="1"/>
          <p:nvPr/>
        </p:nvSpPr>
        <p:spPr>
          <a:xfrm>
            <a:off x="388513" y="98738"/>
            <a:ext cx="34622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ea typeface="+mn-lt"/>
                <a:cs typeface="Arial" panose="020B0604020202020204" pitchFamily="34" charset="0"/>
              </a:rPr>
              <a:t>2109919 - Maria </a:t>
            </a:r>
            <a:r>
              <a:rPr lang="en-GB" err="1">
                <a:latin typeface="Arial" panose="020B0604020202020204" pitchFamily="34" charset="0"/>
                <a:ea typeface="+mn-lt"/>
                <a:cs typeface="Arial" panose="020B0604020202020204" pitchFamily="34" charset="0"/>
              </a:rPr>
              <a:t>Angelova</a:t>
            </a:r>
            <a:endParaRPr lang="en-GB">
              <a:latin typeface="Arial" panose="020B0604020202020204" pitchFamily="34" charset="0"/>
              <a:ea typeface="+mn-lt"/>
              <a:cs typeface="Arial" panose="020B0604020202020204" pitchFamily="34" charset="0"/>
            </a:endParaRPr>
          </a:p>
          <a:p>
            <a:pPr algn="l"/>
            <a:endParaRPr lang="en-GB">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F5DABE8-C5AA-F99E-0850-BA1FB31CE885}"/>
              </a:ext>
            </a:extLst>
          </p:cNvPr>
          <p:cNvSpPr txBox="1"/>
          <p:nvPr/>
        </p:nvSpPr>
        <p:spPr>
          <a:xfrm>
            <a:off x="5573843" y="2226039"/>
            <a:ext cx="51915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a:latin typeface="Arial" panose="020B0604020202020204" pitchFamily="34" charset="0"/>
                <a:cs typeface="Arial" panose="020B0604020202020204" pitchFamily="34" charset="0"/>
              </a:rPr>
              <a:t>Builds effective team</a:t>
            </a:r>
          </a:p>
          <a:p>
            <a:endParaRPr lang="en-GB">
              <a:latin typeface="Arial" panose="020B0604020202020204" pitchFamily="34" charset="0"/>
              <a:cs typeface="Arial" panose="020B0604020202020204" pitchFamily="34" charset="0"/>
            </a:endParaRPr>
          </a:p>
          <a:p>
            <a:pPr marL="285750" indent="-285750">
              <a:buFont typeface="Wingdings"/>
              <a:buChar char="§"/>
            </a:pPr>
            <a:r>
              <a:rPr lang="en-GB">
                <a:latin typeface="Arial" panose="020B0604020202020204" pitchFamily="34" charset="0"/>
                <a:cs typeface="Arial" panose="020B0604020202020204" pitchFamily="34" charset="0"/>
              </a:rPr>
              <a:t>Communication powers organization and production processes</a:t>
            </a:r>
          </a:p>
        </p:txBody>
      </p:sp>
    </p:spTree>
    <p:extLst>
      <p:ext uri="{BB962C8B-B14F-4D97-AF65-F5344CB8AC3E}">
        <p14:creationId xmlns:p14="http://schemas.microsoft.com/office/powerpoint/2010/main" val="3904247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9899F2-D7C2-4056-B49F-ECF35CC4BF5F}"/>
              </a:ext>
            </a:extLst>
          </p:cNvPr>
          <p:cNvSpPr>
            <a:spLocks noGrp="1"/>
          </p:cNvSpPr>
          <p:nvPr>
            <p:ph type="title"/>
          </p:nvPr>
        </p:nvSpPr>
        <p:spPr>
          <a:xfrm>
            <a:off x="336364" y="729287"/>
            <a:ext cx="11029616" cy="1188720"/>
          </a:xfrm>
        </p:spPr>
        <p:txBody>
          <a:bodyPr>
            <a:normAutofit/>
          </a:bodyPr>
          <a:lstStyle/>
          <a:p>
            <a:r>
              <a:rPr lang="en-GB" sz="3700">
                <a:latin typeface="Arial" panose="020B0604020202020204" pitchFamily="34" charset="0"/>
                <a:ea typeface="+mj-lt"/>
                <a:cs typeface="Arial" panose="020B0604020202020204" pitchFamily="34" charset="0"/>
              </a:rPr>
              <a:t>the organisations use  the  theories relating to models of communication?</a:t>
            </a:r>
            <a:endParaRPr lang="en-US" sz="370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47213705-BECC-164F-F4F4-3A6C4CFD7926}"/>
              </a:ext>
            </a:extLst>
          </p:cNvPr>
          <p:cNvPicPr>
            <a:picLocks noChangeAspect="1"/>
          </p:cNvPicPr>
          <p:nvPr/>
        </p:nvPicPr>
        <p:blipFill>
          <a:blip r:embed="rId3"/>
          <a:stretch>
            <a:fillRect/>
          </a:stretch>
        </p:blipFill>
        <p:spPr>
          <a:xfrm>
            <a:off x="780698" y="3162962"/>
            <a:ext cx="4748741" cy="2077574"/>
          </a:xfrm>
          <a:prstGeom prst="rect">
            <a:avLst/>
          </a:prstGeom>
        </p:spPr>
      </p:pic>
      <p:sp>
        <p:nvSpPr>
          <p:cNvPr id="3" name="Content Placeholder 2">
            <a:extLst>
              <a:ext uri="{FF2B5EF4-FFF2-40B4-BE49-F238E27FC236}">
                <a16:creationId xmlns:a16="http://schemas.microsoft.com/office/drawing/2014/main" id="{A5C339A6-2390-416B-95D4-98460537E188}"/>
              </a:ext>
            </a:extLst>
          </p:cNvPr>
          <p:cNvSpPr>
            <a:spLocks noGrp="1"/>
          </p:cNvSpPr>
          <p:nvPr>
            <p:ph idx="1"/>
          </p:nvPr>
        </p:nvSpPr>
        <p:spPr>
          <a:xfrm>
            <a:off x="6335805" y="2180496"/>
            <a:ext cx="5275001" cy="4045683"/>
          </a:xfrm>
        </p:spPr>
        <p:txBody>
          <a:bodyPr>
            <a:normAutofit/>
          </a:bodyPr>
          <a:lstStyle/>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1EC3CD21-992D-74CE-88ED-813C39817914}"/>
              </a:ext>
            </a:extLst>
          </p:cNvPr>
          <p:cNvSpPr txBox="1"/>
          <p:nvPr/>
        </p:nvSpPr>
        <p:spPr>
          <a:xfrm>
            <a:off x="377780" y="98737"/>
            <a:ext cx="33656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latin typeface="Arial" panose="020B0604020202020204" pitchFamily="34" charset="0"/>
                <a:ea typeface="+mn-lt"/>
                <a:cs typeface="Arial" panose="020B0604020202020204" pitchFamily="34" charset="0"/>
              </a:rPr>
              <a:t>2020342 - Denise Chambers</a:t>
            </a:r>
            <a:endParaRPr lang="en-US">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770BB9E-B33E-4454-B2D1-01F733EFFE52}"/>
              </a:ext>
            </a:extLst>
          </p:cNvPr>
          <p:cNvSpPr txBox="1"/>
          <p:nvPr/>
        </p:nvSpPr>
        <p:spPr>
          <a:xfrm>
            <a:off x="710119" y="2531141"/>
            <a:ext cx="5044492"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Shannon and Weaver Transmission Model</a:t>
            </a:r>
          </a:p>
        </p:txBody>
      </p:sp>
      <p:sp>
        <p:nvSpPr>
          <p:cNvPr id="13" name="TextBox 12">
            <a:extLst>
              <a:ext uri="{FF2B5EF4-FFF2-40B4-BE49-F238E27FC236}">
                <a16:creationId xmlns:a16="http://schemas.microsoft.com/office/drawing/2014/main" id="{FF1BB8EF-242F-4A59-98FF-7AC6233EE2D2}"/>
              </a:ext>
            </a:extLst>
          </p:cNvPr>
          <p:cNvSpPr txBox="1"/>
          <p:nvPr/>
        </p:nvSpPr>
        <p:spPr>
          <a:xfrm>
            <a:off x="710119" y="5164031"/>
            <a:ext cx="2855505" cy="261610"/>
          </a:xfrm>
          <a:prstGeom prst="rect">
            <a:avLst/>
          </a:prstGeom>
          <a:noFill/>
        </p:spPr>
        <p:txBody>
          <a:bodyPr wrap="square" rtlCol="0">
            <a:spAutoFit/>
          </a:bodyPr>
          <a:lstStyle/>
          <a:p>
            <a:r>
              <a:rPr lang="en-GB" sz="1100">
                <a:latin typeface="Arial" panose="020B0604020202020204" pitchFamily="34" charset="0"/>
                <a:cs typeface="Arial" panose="020B0604020202020204" pitchFamily="34" charset="0"/>
              </a:rPr>
              <a:t>(Foulger 2004)</a:t>
            </a:r>
          </a:p>
        </p:txBody>
      </p:sp>
      <p:sp>
        <p:nvSpPr>
          <p:cNvPr id="7" name="TextBox 6">
            <a:extLst>
              <a:ext uri="{FF2B5EF4-FFF2-40B4-BE49-F238E27FC236}">
                <a16:creationId xmlns:a16="http://schemas.microsoft.com/office/drawing/2014/main" id="{C35EA641-EAE1-48BF-8317-6DEFDC18F44D}"/>
              </a:ext>
            </a:extLst>
          </p:cNvPr>
          <p:cNvSpPr txBox="1"/>
          <p:nvPr/>
        </p:nvSpPr>
        <p:spPr>
          <a:xfrm>
            <a:off x="6507804" y="3200400"/>
            <a:ext cx="4445541" cy="1849032"/>
          </a:xfrm>
          <a:prstGeom prst="rect">
            <a:avLst/>
          </a:prstGeom>
          <a:noFill/>
        </p:spPr>
        <p:txBody>
          <a:bodyPr wrap="square" rtlCol="0">
            <a:spAutoFit/>
          </a:bodyPr>
          <a:lstStyle/>
          <a:p>
            <a:pPr>
              <a:lnSpc>
                <a:spcPct val="107000"/>
              </a:lnSpc>
              <a:spcAft>
                <a:spcPts val="800"/>
              </a:spcAft>
            </a:pPr>
            <a:r>
              <a:rPr lang="en-GB" sz="1800">
                <a:effectLst/>
                <a:latin typeface="Arial" panose="020B0604020202020204" pitchFamily="34" charset="0"/>
                <a:ea typeface="Calibri" panose="020F0502020204030204" pitchFamily="34" charset="0"/>
                <a:cs typeface="Arial" panose="020B0604020202020204" pitchFamily="34" charset="0"/>
              </a:rPr>
              <a:t>Shannon's immediate purpose a telephone instrument that captures an audio signal, converts it into an electronic signal, and amplifies it for transmission through the telephone network (Foulger 2004).</a:t>
            </a:r>
          </a:p>
        </p:txBody>
      </p:sp>
    </p:spTree>
    <p:extLst>
      <p:ext uri="{BB962C8B-B14F-4D97-AF65-F5344CB8AC3E}">
        <p14:creationId xmlns:p14="http://schemas.microsoft.com/office/powerpoint/2010/main" val="3770397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506639-8887-4AAE-A274-1C1A5FBE17F6}"/>
              </a:ext>
            </a:extLst>
          </p:cNvPr>
          <p:cNvPicPr>
            <a:picLocks noGrp="1" noChangeAspect="1"/>
          </p:cNvPicPr>
          <p:nvPr>
            <p:ph idx="1"/>
          </p:nvPr>
        </p:nvPicPr>
        <p:blipFill>
          <a:blip r:embed="rId3"/>
          <a:stretch>
            <a:fillRect/>
          </a:stretch>
        </p:blipFill>
        <p:spPr>
          <a:xfrm>
            <a:off x="533337" y="1167513"/>
            <a:ext cx="5950212" cy="1938696"/>
          </a:xfrm>
          <a:prstGeom prst="rect">
            <a:avLst/>
          </a:prstGeom>
        </p:spPr>
      </p:pic>
      <p:sp>
        <p:nvSpPr>
          <p:cNvPr id="4" name="TextBox 3">
            <a:extLst>
              <a:ext uri="{FF2B5EF4-FFF2-40B4-BE49-F238E27FC236}">
                <a16:creationId xmlns:a16="http://schemas.microsoft.com/office/drawing/2014/main" id="{C9602870-EA15-4DB4-8A3A-832666339E2B}"/>
              </a:ext>
            </a:extLst>
          </p:cNvPr>
          <p:cNvSpPr txBox="1"/>
          <p:nvPr/>
        </p:nvSpPr>
        <p:spPr>
          <a:xfrm>
            <a:off x="377780" y="98737"/>
            <a:ext cx="33656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latin typeface="Arial" panose="020B0604020202020204" pitchFamily="34" charset="0"/>
                <a:ea typeface="+mn-lt"/>
                <a:cs typeface="Arial" panose="020B0604020202020204" pitchFamily="34" charset="0"/>
              </a:rPr>
              <a:t>2020342 - Denise Chambers</a:t>
            </a:r>
            <a:endParaRPr lang="en-US">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88AFAB89-5AF3-465E-856E-F240E75E3D46}"/>
              </a:ext>
            </a:extLst>
          </p:cNvPr>
          <p:cNvPicPr>
            <a:picLocks noChangeAspect="1"/>
          </p:cNvPicPr>
          <p:nvPr/>
        </p:nvPicPr>
        <p:blipFill>
          <a:blip r:embed="rId4"/>
          <a:stretch>
            <a:fillRect/>
          </a:stretch>
        </p:blipFill>
        <p:spPr>
          <a:xfrm>
            <a:off x="613891" y="3893202"/>
            <a:ext cx="5203249" cy="2712332"/>
          </a:xfrm>
          <a:prstGeom prst="rect">
            <a:avLst/>
          </a:prstGeom>
        </p:spPr>
      </p:pic>
      <p:sp>
        <p:nvSpPr>
          <p:cNvPr id="10" name="TextBox 9">
            <a:extLst>
              <a:ext uri="{FF2B5EF4-FFF2-40B4-BE49-F238E27FC236}">
                <a16:creationId xmlns:a16="http://schemas.microsoft.com/office/drawing/2014/main" id="{620CCF0A-F1CE-4F1F-9748-184DB8FE865D}"/>
              </a:ext>
            </a:extLst>
          </p:cNvPr>
          <p:cNvSpPr txBox="1"/>
          <p:nvPr/>
        </p:nvSpPr>
        <p:spPr>
          <a:xfrm>
            <a:off x="463685" y="697234"/>
            <a:ext cx="3044758"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Interactive Model</a:t>
            </a:r>
          </a:p>
        </p:txBody>
      </p:sp>
      <p:sp>
        <p:nvSpPr>
          <p:cNvPr id="12" name="TextBox 11">
            <a:extLst>
              <a:ext uri="{FF2B5EF4-FFF2-40B4-BE49-F238E27FC236}">
                <a16:creationId xmlns:a16="http://schemas.microsoft.com/office/drawing/2014/main" id="{5DE82E24-EF33-4B01-9AA6-F6E1A80D0EB7}"/>
              </a:ext>
            </a:extLst>
          </p:cNvPr>
          <p:cNvSpPr txBox="1"/>
          <p:nvPr/>
        </p:nvSpPr>
        <p:spPr>
          <a:xfrm>
            <a:off x="538240" y="3523870"/>
            <a:ext cx="3044758"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Ecological Model</a:t>
            </a:r>
          </a:p>
        </p:txBody>
      </p:sp>
      <p:sp>
        <p:nvSpPr>
          <p:cNvPr id="13" name="TextBox 12">
            <a:extLst>
              <a:ext uri="{FF2B5EF4-FFF2-40B4-BE49-F238E27FC236}">
                <a16:creationId xmlns:a16="http://schemas.microsoft.com/office/drawing/2014/main" id="{DCFD5088-44D6-4677-BD1E-5372E9C2B3A3}"/>
              </a:ext>
            </a:extLst>
          </p:cNvPr>
          <p:cNvSpPr txBox="1"/>
          <p:nvPr/>
        </p:nvSpPr>
        <p:spPr>
          <a:xfrm>
            <a:off x="544686" y="6464483"/>
            <a:ext cx="1284051" cy="282102"/>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a:t>
            </a:r>
            <a:r>
              <a:rPr lang="en-GB" sz="1200" err="1">
                <a:latin typeface="Arial" panose="020B0604020202020204" pitchFamily="34" charset="0"/>
                <a:cs typeface="Arial" panose="020B0604020202020204" pitchFamily="34" charset="0"/>
              </a:rPr>
              <a:t>Foulger</a:t>
            </a:r>
            <a:r>
              <a:rPr lang="en-GB" sz="1200">
                <a:latin typeface="Arial" panose="020B0604020202020204" pitchFamily="34" charset="0"/>
                <a:cs typeface="Arial" panose="020B0604020202020204" pitchFamily="34" charset="0"/>
              </a:rPr>
              <a:t> 2004)</a:t>
            </a:r>
          </a:p>
        </p:txBody>
      </p:sp>
      <p:sp>
        <p:nvSpPr>
          <p:cNvPr id="14" name="TextBox 13">
            <a:extLst>
              <a:ext uri="{FF2B5EF4-FFF2-40B4-BE49-F238E27FC236}">
                <a16:creationId xmlns:a16="http://schemas.microsoft.com/office/drawing/2014/main" id="{BDF2B8CC-36A2-4984-9FD6-0516C66D0DC0}"/>
              </a:ext>
            </a:extLst>
          </p:cNvPr>
          <p:cNvSpPr txBox="1"/>
          <p:nvPr/>
        </p:nvSpPr>
        <p:spPr>
          <a:xfrm>
            <a:off x="463685" y="3084207"/>
            <a:ext cx="1775361"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a:t>
            </a:r>
            <a:r>
              <a:rPr lang="en-GB" sz="1200" err="1">
                <a:latin typeface="Arial" panose="020B0604020202020204" pitchFamily="34" charset="0"/>
                <a:cs typeface="Arial" panose="020B0604020202020204" pitchFamily="34" charset="0"/>
              </a:rPr>
              <a:t>Llopis-Lorente</a:t>
            </a:r>
            <a:r>
              <a:rPr lang="en-GB" sz="1200">
                <a:latin typeface="Arial" panose="020B0604020202020204" pitchFamily="34" charset="0"/>
                <a:cs typeface="Arial" panose="020B0604020202020204" pitchFamily="34" charset="0"/>
              </a:rPr>
              <a:t> 2017)</a:t>
            </a:r>
          </a:p>
        </p:txBody>
      </p:sp>
      <p:sp>
        <p:nvSpPr>
          <p:cNvPr id="15" name="TextBox 14">
            <a:extLst>
              <a:ext uri="{FF2B5EF4-FFF2-40B4-BE49-F238E27FC236}">
                <a16:creationId xmlns:a16="http://schemas.microsoft.com/office/drawing/2014/main" id="{3693EE46-0CE1-4233-B6EB-9390E6A541BD}"/>
              </a:ext>
            </a:extLst>
          </p:cNvPr>
          <p:cNvSpPr txBox="1"/>
          <p:nvPr/>
        </p:nvSpPr>
        <p:spPr>
          <a:xfrm>
            <a:off x="7052555" y="1493162"/>
            <a:ext cx="4260714" cy="1477328"/>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sender receives a stimulus and encodes a message for the receiver. The receiver interprets the message and returns feedback to the first point (</a:t>
            </a:r>
            <a:r>
              <a:rPr lang="en-GB" err="1">
                <a:latin typeface="Arial" panose="020B0604020202020204" pitchFamily="34" charset="0"/>
                <a:cs typeface="Arial" panose="020B0604020202020204" pitchFamily="34" charset="0"/>
              </a:rPr>
              <a:t>Llopis-Lorente</a:t>
            </a:r>
            <a:r>
              <a:rPr lang="en-GB">
                <a:latin typeface="Arial" panose="020B0604020202020204" pitchFamily="34" charset="0"/>
                <a:cs typeface="Arial" panose="020B0604020202020204" pitchFamily="34" charset="0"/>
              </a:rPr>
              <a:t> 2017).</a:t>
            </a:r>
          </a:p>
        </p:txBody>
      </p:sp>
      <p:sp>
        <p:nvSpPr>
          <p:cNvPr id="17" name="TextBox 16">
            <a:extLst>
              <a:ext uri="{FF2B5EF4-FFF2-40B4-BE49-F238E27FC236}">
                <a16:creationId xmlns:a16="http://schemas.microsoft.com/office/drawing/2014/main" id="{ABCA0722-21A8-4F21-A47E-962A2741D38F}"/>
              </a:ext>
            </a:extLst>
          </p:cNvPr>
          <p:cNvSpPr txBox="1"/>
          <p:nvPr/>
        </p:nvSpPr>
        <p:spPr>
          <a:xfrm>
            <a:off x="7052555" y="4019111"/>
            <a:ext cx="4260714" cy="1754326"/>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Communication between people (creators and consumers) is mediated by messages which are created using language within media; consumed from media and interpreted using language (</a:t>
            </a:r>
            <a:r>
              <a:rPr lang="en-GB" err="1">
                <a:latin typeface="Arial" panose="020B0604020202020204" pitchFamily="34" charset="0"/>
                <a:cs typeface="Arial" panose="020B0604020202020204" pitchFamily="34" charset="0"/>
              </a:rPr>
              <a:t>Foulger</a:t>
            </a:r>
            <a:r>
              <a:rPr lang="en-GB">
                <a:latin typeface="Arial" panose="020B0604020202020204" pitchFamily="34" charset="0"/>
                <a:cs typeface="Arial" panose="020B0604020202020204" pitchFamily="34" charset="0"/>
              </a:rPr>
              <a:t> 2004).</a:t>
            </a:r>
          </a:p>
        </p:txBody>
      </p:sp>
    </p:spTree>
    <p:extLst>
      <p:ext uri="{BB962C8B-B14F-4D97-AF65-F5344CB8AC3E}">
        <p14:creationId xmlns:p14="http://schemas.microsoft.com/office/powerpoint/2010/main" val="3333218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B94F-13EC-4CEF-AB2A-D5DBE34D00CB}"/>
              </a:ext>
            </a:extLst>
          </p:cNvPr>
          <p:cNvSpPr>
            <a:spLocks noGrp="1"/>
          </p:cNvSpPr>
          <p:nvPr>
            <p:ph type="title"/>
          </p:nvPr>
        </p:nvSpPr>
        <p:spPr>
          <a:xfrm>
            <a:off x="388513" y="625608"/>
            <a:ext cx="11008152" cy="1135058"/>
          </a:xfrm>
        </p:spPr>
        <p:txBody>
          <a:bodyPr vert="horz" lIns="91440" tIns="45720" rIns="91440" bIns="45720" rtlCol="0" anchor="b">
            <a:normAutofit fontScale="90000"/>
          </a:bodyPr>
          <a:lstStyle/>
          <a:p>
            <a:r>
              <a:rPr lang="en-US" sz="2800" b="0" kern="1200" cap="all">
                <a:latin typeface="Arial"/>
                <a:cs typeface="Arial"/>
              </a:rPr>
              <a:t>Barriers that can prevent effective communication between the </a:t>
            </a:r>
            <a:r>
              <a:rPr lang="en-US" sz="2800" b="0" kern="1200" cap="all" err="1">
                <a:latin typeface="Arial"/>
                <a:cs typeface="Arial"/>
              </a:rPr>
              <a:t>organisation</a:t>
            </a:r>
            <a:r>
              <a:rPr lang="en-US" sz="2800" b="0" kern="1200" cap="all">
                <a:latin typeface="Arial"/>
                <a:cs typeface="Arial"/>
              </a:rPr>
              <a:t> and their external stakeholders.</a:t>
            </a:r>
          </a:p>
        </p:txBody>
      </p:sp>
      <p:sp>
        <p:nvSpPr>
          <p:cNvPr id="19" name="Rectangle 18">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4">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4">
            <a:extLst>
              <a:ext uri="{FF2B5EF4-FFF2-40B4-BE49-F238E27FC236}">
                <a16:creationId xmlns:a16="http://schemas.microsoft.com/office/drawing/2014/main" id="{D735EBFE-51E1-13A8-80CC-D95386A09304}"/>
              </a:ext>
            </a:extLst>
          </p:cNvPr>
          <p:cNvPicPr>
            <a:picLocks noChangeAspect="1"/>
          </p:cNvPicPr>
          <p:nvPr/>
        </p:nvPicPr>
        <p:blipFill rotWithShape="1">
          <a:blip r:embed="rId2"/>
          <a:srcRect r="9097" b="3"/>
          <a:stretch/>
        </p:blipFill>
        <p:spPr>
          <a:xfrm>
            <a:off x="611392" y="2347105"/>
            <a:ext cx="5074920" cy="3712464"/>
          </a:xfrm>
          <a:prstGeom prst="rect">
            <a:avLst/>
          </a:prstGeom>
        </p:spPr>
      </p:pic>
      <p:sp>
        <p:nvSpPr>
          <p:cNvPr id="15" name="TextBox 14">
            <a:extLst>
              <a:ext uri="{FF2B5EF4-FFF2-40B4-BE49-F238E27FC236}">
                <a16:creationId xmlns:a16="http://schemas.microsoft.com/office/drawing/2014/main" id="{45A6E323-66DA-FE66-235C-DF36D621E725}"/>
              </a:ext>
            </a:extLst>
          </p:cNvPr>
          <p:cNvSpPr txBox="1"/>
          <p:nvPr/>
        </p:nvSpPr>
        <p:spPr>
          <a:xfrm>
            <a:off x="6455669" y="2173444"/>
            <a:ext cx="507212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What are barriers that prevent effective communication?</a:t>
            </a:r>
            <a:endParaRPr lang="en-US">
              <a:latin typeface="Arial"/>
              <a:cs typeface="Arial"/>
            </a:endParaRPr>
          </a:p>
          <a:p>
            <a:endParaRPr lang="en-GB">
              <a:latin typeface="Arial"/>
              <a:cs typeface="Arial"/>
            </a:endParaRPr>
          </a:p>
          <a:p>
            <a:r>
              <a:rPr lang="en-GB">
                <a:latin typeface="Arial"/>
                <a:cs typeface="Arial"/>
              </a:rPr>
              <a:t>Here are some barriers that can prevent effective communication for Nike:</a:t>
            </a:r>
            <a:endParaRPr lang="en-US">
              <a:latin typeface="Arial"/>
              <a:cs typeface="Arial"/>
            </a:endParaRPr>
          </a:p>
          <a:p>
            <a:endParaRPr lang="en-GB">
              <a:latin typeface="Arial" panose="020B0604020202020204" pitchFamily="34" charset="0"/>
              <a:cs typeface="Arial" panose="020B0604020202020204" pitchFamily="34" charset="0"/>
            </a:endParaRPr>
          </a:p>
          <a:p>
            <a:pPr marL="285750" indent="-285750">
              <a:buFont typeface="Arial"/>
              <a:buChar char="•"/>
            </a:pPr>
            <a:r>
              <a:rPr lang="en-GB">
                <a:latin typeface="Arial"/>
                <a:cs typeface="Arial"/>
              </a:rPr>
              <a:t>Inability to listen to others</a:t>
            </a:r>
          </a:p>
          <a:p>
            <a:pPr marL="285750" indent="-285750">
              <a:buFont typeface="Arial"/>
              <a:buChar char="•"/>
            </a:pPr>
            <a:endParaRPr lang="en-GB">
              <a:latin typeface="Arial" panose="020B0604020202020204" pitchFamily="34" charset="0"/>
              <a:cs typeface="Arial" panose="020B0604020202020204" pitchFamily="34" charset="0"/>
            </a:endParaRPr>
          </a:p>
          <a:p>
            <a:pPr marL="285750" indent="-285750">
              <a:buFont typeface="Arial"/>
              <a:buChar char="•"/>
            </a:pPr>
            <a:r>
              <a:rPr lang="en-GB">
                <a:latin typeface="Arial"/>
                <a:cs typeface="Arial"/>
              </a:rPr>
              <a:t>Lack of Trust</a:t>
            </a:r>
          </a:p>
          <a:p>
            <a:pPr marL="285750" indent="-285750">
              <a:buFont typeface="Arial"/>
              <a:buChar char="•"/>
            </a:pPr>
            <a:endParaRPr lang="en-GB">
              <a:latin typeface="Arial" panose="020B0604020202020204" pitchFamily="34" charset="0"/>
              <a:cs typeface="Arial" panose="020B0604020202020204" pitchFamily="34" charset="0"/>
            </a:endParaRPr>
          </a:p>
          <a:p>
            <a:pPr marL="285750" indent="-285750">
              <a:buFont typeface="Arial"/>
              <a:buChar char="•"/>
            </a:pPr>
            <a:endParaRPr lang="en-GB">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D4495799-438A-A1A5-EED5-19421D1625AE}"/>
              </a:ext>
            </a:extLst>
          </p:cNvPr>
          <p:cNvSpPr txBox="1"/>
          <p:nvPr/>
        </p:nvSpPr>
        <p:spPr>
          <a:xfrm>
            <a:off x="309361" y="6222910"/>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latin typeface="Arial" panose="020B0604020202020204" pitchFamily="34" charset="0"/>
                <a:cs typeface="Arial" panose="020B0604020202020204" pitchFamily="34" charset="0"/>
              </a:rPr>
              <a:t>Trainingexpress</a:t>
            </a:r>
            <a:r>
              <a:rPr lang="en-GB" sz="1200">
                <a:latin typeface="Arial" panose="020B0604020202020204" pitchFamily="34" charset="0"/>
                <a:cs typeface="Arial" panose="020B0604020202020204" pitchFamily="34" charset="0"/>
              </a:rPr>
              <a:t> (2022)</a:t>
            </a:r>
          </a:p>
        </p:txBody>
      </p:sp>
      <p:sp>
        <p:nvSpPr>
          <p:cNvPr id="17" name="TextBox 16">
            <a:extLst>
              <a:ext uri="{FF2B5EF4-FFF2-40B4-BE49-F238E27FC236}">
                <a16:creationId xmlns:a16="http://schemas.microsoft.com/office/drawing/2014/main" id="{11120C7B-E99F-9DAA-ECCA-6398063F79C6}"/>
              </a:ext>
            </a:extLst>
          </p:cNvPr>
          <p:cNvSpPr txBox="1"/>
          <p:nvPr/>
        </p:nvSpPr>
        <p:spPr>
          <a:xfrm>
            <a:off x="388513" y="77273"/>
            <a:ext cx="31832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cs typeface="Arial" panose="020B0604020202020204" pitchFamily="34" charset="0"/>
              </a:rPr>
              <a:t>2109147 – Farhana </a:t>
            </a:r>
            <a:r>
              <a:rPr lang="en-GB" err="1">
                <a:latin typeface="Arial" panose="020B0604020202020204" pitchFamily="34" charset="0"/>
                <a:cs typeface="Arial" panose="020B0604020202020204" pitchFamily="34" charset="0"/>
              </a:rPr>
              <a:t>Tahura</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38917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50FE3-F79F-4DD5-9EC6-D80C21219B95}"/>
              </a:ext>
            </a:extLst>
          </p:cNvPr>
          <p:cNvSpPr>
            <a:spLocks noGrp="1"/>
          </p:cNvSpPr>
          <p:nvPr>
            <p:ph type="title"/>
          </p:nvPr>
        </p:nvSpPr>
        <p:spPr>
          <a:xfrm>
            <a:off x="581192" y="702156"/>
            <a:ext cx="11029616" cy="1188720"/>
          </a:xfrm>
        </p:spPr>
        <p:txBody>
          <a:bodyPr>
            <a:normAutofit/>
          </a:bodyPr>
          <a:lstStyle/>
          <a:p>
            <a:r>
              <a:rPr lang="en-GB" sz="3700">
                <a:latin typeface="Arial" panose="020B0604020202020204" pitchFamily="34" charset="0"/>
                <a:ea typeface="+mj-lt"/>
                <a:cs typeface="Arial" panose="020B0604020202020204" pitchFamily="34" charset="0"/>
              </a:rPr>
              <a:t>channels of communication used by  the organisation</a:t>
            </a:r>
            <a:endParaRPr lang="en-US" sz="3700">
              <a:latin typeface="Arial" panose="020B0604020202020204" pitchFamily="34" charset="0"/>
              <a:cs typeface="Arial" panose="020B0604020202020204" pitchFamily="34" charset="0"/>
            </a:endParaRPr>
          </a:p>
        </p:txBody>
      </p:sp>
      <p:sp>
        <p:nvSpPr>
          <p:cNvPr id="24" name="Rectangle 11">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13">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15">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17">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oy&#10;&#10;Description automatically generated">
            <a:extLst>
              <a:ext uri="{FF2B5EF4-FFF2-40B4-BE49-F238E27FC236}">
                <a16:creationId xmlns:a16="http://schemas.microsoft.com/office/drawing/2014/main" id="{1E1FFE51-2EEF-A3EE-7D13-93279F65BB46}"/>
              </a:ext>
            </a:extLst>
          </p:cNvPr>
          <p:cNvPicPr>
            <a:picLocks noChangeAspect="1"/>
          </p:cNvPicPr>
          <p:nvPr/>
        </p:nvPicPr>
        <p:blipFill rotWithShape="1">
          <a:blip r:embed="rId2"/>
          <a:srcRect l="7426" r="27984" b="2"/>
          <a:stretch/>
        </p:blipFill>
        <p:spPr>
          <a:xfrm>
            <a:off x="611392" y="2347105"/>
            <a:ext cx="5074920" cy="3712464"/>
          </a:xfrm>
          <a:prstGeom prst="rect">
            <a:avLst/>
          </a:prstGeom>
        </p:spPr>
      </p:pic>
    </p:spTree>
    <p:extLst>
      <p:ext uri="{BB962C8B-B14F-4D97-AF65-F5344CB8AC3E}">
        <p14:creationId xmlns:p14="http://schemas.microsoft.com/office/powerpoint/2010/main" val="26105781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1593C-38C4-45B9-966C-EF7C7D9EC83B}"/>
              </a:ext>
            </a:extLst>
          </p:cNvPr>
          <p:cNvSpPr>
            <a:spLocks noGrp="1"/>
          </p:cNvSpPr>
          <p:nvPr>
            <p:ph type="title"/>
          </p:nvPr>
        </p:nvSpPr>
        <p:spPr>
          <a:xfrm>
            <a:off x="315896" y="357819"/>
            <a:ext cx="11029616" cy="1188720"/>
          </a:xfrm>
        </p:spPr>
        <p:txBody>
          <a:bodyPr>
            <a:normAutofit/>
          </a:bodyPr>
          <a:lstStyle/>
          <a:p>
            <a:r>
              <a:rPr lang="en-GB" sz="3600">
                <a:latin typeface="Arial" panose="020B0604020202020204" pitchFamily="34" charset="0"/>
                <a:ea typeface="+mj-lt"/>
                <a:cs typeface="Arial" panose="020B0604020202020204" pitchFamily="34" charset="0"/>
              </a:rPr>
              <a:t>Channels  that can be used  to improve communication?</a:t>
            </a:r>
            <a:endParaRPr lang="en-US"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974027-E3ED-45A0-83D2-058CCDDFAF8F}"/>
              </a:ext>
            </a:extLst>
          </p:cNvPr>
          <p:cNvSpPr>
            <a:spLocks noGrp="1"/>
          </p:cNvSpPr>
          <p:nvPr>
            <p:ph idx="1"/>
          </p:nvPr>
        </p:nvSpPr>
        <p:spPr>
          <a:xfrm>
            <a:off x="4577751" y="1118790"/>
            <a:ext cx="7608149" cy="6164899"/>
          </a:xfrm>
        </p:spPr>
        <p:txBody>
          <a:bodyPr>
            <a:normAutofit/>
          </a:bodyPr>
          <a:lstStyle/>
          <a:p>
            <a:pPr marL="305435" indent="-305435"/>
            <a:r>
              <a:rPr lang="en-GB" sz="1350">
                <a:latin typeface="Arial" panose="020B0604020202020204" pitchFamily="34" charset="0"/>
                <a:cs typeface="Arial" panose="020B0604020202020204" pitchFamily="34" charset="0"/>
              </a:rPr>
              <a:t>One type of channel that can be used to improve communication is face to face or video conference: </a:t>
            </a:r>
            <a:r>
              <a:rPr lang="en-GB" sz="1350">
                <a:latin typeface="Arial" panose="020B0604020202020204" pitchFamily="34" charset="0"/>
                <a:ea typeface="+mn-lt"/>
                <a:cs typeface="Arial" panose="020B0604020202020204" pitchFamily="34" charset="0"/>
              </a:rPr>
              <a:t>Face-to-face communication is among the most taxing channels of communication available (it takes more effort to make yourself presentable on video and stay visibly engaged throughout an entire call), but it's still significant because certain situations require nonverbal communication (body language, facial expressions, etc.)</a:t>
            </a:r>
            <a:endParaRPr lang="en-GB" sz="1350">
              <a:latin typeface="Arial" panose="020B0604020202020204" pitchFamily="34" charset="0"/>
              <a:cs typeface="Arial" panose="020B0604020202020204" pitchFamily="34" charset="0"/>
            </a:endParaRPr>
          </a:p>
          <a:p>
            <a:pPr marL="305435" indent="-305435"/>
            <a:r>
              <a:rPr lang="en-GB" sz="1350">
                <a:latin typeface="Arial" panose="020B0604020202020204" pitchFamily="34" charset="0"/>
                <a:cs typeface="Arial" panose="020B0604020202020204" pitchFamily="34" charset="0"/>
              </a:rPr>
              <a:t>Another channel that can be used to improve communication, is Email: </a:t>
            </a:r>
            <a:r>
              <a:rPr lang="en-GB" sz="1350">
                <a:latin typeface="Arial" panose="020B0604020202020204" pitchFamily="34" charset="0"/>
                <a:ea typeface="+mn-lt"/>
                <a:cs typeface="Arial" panose="020B0604020202020204" pitchFamily="34" charset="0"/>
              </a:rPr>
              <a:t>Email is still one of the most common and effective ways to communicate in writing.</a:t>
            </a:r>
            <a:endParaRPr lang="en-GB" sz="1350">
              <a:latin typeface="Arial" panose="020B0604020202020204" pitchFamily="34" charset="0"/>
              <a:cs typeface="Arial" panose="020B0604020202020204" pitchFamily="34" charset="0"/>
            </a:endParaRPr>
          </a:p>
          <a:p>
            <a:pPr marL="305435" indent="-305435"/>
            <a:r>
              <a:rPr lang="en-GB" sz="1350">
                <a:latin typeface="Arial" panose="020B0604020202020204" pitchFamily="34" charset="0"/>
                <a:ea typeface="+mn-lt"/>
                <a:cs typeface="Arial" panose="020B0604020202020204" pitchFamily="34" charset="0"/>
              </a:rPr>
              <a:t>Even though email congestion might be a nightmare, it will not go away anytime soon. It's a terrific communication method when utilised correctly, and many people love that you can keep track of everything you've worked on and organise things under folders, and it's vital for both internal and external communications. Email is one of the most difficult ways to put your communication skills to the test because it requires you to write concisely and clearly in order to get your point through, which is difficult for many individuals. (Top Communication Channels to Consider for Your Business, 2022)</a:t>
            </a:r>
            <a:endParaRPr lang="en-GB" sz="1350">
              <a:latin typeface="Arial" panose="020B0604020202020204" pitchFamily="34" charset="0"/>
              <a:cs typeface="Arial" panose="020B0604020202020204" pitchFamily="34" charset="0"/>
            </a:endParaRPr>
          </a:p>
          <a:p>
            <a:pPr marL="305435" indent="-305435"/>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BAF9FB5D-3AD8-FCC7-B2D9-651E8559457D}"/>
              </a:ext>
            </a:extLst>
          </p:cNvPr>
          <p:cNvSpPr txBox="1"/>
          <p:nvPr/>
        </p:nvSpPr>
        <p:spPr>
          <a:xfrm>
            <a:off x="388513" y="109470"/>
            <a:ext cx="31724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panose="020B0604020202020204" pitchFamily="34" charset="0"/>
                <a:ea typeface="+mn-lt"/>
                <a:cs typeface="Arial" panose="020B0604020202020204" pitchFamily="34" charset="0"/>
              </a:rPr>
              <a:t>2107786 - </a:t>
            </a:r>
            <a:r>
              <a:rPr lang="en-GB" err="1">
                <a:latin typeface="Arial" panose="020B0604020202020204" pitchFamily="34" charset="0"/>
                <a:ea typeface="+mn-lt"/>
                <a:cs typeface="Arial" panose="020B0604020202020204" pitchFamily="34" charset="0"/>
              </a:rPr>
              <a:t>Plamedy</a:t>
            </a:r>
            <a:r>
              <a:rPr lang="en-GB">
                <a:latin typeface="Arial" panose="020B0604020202020204" pitchFamily="34" charset="0"/>
                <a:ea typeface="+mn-lt"/>
                <a:cs typeface="Arial" panose="020B0604020202020204" pitchFamily="34" charset="0"/>
              </a:rPr>
              <a:t> Maketa</a:t>
            </a:r>
            <a:endParaRPr lang="en-US">
              <a:latin typeface="Arial" panose="020B0604020202020204" pitchFamily="34" charset="0"/>
              <a:cs typeface="Arial" panose="020B0604020202020204" pitchFamily="34" charset="0"/>
            </a:endParaRPr>
          </a:p>
        </p:txBody>
      </p:sp>
      <p:pic>
        <p:nvPicPr>
          <p:cNvPr id="5" name="Picture 5" descr="A picture containing text, vector graphics, toy, sign&#10;&#10;Description automatically generated">
            <a:extLst>
              <a:ext uri="{FF2B5EF4-FFF2-40B4-BE49-F238E27FC236}">
                <a16:creationId xmlns:a16="http://schemas.microsoft.com/office/drawing/2014/main" id="{A8B5E5D6-FC03-75D3-99C3-AACA8D90B33C}"/>
              </a:ext>
            </a:extLst>
          </p:cNvPr>
          <p:cNvPicPr>
            <a:picLocks noChangeAspect="1"/>
          </p:cNvPicPr>
          <p:nvPr/>
        </p:nvPicPr>
        <p:blipFill>
          <a:blip r:embed="rId2"/>
          <a:stretch>
            <a:fillRect/>
          </a:stretch>
        </p:blipFill>
        <p:spPr>
          <a:xfrm>
            <a:off x="80512" y="1758351"/>
            <a:ext cx="4497240" cy="2234242"/>
          </a:xfrm>
          <a:prstGeom prst="rect">
            <a:avLst/>
          </a:prstGeom>
        </p:spPr>
      </p:pic>
      <p:pic>
        <p:nvPicPr>
          <p:cNvPr id="8" name="Picture 8" descr="Icon&#10;&#10;Description automatically generated">
            <a:extLst>
              <a:ext uri="{FF2B5EF4-FFF2-40B4-BE49-F238E27FC236}">
                <a16:creationId xmlns:a16="http://schemas.microsoft.com/office/drawing/2014/main" id="{B0EE8C67-83E1-C06D-146D-3BD7E3B2966A}"/>
              </a:ext>
            </a:extLst>
          </p:cNvPr>
          <p:cNvPicPr>
            <a:picLocks noChangeAspect="1"/>
          </p:cNvPicPr>
          <p:nvPr/>
        </p:nvPicPr>
        <p:blipFill>
          <a:blip r:embed="rId3"/>
          <a:stretch>
            <a:fillRect/>
          </a:stretch>
        </p:blipFill>
        <p:spPr>
          <a:xfrm>
            <a:off x="209911" y="4206552"/>
            <a:ext cx="4224065" cy="2298028"/>
          </a:xfrm>
          <a:prstGeom prst="rect">
            <a:avLst/>
          </a:prstGeom>
        </p:spPr>
      </p:pic>
    </p:spTree>
    <p:extLst>
      <p:ext uri="{BB962C8B-B14F-4D97-AF65-F5344CB8AC3E}">
        <p14:creationId xmlns:p14="http://schemas.microsoft.com/office/powerpoint/2010/main" val="3305766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8F38A-E9C5-45A4-9D20-FB407F4FD0B1}"/>
              </a:ext>
            </a:extLst>
          </p:cNvPr>
          <p:cNvSpPr>
            <a:spLocks noGrp="1"/>
          </p:cNvSpPr>
          <p:nvPr>
            <p:ph type="title"/>
          </p:nvPr>
        </p:nvSpPr>
        <p:spPr>
          <a:xfrm>
            <a:off x="355858" y="475772"/>
            <a:ext cx="11029616" cy="695030"/>
          </a:xfrm>
        </p:spPr>
        <p:txBody>
          <a:bodyPr>
            <a:normAutofit/>
          </a:bodyPr>
          <a:lstStyle/>
          <a:p>
            <a:r>
              <a:rPr lang="en-GB" sz="360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BE5A6CC6-5BC8-42BB-90DA-D71DBC4D96A6}"/>
              </a:ext>
            </a:extLst>
          </p:cNvPr>
          <p:cNvSpPr>
            <a:spLocks noGrp="1"/>
          </p:cNvSpPr>
          <p:nvPr>
            <p:ph idx="1"/>
          </p:nvPr>
        </p:nvSpPr>
        <p:spPr>
          <a:xfrm>
            <a:off x="581192" y="1463441"/>
            <a:ext cx="11029615" cy="5090446"/>
          </a:xfrm>
        </p:spPr>
        <p:txBody>
          <a:bodyPr>
            <a:normAutofit lnSpcReduction="10000"/>
          </a:bodyPr>
          <a:lstStyle/>
          <a:p>
            <a:pPr marL="305435" indent="-305435"/>
            <a:r>
              <a:rPr lang="en-GB" sz="1200">
                <a:latin typeface="Arial"/>
                <a:ea typeface="+mn-lt"/>
                <a:cs typeface="+mn-lt"/>
              </a:rPr>
              <a:t>Blog.smarp.com. 2022. </a:t>
            </a:r>
            <a:r>
              <a:rPr lang="en-GB" sz="1200" i="1">
                <a:latin typeface="Arial"/>
                <a:ea typeface="+mn-lt"/>
                <a:cs typeface="+mn-lt"/>
              </a:rPr>
              <a:t>Top Communication Channels to Consider for Your Business</a:t>
            </a:r>
            <a:r>
              <a:rPr lang="en-GB" sz="1200">
                <a:latin typeface="Arial"/>
                <a:ea typeface="+mn-lt"/>
                <a:cs typeface="+mn-lt"/>
              </a:rPr>
              <a:t>. [online] Available at: </a:t>
            </a:r>
            <a:r>
              <a:rPr lang="en-GB" sz="1200" u="sng">
                <a:latin typeface="Arial"/>
                <a:ea typeface="+mn-lt"/>
                <a:cs typeface="+mn-lt"/>
                <a:hlinkClick r:id="rId2"/>
              </a:rPr>
              <a:t>https://blog.smarp.com/top-communication-channels-to-consider-for-your-business</a:t>
            </a:r>
            <a:r>
              <a:rPr lang="en-GB" sz="1200">
                <a:latin typeface="Arial"/>
                <a:ea typeface="+mn-lt"/>
                <a:cs typeface="+mn-lt"/>
              </a:rPr>
              <a:t> [Accessed 23 March 2022].</a:t>
            </a:r>
            <a:endParaRPr lang="en-US" sz="1200">
              <a:latin typeface="Arial"/>
              <a:ea typeface="+mn-lt"/>
              <a:cs typeface="+mn-lt"/>
            </a:endParaRPr>
          </a:p>
          <a:p>
            <a:pPr marL="305435" indent="-305435"/>
            <a:r>
              <a:rPr lang="en-GB" sz="1200">
                <a:latin typeface="Arial"/>
                <a:ea typeface="+mn-lt"/>
                <a:cs typeface="+mn-lt"/>
              </a:rPr>
              <a:t>Creswell, J., Draper, K. and Abrams, R. (2018) ‘At Nike, Revolt Led by Women Leads to Exodus of Male Executives’, The New York Times, 28 April. Available at: </a:t>
            </a:r>
            <a:r>
              <a:rPr lang="en-GB" sz="1200" u="sng">
                <a:latin typeface="Arial"/>
                <a:ea typeface="+mn-lt"/>
                <a:cs typeface="+mn-lt"/>
                <a:hlinkClick r:id="rId3"/>
              </a:rPr>
              <a:t>https://www.nytimes.com/2018/04/28/business/nike-women.html</a:t>
            </a:r>
            <a:r>
              <a:rPr lang="en-GB" sz="1200">
                <a:latin typeface="Arial"/>
                <a:ea typeface="+mn-lt"/>
                <a:cs typeface="+mn-lt"/>
              </a:rPr>
              <a:t> (Accessed: 25 March 2022)</a:t>
            </a:r>
            <a:endParaRPr lang="en-US" sz="1200">
              <a:latin typeface="Arial"/>
              <a:ea typeface="+mn-lt"/>
              <a:cs typeface="+mn-lt"/>
            </a:endParaRPr>
          </a:p>
          <a:p>
            <a:pPr marL="305435" indent="-305435"/>
            <a:r>
              <a:rPr lang="en-GB" sz="1200">
                <a:latin typeface="Arial"/>
                <a:ea typeface="+mn-lt"/>
                <a:cs typeface="+mn-lt"/>
              </a:rPr>
              <a:t>Drexel University (2018) 6 BARRIERS TO EFFECTIVE COMMUNICATION. Available at: </a:t>
            </a:r>
            <a:r>
              <a:rPr lang="en-GB" sz="1200" u="sng">
                <a:latin typeface="Arial"/>
                <a:ea typeface="+mn-lt"/>
                <a:cs typeface="+mn-lt"/>
                <a:hlinkClick r:id="rId4"/>
              </a:rPr>
              <a:t>https://drexel.edu/graduatecollege/professional-development/blog/2018/July/6-barriers-to-effective-communication/</a:t>
            </a:r>
            <a:r>
              <a:rPr lang="en-GB" sz="1200">
                <a:latin typeface="Arial"/>
                <a:ea typeface="+mn-lt"/>
                <a:cs typeface="+mn-lt"/>
              </a:rPr>
              <a:t> (Accessed: 25 March 2022)</a:t>
            </a:r>
            <a:endParaRPr lang="en-US" sz="1200">
              <a:latin typeface="Arial"/>
              <a:ea typeface="+mn-lt"/>
              <a:cs typeface="+mn-lt"/>
            </a:endParaRPr>
          </a:p>
          <a:p>
            <a:pPr marL="305435" indent="-305435"/>
            <a:r>
              <a:rPr lang="en-GB" sz="1200">
                <a:latin typeface="Arial"/>
                <a:ea typeface="+mn-lt"/>
                <a:cs typeface="+mn-lt"/>
              </a:rPr>
              <a:t>Faser Sherman March 07,2019 </a:t>
            </a:r>
            <a:r>
              <a:rPr lang="en-GB" sz="1200" i="1">
                <a:latin typeface="Arial"/>
                <a:ea typeface="+mn-lt"/>
                <a:cs typeface="+mn-lt"/>
              </a:rPr>
              <a:t>What Are the Benefits of Effective Communication in the Workplace?</a:t>
            </a:r>
            <a:r>
              <a:rPr lang="en-GB" sz="1200">
                <a:latin typeface="Arial"/>
                <a:ea typeface="+mn-lt"/>
                <a:cs typeface="+mn-lt"/>
              </a:rPr>
              <a:t> [ online] Available at: </a:t>
            </a:r>
            <a:r>
              <a:rPr lang="en-GB" sz="1200" u="sng">
                <a:latin typeface="Arial"/>
                <a:ea typeface="+mn-lt"/>
                <a:cs typeface="+mn-lt"/>
                <a:hlinkClick r:id="rId5"/>
              </a:rPr>
              <a:t>https://smallbusiness.chron.com/benefits-effective-communication-workplace-20198.html</a:t>
            </a:r>
            <a:r>
              <a:rPr lang="en-GB" sz="1200">
                <a:latin typeface="Arial"/>
                <a:ea typeface="+mn-lt"/>
                <a:cs typeface="+mn-lt"/>
              </a:rPr>
              <a:t> [Accessed:25 March 2022]</a:t>
            </a:r>
            <a:endParaRPr lang="en-US" sz="1200">
              <a:latin typeface="Arial"/>
              <a:ea typeface="+mn-lt"/>
              <a:cs typeface="+mn-lt"/>
            </a:endParaRPr>
          </a:p>
          <a:p>
            <a:pPr marL="305435" indent="-305435"/>
            <a:r>
              <a:rPr lang="en-GB" sz="1200">
                <a:effectLst/>
                <a:latin typeface="Arial"/>
                <a:ea typeface="+mn-lt"/>
                <a:cs typeface="+mn-lt"/>
              </a:rPr>
              <a:t>Foulger, D., 2004. Models of the communication process. </a:t>
            </a:r>
            <a:r>
              <a:rPr lang="en-GB" sz="1200" i="1">
                <a:effectLst/>
                <a:latin typeface="Arial"/>
                <a:ea typeface="+mn-lt"/>
                <a:cs typeface="+mn-lt"/>
              </a:rPr>
              <a:t>Brooklyn, New Jersey</a:t>
            </a:r>
            <a:r>
              <a:rPr lang="en-GB" sz="1200">
                <a:effectLst/>
                <a:latin typeface="Arial"/>
                <a:ea typeface="+mn-lt"/>
                <a:cs typeface="+mn-lt"/>
              </a:rPr>
              <a:t>, pp.1-13.</a:t>
            </a:r>
            <a:r>
              <a:rPr lang="en-GB" sz="1200">
                <a:latin typeface="Arial"/>
                <a:ea typeface="+mn-lt"/>
                <a:cs typeface="+mn-lt"/>
              </a:rPr>
              <a:t> </a:t>
            </a:r>
            <a:r>
              <a:rPr lang="en-GB" sz="1200" u="sng">
                <a:effectLst/>
                <a:latin typeface="Arial"/>
                <a:ea typeface="+mn-lt"/>
                <a:cs typeface="+mn-lt"/>
                <a:hlinkClick r:id="rId6">
                  <a:extLst>
                    <a:ext uri="{A12FA001-AC4F-418D-AE19-62706E023703}">
                      <ahyp:hlinkClr xmlns:ahyp="http://schemas.microsoft.com/office/drawing/2018/hyperlinkcolor" val="tx"/>
                    </a:ext>
                  </a:extLst>
                </a:hlinkClick>
              </a:rPr>
              <a:t>comm-with-cover-page-v2.pdf (d1wqtxts1xzle7.cloudfront.net)</a:t>
            </a:r>
            <a:r>
              <a:rPr lang="en-GB" sz="1200">
                <a:latin typeface="Arial"/>
                <a:ea typeface="+mn-lt"/>
                <a:cs typeface="+mn-lt"/>
              </a:rPr>
              <a:t> </a:t>
            </a:r>
            <a:r>
              <a:rPr lang="en-GB" sz="1200">
                <a:effectLst/>
                <a:latin typeface="Arial"/>
                <a:ea typeface="+mn-lt"/>
                <a:cs typeface="+mn-lt"/>
              </a:rPr>
              <a:t>(Accessed 23/03/2022)</a:t>
            </a:r>
            <a:endParaRPr lang="en-US" sz="1200">
              <a:effectLst/>
              <a:latin typeface="Arial"/>
              <a:ea typeface="+mn-lt"/>
              <a:cs typeface="+mn-lt"/>
            </a:endParaRPr>
          </a:p>
          <a:p>
            <a:pPr marL="305435" indent="-305435"/>
            <a:r>
              <a:rPr lang="en-GB" sz="1200">
                <a:effectLst/>
                <a:latin typeface="Arial"/>
                <a:ea typeface="+mn-lt"/>
                <a:cs typeface="+mn-lt"/>
              </a:rPr>
              <a:t>Llopis-Lorente, A. et al. (2017) ‘Interactive models of communication at the nanoscale using nanoparticles that talk to one another’, Nature communications.,</a:t>
            </a:r>
            <a:r>
              <a:rPr lang="en-GB" sz="1200">
                <a:latin typeface="Arial"/>
                <a:ea typeface="+mn-lt"/>
                <a:cs typeface="+mn-lt"/>
              </a:rPr>
              <a:t> </a:t>
            </a:r>
            <a:r>
              <a:rPr lang="en-GB" sz="1200">
                <a:effectLst/>
                <a:latin typeface="Arial"/>
                <a:ea typeface="+mn-lt"/>
                <a:cs typeface="+mn-lt"/>
              </a:rPr>
              <a:t>8(1). doi:10.1038/ncomms15511. (Accessed 26/03/2022)</a:t>
            </a:r>
            <a:endParaRPr lang="en-US" sz="1200">
              <a:effectLst/>
              <a:latin typeface="Arial"/>
              <a:ea typeface="+mn-lt"/>
              <a:cs typeface="+mn-lt"/>
            </a:endParaRPr>
          </a:p>
          <a:p>
            <a:pPr marL="305435" indent="-305435"/>
            <a:r>
              <a:rPr lang="en-GB" sz="1200">
                <a:latin typeface="Arial"/>
                <a:ea typeface="+mn-lt"/>
                <a:cs typeface="+mn-lt"/>
              </a:rPr>
              <a:t>Originally published Mar 23, 2021, updated Oct.14,2022 </a:t>
            </a:r>
            <a:r>
              <a:rPr lang="en-GB" sz="1200" i="1">
                <a:latin typeface="Arial"/>
                <a:ea typeface="+mn-lt"/>
                <a:cs typeface="+mn-lt"/>
              </a:rPr>
              <a:t>What are the benefits of workplace communication?</a:t>
            </a:r>
            <a:r>
              <a:rPr lang="en-GB" sz="1200">
                <a:latin typeface="Arial"/>
                <a:ea typeface="+mn-lt"/>
                <a:cs typeface="+mn-lt"/>
              </a:rPr>
              <a:t> [online] Available at: </a:t>
            </a:r>
            <a:r>
              <a:rPr lang="en-GB" sz="1200" u="sng">
                <a:latin typeface="Arial"/>
                <a:ea typeface="+mn-lt"/>
                <a:cs typeface="+mn-lt"/>
                <a:hlinkClick r:id="rId7"/>
              </a:rPr>
              <a:t>https://www.ringcentral.com/us/en/blog/top-7-benefits-of-workplace-communication/</a:t>
            </a:r>
            <a:r>
              <a:rPr lang="en-GB" sz="1200">
                <a:latin typeface="Arial"/>
                <a:ea typeface="+mn-lt"/>
                <a:cs typeface="+mn-lt"/>
              </a:rPr>
              <a:t> [Accessed:25 March 2022]</a:t>
            </a:r>
            <a:endParaRPr lang="en-US" sz="1200">
              <a:latin typeface="Arial"/>
              <a:ea typeface="+mn-lt"/>
              <a:cs typeface="+mn-lt"/>
            </a:endParaRPr>
          </a:p>
          <a:p>
            <a:pPr marL="305435" indent="-305435"/>
            <a:r>
              <a:rPr lang="en-GB" sz="1200">
                <a:latin typeface="Arial"/>
                <a:ea typeface="+mn-lt"/>
                <a:cs typeface="+mn-lt"/>
              </a:rPr>
              <a:t>Thomas, C. (2022) </a:t>
            </a:r>
            <a:r>
              <a:rPr lang="en-GB" sz="1200" i="1" u="sng">
                <a:latin typeface="Arial"/>
                <a:ea typeface="+mn-lt"/>
                <a:cs typeface="+mn-lt"/>
                <a:hlinkClick r:id="rId8"/>
              </a:rPr>
              <a:t>https://gettalkative.com/info/communication-channels</a:t>
            </a:r>
            <a:r>
              <a:rPr lang="en-GB" sz="1200">
                <a:latin typeface="Arial"/>
                <a:ea typeface="+mn-lt"/>
                <a:cs typeface="+mn-lt"/>
              </a:rPr>
              <a:t>. [image].</a:t>
            </a:r>
            <a:endParaRPr lang="en-US" sz="1200">
              <a:latin typeface="Arial"/>
              <a:ea typeface="+mn-lt"/>
              <a:cs typeface="+mn-lt"/>
            </a:endParaRPr>
          </a:p>
          <a:p>
            <a:pPr marL="305435" indent="-305435"/>
            <a:r>
              <a:rPr lang="en-GB" sz="1200" err="1">
                <a:latin typeface="Arial"/>
                <a:ea typeface="+mn-lt"/>
                <a:cs typeface="+mn-lt"/>
              </a:rPr>
              <a:t>Trainingexpress</a:t>
            </a:r>
            <a:r>
              <a:rPr lang="en-GB" sz="1200">
                <a:latin typeface="Arial"/>
                <a:ea typeface="+mn-lt"/>
                <a:cs typeface="+mn-lt"/>
              </a:rPr>
              <a:t> (2022)</a:t>
            </a:r>
            <a:r>
              <a:rPr lang="en-GB" sz="1200" i="1">
                <a:latin typeface="Arial"/>
                <a:ea typeface="+mn-lt"/>
                <a:cs typeface="+mn-lt"/>
              </a:rPr>
              <a:t> Just 9 Ways to Overcome the Barriers to Effective Communication.</a:t>
            </a:r>
            <a:r>
              <a:rPr lang="en-GB" sz="1200">
                <a:latin typeface="Arial"/>
                <a:ea typeface="+mn-lt"/>
                <a:cs typeface="+mn-lt"/>
              </a:rPr>
              <a:t> Available at: </a:t>
            </a:r>
            <a:r>
              <a:rPr lang="en-GB" sz="1200" u="sng">
                <a:latin typeface="Arial"/>
                <a:ea typeface="+mn-lt"/>
                <a:cs typeface="+mn-lt"/>
                <a:hlinkClick r:id="rId9"/>
              </a:rPr>
              <a:t>https://www.trainingexpress.org.uk/overcome-the-barriers-to-effective-communication/</a:t>
            </a:r>
            <a:r>
              <a:rPr lang="en-GB" sz="1200">
                <a:latin typeface="Arial"/>
                <a:ea typeface="+mn-lt"/>
                <a:cs typeface="+mn-lt"/>
              </a:rPr>
              <a:t> (Accessed: 24 March 2022)</a:t>
            </a:r>
            <a:endParaRPr lang="en-US" sz="1200">
              <a:latin typeface="Arial"/>
              <a:ea typeface="+mn-lt"/>
              <a:cs typeface="+mn-lt"/>
            </a:endParaRPr>
          </a:p>
          <a:p>
            <a:pPr marL="305435" indent="-305435"/>
            <a:r>
              <a:rPr lang="en-GB" sz="1200">
                <a:latin typeface="Arial"/>
                <a:ea typeface="+mn-lt"/>
                <a:cs typeface="+mn-lt"/>
              </a:rPr>
              <a:t>2019. </a:t>
            </a:r>
            <a:r>
              <a:rPr lang="en-GB" sz="1200" i="1" u="sng">
                <a:latin typeface="Arial"/>
                <a:ea typeface="+mn-lt"/>
                <a:cs typeface="+mn-lt"/>
                <a:hlinkClick r:id="rId10"/>
              </a:rPr>
              <a:t>https://adcortex.com/the-7-most-used-communication-channels/</a:t>
            </a:r>
            <a:r>
              <a:rPr lang="en-GB" sz="1200">
                <a:latin typeface="Arial"/>
                <a:ea typeface="+mn-lt"/>
                <a:cs typeface="+mn-lt"/>
              </a:rPr>
              <a:t>. [image].</a:t>
            </a:r>
          </a:p>
          <a:p>
            <a:pPr marL="305435" indent="-305435">
              <a:buFont typeface="Arial" panose="05020102010507070707" pitchFamily="18" charset="2"/>
              <a:buChar char="•"/>
            </a:pPr>
            <a:endParaRPr lang="en-GB" sz="1200">
              <a:latin typeface="Arial"/>
              <a:cs typeface="Arial"/>
            </a:endParaRPr>
          </a:p>
          <a:p>
            <a:pPr marL="305435" indent="-305435">
              <a:buFont typeface="Arial" panose="05020102010507070707" pitchFamily="18" charset="2"/>
              <a:buChar char="•"/>
            </a:pPr>
            <a:endParaRPr lang="en-GB" sz="1200">
              <a:highlight>
                <a:srgbClr val="FFFF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02503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8">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0">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12">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14">
            <a:extLst>
              <a:ext uri="{FF2B5EF4-FFF2-40B4-BE49-F238E27FC236}">
                <a16:creationId xmlns:a16="http://schemas.microsoft.com/office/drawing/2014/main" id="{0F161291-765C-4033-9E84-52C51C6A5A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6">
            <a:extLst>
              <a:ext uri="{FF2B5EF4-FFF2-40B4-BE49-F238E27FC236}">
                <a16:creationId xmlns:a16="http://schemas.microsoft.com/office/drawing/2014/main" id="{37F69638-8A6F-45AB-B9EC-9D8C8FC37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able&#10;&#10;Description automatically generated">
            <a:extLst>
              <a:ext uri="{FF2B5EF4-FFF2-40B4-BE49-F238E27FC236}">
                <a16:creationId xmlns:a16="http://schemas.microsoft.com/office/drawing/2014/main" id="{2B8D291C-CF74-4904-AE56-2C057ACFE7AE}"/>
              </a:ext>
            </a:extLst>
          </p:cNvPr>
          <p:cNvPicPr>
            <a:picLocks noGrp="1" noChangeAspect="1"/>
          </p:cNvPicPr>
          <p:nvPr>
            <p:ph idx="1"/>
          </p:nvPr>
        </p:nvPicPr>
        <p:blipFill>
          <a:blip r:embed="rId2"/>
          <a:stretch>
            <a:fillRect/>
          </a:stretch>
        </p:blipFill>
        <p:spPr>
          <a:xfrm>
            <a:off x="920200" y="643467"/>
            <a:ext cx="10351600" cy="5571066"/>
          </a:xfrm>
          <a:prstGeom prst="rect">
            <a:avLst/>
          </a:prstGeom>
        </p:spPr>
      </p:pic>
      <p:sp>
        <p:nvSpPr>
          <p:cNvPr id="2" name="TextBox 1">
            <a:extLst>
              <a:ext uri="{FF2B5EF4-FFF2-40B4-BE49-F238E27FC236}">
                <a16:creationId xmlns:a16="http://schemas.microsoft.com/office/drawing/2014/main" id="{340F31B7-A8BE-4876-8338-E14C1FB1899D}"/>
              </a:ext>
            </a:extLst>
          </p:cNvPr>
          <p:cNvSpPr txBox="1"/>
          <p:nvPr/>
        </p:nvSpPr>
        <p:spPr>
          <a:xfrm>
            <a:off x="442175" y="7727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Farhana</a:t>
            </a:r>
          </a:p>
        </p:txBody>
      </p:sp>
      <p:sp>
        <p:nvSpPr>
          <p:cNvPr id="3" name="TextBox 2">
            <a:extLst>
              <a:ext uri="{FF2B5EF4-FFF2-40B4-BE49-F238E27FC236}">
                <a16:creationId xmlns:a16="http://schemas.microsoft.com/office/drawing/2014/main" id="{04661259-0A32-2CB9-71AF-45CEA31E66AB}"/>
              </a:ext>
            </a:extLst>
          </p:cNvPr>
          <p:cNvSpPr txBox="1"/>
          <p:nvPr/>
        </p:nvSpPr>
        <p:spPr>
          <a:xfrm>
            <a:off x="4724400" y="171933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Maria, Denise, Tiffany and </a:t>
            </a:r>
            <a:r>
              <a:rPr lang="en-GB" err="1"/>
              <a:t>Plamedy</a:t>
            </a:r>
          </a:p>
        </p:txBody>
      </p:sp>
      <p:sp>
        <p:nvSpPr>
          <p:cNvPr id="5" name="TextBox 4">
            <a:extLst>
              <a:ext uri="{FF2B5EF4-FFF2-40B4-BE49-F238E27FC236}">
                <a16:creationId xmlns:a16="http://schemas.microsoft.com/office/drawing/2014/main" id="{A3BD6A3D-20BD-497B-8202-5BCDBF0E5EA4}"/>
              </a:ext>
            </a:extLst>
          </p:cNvPr>
          <p:cNvSpPr txBox="1"/>
          <p:nvPr/>
        </p:nvSpPr>
        <p:spPr>
          <a:xfrm>
            <a:off x="4799527" y="2620850"/>
            <a:ext cx="5791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key strengths for my team was discussing our ideas and helping each other out.</a:t>
            </a:r>
          </a:p>
        </p:txBody>
      </p:sp>
      <p:sp>
        <p:nvSpPr>
          <p:cNvPr id="11" name="TextBox 10">
            <a:extLst>
              <a:ext uri="{FF2B5EF4-FFF2-40B4-BE49-F238E27FC236}">
                <a16:creationId xmlns:a16="http://schemas.microsoft.com/office/drawing/2014/main" id="{10FA7167-7E55-4954-131D-EC7640928248}"/>
              </a:ext>
            </a:extLst>
          </p:cNvPr>
          <p:cNvSpPr txBox="1"/>
          <p:nvPr/>
        </p:nvSpPr>
        <p:spPr>
          <a:xfrm>
            <a:off x="4799527" y="3586765"/>
            <a:ext cx="49862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Our communication has improved a little more since the start.</a:t>
            </a:r>
          </a:p>
        </p:txBody>
      </p:sp>
      <p:sp>
        <p:nvSpPr>
          <p:cNvPr id="12" name="TextBox 1">
            <a:extLst>
              <a:ext uri="{FF2B5EF4-FFF2-40B4-BE49-F238E27FC236}">
                <a16:creationId xmlns:a16="http://schemas.microsoft.com/office/drawing/2014/main" id="{9C771DDD-17E6-AB6C-5561-211CBCE0F49D}"/>
              </a:ext>
            </a:extLst>
          </p:cNvPr>
          <p:cNvSpPr txBox="1"/>
          <p:nvPr/>
        </p:nvSpPr>
        <p:spPr>
          <a:xfrm>
            <a:off x="4724400" y="4402428"/>
            <a:ext cx="6284890" cy="92333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t>I would like to have more check-ins to make sure everyone is doing the work and how much they've done so far.</a:t>
            </a:r>
          </a:p>
        </p:txBody>
      </p:sp>
      <p:sp>
        <p:nvSpPr>
          <p:cNvPr id="13" name="TextBox 1">
            <a:extLst>
              <a:ext uri="{FF2B5EF4-FFF2-40B4-BE49-F238E27FC236}">
                <a16:creationId xmlns:a16="http://schemas.microsoft.com/office/drawing/2014/main" id="{9C771DDD-17E6-AB6C-5561-211CBCE0F49D}"/>
              </a:ext>
            </a:extLst>
          </p:cNvPr>
          <p:cNvSpPr txBox="1"/>
          <p:nvPr/>
        </p:nvSpPr>
        <p:spPr>
          <a:xfrm>
            <a:off x="4856543" y="5403894"/>
            <a:ext cx="274320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en-GB" dirty="0"/>
              <a:t>5/10</a:t>
            </a:r>
          </a:p>
        </p:txBody>
      </p:sp>
    </p:spTree>
    <p:extLst>
      <p:ext uri="{BB962C8B-B14F-4D97-AF65-F5344CB8AC3E}">
        <p14:creationId xmlns:p14="http://schemas.microsoft.com/office/powerpoint/2010/main" val="3282268864"/>
      </p:ext>
    </p:extLst>
  </p:cSld>
  <p:clrMapOvr>
    <a:masterClrMapping/>
  </p:clrMapOvr>
</p:sld>
</file>

<file path=ppt/theme/theme1.xml><?xml version="1.0" encoding="utf-8"?>
<a:theme xmlns:a="http://schemas.openxmlformats.org/drawingml/2006/main" name="DividendVTI">
  <a:themeElements>
    <a:clrScheme name="AnalogousFromLightSeedRightStep">
      <a:dk1>
        <a:srgbClr val="000000"/>
      </a:dk1>
      <a:lt1>
        <a:srgbClr val="FFFFFF"/>
      </a:lt1>
      <a:dk2>
        <a:srgbClr val="242D41"/>
      </a:dk2>
      <a:lt2>
        <a:srgbClr val="E8E4E2"/>
      </a:lt2>
      <a:accent1>
        <a:srgbClr val="82A6BC"/>
      </a:accent1>
      <a:accent2>
        <a:srgbClr val="7F8BBA"/>
      </a:accent2>
      <a:accent3>
        <a:srgbClr val="A096C6"/>
      </a:accent3>
      <a:accent4>
        <a:srgbClr val="A37FBA"/>
      </a:accent4>
      <a:accent5>
        <a:srgbClr val="C492C2"/>
      </a:accent5>
      <a:accent6>
        <a:srgbClr val="BA7F9F"/>
      </a:accent6>
      <a:hlink>
        <a:srgbClr val="A6775B"/>
      </a:hlink>
      <a:folHlink>
        <a:srgbClr val="7F7F7F"/>
      </a:folHlink>
    </a:clrScheme>
    <a:fontScheme name="Dividend">
      <a:majorFont>
        <a:latin typeface="Univers Condensed"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Univers"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2</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DividendVTI</vt:lpstr>
      <vt:lpstr>Strategies for Effective Communication in a Business Setting    MODULE CODE: BMSW4002 MODULE NAME: Effective Team Working and Communication LECTURER’S NAME: Khaza Ahmed University of Wales Trinity Saint David </vt:lpstr>
      <vt:lpstr>Social Contract</vt:lpstr>
      <vt:lpstr>benefits of effective communication on the organisation’s business process? </vt:lpstr>
      <vt:lpstr>the organisations use  the  theories relating to models of communication?</vt:lpstr>
      <vt:lpstr>PowerPoint Presentation</vt:lpstr>
      <vt:lpstr>Barriers that can prevent effective communication between the organisation and their external stakeholders.</vt:lpstr>
      <vt:lpstr>channels of communication used by  the organisation</vt:lpstr>
      <vt:lpstr>Channels  that can be used  to improve communication?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cp:revision>
  <dcterms:created xsi:type="dcterms:W3CDTF">2022-02-19T13:37:56Z</dcterms:created>
  <dcterms:modified xsi:type="dcterms:W3CDTF">2022-03-27T12:49:41Z</dcterms:modified>
</cp:coreProperties>
</file>