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8"/>
  </p:notesMasterIdLst>
  <p:sldIdLst>
    <p:sldId id="256" r:id="rId2"/>
    <p:sldId id="371" r:id="rId3"/>
    <p:sldId id="287" r:id="rId4"/>
    <p:sldId id="289" r:id="rId5"/>
    <p:sldId id="302" r:id="rId6"/>
    <p:sldId id="301" r:id="rId7"/>
    <p:sldId id="288" r:id="rId8"/>
    <p:sldId id="300" r:id="rId9"/>
    <p:sldId id="291" r:id="rId10"/>
    <p:sldId id="292" r:id="rId11"/>
    <p:sldId id="303" r:id="rId12"/>
    <p:sldId id="293" r:id="rId13"/>
    <p:sldId id="295" r:id="rId14"/>
    <p:sldId id="294" r:id="rId15"/>
    <p:sldId id="296" r:id="rId16"/>
    <p:sldId id="297" r:id="rId17"/>
    <p:sldId id="304" r:id="rId18"/>
    <p:sldId id="305" r:id="rId19"/>
    <p:sldId id="307" r:id="rId20"/>
    <p:sldId id="308" r:id="rId21"/>
    <p:sldId id="309" r:id="rId22"/>
    <p:sldId id="310" r:id="rId23"/>
    <p:sldId id="298" r:id="rId24"/>
    <p:sldId id="299" r:id="rId25"/>
    <p:sldId id="311" r:id="rId26"/>
    <p:sldId id="36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788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285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059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86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804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39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018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7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54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8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78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40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31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06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40.png"/><Relationship Id="rId7" Type="http://schemas.openxmlformats.org/officeDocument/2006/relationships/image" Target="../media/image8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0.png"/><Relationship Id="rId4" Type="http://schemas.openxmlformats.org/officeDocument/2006/relationships/image" Target="../media/image5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30.png"/><Relationship Id="rId7" Type="http://schemas.openxmlformats.org/officeDocument/2006/relationships/image" Target="../media/image7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9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30.png"/><Relationship Id="rId7" Type="http://schemas.openxmlformats.org/officeDocument/2006/relationships/image" Target="../media/image7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9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ACCB7015</a:t>
            </a:r>
          </a:p>
          <a:p>
            <a:r>
              <a:rPr lang="en-GB" dirty="0"/>
              <a:t>Lecture 5 – Neural Networks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0"/>
            <a:ext cx="7543800" cy="1643427"/>
          </a:xfrm>
        </p:spPr>
        <p:txBody>
          <a:bodyPr>
            <a:noAutofit/>
          </a:bodyPr>
          <a:lstStyle/>
          <a:p>
            <a:r>
              <a:rPr lang="en-GB" dirty="0"/>
              <a:t>ACCA7015</a:t>
            </a:r>
          </a:p>
          <a:p>
            <a:r>
              <a:rPr lang="en-GB" cap="none" dirty="0"/>
              <a:t>Lecture  – Classification </a:t>
            </a:r>
            <a:r>
              <a:rPr lang="en-GB" dirty="0"/>
              <a:t>using Neural Networks</a:t>
            </a:r>
            <a:endParaRPr lang="en-GB" cap="none" dirty="0"/>
          </a:p>
          <a:p>
            <a:r>
              <a:rPr lang="en-GB" cap="none" dirty="0"/>
              <a:t>Prof Nik Whitehead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Gaining insight into large amounts of data is one of data mining’s main objectives</a:t>
            </a:r>
          </a:p>
          <a:p>
            <a:pPr lvl="1"/>
            <a:r>
              <a:rPr lang="en-GB" dirty="0"/>
              <a:t>This often involves applying machine learning (ML) techniques to construct models of data</a:t>
            </a:r>
          </a:p>
          <a:p>
            <a:r>
              <a:rPr lang="en-GB" dirty="0"/>
              <a:t>Artificial neural networks (ANN) have been used to investigate a wide range of problems in ML but are relatively underused in data mining</a:t>
            </a:r>
          </a:p>
          <a:p>
            <a:pPr lvl="1"/>
            <a:r>
              <a:rPr lang="en-GB" dirty="0"/>
              <a:t>The models produced are often highly complex</a:t>
            </a:r>
          </a:p>
          <a:p>
            <a:pPr lvl="1"/>
            <a:r>
              <a:rPr lang="en-GB" dirty="0"/>
              <a:t>It takes a long time to produce the models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02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Artificial Neuron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An artificial neuron or </a:t>
                </a:r>
                <a:r>
                  <a:rPr lang="en-GB" i="1" dirty="0"/>
                  <a:t>perceptron </a:t>
                </a:r>
                <a:r>
                  <a:rPr lang="en-GB" dirty="0"/>
                  <a:t>is a four-stage process</a:t>
                </a:r>
              </a:p>
              <a:p>
                <a:r>
                  <a:rPr lang="en-GB" dirty="0"/>
                  <a:t>Input values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 are fed into the perceptron</a:t>
                </a:r>
              </a:p>
              <a:p>
                <a:r>
                  <a:rPr lang="en-GB" dirty="0"/>
                  <a:t>These then have weights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/>
                  <a:t> applied to them</a:t>
                </a:r>
              </a:p>
              <a:p>
                <a:r>
                  <a:rPr lang="en-GB" dirty="0"/>
                  <a:t>The sum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Σ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of the inputs is then calculated</a:t>
                </a:r>
              </a:p>
              <a:p>
                <a:r>
                  <a:rPr lang="en-GB" dirty="0"/>
                  <a:t>If the sum is greater than a specific threshold then the activation function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𝜑</m:t>
                    </m:r>
                  </m:oMath>
                </a14:m>
                <a:r>
                  <a:rPr lang="en-GB" dirty="0"/>
                  <a:t> generates a 1 at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  <a:blipFill>
                <a:blip r:embed="rId2"/>
                <a:stretch>
                  <a:fillRect t="-1706" r="-30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𝜑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el-GR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Straight Arrow Connector 23"/>
          <p:cNvCxnSpPr>
            <a:cxnSpLocks/>
            <a:stCxn id="10" idx="4"/>
            <a:endCxn id="35" idx="0"/>
          </p:cNvCxnSpPr>
          <p:nvPr/>
        </p:nvCxnSpPr>
        <p:spPr>
          <a:xfrm>
            <a:off x="5148064" y="1700808"/>
            <a:ext cx="18215" cy="36004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cxnSpLocks/>
            <a:stCxn id="12" idx="4"/>
            <a:endCxn id="14" idx="0"/>
          </p:cNvCxnSpPr>
          <p:nvPr/>
        </p:nvCxnSpPr>
        <p:spPr>
          <a:xfrm>
            <a:off x="6323630" y="1700808"/>
            <a:ext cx="18215" cy="3954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cxnSpLocks/>
            <a:stCxn id="13" idx="4"/>
            <a:endCxn id="36" idx="0"/>
          </p:cNvCxnSpPr>
          <p:nvPr/>
        </p:nvCxnSpPr>
        <p:spPr>
          <a:xfrm>
            <a:off x="7499196" y="1700808"/>
            <a:ext cx="16805" cy="3605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cxnSpLocks/>
            <a:stCxn id="14" idx="4"/>
            <a:endCxn id="15" idx="0"/>
          </p:cNvCxnSpPr>
          <p:nvPr/>
        </p:nvCxnSpPr>
        <p:spPr>
          <a:xfrm>
            <a:off x="6341845" y="2816323"/>
            <a:ext cx="0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  <a:stCxn id="15" idx="4"/>
            <a:endCxn id="11" idx="0"/>
          </p:cNvCxnSpPr>
          <p:nvPr/>
        </p:nvCxnSpPr>
        <p:spPr>
          <a:xfrm flipH="1">
            <a:off x="6323630" y="4100818"/>
            <a:ext cx="18215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DA98FB27-800A-E05A-140E-DD09411352D8}"/>
                  </a:ext>
                </a:extLst>
              </p:cNvPr>
              <p:cNvSpPr/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DA98FB27-800A-E05A-140E-DD09411352D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5971C99A-0B21-D348-30B1-D068D37B8DEE}"/>
                  </a:ext>
                </a:extLst>
              </p:cNvPr>
              <p:cNvSpPr/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5971C99A-0B21-D348-30B1-D068D37B8DE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5AB1ACA3-0129-4C19-08D6-81371B3CFA48}"/>
              </a:ext>
            </a:extLst>
          </p:cNvPr>
          <p:cNvCxnSpPr>
            <a:cxnSpLocks/>
            <a:stCxn id="35" idx="4"/>
            <a:endCxn id="15" idx="1"/>
          </p:cNvCxnSpPr>
          <p:nvPr/>
        </p:nvCxnSpPr>
        <p:spPr>
          <a:xfrm>
            <a:off x="5166279" y="2780928"/>
            <a:ext cx="920979" cy="7052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3207DF33-9D9F-76E1-EB12-42D68216DFCE}"/>
              </a:ext>
            </a:extLst>
          </p:cNvPr>
          <p:cNvCxnSpPr>
            <a:cxnSpLocks/>
            <a:stCxn id="36" idx="4"/>
            <a:endCxn id="15" idx="7"/>
          </p:cNvCxnSpPr>
          <p:nvPr/>
        </p:nvCxnSpPr>
        <p:spPr>
          <a:xfrm flipH="1">
            <a:off x="6596432" y="2781482"/>
            <a:ext cx="919569" cy="704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097AE4CB-D199-E8A3-FEFF-72AED329A355}"/>
                  </a:ext>
                </a:extLst>
              </p:cNvPr>
              <p:cNvSpPr/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097AE4CB-D199-E8A3-FEFF-72AED329A35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FA94CB3E-6D7B-22DD-CC94-491EDF783195}"/>
              </a:ext>
            </a:extLst>
          </p:cNvPr>
          <p:cNvCxnSpPr>
            <a:cxnSpLocks/>
            <a:stCxn id="11" idx="4"/>
            <a:endCxn id="69" idx="0"/>
          </p:cNvCxnSpPr>
          <p:nvPr/>
        </p:nvCxnSpPr>
        <p:spPr>
          <a:xfrm>
            <a:off x="6323630" y="5385313"/>
            <a:ext cx="14100" cy="44826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C591FF1C-D5CE-DA50-77E6-6BB48564D7A3}"/>
              </a:ext>
            </a:extLst>
          </p:cNvPr>
          <p:cNvSpPr txBox="1"/>
          <p:nvPr/>
        </p:nvSpPr>
        <p:spPr>
          <a:xfrm>
            <a:off x="8390531" y="116915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</a:t>
            </a:r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27514682-30D1-6871-33F7-1C16CCE94A4C}"/>
              </a:ext>
            </a:extLst>
          </p:cNvPr>
          <p:cNvSpPr txBox="1"/>
          <p:nvPr/>
        </p:nvSpPr>
        <p:spPr>
          <a:xfrm>
            <a:off x="7936240" y="2236222"/>
            <a:ext cx="1139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Weighting</a:t>
            </a:r>
            <a:endParaRPr lang="en-GB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8099532-EF48-935E-E110-57B9B318C1E2}"/>
              </a:ext>
            </a:extLst>
          </p:cNvPr>
          <p:cNvSpPr txBox="1"/>
          <p:nvPr/>
        </p:nvSpPr>
        <p:spPr>
          <a:xfrm>
            <a:off x="7812360" y="3556112"/>
            <a:ext cx="1262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Summation</a:t>
            </a:r>
            <a:endParaRPr lang="en-GB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9FFAA33-65BE-7311-CF67-CBACDE0A2AC4}"/>
              </a:ext>
            </a:extLst>
          </p:cNvPr>
          <p:cNvSpPr txBox="1"/>
          <p:nvPr/>
        </p:nvSpPr>
        <p:spPr>
          <a:xfrm>
            <a:off x="7947205" y="4840607"/>
            <a:ext cx="11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Activation</a:t>
            </a:r>
            <a:endParaRPr lang="en-GB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2AA3244-4978-F655-2B06-A887574A992B}"/>
              </a:ext>
            </a:extLst>
          </p:cNvPr>
          <p:cNvSpPr txBox="1"/>
          <p:nvPr/>
        </p:nvSpPr>
        <p:spPr>
          <a:xfrm>
            <a:off x="8219009" y="6008956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950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4523B2-0F57-CC0A-F055-2E066FB0C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22C260-2A67-1BCD-5BFE-99B47B814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Artificial Neuron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2A01DF72-0C7E-0B16-E774-EE6257F078A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An artificial neuron or </a:t>
                </a:r>
                <a:r>
                  <a:rPr lang="en-GB" i="1" dirty="0"/>
                  <a:t>perceptron </a:t>
                </a:r>
                <a:r>
                  <a:rPr lang="en-GB" dirty="0"/>
                  <a:t>is a four-stage process</a:t>
                </a:r>
              </a:p>
              <a:p>
                <a:r>
                  <a:rPr lang="en-GB" dirty="0"/>
                  <a:t>Input values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 are fed into the perceptron</a:t>
                </a:r>
              </a:p>
              <a:p>
                <a:r>
                  <a:rPr lang="en-GB" dirty="0"/>
                  <a:t>These then have weights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/>
                  <a:t> applied to them</a:t>
                </a:r>
              </a:p>
              <a:p>
                <a:r>
                  <a:rPr lang="en-GB" dirty="0"/>
                  <a:t>The sum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Σ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of the inputs is then calculated and adds a bias term</a:t>
                </a:r>
              </a:p>
              <a:p>
                <a:r>
                  <a:rPr lang="en-GB" dirty="0"/>
                  <a:t>If the sum is greater than a specific threshold then the activation function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𝜑</m:t>
                    </m:r>
                  </m:oMath>
                </a14:m>
                <a:r>
                  <a:rPr lang="en-GB" dirty="0"/>
                  <a:t> generates a 1 at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2A01DF72-0C7E-0B16-E774-EE6257F078A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715016"/>
              </a:xfrm>
              <a:blipFill>
                <a:blip r:embed="rId2"/>
                <a:stretch>
                  <a:fillRect t="-1706" r="-3057" b="-13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0ADB1D-A2FD-12C4-AA3D-F15BE38BF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764657C-FF53-3972-BA43-F45D22903FA9}"/>
                  </a:ext>
                </a:extLst>
              </p:cNvPr>
              <p:cNvSpPr/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764657C-FF53-3972-BA43-F45D22903FA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980728"/>
                <a:ext cx="720080" cy="720080"/>
              </a:xfrm>
              <a:prstGeom prst="ellipse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768E649-297F-4B01-AF2C-639323916D56}"/>
                  </a:ext>
                </a:extLst>
              </p:cNvPr>
              <p:cNvSpPr/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𝜑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4768E649-297F-4B01-AF2C-639323916D5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4665233"/>
                <a:ext cx="720080" cy="720080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E23A277-5209-9DEE-A413-CBDE654DE3D7}"/>
                  </a:ext>
                </a:extLst>
              </p:cNvPr>
              <p:cNvSpPr/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3E23A277-5209-9DEE-A413-CBDE654DE3D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590" y="980728"/>
                <a:ext cx="720080" cy="720080"/>
              </a:xfrm>
              <a:prstGeom prst="ellipse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E6286FD-4E71-F620-ED37-709739139447}"/>
                  </a:ext>
                </a:extLst>
              </p:cNvPr>
              <p:cNvSpPr/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1E6286FD-4E71-F620-ED37-70973913944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9156" y="980728"/>
                <a:ext cx="720080" cy="720080"/>
              </a:xfrm>
              <a:prstGeom prst="ellipse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1277B209-6BB2-DA55-B766-5A7FE71CBCF2}"/>
                  </a:ext>
                </a:extLst>
              </p:cNvPr>
              <p:cNvSpPr/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1277B209-6BB2-DA55-B766-5A7FE71CBC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2096243"/>
                <a:ext cx="720080" cy="720080"/>
              </a:xfrm>
              <a:prstGeom prst="ellipse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48C9DA8-66C6-64D2-7026-70901B28BEE2}"/>
                  </a:ext>
                </a:extLst>
              </p:cNvPr>
              <p:cNvSpPr/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el-GR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48C9DA8-66C6-64D2-7026-70901B28BEE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1805" y="3380738"/>
                <a:ext cx="720080" cy="720080"/>
              </a:xfrm>
              <a:prstGeom prst="ellipse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635A761-76F7-36D9-E280-EB1A88772B83}"/>
              </a:ext>
            </a:extLst>
          </p:cNvPr>
          <p:cNvCxnSpPr>
            <a:cxnSpLocks/>
            <a:stCxn id="10" idx="4"/>
            <a:endCxn id="35" idx="0"/>
          </p:cNvCxnSpPr>
          <p:nvPr/>
        </p:nvCxnSpPr>
        <p:spPr>
          <a:xfrm>
            <a:off x="5148064" y="1700808"/>
            <a:ext cx="18215" cy="36004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AA8F6F4-BC3C-31D2-9C8D-0F94F7983DAB}"/>
              </a:ext>
            </a:extLst>
          </p:cNvPr>
          <p:cNvCxnSpPr>
            <a:cxnSpLocks/>
            <a:stCxn id="12" idx="4"/>
            <a:endCxn id="14" idx="0"/>
          </p:cNvCxnSpPr>
          <p:nvPr/>
        </p:nvCxnSpPr>
        <p:spPr>
          <a:xfrm>
            <a:off x="6323630" y="1700808"/>
            <a:ext cx="18215" cy="3954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BCB857C-302F-3DAB-A895-4C08ED71045E}"/>
              </a:ext>
            </a:extLst>
          </p:cNvPr>
          <p:cNvCxnSpPr>
            <a:cxnSpLocks/>
            <a:stCxn id="13" idx="4"/>
            <a:endCxn id="36" idx="0"/>
          </p:cNvCxnSpPr>
          <p:nvPr/>
        </p:nvCxnSpPr>
        <p:spPr>
          <a:xfrm>
            <a:off x="7499196" y="1700808"/>
            <a:ext cx="16805" cy="3605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09BDC862-49F1-9E37-9FE9-546D90419D9B}"/>
              </a:ext>
            </a:extLst>
          </p:cNvPr>
          <p:cNvCxnSpPr>
            <a:cxnSpLocks/>
            <a:stCxn id="14" idx="4"/>
            <a:endCxn id="15" idx="0"/>
          </p:cNvCxnSpPr>
          <p:nvPr/>
        </p:nvCxnSpPr>
        <p:spPr>
          <a:xfrm>
            <a:off x="6341845" y="2816323"/>
            <a:ext cx="0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4FC613C-8126-F8DD-4040-04F34821A51B}"/>
              </a:ext>
            </a:extLst>
          </p:cNvPr>
          <p:cNvCxnSpPr>
            <a:cxnSpLocks/>
            <a:stCxn id="15" idx="4"/>
            <a:endCxn id="11" idx="0"/>
          </p:cNvCxnSpPr>
          <p:nvPr/>
        </p:nvCxnSpPr>
        <p:spPr>
          <a:xfrm flipH="1">
            <a:off x="6323630" y="4100818"/>
            <a:ext cx="18215" cy="5644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CAFC7F1B-FD3B-7BBD-12EC-B2E6D15971AC}"/>
                  </a:ext>
                </a:extLst>
              </p:cNvPr>
              <p:cNvSpPr/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CAFC7F1B-FD3B-7BBD-12EC-B2E6D15971A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6239" y="2060848"/>
                <a:ext cx="720080" cy="720080"/>
              </a:xfrm>
              <a:prstGeom prst="ellipse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2309B583-6B63-5CD2-0C87-E41BB8DFEDA6}"/>
                  </a:ext>
                </a:extLst>
              </p:cNvPr>
              <p:cNvSpPr/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 panose="02040503050406030204" pitchFamily="18" charset="0"/>
                            </a:rPr>
                            <m:t>𝑤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2309B583-6B63-5CD2-0C87-E41BB8DFEDA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5961" y="2061402"/>
                <a:ext cx="720080" cy="720080"/>
              </a:xfrm>
              <a:prstGeom prst="ellipse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1313C5A6-8271-F27F-5AC6-CEACBD5FDAF6}"/>
              </a:ext>
            </a:extLst>
          </p:cNvPr>
          <p:cNvCxnSpPr>
            <a:cxnSpLocks/>
            <a:stCxn id="35" idx="4"/>
            <a:endCxn id="15" idx="1"/>
          </p:cNvCxnSpPr>
          <p:nvPr/>
        </p:nvCxnSpPr>
        <p:spPr>
          <a:xfrm>
            <a:off x="5166279" y="2780928"/>
            <a:ext cx="920979" cy="70526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65FB53B1-F45D-6ED7-C9F7-F4341972B789}"/>
              </a:ext>
            </a:extLst>
          </p:cNvPr>
          <p:cNvCxnSpPr>
            <a:cxnSpLocks/>
            <a:stCxn id="36" idx="4"/>
            <a:endCxn id="15" idx="7"/>
          </p:cNvCxnSpPr>
          <p:nvPr/>
        </p:nvCxnSpPr>
        <p:spPr>
          <a:xfrm flipH="1">
            <a:off x="6596432" y="2781482"/>
            <a:ext cx="919569" cy="704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CEA12787-967F-AA1B-E89C-1AEA6D83368E}"/>
                  </a:ext>
                </a:extLst>
              </p:cNvPr>
              <p:cNvSpPr/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CEA12787-967F-AA1B-E89C-1AEA6D83368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7690" y="5833582"/>
                <a:ext cx="720080" cy="720080"/>
              </a:xfrm>
              <a:prstGeom prst="ellipse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8BB88EA5-D8BC-DC9C-DEA7-2E6744A7FBEE}"/>
              </a:ext>
            </a:extLst>
          </p:cNvPr>
          <p:cNvCxnSpPr>
            <a:cxnSpLocks/>
            <a:stCxn id="11" idx="4"/>
            <a:endCxn id="69" idx="0"/>
          </p:cNvCxnSpPr>
          <p:nvPr/>
        </p:nvCxnSpPr>
        <p:spPr>
          <a:xfrm>
            <a:off x="6323630" y="5385313"/>
            <a:ext cx="14100" cy="44826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75AA9C86-FC21-810F-D6DB-8F1EBBB83622}"/>
              </a:ext>
            </a:extLst>
          </p:cNvPr>
          <p:cNvSpPr txBox="1"/>
          <p:nvPr/>
        </p:nvSpPr>
        <p:spPr>
          <a:xfrm>
            <a:off x="8390531" y="116915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Input</a:t>
            </a:r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564D08B0-1894-1612-1328-D1A7E5C882D6}"/>
              </a:ext>
            </a:extLst>
          </p:cNvPr>
          <p:cNvSpPr txBox="1"/>
          <p:nvPr/>
        </p:nvSpPr>
        <p:spPr>
          <a:xfrm>
            <a:off x="7936240" y="2236222"/>
            <a:ext cx="1139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Weighting</a:t>
            </a:r>
            <a:endParaRPr lang="en-GB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CA8072A5-57B7-11A3-0A61-31F247BAE6E1}"/>
              </a:ext>
            </a:extLst>
          </p:cNvPr>
          <p:cNvSpPr txBox="1"/>
          <p:nvPr/>
        </p:nvSpPr>
        <p:spPr>
          <a:xfrm>
            <a:off x="7812360" y="3556112"/>
            <a:ext cx="1262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Summation</a:t>
            </a:r>
            <a:endParaRPr lang="en-GB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5CDFB19-7472-1551-3D7B-511D7049BD59}"/>
              </a:ext>
            </a:extLst>
          </p:cNvPr>
          <p:cNvSpPr txBox="1"/>
          <p:nvPr/>
        </p:nvSpPr>
        <p:spPr>
          <a:xfrm>
            <a:off x="7947205" y="4840607"/>
            <a:ext cx="11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Activation</a:t>
            </a:r>
            <a:endParaRPr lang="en-GB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E728D579-D364-D28F-0B6B-4C60A73C58F3}"/>
              </a:ext>
            </a:extLst>
          </p:cNvPr>
          <p:cNvSpPr txBox="1"/>
          <p:nvPr/>
        </p:nvSpPr>
        <p:spPr>
          <a:xfrm>
            <a:off x="8219009" y="6008956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Output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442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4AD1F-A718-8216-9B04-408988652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F1ACA7-C8F9-1EE3-30E6-009485D3D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9AD297-8C22-F1EB-2AF9-AEE9CD408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2984"/>
            <a:ext cx="4186808" cy="4864307"/>
          </a:xfrm>
        </p:spPr>
        <p:txBody>
          <a:bodyPr/>
          <a:lstStyle/>
          <a:p>
            <a:r>
              <a:rPr lang="en-GB" dirty="0"/>
              <a:t>An Artificial Neural Network (ANN) is an interconnection of neurons (nodes) in multiple layers</a:t>
            </a:r>
          </a:p>
          <a:p>
            <a:r>
              <a:rPr lang="en-GB" dirty="0"/>
              <a:t>Each layer takes the data from the layer before and transforms it, then outputs it to the next layer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80147F-8CBE-03B2-5F72-80F65193D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2F7AEF30-300F-327B-C46C-9093834990EC}"/>
                  </a:ext>
                </a:extLst>
              </p:cNvPr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44469BCA-9E13-C99C-5436-C5B1316D4193}"/>
                  </a:ext>
                </a:extLst>
              </p:cNvPr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D18A5725-4F75-BC18-4B0D-4C803A785D90}"/>
                  </a:ext>
                </a:extLst>
              </p:cNvPr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2F76D526-9EA2-45C1-FAE0-AAB9051EE708}"/>
                  </a:ext>
                </a:extLst>
              </p:cNvPr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60BF6308-E725-E24B-08F0-A20CAE26A8FB}"/>
                  </a:ext>
                </a:extLst>
              </p:cNvPr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C226CCEF-12C1-1E36-6174-7A7C94C25376}"/>
                  </a:ext>
                </a:extLst>
              </p:cNvPr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D18210EB-ADF0-4B17-7ABA-578323B88D12}"/>
                  </a:ext>
                </a:extLst>
              </p:cNvPr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B44E9BB-FC08-9E8E-617A-6692D8C47038}"/>
              </a:ext>
            </a:extLst>
          </p:cNvPr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F87DF07-8EF0-F02B-892A-36B964364768}"/>
              </a:ext>
            </a:extLst>
          </p:cNvPr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C846957-EA26-4436-2220-EAF10B16FF17}"/>
              </a:ext>
            </a:extLst>
          </p:cNvPr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95D2B44-DC6E-3C11-8194-493314D75A0E}"/>
              </a:ext>
            </a:extLst>
          </p:cNvPr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FF4A82C-8629-49B4-C307-29FBDDC239E5}"/>
              </a:ext>
            </a:extLst>
          </p:cNvPr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C10E8734-1B6A-0C05-B5F2-9BDB778B1E12}"/>
              </a:ext>
            </a:extLst>
          </p:cNvPr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D66DB92-17FA-79C9-CA22-EE6815902A21}"/>
              </a:ext>
            </a:extLst>
          </p:cNvPr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48D7524-CCFE-A17C-67A6-00A6DC6D96E3}"/>
              </a:ext>
            </a:extLst>
          </p:cNvPr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31F62C91-0AE5-A51B-DA37-BA1AF6C37DFA}"/>
              </a:ext>
            </a:extLst>
          </p:cNvPr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3038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8229600" cy="5526376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An ANN can operate using either </a:t>
                </a:r>
                <a:r>
                  <a:rPr lang="en-US" b="1" dirty="0"/>
                  <a:t>unsupervised learning</a:t>
                </a:r>
                <a:r>
                  <a:rPr lang="en-US" dirty="0"/>
                  <a:t> or </a:t>
                </a:r>
                <a:r>
                  <a:rPr lang="en-US" b="1" dirty="0"/>
                  <a:t>supervised learning</a:t>
                </a:r>
                <a:r>
                  <a:rPr lang="en-US" dirty="0"/>
                  <a:t>.</a:t>
                </a:r>
              </a:p>
              <a:p>
                <a:endParaRPr lang="en-US" dirty="0"/>
              </a:p>
              <a:p>
                <a:r>
                  <a:rPr lang="en-US" dirty="0"/>
                  <a:t>In </a:t>
                </a:r>
                <a:r>
                  <a:rPr lang="en-US" b="1" dirty="0"/>
                  <a:t>unsupervised learning</a:t>
                </a:r>
                <a:r>
                  <a:rPr lang="en-US" dirty="0"/>
                  <a:t>, the ANN is given a vector of input values</a:t>
                </a:r>
              </a:p>
              <a:p>
                <a:endParaRPr lang="en-US" dirty="0"/>
              </a:p>
              <a:p>
                <a:pPr marL="109728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  <m:r>
                      <a:rPr lang="en-US" b="0" i="1" smtClean="0">
                        <a:latin typeface="Cambria Math" panose="02040503050406030204" pitchFamily="18" charset="0"/>
                      </a:rPr>
                      <m:t>=(</m:t>
                    </m:r>
                    <m:sSub>
                      <m:sSub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⋯</m:t>
                    </m:r>
                    <m:r>
                      <a:rPr 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US" dirty="0"/>
                  <a:t> </a:t>
                </a:r>
              </a:p>
              <a:p>
                <a:pPr marL="109728" indent="0">
                  <a:buNone/>
                </a:pPr>
                <a:endParaRPr lang="en-US" dirty="0"/>
              </a:p>
              <a:p>
                <a:r>
                  <a:rPr lang="en-US" dirty="0"/>
                  <a:t>The network attempts to identify patterns, structures, or groupings within the data based solely on similarities and differences between the input vectors – good for identifying </a:t>
                </a:r>
                <a:r>
                  <a:rPr lang="en-US" i="1" dirty="0"/>
                  <a:t>clusters</a:t>
                </a:r>
                <a:endParaRPr lang="en-US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8229600" cy="5526376"/>
              </a:xfrm>
              <a:blipFill>
                <a:blip r:embed="rId2"/>
                <a:stretch>
                  <a:fillRect t="-992" r="-1037" b="-15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842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2F8A8-64E2-F409-37AE-0336AE86A0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F3EB5D-0672-F231-D2B4-F231E6F29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0B4CF37B-A525-D809-4101-CFBAC882A23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8229600" cy="5712744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In </a:t>
                </a:r>
                <a:r>
                  <a:rPr lang="en-US" b="1" dirty="0"/>
                  <a:t>supervised learning</a:t>
                </a:r>
                <a:r>
                  <a:rPr lang="en-US" dirty="0"/>
                  <a:t>, the ANN is trained using labelled examples. </a:t>
                </a:r>
              </a:p>
              <a:p>
                <a:r>
                  <a:rPr lang="en-US" dirty="0"/>
                  <a:t>Each training example consists of:</a:t>
                </a:r>
              </a:p>
              <a:p>
                <a:pPr lvl="1"/>
                <a:r>
                  <a:rPr lang="en-US" dirty="0"/>
                  <a:t>A vector of input values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  <m:r>
                      <a:rPr lang="en-US" i="1">
                        <a:latin typeface="Cambria Math" panose="02040503050406030204" pitchFamily="18" charset="0"/>
                      </a:rPr>
                      <m:t>=(</m:t>
                    </m:r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US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US" i="1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US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⋯)</m:t>
                    </m:r>
                  </m:oMath>
                </a14:m>
                <a:r>
                  <a:rPr lang="en-US" dirty="0"/>
                  <a:t> representing features that are believed to influence the outcome.</a:t>
                </a:r>
              </a:p>
              <a:p>
                <a:pPr lvl="1"/>
                <a:r>
                  <a:rPr lang="en-US" dirty="0"/>
                  <a:t>A corresponding output value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r>
                  <a:rPr lang="en-US" dirty="0"/>
                  <a:t>, which is the value we want the network to predict.</a:t>
                </a:r>
              </a:p>
              <a:p>
                <a:r>
                  <a:rPr lang="en-US" dirty="0"/>
                  <a:t>These allow the network to learn a general relationship between the input vector and the output by constructing a model that approximates a function to predict the value of </a:t>
                </a:r>
                <a14:m>
                  <m:oMath xmlns:m="http://schemas.openxmlformats.org/officeDocument/2006/math">
                    <m:r>
                      <a:rPr lang="en-US" i="1" dirty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:</m:t>
                    </m:r>
                  </m:oMath>
                </a14:m>
                <a:endParaRPr lang="en-US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(</m:t>
                      </m:r>
                      <m:acc>
                        <m:accPr>
                          <m:chr m:val="⃗"/>
                          <m:ctrlPr>
                            <a:rPr lang="en-US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2" name="Content Placeholder 1">
                <a:extLst>
                  <a:ext uri="{FF2B5EF4-FFF2-40B4-BE49-F238E27FC236}">
                    <a16:creationId xmlns:a16="http://schemas.microsoft.com/office/drawing/2014/main" id="{0B4CF37B-A525-D809-4101-CFBAC882A23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8229600" cy="5712744"/>
              </a:xfrm>
              <a:blipFill>
                <a:blip r:embed="rId2"/>
                <a:stretch>
                  <a:fillRect t="-959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DCC43-12A6-D8E9-93F1-0C8FA9954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31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Mathematically, for supervised learning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b="0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𝐾</m:t>
                      </m:r>
                      <m:nary>
                        <m:naryPr>
                          <m:chr m:val="∑"/>
                          <m:sup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7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dirty="0"/>
              </a:p>
              <a:p>
                <a:pPr marL="109728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dirty="0"/>
                  <a:t> is the activation function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𝑤</m:t>
                    </m:r>
                  </m:oMath>
                </a14:m>
                <a:r>
                  <a:rPr lang="en-GB" dirty="0"/>
                  <a:t> is the weight of the link</a:t>
                </a:r>
              </a:p>
              <a:p>
                <a:r>
                  <a:rPr lang="en-GB" dirty="0"/>
                  <a:t>The input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/>
                  <a:t> is transformed into a 3-dimenstional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h</m:t>
                        </m:r>
                      </m:e>
                    </m:acc>
                  </m:oMath>
                </a14:m>
                <a:r>
                  <a:rPr lang="en-GB" dirty="0"/>
                  <a:t>, then a 2-dimensional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𝑔</m:t>
                        </m:r>
                      </m:e>
                    </m:acc>
                  </m:oMath>
                </a14:m>
                <a:r>
                  <a:rPr lang="en-GB" dirty="0"/>
                  <a:t>, then to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  <a:blipFill>
                <a:blip r:embed="rId2"/>
                <a:stretch>
                  <a:fillRect l="-291" t="-1732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119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Neural Network Basics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In effect, the ANN eliminates one term in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 for every layer of neurons</a:t>
                </a:r>
              </a:p>
              <a:p>
                <a:r>
                  <a:rPr lang="en-GB" dirty="0"/>
                  <a:t>This makes it good for building decision trees</a:t>
                </a:r>
              </a:p>
              <a:p>
                <a:r>
                  <a:rPr lang="en-GB" dirty="0"/>
                  <a:t>For supervised learning, the network attempts to generate an appropriate set of weights to transform from the known input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acc>
                  </m:oMath>
                </a14:m>
                <a:r>
                  <a:rPr lang="en-GB" dirty="0"/>
                  <a:t> to the known output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2984"/>
                <a:ext cx="4186808" cy="5630085"/>
              </a:xfrm>
              <a:blipFill>
                <a:blip r:embed="rId2"/>
                <a:stretch>
                  <a:fillRect t="-1732" r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val 4"/>
              <p:cNvSpPr/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acc>
                        <m:accPr>
                          <m:chr m:val="⃗"/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Ova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1340768"/>
                <a:ext cx="720080" cy="720080"/>
              </a:xfrm>
              <a:prstGeom prst="ellipse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val 9"/>
              <p:cNvSpPr/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Oval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5520" y="2511468"/>
                <a:ext cx="720080" cy="720080"/>
              </a:xfrm>
              <a:prstGeom prst="ellipse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val 10"/>
              <p:cNvSpPr/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Oval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4941168"/>
                <a:ext cx="720080" cy="720080"/>
              </a:xfrm>
              <a:prstGeom prst="ellipse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val 11"/>
              <p:cNvSpPr/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Oval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434" y="2511468"/>
                <a:ext cx="720080" cy="720080"/>
              </a:xfrm>
              <a:prstGeom prst="ellipse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val 12"/>
              <p:cNvSpPr/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Oval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7192" y="2511468"/>
                <a:ext cx="720080" cy="720080"/>
              </a:xfrm>
              <a:prstGeom prst="ellipse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val 13"/>
              <p:cNvSpPr/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Oval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8354" y="3682168"/>
                <a:ext cx="720080" cy="720080"/>
              </a:xfrm>
              <a:prstGeom prst="ellipse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/>
              <p:cNvSpPr/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 </m:t>
                      </m:r>
                      <m:sSub>
                        <m:sSub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Oval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8514" y="3726318"/>
                <a:ext cx="720080" cy="720080"/>
              </a:xfrm>
              <a:prstGeom prst="ellipse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/>
          <p:cNvCxnSpPr>
            <a:stCxn id="5" idx="4"/>
            <a:endCxn id="10" idx="7"/>
          </p:cNvCxnSpPr>
          <p:nvPr/>
        </p:nvCxnSpPr>
        <p:spPr>
          <a:xfrm flipH="1">
            <a:off x="6180147" y="2060848"/>
            <a:ext cx="92832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5" idx="4"/>
            <a:endCxn id="12" idx="0"/>
          </p:cNvCxnSpPr>
          <p:nvPr/>
        </p:nvCxnSpPr>
        <p:spPr>
          <a:xfrm>
            <a:off x="7108474" y="2060848"/>
            <a:ext cx="0" cy="45062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4"/>
            <a:endCxn id="13" idx="1"/>
          </p:cNvCxnSpPr>
          <p:nvPr/>
        </p:nvCxnSpPr>
        <p:spPr>
          <a:xfrm>
            <a:off x="7108474" y="2060848"/>
            <a:ext cx="924171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4"/>
            <a:endCxn id="14" idx="1"/>
          </p:cNvCxnSpPr>
          <p:nvPr/>
        </p:nvCxnSpPr>
        <p:spPr>
          <a:xfrm>
            <a:off x="5925560" y="3231548"/>
            <a:ext cx="208247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2" idx="4"/>
            <a:endCxn id="15" idx="1"/>
          </p:cNvCxnSpPr>
          <p:nvPr/>
        </p:nvCxnSpPr>
        <p:spPr>
          <a:xfrm>
            <a:off x="7108474" y="323154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12" idx="4"/>
            <a:endCxn id="14" idx="7"/>
          </p:cNvCxnSpPr>
          <p:nvPr/>
        </p:nvCxnSpPr>
        <p:spPr>
          <a:xfrm flipH="1">
            <a:off x="6642981" y="3231548"/>
            <a:ext cx="465493" cy="5560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3" idx="4"/>
            <a:endCxn id="15" idx="7"/>
          </p:cNvCxnSpPr>
          <p:nvPr/>
        </p:nvCxnSpPr>
        <p:spPr>
          <a:xfrm flipH="1">
            <a:off x="8083141" y="3231548"/>
            <a:ext cx="204091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14" idx="4"/>
            <a:endCxn id="11" idx="1"/>
          </p:cNvCxnSpPr>
          <p:nvPr/>
        </p:nvCxnSpPr>
        <p:spPr>
          <a:xfrm>
            <a:off x="6388394" y="4402248"/>
            <a:ext cx="465493" cy="64437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stCxn id="15" idx="4"/>
            <a:endCxn id="11" idx="7"/>
          </p:cNvCxnSpPr>
          <p:nvPr/>
        </p:nvCxnSpPr>
        <p:spPr>
          <a:xfrm flipH="1">
            <a:off x="7363061" y="4446398"/>
            <a:ext cx="465493" cy="60022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864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5AF94-FC05-7858-C760-17FA89CC0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Iris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9E159F-FCBF-97A8-373C-CB2633F498F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229600" cy="5875000"/>
              </a:xfrm>
            </p:spPr>
            <p:txBody>
              <a:bodyPr/>
              <a:lstStyle/>
              <a:p>
                <a:r>
                  <a:rPr lang="en-US" dirty="0"/>
                  <a:t>Inputs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 </a:t>
                </a:r>
                <a:r>
                  <a:rPr lang="ar-AE" dirty="0"/>
                  <a:t>=</a:t>
                </a:r>
                <a:r>
                  <a:rPr lang="en-US" dirty="0"/>
                  <a:t> </a:t>
                </a:r>
                <a:r>
                  <a:rPr lang="en-GB" dirty="0"/>
                  <a:t>petal length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ar-AE" dirty="0"/>
                  <a:t>= </a:t>
                </a:r>
                <a:r>
                  <a:rPr lang="en-US" dirty="0"/>
                  <a:t> </a:t>
                </a:r>
                <a:r>
                  <a:rPr lang="en-GB" dirty="0"/>
                  <a:t>petal width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ar-AE" dirty="0"/>
                  <a:t>= </a:t>
                </a:r>
                <a:r>
                  <a:rPr lang="en-US" dirty="0"/>
                  <a:t> </a:t>
                </a:r>
                <a:r>
                  <a:rPr lang="en-GB" dirty="0"/>
                  <a:t>sepal length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ar-AE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ar-AE" dirty="0"/>
                  <a:t>= </a:t>
                </a:r>
                <a:r>
                  <a:rPr lang="en-US" dirty="0"/>
                  <a:t> </a:t>
                </a:r>
                <a:r>
                  <a:rPr lang="en-GB" dirty="0"/>
                  <a:t>sepal width</a:t>
                </a:r>
              </a:p>
              <a:p>
                <a:r>
                  <a:rPr lang="en-US" dirty="0"/>
                  <a:t>Weights represent how important each input is for making the decision.</a:t>
                </a:r>
              </a:p>
              <a:p>
                <a:pPr lvl="1"/>
                <a:r>
                  <a:rPr lang="en-US" dirty="0"/>
                  <a:t>Large weight → strong influence</a:t>
                </a:r>
              </a:p>
              <a:p>
                <a:pPr lvl="1"/>
                <a:r>
                  <a:rPr lang="en-US" dirty="0"/>
                  <a:t>Small weight → weak influence</a:t>
                </a:r>
              </a:p>
              <a:p>
                <a:pPr lvl="1"/>
                <a:r>
                  <a:rPr lang="en-US" dirty="0"/>
                  <a:t>Negative weight → inverse influence</a:t>
                </a:r>
              </a:p>
              <a:p>
                <a:r>
                  <a:rPr lang="en-GB" dirty="0"/>
                  <a:t>Summation and activation to produce classification</a:t>
                </a:r>
              </a:p>
              <a:p>
                <a:r>
                  <a:rPr lang="en-GB" dirty="0"/>
                  <a:t>This generates decision boundaries between classes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9E159F-FCBF-97A8-373C-CB2633F498F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229600" cy="5875000"/>
              </a:xfrm>
              <a:blipFill>
                <a:blip r:embed="rId2"/>
                <a:stretch>
                  <a:fillRect t="-10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41ECB3-87CA-8837-5225-318DDAECC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66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970784" cy="5094328"/>
          </a:xfrm>
        </p:spPr>
        <p:txBody>
          <a:bodyPr>
            <a:normAutofit/>
          </a:bodyPr>
          <a:lstStyle/>
          <a:p>
            <a:r>
              <a:rPr lang="en-GB" dirty="0"/>
              <a:t>The main ANN classifier in WEKA is the </a:t>
            </a:r>
            <a:r>
              <a:rPr lang="en-GB" i="1" dirty="0"/>
              <a:t>Multilayer Perceptron</a:t>
            </a:r>
            <a:endParaRPr lang="en-GB" dirty="0"/>
          </a:p>
          <a:p>
            <a:r>
              <a:rPr lang="en-GB" dirty="0"/>
              <a:t>This is used for classification analyses</a:t>
            </a:r>
          </a:p>
          <a:p>
            <a:r>
              <a:rPr lang="en-GB" dirty="0"/>
              <a:t>A single-layer perceptron identifies the line that splits the dataset into two subsets using a non-linear function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8304B57-365E-6D18-A9C8-0FDE392E5F58}"/>
              </a:ext>
            </a:extLst>
          </p:cNvPr>
          <p:cNvCxnSpPr/>
          <p:nvPr/>
        </p:nvCxnSpPr>
        <p:spPr>
          <a:xfrm flipV="1">
            <a:off x="4716016" y="1142984"/>
            <a:ext cx="0" cy="3870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A67F139-473F-B27F-4F02-7E2EB9709284}"/>
              </a:ext>
            </a:extLst>
          </p:cNvPr>
          <p:cNvCxnSpPr/>
          <p:nvPr/>
        </p:nvCxnSpPr>
        <p:spPr>
          <a:xfrm>
            <a:off x="4716016" y="5013176"/>
            <a:ext cx="38164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96B93CBB-504A-7CC9-17B0-799C100EF7F4}"/>
              </a:ext>
            </a:extLst>
          </p:cNvPr>
          <p:cNvSpPr/>
          <p:nvPr/>
        </p:nvSpPr>
        <p:spPr>
          <a:xfrm>
            <a:off x="5220072" y="1772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65037B6A-BC3A-A0A2-E336-A1CB91A1D5F2}"/>
              </a:ext>
            </a:extLst>
          </p:cNvPr>
          <p:cNvSpPr/>
          <p:nvPr/>
        </p:nvSpPr>
        <p:spPr>
          <a:xfrm>
            <a:off x="5164832" y="251009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BCFD8080-C377-C62A-0D18-ADD3D268404B}"/>
              </a:ext>
            </a:extLst>
          </p:cNvPr>
          <p:cNvSpPr/>
          <p:nvPr/>
        </p:nvSpPr>
        <p:spPr>
          <a:xfrm>
            <a:off x="5577663" y="280633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F53786D2-CD32-AA0D-8E93-96776AECFEB9}"/>
              </a:ext>
            </a:extLst>
          </p:cNvPr>
          <p:cNvSpPr/>
          <p:nvPr/>
        </p:nvSpPr>
        <p:spPr>
          <a:xfrm>
            <a:off x="5259353" y="3206383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A3D34A64-4A53-CCB0-268F-99DCCE0CF1AD}"/>
              </a:ext>
            </a:extLst>
          </p:cNvPr>
          <p:cNvSpPr/>
          <p:nvPr/>
        </p:nvSpPr>
        <p:spPr>
          <a:xfrm>
            <a:off x="6555922" y="294675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B8F2816F-8BC2-69B1-F02D-E6B1763882F8}"/>
              </a:ext>
            </a:extLst>
          </p:cNvPr>
          <p:cNvSpPr/>
          <p:nvPr/>
        </p:nvSpPr>
        <p:spPr>
          <a:xfrm>
            <a:off x="6022232" y="302069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264BDD0B-2DAA-A64D-1972-44BD1AA1E4F1}"/>
              </a:ext>
            </a:extLst>
          </p:cNvPr>
          <p:cNvSpPr/>
          <p:nvPr/>
        </p:nvSpPr>
        <p:spPr>
          <a:xfrm>
            <a:off x="5674803" y="36181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FC07849F-4D6F-7F00-5A6D-7ADC455E8EC1}"/>
              </a:ext>
            </a:extLst>
          </p:cNvPr>
          <p:cNvSpPr/>
          <p:nvPr/>
        </p:nvSpPr>
        <p:spPr>
          <a:xfrm>
            <a:off x="6343836" y="354894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A8E031CE-9953-98B1-2929-095ADF6BDDBF}"/>
              </a:ext>
            </a:extLst>
          </p:cNvPr>
          <p:cNvSpPr/>
          <p:nvPr/>
        </p:nvSpPr>
        <p:spPr>
          <a:xfrm>
            <a:off x="7102692" y="296858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DCBC33FD-CE6D-9EED-C491-A05547E21DBB}"/>
              </a:ext>
            </a:extLst>
          </p:cNvPr>
          <p:cNvSpPr/>
          <p:nvPr/>
        </p:nvSpPr>
        <p:spPr>
          <a:xfrm>
            <a:off x="6859115" y="250264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7308E4EF-1EC6-E566-2A55-135003B0121F}"/>
              </a:ext>
            </a:extLst>
          </p:cNvPr>
          <p:cNvSpPr/>
          <p:nvPr/>
        </p:nvSpPr>
        <p:spPr>
          <a:xfrm>
            <a:off x="6744072" y="3296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B5429515-4A63-9228-8526-EE234FA1F201}"/>
              </a:ext>
            </a:extLst>
          </p:cNvPr>
          <p:cNvSpPr/>
          <p:nvPr/>
        </p:nvSpPr>
        <p:spPr>
          <a:xfrm>
            <a:off x="7343934" y="33395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DF70F05E-ABD7-FB49-7542-28111C67DB6C}"/>
              </a:ext>
            </a:extLst>
          </p:cNvPr>
          <p:cNvSpPr/>
          <p:nvPr/>
        </p:nvSpPr>
        <p:spPr>
          <a:xfrm>
            <a:off x="7596336" y="3830139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69952C6E-2EA5-878E-696C-28EC346C7BA4}"/>
              </a:ext>
            </a:extLst>
          </p:cNvPr>
          <p:cNvSpPr/>
          <p:nvPr/>
        </p:nvSpPr>
        <p:spPr>
          <a:xfrm>
            <a:off x="7137775" y="368136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1AD0D2DE-34D3-E886-C07D-FD88E6E67744}"/>
              </a:ext>
            </a:extLst>
          </p:cNvPr>
          <p:cNvSpPr/>
          <p:nvPr/>
        </p:nvSpPr>
        <p:spPr>
          <a:xfrm>
            <a:off x="6830921" y="4058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3E21FE77-2C8A-B65A-DA6B-4D217040912D}"/>
              </a:ext>
            </a:extLst>
          </p:cNvPr>
          <p:cNvSpPr/>
          <p:nvPr/>
        </p:nvSpPr>
        <p:spPr>
          <a:xfrm>
            <a:off x="6260165" y="428645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AE84AAEB-F99A-6335-C8B3-F9471FAF21F0}"/>
              </a:ext>
            </a:extLst>
          </p:cNvPr>
          <p:cNvSpPr/>
          <p:nvPr/>
        </p:nvSpPr>
        <p:spPr>
          <a:xfrm>
            <a:off x="7017804" y="462715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870E2D8C-87EA-C0C1-2B25-B1A72E4D8FFB}"/>
              </a:ext>
            </a:extLst>
          </p:cNvPr>
          <p:cNvSpPr/>
          <p:nvPr/>
        </p:nvSpPr>
        <p:spPr>
          <a:xfrm>
            <a:off x="7481427" y="43307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2D817D0B-DF27-7050-430E-E1A0A5D10F86}"/>
              </a:ext>
            </a:extLst>
          </p:cNvPr>
          <p:cNvSpPr/>
          <p:nvPr/>
        </p:nvSpPr>
        <p:spPr>
          <a:xfrm>
            <a:off x="7747720" y="469531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91A287E4-84D1-DF0C-9969-AA0F23FFD6FE}"/>
              </a:ext>
            </a:extLst>
          </p:cNvPr>
          <p:cNvSpPr/>
          <p:nvPr/>
        </p:nvSpPr>
        <p:spPr>
          <a:xfrm>
            <a:off x="5720392" y="428106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706DE50D-A564-B577-8EB9-3A4AF616A0EB}"/>
              </a:ext>
            </a:extLst>
          </p:cNvPr>
          <p:cNvSpPr/>
          <p:nvPr/>
        </p:nvSpPr>
        <p:spPr>
          <a:xfrm>
            <a:off x="8268072" y="4820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8E404465-5634-5B2A-A347-02DF4C90540A}"/>
              </a:ext>
            </a:extLst>
          </p:cNvPr>
          <p:cNvSpPr/>
          <p:nvPr/>
        </p:nvSpPr>
        <p:spPr>
          <a:xfrm>
            <a:off x="8100392" y="428645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2B42FA1A-692B-EF83-2D1A-72B23674B0D8}"/>
              </a:ext>
            </a:extLst>
          </p:cNvPr>
          <p:cNvSpPr/>
          <p:nvPr/>
        </p:nvSpPr>
        <p:spPr>
          <a:xfrm>
            <a:off x="7971655" y="348014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61A7CA80-E2D7-F30C-8D9C-5E15EC547883}"/>
              </a:ext>
            </a:extLst>
          </p:cNvPr>
          <p:cNvSpPr/>
          <p:nvPr/>
        </p:nvSpPr>
        <p:spPr>
          <a:xfrm>
            <a:off x="8207151" y="3819027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CD0F09B1-132C-CF0B-DF67-8AFFA937222A}"/>
              </a:ext>
            </a:extLst>
          </p:cNvPr>
          <p:cNvSpPr/>
          <p:nvPr/>
        </p:nvSpPr>
        <p:spPr>
          <a:xfrm>
            <a:off x="8232068" y="2984694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4FA4F6D7-A252-5FF7-BD8C-254973F871C5}"/>
              </a:ext>
            </a:extLst>
          </p:cNvPr>
          <p:cNvSpPr/>
          <p:nvPr/>
        </p:nvSpPr>
        <p:spPr>
          <a:xfrm>
            <a:off x="5098232" y="12781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CFD461B5-0541-CD64-6F12-007DEA7623AD}"/>
              </a:ext>
            </a:extLst>
          </p:cNvPr>
          <p:cNvSpPr/>
          <p:nvPr/>
        </p:nvSpPr>
        <p:spPr>
          <a:xfrm>
            <a:off x="6343836" y="148428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7A57D0C1-F640-0003-4EA5-CD977B636F4F}"/>
              </a:ext>
            </a:extLst>
          </p:cNvPr>
          <p:cNvSpPr/>
          <p:nvPr/>
        </p:nvSpPr>
        <p:spPr>
          <a:xfrm>
            <a:off x="5403032" y="15829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CC68FDD0-0D36-F0F0-EF12-D2EB0D4C0B65}"/>
              </a:ext>
            </a:extLst>
          </p:cNvPr>
          <p:cNvSpPr/>
          <p:nvPr/>
        </p:nvSpPr>
        <p:spPr>
          <a:xfrm>
            <a:off x="5891334" y="167642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B5A2C466-B08D-7260-6315-1474922C395C}"/>
              </a:ext>
            </a:extLst>
          </p:cNvPr>
          <p:cNvSpPr/>
          <p:nvPr/>
        </p:nvSpPr>
        <p:spPr>
          <a:xfrm>
            <a:off x="5597166" y="2113050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610A2FF9-89C2-A438-59F4-BD0F3F282E0A}"/>
              </a:ext>
            </a:extLst>
          </p:cNvPr>
          <p:cNvSpPr/>
          <p:nvPr/>
        </p:nvSpPr>
        <p:spPr>
          <a:xfrm>
            <a:off x="6222030" y="190083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71ACF7F7-C959-A412-7670-9F4CA08F7F97}"/>
              </a:ext>
            </a:extLst>
          </p:cNvPr>
          <p:cNvSpPr/>
          <p:nvPr/>
        </p:nvSpPr>
        <p:spPr>
          <a:xfrm>
            <a:off x="6012632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42F88243-9933-0E54-85B3-FFC525AE2406}"/>
              </a:ext>
            </a:extLst>
          </p:cNvPr>
          <p:cNvSpPr/>
          <p:nvPr/>
        </p:nvSpPr>
        <p:spPr>
          <a:xfrm>
            <a:off x="5969205" y="256518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220B5C8-33EE-81CD-0780-AD8F304F5392}"/>
              </a:ext>
            </a:extLst>
          </p:cNvPr>
          <p:cNvSpPr/>
          <p:nvPr/>
        </p:nvSpPr>
        <p:spPr>
          <a:xfrm>
            <a:off x="6516014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4EFD77BC-4D93-763B-C788-604770BE0377}"/>
              </a:ext>
            </a:extLst>
          </p:cNvPr>
          <p:cNvSpPr/>
          <p:nvPr/>
        </p:nvSpPr>
        <p:spPr>
          <a:xfrm>
            <a:off x="6627877" y="180188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32132186-6C6D-CE17-F4EF-9A2871F9A032}"/>
              </a:ext>
            </a:extLst>
          </p:cNvPr>
          <p:cNvSpPr/>
          <p:nvPr/>
        </p:nvSpPr>
        <p:spPr>
          <a:xfrm>
            <a:off x="7051237" y="207723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0A530AD0-D8A3-2F11-4345-49AD316553AA}"/>
              </a:ext>
            </a:extLst>
          </p:cNvPr>
          <p:cNvSpPr/>
          <p:nvPr/>
        </p:nvSpPr>
        <p:spPr>
          <a:xfrm>
            <a:off x="7030684" y="16727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28A8CCCB-920F-15CE-4358-67FC76DC3DFD}"/>
              </a:ext>
            </a:extLst>
          </p:cNvPr>
          <p:cNvSpPr/>
          <p:nvPr/>
        </p:nvSpPr>
        <p:spPr>
          <a:xfrm>
            <a:off x="7415942" y="2509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5A13752B-2505-95AA-7362-F9F29941797D}"/>
              </a:ext>
            </a:extLst>
          </p:cNvPr>
          <p:cNvSpPr/>
          <p:nvPr/>
        </p:nvSpPr>
        <p:spPr>
          <a:xfrm>
            <a:off x="7711716" y="300959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9D1541D1-5EC7-6ED3-9F9A-A84C602D3EB7}"/>
              </a:ext>
            </a:extLst>
          </p:cNvPr>
          <p:cNvSpPr/>
          <p:nvPr/>
        </p:nvSpPr>
        <p:spPr>
          <a:xfrm>
            <a:off x="7487950" y="203082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F16C0919-D523-4D78-9611-0DB782DDC6D7}"/>
              </a:ext>
            </a:extLst>
          </p:cNvPr>
          <p:cNvSpPr/>
          <p:nvPr/>
        </p:nvSpPr>
        <p:spPr>
          <a:xfrm>
            <a:off x="8007659" y="24931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2" name="Freeform 54">
            <a:extLst>
              <a:ext uri="{FF2B5EF4-FFF2-40B4-BE49-F238E27FC236}">
                <a16:creationId xmlns:a16="http://schemas.microsoft.com/office/drawing/2014/main" id="{EE3ADE90-0572-506F-4842-94F8736FC9BA}"/>
              </a:ext>
            </a:extLst>
          </p:cNvPr>
          <p:cNvSpPr/>
          <p:nvPr/>
        </p:nvSpPr>
        <p:spPr>
          <a:xfrm>
            <a:off x="4708748" y="1604055"/>
            <a:ext cx="3379304" cy="3409122"/>
          </a:xfrm>
          <a:custGeom>
            <a:avLst/>
            <a:gdLst>
              <a:gd name="connsiteX0" fmla="*/ 0 w 3379304"/>
              <a:gd name="connsiteY0" fmla="*/ 0 h 3409122"/>
              <a:gd name="connsiteX1" fmla="*/ 1292087 w 3379304"/>
              <a:gd name="connsiteY1" fmla="*/ 1212574 h 3409122"/>
              <a:gd name="connsiteX2" fmla="*/ 2355574 w 3379304"/>
              <a:gd name="connsiteY2" fmla="*/ 685800 h 3409122"/>
              <a:gd name="connsiteX3" fmla="*/ 3379304 w 3379304"/>
              <a:gd name="connsiteY3" fmla="*/ 3409122 h 340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9304" h="3409122">
                <a:moveTo>
                  <a:pt x="0" y="0"/>
                </a:moveTo>
                <a:cubicBezTo>
                  <a:pt x="449745" y="549137"/>
                  <a:pt x="899491" y="1098274"/>
                  <a:pt x="1292087" y="1212574"/>
                </a:cubicBezTo>
                <a:cubicBezTo>
                  <a:pt x="1684683" y="1326874"/>
                  <a:pt x="2007705" y="319709"/>
                  <a:pt x="2355574" y="685800"/>
                </a:cubicBezTo>
                <a:cubicBezTo>
                  <a:pt x="2703444" y="1051891"/>
                  <a:pt x="3041374" y="2230506"/>
                  <a:pt x="3379304" y="3409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58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970784" cy="50943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multi-layer perceptron uses one layer of perceptrons per attribute being analysed</a:t>
            </a:r>
          </a:p>
          <a:p>
            <a:r>
              <a:rPr lang="en-GB" dirty="0"/>
              <a:t>This works with both numerical and categorical attributes but the final classification attribute must be categorical (a Weka 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class</a:t>
            </a:r>
            <a:r>
              <a:rPr lang="en-GB" dirty="0"/>
              <a:t> attribute)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9814F05-0DA2-EA7D-44F7-138A1F6F442B}"/>
              </a:ext>
            </a:extLst>
          </p:cNvPr>
          <p:cNvCxnSpPr/>
          <p:nvPr/>
        </p:nvCxnSpPr>
        <p:spPr>
          <a:xfrm flipV="1">
            <a:off x="4716016" y="1142984"/>
            <a:ext cx="0" cy="38701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AC45AC4-F054-7477-839A-019D4464DB61}"/>
              </a:ext>
            </a:extLst>
          </p:cNvPr>
          <p:cNvCxnSpPr/>
          <p:nvPr/>
        </p:nvCxnSpPr>
        <p:spPr>
          <a:xfrm>
            <a:off x="4716016" y="5013176"/>
            <a:ext cx="381642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D654EFFC-DCC0-749B-B65B-56FD79259066}"/>
              </a:ext>
            </a:extLst>
          </p:cNvPr>
          <p:cNvSpPr/>
          <p:nvPr/>
        </p:nvSpPr>
        <p:spPr>
          <a:xfrm>
            <a:off x="5220072" y="1772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968A4C01-08E8-1309-B4A0-526CE06E5CFA}"/>
              </a:ext>
            </a:extLst>
          </p:cNvPr>
          <p:cNvSpPr/>
          <p:nvPr/>
        </p:nvSpPr>
        <p:spPr>
          <a:xfrm>
            <a:off x="5164832" y="251009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C655E3C3-BDD7-FD05-F689-2D34280B5EA5}"/>
              </a:ext>
            </a:extLst>
          </p:cNvPr>
          <p:cNvSpPr/>
          <p:nvPr/>
        </p:nvSpPr>
        <p:spPr>
          <a:xfrm>
            <a:off x="5577663" y="280633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69EFD0C4-B9CA-1977-ED58-3A769CE56B81}"/>
              </a:ext>
            </a:extLst>
          </p:cNvPr>
          <p:cNvSpPr/>
          <p:nvPr/>
        </p:nvSpPr>
        <p:spPr>
          <a:xfrm>
            <a:off x="5259353" y="3206383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F41C2C97-C9C7-0935-2FFA-F47CE383E035}"/>
              </a:ext>
            </a:extLst>
          </p:cNvPr>
          <p:cNvSpPr/>
          <p:nvPr/>
        </p:nvSpPr>
        <p:spPr>
          <a:xfrm>
            <a:off x="6555922" y="294675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FD4204AF-FED3-2095-3DDC-AEC61584C8AE}"/>
              </a:ext>
            </a:extLst>
          </p:cNvPr>
          <p:cNvSpPr/>
          <p:nvPr/>
        </p:nvSpPr>
        <p:spPr>
          <a:xfrm>
            <a:off x="6022232" y="302069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1E0883CD-1EFE-6E51-2A8E-71997B56AFEB}"/>
              </a:ext>
            </a:extLst>
          </p:cNvPr>
          <p:cNvSpPr/>
          <p:nvPr/>
        </p:nvSpPr>
        <p:spPr>
          <a:xfrm>
            <a:off x="5674803" y="361814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6C813465-DC71-AAC1-767A-06780ED203B3}"/>
              </a:ext>
            </a:extLst>
          </p:cNvPr>
          <p:cNvSpPr/>
          <p:nvPr/>
        </p:nvSpPr>
        <p:spPr>
          <a:xfrm>
            <a:off x="6343836" y="354894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32F764E8-34A3-F47A-FDA3-7E852F5A7D54}"/>
              </a:ext>
            </a:extLst>
          </p:cNvPr>
          <p:cNvSpPr/>
          <p:nvPr/>
        </p:nvSpPr>
        <p:spPr>
          <a:xfrm>
            <a:off x="7102692" y="296858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45D34051-0623-0347-85B0-ED21AD9D9B4B}"/>
              </a:ext>
            </a:extLst>
          </p:cNvPr>
          <p:cNvSpPr/>
          <p:nvPr/>
        </p:nvSpPr>
        <p:spPr>
          <a:xfrm>
            <a:off x="6859115" y="250264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31A74B99-A27D-7A2D-DA03-DE191ACCA6E6}"/>
              </a:ext>
            </a:extLst>
          </p:cNvPr>
          <p:cNvSpPr/>
          <p:nvPr/>
        </p:nvSpPr>
        <p:spPr>
          <a:xfrm>
            <a:off x="6744072" y="3296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A5344807-0946-940A-658F-9715FC8F0104}"/>
              </a:ext>
            </a:extLst>
          </p:cNvPr>
          <p:cNvSpPr/>
          <p:nvPr/>
        </p:nvSpPr>
        <p:spPr>
          <a:xfrm>
            <a:off x="7343934" y="33395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1436B67C-4A33-F998-F417-63B912969382}"/>
              </a:ext>
            </a:extLst>
          </p:cNvPr>
          <p:cNvSpPr/>
          <p:nvPr/>
        </p:nvSpPr>
        <p:spPr>
          <a:xfrm>
            <a:off x="7596336" y="3830139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42460FD6-1195-C0EF-A194-AD1659110194}"/>
              </a:ext>
            </a:extLst>
          </p:cNvPr>
          <p:cNvSpPr/>
          <p:nvPr/>
        </p:nvSpPr>
        <p:spPr>
          <a:xfrm>
            <a:off x="7137775" y="3681365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D643CC07-AD14-DCDC-314E-0F75FBC8AB79}"/>
              </a:ext>
            </a:extLst>
          </p:cNvPr>
          <p:cNvSpPr/>
          <p:nvPr/>
        </p:nvSpPr>
        <p:spPr>
          <a:xfrm>
            <a:off x="6830921" y="405881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73BD0C07-EC32-ADB7-4914-0722BD70DBD8}"/>
              </a:ext>
            </a:extLst>
          </p:cNvPr>
          <p:cNvSpPr/>
          <p:nvPr/>
        </p:nvSpPr>
        <p:spPr>
          <a:xfrm>
            <a:off x="6260165" y="428645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2D41226F-6DED-8C6B-4CDE-F1139E1C3B25}"/>
              </a:ext>
            </a:extLst>
          </p:cNvPr>
          <p:cNvSpPr/>
          <p:nvPr/>
        </p:nvSpPr>
        <p:spPr>
          <a:xfrm>
            <a:off x="7017804" y="4627156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A91418A4-60B0-051C-C164-8A29FAB17D18}"/>
              </a:ext>
            </a:extLst>
          </p:cNvPr>
          <p:cNvSpPr/>
          <p:nvPr/>
        </p:nvSpPr>
        <p:spPr>
          <a:xfrm>
            <a:off x="7481427" y="4330717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7B735F5F-FEDB-D9DB-1C26-ECDFE6391F9B}"/>
              </a:ext>
            </a:extLst>
          </p:cNvPr>
          <p:cNvSpPr/>
          <p:nvPr/>
        </p:nvSpPr>
        <p:spPr>
          <a:xfrm>
            <a:off x="7747720" y="469531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C21DA36E-B451-88FA-BC45-FFA93B7AE3D3}"/>
              </a:ext>
            </a:extLst>
          </p:cNvPr>
          <p:cNvSpPr/>
          <p:nvPr/>
        </p:nvSpPr>
        <p:spPr>
          <a:xfrm>
            <a:off x="5720392" y="4281061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9BA4E239-E69F-EA55-5DA3-4F84649BBCF7}"/>
              </a:ext>
            </a:extLst>
          </p:cNvPr>
          <p:cNvSpPr/>
          <p:nvPr/>
        </p:nvSpPr>
        <p:spPr>
          <a:xfrm>
            <a:off x="8268072" y="4820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AB9625DE-E266-F530-551A-75DE79210F07}"/>
              </a:ext>
            </a:extLst>
          </p:cNvPr>
          <p:cNvSpPr/>
          <p:nvPr/>
        </p:nvSpPr>
        <p:spPr>
          <a:xfrm>
            <a:off x="8100392" y="428645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B4A1C642-74C2-EE9E-CC8E-2D7E2EA2C5CA}"/>
              </a:ext>
            </a:extLst>
          </p:cNvPr>
          <p:cNvSpPr/>
          <p:nvPr/>
        </p:nvSpPr>
        <p:spPr>
          <a:xfrm>
            <a:off x="7971655" y="348014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Oval 73">
            <a:extLst>
              <a:ext uri="{FF2B5EF4-FFF2-40B4-BE49-F238E27FC236}">
                <a16:creationId xmlns:a16="http://schemas.microsoft.com/office/drawing/2014/main" id="{7159504C-7AA8-3AF3-7083-B4D7D0CD0E5B}"/>
              </a:ext>
            </a:extLst>
          </p:cNvPr>
          <p:cNvSpPr/>
          <p:nvPr/>
        </p:nvSpPr>
        <p:spPr>
          <a:xfrm>
            <a:off x="8207151" y="3819027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91C8F102-4C11-11DB-55E5-3061844E9BF4}"/>
              </a:ext>
            </a:extLst>
          </p:cNvPr>
          <p:cNvSpPr/>
          <p:nvPr/>
        </p:nvSpPr>
        <p:spPr>
          <a:xfrm>
            <a:off x="8232068" y="2984694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A177EE0C-3D52-E000-D851-D1482B5B9366}"/>
              </a:ext>
            </a:extLst>
          </p:cNvPr>
          <p:cNvSpPr/>
          <p:nvPr/>
        </p:nvSpPr>
        <p:spPr>
          <a:xfrm>
            <a:off x="5098232" y="12781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7" name="Oval 76">
            <a:extLst>
              <a:ext uri="{FF2B5EF4-FFF2-40B4-BE49-F238E27FC236}">
                <a16:creationId xmlns:a16="http://schemas.microsoft.com/office/drawing/2014/main" id="{4B42355C-59CD-7ACF-FC65-1A47602DB90C}"/>
              </a:ext>
            </a:extLst>
          </p:cNvPr>
          <p:cNvSpPr/>
          <p:nvPr/>
        </p:nvSpPr>
        <p:spPr>
          <a:xfrm>
            <a:off x="6343836" y="148428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48B069A6-B4E9-06D7-A495-CFCD5D49F21E}"/>
              </a:ext>
            </a:extLst>
          </p:cNvPr>
          <p:cNvSpPr/>
          <p:nvPr/>
        </p:nvSpPr>
        <p:spPr>
          <a:xfrm>
            <a:off x="5403032" y="15829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70911A8-4093-F65E-BF37-B269BC974C3B}"/>
              </a:ext>
            </a:extLst>
          </p:cNvPr>
          <p:cNvSpPr/>
          <p:nvPr/>
        </p:nvSpPr>
        <p:spPr>
          <a:xfrm>
            <a:off x="5891334" y="167642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AA07EA1A-CAB8-ACF3-10E6-B0573980739A}"/>
              </a:ext>
            </a:extLst>
          </p:cNvPr>
          <p:cNvSpPr/>
          <p:nvPr/>
        </p:nvSpPr>
        <p:spPr>
          <a:xfrm>
            <a:off x="5597166" y="2113050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920D35AD-FFF0-908D-548A-3814FF79CF66}"/>
              </a:ext>
            </a:extLst>
          </p:cNvPr>
          <p:cNvSpPr/>
          <p:nvPr/>
        </p:nvSpPr>
        <p:spPr>
          <a:xfrm>
            <a:off x="6222030" y="190083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70C1065A-6564-30A8-D27A-BEAA4F149B80}"/>
              </a:ext>
            </a:extLst>
          </p:cNvPr>
          <p:cNvSpPr/>
          <p:nvPr/>
        </p:nvSpPr>
        <p:spPr>
          <a:xfrm>
            <a:off x="6012632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A8B3A4DE-BF57-BBFB-7413-EF8DE3F475F2}"/>
              </a:ext>
            </a:extLst>
          </p:cNvPr>
          <p:cNvSpPr/>
          <p:nvPr/>
        </p:nvSpPr>
        <p:spPr>
          <a:xfrm>
            <a:off x="5969205" y="2565181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F7703C50-9C64-55F6-0044-5DA382E2561C}"/>
              </a:ext>
            </a:extLst>
          </p:cNvPr>
          <p:cNvSpPr/>
          <p:nvPr/>
        </p:nvSpPr>
        <p:spPr>
          <a:xfrm>
            <a:off x="6516014" y="219253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A9B7FCB2-AA31-4330-246C-E4877D88F2B4}"/>
              </a:ext>
            </a:extLst>
          </p:cNvPr>
          <p:cNvSpPr/>
          <p:nvPr/>
        </p:nvSpPr>
        <p:spPr>
          <a:xfrm>
            <a:off x="6627877" y="180188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AE287E08-A9EF-2B2A-4503-9C48E0F6DDD7}"/>
              </a:ext>
            </a:extLst>
          </p:cNvPr>
          <p:cNvSpPr/>
          <p:nvPr/>
        </p:nvSpPr>
        <p:spPr>
          <a:xfrm>
            <a:off x="7051237" y="207723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9A5EA1DA-9C94-BE34-555C-187863B2D1A3}"/>
              </a:ext>
            </a:extLst>
          </p:cNvPr>
          <p:cNvSpPr/>
          <p:nvPr/>
        </p:nvSpPr>
        <p:spPr>
          <a:xfrm>
            <a:off x="7030684" y="16727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4BA95C94-462A-0F49-D5C7-93BF3BEA506C}"/>
              </a:ext>
            </a:extLst>
          </p:cNvPr>
          <p:cNvSpPr/>
          <p:nvPr/>
        </p:nvSpPr>
        <p:spPr>
          <a:xfrm>
            <a:off x="7415942" y="2509816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0157ECEC-E491-1808-73E3-6212F752264B}"/>
              </a:ext>
            </a:extLst>
          </p:cNvPr>
          <p:cNvSpPr/>
          <p:nvPr/>
        </p:nvSpPr>
        <p:spPr>
          <a:xfrm>
            <a:off x="7711716" y="3009598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B002D5EB-6290-233B-C410-35A32F743B17}"/>
              </a:ext>
            </a:extLst>
          </p:cNvPr>
          <p:cNvSpPr/>
          <p:nvPr/>
        </p:nvSpPr>
        <p:spPr>
          <a:xfrm>
            <a:off x="7487950" y="2030825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6D2BAFB8-9F67-67B8-45C7-ACEEE112C4D7}"/>
              </a:ext>
            </a:extLst>
          </p:cNvPr>
          <p:cNvSpPr/>
          <p:nvPr/>
        </p:nvSpPr>
        <p:spPr>
          <a:xfrm>
            <a:off x="8007659" y="2493173"/>
            <a:ext cx="72008" cy="72008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5">
              <a:shade val="50000"/>
            </a:schemeClr>
          </a:lnRef>
          <a:fillRef idx="1002">
            <a:schemeClr val="lt1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2" name="Freeform 54">
            <a:extLst>
              <a:ext uri="{FF2B5EF4-FFF2-40B4-BE49-F238E27FC236}">
                <a16:creationId xmlns:a16="http://schemas.microsoft.com/office/drawing/2014/main" id="{ED8558FC-372D-3043-2294-0148DC644DA2}"/>
              </a:ext>
            </a:extLst>
          </p:cNvPr>
          <p:cNvSpPr/>
          <p:nvPr/>
        </p:nvSpPr>
        <p:spPr>
          <a:xfrm>
            <a:off x="4708748" y="1604055"/>
            <a:ext cx="3379304" cy="3409122"/>
          </a:xfrm>
          <a:custGeom>
            <a:avLst/>
            <a:gdLst>
              <a:gd name="connsiteX0" fmla="*/ 0 w 3379304"/>
              <a:gd name="connsiteY0" fmla="*/ 0 h 3409122"/>
              <a:gd name="connsiteX1" fmla="*/ 1292087 w 3379304"/>
              <a:gd name="connsiteY1" fmla="*/ 1212574 h 3409122"/>
              <a:gd name="connsiteX2" fmla="*/ 2355574 w 3379304"/>
              <a:gd name="connsiteY2" fmla="*/ 685800 h 3409122"/>
              <a:gd name="connsiteX3" fmla="*/ 3379304 w 3379304"/>
              <a:gd name="connsiteY3" fmla="*/ 3409122 h 34091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79304" h="3409122">
                <a:moveTo>
                  <a:pt x="0" y="0"/>
                </a:moveTo>
                <a:cubicBezTo>
                  <a:pt x="449745" y="549137"/>
                  <a:pt x="899491" y="1098274"/>
                  <a:pt x="1292087" y="1212574"/>
                </a:cubicBezTo>
                <a:cubicBezTo>
                  <a:pt x="1684683" y="1326874"/>
                  <a:pt x="2007705" y="319709"/>
                  <a:pt x="2355574" y="685800"/>
                </a:cubicBezTo>
                <a:cubicBezTo>
                  <a:pt x="2703444" y="1051891"/>
                  <a:pt x="3041374" y="2230506"/>
                  <a:pt x="3379304" y="3409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6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980728"/>
            <a:ext cx="7600950" cy="5705475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1259632" y="3284984"/>
            <a:ext cx="1800200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19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9726" y="981075"/>
            <a:ext cx="7444547" cy="559276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6AB641-2B0D-2F0C-8043-61B433431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3" y="0"/>
            <a:ext cx="90425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459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ANNs in WEKA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259632" y="3284984"/>
            <a:ext cx="1800200" cy="4320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99" y="901478"/>
            <a:ext cx="7629525" cy="57245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D516FD-AE9E-584F-2150-C520773D38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6" y="0"/>
            <a:ext cx="90780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150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1EC98-6B1B-3D95-1B3A-81B5670A9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Learning 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041CA-A168-344B-5BB0-A505A4621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i="1" dirty="0"/>
              <a:t>learning rate</a:t>
            </a:r>
            <a:r>
              <a:rPr lang="en-US" dirty="0"/>
              <a:t> controls how large a step the model makes when adjusting the weights during training</a:t>
            </a:r>
          </a:p>
          <a:p>
            <a:pPr lvl="1"/>
            <a:r>
              <a:rPr lang="en-US" dirty="0"/>
              <a:t>Model makes a prediction</a:t>
            </a:r>
          </a:p>
          <a:p>
            <a:pPr lvl="1"/>
            <a:r>
              <a:rPr lang="en-US" dirty="0"/>
              <a:t>Compared prediction with the correct answer</a:t>
            </a:r>
          </a:p>
          <a:p>
            <a:pPr lvl="1"/>
            <a:r>
              <a:rPr lang="en-US" dirty="0"/>
              <a:t>Calculates the error</a:t>
            </a:r>
          </a:p>
          <a:p>
            <a:pPr lvl="1"/>
            <a:r>
              <a:rPr lang="en-US" dirty="0"/>
              <a:t>Adjusts the weights to reduce the error</a:t>
            </a:r>
          </a:p>
          <a:p>
            <a:r>
              <a:rPr lang="en-GB" dirty="0"/>
              <a:t>Small learning rate</a:t>
            </a:r>
          </a:p>
          <a:p>
            <a:pPr lvl="1"/>
            <a:r>
              <a:rPr lang="en-GB" dirty="0"/>
              <a:t>Slow learning, more training cycles, more stable, less chance of overshooting the best solution</a:t>
            </a:r>
          </a:p>
          <a:p>
            <a:r>
              <a:rPr lang="en-GB" dirty="0"/>
              <a:t>High learning rate</a:t>
            </a:r>
          </a:p>
          <a:p>
            <a:pPr lvl="1"/>
            <a:r>
              <a:rPr lang="en-GB" dirty="0"/>
              <a:t>Fast learning, can overshoot good solutions, can be unstable and stop the model from settling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045A84-4F2C-84F2-AEF6-0B776DFEC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96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99B0E-3139-84B2-5172-801AC9EF9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Convergence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06080-5D0A-5B74-25C4-81140E2BD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593808"/>
          </a:xfrm>
        </p:spPr>
        <p:txBody>
          <a:bodyPr>
            <a:normAutofit/>
          </a:bodyPr>
          <a:lstStyle/>
          <a:p>
            <a:r>
              <a:rPr lang="en-US" i="1" dirty="0"/>
              <a:t>Convergence </a:t>
            </a:r>
            <a:r>
              <a:rPr lang="en-US" dirty="0"/>
              <a:t> occurs when the training process reaches a stable state</a:t>
            </a:r>
          </a:p>
          <a:p>
            <a:r>
              <a:rPr lang="en-US" dirty="0"/>
              <a:t>For perceptrons, convergence is guaranteed only if the data is linearly separable</a:t>
            </a:r>
          </a:p>
          <a:p>
            <a:r>
              <a:rPr lang="en-US" dirty="0"/>
              <a:t>Signs of convergence</a:t>
            </a:r>
          </a:p>
          <a:p>
            <a:pPr lvl="1"/>
            <a:r>
              <a:rPr lang="en-US" dirty="0"/>
              <a:t>Training error stops decreasing</a:t>
            </a:r>
          </a:p>
          <a:p>
            <a:pPr lvl="1"/>
            <a:r>
              <a:rPr lang="en-US" dirty="0"/>
              <a:t>Weight values stabilize</a:t>
            </a:r>
          </a:p>
          <a:p>
            <a:pPr lvl="1"/>
            <a:r>
              <a:rPr lang="en-US" dirty="0"/>
              <a:t>Prediction accuracy levels off</a:t>
            </a:r>
          </a:p>
          <a:p>
            <a:r>
              <a:rPr lang="en-US" dirty="0"/>
              <a:t>Learning rate too high</a:t>
            </a:r>
          </a:p>
          <a:p>
            <a:pPr lvl="1"/>
            <a:r>
              <a:rPr lang="en-US" dirty="0"/>
              <a:t>Training may oscillate and models fails to stabilize</a:t>
            </a:r>
          </a:p>
          <a:p>
            <a:r>
              <a:rPr lang="en-US" dirty="0"/>
              <a:t>Learning rate too low</a:t>
            </a:r>
          </a:p>
          <a:p>
            <a:pPr lvl="1"/>
            <a:r>
              <a:rPr lang="en-US" dirty="0"/>
              <a:t>Training time may be long as convergence occurs slowly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6CAFA2-6B57-A165-CA90-5F4EBA99C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974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0BEAF-A8E4-14ED-74C3-76C743B93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Classifier Errors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6D9B-3F49-B3AF-1FA1-5F57D9EE01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8229600" cy="1152128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Good convergence – errors in localized areas</a:t>
            </a:r>
          </a:p>
          <a:p>
            <a:r>
              <a:rPr lang="en-US" sz="2400" dirty="0"/>
              <a:t>Poor convergence – errors scattered across the plot area</a:t>
            </a:r>
          </a:p>
          <a:p>
            <a:r>
              <a:rPr lang="en-GB" sz="2400" dirty="0"/>
              <a:t>Increase jitter to move points slightly to make them easier to see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58EC19-7957-24FD-B984-DC8DA77F9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AF03A4-9C0E-AD9C-82E3-F49F5C758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032607"/>
            <a:ext cx="6321504" cy="475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374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566B7-0FB9-2A8D-865C-4A16BF72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Margin Curve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7CCD8-087A-866A-A4FF-C95AACCEF4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8229600" cy="115212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The higher the margin curve, the more confident the classifications</a:t>
            </a:r>
          </a:p>
          <a:p>
            <a:r>
              <a:rPr lang="en-US" sz="2400" dirty="0"/>
              <a:t>More confidence means that there are few borderline cases</a:t>
            </a:r>
            <a:endParaRPr lang="en-GB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4529C6-0258-4AB5-B889-CD57315E2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91680" y="2132856"/>
            <a:ext cx="6275040" cy="472030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1DAC2-5CEE-81F6-6297-92973BAE4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312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9B54-4BE4-4833-0BCE-2E198149B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Threshold Curve (ROC)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90DC-7A51-9641-9420-81151CDBB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8363272" cy="1440160"/>
          </a:xfrm>
        </p:spPr>
        <p:txBody>
          <a:bodyPr>
            <a:normAutofit/>
          </a:bodyPr>
          <a:lstStyle/>
          <a:p>
            <a:r>
              <a:rPr lang="en-US" sz="2400" dirty="0"/>
              <a:t>Shows true positive rate v. false positive rate</a:t>
            </a:r>
            <a:r>
              <a:rPr lang="en-GB" sz="2400" dirty="0"/>
              <a:t> </a:t>
            </a:r>
          </a:p>
          <a:p>
            <a:r>
              <a:rPr lang="en-GB" sz="2400" dirty="0"/>
              <a:t>Higher Area Under Curve (AUC) is better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6D4E4B-5B02-967C-D5B8-CF15DA3C6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8CDD2C-36C0-6C88-7579-7B5D47748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079382"/>
            <a:ext cx="6120680" cy="461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621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B4895B6-D531-AB62-DD68-E8DA0D7EB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4959DA8-13CC-E59F-6C82-E872834B0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fontScale="92500"/>
          </a:bodyPr>
          <a:lstStyle/>
          <a:p>
            <a:r>
              <a:rPr lang="en-US" dirty="0"/>
              <a:t>Use the </a:t>
            </a:r>
            <a:r>
              <a:rPr lang="en-US" dirty="0" err="1"/>
              <a:t>wine.arff</a:t>
            </a:r>
            <a:r>
              <a:rPr lang="en-US" dirty="0"/>
              <a:t> dataset</a:t>
            </a:r>
          </a:p>
          <a:p>
            <a:pPr lvl="1"/>
            <a:r>
              <a:rPr lang="en-US" dirty="0" err="1"/>
              <a:t>Normalise</a:t>
            </a:r>
            <a:r>
              <a:rPr lang="en-US" dirty="0"/>
              <a:t> the data to improve training stability</a:t>
            </a:r>
          </a:p>
          <a:p>
            <a:r>
              <a:rPr lang="en-US" dirty="0"/>
              <a:t>Using the Multilayer Perceptron and 10-fold cross-validation</a:t>
            </a:r>
          </a:p>
          <a:p>
            <a:pPr lvl="1"/>
            <a:r>
              <a:rPr lang="en-US" dirty="0"/>
              <a:t>Run the default (learning rate = 0.3, momentum = 0.2) classifier and record</a:t>
            </a:r>
            <a:r>
              <a:rPr lang="en-GB" dirty="0"/>
              <a:t> accuracy, confusion matrix, ROC/AUC (per class)</a:t>
            </a:r>
          </a:p>
          <a:p>
            <a:r>
              <a:rPr lang="en-GB" dirty="0"/>
              <a:t>Repeat for learning rates of 0.05 (low) and 0.8 (high)</a:t>
            </a:r>
          </a:p>
          <a:p>
            <a:pPr lvl="1"/>
            <a:r>
              <a:rPr lang="en-GB" dirty="0"/>
              <a:t>Record the accuracy, confusion matrix, ROC/AUC (per class)</a:t>
            </a:r>
          </a:p>
          <a:p>
            <a:r>
              <a:rPr lang="en-GB" dirty="0"/>
              <a:t>Repeat for momentum of 0.0 (low) and 0.8 (high)</a:t>
            </a:r>
          </a:p>
          <a:p>
            <a:pPr lvl="1"/>
            <a:r>
              <a:rPr lang="en-GB" dirty="0"/>
              <a:t>Record the accuracy, confusion matrix, ROC/AUC (per class)</a:t>
            </a:r>
          </a:p>
          <a:p>
            <a:endParaRPr lang="en-GB" dirty="0"/>
          </a:p>
          <a:p>
            <a:r>
              <a:rPr lang="en-GB" dirty="0"/>
              <a:t>How did these changes affect convergence and runtime? </a:t>
            </a:r>
            <a:endParaRPr lang="en-US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C27897-4660-AEC1-C95A-37513713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2867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Hidden Layers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basic multi-layer perceptron allows for one layer per attribute</a:t>
            </a:r>
          </a:p>
          <a:p>
            <a:r>
              <a:rPr lang="en-GB" dirty="0"/>
              <a:t>Extra ‘hidden’ layers can be added in order to provide more scope for the algorithms to get the right weights for accurate classification</a:t>
            </a:r>
          </a:p>
          <a:p>
            <a:r>
              <a:rPr lang="en-GB" dirty="0"/>
              <a:t>It is possible to create your own network structures using the Weka GUI</a:t>
            </a:r>
          </a:p>
          <a:p>
            <a:pPr lvl="1"/>
            <a:r>
              <a:rPr lang="en-GB" dirty="0"/>
              <a:t>N.B. increasing the complexity of the neural network may increase the accuracy but it will also increase the processing time</a:t>
            </a:r>
          </a:p>
          <a:p>
            <a:pPr lvl="1"/>
            <a:r>
              <a:rPr lang="en-GB" dirty="0"/>
              <a:t>If you use cross-validation you will need to rebuild the network for every fold used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0642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Hidden Layers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4330824" cy="526496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Selecting nodes</a:t>
            </a:r>
          </a:p>
          <a:p>
            <a:pPr lvl="1"/>
            <a:r>
              <a:rPr lang="en-GB" dirty="0"/>
              <a:t>Click to select</a:t>
            </a:r>
          </a:p>
          <a:p>
            <a:pPr lvl="1"/>
            <a:r>
              <a:rPr lang="en-GB" dirty="0"/>
              <a:t>Right-click in empty space to deselect</a:t>
            </a:r>
          </a:p>
          <a:p>
            <a:r>
              <a:rPr lang="en-GB" dirty="0"/>
              <a:t>Creating/deleting nodes</a:t>
            </a:r>
          </a:p>
          <a:p>
            <a:pPr lvl="1"/>
            <a:r>
              <a:rPr lang="en-GB" dirty="0"/>
              <a:t>Click in empty space to create</a:t>
            </a:r>
          </a:p>
          <a:p>
            <a:pPr lvl="1"/>
            <a:r>
              <a:rPr lang="en-GB" dirty="0"/>
              <a:t>Right-click (with no node selected) to delete</a:t>
            </a:r>
          </a:p>
          <a:p>
            <a:r>
              <a:rPr lang="en-GB" dirty="0"/>
              <a:t>Creating/deleting connections</a:t>
            </a:r>
          </a:p>
          <a:p>
            <a:pPr lvl="1"/>
            <a:r>
              <a:rPr lang="en-GB" dirty="0"/>
              <a:t>With a node selected, click on another to connect to it</a:t>
            </a:r>
          </a:p>
          <a:p>
            <a:pPr lvl="1"/>
            <a:r>
              <a:rPr lang="en-GB" dirty="0"/>
              <a:t>Right-click to delete connection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6000" y="1268760"/>
            <a:ext cx="4207031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740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421817-462A-26EA-1E7B-279669220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70FF188-35B4-ECA1-76E2-88517C6F8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Exercise/Homework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D2254D-3BBF-02FB-BD11-5410A0B9D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50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Use the banknote-</a:t>
            </a:r>
            <a:r>
              <a:rPr lang="en-US" dirty="0" err="1"/>
              <a:t>authentication.arff</a:t>
            </a:r>
            <a:r>
              <a:rPr lang="en-US" dirty="0"/>
              <a:t> dataset</a:t>
            </a:r>
          </a:p>
          <a:p>
            <a:pPr lvl="1"/>
            <a:r>
              <a:rPr lang="en-US" dirty="0" err="1"/>
              <a:t>Normalise</a:t>
            </a:r>
            <a:r>
              <a:rPr lang="en-US" dirty="0"/>
              <a:t> the data to improve training stability</a:t>
            </a:r>
          </a:p>
          <a:p>
            <a:r>
              <a:rPr lang="en-US" dirty="0"/>
              <a:t>Train and evaluate three classifiers using 10-fold cross-validation):</a:t>
            </a:r>
          </a:p>
          <a:p>
            <a:pPr lvl="1"/>
            <a:r>
              <a:rPr lang="en-US" dirty="0"/>
              <a:t>Multilayer perceptron</a:t>
            </a:r>
          </a:p>
          <a:p>
            <a:pPr lvl="1"/>
            <a:r>
              <a:rPr lang="en-US" dirty="0"/>
              <a:t>J48</a:t>
            </a:r>
          </a:p>
          <a:p>
            <a:pPr lvl="1"/>
            <a:r>
              <a:rPr lang="en-US" dirty="0"/>
              <a:t>Logistic (in the classifiers -&gt; functions list)</a:t>
            </a:r>
          </a:p>
          <a:p>
            <a:r>
              <a:rPr lang="en-US" dirty="0"/>
              <a:t>For each model record</a:t>
            </a:r>
          </a:p>
          <a:p>
            <a:pPr lvl="1"/>
            <a:r>
              <a:rPr lang="en-GB" dirty="0"/>
              <a:t>Accuracy</a:t>
            </a:r>
          </a:p>
          <a:p>
            <a:pPr lvl="1"/>
            <a:r>
              <a:rPr lang="en-GB" dirty="0"/>
              <a:t>Confusion matrix</a:t>
            </a:r>
          </a:p>
          <a:p>
            <a:pPr lvl="1"/>
            <a:r>
              <a:rPr lang="en-GB" dirty="0"/>
              <a:t>ROC/AUC (per class)</a:t>
            </a:r>
          </a:p>
          <a:p>
            <a:r>
              <a:rPr lang="en-GB" dirty="0"/>
              <a:t>For the </a:t>
            </a:r>
            <a:r>
              <a:rPr lang="en-GB" b="1" dirty="0"/>
              <a:t>best two models</a:t>
            </a:r>
            <a:r>
              <a:rPr lang="en-GB" b="1" i="1" dirty="0"/>
              <a:t> </a:t>
            </a:r>
            <a:r>
              <a:rPr lang="en-GB" dirty="0"/>
              <a:t>inspect</a:t>
            </a:r>
          </a:p>
          <a:p>
            <a:pPr lvl="1"/>
            <a:r>
              <a:rPr lang="en-GB" dirty="0"/>
              <a:t>Threshold curve (ROC) – which dominates?</a:t>
            </a:r>
          </a:p>
          <a:p>
            <a:pPr lvl="1"/>
            <a:r>
              <a:rPr lang="en-GB" dirty="0"/>
              <a:t>Margin curve – which is more confident / more borderline</a:t>
            </a:r>
          </a:p>
          <a:p>
            <a:r>
              <a:rPr lang="en-US" dirty="0"/>
              <a:t>Which classified would you recommend, and why?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8EE49-E870-97E8-E546-F1E96EFB5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9684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400" dirty="0"/>
              <a:t>Next Session: Clustering</a:t>
            </a:r>
          </a:p>
          <a:p>
            <a:pPr marL="284163" indent="-284163"/>
            <a:endParaRPr lang="en-GB" sz="2400" dirty="0"/>
          </a:p>
          <a:p>
            <a:pPr marL="284163" indent="-284163"/>
            <a:endParaRPr lang="en-GB" sz="2400" dirty="0"/>
          </a:p>
        </p:txBody>
      </p:sp>
      <p:sp>
        <p:nvSpPr>
          <p:cNvPr id="49154" name="Title 7"/>
          <p:cNvSpPr>
            <a:spLocks noGrp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Looking Ahead</a:t>
            </a:r>
          </a:p>
        </p:txBody>
      </p:sp>
    </p:spTree>
    <p:extLst>
      <p:ext uri="{BB962C8B-B14F-4D97-AF65-F5344CB8AC3E}">
        <p14:creationId xmlns:p14="http://schemas.microsoft.com/office/powerpoint/2010/main" val="35472564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10811</TotalTime>
  <Words>1342</Words>
  <Application>Microsoft Office PowerPoint</Application>
  <PresentationFormat>On-screen Show (4:3)</PresentationFormat>
  <Paragraphs>224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Cambria</vt:lpstr>
      <vt:lpstr>Cambria Math</vt:lpstr>
      <vt:lpstr>Courier New</vt:lpstr>
      <vt:lpstr>Georgia</vt:lpstr>
      <vt:lpstr>Wingdings 2</vt:lpstr>
      <vt:lpstr>DWDM Theme</vt:lpstr>
      <vt:lpstr>Data Mining &amp; Visualisation</vt:lpstr>
      <vt:lpstr>Data Mining &amp; Visualisation</vt:lpstr>
      <vt:lpstr>Introduction</vt:lpstr>
      <vt:lpstr>The Artificial Neuron</vt:lpstr>
      <vt:lpstr>The Artificial Neuron</vt:lpstr>
      <vt:lpstr>Neural Network Basics</vt:lpstr>
      <vt:lpstr>Neural Network Basics</vt:lpstr>
      <vt:lpstr>Neural Network Basics</vt:lpstr>
      <vt:lpstr>Neural Network Basics</vt:lpstr>
      <vt:lpstr>Neural Network Basics</vt:lpstr>
      <vt:lpstr>Iris Example</vt:lpstr>
      <vt:lpstr>ANNs in WEKA</vt:lpstr>
      <vt:lpstr>ANNs in WEKA</vt:lpstr>
      <vt:lpstr>ANNs in WEKA</vt:lpstr>
      <vt:lpstr>ANNs in WEKA</vt:lpstr>
      <vt:lpstr>ANNs in WEKA</vt:lpstr>
      <vt:lpstr>Learning Rate</vt:lpstr>
      <vt:lpstr>Convergence</vt:lpstr>
      <vt:lpstr>Classifier Errors</vt:lpstr>
      <vt:lpstr>Margin Curve</vt:lpstr>
      <vt:lpstr>Threshold Curve (ROC)</vt:lpstr>
      <vt:lpstr>Exercise</vt:lpstr>
      <vt:lpstr>Hidden Layers</vt:lpstr>
      <vt:lpstr>Hidden Layers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501</cp:revision>
  <dcterms:created xsi:type="dcterms:W3CDTF">2011-09-13T10:27:46Z</dcterms:created>
  <dcterms:modified xsi:type="dcterms:W3CDTF">2026-02-06T10:30:19Z</dcterms:modified>
</cp:coreProperties>
</file>