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5"/>
  </p:notesMasterIdLst>
  <p:handoutMasterIdLst>
    <p:handoutMasterId r:id="rId16"/>
  </p:handoutMasterIdLst>
  <p:sldIdLst>
    <p:sldId id="314" r:id="rId2"/>
    <p:sldId id="330" r:id="rId3"/>
    <p:sldId id="332" r:id="rId4"/>
    <p:sldId id="354" r:id="rId5"/>
    <p:sldId id="342" r:id="rId6"/>
    <p:sldId id="355" r:id="rId7"/>
    <p:sldId id="344" r:id="rId8"/>
    <p:sldId id="348" r:id="rId9"/>
    <p:sldId id="347" r:id="rId10"/>
    <p:sldId id="334" r:id="rId11"/>
    <p:sldId id="351" r:id="rId12"/>
    <p:sldId id="353" r:id="rId13"/>
    <p:sldId id="358" r:id="rId14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30"/>
            <p14:sldId id="332"/>
            <p14:sldId id="354"/>
            <p14:sldId id="342"/>
            <p14:sldId id="355"/>
            <p14:sldId id="344"/>
            <p14:sldId id="348"/>
            <p14:sldId id="347"/>
            <p14:sldId id="334"/>
            <p14:sldId id="351"/>
            <p14:sldId id="353"/>
            <p14:sldId id="358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433" autoAdjust="0"/>
  </p:normalViewPr>
  <p:slideViewPr>
    <p:cSldViewPr snapToGrid="0">
      <p:cViewPr varScale="1">
        <p:scale>
          <a:sx n="101" d="100"/>
          <a:sy n="101" d="100"/>
        </p:scale>
        <p:origin x="843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454120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Simplified JavaScript Promises</a:t>
            </a:r>
            <a:br>
              <a:rPr lang="en-US" altLang="en-US" sz="4000" dirty="0"/>
            </a:br>
            <a:endParaRPr lang="en-US" alt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promise?</a:t>
            </a:r>
          </a:p>
          <a:p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/>
              <a:t>and await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promise?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Promise is a </a:t>
            </a:r>
            <a:r>
              <a:rPr lang="en-GB" b="1" dirty="0"/>
              <a:t>proxy</a:t>
            </a:r>
            <a:r>
              <a:rPr lang="en-GB" dirty="0"/>
              <a:t> for a value not necessarily known when the promise is created. </a:t>
            </a:r>
          </a:p>
          <a:p>
            <a:r>
              <a:rPr lang="en-GB" dirty="0"/>
              <a:t>It allows you to </a:t>
            </a:r>
            <a:r>
              <a:rPr lang="en-GB" b="1" dirty="0"/>
              <a:t>associate handlers </a:t>
            </a:r>
            <a:r>
              <a:rPr lang="en-GB" dirty="0"/>
              <a:t>with an asynchronous action's eventual success value or failure reason. </a:t>
            </a:r>
          </a:p>
          <a:p>
            <a:r>
              <a:rPr lang="en-GB" dirty="0"/>
              <a:t>This lets asynchronous methods return values like synchronous methods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Instead of immediately returning the final value, the asynchronous method returns a promise to supply the value at some point in the future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76419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promise???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02110"/>
            <a:ext cx="7029450" cy="798273"/>
          </a:xfrm>
        </p:spPr>
        <p:txBody>
          <a:bodyPr/>
          <a:lstStyle/>
          <a:p>
            <a:r>
              <a:rPr lang="en-GB" dirty="0"/>
              <a:t>A Promise is an object representing the </a:t>
            </a:r>
            <a:r>
              <a:rPr lang="en-GB" dirty="0">
                <a:solidFill>
                  <a:srgbClr val="FF0000"/>
                </a:solidFill>
              </a:rPr>
              <a:t>eventual completion </a:t>
            </a:r>
            <a:r>
              <a:rPr lang="en-GB" b="1" dirty="0">
                <a:solidFill>
                  <a:srgbClr val="FF0000"/>
                </a:solidFill>
              </a:rPr>
              <a:t>or</a:t>
            </a:r>
            <a:r>
              <a:rPr lang="en-GB" dirty="0">
                <a:solidFill>
                  <a:srgbClr val="FF0000"/>
                </a:solidFill>
              </a:rPr>
              <a:t> failure</a:t>
            </a:r>
            <a:r>
              <a:rPr lang="en-GB" dirty="0"/>
              <a:t> of an asynchronous operation.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176829" y="2647364"/>
            <a:ext cx="5593515" cy="2308324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function DoSomething()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return new </a:t>
            </a:r>
            <a:r>
              <a:rPr lang="en-GB" b="1" dirty="0">
                <a:solidFill>
                  <a:srgbClr val="0070C0"/>
                </a:solidFill>
              </a:rPr>
              <a:t>Promise</a:t>
            </a:r>
            <a:r>
              <a:rPr lang="en-GB" dirty="0"/>
              <a:t>(function(</a:t>
            </a:r>
            <a:r>
              <a:rPr lang="en-GB" b="1" dirty="0">
                <a:solidFill>
                  <a:srgbClr val="0070C0"/>
                </a:solidFill>
              </a:rPr>
              <a:t>resolve</a:t>
            </a:r>
            <a:r>
              <a:rPr lang="en-GB" dirty="0"/>
              <a:t>, </a:t>
            </a:r>
            <a:r>
              <a:rPr lang="en-GB" b="1" dirty="0">
                <a:solidFill>
                  <a:srgbClr val="0070C0"/>
                </a:solidFill>
              </a:rPr>
              <a:t>reject</a:t>
            </a:r>
            <a:r>
              <a:rPr lang="en-GB" dirty="0"/>
              <a:t>) {</a:t>
            </a:r>
          </a:p>
          <a:p>
            <a:r>
              <a:rPr lang="en-GB" dirty="0"/>
              <a:t>            // Code that does something</a:t>
            </a:r>
            <a:br>
              <a:rPr lang="en-GB" dirty="0"/>
            </a:br>
            <a:r>
              <a:rPr lang="en-GB" dirty="0"/>
              <a:t>            if(</a:t>
            </a:r>
            <a:r>
              <a:rPr lang="en-GB" dirty="0" err="1"/>
              <a:t>some_error</a:t>
            </a:r>
            <a:r>
              <a:rPr lang="en-GB" dirty="0"/>
              <a:t>)  </a:t>
            </a:r>
            <a:r>
              <a:rPr lang="en-GB" b="1" dirty="0">
                <a:solidFill>
                  <a:srgbClr val="0070C0"/>
                </a:solidFill>
              </a:rPr>
              <a:t>reject</a:t>
            </a:r>
            <a:r>
              <a:rPr lang="en-GB" dirty="0"/>
              <a:t>(</a:t>
            </a:r>
            <a:r>
              <a:rPr lang="en-GB" dirty="0">
                <a:solidFill>
                  <a:srgbClr val="FF0000"/>
                </a:solidFill>
              </a:rPr>
              <a:t>new Error(“Oh, no!!”)</a:t>
            </a:r>
            <a:r>
              <a:rPr lang="en-GB" dirty="0"/>
              <a:t>);</a:t>
            </a:r>
            <a:br>
              <a:rPr lang="en-GB" dirty="0"/>
            </a:br>
            <a:r>
              <a:rPr lang="en-GB" dirty="0"/>
              <a:t>            else </a:t>
            </a:r>
            <a:r>
              <a:rPr lang="en-GB" b="1" dirty="0">
                <a:solidFill>
                  <a:srgbClr val="0070C0"/>
                </a:solidFill>
              </a:rPr>
              <a:t>resolve</a:t>
            </a:r>
            <a:r>
              <a:rPr lang="en-GB" dirty="0"/>
              <a:t>(</a:t>
            </a:r>
            <a:r>
              <a:rPr lang="en-GB" dirty="0">
                <a:solidFill>
                  <a:srgbClr val="FF0000"/>
                </a:solidFill>
              </a:rPr>
              <a:t>result</a:t>
            </a:r>
            <a:r>
              <a:rPr lang="en-GB" dirty="0"/>
              <a:t>);</a:t>
            </a:r>
          </a:p>
          <a:p>
            <a:r>
              <a:rPr lang="en-GB" dirty="0"/>
              <a:t>     });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17948" y="2605848"/>
            <a:ext cx="30016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error</a:t>
            </a:r>
            <a:r>
              <a:rPr lang="en-GB" dirty="0"/>
              <a:t>: is some value representing the error, such as a string, etc. Although, best practice is to return an error object.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17948" y="4122697"/>
            <a:ext cx="29260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success</a:t>
            </a:r>
            <a:r>
              <a:rPr lang="en-GB" dirty="0"/>
              <a:t>: is some value representing the result, as a string, an object, etc.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610312" y="1568784"/>
            <a:ext cx="50725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anonymous function does the work (asynchronous action) and at some point calls the </a:t>
            </a:r>
            <a:r>
              <a:rPr lang="en-GB" b="1" dirty="0"/>
              <a:t>reject</a:t>
            </a:r>
            <a:r>
              <a:rPr lang="en-GB" dirty="0"/>
              <a:t> or </a:t>
            </a:r>
            <a:r>
              <a:rPr lang="en-GB" b="1" dirty="0"/>
              <a:t>resolve</a:t>
            </a:r>
            <a:r>
              <a:rPr lang="en-GB" dirty="0"/>
              <a:t> </a:t>
            </a:r>
            <a:r>
              <a:rPr lang="en-GB" dirty="0" err="1"/>
              <a:t>callback</a:t>
            </a:r>
            <a:r>
              <a:rPr lang="en-GB" dirty="0"/>
              <a:t> functions</a:t>
            </a:r>
            <a:endParaRPr lang="en-GB" b="1" dirty="0"/>
          </a:p>
        </p:txBody>
      </p:sp>
      <p:cxnSp>
        <p:nvCxnSpPr>
          <p:cNvPr id="11" name="Straight Arrow Connector 10"/>
          <p:cNvCxnSpPr>
            <a:stCxn id="9" idx="2"/>
          </p:cNvCxnSpPr>
          <p:nvPr/>
        </p:nvCxnSpPr>
        <p:spPr bwMode="auto">
          <a:xfrm flipH="1">
            <a:off x="3071192" y="2492114"/>
            <a:ext cx="75377" cy="65717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43313" y="5074907"/>
            <a:ext cx="9023686" cy="141577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Note: some people omit “reject” from the anonymous function </a:t>
            </a:r>
            <a:r>
              <a:rPr lang="en-GB" dirty="0" err="1"/>
              <a:t>args</a:t>
            </a:r>
            <a:r>
              <a:rPr lang="en-GB" dirty="0"/>
              <a:t> and use throw instead, which produces the same result.   </a:t>
            </a:r>
            <a:r>
              <a:rPr lang="en-GB" i="1" dirty="0">
                <a:highlight>
                  <a:srgbClr val="FFFF00"/>
                </a:highlight>
              </a:rPr>
              <a:t>return new Promise(function(resolve) {</a:t>
            </a:r>
            <a:endParaRPr lang="en-GB" dirty="0">
              <a:highlight>
                <a:srgbClr val="FFFF00"/>
              </a:highlight>
            </a:endParaRPr>
          </a:p>
          <a:p>
            <a:endParaRPr lang="en-GB" dirty="0"/>
          </a:p>
          <a:p>
            <a:endParaRPr lang="en-GB" dirty="0"/>
          </a:p>
          <a:p>
            <a:r>
              <a:rPr lang="en-GB" sz="1400" dirty="0"/>
              <a:t>One exception, is when calling </a:t>
            </a:r>
            <a:r>
              <a:rPr lang="en-GB" sz="1400" dirty="0" err="1"/>
              <a:t>async</a:t>
            </a:r>
            <a:r>
              <a:rPr lang="en-GB" sz="1400" dirty="0"/>
              <a:t> functions within a Promise which usually is not a good idea anyway!!</a:t>
            </a:r>
          </a:p>
        </p:txBody>
      </p:sp>
      <p:cxnSp>
        <p:nvCxnSpPr>
          <p:cNvPr id="10" name="Straight Connector 9"/>
          <p:cNvCxnSpPr/>
          <p:nvPr/>
        </p:nvCxnSpPr>
        <p:spPr bwMode="auto">
          <a:xfrm>
            <a:off x="3397718" y="4089013"/>
            <a:ext cx="1857676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Connector 13"/>
          <p:cNvCxnSpPr/>
          <p:nvPr/>
        </p:nvCxnSpPr>
        <p:spPr bwMode="auto">
          <a:xfrm>
            <a:off x="2430379" y="4389119"/>
            <a:ext cx="544596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4149273" y="4049492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error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246155" y="4366012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success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94636" y="5771481"/>
            <a:ext cx="3070071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i="1" dirty="0"/>
              <a:t>throw new Error(“Oh, no!!”); </a:t>
            </a:r>
          </a:p>
        </p:txBody>
      </p:sp>
    </p:spTree>
    <p:extLst>
      <p:ext uri="{BB962C8B-B14F-4D97-AF65-F5344CB8AC3E}">
        <p14:creationId xmlns:p14="http://schemas.microsoft.com/office/powerpoint/2010/main" val="3156814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 Promise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05841"/>
            <a:ext cx="7029450" cy="1159844"/>
          </a:xfrm>
        </p:spPr>
        <p:txBody>
          <a:bodyPr/>
          <a:lstStyle/>
          <a:p>
            <a:r>
              <a:rPr lang="en-GB" dirty="0"/>
              <a:t>A Promise object provides a </a:t>
            </a:r>
            <a:r>
              <a:rPr lang="en-GB" b="1" dirty="0">
                <a:solidFill>
                  <a:srgbClr val="FF0000"/>
                </a:solidFill>
              </a:rPr>
              <a:t>then()</a:t>
            </a:r>
            <a:r>
              <a:rPr lang="en-GB" dirty="0">
                <a:solidFill>
                  <a:srgbClr val="FF0000"/>
                </a:solidFill>
              </a:rPr>
              <a:t> function</a:t>
            </a:r>
            <a:r>
              <a:rPr lang="en-GB" dirty="0"/>
              <a:t> which is used to add </a:t>
            </a:r>
            <a:r>
              <a:rPr lang="en-GB" dirty="0" err="1"/>
              <a:t>callbacks</a:t>
            </a:r>
            <a:r>
              <a:rPr lang="en-GB" dirty="0"/>
              <a:t> for the </a:t>
            </a:r>
            <a:r>
              <a:rPr lang="en-GB" i="1" dirty="0"/>
              <a:t>resolve</a:t>
            </a:r>
            <a:r>
              <a:rPr lang="en-GB" dirty="0"/>
              <a:t> and</a:t>
            </a:r>
            <a:r>
              <a:rPr lang="en-GB" i="1" dirty="0"/>
              <a:t> reject</a:t>
            </a:r>
            <a:r>
              <a:rPr lang="en-GB" dirty="0"/>
              <a:t> arguments associated with that promise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682156" y="2310200"/>
            <a:ext cx="5593515" cy="1754326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function DoSomething()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return new </a:t>
            </a:r>
            <a:r>
              <a:rPr lang="en-GB" b="1" dirty="0">
                <a:solidFill>
                  <a:srgbClr val="0070C0"/>
                </a:solidFill>
              </a:rPr>
              <a:t>Promise</a:t>
            </a:r>
            <a:r>
              <a:rPr lang="en-GB" dirty="0"/>
              <a:t>(function(</a:t>
            </a:r>
            <a:r>
              <a:rPr lang="en-GB" b="1" dirty="0">
                <a:solidFill>
                  <a:srgbClr val="0070C0"/>
                </a:solidFill>
              </a:rPr>
              <a:t>resolve</a:t>
            </a:r>
            <a:r>
              <a:rPr lang="en-GB" dirty="0"/>
              <a:t>, </a:t>
            </a:r>
            <a:r>
              <a:rPr lang="en-GB" b="1" dirty="0">
                <a:solidFill>
                  <a:srgbClr val="0070C0"/>
                </a:solidFill>
              </a:rPr>
              <a:t>reject</a:t>
            </a:r>
            <a:r>
              <a:rPr lang="en-GB" dirty="0"/>
              <a:t>) {</a:t>
            </a:r>
          </a:p>
          <a:p>
            <a:r>
              <a:rPr lang="en-GB" dirty="0"/>
              <a:t>            …….</a:t>
            </a:r>
          </a:p>
          <a:p>
            <a:r>
              <a:rPr lang="en-GB" dirty="0"/>
              <a:t>     });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2974975" y="4560794"/>
            <a:ext cx="5593515" cy="147732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var</a:t>
            </a:r>
            <a:r>
              <a:rPr lang="en-GB" dirty="0"/>
              <a:t> promise = DoSomething();</a:t>
            </a:r>
          </a:p>
          <a:p>
            <a:r>
              <a:rPr lang="en-GB" dirty="0"/>
              <a:t>let </a:t>
            </a:r>
            <a:r>
              <a:rPr lang="en-GB" dirty="0" err="1"/>
              <a:t>onResolve</a:t>
            </a:r>
            <a:r>
              <a:rPr lang="en-GB" dirty="0"/>
              <a:t> = function(result) { …. };</a:t>
            </a:r>
          </a:p>
          <a:p>
            <a:r>
              <a:rPr lang="en-GB" dirty="0"/>
              <a:t>let </a:t>
            </a:r>
            <a:r>
              <a:rPr lang="en-GB" dirty="0" err="1"/>
              <a:t>onReject</a:t>
            </a:r>
            <a:r>
              <a:rPr lang="en-GB" dirty="0"/>
              <a:t> = function(error) { …. };</a:t>
            </a:r>
          </a:p>
          <a:p>
            <a:endParaRPr lang="en-GB" dirty="0"/>
          </a:p>
          <a:p>
            <a:r>
              <a:rPr lang="en-GB" dirty="0" err="1"/>
              <a:t>promise.then</a:t>
            </a:r>
            <a:r>
              <a:rPr lang="en-GB" dirty="0"/>
              <a:t>( </a:t>
            </a:r>
            <a:r>
              <a:rPr lang="en-GB" dirty="0" err="1"/>
              <a:t>onResolve</a:t>
            </a:r>
            <a:r>
              <a:rPr lang="en-GB" dirty="0"/>
              <a:t>, </a:t>
            </a:r>
            <a:r>
              <a:rPr lang="en-GB" dirty="0" err="1"/>
              <a:t>onReject</a:t>
            </a:r>
            <a:r>
              <a:rPr lang="en-GB" dirty="0"/>
              <a:t> );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1552792" y="3205213"/>
            <a:ext cx="3399406" cy="3329085"/>
          </a:xfrm>
          <a:custGeom>
            <a:avLst/>
            <a:gdLst>
              <a:gd name="connsiteX0" fmla="*/ 3399406 w 3399406"/>
              <a:gd name="connsiteY0" fmla="*/ 2791326 h 3329085"/>
              <a:gd name="connsiteX1" fmla="*/ 2879642 w 3399406"/>
              <a:gd name="connsiteY1" fmla="*/ 3210025 h 3329085"/>
              <a:gd name="connsiteX2" fmla="*/ 1565793 w 3399406"/>
              <a:gd name="connsiteY2" fmla="*/ 3320715 h 3329085"/>
              <a:gd name="connsiteX3" fmla="*/ 391511 w 3399406"/>
              <a:gd name="connsiteY3" fmla="*/ 3031958 h 3329085"/>
              <a:gd name="connsiteX4" fmla="*/ 1688 w 3399406"/>
              <a:gd name="connsiteY4" fmla="*/ 2261936 h 3329085"/>
              <a:gd name="connsiteX5" fmla="*/ 304884 w 3399406"/>
              <a:gd name="connsiteY5" fmla="*/ 1251284 h 3329085"/>
              <a:gd name="connsiteX6" fmla="*/ 1450290 w 3399406"/>
              <a:gd name="connsiteY6" fmla="*/ 668955 h 3329085"/>
              <a:gd name="connsiteX7" fmla="*/ 2749701 w 3399406"/>
              <a:gd name="connsiteY7" fmla="*/ 394635 h 3329085"/>
              <a:gd name="connsiteX8" fmla="*/ 2990332 w 3399406"/>
              <a:gd name="connsiteY8" fmla="*/ 0 h 332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99406" h="3329085">
                <a:moveTo>
                  <a:pt x="3399406" y="2791326"/>
                </a:moveTo>
                <a:cubicBezTo>
                  <a:pt x="3292325" y="2956560"/>
                  <a:pt x="3185244" y="3121794"/>
                  <a:pt x="2879642" y="3210025"/>
                </a:cubicBezTo>
                <a:cubicBezTo>
                  <a:pt x="2574040" y="3298256"/>
                  <a:pt x="1980481" y="3350393"/>
                  <a:pt x="1565793" y="3320715"/>
                </a:cubicBezTo>
                <a:cubicBezTo>
                  <a:pt x="1151105" y="3291037"/>
                  <a:pt x="652195" y="3208421"/>
                  <a:pt x="391511" y="3031958"/>
                </a:cubicBezTo>
                <a:cubicBezTo>
                  <a:pt x="130827" y="2855495"/>
                  <a:pt x="16126" y="2558715"/>
                  <a:pt x="1688" y="2261936"/>
                </a:cubicBezTo>
                <a:cubicBezTo>
                  <a:pt x="-12750" y="1965157"/>
                  <a:pt x="63450" y="1516781"/>
                  <a:pt x="304884" y="1251284"/>
                </a:cubicBezTo>
                <a:cubicBezTo>
                  <a:pt x="546318" y="985787"/>
                  <a:pt x="1042820" y="811730"/>
                  <a:pt x="1450290" y="668955"/>
                </a:cubicBezTo>
                <a:cubicBezTo>
                  <a:pt x="1857759" y="526180"/>
                  <a:pt x="2493027" y="506127"/>
                  <a:pt x="2749701" y="394635"/>
                </a:cubicBezTo>
                <a:cubicBezTo>
                  <a:pt x="3006375" y="283143"/>
                  <a:pt x="2998353" y="141571"/>
                  <a:pt x="2990332" y="0"/>
                </a:cubicBezTo>
              </a:path>
            </a:pathLst>
          </a:cu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Freeform 7"/>
          <p:cNvSpPr/>
          <p:nvPr/>
        </p:nvSpPr>
        <p:spPr bwMode="auto">
          <a:xfrm>
            <a:off x="5324379" y="3219651"/>
            <a:ext cx="2952153" cy="3346990"/>
          </a:xfrm>
          <a:custGeom>
            <a:avLst/>
            <a:gdLst>
              <a:gd name="connsiteX0" fmla="*/ 556657 w 2952153"/>
              <a:gd name="connsiteY0" fmla="*/ 2781701 h 3346990"/>
              <a:gd name="connsiteX1" fmla="*/ 614408 w 2952153"/>
              <a:gd name="connsiteY1" fmla="*/ 3147461 h 3346990"/>
              <a:gd name="connsiteX2" fmla="*/ 1317053 w 2952153"/>
              <a:gd name="connsiteY2" fmla="*/ 3344778 h 3346990"/>
              <a:gd name="connsiteX3" fmla="*/ 2423958 w 2952153"/>
              <a:gd name="connsiteY3" fmla="*/ 3166711 h 3346990"/>
              <a:gd name="connsiteX4" fmla="*/ 2929284 w 2952153"/>
              <a:gd name="connsiteY4" fmla="*/ 2127183 h 3346990"/>
              <a:gd name="connsiteX5" fmla="*/ 2789718 w 2952153"/>
              <a:gd name="connsiteY5" fmla="*/ 1092467 h 3346990"/>
              <a:gd name="connsiteX6" fmla="*/ 2120762 w 2952153"/>
              <a:gd name="connsiteY6" fmla="*/ 514951 h 3346990"/>
              <a:gd name="connsiteX7" fmla="*/ 1138985 w 2952153"/>
              <a:gd name="connsiteY7" fmla="*/ 394635 h 3346990"/>
              <a:gd name="connsiteX8" fmla="*/ 166834 w 2952153"/>
              <a:gd name="connsiteY8" fmla="*/ 356134 h 3346990"/>
              <a:gd name="connsiteX9" fmla="*/ 8017 w 2952153"/>
              <a:gd name="connsiteY9" fmla="*/ 0 h 3346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153" h="3346990">
                <a:moveTo>
                  <a:pt x="556657" y="2781701"/>
                </a:moveTo>
                <a:cubicBezTo>
                  <a:pt x="522166" y="2917658"/>
                  <a:pt x="487675" y="3053615"/>
                  <a:pt x="614408" y="3147461"/>
                </a:cubicBezTo>
                <a:cubicBezTo>
                  <a:pt x="741141" y="3241307"/>
                  <a:pt x="1015461" y="3341570"/>
                  <a:pt x="1317053" y="3344778"/>
                </a:cubicBezTo>
                <a:cubicBezTo>
                  <a:pt x="1618645" y="3347986"/>
                  <a:pt x="2155253" y="3369644"/>
                  <a:pt x="2423958" y="3166711"/>
                </a:cubicBezTo>
                <a:cubicBezTo>
                  <a:pt x="2692663" y="2963778"/>
                  <a:pt x="2868324" y="2472890"/>
                  <a:pt x="2929284" y="2127183"/>
                </a:cubicBezTo>
                <a:cubicBezTo>
                  <a:pt x="2990244" y="1781476"/>
                  <a:pt x="2924472" y="1361172"/>
                  <a:pt x="2789718" y="1092467"/>
                </a:cubicBezTo>
                <a:cubicBezTo>
                  <a:pt x="2654964" y="823762"/>
                  <a:pt x="2395884" y="631256"/>
                  <a:pt x="2120762" y="514951"/>
                </a:cubicBezTo>
                <a:cubicBezTo>
                  <a:pt x="1845640" y="398646"/>
                  <a:pt x="1464640" y="421104"/>
                  <a:pt x="1138985" y="394635"/>
                </a:cubicBezTo>
                <a:cubicBezTo>
                  <a:pt x="813330" y="368166"/>
                  <a:pt x="355329" y="421906"/>
                  <a:pt x="166834" y="356134"/>
                </a:cubicBezTo>
                <a:cubicBezTo>
                  <a:pt x="-21661" y="290362"/>
                  <a:pt x="-6822" y="145181"/>
                  <a:pt x="8017" y="0"/>
                </a:cubicBezTo>
              </a:path>
            </a:pathLst>
          </a:cu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858000" y="2710309"/>
            <a:ext cx="2286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Hint: You can set the </a:t>
            </a:r>
            <a:r>
              <a:rPr lang="en-GB" sz="1400" dirty="0" err="1"/>
              <a:t>onResolve</a:t>
            </a:r>
            <a:r>
              <a:rPr lang="en-GB" sz="1400" dirty="0"/>
              <a:t> or </a:t>
            </a:r>
            <a:r>
              <a:rPr lang="en-GB" sz="1400" dirty="0" err="1"/>
              <a:t>onReject</a:t>
            </a:r>
            <a:r>
              <a:rPr lang="en-GB" sz="1400" dirty="0"/>
              <a:t> </a:t>
            </a:r>
            <a:r>
              <a:rPr lang="en-GB" sz="1400" dirty="0" err="1"/>
              <a:t>callbacks</a:t>
            </a:r>
            <a:r>
              <a:rPr lang="en-GB" sz="1400" dirty="0"/>
              <a:t> to null to ignore them</a:t>
            </a:r>
          </a:p>
        </p:txBody>
      </p:sp>
    </p:spTree>
    <p:extLst>
      <p:ext uri="{BB962C8B-B14F-4D97-AF65-F5344CB8AC3E}">
        <p14:creationId xmlns:p14="http://schemas.microsoft.com/office/powerpoint/2010/main" val="2445767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 Promise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43277"/>
            <a:ext cx="7029450" cy="1025090"/>
          </a:xfrm>
        </p:spPr>
        <p:txBody>
          <a:bodyPr/>
          <a:lstStyle/>
          <a:p>
            <a:r>
              <a:rPr lang="en-GB" dirty="0"/>
              <a:t>Typically, we just create the </a:t>
            </a:r>
            <a:r>
              <a:rPr lang="en-GB" b="1" dirty="0"/>
              <a:t>anonymous functions or lambda functions</a:t>
            </a:r>
            <a:r>
              <a:rPr lang="en-GB" dirty="0"/>
              <a:t> directly in the </a:t>
            </a:r>
            <a:r>
              <a:rPr lang="en-GB" b="1" dirty="0"/>
              <a:t>then()</a:t>
            </a:r>
            <a:r>
              <a:rPr lang="en-GB" dirty="0"/>
              <a:t> call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21305" y="2363002"/>
            <a:ext cx="34163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DoSomething()</a:t>
            </a:r>
            <a:r>
              <a:rPr lang="en-GB" b="1" dirty="0">
                <a:solidFill>
                  <a:srgbClr val="FF0000"/>
                </a:solidFill>
              </a:rPr>
              <a:t>.then(</a:t>
            </a:r>
          </a:p>
          <a:p>
            <a:r>
              <a:rPr lang="en-GB" dirty="0"/>
              <a:t>     result =&gt; console.log(result),</a:t>
            </a:r>
          </a:p>
          <a:p>
            <a:r>
              <a:rPr lang="en-GB" dirty="0"/>
              <a:t>     error =&gt; console.log(error)</a:t>
            </a:r>
            <a:br>
              <a:rPr lang="en-GB" dirty="0"/>
            </a:br>
            <a:r>
              <a:rPr lang="en-GB" b="1" dirty="0">
                <a:solidFill>
                  <a:srgbClr val="FF0000"/>
                </a:solidFill>
              </a:rPr>
              <a:t>)</a:t>
            </a:r>
            <a:r>
              <a:rPr lang="en-GB" dirty="0"/>
              <a:t>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75111" y="1978845"/>
            <a:ext cx="23948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Called when the Promise calls </a:t>
            </a:r>
            <a:r>
              <a:rPr lang="en-GB" b="1" i="1" dirty="0"/>
              <a:t>resolve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98416" y="3502339"/>
            <a:ext cx="25715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Called when the Promise calls </a:t>
            </a:r>
            <a:r>
              <a:rPr lang="en-GB" b="1" i="1" dirty="0"/>
              <a:t>reject</a:t>
            </a:r>
            <a:r>
              <a:rPr lang="en-GB" dirty="0"/>
              <a:t> or throws an error</a:t>
            </a:r>
            <a:endParaRPr lang="en-GB" b="1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303196" y="4951843"/>
            <a:ext cx="4817445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But remember a Promise is being returned by the DoSomething() function, so we could still have written the above as: </a:t>
            </a:r>
            <a:br>
              <a:rPr lang="en-GB" dirty="0"/>
            </a:br>
            <a:r>
              <a:rPr lang="en-GB" i="1" dirty="0" err="1"/>
              <a:t>var</a:t>
            </a:r>
            <a:r>
              <a:rPr lang="en-GB" i="1" dirty="0"/>
              <a:t> promise = DoSomething();</a:t>
            </a:r>
          </a:p>
          <a:p>
            <a:r>
              <a:rPr lang="en-GB" i="1" dirty="0" err="1"/>
              <a:t>promise.then</a:t>
            </a:r>
            <a:r>
              <a:rPr lang="en-GB" i="1" dirty="0"/>
              <a:t>( …… );</a:t>
            </a:r>
          </a:p>
        </p:txBody>
      </p:sp>
      <p:cxnSp>
        <p:nvCxnSpPr>
          <p:cNvPr id="12" name="Elbow Connector 11"/>
          <p:cNvCxnSpPr/>
          <p:nvPr/>
        </p:nvCxnSpPr>
        <p:spPr bwMode="auto">
          <a:xfrm rot="5400000" flipH="1" flipV="1">
            <a:off x="782052" y="2625291"/>
            <a:ext cx="2512194" cy="2064619"/>
          </a:xfrm>
          <a:prstGeom prst="bentConnector3">
            <a:avLst>
              <a:gd name="adj1" fmla="val 114176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5322771" y="5359477"/>
            <a:ext cx="3524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https://medium.com/@bluntjackson/truly-understanding-javascript-promises-await-and-async-f3f51e283554</a:t>
            </a:r>
            <a:endParaRPr lang="en-GB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A28332B-AF75-4E30-9D24-6937CEB86077}"/>
              </a:ext>
            </a:extLst>
          </p:cNvPr>
          <p:cNvCxnSpPr/>
          <p:nvPr/>
        </p:nvCxnSpPr>
        <p:spPr bwMode="auto">
          <a:xfrm flipH="1">
            <a:off x="5222513" y="2401503"/>
            <a:ext cx="797798" cy="31714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5306B9A-2A20-4F11-9DE4-CCF56E768721}"/>
              </a:ext>
            </a:extLst>
          </p:cNvPr>
          <p:cNvCxnSpPr/>
          <p:nvPr/>
        </p:nvCxnSpPr>
        <p:spPr bwMode="auto">
          <a:xfrm flipH="1" flipV="1">
            <a:off x="5032268" y="3301852"/>
            <a:ext cx="791662" cy="65611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21859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42535" y="32520"/>
            <a:ext cx="3130316" cy="844550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56044" y="401850"/>
            <a:ext cx="5370896" cy="314264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function </a:t>
            </a:r>
            <a:r>
              <a:rPr lang="en-GB" dirty="0" err="1"/>
              <a:t>SomeAsyncFunction</a:t>
            </a:r>
            <a:r>
              <a:rPr lang="en-GB" dirty="0"/>
              <a:t>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return new Promise(function (resolve, reject)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setTimeout</a:t>
            </a:r>
            <a:r>
              <a:rPr lang="en-GB" dirty="0"/>
              <a:t>(function () {</a:t>
            </a:r>
          </a:p>
          <a:p>
            <a:r>
              <a:rPr lang="en-GB" dirty="0"/>
              <a:t>           </a:t>
            </a:r>
            <a:r>
              <a:rPr lang="en-GB" dirty="0" err="1"/>
              <a:t>var</a:t>
            </a:r>
            <a:r>
              <a:rPr lang="en-GB" dirty="0"/>
              <a:t> </a:t>
            </a:r>
            <a:r>
              <a:rPr lang="en-GB" dirty="0" err="1"/>
              <a:t>num</a:t>
            </a:r>
            <a:r>
              <a:rPr lang="en-GB" dirty="0"/>
              <a:t> = </a:t>
            </a:r>
            <a:r>
              <a:rPr lang="en-GB" dirty="0" err="1"/>
              <a:t>Math.floor</a:t>
            </a:r>
            <a:r>
              <a:rPr lang="en-GB" dirty="0"/>
              <a:t>(</a:t>
            </a:r>
            <a:r>
              <a:rPr lang="en-GB" dirty="0" err="1"/>
              <a:t>Math.random</a:t>
            </a:r>
            <a:r>
              <a:rPr lang="en-GB" dirty="0"/>
              <a:t>() * 11);</a:t>
            </a:r>
          </a:p>
          <a:p>
            <a:r>
              <a:rPr lang="en-GB" dirty="0"/>
              <a:t>           if(num%2) resolve(</a:t>
            </a:r>
            <a:r>
              <a:rPr lang="en-GB" dirty="0" err="1"/>
              <a:t>num</a:t>
            </a:r>
            <a:r>
              <a:rPr lang="en-GB" dirty="0"/>
              <a:t>);</a:t>
            </a:r>
          </a:p>
          <a:p>
            <a:r>
              <a:rPr lang="en-GB" dirty="0"/>
              <a:t>           else reject('number is even');</a:t>
            </a:r>
          </a:p>
          <a:p>
            <a:r>
              <a:rPr lang="en-GB" dirty="0"/>
              <a:t>        }, 300);</a:t>
            </a:r>
          </a:p>
          <a:p>
            <a:r>
              <a:rPr lang="en-GB" dirty="0"/>
              <a:t>    });</a:t>
            </a:r>
          </a:p>
          <a:p>
            <a:r>
              <a:rPr lang="en-GB" dirty="0"/>
              <a:t>}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3449054" y="3243518"/>
            <a:ext cx="5593882" cy="357249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function </a:t>
            </a:r>
            <a:r>
              <a:rPr lang="en-GB" dirty="0" err="1"/>
              <a:t>onResolveCallback</a:t>
            </a:r>
            <a:r>
              <a:rPr lang="en-GB" dirty="0"/>
              <a:t>(result)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console.log(“Number is " + result);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function </a:t>
            </a:r>
            <a:r>
              <a:rPr lang="en-GB" dirty="0" err="1"/>
              <a:t>onRejectCallback</a:t>
            </a:r>
            <a:r>
              <a:rPr lang="en-GB" dirty="0"/>
              <a:t>(error)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console.log("Reject message is " + error);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let promise = </a:t>
            </a:r>
            <a:r>
              <a:rPr lang="en-GB" dirty="0" err="1"/>
              <a:t>SomeAsyncFunction</a:t>
            </a:r>
            <a:r>
              <a:rPr lang="en-GB" dirty="0"/>
              <a:t>(); </a:t>
            </a:r>
          </a:p>
          <a:p>
            <a:r>
              <a:rPr lang="en-GB" dirty="0" err="1"/>
              <a:t>promise.then</a:t>
            </a:r>
            <a:r>
              <a:rPr lang="en-GB" dirty="0"/>
              <a:t>(</a:t>
            </a:r>
            <a:r>
              <a:rPr lang="en-GB" dirty="0" err="1"/>
              <a:t>onResolveCallback</a:t>
            </a:r>
            <a:r>
              <a:rPr lang="en-GB" dirty="0"/>
              <a:t>, </a:t>
            </a:r>
            <a:r>
              <a:rPr lang="en-GB" dirty="0" err="1"/>
              <a:t>onRejectCallback</a:t>
            </a:r>
            <a:r>
              <a:rPr lang="en-GB" dirty="0"/>
              <a:t>);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56044" y="0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createpromise.js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32872" y="2824734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usingpromise.js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29939" y="1112238"/>
            <a:ext cx="28440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Don’t forget to link these to a HTML page using &lt;script&gt; tags with</a:t>
            </a:r>
          </a:p>
          <a:p>
            <a:r>
              <a:rPr lang="en-GB" b="1" dirty="0"/>
              <a:t>usingpromise.js last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54019" y="3859730"/>
            <a:ext cx="2349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Odd numbers are good and even numbers are bad</a:t>
            </a:r>
          </a:p>
        </p:txBody>
      </p:sp>
    </p:spTree>
    <p:extLst>
      <p:ext uri="{BB962C8B-B14F-4D97-AF65-F5344CB8AC3E}">
        <p14:creationId xmlns:p14="http://schemas.microsoft.com/office/powerpoint/2010/main" val="2860680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Promise </a:t>
            </a:r>
            <a:r>
              <a:rPr lang="en-GB" dirty="0" err="1"/>
              <a:t>Callbacks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61293"/>
            <a:ext cx="7029450" cy="3051339"/>
          </a:xfrm>
        </p:spPr>
        <p:txBody>
          <a:bodyPr/>
          <a:lstStyle/>
          <a:p>
            <a:r>
              <a:rPr lang="en-GB" b="1" dirty="0"/>
              <a:t>then()</a:t>
            </a:r>
            <a:r>
              <a:rPr lang="en-GB" dirty="0"/>
              <a:t> </a:t>
            </a:r>
            <a:r>
              <a:rPr lang="en-GB" b="1" dirty="0"/>
              <a:t>returns an implicit promise </a:t>
            </a:r>
            <a:r>
              <a:rPr lang="en-GB" dirty="0"/>
              <a:t>containing any value returned within it. </a:t>
            </a:r>
          </a:p>
          <a:p>
            <a:pPr lvl="1"/>
            <a:r>
              <a:rPr lang="en-GB" dirty="0"/>
              <a:t>If nothing is returned then the value </a:t>
            </a:r>
            <a:r>
              <a:rPr lang="en-GB" i="1" dirty="0"/>
              <a:t>undefined</a:t>
            </a:r>
            <a:r>
              <a:rPr lang="en-GB" dirty="0"/>
              <a:t> is implicitly returned in a promise anyway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4644" y="3962403"/>
            <a:ext cx="2223686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promise.then</a:t>
            </a:r>
            <a:r>
              <a:rPr lang="en-GB" dirty="0"/>
              <a:t>(() =&gt; {</a:t>
            </a:r>
          </a:p>
          <a:p>
            <a:r>
              <a:rPr lang="en-GB" dirty="0"/>
              <a:t>    </a:t>
            </a:r>
            <a:r>
              <a:rPr lang="en-GB" b="1" dirty="0"/>
              <a:t>return 2;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59155" y="3728199"/>
            <a:ext cx="4121641" cy="147732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promise.then</a:t>
            </a:r>
            <a:r>
              <a:rPr lang="en-GB" dirty="0"/>
              <a:t>(() =&gt; {</a:t>
            </a:r>
          </a:p>
          <a:p>
            <a:r>
              <a:rPr lang="en-GB" b="1" dirty="0"/>
              <a:t>    return new Promise((resolve) =&gt; {</a:t>
            </a:r>
            <a:br>
              <a:rPr lang="en-GB" b="1" dirty="0"/>
            </a:br>
            <a:r>
              <a:rPr lang="en-GB" b="1" dirty="0"/>
              <a:t>        resolve(2);</a:t>
            </a:r>
            <a:br>
              <a:rPr lang="en-GB" b="1" dirty="0"/>
            </a:br>
            <a:r>
              <a:rPr lang="en-GB" b="1" dirty="0"/>
              <a:t>    });</a:t>
            </a:r>
          </a:p>
          <a:p>
            <a:r>
              <a:rPr lang="en-GB" dirty="0"/>
              <a:t>});</a:t>
            </a:r>
          </a:p>
        </p:txBody>
      </p:sp>
      <p:sp>
        <p:nvSpPr>
          <p:cNvPr id="7" name="Right Arrow 6"/>
          <p:cNvSpPr/>
          <p:nvPr/>
        </p:nvSpPr>
        <p:spPr bwMode="auto">
          <a:xfrm>
            <a:off x="3229202" y="4215192"/>
            <a:ext cx="1371373" cy="670541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Implies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64769" y="4977717"/>
            <a:ext cx="2310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This actually returns a Promise</a:t>
            </a:r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1916487" y="4637438"/>
            <a:ext cx="191446" cy="29838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4846331" y="5254716"/>
            <a:ext cx="3826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I’m ignoring the </a:t>
            </a:r>
            <a:r>
              <a:rPr lang="en-GB" b="1" i="1" dirty="0" err="1"/>
              <a:t>onReject</a:t>
            </a:r>
            <a:r>
              <a:rPr lang="en-GB" i="1" dirty="0"/>
              <a:t> </a:t>
            </a:r>
            <a:r>
              <a:rPr lang="en-GB" i="1" dirty="0" err="1"/>
              <a:t>callback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797017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Async</a:t>
            </a:r>
            <a:r>
              <a:rPr lang="en-GB" dirty="0"/>
              <a:t>…Await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02644"/>
            <a:ext cx="7029450" cy="1848051"/>
          </a:xfrm>
        </p:spPr>
        <p:txBody>
          <a:bodyPr/>
          <a:lstStyle/>
          <a:p>
            <a:r>
              <a:rPr lang="en-GB" dirty="0"/>
              <a:t>An </a:t>
            </a:r>
            <a:r>
              <a:rPr lang="en-GB" b="1" dirty="0" err="1"/>
              <a:t>async</a:t>
            </a:r>
            <a:r>
              <a:rPr lang="en-GB" dirty="0"/>
              <a:t> function can use promises without explicitly using the </a:t>
            </a:r>
            <a:r>
              <a:rPr lang="en-GB" b="1" dirty="0"/>
              <a:t>then()</a:t>
            </a:r>
            <a:r>
              <a:rPr lang="en-GB" dirty="0"/>
              <a:t> function and its </a:t>
            </a:r>
            <a:r>
              <a:rPr lang="en-GB" dirty="0" err="1"/>
              <a:t>callbacks</a:t>
            </a:r>
            <a:endParaRPr lang="en-GB" dirty="0"/>
          </a:p>
          <a:p>
            <a:r>
              <a:rPr lang="en-GB" dirty="0"/>
              <a:t>Essentially, the </a:t>
            </a:r>
            <a:r>
              <a:rPr lang="en-GB" b="1" dirty="0"/>
              <a:t>await</a:t>
            </a:r>
            <a:r>
              <a:rPr lang="en-GB" dirty="0"/>
              <a:t> keyword is an alternative to using </a:t>
            </a:r>
            <a:r>
              <a:rPr lang="en-GB" b="1" dirty="0"/>
              <a:t>then()</a:t>
            </a:r>
            <a:r>
              <a:rPr lang="en-GB" dirty="0"/>
              <a:t> function but </a:t>
            </a:r>
            <a:r>
              <a:rPr lang="en-GB" dirty="0">
                <a:solidFill>
                  <a:srgbClr val="FF0000"/>
                </a:solidFill>
              </a:rPr>
              <a:t>it can </a:t>
            </a:r>
            <a:r>
              <a:rPr lang="en-GB" b="1" dirty="0">
                <a:solidFill>
                  <a:srgbClr val="FF0000"/>
                </a:solidFill>
              </a:rPr>
              <a:t>only</a:t>
            </a:r>
            <a:r>
              <a:rPr lang="en-GB" dirty="0">
                <a:solidFill>
                  <a:srgbClr val="FF0000"/>
                </a:solidFill>
              </a:rPr>
              <a:t> be used within </a:t>
            </a:r>
            <a:r>
              <a:rPr lang="en-GB" b="1" dirty="0" err="1"/>
              <a:t>async</a:t>
            </a:r>
            <a:r>
              <a:rPr lang="en-GB" dirty="0"/>
              <a:t> functions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7754" y="3186447"/>
            <a:ext cx="2980303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err="1"/>
              <a:t>async</a:t>
            </a:r>
            <a:r>
              <a:rPr lang="en-GB" dirty="0"/>
              <a:t> function </a:t>
            </a:r>
            <a:r>
              <a:rPr lang="en-GB" dirty="0" err="1"/>
              <a:t>GetName</a:t>
            </a:r>
            <a:r>
              <a:rPr lang="en-GB" dirty="0"/>
              <a:t>() </a:t>
            </a:r>
            <a:br>
              <a:rPr lang="en-GB" dirty="0"/>
            </a:br>
            <a:r>
              <a:rPr lang="en-GB" dirty="0"/>
              <a:t>{</a:t>
            </a:r>
          </a:p>
          <a:p>
            <a:r>
              <a:rPr lang="en-GB" dirty="0"/>
              <a:t>     return “Fred Thomas“;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499505" y="3121005"/>
            <a:ext cx="3627916" cy="34163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err="1"/>
              <a:t>async</a:t>
            </a:r>
            <a:r>
              <a:rPr lang="en-GB" dirty="0"/>
              <a:t> function </a:t>
            </a:r>
            <a:r>
              <a:rPr lang="en-GB" dirty="0" err="1"/>
              <a:t>ReadName</a:t>
            </a:r>
            <a:r>
              <a:rPr lang="en-GB" dirty="0"/>
              <a:t>()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try </a:t>
            </a:r>
            <a:br>
              <a:rPr lang="en-GB" dirty="0"/>
            </a:br>
            <a:r>
              <a:rPr lang="en-GB" dirty="0"/>
              <a:t>     {</a:t>
            </a:r>
          </a:p>
          <a:p>
            <a:r>
              <a:rPr lang="en-GB" dirty="0">
                <a:solidFill>
                  <a:srgbClr val="FF0000"/>
                </a:solidFill>
              </a:rPr>
              <a:t>         let user = </a:t>
            </a:r>
            <a:r>
              <a:rPr lang="en-GB" b="1" dirty="0">
                <a:solidFill>
                  <a:srgbClr val="FF0000"/>
                </a:solidFill>
              </a:rPr>
              <a:t>await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GetName</a:t>
            </a:r>
            <a:r>
              <a:rPr lang="en-GB" dirty="0">
                <a:solidFill>
                  <a:srgbClr val="FF0000"/>
                </a:solidFill>
              </a:rPr>
              <a:t>();</a:t>
            </a:r>
          </a:p>
          <a:p>
            <a:r>
              <a:rPr lang="en-GB" dirty="0"/>
              <a:t>         console.log(user);</a:t>
            </a:r>
          </a:p>
          <a:p>
            <a:r>
              <a:rPr lang="en-GB" dirty="0"/>
              <a:t>     } </a:t>
            </a:r>
            <a:br>
              <a:rPr lang="en-GB" dirty="0"/>
            </a:br>
            <a:r>
              <a:rPr lang="en-GB" dirty="0"/>
              <a:t>     catch (err) </a:t>
            </a:r>
            <a:br>
              <a:rPr lang="en-GB" dirty="0"/>
            </a:br>
            <a:r>
              <a:rPr lang="en-GB" dirty="0"/>
              <a:t>     {</a:t>
            </a:r>
          </a:p>
          <a:p>
            <a:r>
              <a:rPr lang="en-GB" dirty="0"/>
              <a:t>         console.log(err);</a:t>
            </a:r>
          </a:p>
          <a:p>
            <a:r>
              <a:rPr lang="en-GB" dirty="0"/>
              <a:t>     }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499505" y="2708048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Usage Example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34451" y="5115827"/>
            <a:ext cx="156966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ReadName</a:t>
            </a:r>
            <a:r>
              <a:rPr lang="en-GB" dirty="0"/>
              <a:t>();</a:t>
            </a:r>
          </a:p>
        </p:txBody>
      </p:sp>
      <p:cxnSp>
        <p:nvCxnSpPr>
          <p:cNvPr id="11" name="Elbow Connector 10"/>
          <p:cNvCxnSpPr/>
          <p:nvPr/>
        </p:nvCxnSpPr>
        <p:spPr bwMode="auto">
          <a:xfrm rot="10800000">
            <a:off x="3053874" y="3786612"/>
            <a:ext cx="705362" cy="693948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912966" y="4986941"/>
            <a:ext cx="227509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have to use </a:t>
            </a:r>
            <a:r>
              <a:rPr lang="en-GB" i="1" dirty="0"/>
              <a:t>try...catch </a:t>
            </a:r>
            <a:r>
              <a:rPr lang="en-GB" dirty="0"/>
              <a:t>to handle any promise </a:t>
            </a:r>
            <a:r>
              <a:rPr lang="en-GB" b="1" dirty="0"/>
              <a:t>reject</a:t>
            </a:r>
            <a:r>
              <a:rPr lang="en-GB" dirty="0"/>
              <a:t> in the </a:t>
            </a:r>
            <a:r>
              <a:rPr lang="en-GB" i="1" dirty="0"/>
              <a:t>catch</a:t>
            </a:r>
            <a:r>
              <a:rPr lang="en-GB" dirty="0"/>
              <a:t> statement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7146261" y="2491060"/>
            <a:ext cx="1992796" cy="20313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function has to be an </a:t>
            </a:r>
            <a:r>
              <a:rPr lang="en-GB" dirty="0" err="1"/>
              <a:t>async</a:t>
            </a:r>
            <a:r>
              <a:rPr lang="en-GB" dirty="0"/>
              <a:t> function once we use await within it, because it has to wait for the </a:t>
            </a:r>
            <a:r>
              <a:rPr lang="en-GB" dirty="0" err="1"/>
              <a:t>GetName</a:t>
            </a:r>
            <a:r>
              <a:rPr lang="en-GB" dirty="0"/>
              <a:t>() result</a:t>
            </a:r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 flipV="1">
            <a:off x="4600575" y="3448878"/>
            <a:ext cx="2545686" cy="29320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7262261" y="4792661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Call it….</a:t>
            </a:r>
          </a:p>
          <a:p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 bwMode="auto">
          <a:xfrm flipV="1">
            <a:off x="3110401" y="5356459"/>
            <a:ext cx="648835" cy="19250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E1814A58-0F6B-4A07-8CAA-737BF6AB5798}"/>
              </a:ext>
            </a:extLst>
          </p:cNvPr>
          <p:cNvSpPr txBox="1"/>
          <p:nvPr/>
        </p:nvSpPr>
        <p:spPr>
          <a:xfrm>
            <a:off x="207754" y="2872410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See next slide…</a:t>
            </a:r>
          </a:p>
        </p:txBody>
      </p:sp>
    </p:spTree>
    <p:extLst>
      <p:ext uri="{BB962C8B-B14F-4D97-AF65-F5344CB8AC3E}">
        <p14:creationId xmlns:p14="http://schemas.microsoft.com/office/powerpoint/2010/main" val="1160634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Async</a:t>
            </a:r>
            <a:r>
              <a:rPr lang="en-GB" dirty="0"/>
              <a:t> Chaining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856783"/>
            <a:ext cx="8486775" cy="1212922"/>
          </a:xfrm>
        </p:spPr>
        <p:txBody>
          <a:bodyPr/>
          <a:lstStyle/>
          <a:p>
            <a:r>
              <a:rPr lang="en-GB" dirty="0"/>
              <a:t>Just like </a:t>
            </a:r>
            <a:r>
              <a:rPr lang="en-GB" b="1" dirty="0"/>
              <a:t>then()</a:t>
            </a:r>
            <a:r>
              <a:rPr lang="en-GB" dirty="0"/>
              <a:t> and </a:t>
            </a:r>
            <a:r>
              <a:rPr lang="en-GB" b="1" dirty="0"/>
              <a:t>catch()</a:t>
            </a:r>
            <a:r>
              <a:rPr lang="en-GB" dirty="0"/>
              <a:t>, an </a:t>
            </a:r>
            <a:r>
              <a:rPr lang="en-GB" dirty="0" err="1"/>
              <a:t>aysnc</a:t>
            </a:r>
            <a:r>
              <a:rPr lang="en-GB" dirty="0"/>
              <a:t> function returns a new Promise object which allows chaining</a:t>
            </a:r>
          </a:p>
          <a:p>
            <a:r>
              <a:rPr lang="en-GB" u="sng" dirty="0">
                <a:solidFill>
                  <a:srgbClr val="FF0000"/>
                </a:solidFill>
              </a:rPr>
              <a:t>Remember</a:t>
            </a:r>
            <a:r>
              <a:rPr lang="en-GB" dirty="0"/>
              <a:t>: A promise will still needed to be created at the “start” of the chain to call resolve or reject.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05802" y="2291298"/>
            <a:ext cx="29803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async</a:t>
            </a:r>
            <a:r>
              <a:rPr lang="en-GB" dirty="0"/>
              <a:t> function </a:t>
            </a:r>
            <a:r>
              <a:rPr lang="en-GB" dirty="0" err="1"/>
              <a:t>GetName</a:t>
            </a:r>
            <a:r>
              <a:rPr lang="en-GB" dirty="0"/>
              <a:t>() </a:t>
            </a:r>
            <a:br>
              <a:rPr lang="en-GB" dirty="0"/>
            </a:br>
            <a:r>
              <a:rPr lang="en-GB" dirty="0"/>
              <a:t>{</a:t>
            </a:r>
          </a:p>
          <a:p>
            <a:r>
              <a:rPr lang="en-GB" dirty="0"/>
              <a:t>     return “Fred Thomas“;</a:t>
            </a:r>
          </a:p>
          <a:p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26153" y="4975960"/>
            <a:ext cx="4217821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GetName</a:t>
            </a:r>
            <a:r>
              <a:rPr lang="en-GB" dirty="0"/>
              <a:t>()</a:t>
            </a:r>
            <a:r>
              <a:rPr lang="en-GB" b="1" dirty="0"/>
              <a:t>.then</a:t>
            </a:r>
            <a:r>
              <a:rPr lang="en-GB" dirty="0"/>
              <a:t>( (name)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console.log(“The name is “ + name);</a:t>
            </a:r>
          </a:p>
          <a:p>
            <a:r>
              <a:rPr lang="en-GB" dirty="0"/>
              <a:t>});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22005" y="4788296"/>
            <a:ext cx="302923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Usage Example</a:t>
            </a:r>
          </a:p>
          <a:p>
            <a:r>
              <a:rPr lang="en-GB" dirty="0"/>
              <a:t>Just to prove my point about a Promise being returned, we can use </a:t>
            </a:r>
            <a:r>
              <a:rPr lang="en-GB" b="1" dirty="0"/>
              <a:t>.then</a:t>
            </a:r>
            <a:r>
              <a:rPr lang="en-GB" dirty="0"/>
              <a:t> on the Promise returned from this function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660189" y="3935213"/>
            <a:ext cx="30726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The returned Promise object is implicitly used here</a:t>
            </a:r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6073691" y="4668541"/>
            <a:ext cx="149191" cy="30741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5096576" y="2333979"/>
            <a:ext cx="2888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Promise returned here!!</a:t>
            </a:r>
          </a:p>
        </p:txBody>
      </p:sp>
      <p:cxnSp>
        <p:nvCxnSpPr>
          <p:cNvPr id="18" name="Straight Arrow Connector 17"/>
          <p:cNvCxnSpPr/>
          <p:nvPr/>
        </p:nvCxnSpPr>
        <p:spPr bwMode="auto">
          <a:xfrm flipH="1">
            <a:off x="4700586" y="2715544"/>
            <a:ext cx="756938" cy="2520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A7C28D6-9D5F-A683-6338-99FAD8756616}"/>
              </a:ext>
            </a:extLst>
          </p:cNvPr>
          <p:cNvSpPr txBox="1"/>
          <p:nvPr/>
        </p:nvSpPr>
        <p:spPr>
          <a:xfrm>
            <a:off x="411173" y="3713220"/>
            <a:ext cx="2068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Also remember that </a:t>
            </a:r>
            <a:r>
              <a:rPr lang="en-GB" sz="1200" b="1" i="1" dirty="0"/>
              <a:t>throw new Error(..)</a:t>
            </a:r>
            <a:r>
              <a:rPr lang="en-GB" sz="1200" i="1" dirty="0"/>
              <a:t> is equivalent to calling the reject </a:t>
            </a:r>
            <a:r>
              <a:rPr lang="en-GB" sz="1200" i="1" dirty="0" err="1"/>
              <a:t>callback</a:t>
            </a:r>
            <a:endParaRPr lang="en-GB" sz="1200" i="1" dirty="0"/>
          </a:p>
        </p:txBody>
      </p: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3769CEE1-1C83-0D63-D086-1488037B383A}"/>
              </a:ext>
            </a:extLst>
          </p:cNvPr>
          <p:cNvCxnSpPr>
            <a:stCxn id="6" idx="0"/>
            <a:endCxn id="5" idx="1"/>
          </p:cNvCxnSpPr>
          <p:nvPr/>
        </p:nvCxnSpPr>
        <p:spPr bwMode="auto">
          <a:xfrm rot="5400000" flipH="1" flipV="1">
            <a:off x="1264644" y="3072063"/>
            <a:ext cx="821757" cy="460559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0440148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Summary: </a:t>
            </a:r>
            <a:r>
              <a:rPr lang="en-GB" dirty="0" err="1"/>
              <a:t>Async</a:t>
            </a:r>
            <a:r>
              <a:rPr lang="en-GB" dirty="0"/>
              <a:t> and Await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9272"/>
            <a:ext cx="7029450" cy="1501541"/>
          </a:xfrm>
        </p:spPr>
        <p:txBody>
          <a:bodyPr/>
          <a:lstStyle/>
          <a:p>
            <a:r>
              <a:rPr lang="en-GB" dirty="0"/>
              <a:t>To allow an asynchronous function to work like a synchronous function we need to use the </a:t>
            </a:r>
            <a:r>
              <a:rPr lang="en-GB" b="1" dirty="0"/>
              <a:t>await</a:t>
            </a:r>
            <a:r>
              <a:rPr lang="en-GB" dirty="0"/>
              <a:t> keyword</a:t>
            </a:r>
          </a:p>
          <a:p>
            <a:r>
              <a:rPr lang="en-GB" dirty="0"/>
              <a:t>Any function using the keyword </a:t>
            </a:r>
            <a:r>
              <a:rPr lang="en-GB" b="1" dirty="0"/>
              <a:t>await</a:t>
            </a:r>
            <a:r>
              <a:rPr lang="en-GB" dirty="0"/>
              <a:t> should be marked as an asynchronous function by using the </a:t>
            </a:r>
            <a:r>
              <a:rPr lang="en-GB" b="1" dirty="0" err="1"/>
              <a:t>async</a:t>
            </a:r>
            <a:r>
              <a:rPr lang="en-GB" dirty="0"/>
              <a:t> keyword</a:t>
            </a:r>
          </a:p>
          <a:p>
            <a:r>
              <a:rPr lang="en-GB" dirty="0"/>
              <a:t>An </a:t>
            </a:r>
            <a:r>
              <a:rPr lang="en-GB" b="1" dirty="0" err="1"/>
              <a:t>async</a:t>
            </a:r>
            <a:r>
              <a:rPr lang="en-GB" dirty="0"/>
              <a:t> function returns an implicit Promise object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265880" y="2683111"/>
            <a:ext cx="5243396" cy="397031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function </a:t>
            </a:r>
            <a:r>
              <a:rPr lang="en-GB" dirty="0" err="1"/>
              <a:t>PerformAction</a:t>
            </a:r>
            <a:r>
              <a:rPr lang="en-GB" dirty="0"/>
              <a:t>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return new </a:t>
            </a:r>
            <a:r>
              <a:rPr lang="en-GB" b="1" dirty="0"/>
              <a:t>Promise</a:t>
            </a:r>
            <a:r>
              <a:rPr lang="en-GB" dirty="0"/>
              <a:t>(function(resolve, reject) {</a:t>
            </a:r>
            <a:br>
              <a:rPr lang="en-GB" dirty="0"/>
            </a:br>
            <a:r>
              <a:rPr lang="en-GB" dirty="0"/>
              <a:t>            // DO WORK!!</a:t>
            </a:r>
          </a:p>
          <a:p>
            <a:r>
              <a:rPr lang="en-GB" dirty="0"/>
              <a:t>     });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b="1" dirty="0" err="1"/>
              <a:t>async</a:t>
            </a:r>
            <a:r>
              <a:rPr lang="en-GB" dirty="0"/>
              <a:t> function </a:t>
            </a:r>
            <a:r>
              <a:rPr lang="en-GB" dirty="0" err="1"/>
              <a:t>DoWork</a:t>
            </a:r>
            <a:r>
              <a:rPr lang="en-GB" dirty="0"/>
              <a:t>() 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dirty="0" err="1"/>
              <a:t>const</a:t>
            </a:r>
            <a:r>
              <a:rPr lang="en-GB" dirty="0"/>
              <a:t> result 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/>
              <a:t>PerformAction</a:t>
            </a:r>
            <a:r>
              <a:rPr lang="en-GB" dirty="0"/>
              <a:t>();</a:t>
            </a:r>
            <a:br>
              <a:rPr lang="en-GB" dirty="0"/>
            </a:br>
            <a:r>
              <a:rPr lang="en-GB" dirty="0"/>
              <a:t>     // DO SOMETHING WITH RESULT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 err="1"/>
              <a:t>DoWork</a:t>
            </a:r>
            <a:r>
              <a:rPr lang="en-GB" dirty="0"/>
              <a:t>();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52589" y="2615734"/>
            <a:ext cx="341077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await</a:t>
            </a:r>
            <a:r>
              <a:rPr lang="en-GB" dirty="0"/>
              <a:t> the result from the asynchronous action. 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rgbClr val="FF0000"/>
                </a:solidFill>
              </a:rPr>
              <a:t>code following the </a:t>
            </a:r>
            <a:r>
              <a:rPr lang="en-GB" dirty="0" err="1">
                <a:solidFill>
                  <a:srgbClr val="FF0000"/>
                </a:solidFill>
              </a:rPr>
              <a:t>DoWork</a:t>
            </a:r>
            <a:r>
              <a:rPr lang="en-GB" dirty="0">
                <a:solidFill>
                  <a:srgbClr val="FF0000"/>
                </a:solidFill>
              </a:rPr>
              <a:t>() call is now executed synchronously </a:t>
            </a:r>
            <a:r>
              <a:rPr lang="en-GB" dirty="0"/>
              <a:t>and can handle the result from the asynchronous action. </a:t>
            </a:r>
          </a:p>
          <a:p>
            <a:endParaRPr lang="en-GB" dirty="0"/>
          </a:p>
          <a:p>
            <a:r>
              <a:rPr lang="en-GB" dirty="0"/>
              <a:t>We have to mark </a:t>
            </a:r>
            <a:r>
              <a:rPr lang="en-GB" dirty="0" err="1"/>
              <a:t>DoWork</a:t>
            </a:r>
            <a:r>
              <a:rPr lang="en-GB" dirty="0"/>
              <a:t>() </a:t>
            </a:r>
            <a:r>
              <a:rPr lang="en-GB" b="1" dirty="0" err="1"/>
              <a:t>async</a:t>
            </a:r>
            <a:r>
              <a:rPr lang="en-GB" dirty="0"/>
              <a:t> because it does not return immediately.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46433" y="5944534"/>
            <a:ext cx="2902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Implicit promise returned by </a:t>
            </a:r>
            <a:r>
              <a:rPr lang="en-GB" i="1" dirty="0" err="1"/>
              <a:t>DoWork</a:t>
            </a:r>
            <a:r>
              <a:rPr lang="en-GB" i="1" dirty="0"/>
              <a:t>() is unused</a:t>
            </a:r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1496729" y="6266047"/>
            <a:ext cx="606391" cy="9144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6213108" y="5890994"/>
            <a:ext cx="2807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https://javascript.info/async-await#error-handling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354457" y="3651810"/>
            <a:ext cx="19884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I’m returning a Promise so we can </a:t>
            </a:r>
            <a:r>
              <a:rPr lang="en-GB" b="1" i="1" dirty="0"/>
              <a:t>await</a:t>
            </a:r>
            <a:r>
              <a:rPr lang="en-GB" i="1" dirty="0"/>
              <a:t> on this function</a:t>
            </a:r>
          </a:p>
        </p:txBody>
      </p:sp>
      <p:sp>
        <p:nvSpPr>
          <p:cNvPr id="11" name="Arc 10"/>
          <p:cNvSpPr/>
          <p:nvPr/>
        </p:nvSpPr>
        <p:spPr bwMode="auto">
          <a:xfrm>
            <a:off x="2634393" y="3594864"/>
            <a:ext cx="720064" cy="2396264"/>
          </a:xfrm>
          <a:prstGeom prst="arc">
            <a:avLst>
              <a:gd name="adj1" fmla="val 16408385"/>
              <a:gd name="adj2" fmla="val 2775878"/>
            </a:avLst>
          </a:prstGeom>
          <a:noFill/>
          <a:ln w="22225" cap="flat" cmpd="sng" algn="ctr">
            <a:solidFill>
              <a:schemeClr val="tx1"/>
            </a:solidFill>
            <a:prstDash val="sysDash"/>
            <a:round/>
            <a:headEnd type="none" w="med" len="med"/>
            <a:tailEnd type="arrow" w="lg" len="lg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8760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528287"/>
          </a:xfrm>
        </p:spPr>
        <p:txBody>
          <a:bodyPr/>
          <a:lstStyle/>
          <a:p>
            <a:r>
              <a:rPr lang="en-GB" dirty="0"/>
              <a:t>Note you can use “</a:t>
            </a:r>
            <a:r>
              <a:rPr lang="en-GB" dirty="0" err="1"/>
              <a:t>async</a:t>
            </a:r>
            <a:r>
              <a:rPr lang="en-GB" dirty="0"/>
              <a:t>” with Lambda functions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31758" y="3027145"/>
            <a:ext cx="52096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DoWork</a:t>
            </a:r>
            <a:r>
              <a:rPr lang="en-GB" dirty="0"/>
              <a:t>( </a:t>
            </a:r>
            <a:r>
              <a:rPr lang="en-GB" b="1" dirty="0" err="1">
                <a:solidFill>
                  <a:srgbClr val="FF0000"/>
                </a:solidFill>
              </a:rPr>
              <a:t>async</a:t>
            </a:r>
            <a:r>
              <a:rPr lang="en-GB" dirty="0"/>
              <a:t> </a:t>
            </a:r>
            <a:r>
              <a:rPr lang="en-GB" i="1" dirty="0"/>
              <a:t>(</a:t>
            </a:r>
            <a:r>
              <a:rPr lang="en-GB" i="1" dirty="0" err="1"/>
              <a:t>somedata</a:t>
            </a:r>
            <a:r>
              <a:rPr lang="en-GB" i="1" dirty="0"/>
              <a:t>) =&gt; {</a:t>
            </a:r>
          </a:p>
          <a:p>
            <a:r>
              <a:rPr lang="en-GB" i="1" dirty="0"/>
              <a:t>      </a:t>
            </a:r>
            <a:r>
              <a:rPr lang="en-GB" b="1" i="1" dirty="0"/>
              <a:t>await</a:t>
            </a:r>
            <a:r>
              <a:rPr lang="en-GB" i="1" dirty="0"/>
              <a:t> </a:t>
            </a:r>
            <a:r>
              <a:rPr lang="en-GB" i="1" dirty="0" err="1"/>
              <a:t>ProcessData</a:t>
            </a:r>
            <a:r>
              <a:rPr lang="en-GB" i="1" dirty="0"/>
              <a:t>(</a:t>
            </a:r>
            <a:r>
              <a:rPr lang="en-GB" i="1" dirty="0" err="1"/>
              <a:t>somedata</a:t>
            </a:r>
            <a:r>
              <a:rPr lang="en-GB" i="1" dirty="0"/>
              <a:t>);</a:t>
            </a:r>
          </a:p>
          <a:p>
            <a:r>
              <a:rPr lang="en-GB" i="1" dirty="0"/>
              <a:t>}</a:t>
            </a:r>
            <a:r>
              <a:rPr lang="en-GB" dirty="0"/>
              <a:t> 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845293" y="5067701"/>
            <a:ext cx="4339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Using “await” within the Lambda function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2492943" y="3662413"/>
            <a:ext cx="2035743" cy="142453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2840691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Catching Errors with </a:t>
            </a:r>
            <a:r>
              <a:rPr lang="en-GB" dirty="0" err="1"/>
              <a:t>Try..Catch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88359" y="1973693"/>
            <a:ext cx="4589718" cy="341632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dirty="0" err="1"/>
              <a:t>async</a:t>
            </a:r>
            <a:r>
              <a:rPr lang="en-GB" dirty="0"/>
              <a:t> function </a:t>
            </a:r>
            <a:r>
              <a:rPr lang="en-GB" dirty="0" err="1"/>
              <a:t>DoWork</a:t>
            </a:r>
            <a:r>
              <a:rPr lang="en-GB" dirty="0"/>
              <a:t>() 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try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 </a:t>
            </a:r>
            <a:r>
              <a:rPr lang="en-GB" dirty="0" err="1"/>
              <a:t>const</a:t>
            </a:r>
            <a:r>
              <a:rPr lang="en-GB" dirty="0"/>
              <a:t> result 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/>
              <a:t>PerformAction</a:t>
            </a:r>
            <a:r>
              <a:rPr lang="en-GB" dirty="0"/>
              <a:t>();</a:t>
            </a:r>
            <a:br>
              <a:rPr lang="en-GB" dirty="0"/>
            </a:br>
            <a:r>
              <a:rPr lang="en-GB" dirty="0"/>
              <a:t>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DO SOMETHING WITH RESULT</a:t>
            </a:r>
          </a:p>
          <a:p>
            <a:r>
              <a:rPr lang="en-GB" dirty="0"/>
              <a:t>     }</a:t>
            </a:r>
          </a:p>
          <a:p>
            <a:r>
              <a:rPr lang="en-GB" b="1" dirty="0"/>
              <a:t>     catch</a:t>
            </a:r>
            <a:r>
              <a:rPr lang="en-GB" dirty="0"/>
              <a:t>(error)</a:t>
            </a:r>
          </a:p>
          <a:p>
            <a:r>
              <a:rPr lang="en-GB" dirty="0"/>
              <a:t>     {</a:t>
            </a:r>
            <a:br>
              <a:rPr lang="en-GB" dirty="0"/>
            </a:br>
            <a:r>
              <a:rPr lang="en-GB" dirty="0"/>
              <a:t>           </a:t>
            </a:r>
            <a:r>
              <a:rPr lang="en-GB" dirty="0">
                <a:solidFill>
                  <a:srgbClr val="FF0000"/>
                </a:solidFill>
              </a:rPr>
              <a:t>// HANDLE ERROR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2FCA62-CFE5-468A-AAF2-675B6683325F}"/>
              </a:ext>
            </a:extLst>
          </p:cNvPr>
          <p:cNvSpPr txBox="1"/>
          <p:nvPr/>
        </p:nvSpPr>
        <p:spPr>
          <a:xfrm>
            <a:off x="1832063" y="1076872"/>
            <a:ext cx="4702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have to use </a:t>
            </a:r>
            <a:r>
              <a:rPr lang="en-GB" i="1" dirty="0"/>
              <a:t>try...catch </a:t>
            </a:r>
            <a:r>
              <a:rPr lang="en-GB" dirty="0"/>
              <a:t>to handle any promise </a:t>
            </a:r>
            <a:r>
              <a:rPr lang="en-GB" b="1" dirty="0"/>
              <a:t>reject</a:t>
            </a:r>
            <a:r>
              <a:rPr lang="en-GB" dirty="0"/>
              <a:t> in the </a:t>
            </a:r>
            <a:r>
              <a:rPr lang="en-GB" i="1" dirty="0"/>
              <a:t>catch</a:t>
            </a:r>
            <a:r>
              <a:rPr lang="en-GB" dirty="0"/>
              <a:t> statement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863714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(</a:t>
            </a:r>
            <a:r>
              <a:rPr lang="en-GB" dirty="0" err="1"/>
              <a:t>Async</a:t>
            </a:r>
            <a:r>
              <a:rPr lang="en-GB" dirty="0"/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93813" y="6537325"/>
            <a:ext cx="2895600" cy="320675"/>
          </a:xfrm>
        </p:spPr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57175" y="1057526"/>
            <a:ext cx="26132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function </a:t>
            </a:r>
            <a:r>
              <a:rPr lang="en-GB" dirty="0" err="1"/>
              <a:t>SomeAsyncFunction</a:t>
            </a:r>
            <a:r>
              <a:rPr lang="en-GB" dirty="0"/>
              <a:t>() should already exist</a:t>
            </a:r>
          </a:p>
        </p:txBody>
      </p:sp>
      <p:sp>
        <p:nvSpPr>
          <p:cNvPr id="8" name="Rectangle 7"/>
          <p:cNvSpPr/>
          <p:nvPr/>
        </p:nvSpPr>
        <p:spPr bwMode="auto">
          <a:xfrm>
            <a:off x="3091531" y="2226246"/>
            <a:ext cx="4926095" cy="42827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async</a:t>
            </a:r>
            <a:r>
              <a:rPr lang="en-GB" dirty="0"/>
              <a:t> function </a:t>
            </a:r>
            <a:r>
              <a:rPr lang="en-GB" dirty="0" err="1"/>
              <a:t>ReadNumber</a:t>
            </a:r>
            <a:r>
              <a:rPr lang="en-GB" dirty="0"/>
              <a:t>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try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 let </a:t>
            </a:r>
            <a:r>
              <a:rPr lang="en-GB" dirty="0" err="1"/>
              <a:t>num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await</a:t>
            </a:r>
            <a:r>
              <a:rPr lang="en-GB" dirty="0"/>
              <a:t> </a:t>
            </a:r>
            <a:r>
              <a:rPr lang="en-GB" dirty="0" err="1"/>
              <a:t>SomeAsyncFunction</a:t>
            </a:r>
            <a:r>
              <a:rPr lang="en-GB" dirty="0"/>
              <a:t>();</a:t>
            </a:r>
          </a:p>
          <a:p>
            <a:r>
              <a:rPr lang="en-GB" dirty="0"/>
              <a:t>          console.log("Read number is " + </a:t>
            </a:r>
            <a:r>
              <a:rPr lang="en-GB" dirty="0" err="1"/>
              <a:t>num</a:t>
            </a:r>
            <a:r>
              <a:rPr lang="en-GB" dirty="0"/>
              <a:t>);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     catch(error)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</a:t>
            </a:r>
            <a:r>
              <a:rPr lang="en-GB" dirty="0" err="1"/>
              <a:t>console.error</a:t>
            </a:r>
            <a:r>
              <a:rPr lang="en-GB" dirty="0"/>
              <a:t>(error);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ReadNumber</a:t>
            </a:r>
            <a:r>
              <a:rPr lang="en-GB" dirty="0"/>
              <a:t>();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158257" y="1856914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usingpromise.js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57175" y="812538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createpromise.js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36637" y="6092791"/>
            <a:ext cx="2654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Call the function here </a:t>
            </a:r>
            <a:r>
              <a:rPr lang="en-GB" dirty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36637" y="3607942"/>
            <a:ext cx="318067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This line of code                 </a:t>
            </a:r>
            <a:r>
              <a:rPr lang="en-GB" dirty="0">
                <a:sym typeface="Wingdings" panose="05000000000000000000" pitchFamily="2" charset="2"/>
              </a:rPr>
              <a:t>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is not executed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until the 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 err="1">
                <a:sym typeface="Wingdings" panose="05000000000000000000" pitchFamily="2" charset="2"/>
              </a:rPr>
              <a:t>SomeAsyncFunction</a:t>
            </a:r>
            <a:r>
              <a:rPr lang="en-GB" dirty="0">
                <a:sym typeface="Wingdings" panose="05000000000000000000" pitchFamily="2" charset="2"/>
              </a:rPr>
              <a:t>()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completes and has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a result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CD16E7-C3EB-48E3-B8D5-2BE0314FA0EE}"/>
              </a:ext>
            </a:extLst>
          </p:cNvPr>
          <p:cNvSpPr txBox="1"/>
          <p:nvPr/>
        </p:nvSpPr>
        <p:spPr>
          <a:xfrm>
            <a:off x="4911448" y="844550"/>
            <a:ext cx="41098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Don’t forget to link these to a HTML page using &lt;script&gt; tags with</a:t>
            </a:r>
          </a:p>
          <a:p>
            <a:r>
              <a:rPr lang="en-GB" b="1" dirty="0"/>
              <a:t>usingpromise.js last</a:t>
            </a:r>
          </a:p>
        </p:txBody>
      </p:sp>
    </p:spTree>
    <p:extLst>
      <p:ext uri="{BB962C8B-B14F-4D97-AF65-F5344CB8AC3E}">
        <p14:creationId xmlns:p14="http://schemas.microsoft.com/office/powerpoint/2010/main" val="4178609486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15734</TotalTime>
  <Words>1385</Words>
  <Application>Microsoft Office PowerPoint</Application>
  <PresentationFormat>On-screen Show (4:3)</PresentationFormat>
  <Paragraphs>202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Helvetica-Narrow</vt:lpstr>
      <vt:lpstr>Monotype Sorts</vt:lpstr>
      <vt:lpstr>Arial</vt:lpstr>
      <vt:lpstr>Helvetica</vt:lpstr>
      <vt:lpstr>Impact</vt:lpstr>
      <vt:lpstr>Times New Roman</vt:lpstr>
      <vt:lpstr>os-slides</vt:lpstr>
      <vt:lpstr>Simplified JavaScript Promises </vt:lpstr>
      <vt:lpstr>What is a promise?</vt:lpstr>
      <vt:lpstr>What is a promise???</vt:lpstr>
      <vt:lpstr>Using a Promise</vt:lpstr>
      <vt:lpstr>Using a Promise</vt:lpstr>
      <vt:lpstr>Exercise</vt:lpstr>
      <vt:lpstr>Promise Callbacks</vt:lpstr>
      <vt:lpstr>Async…Await</vt:lpstr>
      <vt:lpstr>Async Chaining</vt:lpstr>
      <vt:lpstr>Summary: Async and Await</vt:lpstr>
      <vt:lpstr>Lambda Functions</vt:lpstr>
      <vt:lpstr>Catching Errors with Try..Catch</vt:lpstr>
      <vt:lpstr>Exercise (Async)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277</cp:revision>
  <cp:lastPrinted>2001-06-14T13:58:17Z</cp:lastPrinted>
  <dcterms:created xsi:type="dcterms:W3CDTF">1999-06-25T18:38:26Z</dcterms:created>
  <dcterms:modified xsi:type="dcterms:W3CDTF">2022-10-11T14:13:20Z</dcterms:modified>
</cp:coreProperties>
</file>