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handoutMasterIdLst>
    <p:handoutMasterId r:id="rId20"/>
  </p:handoutMasterIdLst>
  <p:sldIdLst>
    <p:sldId id="256" r:id="rId2"/>
    <p:sldId id="276" r:id="rId3"/>
    <p:sldId id="257" r:id="rId4"/>
    <p:sldId id="273" r:id="rId5"/>
    <p:sldId id="264" r:id="rId6"/>
    <p:sldId id="270" r:id="rId7"/>
    <p:sldId id="258" r:id="rId8"/>
    <p:sldId id="259" r:id="rId9"/>
    <p:sldId id="277" r:id="rId10"/>
    <p:sldId id="260" r:id="rId11"/>
    <p:sldId id="271" r:id="rId12"/>
    <p:sldId id="261" r:id="rId13"/>
    <p:sldId id="265" r:id="rId14"/>
    <p:sldId id="266" r:id="rId15"/>
    <p:sldId id="267" r:id="rId16"/>
    <p:sldId id="268" r:id="rId17"/>
    <p:sldId id="263" r:id="rId18"/>
    <p:sldId id="269" r:id="rId19"/>
  </p:sldIdLst>
  <p:sldSz cx="9144000" cy="6858000" type="screen4x3"/>
  <p:notesSz cx="6669088" cy="992822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8" d="100"/>
          <a:sy n="68" d="100"/>
        </p:scale>
        <p:origin x="126" y="5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96888"/>
          </a:xfrm>
          <a:prstGeom prst="rect">
            <a:avLst/>
          </a:prstGeom>
        </p:spPr>
        <p:txBody>
          <a:bodyPr vert="horz" lIns="91440" tIns="45720" rIns="91440" bIns="45720" rtlCol="0"/>
          <a:lstStyle>
            <a:lvl1pPr algn="l">
              <a:defRPr sz="1200"/>
            </a:lvl1pPr>
          </a:lstStyle>
          <a:p>
            <a:endParaRPr lang="cy-GB"/>
          </a:p>
        </p:txBody>
      </p:sp>
      <p:sp>
        <p:nvSpPr>
          <p:cNvPr id="3" name="Date Placeholder 2"/>
          <p:cNvSpPr>
            <a:spLocks noGrp="1"/>
          </p:cNvSpPr>
          <p:nvPr>
            <p:ph type="dt" sz="quarter" idx="1"/>
          </p:nvPr>
        </p:nvSpPr>
        <p:spPr>
          <a:xfrm>
            <a:off x="3778250" y="0"/>
            <a:ext cx="2889250" cy="496888"/>
          </a:xfrm>
          <a:prstGeom prst="rect">
            <a:avLst/>
          </a:prstGeom>
        </p:spPr>
        <p:txBody>
          <a:bodyPr vert="horz" lIns="91440" tIns="45720" rIns="91440" bIns="45720" rtlCol="0"/>
          <a:lstStyle>
            <a:lvl1pPr algn="r">
              <a:defRPr sz="1200"/>
            </a:lvl1pPr>
          </a:lstStyle>
          <a:p>
            <a:fld id="{0BAC2D7A-9190-4102-B2F2-0FE5E17C4FD8}" type="datetimeFigureOut">
              <a:rPr lang="cy-GB" smtClean="0"/>
              <a:t>23/11/2020</a:t>
            </a:fld>
            <a:endParaRPr lang="cy-GB"/>
          </a:p>
        </p:txBody>
      </p:sp>
      <p:sp>
        <p:nvSpPr>
          <p:cNvPr id="4" name="Footer Placeholder 3"/>
          <p:cNvSpPr>
            <a:spLocks noGrp="1"/>
          </p:cNvSpPr>
          <p:nvPr>
            <p:ph type="ftr" sz="quarter" idx="2"/>
          </p:nvPr>
        </p:nvSpPr>
        <p:spPr>
          <a:xfrm>
            <a:off x="0" y="9429750"/>
            <a:ext cx="2889250" cy="496888"/>
          </a:xfrm>
          <a:prstGeom prst="rect">
            <a:avLst/>
          </a:prstGeom>
        </p:spPr>
        <p:txBody>
          <a:bodyPr vert="horz" lIns="91440" tIns="45720" rIns="91440" bIns="45720" rtlCol="0" anchor="b"/>
          <a:lstStyle>
            <a:lvl1pPr algn="l">
              <a:defRPr sz="1200"/>
            </a:lvl1pPr>
          </a:lstStyle>
          <a:p>
            <a:endParaRPr lang="cy-GB"/>
          </a:p>
        </p:txBody>
      </p:sp>
      <p:sp>
        <p:nvSpPr>
          <p:cNvPr id="5" name="Slide Number Placeholder 4"/>
          <p:cNvSpPr>
            <a:spLocks noGrp="1"/>
          </p:cNvSpPr>
          <p:nvPr>
            <p:ph type="sldNum" sz="quarter" idx="3"/>
          </p:nvPr>
        </p:nvSpPr>
        <p:spPr>
          <a:xfrm>
            <a:off x="3778250" y="9429750"/>
            <a:ext cx="2889250" cy="496888"/>
          </a:xfrm>
          <a:prstGeom prst="rect">
            <a:avLst/>
          </a:prstGeom>
        </p:spPr>
        <p:txBody>
          <a:bodyPr vert="horz" lIns="91440" tIns="45720" rIns="91440" bIns="45720" rtlCol="0" anchor="b"/>
          <a:lstStyle>
            <a:lvl1pPr algn="r">
              <a:defRPr sz="1200"/>
            </a:lvl1pPr>
          </a:lstStyle>
          <a:p>
            <a:fld id="{C3E88194-61CA-4DEA-A8E8-174B8A8DB74A}" type="slidenum">
              <a:rPr lang="cy-GB" smtClean="0"/>
              <a:t>‹#›</a:t>
            </a:fld>
            <a:endParaRPr lang="cy-GB"/>
          </a:p>
        </p:txBody>
      </p:sp>
    </p:spTree>
    <p:extLst>
      <p:ext uri="{BB962C8B-B14F-4D97-AF65-F5344CB8AC3E}">
        <p14:creationId xmlns:p14="http://schemas.microsoft.com/office/powerpoint/2010/main" val="3956762457"/>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396319" y="802299"/>
            <a:ext cx="5618515" cy="2541431"/>
          </a:xfrm>
        </p:spPr>
        <p:txBody>
          <a:bodyPr bIns="0" anchor="b">
            <a:normAutofit/>
          </a:bodyPr>
          <a:lstStyle>
            <a:lvl1pPr algn="l">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396319" y="3531205"/>
            <a:ext cx="5618515" cy="977621"/>
          </a:xfrm>
        </p:spPr>
        <p:txBody>
          <a:bodyPr tIns="91440" bIns="91440">
            <a:normAutofit/>
          </a:bodyPr>
          <a:lstStyle>
            <a:lvl1pPr marL="0" indent="0" algn="l">
              <a:buNone/>
              <a:defRPr sz="1600" b="0" cap="all" baseline="0">
                <a:solidFill>
                  <a:schemeClr val="tx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D34288F1-4587-48A3-AAB8-A2CBD5A6B492}" type="datetimeFigureOut">
              <a:rPr lang="en-US" smtClean="0"/>
              <a:t>11/23/2020</a:t>
            </a:fld>
            <a:endParaRPr lang="en-US"/>
          </a:p>
        </p:txBody>
      </p:sp>
      <p:sp>
        <p:nvSpPr>
          <p:cNvPr id="5" name="Footer Placeholder 4"/>
          <p:cNvSpPr>
            <a:spLocks noGrp="1"/>
          </p:cNvSpPr>
          <p:nvPr>
            <p:ph type="ftr" sz="quarter" idx="11"/>
          </p:nvPr>
        </p:nvSpPr>
        <p:spPr>
          <a:xfrm>
            <a:off x="2396319" y="329308"/>
            <a:ext cx="3086292" cy="309201"/>
          </a:xfrm>
        </p:spPr>
        <p:txBody>
          <a:bodyPr/>
          <a:lstStyle/>
          <a:p>
            <a:endParaRPr lang="en-US"/>
          </a:p>
        </p:txBody>
      </p:sp>
      <p:sp>
        <p:nvSpPr>
          <p:cNvPr id="6" name="Slide Number Placeholder 5"/>
          <p:cNvSpPr>
            <a:spLocks noGrp="1"/>
          </p:cNvSpPr>
          <p:nvPr>
            <p:ph type="sldNum" sz="quarter" idx="12"/>
          </p:nvPr>
        </p:nvSpPr>
        <p:spPr>
          <a:xfrm>
            <a:off x="1434703" y="798973"/>
            <a:ext cx="802005" cy="503578"/>
          </a:xfrm>
        </p:spPr>
        <p:txBody>
          <a:bodyPr/>
          <a:lstStyle/>
          <a:p>
            <a:fld id="{CFD1133E-2AB8-4DC6-916A-BF9A0E3111F9}" type="slidenum">
              <a:rPr lang="en-US" smtClean="0"/>
              <a:t>‹#›</a:t>
            </a:fld>
            <a:endParaRPr lang="en-US"/>
          </a:p>
        </p:txBody>
      </p:sp>
      <p:cxnSp>
        <p:nvCxnSpPr>
          <p:cNvPr id="15" name="Straight Connector 14"/>
          <p:cNvCxnSpPr/>
          <p:nvPr/>
        </p:nvCxnSpPr>
        <p:spPr>
          <a:xfrm>
            <a:off x="2396319" y="3528542"/>
            <a:ext cx="561851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318564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34288F1-4587-48A3-AAB8-A2CBD5A6B492}" type="datetimeFigureOut">
              <a:rPr lang="en-US" smtClean="0"/>
              <a:t>11/23/2020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D1133E-2AB8-4DC6-916A-BF9A0E3111F9}" type="slidenum">
              <a:rPr lang="en-US" smtClean="0"/>
              <a:t>‹#›</a:t>
            </a:fld>
            <a:endParaRPr lang="en-US"/>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533977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3491" y="1756130"/>
            <a:ext cx="5617002" cy="1887950"/>
          </a:xfrm>
        </p:spPr>
        <p:txBody>
          <a:bodyPr anchor="b">
            <a:normAutofit/>
          </a:bodyPr>
          <a:lstStyle>
            <a:lvl1pPr algn="l">
              <a:defRPr sz="3200"/>
            </a:lvl1pPr>
          </a:lstStyle>
          <a:p>
            <a:r>
              <a:rPr lang="en-US" smtClean="0"/>
              <a:t>Click to edit Master title style</a:t>
            </a:r>
            <a:endParaRPr lang="en-US" dirty="0"/>
          </a:p>
        </p:txBody>
      </p:sp>
      <p:sp>
        <p:nvSpPr>
          <p:cNvPr id="3" name="Text Placeholder 2"/>
          <p:cNvSpPr>
            <a:spLocks noGrp="1"/>
          </p:cNvSpPr>
          <p:nvPr>
            <p:ph type="body" idx="1"/>
          </p:nvPr>
        </p:nvSpPr>
        <p:spPr>
          <a:xfrm>
            <a:off x="1443492" y="3806196"/>
            <a:ext cx="5617002" cy="1012929"/>
          </a:xfrm>
        </p:spPr>
        <p:txBody>
          <a:bodyPr tIns="91440">
            <a:normAutofit/>
          </a:bodyPr>
          <a:lstStyle>
            <a:lvl1pPr marL="0" indent="0" algn="l">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34288F1-4587-48A3-AAB8-A2CBD5A6B492}" type="datetimeFigureOut">
              <a:rPr lang="en-US" smtClean="0"/>
              <a:t>11/23/2020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D1133E-2AB8-4DC6-916A-BF9A0E3111F9}" type="slidenum">
              <a:rPr lang="en-US" smtClean="0"/>
              <a:t>‹#›</a:t>
            </a:fld>
            <a:endParaRPr lang="en-US"/>
          </a:p>
        </p:txBody>
      </p:sp>
      <p:cxnSp>
        <p:nvCxnSpPr>
          <p:cNvPr id="15" name="Straight Connector 14"/>
          <p:cNvCxnSpPr/>
          <p:nvPr/>
        </p:nvCxnSpPr>
        <p:spPr>
          <a:xfrm>
            <a:off x="1443491" y="3804985"/>
            <a:ext cx="561700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263333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3491" y="804890"/>
            <a:ext cx="6571343" cy="1059305"/>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443490" y="2013936"/>
            <a:ext cx="3125871" cy="34375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889182" y="2013936"/>
            <a:ext cx="3125652" cy="343755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34288F1-4587-48A3-AAB8-A2CBD5A6B492}" type="datetimeFigureOut">
              <a:rPr lang="en-US" smtClean="0"/>
              <a:t>11/23/2020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D1133E-2AB8-4DC6-916A-BF9A0E3111F9}" type="slidenum">
              <a:rPr lang="en-US" smtClean="0"/>
              <a:t>‹#›</a:t>
            </a:fld>
            <a:endParaRPr lang="en-US"/>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060748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36" name="Straight Connector 35"/>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1443491" y="804164"/>
            <a:ext cx="6571344" cy="1056319"/>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443491" y="2019550"/>
            <a:ext cx="3125766" cy="801943"/>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4" name="Content Placeholder 3"/>
          <p:cNvSpPr>
            <a:spLocks noGrp="1"/>
          </p:cNvSpPr>
          <p:nvPr>
            <p:ph sz="half" idx="2"/>
          </p:nvPr>
        </p:nvSpPr>
        <p:spPr>
          <a:xfrm>
            <a:off x="1443491" y="2824270"/>
            <a:ext cx="3125766" cy="264445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889182" y="2023004"/>
            <a:ext cx="3125652" cy="802237"/>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6" name="Content Placeholder 5"/>
          <p:cNvSpPr>
            <a:spLocks noGrp="1"/>
          </p:cNvSpPr>
          <p:nvPr>
            <p:ph sz="quarter" idx="4"/>
          </p:nvPr>
        </p:nvSpPr>
        <p:spPr>
          <a:xfrm>
            <a:off x="4889182" y="2821491"/>
            <a:ext cx="3125652" cy="263737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34288F1-4587-48A3-AAB8-A2CBD5A6B492}" type="datetimeFigureOut">
              <a:rPr lang="en-US" smtClean="0"/>
              <a:t>11/23/2020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FD1133E-2AB8-4DC6-916A-BF9A0E3111F9}" type="slidenum">
              <a:rPr lang="en-US" smtClean="0"/>
              <a:t>‹#›</a:t>
            </a:fld>
            <a:endParaRPr lang="en-US"/>
          </a:p>
        </p:txBody>
      </p:sp>
    </p:spTree>
    <p:extLst>
      <p:ext uri="{BB962C8B-B14F-4D97-AF65-F5344CB8AC3E}">
        <p14:creationId xmlns:p14="http://schemas.microsoft.com/office/powerpoint/2010/main" val="32566885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32" name="Straight Connector 31"/>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D34288F1-4587-48A3-AAB8-A2CBD5A6B492}" type="datetimeFigureOut">
              <a:rPr lang="en-US" smtClean="0"/>
              <a:t>11/23/2020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FD1133E-2AB8-4DC6-916A-BF9A0E3111F9}" type="slidenum">
              <a:rPr lang="en-US" smtClean="0"/>
              <a:t>‹#›</a:t>
            </a:fld>
            <a:endParaRPr lang="en-US"/>
          </a:p>
        </p:txBody>
      </p:sp>
    </p:spTree>
    <p:extLst>
      <p:ext uri="{BB962C8B-B14F-4D97-AF65-F5344CB8AC3E}">
        <p14:creationId xmlns:p14="http://schemas.microsoft.com/office/powerpoint/2010/main" val="8844756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34288F1-4587-48A3-AAB8-A2CBD5A6B492}" type="datetimeFigureOut">
              <a:rPr lang="en-US" smtClean="0"/>
              <a:t>11/23/2020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FD1133E-2AB8-4DC6-916A-BF9A0E3111F9}" type="slidenum">
              <a:rPr lang="en-US" smtClean="0"/>
              <a:t>‹#›</a:t>
            </a:fld>
            <a:endParaRPr lang="en-US"/>
          </a:p>
        </p:txBody>
      </p:sp>
    </p:spTree>
    <p:extLst>
      <p:ext uri="{BB962C8B-B14F-4D97-AF65-F5344CB8AC3E}">
        <p14:creationId xmlns:p14="http://schemas.microsoft.com/office/powerpoint/2010/main" val="36239593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39042" y="798973"/>
            <a:ext cx="2425950" cy="2247117"/>
          </a:xfrm>
        </p:spPr>
        <p:txBody>
          <a:bodyPr anchor="b">
            <a:normAutofit/>
          </a:bodyPr>
          <a:lstStyle>
            <a:lvl1pPr algn="l">
              <a:defRPr sz="2400"/>
            </a:lvl1pPr>
          </a:lstStyle>
          <a:p>
            <a:r>
              <a:rPr lang="en-US" smtClean="0"/>
              <a:t>Click to edit Master title style</a:t>
            </a:r>
            <a:endParaRPr lang="en-US" dirty="0"/>
          </a:p>
        </p:txBody>
      </p:sp>
      <p:sp>
        <p:nvSpPr>
          <p:cNvPr id="3" name="Content Placeholder 2"/>
          <p:cNvSpPr>
            <a:spLocks noGrp="1"/>
          </p:cNvSpPr>
          <p:nvPr>
            <p:ph idx="1"/>
          </p:nvPr>
        </p:nvSpPr>
        <p:spPr>
          <a:xfrm>
            <a:off x="4186656" y="798974"/>
            <a:ext cx="3828178" cy="4658826"/>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439042" y="3205492"/>
            <a:ext cx="2427369" cy="2248181"/>
          </a:xfrm>
        </p:spPr>
        <p:txBody>
          <a:bodyPr>
            <a:normAutofit/>
          </a:bodyPr>
          <a:lstStyle>
            <a:lvl1pPr marL="0" indent="0" algn="l">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D34288F1-4587-48A3-AAB8-A2CBD5A6B492}" type="datetimeFigureOut">
              <a:rPr lang="en-US" smtClean="0"/>
              <a:t>11/23/2020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D1133E-2AB8-4DC6-916A-BF9A0E3111F9}" type="slidenum">
              <a:rPr lang="en-US" smtClean="0"/>
              <a:t>‹#›</a:t>
            </a:fld>
            <a:endParaRPr lang="en-US"/>
          </a:p>
        </p:txBody>
      </p:sp>
      <p:cxnSp>
        <p:nvCxnSpPr>
          <p:cNvPr id="17" name="Straight Connector 16"/>
          <p:cNvCxnSpPr/>
          <p:nvPr/>
        </p:nvCxnSpPr>
        <p:spPr>
          <a:xfrm>
            <a:off x="1441748" y="3205491"/>
            <a:ext cx="242327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210989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3" name="Group 12"/>
          <p:cNvGrpSpPr/>
          <p:nvPr/>
        </p:nvGrpSpPr>
        <p:grpSpPr>
          <a:xfrm>
            <a:off x="4996501" y="482171"/>
            <a:ext cx="3511387" cy="5149101"/>
            <a:chOff x="6852919" y="583365"/>
            <a:chExt cx="4681849" cy="5181928"/>
          </a:xfrm>
        </p:grpSpPr>
        <p:sp>
          <p:nvSpPr>
            <p:cNvPr id="14" name="Rectangle 13"/>
            <p:cNvSpPr/>
            <p:nvPr/>
          </p:nvSpPr>
          <p:spPr>
            <a:xfrm>
              <a:off x="6852919" y="583365"/>
              <a:ext cx="4681849"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5" name="Rectangle 14"/>
            <p:cNvSpPr/>
            <p:nvPr/>
          </p:nvSpPr>
          <p:spPr>
            <a:xfrm>
              <a:off x="7273787" y="915806"/>
              <a:ext cx="3844017" cy="4507918"/>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44148" y="1129513"/>
            <a:ext cx="3244935" cy="1830584"/>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640128" y="1122543"/>
            <a:ext cx="2234998" cy="3866327"/>
          </a:xfrm>
          <a:solidFill>
            <a:schemeClr val="bg1">
              <a:lumMod val="8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US" dirty="0"/>
          </a:p>
        </p:txBody>
      </p:sp>
      <p:sp>
        <p:nvSpPr>
          <p:cNvPr id="4" name="Text Placeholder 3"/>
          <p:cNvSpPr>
            <a:spLocks noGrp="1"/>
          </p:cNvSpPr>
          <p:nvPr>
            <p:ph type="body" sz="half" idx="2"/>
          </p:nvPr>
        </p:nvSpPr>
        <p:spPr>
          <a:xfrm>
            <a:off x="1443492" y="3145992"/>
            <a:ext cx="3240286" cy="2003742"/>
          </a:xfrm>
        </p:spPr>
        <p:txBody>
          <a:bodyPr>
            <a:normAutofit/>
          </a:bodyPr>
          <a:lstStyle>
            <a:lvl1pPr marL="0" indent="0" algn="l">
              <a:buNone/>
              <a:defRPr sz="18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a:xfrm>
            <a:off x="1436664" y="5469857"/>
            <a:ext cx="3252420" cy="320123"/>
          </a:xfrm>
        </p:spPr>
        <p:txBody>
          <a:bodyPr/>
          <a:lstStyle>
            <a:lvl1pPr algn="l">
              <a:defRPr/>
            </a:lvl1pPr>
          </a:lstStyle>
          <a:p>
            <a:fld id="{D34288F1-4587-48A3-AAB8-A2CBD5A6B492}" type="datetimeFigureOut">
              <a:rPr lang="en-US" smtClean="0"/>
              <a:t>11/23/2020</a:t>
            </a:fld>
            <a:endParaRPr lang="en-US"/>
          </a:p>
        </p:txBody>
      </p:sp>
      <p:sp>
        <p:nvSpPr>
          <p:cNvPr id="6" name="Footer Placeholder 5"/>
          <p:cNvSpPr>
            <a:spLocks noGrp="1"/>
          </p:cNvSpPr>
          <p:nvPr>
            <p:ph type="ftr" sz="quarter" idx="11"/>
          </p:nvPr>
        </p:nvSpPr>
        <p:spPr>
          <a:xfrm>
            <a:off x="1437530" y="318641"/>
            <a:ext cx="3251553" cy="320931"/>
          </a:xfrm>
        </p:spPr>
        <p:txBody>
          <a:bodyPr/>
          <a:lstStyle/>
          <a:p>
            <a:endParaRPr lang="en-US"/>
          </a:p>
        </p:txBody>
      </p:sp>
      <p:sp>
        <p:nvSpPr>
          <p:cNvPr id="7" name="Slide Number Placeholder 6"/>
          <p:cNvSpPr>
            <a:spLocks noGrp="1"/>
          </p:cNvSpPr>
          <p:nvPr>
            <p:ph type="sldNum" sz="quarter" idx="12"/>
          </p:nvPr>
        </p:nvSpPr>
        <p:spPr/>
        <p:txBody>
          <a:bodyPr/>
          <a:lstStyle/>
          <a:p>
            <a:fld id="{CFD1133E-2AB8-4DC6-916A-BF9A0E3111F9}" type="slidenum">
              <a:rPr lang="en-US" smtClean="0"/>
              <a:t>‹#›</a:t>
            </a:fld>
            <a:endParaRPr lang="en-US"/>
          </a:p>
        </p:txBody>
      </p:sp>
      <p:cxnSp>
        <p:nvCxnSpPr>
          <p:cNvPr id="31" name="Straight Connector 30"/>
          <p:cNvCxnSpPr/>
          <p:nvPr/>
        </p:nvCxnSpPr>
        <p:spPr>
          <a:xfrm>
            <a:off x="1441281" y="3143605"/>
            <a:ext cx="3242014"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054592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34288F1-4587-48A3-AAB8-A2CBD5A6B492}" type="datetimeFigureOut">
              <a:rPr lang="en-US" smtClean="0"/>
              <a:t>11/23/2020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D1133E-2AB8-4DC6-916A-BF9A0E3111F9}" type="slidenum">
              <a:rPr lang="en-US" smtClean="0"/>
              <a:t>‹#›</a:t>
            </a:fld>
            <a:endParaRPr lang="en-US"/>
          </a:p>
        </p:txBody>
      </p:sp>
    </p:spTree>
    <p:extLst>
      <p:ext uri="{BB962C8B-B14F-4D97-AF65-F5344CB8AC3E}">
        <p14:creationId xmlns:p14="http://schemas.microsoft.com/office/powerpoint/2010/main" val="35407273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18028" y="798974"/>
            <a:ext cx="1103027" cy="4659889"/>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443491" y="798974"/>
            <a:ext cx="5301095" cy="4659889"/>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34288F1-4587-48A3-AAB8-A2CBD5A6B492}" type="datetimeFigureOut">
              <a:rPr lang="en-US" smtClean="0"/>
              <a:t>11/23/2020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D1133E-2AB8-4DC6-916A-BF9A0E3111F9}" type="slidenum">
              <a:rPr lang="en-US" smtClean="0"/>
              <a:t>‹#›</a:t>
            </a:fld>
            <a:endParaRPr lang="en-US"/>
          </a:p>
        </p:txBody>
      </p:sp>
      <p:cxnSp>
        <p:nvCxnSpPr>
          <p:cNvPr id="15" name="Straight Connector 14"/>
          <p:cNvCxnSpPr/>
          <p:nvPr/>
        </p:nvCxnSpPr>
        <p:spPr>
          <a:xfrm>
            <a:off x="6918028" y="798974"/>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272233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D34288F1-4587-48A3-AAB8-A2CBD5A6B492}" type="datetimeFigureOut">
              <a:rPr lang="en-US" smtClean="0"/>
              <a:t>11/23/2020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D1133E-2AB8-4DC6-916A-BF9A0E3111F9}" type="slidenum">
              <a:rPr lang="en-US" smtClean="0"/>
              <a:t>‹#›</a:t>
            </a:fld>
            <a:endParaRPr lang="en-US"/>
          </a:p>
        </p:txBody>
      </p:sp>
      <p:sp>
        <p:nvSpPr>
          <p:cNvPr id="9" name="Content Placeholder 8"/>
          <p:cNvSpPr>
            <a:spLocks noGrp="1"/>
          </p:cNvSpPr>
          <p:nvPr>
            <p:ph sz="quarter" idx="13"/>
          </p:nvPr>
        </p:nvSpPr>
        <p:spPr>
          <a:xfrm>
            <a:off x="1298448" y="2121407"/>
            <a:ext cx="3200400" cy="360273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63440" y="2119313"/>
            <a:ext cx="3200400" cy="36052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1603785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0" name="Rectangle 9"/>
          <p:cNvSpPr/>
          <p:nvPr/>
        </p:nvSpPr>
        <p:spPr>
          <a:xfrm>
            <a:off x="0" y="2015734"/>
            <a:ext cx="9144000" cy="4079520"/>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p:cNvPicPr>
            <a:picLocks noChangeAspect="1"/>
          </p:cNvPicPr>
          <p:nvPr/>
        </p:nvPicPr>
        <p:blipFill rotWithShape="1">
          <a:blip r:embed="rId14">
            <a:extLst>
              <a:ext uri="{28A0092B-C50C-407E-A947-70E740481C1C}">
                <a14:useLocalDpi xmlns:a14="http://schemas.microsoft.com/office/drawing/2010/main" val="0"/>
              </a:ext>
            </a:extLst>
          </a:blip>
          <a:srcRect l="12500" t="1538" r="12500" b="-1538"/>
          <a:stretch/>
        </p:blipFill>
        <p:spPr>
          <a:xfrm>
            <a:off x="-1" y="6095253"/>
            <a:ext cx="9144001" cy="774727"/>
          </a:xfrm>
          <a:prstGeom prst="rect">
            <a:avLst/>
          </a:prstGeom>
        </p:spPr>
      </p:pic>
      <p:cxnSp>
        <p:nvCxnSpPr>
          <p:cNvPr id="13" name="Straight Connector 12"/>
          <p:cNvCxnSpPr/>
          <p:nvPr/>
        </p:nvCxnSpPr>
        <p:spPr>
          <a:xfrm>
            <a:off x="0" y="6101127"/>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443491" y="804520"/>
            <a:ext cx="6571343" cy="1049235"/>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43491" y="2015733"/>
            <a:ext cx="6571343"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5646542" y="330370"/>
            <a:ext cx="2368292"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D34288F1-4587-48A3-AAB8-A2CBD5A6B492}" type="datetimeFigureOut">
              <a:rPr lang="en-US" smtClean="0"/>
              <a:t>11/23/2020</a:t>
            </a:fld>
            <a:endParaRPr lang="en-US"/>
          </a:p>
        </p:txBody>
      </p:sp>
      <p:sp>
        <p:nvSpPr>
          <p:cNvPr id="5" name="Footer Placeholder 4"/>
          <p:cNvSpPr>
            <a:spLocks noGrp="1"/>
          </p:cNvSpPr>
          <p:nvPr>
            <p:ph type="ftr" sz="quarter" idx="3"/>
          </p:nvPr>
        </p:nvSpPr>
        <p:spPr>
          <a:xfrm>
            <a:off x="1443491" y="329308"/>
            <a:ext cx="403400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7725" y="798973"/>
            <a:ext cx="795746" cy="503578"/>
          </a:xfrm>
          <a:prstGeom prst="rect">
            <a:avLst/>
          </a:prstGeom>
        </p:spPr>
        <p:txBody>
          <a:bodyPr vert="horz" lIns="91440" tIns="45720" rIns="91440" bIns="45720" rtlCol="0" anchor="t"/>
          <a:lstStyle>
            <a:lvl1pPr algn="r">
              <a:defRPr sz="2800">
                <a:solidFill>
                  <a:schemeClr val="accent1"/>
                </a:solidFill>
              </a:defRPr>
            </a:lvl1pPr>
          </a:lstStyle>
          <a:p>
            <a:fld id="{CFD1133E-2AB8-4DC6-916A-BF9A0E3111F9}" type="slidenum">
              <a:rPr lang="en-US" smtClean="0"/>
              <a:t>‹#›</a:t>
            </a:fld>
            <a:endParaRPr lang="en-US"/>
          </a:p>
        </p:txBody>
      </p:sp>
    </p:spTree>
    <p:extLst>
      <p:ext uri="{BB962C8B-B14F-4D97-AF65-F5344CB8AC3E}">
        <p14:creationId xmlns:p14="http://schemas.microsoft.com/office/powerpoint/2010/main" val="3647467426"/>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Lst>
  <p:txStyles>
    <p:titleStyle>
      <a:lvl1pPr algn="l" defTabSz="6858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685800" rtl="0" eaLnBrk="1" latinLnBrk="0" hangingPunct="1">
        <a:lnSpc>
          <a:spcPct val="120000"/>
        </a:lnSpc>
        <a:spcBef>
          <a:spcPts val="1000"/>
        </a:spcBef>
        <a:buClr>
          <a:schemeClr val="accent1"/>
        </a:buClr>
        <a:buSzPct val="100000"/>
        <a:buFont typeface="Arial" panose="020B0604020202020204" pitchFamily="34" charset="0"/>
        <a:buChar char="•"/>
        <a:defRPr sz="2000" kern="1200" cap="none">
          <a:solidFill>
            <a:schemeClr val="tx1"/>
          </a:solidFill>
          <a:effectLst/>
          <a:latin typeface="+mn-lt"/>
          <a:ea typeface="+mn-ea"/>
          <a:cs typeface="+mn-cs"/>
        </a:defRPr>
      </a:lvl1pPr>
      <a:lvl2pPr marL="6858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baseline="0">
          <a:solidFill>
            <a:schemeClr val="tx1"/>
          </a:solidFill>
          <a:effectLst/>
          <a:latin typeface="+mn-lt"/>
          <a:ea typeface="+mn-ea"/>
          <a:cs typeface="+mn-cs"/>
        </a:defRPr>
      </a:lvl2pPr>
      <a:lvl3pPr marL="11430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a:solidFill>
            <a:schemeClr val="tx1"/>
          </a:solidFill>
          <a:effectLst/>
          <a:latin typeface="+mn-lt"/>
          <a:ea typeface="+mn-ea"/>
          <a:cs typeface="+mn-cs"/>
        </a:defRPr>
      </a:lvl3pPr>
      <a:lvl4pPr marL="16002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200" kern="1200" cap="none">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lang="en-US" sz="2800" b="1" dirty="0" smtClean="0"/>
              <a:t>DATA ANALYSIS</a:t>
            </a:r>
            <a:endParaRPr lang="en-US" sz="2800" dirty="0"/>
          </a:p>
        </p:txBody>
      </p:sp>
      <p:sp>
        <p:nvSpPr>
          <p:cNvPr id="3" name="Subtitle 2"/>
          <p:cNvSpPr>
            <a:spLocks noGrp="1"/>
          </p:cNvSpPr>
          <p:nvPr>
            <p:ph type="subTitle" idx="1"/>
          </p:nvPr>
        </p:nvSpPr>
        <p:spPr/>
        <p:txBody>
          <a:bodyPr/>
          <a:lstStyle/>
          <a:p>
            <a:endParaRPr lang="en-US" dirty="0"/>
          </a:p>
        </p:txBody>
      </p:sp>
    </p:spTree>
    <p:extLst>
      <p:ext uri="{BB962C8B-B14F-4D97-AF65-F5344CB8AC3E}">
        <p14:creationId xmlns:p14="http://schemas.microsoft.com/office/powerpoint/2010/main" val="3146227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Chapter 5</a:t>
            </a:r>
            <a:endParaRPr lang="en-GB" b="1" dirty="0"/>
          </a:p>
        </p:txBody>
      </p:sp>
      <p:sp>
        <p:nvSpPr>
          <p:cNvPr id="3" name="Content Placeholder 2"/>
          <p:cNvSpPr>
            <a:spLocks noGrp="1"/>
          </p:cNvSpPr>
          <p:nvPr>
            <p:ph idx="1"/>
          </p:nvPr>
        </p:nvSpPr>
        <p:spPr>
          <a:xfrm>
            <a:off x="1443491" y="2015733"/>
            <a:ext cx="6571343" cy="4461267"/>
          </a:xfrm>
        </p:spPr>
        <p:txBody>
          <a:bodyPr/>
          <a:lstStyle/>
          <a:p>
            <a:r>
              <a:rPr lang="en-GB" sz="2800" dirty="0" smtClean="0"/>
              <a:t>What is the purpose of this chapter?</a:t>
            </a:r>
          </a:p>
          <a:p>
            <a:pPr lvl="1"/>
            <a:r>
              <a:rPr lang="en-GB" sz="2000" dirty="0" smtClean="0"/>
              <a:t>(a) Interpretation of findings. What patterns have emerged?</a:t>
            </a:r>
          </a:p>
          <a:p>
            <a:pPr lvl="1"/>
            <a:r>
              <a:rPr lang="en-GB" sz="2000" dirty="0" smtClean="0"/>
              <a:t>(b) The difference between your findings and those of other people; the difference between the views of various other authors.</a:t>
            </a:r>
          </a:p>
          <a:p>
            <a:pPr lvl="1"/>
            <a:r>
              <a:rPr lang="en-GB" sz="2000" dirty="0" smtClean="0"/>
              <a:t>(c) How do the main points you are making change the way you think about the topic?</a:t>
            </a:r>
          </a:p>
          <a:p>
            <a:endParaRPr lang="en-GB" dirty="0"/>
          </a:p>
        </p:txBody>
      </p:sp>
    </p:spTree>
    <p:extLst>
      <p:ext uri="{BB962C8B-B14F-4D97-AF65-F5344CB8AC3E}">
        <p14:creationId xmlns:p14="http://schemas.microsoft.com/office/powerpoint/2010/main" val="7005788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b="1" dirty="0" smtClean="0"/>
              <a:t>Interpreting the Findings: Qualitative</a:t>
            </a:r>
            <a:endParaRPr lang="en-US" sz="3200" b="1" dirty="0"/>
          </a:p>
        </p:txBody>
      </p:sp>
      <p:sp>
        <p:nvSpPr>
          <p:cNvPr id="3" name="Content Placeholder 2"/>
          <p:cNvSpPr>
            <a:spLocks noGrp="1"/>
          </p:cNvSpPr>
          <p:nvPr>
            <p:ph sz="quarter" idx="13"/>
          </p:nvPr>
        </p:nvSpPr>
        <p:spPr>
          <a:xfrm>
            <a:off x="1298448" y="2121407"/>
            <a:ext cx="7159752" cy="3602736"/>
          </a:xfrm>
        </p:spPr>
        <p:txBody>
          <a:bodyPr>
            <a:normAutofit/>
          </a:bodyPr>
          <a:lstStyle/>
          <a:p>
            <a:r>
              <a:rPr lang="en-GB" dirty="0" smtClean="0"/>
              <a:t>Qualitative data usually provides an answer to a ‘why’? question, and are generally open questions. </a:t>
            </a:r>
          </a:p>
          <a:p>
            <a:r>
              <a:rPr lang="en-GB" dirty="0" smtClean="0"/>
              <a:t>This kind of data will be gained from open ended questionnaires, interviews and focus groups as well as creative methods such as photographs, videos and drawings. </a:t>
            </a:r>
          </a:p>
          <a:p>
            <a:r>
              <a:rPr lang="en-GB" dirty="0" smtClean="0"/>
              <a:t>There are a number of approaches to analysing this kind of data </a:t>
            </a:r>
            <a:endParaRPr lang="en-US" dirty="0"/>
          </a:p>
        </p:txBody>
      </p:sp>
      <p:sp>
        <p:nvSpPr>
          <p:cNvPr id="4" name="Content Placeholder 3"/>
          <p:cNvSpPr>
            <a:spLocks noGrp="1"/>
          </p:cNvSpPr>
          <p:nvPr>
            <p:ph sz="quarter" idx="14"/>
          </p:nvPr>
        </p:nvSpPr>
        <p:spPr/>
        <p:txBody>
          <a:bodyPr>
            <a:noAutofit/>
          </a:bodyPr>
          <a:lstStyle/>
          <a:p>
            <a:pPr marL="273050" lvl="0" indent="-273050" fontAlgn="base">
              <a:spcBef>
                <a:spcPts val="600"/>
              </a:spcBef>
              <a:spcAft>
                <a:spcPct val="0"/>
              </a:spcAft>
              <a:buClr>
                <a:srgbClr val="FE8637"/>
              </a:buClr>
              <a:buSzPct val="70000"/>
              <a:buFont typeface="Wingdings" pitchFamily="2" charset="2"/>
              <a:buChar char=""/>
            </a:pPr>
            <a:endParaRPr lang="cy-GB" altLang="cy-GB" sz="1900" dirty="0"/>
          </a:p>
          <a:p>
            <a:pPr marL="273050" lvl="0" indent="-273050" fontAlgn="base">
              <a:spcBef>
                <a:spcPts val="600"/>
              </a:spcBef>
              <a:spcAft>
                <a:spcPct val="0"/>
              </a:spcAft>
              <a:buClr>
                <a:srgbClr val="FE8637"/>
              </a:buClr>
              <a:buSzPct val="70000"/>
              <a:buFont typeface="Wingdings" pitchFamily="2" charset="2"/>
              <a:buChar char=""/>
            </a:pPr>
            <a:endParaRPr lang="en-GB" sz="1900" dirty="0"/>
          </a:p>
        </p:txBody>
      </p:sp>
    </p:spTree>
    <p:extLst>
      <p:ext uri="{BB962C8B-B14F-4D97-AF65-F5344CB8AC3E}">
        <p14:creationId xmlns:p14="http://schemas.microsoft.com/office/powerpoint/2010/main" val="26406679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smtClean="0"/>
              <a:t>Data analysis</a:t>
            </a:r>
            <a:endParaRPr lang="en-GB" b="1" dirty="0"/>
          </a:p>
        </p:txBody>
      </p:sp>
      <p:sp>
        <p:nvSpPr>
          <p:cNvPr id="6" name="Content Placeholder 5"/>
          <p:cNvSpPr>
            <a:spLocks noGrp="1"/>
          </p:cNvSpPr>
          <p:nvPr>
            <p:ph idx="1"/>
          </p:nvPr>
        </p:nvSpPr>
        <p:spPr>
          <a:xfrm>
            <a:off x="1443491" y="2015733"/>
            <a:ext cx="6571343" cy="4004067"/>
          </a:xfrm>
        </p:spPr>
        <p:txBody>
          <a:bodyPr>
            <a:normAutofit fontScale="92500" lnSpcReduction="10000"/>
          </a:bodyPr>
          <a:lstStyle/>
          <a:p>
            <a:pPr algn="just"/>
            <a:r>
              <a:rPr lang="en-GB" dirty="0"/>
              <a:t>At the outset, there are clear steps to take to ensure that the data collected is managed well.  </a:t>
            </a:r>
            <a:endParaRPr lang="en-GB" dirty="0" smtClean="0"/>
          </a:p>
          <a:p>
            <a:pPr algn="just"/>
            <a:r>
              <a:rPr lang="en-GB" dirty="0" err="1" smtClean="0"/>
              <a:t>Blaxter</a:t>
            </a:r>
            <a:r>
              <a:rPr lang="en-GB" dirty="0"/>
              <a:t>, Hughes and Tight (2009, pp. 203-204) highlight techniques to aid the management of data, namely coding, annotating, labelling, selection and summary.  </a:t>
            </a:r>
            <a:endParaRPr lang="en-GB" dirty="0" smtClean="0"/>
          </a:p>
          <a:p>
            <a:pPr algn="just"/>
            <a:r>
              <a:rPr lang="en-GB" dirty="0" smtClean="0"/>
              <a:t>The </a:t>
            </a:r>
            <a:r>
              <a:rPr lang="en-GB" dirty="0"/>
              <a:t>process for analysing data in a qualitative study is described by </a:t>
            </a:r>
            <a:r>
              <a:rPr lang="en-GB" dirty="0" err="1"/>
              <a:t>Maykut</a:t>
            </a:r>
            <a:r>
              <a:rPr lang="en-GB" dirty="0"/>
              <a:t> and </a:t>
            </a:r>
            <a:r>
              <a:rPr lang="en-GB" dirty="0" err="1"/>
              <a:t>Morehouse</a:t>
            </a:r>
            <a:r>
              <a:rPr lang="en-GB" dirty="0"/>
              <a:t> (1994, p. 121) as taking many forms, however “it is fundamentally a nonmathematical analytical procedure that involves examining the meaning of people’s words and actions” (</a:t>
            </a:r>
            <a:r>
              <a:rPr lang="en-GB" dirty="0" err="1"/>
              <a:t>Maykut</a:t>
            </a:r>
            <a:r>
              <a:rPr lang="en-GB" dirty="0"/>
              <a:t> and </a:t>
            </a:r>
            <a:r>
              <a:rPr lang="en-GB" dirty="0" err="1"/>
              <a:t>Morehouse</a:t>
            </a:r>
            <a:r>
              <a:rPr lang="en-GB" dirty="0"/>
              <a:t>, 1994, p. 121).</a:t>
            </a:r>
          </a:p>
        </p:txBody>
      </p:sp>
    </p:spTree>
    <p:extLst>
      <p:ext uri="{BB962C8B-B14F-4D97-AF65-F5344CB8AC3E}">
        <p14:creationId xmlns:p14="http://schemas.microsoft.com/office/powerpoint/2010/main" val="31646907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Data analysis </a:t>
            </a:r>
            <a:r>
              <a:rPr lang="en-GB" dirty="0" smtClean="0"/>
              <a:t/>
            </a:r>
            <a:br>
              <a:rPr lang="en-GB" dirty="0" smtClean="0"/>
            </a:br>
            <a:endParaRPr lang="en-US" dirty="0"/>
          </a:p>
        </p:txBody>
      </p:sp>
      <p:sp>
        <p:nvSpPr>
          <p:cNvPr id="3" name="Content Placeholder 2"/>
          <p:cNvSpPr>
            <a:spLocks noGrp="1"/>
          </p:cNvSpPr>
          <p:nvPr>
            <p:ph sz="quarter" idx="13"/>
          </p:nvPr>
        </p:nvSpPr>
        <p:spPr>
          <a:xfrm>
            <a:off x="1298448" y="2121407"/>
            <a:ext cx="7388352" cy="3602736"/>
          </a:xfrm>
        </p:spPr>
        <p:txBody>
          <a:bodyPr>
            <a:normAutofit lnSpcReduction="10000"/>
          </a:bodyPr>
          <a:lstStyle/>
          <a:p>
            <a:r>
              <a:rPr lang="en-GB" dirty="0" smtClean="0"/>
              <a:t>You do not present all your data collected in a study: RAW DATA</a:t>
            </a:r>
          </a:p>
          <a:p>
            <a:r>
              <a:rPr lang="en-GB" dirty="0" smtClean="0"/>
              <a:t>“The data analysis stage is fundamentally about </a:t>
            </a:r>
            <a:r>
              <a:rPr lang="en-GB" i="1" dirty="0" smtClean="0"/>
              <a:t>data reduction</a:t>
            </a:r>
            <a:r>
              <a:rPr lang="en-GB" dirty="0" smtClean="0"/>
              <a:t> – that is, it is concerned with reducing the large corpus of information that the researcher has gathered so that he or she can make sense of it” (</a:t>
            </a:r>
            <a:r>
              <a:rPr lang="en-GB" dirty="0" err="1" smtClean="0"/>
              <a:t>Bryman</a:t>
            </a:r>
            <a:r>
              <a:rPr lang="en-GB" dirty="0" smtClean="0"/>
              <a:t>, 2008, p. 13) </a:t>
            </a:r>
          </a:p>
          <a:p>
            <a:r>
              <a:rPr lang="en-GB" dirty="0" smtClean="0"/>
              <a:t>This data needs to be</a:t>
            </a:r>
          </a:p>
          <a:p>
            <a:pPr lvl="1"/>
            <a:r>
              <a:rPr lang="en-GB" dirty="0" smtClean="0"/>
              <a:t>Analysed </a:t>
            </a:r>
          </a:p>
          <a:p>
            <a:pPr lvl="1"/>
            <a:r>
              <a:rPr lang="en-GB" dirty="0" smtClean="0"/>
              <a:t>Interpreted </a:t>
            </a:r>
          </a:p>
          <a:p>
            <a:pPr lvl="1"/>
            <a:r>
              <a:rPr lang="en-GB" dirty="0" smtClean="0"/>
              <a:t>Summarised</a:t>
            </a:r>
          </a:p>
          <a:p>
            <a:pPr lvl="1"/>
            <a:endParaRPr lang="en-GB" dirty="0" smtClean="0"/>
          </a:p>
        </p:txBody>
      </p:sp>
    </p:spTree>
    <p:extLst>
      <p:ext uri="{BB962C8B-B14F-4D97-AF65-F5344CB8AC3E}">
        <p14:creationId xmlns:p14="http://schemas.microsoft.com/office/powerpoint/2010/main" val="4654943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Data </a:t>
            </a:r>
            <a:r>
              <a:rPr lang="en-GB" b="1" dirty="0" smtClean="0"/>
              <a:t>analysis</a:t>
            </a:r>
            <a:r>
              <a:rPr lang="en-GB" dirty="0" smtClean="0"/>
              <a:t/>
            </a:r>
            <a:br>
              <a:rPr lang="en-GB" dirty="0" smtClean="0"/>
            </a:br>
            <a:endParaRPr lang="en-GB" dirty="0"/>
          </a:p>
        </p:txBody>
      </p:sp>
      <p:sp>
        <p:nvSpPr>
          <p:cNvPr id="3" name="Content Placeholder 2"/>
          <p:cNvSpPr>
            <a:spLocks noGrp="1"/>
          </p:cNvSpPr>
          <p:nvPr>
            <p:ph sz="quarter" idx="13"/>
          </p:nvPr>
        </p:nvSpPr>
        <p:spPr>
          <a:xfrm>
            <a:off x="1298448" y="2121407"/>
            <a:ext cx="7388352" cy="3602736"/>
          </a:xfrm>
        </p:spPr>
        <p:txBody>
          <a:bodyPr>
            <a:normAutofit/>
          </a:bodyPr>
          <a:lstStyle/>
          <a:p>
            <a:r>
              <a:rPr lang="en-GB" dirty="0"/>
              <a:t>However, the data still needs to stand alone in under your </a:t>
            </a:r>
            <a:r>
              <a:rPr lang="en-GB" dirty="0" smtClean="0"/>
              <a:t>Presentation of Data </a:t>
            </a:r>
            <a:r>
              <a:rPr lang="en-GB" dirty="0"/>
              <a:t>Heading:</a:t>
            </a:r>
          </a:p>
          <a:p>
            <a:pPr lvl="1"/>
            <a:r>
              <a:rPr lang="en-GB" dirty="0"/>
              <a:t>This means you do not draw conclusions from </a:t>
            </a:r>
            <a:r>
              <a:rPr lang="en-GB" dirty="0" smtClean="0"/>
              <a:t>it; </a:t>
            </a:r>
            <a:r>
              <a:rPr lang="en-GB" dirty="0"/>
              <a:t>you present your data so that others can see why you have drawn the conclusions you have in your discussion and conclusion sections. </a:t>
            </a:r>
            <a:endParaRPr lang="en-US" dirty="0"/>
          </a:p>
          <a:p>
            <a:endParaRPr lang="en-GB" dirty="0"/>
          </a:p>
        </p:txBody>
      </p:sp>
    </p:spTree>
    <p:extLst>
      <p:ext uri="{BB962C8B-B14F-4D97-AF65-F5344CB8AC3E}">
        <p14:creationId xmlns:p14="http://schemas.microsoft.com/office/powerpoint/2010/main" val="13328573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b="1" dirty="0" smtClean="0"/>
              <a:t>Interpreting the Findings Qualitative</a:t>
            </a:r>
            <a:endParaRPr lang="en-US" sz="3200" dirty="0"/>
          </a:p>
        </p:txBody>
      </p:sp>
      <p:sp>
        <p:nvSpPr>
          <p:cNvPr id="3" name="Content Placeholder 2"/>
          <p:cNvSpPr>
            <a:spLocks noGrp="1"/>
          </p:cNvSpPr>
          <p:nvPr>
            <p:ph sz="quarter" idx="13"/>
          </p:nvPr>
        </p:nvSpPr>
        <p:spPr>
          <a:xfrm>
            <a:off x="1298448" y="2121407"/>
            <a:ext cx="7235952" cy="3602736"/>
          </a:xfrm>
        </p:spPr>
        <p:txBody>
          <a:bodyPr>
            <a:normAutofit/>
          </a:bodyPr>
          <a:lstStyle/>
          <a:p>
            <a:r>
              <a:rPr lang="en-GB" dirty="0" smtClean="0"/>
              <a:t>Summarising:</a:t>
            </a:r>
          </a:p>
          <a:p>
            <a:pPr lvl="1"/>
            <a:r>
              <a:rPr lang="en-GB" dirty="0" smtClean="0"/>
              <a:t>Responses are summarised, often by means of identifying common themes and grouping under these. Summarising can help interpretation to be more meaningful and useful. </a:t>
            </a:r>
          </a:p>
          <a:p>
            <a:r>
              <a:rPr lang="en-GB" dirty="0" smtClean="0"/>
              <a:t>Interpreting:</a:t>
            </a:r>
          </a:p>
          <a:p>
            <a:pPr lvl="1"/>
            <a:r>
              <a:rPr lang="en-GB" dirty="0" smtClean="0"/>
              <a:t>This is where you look at the raw data and interpret what you think are main messages or themes</a:t>
            </a:r>
          </a:p>
          <a:p>
            <a:endParaRPr lang="en-GB" dirty="0" smtClean="0"/>
          </a:p>
          <a:p>
            <a:pPr lvl="1"/>
            <a:endParaRPr lang="en-US" dirty="0"/>
          </a:p>
        </p:txBody>
      </p:sp>
    </p:spTree>
    <p:extLst>
      <p:ext uri="{BB962C8B-B14F-4D97-AF65-F5344CB8AC3E}">
        <p14:creationId xmlns:p14="http://schemas.microsoft.com/office/powerpoint/2010/main" val="6820426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solidFill>
                  <a:prstClr val="black"/>
                </a:solidFill>
              </a:rPr>
              <a:t>Interpreting the Findings </a:t>
            </a:r>
            <a:r>
              <a:rPr lang="en-GB" sz="3200" b="1" dirty="0" smtClean="0">
                <a:solidFill>
                  <a:prstClr val="black"/>
                </a:solidFill>
              </a:rPr>
              <a:t>Qualitative</a:t>
            </a:r>
            <a:endParaRPr lang="en-US" dirty="0"/>
          </a:p>
        </p:txBody>
      </p:sp>
      <p:sp>
        <p:nvSpPr>
          <p:cNvPr id="3" name="Content Placeholder 2"/>
          <p:cNvSpPr>
            <a:spLocks noGrp="1"/>
          </p:cNvSpPr>
          <p:nvPr>
            <p:ph sz="quarter" idx="13"/>
          </p:nvPr>
        </p:nvSpPr>
        <p:spPr>
          <a:xfrm>
            <a:off x="1298448" y="2121407"/>
            <a:ext cx="6854952" cy="3602736"/>
          </a:xfrm>
        </p:spPr>
        <p:txBody>
          <a:bodyPr>
            <a:normAutofit/>
          </a:bodyPr>
          <a:lstStyle/>
          <a:p>
            <a:r>
              <a:rPr lang="en-GB" dirty="0" smtClean="0"/>
              <a:t>Coding</a:t>
            </a:r>
          </a:p>
          <a:p>
            <a:pPr lvl="1" algn="just"/>
            <a:r>
              <a:rPr lang="en-GB" dirty="0" smtClean="0"/>
              <a:t>This process means allocating a ‘code’ for all responses received. These codes allow distinctions in the data to be seen and discussion regarding similarities and differences between different groups and codes. For Example, if your question  is “what do you think about your park?” Your codes may focus on swing, slide, roundabout etc. In addition, once all data has been coded, it will then be possible to quantify the responses. </a:t>
            </a:r>
          </a:p>
          <a:p>
            <a:pPr lvl="1"/>
            <a:endParaRPr lang="en-GB" dirty="0" smtClean="0"/>
          </a:p>
          <a:p>
            <a:endParaRPr lang="en-US" dirty="0"/>
          </a:p>
        </p:txBody>
      </p:sp>
    </p:spTree>
    <p:extLst>
      <p:ext uri="{BB962C8B-B14F-4D97-AF65-F5344CB8AC3E}">
        <p14:creationId xmlns:p14="http://schemas.microsoft.com/office/powerpoint/2010/main" val="27351597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a:t>Interpreting the Findings Qualitative cont.</a:t>
            </a:r>
            <a:endParaRPr lang="en-GB" dirty="0"/>
          </a:p>
        </p:txBody>
      </p:sp>
      <p:sp>
        <p:nvSpPr>
          <p:cNvPr id="6" name="Content Placeholder 5"/>
          <p:cNvSpPr>
            <a:spLocks noGrp="1"/>
          </p:cNvSpPr>
          <p:nvPr>
            <p:ph idx="1"/>
          </p:nvPr>
        </p:nvSpPr>
        <p:spPr/>
        <p:txBody>
          <a:bodyPr/>
          <a:lstStyle/>
          <a:p>
            <a:r>
              <a:rPr lang="en-GB" dirty="0" smtClean="0"/>
              <a:t>Thematic analysis</a:t>
            </a:r>
          </a:p>
          <a:p>
            <a:r>
              <a:rPr lang="en-GB" dirty="0" smtClean="0"/>
              <a:t>Common in qualitative analysis</a:t>
            </a:r>
          </a:p>
          <a:p>
            <a:r>
              <a:rPr lang="en-GB" dirty="0" smtClean="0"/>
              <a:t>A method for identifying and analysing patterns – or themes – within your data</a:t>
            </a:r>
          </a:p>
          <a:p>
            <a:r>
              <a:rPr lang="en-GB" dirty="0" smtClean="0"/>
              <a:t>“A theme captures something important about the data in relation to the research question, and represents a level of patterned response or meaning within the data” (</a:t>
            </a:r>
            <a:r>
              <a:rPr lang="en-GB" dirty="0" err="1" smtClean="0"/>
              <a:t>Gray</a:t>
            </a:r>
            <a:r>
              <a:rPr lang="en-GB" dirty="0" smtClean="0"/>
              <a:t>, 2014, p. 609)</a:t>
            </a:r>
            <a:endParaRPr lang="en-GB" dirty="0"/>
          </a:p>
        </p:txBody>
      </p:sp>
    </p:spTree>
    <p:extLst>
      <p:ext uri="{BB962C8B-B14F-4D97-AF65-F5344CB8AC3E}">
        <p14:creationId xmlns:p14="http://schemas.microsoft.com/office/powerpoint/2010/main" val="29226891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b="1" dirty="0" smtClean="0"/>
              <a:t>Interpreting </a:t>
            </a:r>
            <a:r>
              <a:rPr lang="en-GB" sz="3200" b="1" dirty="0"/>
              <a:t>the Findings </a:t>
            </a:r>
            <a:r>
              <a:rPr lang="en-GB" sz="3200" b="1" dirty="0" smtClean="0"/>
              <a:t>Qualitative cont.</a:t>
            </a:r>
            <a:endParaRPr lang="en-US" sz="3200" dirty="0"/>
          </a:p>
        </p:txBody>
      </p:sp>
      <p:sp>
        <p:nvSpPr>
          <p:cNvPr id="3" name="Content Placeholder 2"/>
          <p:cNvSpPr>
            <a:spLocks noGrp="1"/>
          </p:cNvSpPr>
          <p:nvPr>
            <p:ph sz="quarter" idx="13"/>
          </p:nvPr>
        </p:nvSpPr>
        <p:spPr>
          <a:xfrm>
            <a:off x="1298448" y="2121407"/>
            <a:ext cx="7616952" cy="3602736"/>
          </a:xfrm>
        </p:spPr>
        <p:txBody>
          <a:bodyPr>
            <a:normAutofit/>
          </a:bodyPr>
          <a:lstStyle/>
          <a:p>
            <a:r>
              <a:rPr lang="en-GB" dirty="0" smtClean="0"/>
              <a:t>Working with Visual Data:</a:t>
            </a:r>
          </a:p>
          <a:p>
            <a:pPr lvl="1"/>
            <a:r>
              <a:rPr lang="en-GB" dirty="0" smtClean="0"/>
              <a:t>Visual Data (photographs, drawings, craft work etc.) can be seen as qualitative data and can be analysed interpretively. The best way to achieve this is to set questions and analyse each piece of visual data using the same questions—for example:</a:t>
            </a:r>
          </a:p>
          <a:p>
            <a:pPr lvl="2"/>
            <a:r>
              <a:rPr lang="en-GB" dirty="0" smtClean="0"/>
              <a:t>Where was the photograph taken</a:t>
            </a:r>
          </a:p>
          <a:p>
            <a:pPr lvl="2"/>
            <a:r>
              <a:rPr lang="en-GB" dirty="0" smtClean="0"/>
              <a:t>What does the art depict</a:t>
            </a:r>
          </a:p>
          <a:p>
            <a:pPr lvl="2"/>
            <a:r>
              <a:rPr lang="en-GB" dirty="0" smtClean="0"/>
              <a:t>Who or what is the main subject?</a:t>
            </a:r>
          </a:p>
          <a:p>
            <a:pPr lvl="2"/>
            <a:endParaRPr lang="en-GB" dirty="0" smtClean="0"/>
          </a:p>
          <a:p>
            <a:endParaRPr lang="en-US" dirty="0"/>
          </a:p>
        </p:txBody>
      </p:sp>
      <p:sp>
        <p:nvSpPr>
          <p:cNvPr id="4" name="Content Placeholder 3"/>
          <p:cNvSpPr>
            <a:spLocks noGrp="1"/>
          </p:cNvSpPr>
          <p:nvPr>
            <p:ph sz="quarter" idx="14"/>
          </p:nvPr>
        </p:nvSpPr>
        <p:spPr/>
        <p:txBody>
          <a:bodyPr>
            <a:normAutofit/>
          </a:bodyPr>
          <a:lstStyle/>
          <a:p>
            <a:pPr marL="365760" lvl="1" indent="0">
              <a:buNone/>
            </a:pPr>
            <a:r>
              <a:rPr lang="cy-GB" altLang="cy-GB" dirty="0" smtClean="0"/>
              <a:t> </a:t>
            </a:r>
            <a:endParaRPr lang="cy-GB" altLang="cy-GB" dirty="0"/>
          </a:p>
        </p:txBody>
      </p:sp>
    </p:spTree>
    <p:extLst>
      <p:ext uri="{BB962C8B-B14F-4D97-AF65-F5344CB8AC3E}">
        <p14:creationId xmlns:p14="http://schemas.microsoft.com/office/powerpoint/2010/main" val="3487382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b="1" dirty="0"/>
              <a:t>Interpreting the Findings Qualitative cont</a:t>
            </a:r>
            <a:r>
              <a:rPr lang="en-GB" sz="3200" b="1" dirty="0" smtClean="0"/>
              <a:t>.</a:t>
            </a:r>
            <a:endParaRPr lang="en-GB" sz="3200" dirty="0"/>
          </a:p>
        </p:txBody>
      </p:sp>
      <p:sp>
        <p:nvSpPr>
          <p:cNvPr id="3" name="Content Placeholder 2"/>
          <p:cNvSpPr>
            <a:spLocks noGrp="1"/>
          </p:cNvSpPr>
          <p:nvPr>
            <p:ph sz="quarter" idx="13"/>
          </p:nvPr>
        </p:nvSpPr>
        <p:spPr>
          <a:xfrm>
            <a:off x="1298448" y="2121407"/>
            <a:ext cx="7388352" cy="3602736"/>
          </a:xfrm>
        </p:spPr>
        <p:txBody>
          <a:bodyPr/>
          <a:lstStyle/>
          <a:p>
            <a:pPr marL="274320" lvl="1"/>
            <a:r>
              <a:rPr lang="en-GB" dirty="0"/>
              <a:t>The codes identified can also be applied to visual data, if appropriate. This approach will allow you to maintain focus during analysis and enable you to compare and contrast different pieces of visual data. </a:t>
            </a:r>
          </a:p>
          <a:p>
            <a:endParaRPr lang="en-GB" dirty="0"/>
          </a:p>
        </p:txBody>
      </p:sp>
    </p:spTree>
    <p:extLst>
      <p:ext uri="{BB962C8B-B14F-4D97-AF65-F5344CB8AC3E}">
        <p14:creationId xmlns:p14="http://schemas.microsoft.com/office/powerpoint/2010/main" val="25730959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b="1" dirty="0" smtClean="0"/>
              <a:t>Interpreting the Findings: </a:t>
            </a:r>
            <a:r>
              <a:rPr lang="en-GB" sz="3200" b="1" i="1" dirty="0" smtClean="0"/>
              <a:t>Quantitative</a:t>
            </a:r>
            <a:endParaRPr lang="en-US" sz="3200" dirty="0"/>
          </a:p>
        </p:txBody>
      </p:sp>
      <p:sp>
        <p:nvSpPr>
          <p:cNvPr id="3" name="Content Placeholder 2"/>
          <p:cNvSpPr>
            <a:spLocks noGrp="1"/>
          </p:cNvSpPr>
          <p:nvPr>
            <p:ph sz="quarter" idx="13"/>
          </p:nvPr>
        </p:nvSpPr>
        <p:spPr>
          <a:xfrm>
            <a:off x="1298448" y="2121407"/>
            <a:ext cx="7083552" cy="3602736"/>
          </a:xfrm>
        </p:spPr>
        <p:txBody>
          <a:bodyPr>
            <a:normAutofit/>
          </a:bodyPr>
          <a:lstStyle/>
          <a:p>
            <a:r>
              <a:rPr lang="en-GB" dirty="0" smtClean="0"/>
              <a:t>Quantitative data is all about numbers.</a:t>
            </a:r>
          </a:p>
          <a:p>
            <a:r>
              <a:rPr lang="en-GB" dirty="0" smtClean="0"/>
              <a:t>Whether the data is from a questionnaire, interview, graffiti wall, suggestion box etc., all the responses should be countable;</a:t>
            </a:r>
          </a:p>
          <a:p>
            <a:r>
              <a:rPr lang="en-GB" dirty="0" smtClean="0"/>
              <a:t>Care must be taken in framing the question posed. For example, if a question like “Do you like school?” is asked, the answers need to be a choice from ‘yes’ or ‘no’ and ‘sometimes’ or ‘on a scale from 1 to 4’. </a:t>
            </a:r>
          </a:p>
          <a:p>
            <a:r>
              <a:rPr lang="en-GB" dirty="0" smtClean="0"/>
              <a:t>Each response can then be counted. </a:t>
            </a:r>
            <a:endParaRPr lang="en-US" dirty="0"/>
          </a:p>
        </p:txBody>
      </p:sp>
    </p:spTree>
    <p:extLst>
      <p:ext uri="{BB962C8B-B14F-4D97-AF65-F5344CB8AC3E}">
        <p14:creationId xmlns:p14="http://schemas.microsoft.com/office/powerpoint/2010/main" val="1996291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b="1" dirty="0" smtClean="0"/>
              <a:t>Suggestions on Analysis : first steps</a:t>
            </a:r>
            <a:endParaRPr lang="en-US" sz="3200" b="1" dirty="0"/>
          </a:p>
        </p:txBody>
      </p:sp>
      <p:sp>
        <p:nvSpPr>
          <p:cNvPr id="3" name="Content Placeholder 2"/>
          <p:cNvSpPr>
            <a:spLocks noGrp="1"/>
          </p:cNvSpPr>
          <p:nvPr>
            <p:ph sz="quarter" idx="13"/>
          </p:nvPr>
        </p:nvSpPr>
        <p:spPr>
          <a:xfrm>
            <a:off x="1298448" y="2121407"/>
            <a:ext cx="7235952" cy="3602736"/>
          </a:xfrm>
        </p:spPr>
        <p:txBody>
          <a:bodyPr>
            <a:normAutofit/>
          </a:bodyPr>
          <a:lstStyle/>
          <a:p>
            <a:r>
              <a:rPr lang="en-GB" dirty="0" smtClean="0"/>
              <a:t>Transcribe data </a:t>
            </a:r>
          </a:p>
          <a:p>
            <a:r>
              <a:rPr lang="en-GB" dirty="0" smtClean="0"/>
              <a:t>Note demographics </a:t>
            </a:r>
          </a:p>
          <a:p>
            <a:r>
              <a:rPr lang="en-GB" dirty="0" smtClean="0"/>
              <a:t>What are some of your first impressions about the data </a:t>
            </a:r>
          </a:p>
          <a:p>
            <a:r>
              <a:rPr lang="en-GB" dirty="0" smtClean="0"/>
              <a:t>What issues arose more than once </a:t>
            </a:r>
          </a:p>
          <a:p>
            <a:r>
              <a:rPr lang="en-GB" dirty="0" smtClean="0"/>
              <a:t>What surprised you if anything </a:t>
            </a:r>
          </a:p>
          <a:p>
            <a:r>
              <a:rPr lang="en-GB" dirty="0" smtClean="0"/>
              <a:t>What did you learn </a:t>
            </a:r>
          </a:p>
          <a:p>
            <a:endParaRPr lang="en-US" dirty="0"/>
          </a:p>
        </p:txBody>
      </p:sp>
    </p:spTree>
    <p:extLst>
      <p:ext uri="{BB962C8B-B14F-4D97-AF65-F5344CB8AC3E}">
        <p14:creationId xmlns:p14="http://schemas.microsoft.com/office/powerpoint/2010/main" val="2481680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Analysis</a:t>
            </a:r>
            <a:r>
              <a:rPr lang="en-GB" dirty="0" smtClean="0"/>
              <a:t/>
            </a:r>
            <a:br>
              <a:rPr lang="en-GB" dirty="0" smtClean="0"/>
            </a:br>
            <a:endParaRPr lang="en-US" dirty="0"/>
          </a:p>
        </p:txBody>
      </p:sp>
      <p:sp>
        <p:nvSpPr>
          <p:cNvPr id="3" name="Content Placeholder 2"/>
          <p:cNvSpPr>
            <a:spLocks noGrp="1"/>
          </p:cNvSpPr>
          <p:nvPr>
            <p:ph sz="quarter" idx="13"/>
          </p:nvPr>
        </p:nvSpPr>
        <p:spPr>
          <a:xfrm>
            <a:off x="1298448" y="2121407"/>
            <a:ext cx="6931152" cy="3602736"/>
          </a:xfrm>
        </p:spPr>
        <p:txBody>
          <a:bodyPr>
            <a:normAutofit/>
          </a:bodyPr>
          <a:lstStyle/>
          <a:p>
            <a:r>
              <a:rPr lang="en-GB" dirty="0" smtClean="0"/>
              <a:t>Read through data </a:t>
            </a:r>
          </a:p>
          <a:p>
            <a:r>
              <a:rPr lang="en-GB" dirty="0" smtClean="0"/>
              <a:t>Look for patterns</a:t>
            </a:r>
            <a:r>
              <a:rPr lang="en-US" dirty="0" smtClean="0"/>
              <a:t>? What issues are arising again and again </a:t>
            </a:r>
          </a:p>
          <a:p>
            <a:r>
              <a:rPr lang="en-GB" dirty="0" smtClean="0"/>
              <a:t>Any differences in data attributed to different groups, individuals how may differences </a:t>
            </a:r>
          </a:p>
          <a:p>
            <a:r>
              <a:rPr lang="en-GB" dirty="0" smtClean="0"/>
              <a:t>Highlight interesting quotes or stories to use to illustrate your themes</a:t>
            </a:r>
          </a:p>
          <a:p>
            <a:endParaRPr lang="en-GB" dirty="0" smtClean="0"/>
          </a:p>
          <a:p>
            <a:endParaRPr lang="en-GB" dirty="0" smtClean="0"/>
          </a:p>
        </p:txBody>
      </p:sp>
    </p:spTree>
    <p:extLst>
      <p:ext uri="{BB962C8B-B14F-4D97-AF65-F5344CB8AC3E}">
        <p14:creationId xmlns:p14="http://schemas.microsoft.com/office/powerpoint/2010/main" val="22674720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Analysis</a:t>
            </a:r>
            <a:r>
              <a:rPr lang="en-GB" dirty="0" smtClean="0"/>
              <a:t/>
            </a:r>
            <a:br>
              <a:rPr lang="en-GB" dirty="0" smtClean="0"/>
            </a:br>
            <a:endParaRPr lang="en-US" dirty="0"/>
          </a:p>
        </p:txBody>
      </p:sp>
      <p:sp>
        <p:nvSpPr>
          <p:cNvPr id="3" name="Content Placeholder 2"/>
          <p:cNvSpPr>
            <a:spLocks noGrp="1"/>
          </p:cNvSpPr>
          <p:nvPr>
            <p:ph sz="quarter" idx="13"/>
          </p:nvPr>
        </p:nvSpPr>
        <p:spPr>
          <a:xfrm>
            <a:off x="1298448" y="2121406"/>
            <a:ext cx="7159752" cy="4126993"/>
          </a:xfrm>
        </p:spPr>
        <p:txBody>
          <a:bodyPr>
            <a:normAutofit/>
          </a:bodyPr>
          <a:lstStyle/>
          <a:p>
            <a:r>
              <a:rPr lang="en-GB" dirty="0" smtClean="0"/>
              <a:t>Create summary statements of the data, </a:t>
            </a:r>
            <a:r>
              <a:rPr lang="en-GB" dirty="0" err="1" smtClean="0"/>
              <a:t>e,g</a:t>
            </a:r>
            <a:r>
              <a:rPr lang="en-GB" dirty="0" smtClean="0"/>
              <a:t> for each question of an interview or for each individual theme:</a:t>
            </a:r>
          </a:p>
          <a:p>
            <a:pPr lvl="1"/>
            <a:r>
              <a:rPr lang="en-GB" dirty="0" smtClean="0"/>
              <a:t>All of the young people interviewed stated that the programme had a positive impact on their lives.   Almost all (22 of the 25) young people interviewed stated that they learned how to speak out about issues that were important to them and had gained leadership skills. For example one young person made the following statement:</a:t>
            </a:r>
          </a:p>
          <a:p>
            <a:pPr lvl="2"/>
            <a:r>
              <a:rPr lang="en-GB" dirty="0" smtClean="0"/>
              <a:t>“I learned how to stand up for myself and speak up when I need to. I have been doing this in class all year, and other students admire me for that….”</a:t>
            </a:r>
            <a:endParaRPr lang="en-US" dirty="0"/>
          </a:p>
        </p:txBody>
      </p:sp>
    </p:spTree>
    <p:extLst>
      <p:ext uri="{BB962C8B-B14F-4D97-AF65-F5344CB8AC3E}">
        <p14:creationId xmlns:p14="http://schemas.microsoft.com/office/powerpoint/2010/main" val="1894226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b="1" dirty="0" smtClean="0"/>
              <a:t>Creative Analysis: Feedback</a:t>
            </a:r>
            <a:r>
              <a:rPr lang="en-GB" sz="3600" dirty="0" smtClean="0"/>
              <a:t/>
            </a:r>
            <a:br>
              <a:rPr lang="en-GB" sz="3600" dirty="0" smtClean="0"/>
            </a:br>
            <a:endParaRPr lang="en-US" sz="3600" dirty="0"/>
          </a:p>
        </p:txBody>
      </p:sp>
      <p:sp>
        <p:nvSpPr>
          <p:cNvPr id="3" name="Content Placeholder 2"/>
          <p:cNvSpPr>
            <a:spLocks noGrp="1"/>
          </p:cNvSpPr>
          <p:nvPr>
            <p:ph sz="quarter" idx="13"/>
          </p:nvPr>
        </p:nvSpPr>
        <p:spPr>
          <a:xfrm>
            <a:off x="1298448" y="2121407"/>
            <a:ext cx="7159752" cy="3602736"/>
          </a:xfrm>
        </p:spPr>
        <p:txBody>
          <a:bodyPr>
            <a:normAutofit/>
          </a:bodyPr>
          <a:lstStyle/>
          <a:p>
            <a:r>
              <a:rPr lang="en-GB" dirty="0" smtClean="0"/>
              <a:t>Video of research: outline over of theme, provide interview clips of examples of evidence…(don’t forget ethics)</a:t>
            </a:r>
          </a:p>
          <a:p>
            <a:r>
              <a:rPr lang="en-GB" dirty="0" smtClean="0"/>
              <a:t>Performances: drama</a:t>
            </a:r>
          </a:p>
          <a:p>
            <a:r>
              <a:rPr lang="en-GB" dirty="0" smtClean="0"/>
              <a:t>Pictorial….</a:t>
            </a:r>
            <a:endParaRPr lang="en-US" dirty="0"/>
          </a:p>
        </p:txBody>
      </p:sp>
    </p:spTree>
    <p:extLst>
      <p:ext uri="{BB962C8B-B14F-4D97-AF65-F5344CB8AC3E}">
        <p14:creationId xmlns:p14="http://schemas.microsoft.com/office/powerpoint/2010/main" val="32352804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Example</a:t>
            </a:r>
            <a:r>
              <a:rPr lang="en-GB" dirty="0" smtClean="0"/>
              <a:t/>
            </a:r>
            <a:br>
              <a:rPr lang="en-GB" dirty="0" smtClean="0"/>
            </a:br>
            <a:endParaRPr lang="en-US" dirty="0"/>
          </a:p>
        </p:txBody>
      </p:sp>
      <p:sp>
        <p:nvSpPr>
          <p:cNvPr id="3" name="Content Placeholder 2"/>
          <p:cNvSpPr>
            <a:spLocks noGrp="1"/>
          </p:cNvSpPr>
          <p:nvPr>
            <p:ph sz="quarter" idx="13"/>
          </p:nvPr>
        </p:nvSpPr>
        <p:spPr>
          <a:xfrm>
            <a:off x="1066800" y="1853755"/>
            <a:ext cx="7693152" cy="4203193"/>
          </a:xfrm>
        </p:spPr>
        <p:txBody>
          <a:bodyPr>
            <a:normAutofit fontScale="92500" lnSpcReduction="10000"/>
          </a:bodyPr>
          <a:lstStyle/>
          <a:p>
            <a:r>
              <a:rPr lang="en-GB" dirty="0" smtClean="0"/>
              <a:t>Run a focus group, on:</a:t>
            </a:r>
          </a:p>
          <a:p>
            <a:pPr lvl="1"/>
            <a:r>
              <a:rPr lang="en-GB" dirty="0" smtClean="0"/>
              <a:t>What makes a good youth worker? </a:t>
            </a:r>
          </a:p>
          <a:p>
            <a:r>
              <a:rPr lang="en-GB" dirty="0"/>
              <a:t>Summarise the data collected into </a:t>
            </a:r>
            <a:r>
              <a:rPr lang="en-GB" dirty="0" smtClean="0"/>
              <a:t>key themes/issues </a:t>
            </a:r>
            <a:r>
              <a:rPr lang="en-GB" dirty="0"/>
              <a:t>that have emerged,  </a:t>
            </a:r>
          </a:p>
          <a:p>
            <a:r>
              <a:rPr lang="en-GB" dirty="0"/>
              <a:t>Note these down on a piece of paper </a:t>
            </a:r>
          </a:p>
          <a:p>
            <a:r>
              <a:rPr lang="en-GB" dirty="0" smtClean="0"/>
              <a:t>Put </a:t>
            </a:r>
            <a:r>
              <a:rPr lang="en-GB" dirty="0"/>
              <a:t>a dot against what you think are the most important </a:t>
            </a:r>
            <a:r>
              <a:rPr lang="en-GB" dirty="0" smtClean="0"/>
              <a:t>themes </a:t>
            </a:r>
            <a:endParaRPr lang="en-GB" dirty="0"/>
          </a:p>
          <a:p>
            <a:r>
              <a:rPr lang="en-GB" dirty="0"/>
              <a:t>Identify why you think they are important.</a:t>
            </a:r>
          </a:p>
          <a:p>
            <a:r>
              <a:rPr lang="en-GB" dirty="0"/>
              <a:t>When you have identified your key themes, write each them on a separate piece of paper.</a:t>
            </a:r>
          </a:p>
          <a:p>
            <a:r>
              <a:rPr lang="en-GB" dirty="0"/>
              <a:t>Under each </a:t>
            </a:r>
            <a:r>
              <a:rPr lang="en-GB" dirty="0" smtClean="0"/>
              <a:t>theme write </a:t>
            </a:r>
            <a:r>
              <a:rPr lang="en-GB" dirty="0"/>
              <a:t>some evidence for why you choose these themes </a:t>
            </a:r>
            <a:r>
              <a:rPr lang="en-GB" dirty="0" err="1"/>
              <a:t>e.g</a:t>
            </a:r>
            <a:r>
              <a:rPr lang="en-GB" dirty="0"/>
              <a:t> Quotes…</a:t>
            </a:r>
            <a:endParaRPr lang="en-US" dirty="0"/>
          </a:p>
          <a:p>
            <a:endParaRPr lang="en-GB" dirty="0" smtClean="0"/>
          </a:p>
        </p:txBody>
      </p:sp>
    </p:spTree>
    <p:extLst>
      <p:ext uri="{BB962C8B-B14F-4D97-AF65-F5344CB8AC3E}">
        <p14:creationId xmlns:p14="http://schemas.microsoft.com/office/powerpoint/2010/main" val="31804639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References</a:t>
            </a:r>
            <a:endParaRPr lang="en-GB" dirty="0"/>
          </a:p>
        </p:txBody>
      </p:sp>
      <p:sp>
        <p:nvSpPr>
          <p:cNvPr id="3" name="Content Placeholder 2"/>
          <p:cNvSpPr>
            <a:spLocks noGrp="1"/>
          </p:cNvSpPr>
          <p:nvPr>
            <p:ph idx="1"/>
          </p:nvPr>
        </p:nvSpPr>
        <p:spPr/>
        <p:txBody>
          <a:bodyPr>
            <a:normAutofit/>
          </a:bodyPr>
          <a:lstStyle/>
          <a:p>
            <a:pPr>
              <a:lnSpc>
                <a:spcPct val="80000"/>
              </a:lnSpc>
              <a:defRPr/>
            </a:pPr>
            <a:r>
              <a:rPr lang="en-US" dirty="0" err="1" smtClean="0"/>
              <a:t>Bryman</a:t>
            </a:r>
            <a:r>
              <a:rPr lang="en-US" dirty="0" smtClean="0"/>
              <a:t>, A. (2008) </a:t>
            </a:r>
            <a:r>
              <a:rPr lang="en-US" i="1" dirty="0" smtClean="0"/>
              <a:t>Social Research Methods. </a:t>
            </a:r>
            <a:r>
              <a:rPr lang="en-US" dirty="0" smtClean="0"/>
              <a:t>New York: Oxford University Press.</a:t>
            </a:r>
          </a:p>
          <a:p>
            <a:pPr>
              <a:lnSpc>
                <a:spcPct val="80000"/>
              </a:lnSpc>
              <a:defRPr/>
            </a:pPr>
            <a:r>
              <a:rPr lang="en-US" dirty="0" smtClean="0"/>
              <a:t>Creswell</a:t>
            </a:r>
            <a:r>
              <a:rPr lang="en-US" dirty="0"/>
              <a:t>, J. (1998). </a:t>
            </a:r>
            <a:r>
              <a:rPr lang="en-US" i="1" dirty="0"/>
              <a:t>Qualitative inquiry and research design</a:t>
            </a:r>
            <a:r>
              <a:rPr lang="en-US" dirty="0"/>
              <a:t>, Thousand Oaks: Sage</a:t>
            </a:r>
          </a:p>
          <a:p>
            <a:pPr>
              <a:lnSpc>
                <a:spcPct val="80000"/>
              </a:lnSpc>
              <a:defRPr/>
            </a:pPr>
            <a:r>
              <a:rPr lang="en-US" dirty="0"/>
              <a:t>Creswell, J. (2002). Analyzing and interpreting qualitative data</a:t>
            </a:r>
            <a:r>
              <a:rPr lang="en-US" i="1" dirty="0"/>
              <a:t> (pp256-283)</a:t>
            </a:r>
            <a:r>
              <a:rPr lang="en-US" dirty="0"/>
              <a:t>. In J Creswell, </a:t>
            </a:r>
            <a:r>
              <a:rPr lang="en-US" i="1" dirty="0"/>
              <a:t>Educational research</a:t>
            </a:r>
            <a:r>
              <a:rPr lang="en-US" dirty="0"/>
              <a:t>, Thousand Oaks: Sage </a:t>
            </a:r>
          </a:p>
          <a:p>
            <a:pPr>
              <a:lnSpc>
                <a:spcPct val="80000"/>
              </a:lnSpc>
              <a:defRPr/>
            </a:pPr>
            <a:r>
              <a:rPr lang="en-US" dirty="0" err="1"/>
              <a:t>Maykut</a:t>
            </a:r>
            <a:r>
              <a:rPr lang="en-US" dirty="0"/>
              <a:t>, P. &amp; Morehouse, R. (1994) Qualitative data analysis: using the constant comparative method , In P. </a:t>
            </a:r>
            <a:r>
              <a:rPr lang="en-US" dirty="0" err="1"/>
              <a:t>Maykut</a:t>
            </a:r>
            <a:r>
              <a:rPr lang="en-US" dirty="0"/>
              <a:t> &amp; R. Morehouse, </a:t>
            </a:r>
            <a:r>
              <a:rPr lang="en-US" i="1" dirty="0"/>
              <a:t>Beginning qualitative research</a:t>
            </a:r>
            <a:r>
              <a:rPr lang="en-US" dirty="0"/>
              <a:t>, London </a:t>
            </a:r>
            <a:r>
              <a:rPr lang="en-US" dirty="0" err="1"/>
              <a:t>Falmer</a:t>
            </a:r>
            <a:r>
              <a:rPr lang="en-US" dirty="0"/>
              <a:t> Press </a:t>
            </a:r>
            <a:endParaRPr lang="en-AU" dirty="0"/>
          </a:p>
          <a:p>
            <a:endParaRPr lang="en-GB" dirty="0"/>
          </a:p>
        </p:txBody>
      </p:sp>
    </p:spTree>
    <p:extLst>
      <p:ext uri="{BB962C8B-B14F-4D97-AF65-F5344CB8AC3E}">
        <p14:creationId xmlns:p14="http://schemas.microsoft.com/office/powerpoint/2010/main" val="338197060"/>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Gallery</Template>
  <TotalTime>714</TotalTime>
  <Words>1207</Words>
  <Application>Microsoft Office PowerPoint</Application>
  <PresentationFormat>On-screen Show (4:3)</PresentationFormat>
  <Paragraphs>85</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Gill Sans MT</vt:lpstr>
      <vt:lpstr>Wingdings</vt:lpstr>
      <vt:lpstr>Gallery</vt:lpstr>
      <vt:lpstr>DATA ANALYSIS</vt:lpstr>
      <vt:lpstr>Chapter 5</vt:lpstr>
      <vt:lpstr>Interpreting the Findings: Qualitative</vt:lpstr>
      <vt:lpstr>Data analysis</vt:lpstr>
      <vt:lpstr>Data analysis  </vt:lpstr>
      <vt:lpstr>Data analysis </vt:lpstr>
      <vt:lpstr>Interpreting the Findings Qualitative</vt:lpstr>
      <vt:lpstr>Interpreting the Findings Qualitative</vt:lpstr>
      <vt:lpstr>Interpreting the Findings Qualitative cont.</vt:lpstr>
      <vt:lpstr>Interpreting the Findings Qualitative cont.</vt:lpstr>
      <vt:lpstr>Interpreting the Findings Qualitative cont.</vt:lpstr>
      <vt:lpstr>Interpreting the Findings: Quantitative</vt:lpstr>
      <vt:lpstr>Suggestions on Analysis : first steps</vt:lpstr>
      <vt:lpstr>Analysis </vt:lpstr>
      <vt:lpstr>Analysis </vt:lpstr>
      <vt:lpstr>Creative Analysis: Feedback </vt:lpstr>
      <vt:lpstr>Example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PARTICIPATORY QUALITATIVE DATA ANALYSIS</dc:title>
  <dc:creator>Administrator</dc:creator>
  <cp:lastModifiedBy>Darrel Williams</cp:lastModifiedBy>
  <cp:revision>49</cp:revision>
  <cp:lastPrinted>2015-10-05T10:05:48Z</cp:lastPrinted>
  <dcterms:created xsi:type="dcterms:W3CDTF">2012-12-03T14:13:18Z</dcterms:created>
  <dcterms:modified xsi:type="dcterms:W3CDTF">2020-11-23T10:45:42Z</dcterms:modified>
</cp:coreProperties>
</file>