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1" r:id="rId1"/>
  </p:sldMasterIdLst>
  <p:notesMasterIdLst>
    <p:notesMasterId r:id="rId36"/>
  </p:notesMasterIdLst>
  <p:sldIdLst>
    <p:sldId id="257" r:id="rId2"/>
    <p:sldId id="258" r:id="rId3"/>
    <p:sldId id="259" r:id="rId4"/>
    <p:sldId id="287" r:id="rId5"/>
    <p:sldId id="264" r:id="rId6"/>
    <p:sldId id="261" r:id="rId7"/>
    <p:sldId id="262" r:id="rId8"/>
    <p:sldId id="263" r:id="rId9"/>
    <p:sldId id="265" r:id="rId10"/>
    <p:sldId id="266" r:id="rId11"/>
    <p:sldId id="260" r:id="rId12"/>
    <p:sldId id="289" r:id="rId13"/>
    <p:sldId id="267" r:id="rId14"/>
    <p:sldId id="270" r:id="rId15"/>
    <p:sldId id="271" r:id="rId16"/>
    <p:sldId id="268" r:id="rId17"/>
    <p:sldId id="290" r:id="rId18"/>
    <p:sldId id="269" r:id="rId19"/>
    <p:sldId id="272" r:id="rId20"/>
    <p:sldId id="273" r:id="rId21"/>
    <p:sldId id="274" r:id="rId22"/>
    <p:sldId id="275" r:id="rId23"/>
    <p:sldId id="280" r:id="rId24"/>
    <p:sldId id="279" r:id="rId25"/>
    <p:sldId id="276" r:id="rId26"/>
    <p:sldId id="277" r:id="rId27"/>
    <p:sldId id="284" r:id="rId28"/>
    <p:sldId id="285" r:id="rId29"/>
    <p:sldId id="278" r:id="rId30"/>
    <p:sldId id="281" r:id="rId31"/>
    <p:sldId id="282" r:id="rId32"/>
    <p:sldId id="283" r:id="rId33"/>
    <p:sldId id="286" r:id="rId34"/>
    <p:sldId id="288"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8267" autoAdjust="0"/>
  </p:normalViewPr>
  <p:slideViewPr>
    <p:cSldViewPr snapToGrid="0" snapToObjects="1">
      <p:cViewPr varScale="1">
        <p:scale>
          <a:sx n="94" d="100"/>
          <a:sy n="94" d="100"/>
        </p:scale>
        <p:origin x="2160" y="192"/>
      </p:cViewPr>
      <p:guideLst>
        <p:guide orient="horz" pos="2160"/>
        <p:guide pos="2880"/>
      </p:guideLst>
    </p:cSldViewPr>
  </p:slideViewPr>
  <p:notesTextViewPr>
    <p:cViewPr>
      <p:scale>
        <a:sx n="100" d="100"/>
        <a:sy n="100" d="100"/>
      </p:scale>
      <p:origin x="0" y="0"/>
    </p:cViewPr>
  </p:notesTextViewPr>
  <p:sorterViewPr>
    <p:cViewPr>
      <p:scale>
        <a:sx n="227" d="100"/>
        <a:sy n="227" d="100"/>
      </p:scale>
      <p:origin x="0" y="1088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5DA21BE-B913-0A49-A216-6843F6C369E3}" type="datetimeFigureOut">
              <a:rPr lang="en-US" smtClean="0"/>
              <a:t>4/29/19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9C6CF5-45AC-3544-873B-702CB7DC84A6}" type="slidenum">
              <a:rPr lang="en-US" smtClean="0"/>
              <a:t>‹#›</a:t>
            </a:fld>
            <a:endParaRPr lang="en-US"/>
          </a:p>
        </p:txBody>
      </p:sp>
    </p:spTree>
    <p:extLst>
      <p:ext uri="{BB962C8B-B14F-4D97-AF65-F5344CB8AC3E}">
        <p14:creationId xmlns:p14="http://schemas.microsoft.com/office/powerpoint/2010/main" val="77835423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9C6CF5-45AC-3544-873B-702CB7DC84A6}" type="slidenum">
              <a:rPr lang="en-US" smtClean="0"/>
              <a:t>6</a:t>
            </a:fld>
            <a:endParaRPr lang="en-US"/>
          </a:p>
        </p:txBody>
      </p:sp>
    </p:spTree>
    <p:extLst>
      <p:ext uri="{BB962C8B-B14F-4D97-AF65-F5344CB8AC3E}">
        <p14:creationId xmlns:p14="http://schemas.microsoft.com/office/powerpoint/2010/main" val="2793866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19C6CF5-45AC-3544-873B-702CB7DC84A6}" type="slidenum">
              <a:rPr lang="en-US" smtClean="0"/>
              <a:t>11</a:t>
            </a:fld>
            <a:endParaRPr lang="en-US"/>
          </a:p>
        </p:txBody>
      </p:sp>
    </p:spTree>
    <p:extLst>
      <p:ext uri="{BB962C8B-B14F-4D97-AF65-F5344CB8AC3E}">
        <p14:creationId xmlns:p14="http://schemas.microsoft.com/office/powerpoint/2010/main" val="2902299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 </a:t>
            </a:r>
            <a:r>
              <a:rPr lang="mr-IN" dirty="0"/>
              <a:t>–</a:t>
            </a:r>
            <a:r>
              <a:rPr lang="en-US" dirty="0"/>
              <a:t> rejects the distance and explains how the women she worked with could not understand a distanced position (p25)</a:t>
            </a:r>
          </a:p>
          <a:p>
            <a:r>
              <a:rPr lang="en-US" dirty="0"/>
              <a:t>She sees no value in </a:t>
            </a:r>
            <a:r>
              <a:rPr lang="en-US" dirty="0" err="1"/>
              <a:t>anth</a:t>
            </a:r>
            <a:r>
              <a:rPr lang="en-US" dirty="0"/>
              <a:t> at a distance</a:t>
            </a:r>
          </a:p>
          <a:p>
            <a:endParaRPr lang="en-US" dirty="0"/>
          </a:p>
        </p:txBody>
      </p:sp>
      <p:sp>
        <p:nvSpPr>
          <p:cNvPr id="4" name="Slide Number Placeholder 3"/>
          <p:cNvSpPr>
            <a:spLocks noGrp="1"/>
          </p:cNvSpPr>
          <p:nvPr>
            <p:ph type="sldNum" sz="quarter" idx="10"/>
          </p:nvPr>
        </p:nvSpPr>
        <p:spPr/>
        <p:txBody>
          <a:bodyPr/>
          <a:lstStyle/>
          <a:p>
            <a:fld id="{619C6CF5-45AC-3544-873B-702CB7DC84A6}" type="slidenum">
              <a:rPr lang="en-US" smtClean="0"/>
              <a:t>31</a:t>
            </a:fld>
            <a:endParaRPr lang="en-US"/>
          </a:p>
        </p:txBody>
      </p:sp>
    </p:spTree>
    <p:extLst>
      <p:ext uri="{BB962C8B-B14F-4D97-AF65-F5344CB8AC3E}">
        <p14:creationId xmlns:p14="http://schemas.microsoft.com/office/powerpoint/2010/main" val="2746527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8C33728-6F74-5D4E-9A81-68E1F8404DA5}" type="datetimeFigureOut">
              <a:rPr lang="en-US" smtClean="0"/>
              <a:t>4/29/19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8D9F7E-43E2-0B45-8C84-6EE2E3CEC7BE}"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C33728-6F74-5D4E-9A81-68E1F8404DA5}" type="datetimeFigureOut">
              <a:rPr lang="en-US" smtClean="0"/>
              <a:t>4/29/19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8D9F7E-43E2-0B45-8C84-6EE2E3CEC7BE}"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C33728-6F74-5D4E-9A81-68E1F8404DA5}" type="datetimeFigureOut">
              <a:rPr lang="en-US" smtClean="0"/>
              <a:t>4/29/19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8D9F7E-43E2-0B45-8C84-6EE2E3CEC7BE}"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8C33728-6F74-5D4E-9A81-68E1F8404DA5}" type="datetimeFigureOut">
              <a:rPr lang="en-US" smtClean="0"/>
              <a:t>4/29/19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8D9F7E-43E2-0B45-8C84-6EE2E3CEC7BE}"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8C33728-6F74-5D4E-9A81-68E1F8404DA5}" type="datetimeFigureOut">
              <a:rPr lang="en-US" smtClean="0"/>
              <a:t>4/29/19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E8D9F7E-43E2-0B45-8C84-6EE2E3CEC7BE}"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8C33728-6F74-5D4E-9A81-68E1F8404DA5}" type="datetimeFigureOut">
              <a:rPr lang="en-US" smtClean="0"/>
              <a:t>4/29/19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E8D9F7E-43E2-0B45-8C84-6EE2E3CEC7BE}"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C33728-6F74-5D4E-9A81-68E1F8404DA5}" type="datetimeFigureOut">
              <a:rPr lang="en-US" smtClean="0"/>
              <a:t>4/29/19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E8D9F7E-43E2-0B45-8C84-6EE2E3CEC7BE}"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C33728-6F74-5D4E-9A81-68E1F8404DA5}" type="datetimeFigureOut">
              <a:rPr lang="en-US" smtClean="0"/>
              <a:t>4/29/19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8D9F7E-43E2-0B45-8C84-6EE2E3CEC7BE}"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C33728-6F74-5D4E-9A81-68E1F8404DA5}" type="datetimeFigureOut">
              <a:rPr lang="en-US" smtClean="0"/>
              <a:t>4/29/19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8D9F7E-43E2-0B45-8C84-6EE2E3CEC7BE}"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C33728-6F74-5D4E-9A81-68E1F8404DA5}" type="datetimeFigureOut">
              <a:rPr lang="en-US" smtClean="0"/>
              <a:t>4/29/19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8D9F7E-43E2-0B45-8C84-6EE2E3CEC7BE}"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C33728-6F74-5D4E-9A81-68E1F8404DA5}" type="datetimeFigureOut">
              <a:rPr lang="en-US" smtClean="0"/>
              <a:t>4/29/19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8D9F7E-43E2-0B45-8C84-6EE2E3CEC7BE}"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11" name="Shape 11"/>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142291610"/>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C33728-6F74-5D4E-9A81-68E1F8404DA5}" type="datetimeFigureOut">
              <a:rPr lang="en-US" smtClean="0"/>
              <a:t>4/29/19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8D9F7E-43E2-0B45-8C84-6EE2E3CEC7BE}"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6.xml"/><Relationship Id="rId5" Type="http://schemas.openxmlformats.org/officeDocument/2006/relationships/image" Target="../media/image28.jpg"/><Relationship Id="rId4" Type="http://schemas.openxmlformats.org/officeDocument/2006/relationships/image" Target="../media/image27.jpg"/></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actionforadvocacy.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Shape 20"/>
          <p:cNvSpPr>
            <a:spLocks noGrp="1"/>
          </p:cNvSpPr>
          <p:nvPr>
            <p:ph type="ctrTitle"/>
          </p:nvPr>
        </p:nvSpPr>
        <p:spPr>
          <a:prstGeom prst="rect">
            <a:avLst/>
          </a:prstGeom>
        </p:spPr>
        <p:txBody>
          <a:bodyPr>
            <a:normAutofit/>
          </a:bodyPr>
          <a:lstStyle/>
          <a:p>
            <a:r>
              <a:t>Advocacy</a:t>
            </a:r>
          </a:p>
        </p:txBody>
      </p:sp>
      <p:sp>
        <p:nvSpPr>
          <p:cNvPr id="21" name="Shape 21"/>
          <p:cNvSpPr>
            <a:spLocks noGrp="1"/>
          </p:cNvSpPr>
          <p:nvPr>
            <p:ph type="subTitle" idx="1"/>
          </p:nvPr>
        </p:nvSpPr>
        <p:spPr>
          <a:prstGeom prst="rect">
            <a:avLst/>
          </a:prstGeom>
        </p:spPr>
        <p:txBody>
          <a:bodyPr>
            <a:normAutofit/>
          </a:bodyPr>
          <a:lstStyle>
            <a:lvl1pPr marL="0" indent="0" algn="ctr">
              <a:buSzTx/>
              <a:buNone/>
            </a:lvl1pPr>
          </a:lstStyle>
          <a:p>
            <a:r>
              <a:t>What is it and how does it relate to anthropology? </a:t>
            </a:r>
          </a:p>
        </p:txBody>
      </p:sp>
    </p:spTree>
    <p:extLst>
      <p:ext uri="{BB962C8B-B14F-4D97-AF65-F5344CB8AC3E}">
        <p14:creationId xmlns:p14="http://schemas.microsoft.com/office/powerpoint/2010/main" val="17610161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Shape 23"/>
          <p:cNvSpPr>
            <a:spLocks noGrp="1"/>
          </p:cNvSpPr>
          <p:nvPr>
            <p:ph type="title"/>
          </p:nvPr>
        </p:nvSpPr>
        <p:spPr>
          <a:prstGeom prst="rect">
            <a:avLst/>
          </a:prstGeom>
        </p:spPr>
        <p:txBody>
          <a:bodyPr>
            <a:normAutofit/>
          </a:bodyPr>
          <a:lstStyle/>
          <a:p>
            <a:r>
              <a:t>Etymology </a:t>
            </a:r>
          </a:p>
        </p:txBody>
      </p:sp>
      <p:sp>
        <p:nvSpPr>
          <p:cNvPr id="24" name="Shape 24"/>
          <p:cNvSpPr>
            <a:spLocks noGrp="1"/>
          </p:cNvSpPr>
          <p:nvPr>
            <p:ph sz="half" idx="1"/>
          </p:nvPr>
        </p:nvSpPr>
        <p:spPr>
          <a:prstGeom prst="rect">
            <a:avLst/>
          </a:prstGeom>
        </p:spPr>
        <p:txBody>
          <a:bodyPr>
            <a:normAutofit/>
          </a:bodyPr>
          <a:lstStyle/>
          <a:p>
            <a:pPr>
              <a:spcBef>
                <a:spcPts val="600"/>
              </a:spcBef>
              <a:buChar char="•"/>
              <a:defRPr sz="2800"/>
            </a:pPr>
            <a:r>
              <a:t>Medieval Latin, </a:t>
            </a:r>
            <a:r>
              <a:rPr i="1"/>
              <a:t>advocare</a:t>
            </a:r>
            <a:r>
              <a:t> meaning: to call to one’s aid</a:t>
            </a:r>
          </a:p>
          <a:p>
            <a:pPr>
              <a:spcBef>
                <a:spcPts val="600"/>
              </a:spcBef>
              <a:buChar char="•"/>
              <a:defRPr sz="2800"/>
            </a:pPr>
            <a:r>
              <a:t>Today, to advocate for someone means: to show support (see pic) and/or to speak out for someone who </a:t>
            </a:r>
            <a:r>
              <a:rPr i="1"/>
              <a:t>doesn’t have a voice.</a:t>
            </a:r>
          </a:p>
        </p:txBody>
      </p:sp>
      <p:sp>
        <p:nvSpPr>
          <p:cNvPr id="2" name="Content Placeholder 1"/>
          <p:cNvSpPr>
            <a:spLocks noGrp="1"/>
          </p:cNvSpPr>
          <p:nvPr>
            <p:ph sz="half" idx="2"/>
          </p:nvPr>
        </p:nvSpPr>
        <p:spPr/>
        <p:txBody>
          <a:bodyPr/>
          <a:lstStyle/>
          <a:p>
            <a:endParaRPr lang="en-US"/>
          </a:p>
        </p:txBody>
      </p:sp>
      <p:pic>
        <p:nvPicPr>
          <p:cNvPr id="25" name="image.png"/>
          <p:cNvPicPr>
            <a:picLocks noChangeAspect="1"/>
          </p:cNvPicPr>
          <p:nvPr/>
        </p:nvPicPr>
        <p:blipFill>
          <a:blip r:embed="rId2">
            <a:extLst/>
          </a:blip>
          <a:stretch>
            <a:fillRect/>
          </a:stretch>
        </p:blipFill>
        <p:spPr>
          <a:xfrm>
            <a:off x="5364162" y="1557337"/>
            <a:ext cx="2887663" cy="4930776"/>
          </a:xfrm>
          <a:prstGeom prst="rect">
            <a:avLst/>
          </a:prstGeom>
          <a:ln w="12700">
            <a:miter lim="400000"/>
          </a:ln>
        </p:spPr>
      </p:pic>
    </p:spTree>
    <p:extLst>
      <p:ext uri="{BB962C8B-B14F-4D97-AF65-F5344CB8AC3E}">
        <p14:creationId xmlns:p14="http://schemas.microsoft.com/office/powerpoint/2010/main" val="3743477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Shape 27"/>
          <p:cNvSpPr>
            <a:spLocks noGrp="1"/>
          </p:cNvSpPr>
          <p:nvPr>
            <p:ph type="title"/>
          </p:nvPr>
        </p:nvSpPr>
        <p:spPr>
          <a:prstGeom prst="rect">
            <a:avLst/>
          </a:prstGeom>
        </p:spPr>
        <p:txBody>
          <a:bodyPr>
            <a:normAutofit/>
          </a:bodyPr>
          <a:lstStyle/>
          <a:p>
            <a:r>
              <a:t>What is advocacy?</a:t>
            </a:r>
          </a:p>
        </p:txBody>
      </p:sp>
      <p:sp>
        <p:nvSpPr>
          <p:cNvPr id="28" name="Shape 28"/>
          <p:cNvSpPr>
            <a:spLocks noGrp="1"/>
          </p:cNvSpPr>
          <p:nvPr>
            <p:ph sz="half" idx="1"/>
          </p:nvPr>
        </p:nvSpPr>
        <p:spPr>
          <a:prstGeom prst="rect">
            <a:avLst/>
          </a:prstGeom>
        </p:spPr>
        <p:txBody>
          <a:bodyPr>
            <a:normAutofit/>
          </a:bodyPr>
          <a:lstStyle/>
          <a:p>
            <a:pPr>
              <a:buChar char="•"/>
              <a:defRPr i="1">
                <a:solidFill>
                  <a:srgbClr val="BE83FF"/>
                </a:solidFill>
              </a:defRPr>
            </a:pPr>
            <a:r>
              <a:rPr dirty="0"/>
              <a:t>‘Advocacy is taking action to help people say what they want, secure their rights, represent their interests and obtain services they need’</a:t>
            </a:r>
          </a:p>
          <a:p>
            <a:pPr>
              <a:spcBef>
                <a:spcPts val="300"/>
              </a:spcBef>
              <a:buChar char="•"/>
              <a:defRPr sz="1600"/>
            </a:pPr>
            <a:r>
              <a:rPr dirty="0"/>
              <a:t>(Action for Advocacy, n.d)</a:t>
            </a:r>
          </a:p>
          <a:p>
            <a:pPr>
              <a:buChar char="•"/>
            </a:pPr>
            <a:endParaRPr sz="1600" dirty="0"/>
          </a:p>
        </p:txBody>
      </p:sp>
      <p:pic>
        <p:nvPicPr>
          <p:cNvPr id="5" name="Picture 4" descr="complaints-image-web.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81976" y="1693334"/>
            <a:ext cx="4308023" cy="4148667"/>
          </a:xfrm>
          <a:prstGeom prst="rect">
            <a:avLst/>
          </a:prstGeom>
        </p:spPr>
      </p:pic>
    </p:spTree>
    <p:extLst>
      <p:ext uri="{BB962C8B-B14F-4D97-AF65-F5344CB8AC3E}">
        <p14:creationId xmlns:p14="http://schemas.microsoft.com/office/powerpoint/2010/main" val="417050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Advocates</a:t>
            </a:r>
            <a:r>
              <a:rPr lang="mr-IN" dirty="0"/>
              <a:t>…</a:t>
            </a:r>
            <a:endParaRPr lang="en-US" dirty="0"/>
          </a:p>
        </p:txBody>
      </p:sp>
      <p:sp>
        <p:nvSpPr>
          <p:cNvPr id="5" name="Content Placeholder 4"/>
          <p:cNvSpPr>
            <a:spLocks noGrp="1"/>
          </p:cNvSpPr>
          <p:nvPr>
            <p:ph sz="half" idx="1"/>
          </p:nvPr>
        </p:nvSpPr>
        <p:spPr/>
        <p:txBody>
          <a:bodyPr/>
          <a:lstStyle/>
          <a:p>
            <a:r>
              <a:rPr lang="en-US" dirty="0"/>
              <a:t>Are independent practitioners</a:t>
            </a:r>
          </a:p>
          <a:p>
            <a:r>
              <a:rPr lang="en-US" dirty="0"/>
              <a:t>Offer advice</a:t>
            </a:r>
          </a:p>
          <a:p>
            <a:r>
              <a:rPr lang="en-US" dirty="0"/>
              <a:t>Help people to speak up </a:t>
            </a:r>
            <a:r>
              <a:rPr lang="en-US" dirty="0">
                <a:solidFill>
                  <a:srgbClr val="FFFFFF"/>
                </a:solidFill>
              </a:rPr>
              <a:t>or speak for (represent)</a:t>
            </a:r>
            <a:endParaRPr lang="en-US" dirty="0"/>
          </a:p>
          <a:p>
            <a:r>
              <a:rPr lang="en-US" dirty="0">
                <a:solidFill>
                  <a:srgbClr val="63CEFF"/>
                </a:solidFill>
              </a:rPr>
              <a:t>Do not influence or alter messages</a:t>
            </a:r>
            <a:endParaRPr lang="en-US" dirty="0"/>
          </a:p>
        </p:txBody>
      </p:sp>
      <p:pic>
        <p:nvPicPr>
          <p:cNvPr id="9" name="Picture 8" descr="feb14_2.jpg"/>
          <p:cNvPicPr>
            <a:picLocks noChangeAspect="1"/>
          </p:cNvPicPr>
          <p:nvPr/>
        </p:nvPicPr>
        <p:blipFill rotWithShape="1">
          <a:blip r:embed="rId2">
            <a:extLst>
              <a:ext uri="{28A0092B-C50C-407E-A947-70E740481C1C}">
                <a14:useLocalDpi xmlns:a14="http://schemas.microsoft.com/office/drawing/2010/main" val="0"/>
              </a:ext>
            </a:extLst>
          </a:blip>
          <a:srcRect l="5741" r="4629"/>
          <a:stretch/>
        </p:blipFill>
        <p:spPr>
          <a:xfrm>
            <a:off x="4622800" y="2178051"/>
            <a:ext cx="4064000" cy="3244482"/>
          </a:xfrm>
          <a:prstGeom prst="rect">
            <a:avLst/>
          </a:prstGeom>
        </p:spPr>
      </p:pic>
    </p:spTree>
    <p:extLst>
      <p:ext uri="{BB962C8B-B14F-4D97-AF65-F5344CB8AC3E}">
        <p14:creationId xmlns:p14="http://schemas.microsoft.com/office/powerpoint/2010/main" val="2240747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Shape 46"/>
          <p:cNvSpPr>
            <a:spLocks noGrp="1"/>
          </p:cNvSpPr>
          <p:nvPr>
            <p:ph type="title"/>
          </p:nvPr>
        </p:nvSpPr>
        <p:spPr>
          <a:prstGeom prst="rect">
            <a:avLst/>
          </a:prstGeom>
        </p:spPr>
        <p:txBody>
          <a:bodyPr>
            <a:normAutofit/>
          </a:bodyPr>
          <a:lstStyle/>
          <a:p>
            <a:r>
              <a:t>Independent and non-interested</a:t>
            </a:r>
          </a:p>
        </p:txBody>
      </p:sp>
      <p:sp>
        <p:nvSpPr>
          <p:cNvPr id="47" name="Shape 47"/>
          <p:cNvSpPr>
            <a:spLocks noGrp="1"/>
          </p:cNvSpPr>
          <p:nvPr>
            <p:ph sz="half" idx="1"/>
          </p:nvPr>
        </p:nvSpPr>
        <p:spPr>
          <a:prstGeom prst="rect">
            <a:avLst/>
          </a:prstGeom>
        </p:spPr>
        <p:txBody>
          <a:bodyPr>
            <a:normAutofit fontScale="77500" lnSpcReduction="20000"/>
          </a:bodyPr>
          <a:lstStyle/>
          <a:p>
            <a:pPr>
              <a:buChar char="•"/>
              <a:defRPr sz="3000"/>
            </a:pPr>
            <a:r>
              <a:t>As advocates aim to help the powerless and excluded, they operate according to agreed principles (See: Advocacy Charter booklet posted)</a:t>
            </a:r>
          </a:p>
          <a:p>
            <a:pPr>
              <a:buChar char="•"/>
              <a:defRPr sz="3000"/>
            </a:pPr>
            <a:r>
              <a:t>Key points to advocacy:</a:t>
            </a:r>
          </a:p>
          <a:p>
            <a:pPr marL="742950" lvl="1" indent="-285750">
              <a:spcBef>
                <a:spcPts val="0"/>
              </a:spcBef>
              <a:defRPr sz="2600"/>
            </a:pPr>
            <a:r>
              <a:t>Advocates are expected to be non-judgemental</a:t>
            </a:r>
          </a:p>
          <a:p>
            <a:pPr marL="742950" lvl="1" indent="-285750">
              <a:spcBef>
                <a:spcPts val="0"/>
              </a:spcBef>
              <a:defRPr sz="2600"/>
            </a:pPr>
            <a:r>
              <a:t>to represent the person’s views and not their own – </a:t>
            </a:r>
            <a:r>
              <a:rPr i="1">
                <a:solidFill>
                  <a:srgbClr val="FF0000"/>
                </a:solidFill>
              </a:rPr>
              <a:t>regardless </a:t>
            </a:r>
          </a:p>
          <a:p>
            <a:pPr marL="742950" lvl="1" indent="-285750">
              <a:spcBef>
                <a:spcPts val="0"/>
              </a:spcBef>
              <a:defRPr sz="2600"/>
            </a:pPr>
            <a:r>
              <a:t>Advocates should not benefit from the outcome they are seeking for the other person.</a:t>
            </a:r>
          </a:p>
        </p:txBody>
      </p:sp>
      <p:sp>
        <p:nvSpPr>
          <p:cNvPr id="2" name="Content Placeholder 1"/>
          <p:cNvSpPr>
            <a:spLocks noGrp="1"/>
          </p:cNvSpPr>
          <p:nvPr>
            <p:ph sz="half" idx="2"/>
          </p:nvPr>
        </p:nvSpPr>
        <p:spPr/>
        <p:txBody>
          <a:bodyPr>
            <a:normAutofit fontScale="77500" lnSpcReduction="20000"/>
          </a:bodyPr>
          <a:lstStyle/>
          <a:p>
            <a:endParaRPr lang="en-US"/>
          </a:p>
        </p:txBody>
      </p:sp>
      <p:pic>
        <p:nvPicPr>
          <p:cNvPr id="5" name="size_550x415_Adaptive Gardens Wando Marc Web.jpeg" descr="size_550x415_Adaptive Gardens Wando Marc Web.png"/>
          <p:cNvPicPr>
            <a:picLocks noChangeAspect="1"/>
          </p:cNvPicPr>
          <p:nvPr/>
        </p:nvPicPr>
        <p:blipFill>
          <a:blip r:embed="rId2">
            <a:extLst/>
          </a:blip>
          <a:stretch>
            <a:fillRect/>
          </a:stretch>
        </p:blipFill>
        <p:spPr>
          <a:xfrm>
            <a:off x="4648200" y="1600200"/>
            <a:ext cx="4038600" cy="4525963"/>
          </a:xfrm>
          <a:prstGeom prst="rect">
            <a:avLst/>
          </a:prstGeom>
          <a:ln w="12700">
            <a:miter lim="400000"/>
          </a:ln>
        </p:spPr>
      </p:pic>
    </p:spTree>
    <p:extLst>
      <p:ext uri="{BB962C8B-B14F-4D97-AF65-F5344CB8AC3E}">
        <p14:creationId xmlns:p14="http://schemas.microsoft.com/office/powerpoint/2010/main" val="833213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Shape 34"/>
          <p:cNvSpPr>
            <a:spLocks noGrp="1"/>
          </p:cNvSpPr>
          <p:nvPr>
            <p:ph type="ctrTitle"/>
          </p:nvPr>
        </p:nvSpPr>
        <p:spPr>
          <a:prstGeom prst="rect">
            <a:avLst/>
          </a:prstGeom>
        </p:spPr>
        <p:txBody>
          <a:bodyPr>
            <a:normAutofit/>
          </a:bodyPr>
          <a:lstStyle/>
          <a:p>
            <a:r>
              <a:rPr dirty="0"/>
              <a:t>Advocacy</a:t>
            </a:r>
            <a:r>
              <a:rPr lang="en-GB" dirty="0"/>
              <a:t> therefore</a:t>
            </a:r>
            <a:r>
              <a:rPr dirty="0"/>
              <a:t>  </a:t>
            </a:r>
            <a:r>
              <a:rPr lang="en-GB" dirty="0"/>
              <a:t>'</a:t>
            </a:r>
            <a:r>
              <a:rPr dirty="0"/>
              <a:t>giv</a:t>
            </a:r>
            <a:r>
              <a:rPr lang="en-GB" dirty="0" err="1"/>
              <a:t>es</a:t>
            </a:r>
            <a:r>
              <a:rPr dirty="0"/>
              <a:t> voice</a:t>
            </a:r>
            <a:r>
              <a:rPr lang="en-GB" dirty="0"/>
              <a:t>'</a:t>
            </a:r>
            <a:endParaRPr dirty="0"/>
          </a:p>
        </p:txBody>
      </p:sp>
      <p:sp>
        <p:nvSpPr>
          <p:cNvPr id="6" name="Subtitle 5"/>
          <p:cNvSpPr>
            <a:spLocks noGrp="1"/>
          </p:cNvSpPr>
          <p:nvPr>
            <p:ph type="subTitle" idx="1"/>
          </p:nvPr>
        </p:nvSpPr>
        <p:spPr/>
        <p:txBody>
          <a:bodyPr/>
          <a:lstStyle/>
          <a:p>
            <a:r>
              <a:rPr lang="en-US" dirty="0"/>
              <a:t>Who or what may needs a voice?</a:t>
            </a:r>
          </a:p>
        </p:txBody>
      </p:sp>
    </p:spTree>
    <p:extLst>
      <p:ext uri="{BB962C8B-B14F-4D97-AF65-F5344CB8AC3E}">
        <p14:creationId xmlns:p14="http://schemas.microsoft.com/office/powerpoint/2010/main" val="2394758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Shape 38"/>
          <p:cNvSpPr>
            <a:spLocks noGrp="1"/>
          </p:cNvSpPr>
          <p:nvPr>
            <p:ph type="title"/>
          </p:nvPr>
        </p:nvSpPr>
        <p:spPr>
          <a:prstGeom prst="rect">
            <a:avLst/>
          </a:prstGeom>
        </p:spPr>
        <p:txBody>
          <a:bodyPr>
            <a:normAutofit/>
          </a:bodyPr>
          <a:lstStyle/>
          <a:p>
            <a:pPr defTabSz="777240">
              <a:defRPr sz="3400"/>
            </a:pPr>
            <a:br>
              <a:rPr dirty="0"/>
            </a:br>
            <a:endParaRPr dirty="0"/>
          </a:p>
        </p:txBody>
      </p:sp>
      <p:sp>
        <p:nvSpPr>
          <p:cNvPr id="40" name="Shape 40"/>
          <p:cNvSpPr>
            <a:spLocks noGrp="1"/>
          </p:cNvSpPr>
          <p:nvPr>
            <p:ph sz="half" idx="1"/>
          </p:nvPr>
        </p:nvSpPr>
        <p:spPr>
          <a:prstGeom prst="rect">
            <a:avLst/>
          </a:prstGeom>
        </p:spPr>
        <p:txBody>
          <a:bodyPr>
            <a:normAutofit/>
          </a:bodyPr>
          <a:lstStyle/>
          <a:p>
            <a:pPr marL="742950" lvl="1" indent="-285750">
              <a:spcBef>
                <a:spcPts val="0"/>
              </a:spcBef>
              <a:defRPr sz="2400"/>
            </a:pPr>
            <a:r>
              <a:t>Minors </a:t>
            </a:r>
          </a:p>
          <a:p>
            <a:pPr marL="742950" lvl="1" indent="-285750">
              <a:spcBef>
                <a:spcPts val="0"/>
              </a:spcBef>
              <a:defRPr sz="2400"/>
            </a:pPr>
            <a:r>
              <a:t>Individuals  with different abilities (e.g.: learning differences, or hearing impaired)</a:t>
            </a:r>
          </a:p>
          <a:p>
            <a:pPr marL="742950" lvl="1" indent="-285750">
              <a:spcBef>
                <a:spcPts val="0"/>
              </a:spcBef>
              <a:defRPr sz="2400"/>
            </a:pPr>
            <a:r>
              <a:t>Elderly </a:t>
            </a:r>
          </a:p>
          <a:p>
            <a:pPr marL="742950" lvl="1" indent="-285750">
              <a:spcBef>
                <a:spcPts val="0"/>
              </a:spcBef>
              <a:defRPr sz="2400"/>
            </a:pPr>
            <a:r>
              <a:t>Nonhuman animals</a:t>
            </a:r>
          </a:p>
          <a:p>
            <a:pPr marL="742950" lvl="1" indent="-285750">
              <a:spcBef>
                <a:spcPts val="0"/>
              </a:spcBef>
              <a:defRPr sz="2400"/>
            </a:pPr>
            <a:r>
              <a:t>Objects  </a:t>
            </a:r>
          </a:p>
          <a:p>
            <a:pPr marL="742950" lvl="1" indent="-285750">
              <a:spcBef>
                <a:spcPts val="0"/>
              </a:spcBef>
              <a:defRPr sz="2400"/>
            </a:pPr>
            <a:r>
              <a:t>Ideas </a:t>
            </a:r>
          </a:p>
          <a:p>
            <a:pPr marL="742950" lvl="1" indent="-285750">
              <a:spcBef>
                <a:spcPts val="0"/>
              </a:spcBef>
              <a:defRPr sz="2400"/>
            </a:pPr>
            <a:r>
              <a:t>Territory </a:t>
            </a:r>
          </a:p>
        </p:txBody>
      </p:sp>
      <p:sp>
        <p:nvSpPr>
          <p:cNvPr id="2" name="Content Placeholder 1"/>
          <p:cNvSpPr>
            <a:spLocks noGrp="1"/>
          </p:cNvSpPr>
          <p:nvPr>
            <p:ph sz="half" idx="2"/>
          </p:nvPr>
        </p:nvSpPr>
        <p:spPr/>
        <p:txBody>
          <a:bodyPr/>
          <a:lstStyle/>
          <a:p>
            <a:endParaRPr lang="en-US"/>
          </a:p>
        </p:txBody>
      </p:sp>
      <p:pic>
        <p:nvPicPr>
          <p:cNvPr id="39" name="Thom-Quine1.jpeg" descr="Thom-Quine1.jpg"/>
          <p:cNvPicPr>
            <a:picLocks noChangeAspect="1"/>
          </p:cNvPicPr>
          <p:nvPr/>
        </p:nvPicPr>
        <p:blipFill>
          <a:blip r:embed="rId2">
            <a:extLst/>
          </a:blip>
          <a:stretch>
            <a:fillRect/>
          </a:stretch>
        </p:blipFill>
        <p:spPr>
          <a:xfrm>
            <a:off x="4648200" y="1600200"/>
            <a:ext cx="4038600" cy="4525963"/>
          </a:xfrm>
          <a:prstGeom prst="rect">
            <a:avLst/>
          </a:prstGeom>
          <a:ln w="12700">
            <a:miter lim="400000"/>
          </a:ln>
        </p:spPr>
      </p:pic>
    </p:spTree>
    <p:extLst>
      <p:ext uri="{BB962C8B-B14F-4D97-AF65-F5344CB8AC3E}">
        <p14:creationId xmlns:p14="http://schemas.microsoft.com/office/powerpoint/2010/main" val="4232864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Shape 42"/>
          <p:cNvSpPr>
            <a:spLocks noGrp="1"/>
          </p:cNvSpPr>
          <p:nvPr>
            <p:ph type="title"/>
          </p:nvPr>
        </p:nvSpPr>
        <p:spPr>
          <a:prstGeom prst="rect">
            <a:avLst/>
          </a:prstGeom>
        </p:spPr>
        <p:txBody>
          <a:bodyPr>
            <a:normAutofit fontScale="90000"/>
          </a:bodyPr>
          <a:lstStyle/>
          <a:p>
            <a:r>
              <a:rPr lang="en-GB" dirty="0"/>
              <a:t>And the</a:t>
            </a:r>
            <a:r>
              <a:rPr dirty="0"/>
              <a:t> socially excluded </a:t>
            </a:r>
            <a:r>
              <a:rPr lang="en-GB" dirty="0"/>
              <a:t>who </a:t>
            </a:r>
            <a:r>
              <a:rPr dirty="0"/>
              <a:t>are…</a:t>
            </a:r>
          </a:p>
        </p:txBody>
      </p:sp>
      <p:sp>
        <p:nvSpPr>
          <p:cNvPr id="43" name="Shape 43"/>
          <p:cNvSpPr>
            <a:spLocks noGrp="1"/>
          </p:cNvSpPr>
          <p:nvPr>
            <p:ph sz="half" idx="1"/>
          </p:nvPr>
        </p:nvSpPr>
        <p:spPr>
          <a:xfrm>
            <a:off x="286603" y="1600200"/>
            <a:ext cx="4209197" cy="4525963"/>
          </a:xfrm>
          <a:prstGeom prst="rect">
            <a:avLst/>
          </a:prstGeom>
        </p:spPr>
        <p:txBody>
          <a:bodyPr>
            <a:normAutofit/>
          </a:bodyPr>
          <a:lstStyle/>
          <a:p>
            <a:pPr>
              <a:spcBef>
                <a:spcPts val="600"/>
              </a:spcBef>
              <a:buChar char="•"/>
              <a:defRPr sz="2800"/>
            </a:pPr>
            <a:r>
              <a:rPr dirty="0"/>
              <a:t>those who are</a:t>
            </a:r>
            <a:r>
              <a:rPr lang="en-GB" dirty="0"/>
              <a:t> not</a:t>
            </a:r>
            <a:r>
              <a:rPr dirty="0"/>
              <a:t> afforded the opportunities and resources that other societal members are.</a:t>
            </a:r>
          </a:p>
          <a:p>
            <a:pPr>
              <a:spcBef>
                <a:spcPts val="600"/>
              </a:spcBef>
              <a:buChar char="•"/>
              <a:defRPr sz="2800"/>
            </a:pPr>
            <a:r>
              <a:rPr dirty="0"/>
              <a:t>Opportunities/</a:t>
            </a:r>
            <a:r>
              <a:rPr dirty="0" err="1"/>
              <a:t>resou</a:t>
            </a:r>
            <a:r>
              <a:rPr lang="en-GB" dirty="0" err="1"/>
              <a:t>rce</a:t>
            </a:r>
            <a:r>
              <a:rPr dirty="0"/>
              <a:t>s = education, housing, health care, employment etc</a:t>
            </a:r>
          </a:p>
        </p:txBody>
      </p:sp>
      <p:sp>
        <p:nvSpPr>
          <p:cNvPr id="2" name="Content Placeholder 1"/>
          <p:cNvSpPr>
            <a:spLocks noGrp="1"/>
          </p:cNvSpPr>
          <p:nvPr>
            <p:ph sz="half" idx="2"/>
          </p:nvPr>
        </p:nvSpPr>
        <p:spPr/>
        <p:txBody>
          <a:bodyPr/>
          <a:lstStyle/>
          <a:p>
            <a:endParaRPr lang="en-US"/>
          </a:p>
        </p:txBody>
      </p:sp>
      <p:pic>
        <p:nvPicPr>
          <p:cNvPr id="44" name="0070823.jpeg" descr="0070823.jpg"/>
          <p:cNvPicPr>
            <a:picLocks noChangeAspect="1"/>
          </p:cNvPicPr>
          <p:nvPr/>
        </p:nvPicPr>
        <p:blipFill>
          <a:blip r:embed="rId2">
            <a:extLst/>
          </a:blip>
          <a:stretch>
            <a:fillRect/>
          </a:stretch>
        </p:blipFill>
        <p:spPr>
          <a:xfrm>
            <a:off x="4648200" y="1600200"/>
            <a:ext cx="4038600" cy="4525963"/>
          </a:xfrm>
          <a:prstGeom prst="rect">
            <a:avLst/>
          </a:prstGeom>
          <a:ln w="12700">
            <a:miter lim="400000"/>
          </a:ln>
        </p:spPr>
      </p:pic>
    </p:spTree>
    <p:extLst>
      <p:ext uri="{BB962C8B-B14F-4D97-AF65-F5344CB8AC3E}">
        <p14:creationId xmlns:p14="http://schemas.microsoft.com/office/powerpoint/2010/main" val="3262982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Shape 49"/>
          <p:cNvSpPr>
            <a:spLocks noGrp="1"/>
          </p:cNvSpPr>
          <p:nvPr>
            <p:ph type="title"/>
          </p:nvPr>
        </p:nvSpPr>
        <p:spPr>
          <a:prstGeom prst="rect">
            <a:avLst/>
          </a:prstGeom>
        </p:spPr>
        <p:txBody>
          <a:bodyPr>
            <a:normAutofit/>
          </a:bodyPr>
          <a:lstStyle/>
          <a:p>
            <a:r>
              <a:t>Advocacy as translation </a:t>
            </a:r>
          </a:p>
        </p:txBody>
      </p:sp>
      <p:sp>
        <p:nvSpPr>
          <p:cNvPr id="50" name="Shape 50"/>
          <p:cNvSpPr>
            <a:spLocks noGrp="1"/>
          </p:cNvSpPr>
          <p:nvPr>
            <p:ph sz="half" idx="1"/>
          </p:nvPr>
        </p:nvSpPr>
        <p:spPr>
          <a:prstGeom prst="rect">
            <a:avLst/>
          </a:prstGeom>
        </p:spPr>
        <p:txBody>
          <a:bodyPr>
            <a:normAutofit/>
          </a:bodyPr>
          <a:lstStyle/>
          <a:p>
            <a:pPr>
              <a:spcBef>
                <a:spcPts val="600"/>
              </a:spcBef>
              <a:buChar char="•"/>
              <a:defRPr sz="2800"/>
            </a:pPr>
            <a:r>
              <a:t>As advocates speak for their clients they need to be able to effectively communicate between parties</a:t>
            </a:r>
          </a:p>
          <a:p>
            <a:pPr>
              <a:spcBef>
                <a:spcPts val="600"/>
              </a:spcBef>
              <a:buChar char="•"/>
              <a:defRPr sz="2800"/>
            </a:pPr>
            <a:r>
              <a:t>Knowledge of different languages or communication methods is needed</a:t>
            </a:r>
          </a:p>
        </p:txBody>
      </p:sp>
      <p:sp>
        <p:nvSpPr>
          <p:cNvPr id="2" name="Content Placeholder 1"/>
          <p:cNvSpPr>
            <a:spLocks noGrp="1"/>
          </p:cNvSpPr>
          <p:nvPr>
            <p:ph sz="half" idx="2"/>
          </p:nvPr>
        </p:nvSpPr>
        <p:spPr/>
        <p:txBody>
          <a:bodyPr/>
          <a:lstStyle/>
          <a:p>
            <a:endParaRPr lang="en-US"/>
          </a:p>
        </p:txBody>
      </p:sp>
      <p:pic>
        <p:nvPicPr>
          <p:cNvPr id="51" name="image.png"/>
          <p:cNvPicPr>
            <a:picLocks noChangeAspect="1"/>
          </p:cNvPicPr>
          <p:nvPr/>
        </p:nvPicPr>
        <p:blipFill>
          <a:blip r:embed="rId2">
            <a:extLst/>
          </a:blip>
          <a:stretch>
            <a:fillRect/>
          </a:stretch>
        </p:blipFill>
        <p:spPr>
          <a:xfrm>
            <a:off x="4648200" y="1600200"/>
            <a:ext cx="4038600" cy="4525963"/>
          </a:xfrm>
          <a:prstGeom prst="rect">
            <a:avLst/>
          </a:prstGeom>
          <a:ln w="12700">
            <a:miter lim="400000"/>
          </a:ln>
        </p:spPr>
      </p:pic>
    </p:spTree>
    <p:extLst>
      <p:ext uri="{BB962C8B-B14F-4D97-AF65-F5344CB8AC3E}">
        <p14:creationId xmlns:p14="http://schemas.microsoft.com/office/powerpoint/2010/main" val="1930593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Shape 53"/>
          <p:cNvSpPr>
            <a:spLocks noGrp="1"/>
          </p:cNvSpPr>
          <p:nvPr>
            <p:ph type="title"/>
          </p:nvPr>
        </p:nvSpPr>
        <p:spPr>
          <a:prstGeom prst="rect">
            <a:avLst/>
          </a:prstGeom>
        </p:spPr>
        <p:txBody>
          <a:bodyPr>
            <a:normAutofit/>
          </a:bodyPr>
          <a:lstStyle/>
          <a:p>
            <a:r>
              <a:t>Advocacy as a bridge</a:t>
            </a:r>
          </a:p>
        </p:txBody>
      </p:sp>
      <p:sp>
        <p:nvSpPr>
          <p:cNvPr id="54" name="Shape 54"/>
          <p:cNvSpPr>
            <a:spLocks noGrp="1"/>
          </p:cNvSpPr>
          <p:nvPr>
            <p:ph sz="half" idx="1"/>
          </p:nvPr>
        </p:nvSpPr>
        <p:spPr>
          <a:prstGeom prst="rect">
            <a:avLst/>
          </a:prstGeom>
        </p:spPr>
        <p:txBody>
          <a:bodyPr>
            <a:normAutofit/>
          </a:bodyPr>
          <a:lstStyle/>
          <a:p>
            <a:pPr>
              <a:spcBef>
                <a:spcPts val="600"/>
              </a:spcBef>
              <a:buChar char="•"/>
              <a:defRPr sz="2800"/>
            </a:pPr>
            <a:r>
              <a:t>The advocate acts as the link between the two parties – or a broker between interacting ‘cultures’ </a:t>
            </a:r>
          </a:p>
          <a:p>
            <a:pPr>
              <a:spcBef>
                <a:spcPts val="600"/>
              </a:spcBef>
              <a:buChar char="•"/>
              <a:defRPr sz="2800"/>
            </a:pPr>
            <a:r>
              <a:t>Dialogue is articulated via the advocate thereby negotiating any power imbalances</a:t>
            </a:r>
          </a:p>
        </p:txBody>
      </p:sp>
      <p:sp>
        <p:nvSpPr>
          <p:cNvPr id="2" name="Content Placeholder 1"/>
          <p:cNvSpPr>
            <a:spLocks noGrp="1"/>
          </p:cNvSpPr>
          <p:nvPr>
            <p:ph sz="half" idx="2"/>
          </p:nvPr>
        </p:nvSpPr>
        <p:spPr/>
        <p:txBody>
          <a:bodyPr/>
          <a:lstStyle/>
          <a:p>
            <a:endParaRPr lang="en-US"/>
          </a:p>
        </p:txBody>
      </p:sp>
      <p:pic>
        <p:nvPicPr>
          <p:cNvPr id="55" name="image.png"/>
          <p:cNvPicPr>
            <a:picLocks noChangeAspect="1"/>
          </p:cNvPicPr>
          <p:nvPr/>
        </p:nvPicPr>
        <p:blipFill>
          <a:blip r:embed="rId2">
            <a:extLst/>
          </a:blip>
          <a:stretch>
            <a:fillRect/>
          </a:stretch>
        </p:blipFill>
        <p:spPr>
          <a:xfrm>
            <a:off x="4648200" y="1639887"/>
            <a:ext cx="4038600" cy="4525963"/>
          </a:xfrm>
          <a:prstGeom prst="rect">
            <a:avLst/>
          </a:prstGeom>
          <a:ln w="12700">
            <a:miter lim="400000"/>
          </a:ln>
        </p:spPr>
      </p:pic>
    </p:spTree>
    <p:extLst>
      <p:ext uri="{BB962C8B-B14F-4D97-AF65-F5344CB8AC3E}">
        <p14:creationId xmlns:p14="http://schemas.microsoft.com/office/powerpoint/2010/main" val="2578369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Shape 30"/>
          <p:cNvSpPr>
            <a:spLocks noGrp="1"/>
          </p:cNvSpPr>
          <p:nvPr>
            <p:ph type="title"/>
          </p:nvPr>
        </p:nvSpPr>
        <p:spPr>
          <a:prstGeom prst="rect">
            <a:avLst/>
          </a:prstGeom>
        </p:spPr>
        <p:txBody>
          <a:bodyPr>
            <a:normAutofit/>
          </a:bodyPr>
          <a:lstStyle>
            <a:lvl1pPr defTabSz="777240">
              <a:defRPr sz="3400"/>
            </a:lvl1pPr>
          </a:lstStyle>
          <a:p>
            <a:r>
              <a:t>Social and theoretical frame underpinning advocacy</a:t>
            </a:r>
          </a:p>
        </p:txBody>
      </p:sp>
      <p:sp>
        <p:nvSpPr>
          <p:cNvPr id="31" name="Shape 31"/>
          <p:cNvSpPr>
            <a:spLocks noGrp="1"/>
          </p:cNvSpPr>
          <p:nvPr>
            <p:ph sz="half" idx="1"/>
          </p:nvPr>
        </p:nvSpPr>
        <p:spPr>
          <a:prstGeom prst="rect">
            <a:avLst/>
          </a:prstGeom>
        </p:spPr>
        <p:txBody>
          <a:bodyPr>
            <a:normAutofit lnSpcReduction="10000"/>
          </a:bodyPr>
          <a:lstStyle>
            <a:lvl1pPr>
              <a:spcBef>
                <a:spcPts val="600"/>
              </a:spcBef>
              <a:buChar char="•"/>
              <a:defRPr sz="2800"/>
            </a:lvl1pPr>
          </a:lstStyle>
          <a:p>
            <a:r>
              <a:rPr dirty="0"/>
              <a:t>Hierarchical power dynamics favour one party above another. Advocacy services work as a balancing mechanism for the powerless. </a:t>
            </a:r>
            <a:endParaRPr lang="en-GB" dirty="0"/>
          </a:p>
          <a:p>
            <a:r>
              <a:rPr lang="en-GB" dirty="0"/>
              <a:t>(Cf. Foucault’s work with the Clinic (2003) and Kwok-Fu Wong’s 4 part model of power)</a:t>
            </a:r>
            <a:endParaRPr dirty="0"/>
          </a:p>
        </p:txBody>
      </p:sp>
      <p:sp>
        <p:nvSpPr>
          <p:cNvPr id="2" name="Content Placeholder 1"/>
          <p:cNvSpPr>
            <a:spLocks noGrp="1"/>
          </p:cNvSpPr>
          <p:nvPr>
            <p:ph sz="half" idx="2"/>
          </p:nvPr>
        </p:nvSpPr>
        <p:spPr/>
        <p:txBody>
          <a:bodyPr>
            <a:normAutofit lnSpcReduction="10000"/>
          </a:bodyPr>
          <a:lstStyle/>
          <a:p>
            <a:endParaRPr lang="en-US"/>
          </a:p>
        </p:txBody>
      </p:sp>
      <p:pic>
        <p:nvPicPr>
          <p:cNvPr id="32" name="image.png"/>
          <p:cNvPicPr>
            <a:picLocks noChangeAspect="1"/>
          </p:cNvPicPr>
          <p:nvPr/>
        </p:nvPicPr>
        <p:blipFill>
          <a:blip r:embed="rId3">
            <a:extLst/>
          </a:blip>
          <a:stretch>
            <a:fillRect/>
          </a:stretch>
        </p:blipFill>
        <p:spPr>
          <a:xfrm>
            <a:off x="4648200" y="1600200"/>
            <a:ext cx="4038600" cy="4525963"/>
          </a:xfrm>
          <a:prstGeom prst="rect">
            <a:avLst/>
          </a:prstGeom>
          <a:ln w="12700">
            <a:miter lim="400000"/>
          </a:ln>
        </p:spPr>
      </p:pic>
    </p:spTree>
    <p:extLst>
      <p:ext uri="{BB962C8B-B14F-4D97-AF65-F5344CB8AC3E}">
        <p14:creationId xmlns:p14="http://schemas.microsoft.com/office/powerpoint/2010/main" val="1162473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504" y="274638"/>
            <a:ext cx="8229600" cy="1325562"/>
          </a:xfrm>
        </p:spPr>
        <p:txBody>
          <a:bodyPr>
            <a:normAutofit fontScale="90000"/>
          </a:bodyPr>
          <a:lstStyle/>
          <a:p>
            <a:r>
              <a:rPr lang="en-GB" dirty="0"/>
              <a:t>Kwok-Fu Wong’s (2003) four-part model of power:</a:t>
            </a:r>
            <a:br>
              <a:rPr lang="en-GB" dirty="0"/>
            </a:br>
            <a:endParaRPr lang="en-US" dirty="0"/>
          </a:p>
        </p:txBody>
      </p:sp>
      <p:sp>
        <p:nvSpPr>
          <p:cNvPr id="3" name="Content Placeholder 2"/>
          <p:cNvSpPr>
            <a:spLocks noGrp="1"/>
          </p:cNvSpPr>
          <p:nvPr>
            <p:ph sz="half" idx="1"/>
          </p:nvPr>
        </p:nvSpPr>
        <p:spPr/>
        <p:txBody>
          <a:bodyPr>
            <a:normAutofit fontScale="92500" lnSpcReduction="20000"/>
          </a:bodyPr>
          <a:lstStyle/>
          <a:p>
            <a:r>
              <a:rPr lang="en-GB" dirty="0"/>
              <a:t>Power-over </a:t>
            </a:r>
            <a:r>
              <a:rPr lang="mr-IN" dirty="0"/>
              <a:t>–</a:t>
            </a:r>
            <a:r>
              <a:rPr lang="en-GB" dirty="0"/>
              <a:t> negative from above to below (</a:t>
            </a:r>
            <a:r>
              <a:rPr lang="en-GB" dirty="0" err="1"/>
              <a:t>eg</a:t>
            </a:r>
            <a:r>
              <a:rPr lang="en-GB" dirty="0"/>
              <a:t> GP to patient) </a:t>
            </a:r>
          </a:p>
          <a:p>
            <a:r>
              <a:rPr lang="en-GB" dirty="0"/>
              <a:t>Power-to (to act or effect change)  comes with advice that one is free to ignore </a:t>
            </a:r>
          </a:p>
          <a:p>
            <a:r>
              <a:rPr lang="en-GB" dirty="0"/>
              <a:t>Power-from-within </a:t>
            </a:r>
            <a:r>
              <a:rPr lang="mr-IN" dirty="0"/>
              <a:t>–</a:t>
            </a:r>
            <a:r>
              <a:rPr lang="en-GB" dirty="0"/>
              <a:t> developed self confidence and self esteem</a:t>
            </a:r>
          </a:p>
          <a:p>
            <a:r>
              <a:rPr lang="en-GB" dirty="0"/>
              <a:t>Power-with </a:t>
            </a:r>
            <a:r>
              <a:rPr lang="mr-IN" dirty="0"/>
              <a:t>–</a:t>
            </a:r>
            <a:r>
              <a:rPr lang="en-GB" dirty="0"/>
              <a:t> working together, requires solidarity</a:t>
            </a:r>
          </a:p>
          <a:p>
            <a:endParaRPr lang="en-US" dirty="0"/>
          </a:p>
        </p:txBody>
      </p:sp>
      <p:pic>
        <p:nvPicPr>
          <p:cNvPr id="5" name="Content Placeholder 4" descr="a7acc06afec5052dd5c5edd2991ae204.jpg"/>
          <p:cNvPicPr>
            <a:picLocks noGrp="1" noChangeAspect="1"/>
          </p:cNvPicPr>
          <p:nvPr>
            <p:ph sz="half" idx="2"/>
          </p:nvPr>
        </p:nvPicPr>
        <p:blipFill>
          <a:blip r:embed="rId2">
            <a:extLst>
              <a:ext uri="{28A0092B-C50C-407E-A947-70E740481C1C}">
                <a14:useLocalDpi xmlns:a14="http://schemas.microsoft.com/office/drawing/2010/main" val="0"/>
              </a:ext>
            </a:extLst>
          </a:blip>
          <a:srcRect l="18764" r="18764"/>
          <a:stretch>
            <a:fillRect/>
          </a:stretch>
        </p:blipFill>
        <p:spPr/>
      </p:pic>
    </p:spTree>
    <p:extLst>
      <p:ext uri="{BB962C8B-B14F-4D97-AF65-F5344CB8AC3E}">
        <p14:creationId xmlns:p14="http://schemas.microsoft.com/office/powerpoint/2010/main" val="4248126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Shape 57"/>
          <p:cNvSpPr>
            <a:spLocks noGrp="1"/>
          </p:cNvSpPr>
          <p:nvPr>
            <p:ph type="ctrTitle"/>
          </p:nvPr>
        </p:nvSpPr>
        <p:spPr>
          <a:prstGeom prst="rect">
            <a:avLst/>
          </a:prstGeom>
        </p:spPr>
        <p:txBody>
          <a:bodyPr>
            <a:normAutofit/>
          </a:bodyPr>
          <a:lstStyle/>
          <a:p>
            <a:r>
              <a:t>So how does this concern anthropology?</a:t>
            </a:r>
          </a:p>
        </p:txBody>
      </p:sp>
      <p:sp>
        <p:nvSpPr>
          <p:cNvPr id="2" name="Subtitle 1"/>
          <p:cNvSpPr>
            <a:spLocks noGrp="1"/>
          </p:cNvSpPr>
          <p:nvPr>
            <p:ph type="subTitle" idx="1"/>
          </p:nvPr>
        </p:nvSpPr>
        <p:spPr/>
        <p:txBody>
          <a:bodyPr/>
          <a:lstStyle/>
          <a:p>
            <a:endParaRPr lang="en-US"/>
          </a:p>
        </p:txBody>
      </p:sp>
    </p:spTree>
    <p:extLst>
      <p:ext uri="{BB962C8B-B14F-4D97-AF65-F5344CB8AC3E}">
        <p14:creationId xmlns:p14="http://schemas.microsoft.com/office/powerpoint/2010/main" val="33339314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Shape 84"/>
          <p:cNvSpPr>
            <a:spLocks noGrp="1"/>
          </p:cNvSpPr>
          <p:nvPr>
            <p:ph type="title"/>
          </p:nvPr>
        </p:nvSpPr>
        <p:spPr>
          <a:prstGeom prst="rect">
            <a:avLst/>
          </a:prstGeom>
        </p:spPr>
        <p:txBody>
          <a:bodyPr>
            <a:normAutofit fontScale="90000"/>
          </a:bodyPr>
          <a:lstStyle/>
          <a:p>
            <a:r>
              <a:rPr lang="en-GB" dirty="0"/>
              <a:t>Participant observation and immersion</a:t>
            </a:r>
            <a:endParaRPr dirty="0"/>
          </a:p>
        </p:txBody>
      </p:sp>
      <p:sp>
        <p:nvSpPr>
          <p:cNvPr id="85" name="Shape 85"/>
          <p:cNvSpPr>
            <a:spLocks noGrp="1"/>
          </p:cNvSpPr>
          <p:nvPr>
            <p:ph sz="half" idx="1"/>
          </p:nvPr>
        </p:nvSpPr>
        <p:spPr>
          <a:prstGeom prst="rect">
            <a:avLst/>
          </a:prstGeom>
        </p:spPr>
        <p:txBody>
          <a:bodyPr>
            <a:normAutofit fontScale="92500" lnSpcReduction="10000"/>
          </a:bodyPr>
          <a:lstStyle/>
          <a:p>
            <a:pPr>
              <a:lnSpc>
                <a:spcPct val="90000"/>
              </a:lnSpc>
              <a:spcBef>
                <a:spcPts val="600"/>
              </a:spcBef>
              <a:defRPr sz="2600"/>
            </a:pPr>
            <a:r>
              <a:rPr lang="en-US" dirty="0"/>
              <a:t>‘Advocacy derives naturally from the practice of anthropology… it is an integral part of the process of representing other people’s views’ (Layton 1996:40 cited in </a:t>
            </a:r>
            <a:r>
              <a:rPr lang="en-US" dirty="0" err="1"/>
              <a:t>Kellett</a:t>
            </a:r>
            <a:r>
              <a:rPr lang="en-US" dirty="0"/>
              <a:t>, 2009).</a:t>
            </a:r>
            <a:r>
              <a:rPr lang="en-US" sz="4000" dirty="0"/>
              <a:t> </a:t>
            </a:r>
          </a:p>
          <a:p>
            <a:pPr>
              <a:lnSpc>
                <a:spcPct val="90000"/>
              </a:lnSpc>
              <a:spcBef>
                <a:spcPts val="600"/>
              </a:spcBef>
              <a:buChar char="•"/>
              <a:defRPr sz="2600"/>
            </a:pPr>
            <a:r>
              <a:rPr lang="en-GB" dirty="0"/>
              <a:t>Anthropological methodology </a:t>
            </a:r>
            <a:r>
              <a:rPr dirty="0"/>
              <a:t>(that is: </a:t>
            </a:r>
            <a:r>
              <a:rPr lang="en-GB" dirty="0"/>
              <a:t>the method used to </a:t>
            </a:r>
            <a:r>
              <a:rPr dirty="0"/>
              <a:t>obtain data) greatly contributes to its ability to be thought </a:t>
            </a:r>
            <a:r>
              <a:rPr lang="en-GB" dirty="0"/>
              <a:t> of as </a:t>
            </a:r>
            <a:r>
              <a:rPr dirty="0"/>
              <a:t>advocatory</a:t>
            </a:r>
          </a:p>
          <a:p>
            <a:pPr>
              <a:lnSpc>
                <a:spcPct val="90000"/>
              </a:lnSpc>
              <a:spcBef>
                <a:spcPts val="600"/>
              </a:spcBef>
              <a:buSzTx/>
              <a:buNone/>
              <a:defRPr sz="2600"/>
            </a:pPr>
            <a:endParaRPr dirty="0"/>
          </a:p>
        </p:txBody>
      </p:sp>
      <p:sp>
        <p:nvSpPr>
          <p:cNvPr id="2" name="Content Placeholder 1"/>
          <p:cNvSpPr>
            <a:spLocks noGrp="1"/>
          </p:cNvSpPr>
          <p:nvPr>
            <p:ph sz="half" idx="2"/>
          </p:nvPr>
        </p:nvSpPr>
        <p:spPr/>
        <p:txBody>
          <a:bodyPr>
            <a:normAutofit fontScale="92500" lnSpcReduction="10000"/>
          </a:bodyPr>
          <a:lstStyle/>
          <a:p>
            <a:endParaRPr lang="en-US"/>
          </a:p>
        </p:txBody>
      </p:sp>
      <p:pic>
        <p:nvPicPr>
          <p:cNvPr id="86" name="IMG_1982.jpeg" descr="IMG_1982.jpg"/>
          <p:cNvPicPr>
            <a:picLocks noChangeAspect="1"/>
          </p:cNvPicPr>
          <p:nvPr/>
        </p:nvPicPr>
        <p:blipFill>
          <a:blip r:embed="rId2">
            <a:extLst/>
          </a:blip>
          <a:stretch>
            <a:fillRect/>
          </a:stretch>
        </p:blipFill>
        <p:spPr>
          <a:xfrm>
            <a:off x="4648200" y="1600200"/>
            <a:ext cx="4038600" cy="4525963"/>
          </a:xfrm>
          <a:prstGeom prst="rect">
            <a:avLst/>
          </a:prstGeom>
          <a:ln w="12700">
            <a:miter lim="400000"/>
          </a:ln>
        </p:spPr>
      </p:pic>
    </p:spTree>
    <p:extLst>
      <p:ext uri="{BB962C8B-B14F-4D97-AF65-F5344CB8AC3E}">
        <p14:creationId xmlns:p14="http://schemas.microsoft.com/office/powerpoint/2010/main" val="2247800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 name="Shape 88"/>
          <p:cNvSpPr>
            <a:spLocks noGrp="1"/>
          </p:cNvSpPr>
          <p:nvPr>
            <p:ph type="title"/>
          </p:nvPr>
        </p:nvSpPr>
        <p:spPr>
          <a:prstGeom prst="rect">
            <a:avLst/>
          </a:prstGeom>
        </p:spPr>
        <p:txBody>
          <a:bodyPr>
            <a:normAutofit/>
          </a:bodyPr>
          <a:lstStyle/>
          <a:p>
            <a:r>
              <a:t>But…</a:t>
            </a:r>
          </a:p>
        </p:txBody>
      </p:sp>
      <p:sp>
        <p:nvSpPr>
          <p:cNvPr id="89" name="Shape 89"/>
          <p:cNvSpPr>
            <a:spLocks noGrp="1"/>
          </p:cNvSpPr>
          <p:nvPr>
            <p:ph sz="half" idx="1"/>
          </p:nvPr>
        </p:nvSpPr>
        <p:spPr>
          <a:prstGeom prst="rect">
            <a:avLst/>
          </a:prstGeom>
        </p:spPr>
        <p:txBody>
          <a:bodyPr>
            <a:normAutofit lnSpcReduction="10000"/>
          </a:bodyPr>
          <a:lstStyle/>
          <a:p>
            <a:pPr>
              <a:spcBef>
                <a:spcPts val="500"/>
              </a:spcBef>
              <a:buChar char="•"/>
              <a:defRPr sz="2400"/>
            </a:pPr>
            <a:r>
              <a:t>Concerns emerge in reference to how to articulate these relationships. How can you be intimate but remain distant? [Objective/subjective/reflexive]</a:t>
            </a:r>
          </a:p>
          <a:p>
            <a:pPr>
              <a:spcBef>
                <a:spcPts val="500"/>
              </a:spcBef>
              <a:buChar char="•"/>
              <a:defRPr sz="2400"/>
            </a:pPr>
            <a:r>
              <a:t>This is complicated in association with disagreement about the purpose of anthropology.</a:t>
            </a:r>
          </a:p>
        </p:txBody>
      </p:sp>
      <p:sp>
        <p:nvSpPr>
          <p:cNvPr id="2" name="Content Placeholder 1"/>
          <p:cNvSpPr>
            <a:spLocks noGrp="1"/>
          </p:cNvSpPr>
          <p:nvPr>
            <p:ph sz="half" idx="2"/>
          </p:nvPr>
        </p:nvSpPr>
        <p:spPr/>
        <p:txBody>
          <a:bodyPr>
            <a:normAutofit lnSpcReduction="10000"/>
          </a:bodyPr>
          <a:lstStyle/>
          <a:p>
            <a:endParaRPr lang="en-US"/>
          </a:p>
        </p:txBody>
      </p:sp>
      <p:pic>
        <p:nvPicPr>
          <p:cNvPr id="90" name="IMG_2082.jpeg" descr="IMG_2082.jpg"/>
          <p:cNvPicPr>
            <a:picLocks noChangeAspect="1"/>
          </p:cNvPicPr>
          <p:nvPr/>
        </p:nvPicPr>
        <p:blipFill>
          <a:blip r:embed="rId2">
            <a:extLst/>
          </a:blip>
          <a:stretch>
            <a:fillRect/>
          </a:stretch>
        </p:blipFill>
        <p:spPr>
          <a:xfrm>
            <a:off x="4648200" y="1600200"/>
            <a:ext cx="4038600" cy="4525963"/>
          </a:xfrm>
          <a:prstGeom prst="rect">
            <a:avLst/>
          </a:prstGeom>
          <a:ln w="12700">
            <a:miter lim="400000"/>
          </a:ln>
        </p:spPr>
      </p:pic>
    </p:spTree>
    <p:extLst>
      <p:ext uri="{BB962C8B-B14F-4D97-AF65-F5344CB8AC3E}">
        <p14:creationId xmlns:p14="http://schemas.microsoft.com/office/powerpoint/2010/main" val="2301341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Shape 60"/>
          <p:cNvSpPr>
            <a:spLocks noGrp="1"/>
          </p:cNvSpPr>
          <p:nvPr>
            <p:ph type="title"/>
          </p:nvPr>
        </p:nvSpPr>
        <p:spPr>
          <a:prstGeom prst="rect">
            <a:avLst/>
          </a:prstGeom>
        </p:spPr>
        <p:txBody>
          <a:bodyPr>
            <a:normAutofit/>
          </a:bodyPr>
          <a:lstStyle>
            <a:lvl1pPr defTabSz="777240">
              <a:defRPr sz="3400"/>
            </a:lvl1pPr>
          </a:lstStyle>
          <a:p>
            <a:r>
              <a:rPr lang="en-GB" dirty="0"/>
              <a:t>Before continuing we need to consider </a:t>
            </a:r>
            <a:r>
              <a:rPr dirty="0"/>
              <a:t>these questions</a:t>
            </a:r>
          </a:p>
        </p:txBody>
      </p:sp>
      <p:sp>
        <p:nvSpPr>
          <p:cNvPr id="61" name="Shape 61"/>
          <p:cNvSpPr>
            <a:spLocks noGrp="1"/>
          </p:cNvSpPr>
          <p:nvPr>
            <p:ph sz="half" idx="1"/>
          </p:nvPr>
        </p:nvSpPr>
        <p:spPr>
          <a:prstGeom prst="rect">
            <a:avLst/>
          </a:prstGeom>
        </p:spPr>
        <p:txBody>
          <a:bodyPr>
            <a:normAutofit/>
          </a:bodyPr>
          <a:lstStyle/>
          <a:p>
            <a:pPr marL="504063" indent="-504063" defTabSz="896111">
              <a:lnSpc>
                <a:spcPct val="90000"/>
              </a:lnSpc>
              <a:spcBef>
                <a:spcPts val="600"/>
              </a:spcBef>
              <a:buFontTx/>
              <a:buAutoNum type="arabicPeriod"/>
              <a:defRPr sz="2548"/>
            </a:pPr>
            <a:r>
              <a:t>What is anthropology?</a:t>
            </a:r>
          </a:p>
          <a:p>
            <a:pPr marL="504063" indent="-504063" defTabSz="896111">
              <a:lnSpc>
                <a:spcPct val="90000"/>
              </a:lnSpc>
              <a:spcBef>
                <a:spcPts val="600"/>
              </a:spcBef>
              <a:buFontTx/>
              <a:buAutoNum type="arabicPeriod"/>
              <a:defRPr sz="2548"/>
            </a:pPr>
            <a:endParaRPr/>
          </a:p>
          <a:p>
            <a:pPr marL="504063" indent="-504063" defTabSz="896111">
              <a:lnSpc>
                <a:spcPct val="90000"/>
              </a:lnSpc>
              <a:spcBef>
                <a:spcPts val="600"/>
              </a:spcBef>
              <a:buFontTx/>
              <a:buAutoNum type="arabicPeriod" startAt="2"/>
              <a:defRPr sz="2548"/>
            </a:pPr>
            <a:r>
              <a:t>What is the purpose of anthropology?</a:t>
            </a:r>
          </a:p>
          <a:p>
            <a:pPr marL="504063" indent="-504063" defTabSz="896111">
              <a:lnSpc>
                <a:spcPct val="90000"/>
              </a:lnSpc>
              <a:spcBef>
                <a:spcPts val="600"/>
              </a:spcBef>
              <a:buFontTx/>
              <a:buAutoNum type="arabicPeriod" startAt="2"/>
              <a:defRPr sz="2548"/>
            </a:pPr>
            <a:endParaRPr/>
          </a:p>
          <a:p>
            <a:pPr marL="504063" indent="-504063" defTabSz="896111">
              <a:lnSpc>
                <a:spcPct val="90000"/>
              </a:lnSpc>
              <a:spcBef>
                <a:spcPts val="600"/>
              </a:spcBef>
              <a:buFontTx/>
              <a:buAutoNum type="arabicPeriod" startAt="3"/>
              <a:defRPr sz="2548"/>
            </a:pPr>
            <a:r>
              <a:t>What do anthropologists do?</a:t>
            </a:r>
          </a:p>
          <a:p>
            <a:pPr marL="504063" indent="-504063" defTabSz="896111">
              <a:lnSpc>
                <a:spcPct val="90000"/>
              </a:lnSpc>
              <a:spcBef>
                <a:spcPts val="600"/>
              </a:spcBef>
              <a:buFontTx/>
              <a:buAutoNum type="arabicPeriod" startAt="3"/>
              <a:defRPr sz="2548"/>
            </a:pPr>
            <a:endParaRPr/>
          </a:p>
          <a:p>
            <a:pPr marL="504063" indent="-504063" defTabSz="896111">
              <a:lnSpc>
                <a:spcPct val="90000"/>
              </a:lnSpc>
              <a:spcBef>
                <a:spcPts val="600"/>
              </a:spcBef>
              <a:buFontTx/>
              <a:buAutoNum type="arabicPeriod" startAt="4"/>
              <a:defRPr sz="2548"/>
            </a:pPr>
            <a:r>
              <a:t>Who should benefit from anthropological research?</a:t>
            </a:r>
          </a:p>
        </p:txBody>
      </p:sp>
      <p:sp>
        <p:nvSpPr>
          <p:cNvPr id="2" name="Content Placeholder 1"/>
          <p:cNvSpPr>
            <a:spLocks noGrp="1"/>
          </p:cNvSpPr>
          <p:nvPr>
            <p:ph sz="half" idx="2"/>
          </p:nvPr>
        </p:nvSpPr>
        <p:spPr/>
        <p:txBody>
          <a:bodyPr/>
          <a:lstStyle/>
          <a:p>
            <a:endParaRPr lang="en-US"/>
          </a:p>
        </p:txBody>
      </p:sp>
      <p:pic>
        <p:nvPicPr>
          <p:cNvPr id="62" name="IMG_2247.jpeg" descr="IMG_2247.JPG"/>
          <p:cNvPicPr>
            <a:picLocks noChangeAspect="1"/>
          </p:cNvPicPr>
          <p:nvPr/>
        </p:nvPicPr>
        <p:blipFill>
          <a:blip r:embed="rId2">
            <a:extLst/>
          </a:blip>
          <a:stretch>
            <a:fillRect/>
          </a:stretch>
        </p:blipFill>
        <p:spPr>
          <a:xfrm>
            <a:off x="4648200" y="1600200"/>
            <a:ext cx="4038600" cy="4525963"/>
          </a:xfrm>
          <a:prstGeom prst="rect">
            <a:avLst/>
          </a:prstGeom>
          <a:ln w="12700">
            <a:miter lim="400000"/>
          </a:ln>
        </p:spPr>
      </p:pic>
    </p:spTree>
    <p:extLst>
      <p:ext uri="{BB962C8B-B14F-4D97-AF65-F5344CB8AC3E}">
        <p14:creationId xmlns:p14="http://schemas.microsoft.com/office/powerpoint/2010/main" val="3760705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Shape 60"/>
          <p:cNvSpPr>
            <a:spLocks noGrp="1"/>
          </p:cNvSpPr>
          <p:nvPr>
            <p:ph type="title"/>
          </p:nvPr>
        </p:nvSpPr>
        <p:spPr>
          <a:prstGeom prst="rect">
            <a:avLst/>
          </a:prstGeom>
        </p:spPr>
        <p:txBody>
          <a:bodyPr>
            <a:normAutofit/>
          </a:bodyPr>
          <a:lstStyle>
            <a:lvl1pPr defTabSz="777240">
              <a:defRPr sz="3400"/>
            </a:lvl1pPr>
          </a:lstStyle>
          <a:p>
            <a:r>
              <a:rPr lang="en-GB" dirty="0"/>
              <a:t>Answers to these questions vary</a:t>
            </a:r>
            <a:endParaRPr dirty="0"/>
          </a:p>
        </p:txBody>
      </p:sp>
      <p:sp>
        <p:nvSpPr>
          <p:cNvPr id="61" name="Shape 61"/>
          <p:cNvSpPr>
            <a:spLocks noGrp="1"/>
          </p:cNvSpPr>
          <p:nvPr>
            <p:ph sz="half" idx="1"/>
          </p:nvPr>
        </p:nvSpPr>
        <p:spPr>
          <a:prstGeom prst="rect">
            <a:avLst/>
          </a:prstGeom>
        </p:spPr>
        <p:txBody>
          <a:bodyPr>
            <a:normAutofit/>
          </a:bodyPr>
          <a:lstStyle/>
          <a:p>
            <a:pPr marL="504063" indent="-504063" defTabSz="896111">
              <a:lnSpc>
                <a:spcPct val="90000"/>
              </a:lnSpc>
              <a:spcBef>
                <a:spcPts val="600"/>
              </a:spcBef>
              <a:buFontTx/>
              <a:buAutoNum type="arabicPeriod"/>
              <a:defRPr sz="2548"/>
            </a:pPr>
            <a:r>
              <a:rPr dirty="0"/>
              <a:t>What is anthropology?</a:t>
            </a:r>
          </a:p>
          <a:p>
            <a:pPr marL="504063" indent="-504063" defTabSz="896111">
              <a:lnSpc>
                <a:spcPct val="90000"/>
              </a:lnSpc>
              <a:spcBef>
                <a:spcPts val="600"/>
              </a:spcBef>
              <a:buFontTx/>
              <a:buAutoNum type="arabicPeriod"/>
              <a:defRPr sz="2548"/>
            </a:pPr>
            <a:endParaRPr dirty="0"/>
          </a:p>
          <a:p>
            <a:pPr marL="504063" indent="-504063" defTabSz="896111">
              <a:lnSpc>
                <a:spcPct val="90000"/>
              </a:lnSpc>
              <a:spcBef>
                <a:spcPts val="600"/>
              </a:spcBef>
              <a:buFontTx/>
              <a:buAutoNum type="arabicPeriod" startAt="2"/>
              <a:defRPr sz="2548"/>
            </a:pPr>
            <a:r>
              <a:rPr dirty="0"/>
              <a:t>What is the purpose of anthropology?</a:t>
            </a:r>
          </a:p>
          <a:p>
            <a:pPr marL="504063" indent="-504063" defTabSz="896111">
              <a:lnSpc>
                <a:spcPct val="90000"/>
              </a:lnSpc>
              <a:spcBef>
                <a:spcPts val="600"/>
              </a:spcBef>
              <a:buFontTx/>
              <a:buAutoNum type="arabicPeriod" startAt="2"/>
              <a:defRPr sz="2548"/>
            </a:pPr>
            <a:endParaRPr dirty="0"/>
          </a:p>
          <a:p>
            <a:pPr marL="504063" indent="-504063" defTabSz="896111">
              <a:lnSpc>
                <a:spcPct val="90000"/>
              </a:lnSpc>
              <a:spcBef>
                <a:spcPts val="600"/>
              </a:spcBef>
              <a:buFontTx/>
              <a:buAutoNum type="arabicPeriod" startAt="3"/>
              <a:defRPr sz="2548"/>
            </a:pPr>
            <a:r>
              <a:rPr dirty="0"/>
              <a:t>What do anthropologists do?</a:t>
            </a:r>
          </a:p>
          <a:p>
            <a:pPr marL="504063" indent="-504063" defTabSz="896111">
              <a:lnSpc>
                <a:spcPct val="90000"/>
              </a:lnSpc>
              <a:spcBef>
                <a:spcPts val="600"/>
              </a:spcBef>
              <a:buFontTx/>
              <a:buAutoNum type="arabicPeriod" startAt="3"/>
              <a:defRPr sz="2548"/>
            </a:pPr>
            <a:endParaRPr dirty="0"/>
          </a:p>
          <a:p>
            <a:pPr marL="504063" indent="-504063" defTabSz="896111">
              <a:lnSpc>
                <a:spcPct val="90000"/>
              </a:lnSpc>
              <a:spcBef>
                <a:spcPts val="600"/>
              </a:spcBef>
              <a:buFontTx/>
              <a:buAutoNum type="arabicPeriod" startAt="4"/>
              <a:defRPr sz="2548"/>
            </a:pPr>
            <a:r>
              <a:rPr dirty="0"/>
              <a:t>Who should benefit from anthropological research?</a:t>
            </a:r>
          </a:p>
        </p:txBody>
      </p:sp>
      <p:sp>
        <p:nvSpPr>
          <p:cNvPr id="2" name="Content Placeholder 1"/>
          <p:cNvSpPr>
            <a:spLocks noGrp="1"/>
          </p:cNvSpPr>
          <p:nvPr>
            <p:ph sz="half" idx="2"/>
          </p:nvPr>
        </p:nvSpPr>
        <p:spPr>
          <a:xfrm>
            <a:off x="4648200" y="1600200"/>
            <a:ext cx="4038600" cy="5352404"/>
          </a:xfrm>
        </p:spPr>
        <p:txBody>
          <a:bodyPr>
            <a:normAutofit/>
          </a:bodyPr>
          <a:lstStyle/>
          <a:p>
            <a:r>
              <a:rPr lang="en-US" dirty="0"/>
              <a:t>Ethnology? Ethnography? Comparative discipline?</a:t>
            </a:r>
          </a:p>
          <a:p>
            <a:r>
              <a:rPr lang="en-US" dirty="0"/>
              <a:t>Social theory? Record diversity? Understand humanity? Create knowledge? Change? Affect policy?</a:t>
            </a:r>
          </a:p>
          <a:p>
            <a:r>
              <a:rPr lang="en-US" dirty="0"/>
              <a:t>Fieldwork, part/</a:t>
            </a:r>
            <a:r>
              <a:rPr lang="en-US" dirty="0" err="1"/>
              <a:t>obs</a:t>
            </a:r>
            <a:r>
              <a:rPr lang="en-US" dirty="0"/>
              <a:t>?</a:t>
            </a:r>
          </a:p>
          <a:p>
            <a:r>
              <a:rPr lang="en-US" dirty="0"/>
              <a:t>The academy? Everyone? </a:t>
            </a:r>
          </a:p>
        </p:txBody>
      </p:sp>
    </p:spTree>
    <p:extLst>
      <p:ext uri="{BB962C8B-B14F-4D97-AF65-F5344CB8AC3E}">
        <p14:creationId xmlns:p14="http://schemas.microsoft.com/office/powerpoint/2010/main" val="3139885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 name="Shape 92"/>
          <p:cNvSpPr>
            <a:spLocks noGrp="1"/>
          </p:cNvSpPr>
          <p:nvPr>
            <p:ph type="title"/>
          </p:nvPr>
        </p:nvSpPr>
        <p:spPr>
          <a:prstGeom prst="rect">
            <a:avLst/>
          </a:prstGeom>
        </p:spPr>
        <p:txBody>
          <a:bodyPr>
            <a:normAutofit fontScale="90000"/>
          </a:bodyPr>
          <a:lstStyle/>
          <a:p>
            <a:r>
              <a:rPr dirty="0"/>
              <a:t>Anthropology’s history </a:t>
            </a:r>
            <a:r>
              <a:rPr lang="mr-IN" dirty="0"/>
              <a:t>–</a:t>
            </a:r>
            <a:r>
              <a:rPr dirty="0"/>
              <a:t> the legacy</a:t>
            </a:r>
            <a:r>
              <a:rPr lang="en-GB" dirty="0"/>
              <a:t> and concerns about power</a:t>
            </a:r>
            <a:endParaRPr dirty="0"/>
          </a:p>
        </p:txBody>
      </p:sp>
      <p:sp>
        <p:nvSpPr>
          <p:cNvPr id="93" name="Shape 93"/>
          <p:cNvSpPr>
            <a:spLocks noGrp="1"/>
          </p:cNvSpPr>
          <p:nvPr>
            <p:ph sz="half" idx="1"/>
          </p:nvPr>
        </p:nvSpPr>
        <p:spPr>
          <a:prstGeom prst="rect">
            <a:avLst/>
          </a:prstGeom>
        </p:spPr>
        <p:txBody>
          <a:bodyPr>
            <a:normAutofit/>
          </a:bodyPr>
          <a:lstStyle/>
          <a:p>
            <a:pPr>
              <a:lnSpc>
                <a:spcPct val="80000"/>
              </a:lnSpc>
              <a:spcBef>
                <a:spcPts val="500"/>
              </a:spcBef>
              <a:buChar char="•"/>
              <a:defRPr sz="2200"/>
            </a:pPr>
            <a:r>
              <a:t>Anthropology has been accused of being the ‘handmaiden’ or ‘bastard child’ of colonialism. </a:t>
            </a:r>
          </a:p>
          <a:p>
            <a:pPr>
              <a:lnSpc>
                <a:spcPct val="80000"/>
              </a:lnSpc>
              <a:spcBef>
                <a:spcPts val="500"/>
              </a:spcBef>
              <a:buChar char="•"/>
              <a:defRPr sz="2200"/>
            </a:pPr>
            <a:r>
              <a:t>Early anthropologists were frequently employed by colonial governments to acquire knowledge about indigenous peoples (e.g. Evans-Pritchard’s work on </a:t>
            </a:r>
            <a:r>
              <a:rPr i="1"/>
              <a:t>The Nuer</a:t>
            </a:r>
            <a:r>
              <a:t>) – as a result, post-colonial anthropologists acutely aware of the need to act with integrity and transparency.</a:t>
            </a:r>
          </a:p>
        </p:txBody>
      </p:sp>
      <p:sp>
        <p:nvSpPr>
          <p:cNvPr id="2" name="Content Placeholder 1"/>
          <p:cNvSpPr>
            <a:spLocks noGrp="1"/>
          </p:cNvSpPr>
          <p:nvPr>
            <p:ph sz="half" idx="2"/>
          </p:nvPr>
        </p:nvSpPr>
        <p:spPr/>
        <p:txBody>
          <a:bodyPr/>
          <a:lstStyle/>
          <a:p>
            <a:endParaRPr lang="en-US"/>
          </a:p>
        </p:txBody>
      </p:sp>
      <p:pic>
        <p:nvPicPr>
          <p:cNvPr id="94" name="theogrundlagen-107_1.jpeg" descr="theogrundlagen-107_1"/>
          <p:cNvPicPr>
            <a:picLocks noChangeAspect="1"/>
          </p:cNvPicPr>
          <p:nvPr/>
        </p:nvPicPr>
        <p:blipFill>
          <a:blip r:embed="rId2">
            <a:extLst/>
          </a:blip>
          <a:stretch>
            <a:fillRect/>
          </a:stretch>
        </p:blipFill>
        <p:spPr>
          <a:xfrm>
            <a:off x="4648200" y="1600200"/>
            <a:ext cx="4038600" cy="4525963"/>
          </a:xfrm>
          <a:prstGeom prst="rect">
            <a:avLst/>
          </a:prstGeom>
          <a:ln w="12700">
            <a:miter lim="400000"/>
          </a:ln>
        </p:spPr>
      </p:pic>
      <p:sp>
        <p:nvSpPr>
          <p:cNvPr id="95" name="Shape 95"/>
          <p:cNvSpPr/>
          <p:nvPr/>
        </p:nvSpPr>
        <p:spPr>
          <a:xfrm>
            <a:off x="4787900" y="6381749"/>
            <a:ext cx="3021023" cy="370841"/>
          </a:xfrm>
          <a:prstGeom prst="rect">
            <a:avLst/>
          </a:prstGeom>
          <a:ln w="12700">
            <a:miter lim="400000"/>
          </a:ln>
          <a:extLst>
            <a:ext uri="{C572A759-6A51-4108-AA02-DFA0A04FC94B}">
              <ma14:wrappingTextBoxFlag xmlns:ma14="http://schemas.microsoft.com/office/mac/drawingml/2011/main" xmlns="" val="1"/>
            </a:ext>
          </a:extLst>
        </p:spPr>
        <p:txBody>
          <a:bodyPr wrap="none" lIns="45719" rIns="45719">
            <a:spAutoFit/>
          </a:bodyPr>
          <a:lstStyle>
            <a:lvl1pPr>
              <a:defRPr sz="1800">
                <a:solidFill>
                  <a:srgbClr val="FFFFFF"/>
                </a:solidFill>
              </a:defRPr>
            </a:lvl1pPr>
          </a:lstStyle>
          <a:p>
            <a:r>
              <a:t>Picture: Malinowski on Kiriwina</a:t>
            </a:r>
          </a:p>
        </p:txBody>
      </p:sp>
    </p:spTree>
    <p:extLst>
      <p:ext uri="{BB962C8B-B14F-4D97-AF65-F5344CB8AC3E}">
        <p14:creationId xmlns:p14="http://schemas.microsoft.com/office/powerpoint/2010/main" val="10828160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 name="Shape 97"/>
          <p:cNvSpPr>
            <a:spLocks noGrp="1"/>
          </p:cNvSpPr>
          <p:nvPr>
            <p:ph type="title"/>
          </p:nvPr>
        </p:nvSpPr>
        <p:spPr>
          <a:prstGeom prst="rect">
            <a:avLst/>
          </a:prstGeom>
        </p:spPr>
        <p:txBody>
          <a:bodyPr>
            <a:normAutofit/>
          </a:bodyPr>
          <a:lstStyle>
            <a:lvl1pPr>
              <a:defRPr sz="4000"/>
            </a:lvl1pPr>
          </a:lstStyle>
          <a:p>
            <a:r>
              <a:rPr lang="en-GB" dirty="0"/>
              <a:t>A</a:t>
            </a:r>
            <a:r>
              <a:rPr dirty="0"/>
              <a:t>nthropologists have obligations</a:t>
            </a:r>
          </a:p>
        </p:txBody>
      </p:sp>
      <p:sp>
        <p:nvSpPr>
          <p:cNvPr id="98" name="Shape 98"/>
          <p:cNvSpPr>
            <a:spLocks noGrp="1"/>
          </p:cNvSpPr>
          <p:nvPr>
            <p:ph idx="1"/>
          </p:nvPr>
        </p:nvSpPr>
        <p:spPr>
          <a:prstGeom prst="rect">
            <a:avLst/>
          </a:prstGeom>
        </p:spPr>
        <p:txBody>
          <a:bodyPr>
            <a:normAutofit/>
          </a:bodyPr>
          <a:lstStyle/>
          <a:p>
            <a:pPr marL="533400" indent="-533400">
              <a:lnSpc>
                <a:spcPct val="80000"/>
              </a:lnSpc>
              <a:spcBef>
                <a:spcPts val="400"/>
              </a:spcBef>
              <a:buSzTx/>
              <a:buNone/>
              <a:defRPr sz="2000">
                <a:latin typeface="+mj-lt"/>
                <a:ea typeface="+mj-ea"/>
                <a:cs typeface="+mj-cs"/>
                <a:sym typeface="Arial"/>
              </a:defRPr>
            </a:pPr>
            <a:r>
              <a:rPr dirty="0"/>
              <a:t>“Anthropologists should endeavor to protect the physical, social and</a:t>
            </a:r>
          </a:p>
          <a:p>
            <a:pPr marL="533400" indent="-533400">
              <a:lnSpc>
                <a:spcPct val="80000"/>
              </a:lnSpc>
              <a:spcBef>
                <a:spcPts val="400"/>
              </a:spcBef>
              <a:buSzTx/>
              <a:buNone/>
              <a:defRPr sz="2000">
                <a:latin typeface="+mj-lt"/>
                <a:ea typeface="+mj-ea"/>
                <a:cs typeface="+mj-cs"/>
                <a:sym typeface="Arial"/>
              </a:defRPr>
            </a:pPr>
            <a:r>
              <a:rPr dirty="0"/>
              <a:t>psychological well-being of those whom they study and to respect their</a:t>
            </a:r>
          </a:p>
          <a:p>
            <a:pPr marL="533400" indent="-533400">
              <a:lnSpc>
                <a:spcPct val="80000"/>
              </a:lnSpc>
              <a:spcBef>
                <a:spcPts val="400"/>
              </a:spcBef>
              <a:buSzTx/>
              <a:buNone/>
              <a:defRPr sz="2000">
                <a:latin typeface="+mj-lt"/>
                <a:ea typeface="+mj-ea"/>
                <a:cs typeface="+mj-cs"/>
                <a:sym typeface="Arial"/>
              </a:defRPr>
            </a:pPr>
            <a:r>
              <a:rPr dirty="0"/>
              <a:t>rights, interests, sensitivities and privacy: </a:t>
            </a:r>
          </a:p>
          <a:p>
            <a:pPr marL="0" indent="0">
              <a:lnSpc>
                <a:spcPct val="80000"/>
              </a:lnSpc>
              <a:spcBef>
                <a:spcPts val="400"/>
              </a:spcBef>
              <a:buNone/>
              <a:defRPr sz="2000">
                <a:latin typeface="+mj-lt"/>
                <a:ea typeface="+mj-ea"/>
                <a:cs typeface="+mj-cs"/>
                <a:sym typeface="Arial"/>
              </a:defRPr>
            </a:pPr>
            <a:endParaRPr lang="en-GB" dirty="0"/>
          </a:p>
          <a:p>
            <a:pPr marL="0" indent="0">
              <a:lnSpc>
                <a:spcPct val="80000"/>
              </a:lnSpc>
              <a:spcBef>
                <a:spcPts val="400"/>
              </a:spcBef>
              <a:buNone/>
              <a:defRPr sz="2000">
                <a:latin typeface="+mj-lt"/>
                <a:ea typeface="+mj-ea"/>
                <a:cs typeface="+mj-cs"/>
                <a:sym typeface="Arial"/>
              </a:defRPr>
            </a:pPr>
            <a:r>
              <a:rPr dirty="0"/>
              <a:t>Most anthropologists would maintain that their paramount</a:t>
            </a:r>
          </a:p>
          <a:p>
            <a:pPr marL="533400" indent="-533400">
              <a:lnSpc>
                <a:spcPct val="80000"/>
              </a:lnSpc>
              <a:spcBef>
                <a:spcPts val="400"/>
              </a:spcBef>
              <a:buSzTx/>
              <a:buNone/>
              <a:defRPr sz="2000">
                <a:latin typeface="+mj-lt"/>
                <a:ea typeface="+mj-ea"/>
                <a:cs typeface="+mj-cs"/>
                <a:sym typeface="Arial"/>
              </a:defRPr>
            </a:pPr>
            <a:r>
              <a:rPr dirty="0"/>
              <a:t>obligation is to their research participants and that when there is</a:t>
            </a:r>
          </a:p>
          <a:p>
            <a:pPr marL="533400" indent="-533400">
              <a:lnSpc>
                <a:spcPct val="80000"/>
              </a:lnSpc>
              <a:spcBef>
                <a:spcPts val="400"/>
              </a:spcBef>
              <a:buSzTx/>
              <a:buNone/>
              <a:defRPr sz="2000">
                <a:latin typeface="+mj-lt"/>
                <a:ea typeface="+mj-ea"/>
                <a:cs typeface="+mj-cs"/>
                <a:sym typeface="Arial"/>
              </a:defRPr>
            </a:pPr>
            <a:r>
              <a:rPr dirty="0"/>
              <a:t>conflict, the interests and rights of those studied should come first…</a:t>
            </a:r>
          </a:p>
          <a:p>
            <a:pPr marL="533400" indent="-533400">
              <a:lnSpc>
                <a:spcPct val="80000"/>
              </a:lnSpc>
              <a:buSzTx/>
              <a:buNone/>
              <a:defRPr sz="2000">
                <a:latin typeface="+mj-lt"/>
                <a:ea typeface="+mj-ea"/>
                <a:cs typeface="+mj-cs"/>
                <a:sym typeface="Arial"/>
              </a:defRPr>
            </a:pPr>
            <a:endParaRPr dirty="0"/>
          </a:p>
          <a:p>
            <a:pPr marL="533400" indent="-533400">
              <a:lnSpc>
                <a:spcPct val="80000"/>
              </a:lnSpc>
              <a:spcBef>
                <a:spcPts val="400"/>
              </a:spcBef>
              <a:buSzTx/>
              <a:buNone/>
              <a:defRPr sz="2000">
                <a:latin typeface="+mj-lt"/>
                <a:ea typeface="+mj-ea"/>
                <a:cs typeface="+mj-cs"/>
                <a:sym typeface="Arial"/>
              </a:defRPr>
            </a:pPr>
            <a:r>
              <a:rPr dirty="0"/>
              <a:t>… Anthropologists also have responsibilities towards other members of</a:t>
            </a:r>
          </a:p>
          <a:p>
            <a:pPr marL="533400" indent="-533400">
              <a:lnSpc>
                <a:spcPct val="80000"/>
              </a:lnSpc>
              <a:spcBef>
                <a:spcPts val="400"/>
              </a:spcBef>
              <a:buSzTx/>
              <a:buNone/>
              <a:defRPr sz="2000">
                <a:latin typeface="+mj-lt"/>
                <a:ea typeface="+mj-ea"/>
                <a:cs typeface="+mj-cs"/>
                <a:sym typeface="Arial"/>
              </a:defRPr>
            </a:pPr>
            <a:r>
              <a:rPr dirty="0"/>
              <a:t>the public and wider society. They depend upon the confidence of the</a:t>
            </a:r>
          </a:p>
          <a:p>
            <a:pPr marL="533400" indent="-533400">
              <a:lnSpc>
                <a:spcPct val="80000"/>
              </a:lnSpc>
              <a:spcBef>
                <a:spcPts val="400"/>
              </a:spcBef>
              <a:buSzTx/>
              <a:buNone/>
              <a:defRPr sz="2000">
                <a:latin typeface="+mj-lt"/>
                <a:ea typeface="+mj-ea"/>
                <a:cs typeface="+mj-cs"/>
                <a:sym typeface="Arial"/>
              </a:defRPr>
            </a:pPr>
            <a:r>
              <a:rPr dirty="0"/>
              <a:t>public and they should in their work attempt to promote and preserve</a:t>
            </a:r>
          </a:p>
          <a:p>
            <a:pPr marL="533400" indent="-533400">
              <a:lnSpc>
                <a:spcPct val="80000"/>
              </a:lnSpc>
              <a:spcBef>
                <a:spcPts val="400"/>
              </a:spcBef>
              <a:buSzTx/>
              <a:buNone/>
              <a:defRPr sz="2000">
                <a:latin typeface="+mj-lt"/>
                <a:ea typeface="+mj-ea"/>
                <a:cs typeface="+mj-cs"/>
                <a:sym typeface="Arial"/>
              </a:defRPr>
            </a:pPr>
            <a:r>
              <a:rPr dirty="0"/>
              <a:t>such confidence without exaggerating the accuracy or explanatory</a:t>
            </a:r>
          </a:p>
          <a:p>
            <a:pPr marL="533400" indent="-533400">
              <a:lnSpc>
                <a:spcPct val="80000"/>
              </a:lnSpc>
              <a:spcBef>
                <a:spcPts val="400"/>
              </a:spcBef>
              <a:buSzTx/>
              <a:buNone/>
              <a:defRPr sz="2000">
                <a:latin typeface="+mj-lt"/>
                <a:ea typeface="+mj-ea"/>
                <a:cs typeface="+mj-cs"/>
                <a:sym typeface="Arial"/>
              </a:defRPr>
            </a:pPr>
            <a:r>
              <a:rPr dirty="0"/>
              <a:t>power of their findings.” </a:t>
            </a:r>
          </a:p>
          <a:p>
            <a:pPr marL="533400" indent="-533400">
              <a:lnSpc>
                <a:spcPct val="80000"/>
              </a:lnSpc>
              <a:buSzTx/>
              <a:buNone/>
              <a:defRPr sz="2000">
                <a:latin typeface="+mj-lt"/>
                <a:ea typeface="+mj-ea"/>
                <a:cs typeface="+mj-cs"/>
                <a:sym typeface="Arial"/>
              </a:defRPr>
            </a:pPr>
            <a:endParaRPr dirty="0"/>
          </a:p>
          <a:p>
            <a:pPr marL="533400" indent="-533400">
              <a:lnSpc>
                <a:spcPct val="80000"/>
              </a:lnSpc>
              <a:spcBef>
                <a:spcPts val="400"/>
              </a:spcBef>
              <a:buSzTx/>
              <a:buNone/>
              <a:defRPr sz="2000">
                <a:latin typeface="+mj-lt"/>
                <a:ea typeface="+mj-ea"/>
                <a:cs typeface="+mj-cs"/>
                <a:sym typeface="Arial"/>
              </a:defRPr>
            </a:pPr>
            <a:r>
              <a:rPr dirty="0"/>
              <a:t>(ASA Ethical Guidelines, 1998)</a:t>
            </a:r>
          </a:p>
        </p:txBody>
      </p:sp>
      <p:pic>
        <p:nvPicPr>
          <p:cNvPr id="99" name="image.png"/>
          <p:cNvPicPr>
            <a:picLocks noChangeAspect="1"/>
          </p:cNvPicPr>
          <p:nvPr/>
        </p:nvPicPr>
        <p:blipFill>
          <a:blip r:embed="rId2">
            <a:extLst/>
          </a:blip>
          <a:stretch>
            <a:fillRect/>
          </a:stretch>
        </p:blipFill>
        <p:spPr>
          <a:xfrm>
            <a:off x="7325463" y="5232445"/>
            <a:ext cx="1361337" cy="1361337"/>
          </a:xfrm>
          <a:prstGeom prst="rect">
            <a:avLst/>
          </a:prstGeom>
          <a:ln w="12700">
            <a:miter lim="400000"/>
          </a:ln>
        </p:spPr>
      </p:pic>
    </p:spTree>
    <p:extLst>
      <p:ext uri="{BB962C8B-B14F-4D97-AF65-F5344CB8AC3E}">
        <p14:creationId xmlns:p14="http://schemas.microsoft.com/office/powerpoint/2010/main" val="3086693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Shape 101"/>
          <p:cNvSpPr>
            <a:spLocks noGrp="1"/>
          </p:cNvSpPr>
          <p:nvPr>
            <p:ph type="title"/>
          </p:nvPr>
        </p:nvSpPr>
        <p:spPr>
          <a:prstGeom prst="rect">
            <a:avLst/>
          </a:prstGeom>
        </p:spPr>
        <p:txBody>
          <a:bodyPr>
            <a:normAutofit/>
          </a:bodyPr>
          <a:lstStyle/>
          <a:p>
            <a:r>
              <a:t>Using data ethically</a:t>
            </a:r>
          </a:p>
        </p:txBody>
      </p:sp>
      <p:sp>
        <p:nvSpPr>
          <p:cNvPr id="102" name="Shape 102"/>
          <p:cNvSpPr>
            <a:spLocks noGrp="1"/>
          </p:cNvSpPr>
          <p:nvPr>
            <p:ph sz="half" idx="1"/>
          </p:nvPr>
        </p:nvSpPr>
        <p:spPr>
          <a:prstGeom prst="rect">
            <a:avLst/>
          </a:prstGeom>
        </p:spPr>
        <p:txBody>
          <a:bodyPr>
            <a:normAutofit/>
          </a:bodyPr>
          <a:lstStyle/>
          <a:p>
            <a:pPr>
              <a:lnSpc>
                <a:spcPct val="80000"/>
              </a:lnSpc>
              <a:spcBef>
                <a:spcPts val="400"/>
              </a:spcBef>
              <a:buChar char="•"/>
              <a:defRPr sz="1800"/>
            </a:pPr>
            <a:r>
              <a:rPr dirty="0"/>
              <a:t>“Like numerous others within our discipline I had already been quite concerned about the ethics of the anthropological position. From my, admittedly inexperienced, standpoint it appeared that the majority of researchers seemed to gather potentially valuable information from the field and to disseminate what ideas they had in a limited fashion: ultimately to add to the academic discourse through writing articles, books, or theses like myself.” </a:t>
            </a:r>
          </a:p>
          <a:p>
            <a:pPr>
              <a:lnSpc>
                <a:spcPct val="80000"/>
              </a:lnSpc>
              <a:spcBef>
                <a:spcPts val="400"/>
              </a:spcBef>
              <a:buChar char="•"/>
              <a:defRPr sz="1800"/>
            </a:pPr>
            <a:r>
              <a:rPr dirty="0"/>
              <a:t>(Burr, 2002) </a:t>
            </a:r>
          </a:p>
          <a:p>
            <a:pPr>
              <a:lnSpc>
                <a:spcPct val="80000"/>
              </a:lnSpc>
              <a:spcBef>
                <a:spcPts val="600"/>
              </a:spcBef>
              <a:buChar char="•"/>
              <a:defRPr sz="1800"/>
            </a:pPr>
            <a:endParaRPr dirty="0"/>
          </a:p>
          <a:p>
            <a:pPr>
              <a:lnSpc>
                <a:spcPct val="80000"/>
              </a:lnSpc>
              <a:spcBef>
                <a:spcPts val="300"/>
              </a:spcBef>
              <a:buChar char="•"/>
              <a:defRPr sz="1300"/>
            </a:pPr>
            <a:r>
              <a:rPr dirty="0"/>
              <a:t>Burr, R. 2002. ‘Shaming of the Anthropologist: Ethical Dilemmas during and in the Aftermath of the Fieldwork Process’  </a:t>
            </a:r>
            <a:r>
              <a:rPr i="1" dirty="0"/>
              <a:t>Anthropology Matters</a:t>
            </a:r>
            <a:r>
              <a:rPr dirty="0"/>
              <a:t> </a:t>
            </a:r>
            <a:r>
              <a:rPr u="sng" dirty="0"/>
              <a:t>http://www.anthropologymatters.com</a:t>
            </a:r>
          </a:p>
        </p:txBody>
      </p:sp>
      <p:pic>
        <p:nvPicPr>
          <p:cNvPr id="4" name="Content Placeholder 3">
            <a:extLst>
              <a:ext uri="{FF2B5EF4-FFF2-40B4-BE49-F238E27FC236}">
                <a16:creationId xmlns:a16="http://schemas.microsoft.com/office/drawing/2014/main" id="{30E71CC2-E157-6845-8C17-DDE23F4CE52E}"/>
              </a:ext>
            </a:extLst>
          </p:cNvPr>
          <p:cNvPicPr>
            <a:picLocks noGrp="1" noChangeAspect="1"/>
          </p:cNvPicPr>
          <p:nvPr>
            <p:ph sz="half" idx="2"/>
          </p:nvPr>
        </p:nvPicPr>
        <p:blipFill>
          <a:blip r:embed="rId2"/>
          <a:stretch>
            <a:fillRect/>
          </a:stretch>
        </p:blipFill>
        <p:spPr>
          <a:xfrm>
            <a:off x="5157147" y="1600200"/>
            <a:ext cx="3048000" cy="3048000"/>
          </a:xfrm>
        </p:spPr>
      </p:pic>
      <p:sp>
        <p:nvSpPr>
          <p:cNvPr id="5" name="TextBox 4">
            <a:extLst>
              <a:ext uri="{FF2B5EF4-FFF2-40B4-BE49-F238E27FC236}">
                <a16:creationId xmlns:a16="http://schemas.microsoft.com/office/drawing/2014/main" id="{DF113744-0942-2049-ACCE-C668448BA63C}"/>
              </a:ext>
            </a:extLst>
          </p:cNvPr>
          <p:cNvSpPr txBox="1"/>
          <p:nvPr/>
        </p:nvSpPr>
        <p:spPr>
          <a:xfrm>
            <a:off x="5117910" y="5090615"/>
            <a:ext cx="3681264" cy="646331"/>
          </a:xfrm>
          <a:prstGeom prst="rect">
            <a:avLst/>
          </a:prstGeom>
          <a:noFill/>
        </p:spPr>
        <p:txBody>
          <a:bodyPr wrap="none" rtlCol="0">
            <a:spAutoFit/>
          </a:bodyPr>
          <a:lstStyle/>
          <a:p>
            <a:r>
              <a:rPr lang="en-US" dirty="0"/>
              <a:t>Working in Vietnam for her PhD, Burr</a:t>
            </a:r>
          </a:p>
          <a:p>
            <a:r>
              <a:rPr lang="en-US" dirty="0"/>
              <a:t>didn’t act and regrets it.</a:t>
            </a:r>
          </a:p>
        </p:txBody>
      </p:sp>
    </p:spTree>
    <p:extLst>
      <p:ext uri="{BB962C8B-B14F-4D97-AF65-F5344CB8AC3E}">
        <p14:creationId xmlns:p14="http://schemas.microsoft.com/office/powerpoint/2010/main" val="1771233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Shape 131"/>
          <p:cNvSpPr>
            <a:spLocks noGrp="1"/>
          </p:cNvSpPr>
          <p:nvPr>
            <p:ph type="title"/>
          </p:nvPr>
        </p:nvSpPr>
        <p:spPr>
          <a:xfrm>
            <a:off x="457200" y="274638"/>
            <a:ext cx="8229600" cy="1143000"/>
          </a:xfrm>
          <a:prstGeom prst="rect">
            <a:avLst/>
          </a:prstGeom>
        </p:spPr>
        <p:txBody>
          <a:bodyPr>
            <a:normAutofit/>
          </a:bodyPr>
          <a:lstStyle/>
          <a:p>
            <a:r>
              <a:rPr dirty="0"/>
              <a:t>A c</a:t>
            </a:r>
            <a:r>
              <a:rPr lang="en-GB" dirty="0" err="1"/>
              <a:t>ase</a:t>
            </a:r>
            <a:r>
              <a:rPr lang="en-GB" dirty="0"/>
              <a:t> against advocacy</a:t>
            </a:r>
            <a:endParaRPr dirty="0"/>
          </a:p>
        </p:txBody>
      </p:sp>
      <p:sp>
        <p:nvSpPr>
          <p:cNvPr id="132" name="Shape 132"/>
          <p:cNvSpPr>
            <a:spLocks noGrp="1"/>
          </p:cNvSpPr>
          <p:nvPr>
            <p:ph sz="half" idx="1"/>
          </p:nvPr>
        </p:nvSpPr>
        <p:spPr>
          <a:prstGeom prst="rect">
            <a:avLst/>
          </a:prstGeom>
        </p:spPr>
        <p:txBody>
          <a:bodyPr>
            <a:normAutofit/>
          </a:bodyPr>
          <a:lstStyle/>
          <a:p>
            <a:pPr>
              <a:spcBef>
                <a:spcPts val="600"/>
              </a:spcBef>
              <a:buChar char="•"/>
              <a:defRPr sz="2800"/>
            </a:pPr>
            <a:r>
              <a:rPr dirty="0"/>
              <a:t>Hastrup &amp; Elsass (1990) argue that advocacy is incompatible with anthropology based on their work with the Arhuacos, Northern Colombia.</a:t>
            </a:r>
          </a:p>
          <a:p>
            <a:pPr>
              <a:spcBef>
                <a:spcPts val="400"/>
              </a:spcBef>
              <a:buChar char="•"/>
              <a:defRPr sz="1700"/>
            </a:pPr>
            <a:r>
              <a:rPr dirty="0"/>
              <a:t>Hastrup, K and Elsass, P. 1990. “Anthropological advocacy: a contradiction in terms”. </a:t>
            </a:r>
            <a:r>
              <a:rPr i="1" dirty="0"/>
              <a:t>Current Anthropology </a:t>
            </a:r>
            <a:r>
              <a:rPr dirty="0"/>
              <a:t>31(3), 301-311.</a:t>
            </a:r>
          </a:p>
        </p:txBody>
      </p:sp>
      <p:pic>
        <p:nvPicPr>
          <p:cNvPr id="3" name="Content Placeholder 2" descr="ElsassOgIndianer.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45899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Shape 135"/>
          <p:cNvSpPr>
            <a:spLocks noGrp="1"/>
          </p:cNvSpPr>
          <p:nvPr>
            <p:ph type="title"/>
          </p:nvPr>
        </p:nvSpPr>
        <p:spPr>
          <a:prstGeom prst="rect">
            <a:avLst/>
          </a:prstGeom>
        </p:spPr>
        <p:txBody>
          <a:bodyPr>
            <a:normAutofit/>
          </a:bodyPr>
          <a:lstStyle/>
          <a:p>
            <a:r>
              <a:t>Hastrup and Elsass’ case</a:t>
            </a:r>
          </a:p>
        </p:txBody>
      </p:sp>
      <p:sp>
        <p:nvSpPr>
          <p:cNvPr id="136" name="Shape 136"/>
          <p:cNvSpPr>
            <a:spLocks noGrp="1"/>
          </p:cNvSpPr>
          <p:nvPr>
            <p:ph sz="half" idx="1"/>
          </p:nvPr>
        </p:nvSpPr>
        <p:spPr>
          <a:prstGeom prst="rect">
            <a:avLst/>
          </a:prstGeom>
        </p:spPr>
        <p:txBody>
          <a:bodyPr>
            <a:normAutofit/>
          </a:bodyPr>
          <a:lstStyle/>
          <a:p>
            <a:pPr marL="342900" indent="-342900">
              <a:lnSpc>
                <a:spcPct val="80000"/>
              </a:lnSpc>
              <a:spcBef>
                <a:spcPts val="600"/>
              </a:spcBef>
              <a:buChar char="•"/>
              <a:defRPr sz="2500"/>
            </a:pPr>
            <a:r>
              <a:rPr dirty="0"/>
              <a:t>They were called upon by some Arhuacos to help promote an irrigation ‘development’ project.</a:t>
            </a:r>
          </a:p>
          <a:p>
            <a:pPr marL="342900" indent="-342900">
              <a:lnSpc>
                <a:spcPct val="80000"/>
              </a:lnSpc>
              <a:spcBef>
                <a:spcPts val="600"/>
              </a:spcBef>
              <a:buChar char="•"/>
              <a:defRPr sz="2500"/>
            </a:pPr>
            <a:r>
              <a:rPr dirty="0"/>
              <a:t>Traditional land was  under threat from encroaching peasant farmers and the proposed irrigation project was meant to increase yields, thereby revitalising ‘traditional’ culture.</a:t>
            </a:r>
          </a:p>
          <a:p>
            <a:pPr marL="342900" indent="-342900">
              <a:lnSpc>
                <a:spcPct val="80000"/>
              </a:lnSpc>
              <a:spcBef>
                <a:spcPts val="600"/>
              </a:spcBef>
              <a:buChar char="•"/>
              <a:defRPr sz="2500"/>
            </a:pPr>
            <a:r>
              <a:rPr dirty="0"/>
              <a:t>The main beneficiaries would be women. </a:t>
            </a:r>
          </a:p>
          <a:p>
            <a:pPr marL="342900" indent="-342900">
              <a:lnSpc>
                <a:spcPct val="80000"/>
              </a:lnSpc>
              <a:buChar char="•"/>
              <a:defRPr sz="2500"/>
            </a:pPr>
            <a:endParaRPr dirty="0"/>
          </a:p>
        </p:txBody>
      </p:sp>
      <p:pic>
        <p:nvPicPr>
          <p:cNvPr id="3" name="Content Placeholder 2" descr="89492c6cda678aa7fea0f280d6e83524.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528434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They decided not to act as advocates because:</a:t>
            </a:r>
          </a:p>
        </p:txBody>
      </p:sp>
      <p:sp>
        <p:nvSpPr>
          <p:cNvPr id="3" name="Content Placeholder 2"/>
          <p:cNvSpPr>
            <a:spLocks noGrp="1"/>
          </p:cNvSpPr>
          <p:nvPr>
            <p:ph sz="half" idx="1"/>
          </p:nvPr>
        </p:nvSpPr>
        <p:spPr/>
        <p:txBody>
          <a:bodyPr/>
          <a:lstStyle/>
          <a:p>
            <a:r>
              <a:rPr lang="en-GB" dirty="0"/>
              <a:t>‘</a:t>
            </a:r>
            <a:r>
              <a:rPr lang="mr-IN" dirty="0"/>
              <a:t>…</a:t>
            </a:r>
            <a:r>
              <a:rPr lang="en-US" dirty="0"/>
              <a:t>ethnography is legitimated by established canons of scholarship and the creation of knowledge, while advocacy rests on moral commitment and the use of knowledge’ </a:t>
            </a:r>
          </a:p>
          <a:p>
            <a:pPr marL="0" indent="0">
              <a:buNone/>
            </a:pPr>
            <a:r>
              <a:rPr lang="en-US" dirty="0"/>
              <a:t>	(</a:t>
            </a:r>
            <a:r>
              <a:rPr lang="en-US" dirty="0" err="1"/>
              <a:t>Hastrup</a:t>
            </a:r>
            <a:r>
              <a:rPr lang="en-US" dirty="0"/>
              <a:t> and </a:t>
            </a:r>
            <a:r>
              <a:rPr lang="en-US" dirty="0" err="1"/>
              <a:t>Elsass</a:t>
            </a:r>
            <a:r>
              <a:rPr lang="en-US" dirty="0"/>
              <a:t> 	1990: 302). </a:t>
            </a:r>
          </a:p>
          <a:p>
            <a:endParaRPr lang="en-US" dirty="0"/>
          </a:p>
        </p:txBody>
      </p:sp>
      <p:pic>
        <p:nvPicPr>
          <p:cNvPr id="5" name="Content Placeholder 4" descr="ElsassSlapperAf.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8843063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And</a:t>
            </a:r>
          </a:p>
        </p:txBody>
      </p:sp>
      <p:sp>
        <p:nvSpPr>
          <p:cNvPr id="3" name="Content Placeholder 2"/>
          <p:cNvSpPr>
            <a:spLocks noGrp="1"/>
          </p:cNvSpPr>
          <p:nvPr>
            <p:ph sz="half" idx="1"/>
          </p:nvPr>
        </p:nvSpPr>
        <p:spPr/>
        <p:txBody>
          <a:bodyPr>
            <a:normAutofit lnSpcReduction="10000"/>
          </a:bodyPr>
          <a:lstStyle/>
          <a:p>
            <a:r>
              <a:rPr lang="en-US" dirty="0"/>
              <a:t>‘In what sense could we ‘speak for’ them without possibly inflicting romantic post-colonial views upon them to the exclusion of a thorough understanding of the complex Colombian context?’ (</a:t>
            </a:r>
            <a:r>
              <a:rPr lang="en-US" dirty="0" err="1"/>
              <a:t>Hastrup</a:t>
            </a:r>
            <a:r>
              <a:rPr lang="en-US" dirty="0"/>
              <a:t> and </a:t>
            </a:r>
            <a:r>
              <a:rPr lang="en-US" dirty="0" err="1"/>
              <a:t>Elsass</a:t>
            </a:r>
            <a:r>
              <a:rPr lang="en-US" dirty="0"/>
              <a:t>, 1990: 304).</a:t>
            </a:r>
          </a:p>
          <a:p>
            <a:endParaRPr lang="en-US" dirty="0"/>
          </a:p>
        </p:txBody>
      </p:sp>
      <p:pic>
        <p:nvPicPr>
          <p:cNvPr id="5" name="Content Placeholder 4" descr="d58a5ff45db48bad2f3b8ed88f2b18a3.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3272362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Shape 138"/>
          <p:cNvSpPr>
            <a:spLocks noGrp="1"/>
          </p:cNvSpPr>
          <p:nvPr>
            <p:ph type="title"/>
          </p:nvPr>
        </p:nvSpPr>
        <p:spPr>
          <a:prstGeom prst="rect">
            <a:avLst/>
          </a:prstGeom>
        </p:spPr>
        <p:txBody>
          <a:bodyPr>
            <a:normAutofit/>
          </a:bodyPr>
          <a:lstStyle>
            <a:lvl1pPr defTabSz="777240">
              <a:defRPr sz="3400"/>
            </a:lvl1pPr>
          </a:lstStyle>
          <a:p>
            <a:r>
              <a:rPr lang="en-GB" dirty="0"/>
              <a:t>Furthermore, they felt concerned about</a:t>
            </a:r>
            <a:endParaRPr dirty="0"/>
          </a:p>
        </p:txBody>
      </p:sp>
      <p:pic>
        <p:nvPicPr>
          <p:cNvPr id="3" name="Content Placeholder 2" descr="Arhuacos.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4" name="Content Placeholder 3"/>
          <p:cNvSpPr>
            <a:spLocks noGrp="1"/>
          </p:cNvSpPr>
          <p:nvPr>
            <p:ph sz="half" idx="1"/>
          </p:nvPr>
        </p:nvSpPr>
        <p:spPr>
          <a:xfrm>
            <a:off x="457200" y="1600200"/>
            <a:ext cx="4038600" cy="5055082"/>
          </a:xfrm>
        </p:spPr>
        <p:txBody>
          <a:bodyPr>
            <a:normAutofit fontScale="92500"/>
          </a:bodyPr>
          <a:lstStyle/>
          <a:p>
            <a:pPr>
              <a:lnSpc>
                <a:spcPct val="80000"/>
              </a:lnSpc>
              <a:spcBef>
                <a:spcPts val="400"/>
              </a:spcBef>
              <a:defRPr sz="1800"/>
            </a:pPr>
            <a:r>
              <a:rPr lang="en-US" sz="2400" dirty="0"/>
              <a:t>how their involvement would impact on their relationship with political authorities and </a:t>
            </a:r>
            <a:r>
              <a:rPr lang="en-US" sz="2400" dirty="0" err="1"/>
              <a:t>organisations</a:t>
            </a:r>
            <a:r>
              <a:rPr lang="en-US" sz="2400" dirty="0"/>
              <a:t> e.g. Bureau of Indian Affairs</a:t>
            </a:r>
          </a:p>
          <a:p>
            <a:pPr>
              <a:lnSpc>
                <a:spcPct val="80000"/>
              </a:lnSpc>
              <a:spcBef>
                <a:spcPts val="400"/>
              </a:spcBef>
              <a:defRPr sz="1800"/>
            </a:pPr>
            <a:r>
              <a:rPr lang="en-US" sz="2400" dirty="0"/>
              <a:t>committing to a project that </a:t>
            </a:r>
            <a:r>
              <a:rPr lang="en-US" sz="2400" dirty="0" err="1"/>
              <a:t>prioritised</a:t>
            </a:r>
            <a:r>
              <a:rPr lang="en-US" sz="2400" dirty="0"/>
              <a:t> </a:t>
            </a:r>
            <a:r>
              <a:rPr lang="en-US" sz="2400" dirty="0" err="1"/>
              <a:t>Arhuacos</a:t>
            </a:r>
            <a:r>
              <a:rPr lang="en-US" sz="2400" dirty="0"/>
              <a:t> over Colombian peasant farmers.</a:t>
            </a:r>
          </a:p>
          <a:p>
            <a:pPr>
              <a:lnSpc>
                <a:spcPct val="80000"/>
              </a:lnSpc>
              <a:spcBef>
                <a:spcPts val="400"/>
              </a:spcBef>
              <a:defRPr sz="1800"/>
            </a:pPr>
            <a:r>
              <a:rPr lang="en-US" sz="2400" dirty="0"/>
              <a:t>divisions within </a:t>
            </a:r>
            <a:r>
              <a:rPr lang="en-US" sz="2400" dirty="0" err="1"/>
              <a:t>Arhuacos</a:t>
            </a:r>
            <a:r>
              <a:rPr lang="en-US" sz="2400" dirty="0"/>
              <a:t> community – whose ‘voice’ should they represent? Could they speak for the whole community?</a:t>
            </a:r>
          </a:p>
          <a:p>
            <a:pPr>
              <a:lnSpc>
                <a:spcPct val="80000"/>
              </a:lnSpc>
              <a:spcBef>
                <a:spcPts val="400"/>
              </a:spcBef>
              <a:defRPr sz="1800"/>
            </a:pPr>
            <a:r>
              <a:rPr lang="en-US" sz="2400" dirty="0"/>
              <a:t>their involvement - as </a:t>
            </a:r>
            <a:r>
              <a:rPr lang="en-US" sz="2400" dirty="0" err="1"/>
              <a:t>patronising</a:t>
            </a:r>
            <a:r>
              <a:rPr lang="en-US" sz="2400" dirty="0"/>
              <a:t>, and perpetuating disempowerment and colonial ideals</a:t>
            </a:r>
          </a:p>
          <a:p>
            <a:endParaRPr lang="en-US" dirty="0"/>
          </a:p>
        </p:txBody>
      </p:sp>
    </p:spTree>
    <p:extLst>
      <p:ext uri="{BB962C8B-B14F-4D97-AF65-F5344CB8AC3E}">
        <p14:creationId xmlns:p14="http://schemas.microsoft.com/office/powerpoint/2010/main" val="11055121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 name="Shape 141"/>
          <p:cNvSpPr>
            <a:spLocks noGrp="1"/>
          </p:cNvSpPr>
          <p:nvPr>
            <p:ph type="title"/>
          </p:nvPr>
        </p:nvSpPr>
        <p:spPr>
          <a:prstGeom prst="rect">
            <a:avLst/>
          </a:prstGeom>
        </p:spPr>
        <p:txBody>
          <a:bodyPr>
            <a:normAutofit/>
          </a:bodyPr>
          <a:lstStyle>
            <a:lvl1pPr defTabSz="786384">
              <a:defRPr sz="3440"/>
            </a:lvl1pPr>
          </a:lstStyle>
          <a:p>
            <a:r>
              <a:rPr dirty="0"/>
              <a:t>Further quotes from Hastrup and Elsass</a:t>
            </a:r>
          </a:p>
        </p:txBody>
      </p:sp>
      <p:sp>
        <p:nvSpPr>
          <p:cNvPr id="142" name="Shape 142"/>
          <p:cNvSpPr>
            <a:spLocks noGrp="1"/>
          </p:cNvSpPr>
          <p:nvPr>
            <p:ph sz="half" idx="1"/>
          </p:nvPr>
        </p:nvSpPr>
        <p:spPr>
          <a:prstGeom prst="rect">
            <a:avLst/>
          </a:prstGeom>
        </p:spPr>
        <p:txBody>
          <a:bodyPr>
            <a:normAutofit fontScale="92500" lnSpcReduction="10000"/>
          </a:bodyPr>
          <a:lstStyle/>
          <a:p>
            <a:pPr>
              <a:lnSpc>
                <a:spcPct val="80000"/>
              </a:lnSpc>
              <a:spcBef>
                <a:spcPts val="500"/>
              </a:spcBef>
              <a:buChar char="•"/>
              <a:defRPr sz="2200"/>
            </a:pPr>
            <a:r>
              <a:rPr dirty="0"/>
              <a:t>“what is required of the anthropologist as scholar... is to raise the context awareness of the people themselves so that they may eventually become better equipped to plead their own cause” (1990: 306). </a:t>
            </a:r>
          </a:p>
          <a:p>
            <a:pPr>
              <a:lnSpc>
                <a:spcPct val="80000"/>
              </a:lnSpc>
              <a:buChar char="•"/>
              <a:defRPr sz="2200"/>
            </a:pPr>
            <a:endParaRPr dirty="0"/>
          </a:p>
          <a:p>
            <a:pPr>
              <a:lnSpc>
                <a:spcPct val="80000"/>
              </a:lnSpc>
              <a:spcBef>
                <a:spcPts val="500"/>
              </a:spcBef>
              <a:buChar char="•"/>
              <a:defRPr sz="2200"/>
            </a:pPr>
            <a:r>
              <a:rPr dirty="0"/>
              <a:t>“advocacy has its own discourse because it is directed towards specific goals. The pursuit of these goals cannot be legitimated in terms of anthropology, though it can be informed by it.” (1990: 307). </a:t>
            </a:r>
          </a:p>
          <a:p>
            <a:pPr>
              <a:lnSpc>
                <a:spcPct val="80000"/>
              </a:lnSpc>
              <a:spcBef>
                <a:spcPts val="500"/>
              </a:spcBef>
              <a:buChar char="•"/>
              <a:defRPr sz="2200"/>
            </a:pPr>
            <a:r>
              <a:rPr dirty="0"/>
              <a:t>= to be advocates, anthropologists have to “step outside” of the profession…</a:t>
            </a:r>
          </a:p>
        </p:txBody>
      </p:sp>
      <p:pic>
        <p:nvPicPr>
          <p:cNvPr id="6" name="Content Placeholder 5" descr="Cock-Fight.jpg"/>
          <p:cNvPicPr>
            <a:picLocks noGrp="1" noChangeAspect="1"/>
          </p:cNvPicPr>
          <p:nvPr>
            <p:ph sz="half" idx="2"/>
          </p:nvPr>
        </p:nvPicPr>
        <p:blipFill>
          <a:blip r:embed="rId2">
            <a:extLst>
              <a:ext uri="{28A0092B-C50C-407E-A947-70E740481C1C}">
                <a14:useLocalDpi xmlns:a14="http://schemas.microsoft.com/office/drawing/2010/main" val="0"/>
              </a:ext>
            </a:extLst>
          </a:blip>
          <a:srcRect l="20242" r="20242"/>
          <a:stretch>
            <a:fillRect/>
          </a:stretch>
        </p:blipFill>
        <p:spPr/>
      </p:pic>
      <p:sp>
        <p:nvSpPr>
          <p:cNvPr id="7" name="TextBox 6"/>
          <p:cNvSpPr txBox="1"/>
          <p:nvPr/>
        </p:nvSpPr>
        <p:spPr>
          <a:xfrm>
            <a:off x="25161" y="6159178"/>
            <a:ext cx="9246078" cy="369332"/>
          </a:xfrm>
          <a:prstGeom prst="rect">
            <a:avLst/>
          </a:prstGeom>
          <a:noFill/>
        </p:spPr>
        <p:txBody>
          <a:bodyPr wrap="none" rtlCol="0">
            <a:spAutoFit/>
          </a:bodyPr>
          <a:lstStyle/>
          <a:p>
            <a:r>
              <a:rPr lang="en-US" dirty="0"/>
              <a:t>Pic refs </a:t>
            </a:r>
            <a:r>
              <a:rPr lang="mr-IN" dirty="0"/>
              <a:t>–</a:t>
            </a:r>
            <a:r>
              <a:rPr lang="en-US" dirty="0"/>
              <a:t> Balinese Cockfight, Geertz and interpretive anthropology and facing the uncomfortable</a:t>
            </a:r>
          </a:p>
        </p:txBody>
      </p:sp>
    </p:spTree>
    <p:extLst>
      <p:ext uri="{BB962C8B-B14F-4D97-AF65-F5344CB8AC3E}">
        <p14:creationId xmlns:p14="http://schemas.microsoft.com/office/powerpoint/2010/main" val="26715134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024591"/>
            <a:ext cx="7772400" cy="1470025"/>
          </a:xfrm>
        </p:spPr>
        <p:txBody>
          <a:bodyPr>
            <a:normAutofit fontScale="90000"/>
          </a:bodyPr>
          <a:lstStyle/>
          <a:p>
            <a:r>
              <a:rPr lang="en-US" dirty="0" err="1"/>
              <a:t>Schepher</a:t>
            </a:r>
            <a:r>
              <a:rPr lang="en-US" dirty="0"/>
              <a:t>-Hughes, N 1995 The primacy of the ethical: propositions for a militant anthropology </a:t>
            </a:r>
            <a:r>
              <a:rPr lang="en-US" i="1" dirty="0"/>
              <a:t>Current Anthropology, </a:t>
            </a:r>
            <a:r>
              <a:rPr lang="en-US" dirty="0"/>
              <a:t>Vol 36, 3 pp. 409-420</a:t>
            </a:r>
            <a:br>
              <a:rPr lang="en-US" dirty="0"/>
            </a:br>
            <a:br>
              <a:rPr lang="en-US" dirty="0"/>
            </a:br>
            <a:r>
              <a:rPr lang="en-US" dirty="0"/>
              <a:t>Discussion</a:t>
            </a:r>
          </a:p>
        </p:txBody>
      </p:sp>
      <p:pic>
        <p:nvPicPr>
          <p:cNvPr id="5" name="Picture 4" descr="0*7HMwPkMQVOCuv-DX.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091575" y="3937000"/>
            <a:ext cx="2544425" cy="2434167"/>
          </a:xfrm>
          <a:prstGeom prst="rect">
            <a:avLst/>
          </a:prstGeom>
        </p:spPr>
      </p:pic>
      <p:pic>
        <p:nvPicPr>
          <p:cNvPr id="6" name="Picture 5" descr="296b59.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3921080"/>
            <a:ext cx="2450087" cy="2450087"/>
          </a:xfrm>
          <a:prstGeom prst="rect">
            <a:avLst/>
          </a:prstGeom>
        </p:spPr>
      </p:pic>
    </p:spTree>
    <p:extLst>
      <p:ext uri="{BB962C8B-B14F-4D97-AF65-F5344CB8AC3E}">
        <p14:creationId xmlns:p14="http://schemas.microsoft.com/office/powerpoint/2010/main" val="37750968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1693862"/>
          </a:xfrm>
        </p:spPr>
        <p:txBody>
          <a:bodyPr>
            <a:normAutofit/>
          </a:bodyPr>
          <a:lstStyle/>
          <a:p>
            <a:r>
              <a:rPr lang="en-US" dirty="0"/>
              <a:t>Visual reminder of some of her work </a:t>
            </a:r>
          </a:p>
        </p:txBody>
      </p:sp>
      <p:pic>
        <p:nvPicPr>
          <p:cNvPr id="6" name="Picture 5" descr="435-kidney.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558115" y="3797300"/>
            <a:ext cx="5524500" cy="3060700"/>
          </a:xfrm>
          <a:prstGeom prst="rect">
            <a:avLst/>
          </a:prstGeom>
        </p:spPr>
      </p:pic>
      <p:pic>
        <p:nvPicPr>
          <p:cNvPr id="7" name="Picture 6" descr="Linda-Nancy-march_300.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334000" y="1968500"/>
            <a:ext cx="3810000" cy="2565400"/>
          </a:xfrm>
          <a:prstGeom prst="rect">
            <a:avLst/>
          </a:prstGeom>
        </p:spPr>
      </p:pic>
      <p:pic>
        <p:nvPicPr>
          <p:cNvPr id="8" name="Picture 7" descr="m4-crescent-sign.jpg"/>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76200" y="2057400"/>
            <a:ext cx="3429000" cy="3860800"/>
          </a:xfrm>
          <a:prstGeom prst="rect">
            <a:avLst/>
          </a:prstGeom>
        </p:spPr>
      </p:pic>
      <p:pic>
        <p:nvPicPr>
          <p:cNvPr id="5" name="Picture 4" descr="Dalina.jpg"/>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3505200" y="2057400"/>
            <a:ext cx="1828800" cy="2286000"/>
          </a:xfrm>
          <a:prstGeom prst="rect">
            <a:avLst/>
          </a:prstGeom>
        </p:spPr>
      </p:pic>
    </p:spTree>
    <p:extLst>
      <p:ext uri="{BB962C8B-B14F-4D97-AF65-F5344CB8AC3E}">
        <p14:creationId xmlns:p14="http://schemas.microsoft.com/office/powerpoint/2010/main" val="28994514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Kellett</a:t>
            </a:r>
            <a:r>
              <a:rPr lang="en-US" dirty="0"/>
              <a:t> (2009) attempts to draw 2 positions together </a:t>
            </a:r>
          </a:p>
        </p:txBody>
      </p:sp>
      <p:sp>
        <p:nvSpPr>
          <p:cNvPr id="3" name="Content Placeholder 2"/>
          <p:cNvSpPr>
            <a:spLocks noGrp="1"/>
          </p:cNvSpPr>
          <p:nvPr>
            <p:ph sz="half" idx="1"/>
          </p:nvPr>
        </p:nvSpPr>
        <p:spPr/>
        <p:txBody>
          <a:bodyPr>
            <a:normAutofit fontScale="85000" lnSpcReduction="10000"/>
          </a:bodyPr>
          <a:lstStyle/>
          <a:p>
            <a:r>
              <a:rPr lang="en-US" dirty="0"/>
              <a:t>‘One of the most memorable lines of Karl Marx is his assertion that “The point is not merely to understand the world, but to change it.” With reference to anthropology we might re-phrase it to read: “Is the role of the anthropologist to try to change the world or to ‘merely’ understand it?”’ (p22) </a:t>
            </a:r>
          </a:p>
          <a:p>
            <a:endParaRPr lang="en-US" dirty="0"/>
          </a:p>
        </p:txBody>
      </p:sp>
      <p:pic>
        <p:nvPicPr>
          <p:cNvPr id="5" name="Content Placeholder 4" descr="picture.php.jpe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6" name="TextBox 5"/>
          <p:cNvSpPr txBox="1"/>
          <p:nvPr/>
        </p:nvSpPr>
        <p:spPr>
          <a:xfrm>
            <a:off x="4129617" y="6281751"/>
            <a:ext cx="4759949" cy="369332"/>
          </a:xfrm>
          <a:prstGeom prst="rect">
            <a:avLst/>
          </a:prstGeom>
          <a:noFill/>
        </p:spPr>
        <p:txBody>
          <a:bodyPr wrap="none" rtlCol="0">
            <a:spAutoFit/>
          </a:bodyPr>
          <a:lstStyle/>
          <a:p>
            <a:r>
              <a:rPr lang="en-US" dirty="0" err="1"/>
              <a:t>Kellett</a:t>
            </a:r>
            <a:r>
              <a:rPr lang="en-US" dirty="0"/>
              <a:t> is an architect with an MA in cultural </a:t>
            </a:r>
            <a:r>
              <a:rPr lang="en-US" dirty="0" err="1"/>
              <a:t>anth</a:t>
            </a:r>
            <a:endParaRPr lang="en-US" dirty="0"/>
          </a:p>
        </p:txBody>
      </p:sp>
    </p:spTree>
    <p:extLst>
      <p:ext uri="{BB962C8B-B14F-4D97-AF65-F5344CB8AC3E}">
        <p14:creationId xmlns:p14="http://schemas.microsoft.com/office/powerpoint/2010/main" val="31241177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Kellett</a:t>
            </a:r>
            <a:r>
              <a:rPr lang="en-US" dirty="0"/>
              <a:t> (2009) believes that</a:t>
            </a:r>
          </a:p>
        </p:txBody>
      </p:sp>
      <p:sp>
        <p:nvSpPr>
          <p:cNvPr id="3" name="Content Placeholder 2"/>
          <p:cNvSpPr>
            <a:spLocks noGrp="1"/>
          </p:cNvSpPr>
          <p:nvPr>
            <p:ph sz="half" idx="1"/>
          </p:nvPr>
        </p:nvSpPr>
        <p:spPr/>
        <p:txBody>
          <a:bodyPr/>
          <a:lstStyle/>
          <a:p>
            <a:r>
              <a:rPr lang="en-US" dirty="0"/>
              <a:t>Advocacy naturally follows Anthropology (citing Layton 1996: 40 on p24, and Singer 1990 on p25)</a:t>
            </a:r>
          </a:p>
          <a:p>
            <a:r>
              <a:rPr lang="en-US" dirty="0"/>
              <a:t>Cites Wade as reminder that anthropologists can be locals (reducing the power dynamic issues of N/S)</a:t>
            </a:r>
          </a:p>
          <a:p>
            <a:endParaRPr lang="en-US" dirty="0"/>
          </a:p>
        </p:txBody>
      </p:sp>
      <p:pic>
        <p:nvPicPr>
          <p:cNvPr id="5" name="Content Placeholder 4" descr="111110_gullah_theatre_ac_011-1_thumb.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136180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Kellett offers </a:t>
            </a:r>
            <a:r>
              <a:rPr lang="en-US" dirty="0" err="1"/>
              <a:t>Schepher</a:t>
            </a:r>
            <a:r>
              <a:rPr lang="en-US" dirty="0"/>
              <a:t>-Hughes as example</a:t>
            </a:r>
          </a:p>
        </p:txBody>
      </p:sp>
      <p:sp>
        <p:nvSpPr>
          <p:cNvPr id="3" name="Content Placeholder 2"/>
          <p:cNvSpPr>
            <a:spLocks noGrp="1"/>
          </p:cNvSpPr>
          <p:nvPr>
            <p:ph sz="half" idx="1"/>
          </p:nvPr>
        </p:nvSpPr>
        <p:spPr/>
        <p:txBody>
          <a:bodyPr>
            <a:normAutofit fontScale="77500" lnSpcReduction="20000"/>
          </a:bodyPr>
          <a:lstStyle/>
          <a:p>
            <a:r>
              <a:rPr lang="en-US" dirty="0"/>
              <a:t>‘Rather than participate in community action she tried to focus on her research, but was challenged by the women in the favela: “Why had I refused to work with them [as before]? Didn’t I care about them person- ally anymore, their lives, their suffering, their struggle? Why was I so passive, so indifferent?” (1992:17-18). She replied: “my work is different now. I cannot be an anthropologist and a </a:t>
            </a:r>
            <a:r>
              <a:rPr lang="en-US" dirty="0" err="1"/>
              <a:t>companheira</a:t>
            </a:r>
            <a:r>
              <a:rPr lang="en-US" dirty="0"/>
              <a:t> at the same time.”’  (</a:t>
            </a:r>
            <a:r>
              <a:rPr lang="en-US" dirty="0" err="1"/>
              <a:t>Kellett</a:t>
            </a:r>
            <a:r>
              <a:rPr lang="en-US" dirty="0"/>
              <a:t> 2009:25)</a:t>
            </a:r>
          </a:p>
          <a:p>
            <a:endParaRPr lang="en-US" dirty="0"/>
          </a:p>
        </p:txBody>
      </p:sp>
      <p:pic>
        <p:nvPicPr>
          <p:cNvPr id="5" name="Content Placeholder 4" descr="images_mother1.jpg"/>
          <p:cNvPicPr>
            <a:picLocks noGrp="1" noChangeAspect="1"/>
          </p:cNvPicPr>
          <p:nvPr>
            <p:ph sz="half" idx="2"/>
          </p:nvPr>
        </p:nvPicPr>
        <p:blipFill>
          <a:blip r:embed="rId3">
            <a:extLst>
              <a:ext uri="{28A0092B-C50C-407E-A947-70E740481C1C}">
                <a14:useLocalDpi xmlns:a14="http://schemas.microsoft.com/office/drawing/2010/main" val="0"/>
              </a:ext>
            </a:extLst>
          </a:blip>
          <a:srcRect l="15311" r="15311"/>
          <a:stretch>
            <a:fillRect/>
          </a:stretch>
        </p:blipFill>
        <p:spPr/>
      </p:pic>
    </p:spTree>
    <p:extLst>
      <p:ext uri="{BB962C8B-B14F-4D97-AF65-F5344CB8AC3E}">
        <p14:creationId xmlns:p14="http://schemas.microsoft.com/office/powerpoint/2010/main" val="1783160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Quoting SH</a:t>
            </a:r>
          </a:p>
        </p:txBody>
      </p:sp>
      <p:sp>
        <p:nvSpPr>
          <p:cNvPr id="6" name="Content Placeholder 5"/>
          <p:cNvSpPr>
            <a:spLocks noGrp="1"/>
          </p:cNvSpPr>
          <p:nvPr>
            <p:ph sz="half" idx="1"/>
          </p:nvPr>
        </p:nvSpPr>
        <p:spPr/>
        <p:txBody>
          <a:bodyPr>
            <a:normAutofit fontScale="77500" lnSpcReduction="20000"/>
          </a:bodyPr>
          <a:lstStyle/>
          <a:p>
            <a:r>
              <a:rPr lang="en-US" dirty="0"/>
              <a:t>‘She argues that ‘those of use who make our living observing and recording the misery of the world have a particular obligation to reflect critically’ ( ibid: 416), and to produce “politically complicated and morally demanding texts and images capable of sinking through the layers of acceptance, complicity and bad faith that allow the suffering and the deaths to continue” ( ibid: 417).’ (</a:t>
            </a:r>
            <a:r>
              <a:rPr lang="en-US" dirty="0" err="1"/>
              <a:t>Kellett</a:t>
            </a:r>
            <a:r>
              <a:rPr lang="en-US" dirty="0"/>
              <a:t> 2009: 26)</a:t>
            </a:r>
          </a:p>
          <a:p>
            <a:endParaRPr lang="en-US" dirty="0"/>
          </a:p>
        </p:txBody>
      </p:sp>
      <p:pic>
        <p:nvPicPr>
          <p:cNvPr id="8" name="Content Placeholder 7" descr="gr1.jpg"/>
          <p:cNvPicPr>
            <a:picLocks noGrp="1" noChangeAspect="1"/>
          </p:cNvPicPr>
          <p:nvPr>
            <p:ph sz="half" idx="2"/>
          </p:nvPr>
        </p:nvPicPr>
        <p:blipFill>
          <a:blip r:embed="rId2">
            <a:extLst>
              <a:ext uri="{28A0092B-C50C-407E-A947-70E740481C1C}">
                <a14:useLocalDpi xmlns:a14="http://schemas.microsoft.com/office/drawing/2010/main" val="0"/>
              </a:ext>
            </a:extLst>
          </a:blip>
          <a:srcRect t="9154" b="9154"/>
          <a:stretch>
            <a:fillRect/>
          </a:stretch>
        </p:blipFill>
        <p:spPr/>
      </p:pic>
    </p:spTree>
    <p:extLst>
      <p:ext uri="{BB962C8B-B14F-4D97-AF65-F5344CB8AC3E}">
        <p14:creationId xmlns:p14="http://schemas.microsoft.com/office/powerpoint/2010/main" val="17881398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 sum</a:t>
            </a:r>
          </a:p>
        </p:txBody>
      </p:sp>
      <p:sp>
        <p:nvSpPr>
          <p:cNvPr id="4" name="Content Placeholder 3"/>
          <p:cNvSpPr>
            <a:spLocks noGrp="1"/>
          </p:cNvSpPr>
          <p:nvPr>
            <p:ph idx="1"/>
          </p:nvPr>
        </p:nvSpPr>
        <p:spPr/>
        <p:txBody>
          <a:bodyPr/>
          <a:lstStyle/>
          <a:p>
            <a:pPr marL="0" indent="0" algn="ctr">
              <a:buNone/>
            </a:pPr>
            <a:r>
              <a:rPr lang="en-US" dirty="0"/>
              <a:t>The jury is out about anthropologists advocating for the communities they work with.</a:t>
            </a:r>
          </a:p>
        </p:txBody>
      </p:sp>
      <p:pic>
        <p:nvPicPr>
          <p:cNvPr id="6" name="Picture 5" descr="quote-the-trouble-with-life-isn-t-that-there-is-no-answer-it-s-that-there-are-so-many-answers-ruth-benedict-15478.jpg"/>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3333750"/>
            <a:ext cx="9144000" cy="3735917"/>
          </a:xfrm>
          <a:prstGeom prst="rect">
            <a:avLst/>
          </a:prstGeom>
        </p:spPr>
      </p:pic>
    </p:spTree>
    <p:extLst>
      <p:ext uri="{BB962C8B-B14F-4D97-AF65-F5344CB8AC3E}">
        <p14:creationId xmlns:p14="http://schemas.microsoft.com/office/powerpoint/2010/main" val="33631617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Refs </a:t>
            </a:r>
          </a:p>
        </p:txBody>
      </p:sp>
      <p:sp>
        <p:nvSpPr>
          <p:cNvPr id="3" name="Content Placeholder 2"/>
          <p:cNvSpPr>
            <a:spLocks noGrp="1"/>
          </p:cNvSpPr>
          <p:nvPr>
            <p:ph idx="1"/>
          </p:nvPr>
        </p:nvSpPr>
        <p:spPr/>
        <p:txBody>
          <a:bodyPr>
            <a:normAutofit fontScale="62500" lnSpcReduction="20000"/>
          </a:bodyPr>
          <a:lstStyle/>
          <a:p>
            <a:r>
              <a:rPr lang="en-US" dirty="0"/>
              <a:t>Action for Advocacy </a:t>
            </a:r>
            <a:r>
              <a:rPr lang="en-US" dirty="0" err="1"/>
              <a:t>nd</a:t>
            </a:r>
            <a:r>
              <a:rPr lang="en-US" dirty="0"/>
              <a:t> [online] available at </a:t>
            </a:r>
            <a:r>
              <a:rPr lang="en-US" dirty="0">
                <a:hlinkClick r:id="rId2"/>
              </a:rPr>
              <a:t>https://www.actionforadvocacy.org.uk</a:t>
            </a:r>
            <a:r>
              <a:rPr lang="en-US" dirty="0"/>
              <a:t> </a:t>
            </a:r>
          </a:p>
          <a:p>
            <a:r>
              <a:rPr lang="en-US" dirty="0"/>
              <a:t>Burr, R. 2002. ‘Shaming of the Anthropologist: Ethical Dilemmas during and in the Aftermath of the Fieldwork Process’  </a:t>
            </a:r>
            <a:r>
              <a:rPr lang="en-US" i="1" dirty="0"/>
              <a:t>Anthropology Matters</a:t>
            </a:r>
            <a:r>
              <a:rPr lang="en-US" dirty="0"/>
              <a:t> </a:t>
            </a:r>
            <a:r>
              <a:rPr lang="en-US" u="sng" dirty="0"/>
              <a:t>http://</a:t>
            </a:r>
            <a:r>
              <a:rPr lang="en-US" u="sng" dirty="0" err="1"/>
              <a:t>www.anthropologymatters.com</a:t>
            </a:r>
            <a:endParaRPr lang="en-US" u="sng" dirty="0"/>
          </a:p>
          <a:p>
            <a:r>
              <a:rPr lang="en-GB" dirty="0"/>
              <a:t>Foucault, M. 2003. </a:t>
            </a:r>
            <a:r>
              <a:rPr lang="en-GB" i="1" dirty="0"/>
              <a:t>The Birth of the Clinic: An Archaeology of Medical Perception. </a:t>
            </a:r>
            <a:r>
              <a:rPr lang="en-GB" dirty="0"/>
              <a:t>London: </a:t>
            </a:r>
            <a:r>
              <a:rPr lang="en-GB" dirty="0" err="1"/>
              <a:t>Routledge</a:t>
            </a:r>
            <a:r>
              <a:rPr lang="en-GB" dirty="0"/>
              <a:t>.</a:t>
            </a:r>
          </a:p>
          <a:p>
            <a:r>
              <a:rPr lang="en-GB" dirty="0" err="1"/>
              <a:t>Hastrup</a:t>
            </a:r>
            <a:r>
              <a:rPr lang="en-GB" dirty="0"/>
              <a:t>, K and </a:t>
            </a:r>
            <a:r>
              <a:rPr lang="en-GB" dirty="0" err="1"/>
              <a:t>Elsass</a:t>
            </a:r>
            <a:r>
              <a:rPr lang="en-GB" dirty="0"/>
              <a:t>, P. 1990. “Anthropological advocacy: a contradiction in terms”. </a:t>
            </a:r>
            <a:r>
              <a:rPr lang="en-GB" i="1" dirty="0"/>
              <a:t>Current Anthropology </a:t>
            </a:r>
            <a:r>
              <a:rPr lang="en-GB" dirty="0"/>
              <a:t>31(3), 301-311</a:t>
            </a:r>
          </a:p>
          <a:p>
            <a:r>
              <a:rPr lang="en-GB" dirty="0" err="1"/>
              <a:t>Kellett</a:t>
            </a:r>
            <a:r>
              <a:rPr lang="en-GB" dirty="0"/>
              <a:t>, P 2009 Advocacy and Anthropology </a:t>
            </a:r>
            <a:r>
              <a:rPr lang="en-GB" i="1" dirty="0"/>
              <a:t>Durham University Journal</a:t>
            </a:r>
          </a:p>
          <a:p>
            <a:r>
              <a:rPr lang="en-GB" dirty="0" err="1"/>
              <a:t>Scheper</a:t>
            </a:r>
            <a:r>
              <a:rPr lang="en-GB" dirty="0"/>
              <a:t>-Hughes, N 1995 The Primacy of the Ethical: propositions for a militant anthropology </a:t>
            </a:r>
            <a:r>
              <a:rPr lang="en-GB" i="1" dirty="0"/>
              <a:t>Current Anthropology </a:t>
            </a:r>
            <a:r>
              <a:rPr lang="en-GB" dirty="0" err="1"/>
              <a:t>Vol</a:t>
            </a:r>
            <a:r>
              <a:rPr lang="en-GB" dirty="0"/>
              <a:t> 36, 3 pp.409-440</a:t>
            </a:r>
          </a:p>
          <a:p>
            <a:r>
              <a:rPr lang="en-GB" dirty="0"/>
              <a:t>Wong, K.-F. 2003. Empowerment as a panacea for poverty – old wine in new bottles? Reflections on the World Bank’s conception of power. </a:t>
            </a:r>
            <a:r>
              <a:rPr lang="en-GB" i="1" dirty="0"/>
              <a:t>Progress in Development Studies,</a:t>
            </a:r>
            <a:r>
              <a:rPr lang="en-GB" dirty="0"/>
              <a:t> 3</a:t>
            </a:r>
            <a:r>
              <a:rPr lang="en-GB" b="1" dirty="0"/>
              <a:t>,</a:t>
            </a:r>
            <a:r>
              <a:rPr lang="en-GB" dirty="0"/>
              <a:t> 307-22. </a:t>
            </a:r>
          </a:p>
          <a:p>
            <a:endParaRPr lang="en-GB" dirty="0"/>
          </a:p>
          <a:p>
            <a:endParaRPr lang="en-US" dirty="0"/>
          </a:p>
        </p:txBody>
      </p:sp>
    </p:spTree>
    <p:extLst>
      <p:ext uri="{BB962C8B-B14F-4D97-AF65-F5344CB8AC3E}">
        <p14:creationId xmlns:p14="http://schemas.microsoft.com/office/powerpoint/2010/main" val="2052222056"/>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2001</TotalTime>
  <Words>1862</Words>
  <Application>Microsoft Macintosh PowerPoint</Application>
  <PresentationFormat>On-screen Show (4:3)</PresentationFormat>
  <Paragraphs>150</Paragraphs>
  <Slides>34</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Arial</vt:lpstr>
      <vt:lpstr>Calibri</vt:lpstr>
      <vt:lpstr>Black</vt:lpstr>
      <vt:lpstr>Advocacy</vt:lpstr>
      <vt:lpstr>Etymology </vt:lpstr>
      <vt:lpstr>What is advocacy?</vt:lpstr>
      <vt:lpstr>Advocates…</vt:lpstr>
      <vt:lpstr>Independent and non-interested</vt:lpstr>
      <vt:lpstr>Advocacy therefore  'gives voice'</vt:lpstr>
      <vt:lpstr> </vt:lpstr>
      <vt:lpstr>And the socially excluded who are…</vt:lpstr>
      <vt:lpstr>Advocacy as translation </vt:lpstr>
      <vt:lpstr>Advocacy as a bridge</vt:lpstr>
      <vt:lpstr>Social and theoretical frame underpinning advocacy</vt:lpstr>
      <vt:lpstr>Kwok-Fu Wong’s (2003) four-part model of power: </vt:lpstr>
      <vt:lpstr>So how does this concern anthropology?</vt:lpstr>
      <vt:lpstr>Participant observation and immersion</vt:lpstr>
      <vt:lpstr>But…</vt:lpstr>
      <vt:lpstr>Before continuing we need to consider these questions</vt:lpstr>
      <vt:lpstr>Answers to these questions vary</vt:lpstr>
      <vt:lpstr>Anthropology’s history – the legacy and concerns about power</vt:lpstr>
      <vt:lpstr>Anthropologists have obligations</vt:lpstr>
      <vt:lpstr>Using data ethically</vt:lpstr>
      <vt:lpstr>A case against advocacy</vt:lpstr>
      <vt:lpstr>Hastrup and Elsass’ case</vt:lpstr>
      <vt:lpstr>They decided not to act as advocates because:</vt:lpstr>
      <vt:lpstr>And</vt:lpstr>
      <vt:lpstr>Furthermore, they felt concerned about</vt:lpstr>
      <vt:lpstr>Further quotes from Hastrup and Elsass</vt:lpstr>
      <vt:lpstr>Schepher-Hughes, N 1995 The primacy of the ethical: propositions for a militant anthropology Current Anthropology, Vol 36, 3 pp. 409-420  Discussion</vt:lpstr>
      <vt:lpstr>Visual reminder of some of her work </vt:lpstr>
      <vt:lpstr>Kellett (2009) attempts to draw 2 positions together </vt:lpstr>
      <vt:lpstr>Kellett (2009) believes that</vt:lpstr>
      <vt:lpstr>Kellett offers Schepher-Hughes as example</vt:lpstr>
      <vt:lpstr>Quoting SH</vt:lpstr>
      <vt:lpstr>In sum</vt:lpstr>
      <vt:lpstr>Refs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Advocacy</dc:title>
  <dc:creator>Luci Attala</dc:creator>
  <cp:lastModifiedBy>Luci  Attala</cp:lastModifiedBy>
  <cp:revision>24</cp:revision>
  <dcterms:created xsi:type="dcterms:W3CDTF">2017-02-21T09:44:26Z</dcterms:created>
  <dcterms:modified xsi:type="dcterms:W3CDTF">2019-04-30T09:10:56Z</dcterms:modified>
</cp:coreProperties>
</file>