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7" r:id="rId2"/>
    <p:sldId id="271" r:id="rId3"/>
    <p:sldId id="267" r:id="rId4"/>
    <p:sldId id="268" r:id="rId5"/>
    <p:sldId id="265" r:id="rId6"/>
    <p:sldId id="258" r:id="rId7"/>
    <p:sldId id="266" r:id="rId8"/>
    <p:sldId id="263" r:id="rId9"/>
    <p:sldId id="262" r:id="rId10"/>
    <p:sldId id="273" r:id="rId11"/>
    <p:sldId id="272" r:id="rId12"/>
    <p:sldId id="26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86A47A-B824-20B8-E800-0089FFED942D}" v="238" dt="2026-07-17T22:55:18.213"/>
    <p1510:client id="{831A4B37-41C5-9B80-611C-4C671FD9B739}" v="2" dt="2026-07-17T09:03:03.974"/>
    <p1510:client id="{8F1D3FBB-F6AB-D992-0668-A6F38A269B25}" v="40" dt="2026-07-18T09:32:14.170"/>
    <p1510:client id="{9401A355-2A52-0292-CD62-764804449F3D}" v="43" dt="2026-07-16T22:48:09.926"/>
    <p1510:client id="{AA2318AF-68FE-4BE8-8577-8870FB0801E9}" v="3134" dt="2026-07-18T15:51:56.759"/>
    <p1510:client id="{AD41F28D-F388-E75E-D804-8C1602E2E8B6}" v="3993" dt="2026-07-18T17:37:49.769"/>
    <p1510:client id="{D31BD97F-F07F-663D-82D7-7FE5AD6DF5F1}" v="991" dt="2026-07-17T21:27:11.1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74FC40-013B-4BC4-8822-452436415ADB}" type="datetimeFigureOut">
              <a:rPr lang="en-GB" smtClean="0"/>
              <a:t>18/07/2026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1715B2-94E1-45AC-95DD-25AA387A23C0}" type="slidenum">
              <a:rPr lang="en-GB" smtClean="0"/>
              <a:t>‹#›</a:t>
            </a:fld>
            <a:endParaRPr lang="en-GB"/>
          </a:p>
        </p:txBody>
      </p:sp>
    </p:spTree>
    <p:extLst>
      <p:ext uri="{BB962C8B-B14F-4D97-AF65-F5344CB8AC3E}">
        <p14:creationId xmlns:p14="http://schemas.microsoft.com/office/powerpoint/2010/main" val="6371190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1715B2-94E1-45AC-95DD-25AA387A23C0}" type="slidenum">
              <a:rPr lang="en-GB" smtClean="0"/>
              <a:t>5</a:t>
            </a:fld>
            <a:endParaRPr lang="en-GB"/>
          </a:p>
        </p:txBody>
      </p:sp>
    </p:spTree>
    <p:extLst>
      <p:ext uri="{BB962C8B-B14F-4D97-AF65-F5344CB8AC3E}">
        <p14:creationId xmlns:p14="http://schemas.microsoft.com/office/powerpoint/2010/main" val="26417216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7/18/2026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7/18/2026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7/18/2026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7/18/2026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7/18/2026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7/18/2026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7/18/2026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7/18/2026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7/18/2026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7/18/2026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4.jp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5.jpeg"/><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3.jpeg"/><Relationship Id="rId4" Type="http://schemas.openxmlformats.org/officeDocument/2006/relationships/notesSlide" Target="../notesSlides/notesSlide1.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3.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image" Target="../media/image3.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image" Target="../media/image3.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6.jpg"/><Relationship Id="rId4" Type="http://schemas.openxmlformats.org/officeDocument/2006/relationships/image" Target="../media/image3.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image" Target="../media/image3.jpe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image" Target="../media/image3.jpeg"/></Relationships>
</file>

<file path=ppt/slides/_rels/slide12.xml.rels><?xml version="1.0" encoding="UTF-8" standalone="yes"?>
<Relationships xmlns="http://schemas.openxmlformats.org/package/2006/relationships"><Relationship Id="rId8" Type="http://schemas.openxmlformats.org/officeDocument/2006/relationships/hyperlink" Target="https://www.chemist-4-u.com/guides/research-insights/asthma-statistics/" TargetMode="External"/><Relationship Id="rId13" Type="http://schemas.openxmlformats.org/officeDocument/2006/relationships/hyperlink" Target="https://www.healthline.com/health/asthma-complications" TargetMode="External"/><Relationship Id="rId3" Type="http://schemas.openxmlformats.org/officeDocument/2006/relationships/hyperlink" Target="https://www.who.int/news-room/fact-sheets/detail/asthma" TargetMode="External"/><Relationship Id="rId7" Type="http://schemas.openxmlformats.org/officeDocument/2006/relationships/hyperlink" Target="https://www.lung.org/lung-health-diseases/lung-disease-lookup/asthma/learn-about-asthma/what-causes-asthma" TargetMode="External"/><Relationship Id="rId12" Type="http://schemas.openxmlformats.org/officeDocument/2006/relationships/hyperlink" Target="https://www.mayoclinic.org/diseases-conditions/asthma/diagnosis-treatment/drc-20369660" TargetMode="External"/><Relationship Id="rId2" Type="http://schemas.openxmlformats.org/officeDocument/2006/relationships/image" Target="../media/image3.jpeg"/><Relationship Id="rId1" Type="http://schemas.openxmlformats.org/officeDocument/2006/relationships/slideLayout" Target="../slideLayouts/slideLayout7.xml"/><Relationship Id="rId6" Type="http://schemas.openxmlformats.org/officeDocument/2006/relationships/hyperlink" Target="https://www.nhlbi.nih.gov/health/asthma/causes" TargetMode="External"/><Relationship Id="rId11" Type="http://schemas.openxmlformats.org/officeDocument/2006/relationships/hyperlink" Target="https://treatmentofasthma.org/how-does-asthma-affect-someones-daily-life/" TargetMode="External"/><Relationship Id="rId5" Type="http://schemas.openxmlformats.org/officeDocument/2006/relationships/hyperlink" Target="https://www.cdc.gov/asthma/control/index.html" TargetMode="External"/><Relationship Id="rId15" Type="http://schemas.openxmlformats.org/officeDocument/2006/relationships/hyperlink" Target="https://www.myamericannurse.com/understanding-asthma-pathophysiology/" TargetMode="External"/><Relationship Id="rId10" Type="http://schemas.openxmlformats.org/officeDocument/2006/relationships/hyperlink" Target="https://asthma.net/basics/complications" TargetMode="External"/><Relationship Id="rId4" Type="http://schemas.openxmlformats.org/officeDocument/2006/relationships/hyperlink" Target="https://www.healthline.com/health/asthma-risk-factors" TargetMode="External"/><Relationship Id="rId9" Type="http://schemas.openxmlformats.org/officeDocument/2006/relationships/hyperlink" Target="https://www.gov.uk/government/statistics/update-of-indicators-in-the-respiratory-disease-profile-june-2025/respiratory-disease-profile-statistical-commentary-june-2025" TargetMode="External"/><Relationship Id="rId14" Type="http://schemas.openxmlformats.org/officeDocument/2006/relationships/hyperlink" Target="https://www.medicalnewstoday.com/articles/asthma-pathophysiolog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4"/>
          <a:stretch>
            <a:fillRect t="-10000" b="-10000"/>
          </a:stretch>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B239A79-6370-ECA4-086F-D96B7A1A5A0E}"/>
              </a:ext>
            </a:extLst>
          </p:cNvPr>
          <p:cNvSpPr/>
          <p:nvPr/>
        </p:nvSpPr>
        <p:spPr>
          <a:xfrm>
            <a:off x="2553114" y="841081"/>
            <a:ext cx="6296397" cy="5208340"/>
          </a:xfrm>
          <a:prstGeom prst="rect">
            <a:avLst/>
          </a:prstGeom>
          <a:solidFill>
            <a:schemeClr val="bg2"/>
          </a:solidFill>
          <a:ln>
            <a:solidFill>
              <a:schemeClr val="accent1">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US" b="1" dirty="0">
                <a:solidFill>
                  <a:schemeClr val="tx1"/>
                </a:solidFill>
              </a:rPr>
              <a:t>Student name : HANAA ELSALHY </a:t>
            </a:r>
          </a:p>
          <a:p>
            <a:endParaRPr lang="en-US" b="1" dirty="0">
              <a:solidFill>
                <a:schemeClr val="tx1"/>
              </a:solidFill>
            </a:endParaRPr>
          </a:p>
          <a:p>
            <a:r>
              <a:rPr lang="en-US" b="1" dirty="0">
                <a:solidFill>
                  <a:schemeClr val="tx1"/>
                </a:solidFill>
              </a:rPr>
              <a:t>Student number : 2435768</a:t>
            </a:r>
          </a:p>
          <a:p>
            <a:endParaRPr lang="en-US" b="1" dirty="0">
              <a:solidFill>
                <a:schemeClr val="tx1"/>
              </a:solidFill>
            </a:endParaRPr>
          </a:p>
          <a:p>
            <a:r>
              <a:rPr lang="en-US" b="1" dirty="0">
                <a:solidFill>
                  <a:schemeClr val="tx1"/>
                </a:solidFill>
              </a:rPr>
              <a:t>Module title :introduction of physiology          </a:t>
            </a:r>
          </a:p>
          <a:p>
            <a:r>
              <a:rPr lang="en-US" b="1" dirty="0">
                <a:solidFill>
                  <a:schemeClr val="tx1"/>
                </a:solidFill>
              </a:rPr>
              <a:t>                                      </a:t>
            </a:r>
          </a:p>
          <a:p>
            <a:r>
              <a:rPr lang="en-US" b="1" dirty="0">
                <a:solidFill>
                  <a:schemeClr val="tx1"/>
                </a:solidFill>
              </a:rPr>
              <a:t>Module code :BMHP5023       </a:t>
            </a:r>
          </a:p>
          <a:p>
            <a:r>
              <a:rPr lang="en-US" b="1" dirty="0">
                <a:solidFill>
                  <a:schemeClr val="tx1"/>
                </a:solidFill>
              </a:rPr>
              <a:t>                                    </a:t>
            </a:r>
          </a:p>
          <a:p>
            <a:r>
              <a:rPr lang="en-US" b="1" dirty="0">
                <a:solidFill>
                  <a:schemeClr val="tx1"/>
                </a:solidFill>
              </a:rPr>
              <a:t>Assignment title : Component 2 ( care plane presentation) </a:t>
            </a:r>
          </a:p>
        </p:txBody>
      </p:sp>
      <p:pic>
        <p:nvPicPr>
          <p:cNvPr id="12" name="Audio 11">
            <a:hlinkClick r:id="" action="ppaction://media"/>
            <a:extLst>
              <a:ext uri="{FF2B5EF4-FFF2-40B4-BE49-F238E27FC236}">
                <a16:creationId xmlns:a16="http://schemas.microsoft.com/office/drawing/2014/main" id="{B3A62684-B480-BE81-767D-17A5D73C046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84185708"/>
      </p:ext>
    </p:extLst>
  </p:cSld>
  <p:clrMapOvr>
    <a:masterClrMapping/>
  </p:clrMapOvr>
  <mc:AlternateContent xmlns:mc="http://schemas.openxmlformats.org/markup-compatibility/2006">
    <mc:Choice xmlns:p14="http://schemas.microsoft.com/office/powerpoint/2010/main" Requires="p14">
      <p:transition spd="slow" p14:dur="2000" advTm="6112"/>
    </mc:Choice>
    <mc:Fallback>
      <p:transition spd="slow" advTm="61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019F14B-37AE-21EA-15C6-816D5883C83A}"/>
            </a:ext>
          </a:extLst>
        </p:cNvPr>
        <p:cNvGrpSpPr/>
        <p:nvPr/>
      </p:nvGrpSpPr>
      <p:grpSpPr>
        <a:xfrm>
          <a:off x="0" y="0"/>
          <a:ext cx="0" cy="0"/>
          <a:chOff x="0" y="0"/>
          <a:chExt cx="0" cy="0"/>
        </a:xfrm>
      </p:grpSpPr>
      <p:sp>
        <p:nvSpPr>
          <p:cNvPr id="7" name="Rectangle 6">
            <a:extLst>
              <a:ext uri="{FF2B5EF4-FFF2-40B4-BE49-F238E27FC236}">
                <a16:creationId xmlns:a16="http://schemas.microsoft.com/office/drawing/2014/main" id="{8832A5D0-FE38-32C9-C80D-AF43B473AF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F6F9D584-BFC1-8F2A-C8B2-2EB8642FF846}"/>
              </a:ext>
            </a:extLst>
          </p:cNvPr>
          <p:cNvPicPr>
            <a:picLocks noChangeAspect="1"/>
          </p:cNvPicPr>
          <p:nvPr/>
        </p:nvPicPr>
        <p:blipFill>
          <a:blip r:embed="rId4"/>
          <a:srcRect b="20789"/>
          <a:stretch>
            <a:fillRect/>
          </a:stretch>
        </p:blipFill>
        <p:spPr>
          <a:xfrm>
            <a:off x="20" y="1282"/>
            <a:ext cx="12191980" cy="6856718"/>
          </a:xfrm>
          <a:prstGeom prst="rect">
            <a:avLst/>
          </a:prstGeom>
        </p:spPr>
      </p:pic>
      <p:pic>
        <p:nvPicPr>
          <p:cNvPr id="4" name="Picture 3">
            <a:extLst>
              <a:ext uri="{FF2B5EF4-FFF2-40B4-BE49-F238E27FC236}">
                <a16:creationId xmlns:a16="http://schemas.microsoft.com/office/drawing/2014/main" id="{55C26116-D91F-A037-6EEF-9E709296ADF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37652" y="0"/>
            <a:ext cx="12054348" cy="6780571"/>
          </a:xfrm>
          <a:prstGeom prst="rect">
            <a:avLst/>
          </a:prstGeom>
        </p:spPr>
      </p:pic>
      <p:pic>
        <p:nvPicPr>
          <p:cNvPr id="16" name="Audio 15">
            <a:hlinkClick r:id="" action="ppaction://media"/>
            <a:extLst>
              <a:ext uri="{FF2B5EF4-FFF2-40B4-BE49-F238E27FC236}">
                <a16:creationId xmlns:a16="http://schemas.microsoft.com/office/drawing/2014/main" id="{D09C0737-99DC-2086-5EC6-3E0DDCEFC5F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0317128"/>
      </p:ext>
    </p:extLst>
  </p:cSld>
  <p:clrMapOvr>
    <a:masterClrMapping/>
  </p:clrMapOvr>
  <mc:AlternateContent xmlns:mc="http://schemas.openxmlformats.org/markup-compatibility/2006">
    <mc:Choice xmlns:p14="http://schemas.microsoft.com/office/powerpoint/2010/main" Requires="p14">
      <p:transition spd="slow" p14:dur="2000" advTm="4622"/>
    </mc:Choice>
    <mc:Fallback>
      <p:transition spd="slow" advTm="46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D52EF1E-C06D-53E5-8B00-619E17634131}"/>
            </a:ext>
          </a:extLst>
        </p:cNvPr>
        <p:cNvGrpSpPr/>
        <p:nvPr/>
      </p:nvGrpSpPr>
      <p:grpSpPr>
        <a:xfrm>
          <a:off x="0" y="0"/>
          <a:ext cx="0" cy="0"/>
          <a:chOff x="0" y="0"/>
          <a:chExt cx="0" cy="0"/>
        </a:xfrm>
      </p:grpSpPr>
      <p:sp>
        <p:nvSpPr>
          <p:cNvPr id="7" name="Rectangle 6">
            <a:extLst>
              <a:ext uri="{FF2B5EF4-FFF2-40B4-BE49-F238E27FC236}">
                <a16:creationId xmlns:a16="http://schemas.microsoft.com/office/drawing/2014/main" id="{233EAF53-8191-CD69-8B35-7F65ABDDB6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a:t>A</a:t>
            </a:r>
          </a:p>
        </p:txBody>
      </p:sp>
      <p:pic>
        <p:nvPicPr>
          <p:cNvPr id="2" name="Picture 1">
            <a:extLst>
              <a:ext uri="{FF2B5EF4-FFF2-40B4-BE49-F238E27FC236}">
                <a16:creationId xmlns:a16="http://schemas.microsoft.com/office/drawing/2014/main" id="{0F7AE471-625C-D60C-2C4A-08796EBA5A23}"/>
              </a:ext>
            </a:extLst>
          </p:cNvPr>
          <p:cNvPicPr>
            <a:picLocks noChangeAspect="1"/>
          </p:cNvPicPr>
          <p:nvPr/>
        </p:nvPicPr>
        <p:blipFill>
          <a:blip r:embed="rId4"/>
          <a:srcRect b="20789"/>
          <a:stretch>
            <a:fillRect/>
          </a:stretch>
        </p:blipFill>
        <p:spPr>
          <a:xfrm>
            <a:off x="20" y="1282"/>
            <a:ext cx="12191980" cy="6856718"/>
          </a:xfrm>
          <a:prstGeom prst="rect">
            <a:avLst/>
          </a:prstGeom>
        </p:spPr>
      </p:pic>
      <p:sp>
        <p:nvSpPr>
          <p:cNvPr id="3" name="Arrow: Right 2">
            <a:extLst>
              <a:ext uri="{FF2B5EF4-FFF2-40B4-BE49-F238E27FC236}">
                <a16:creationId xmlns:a16="http://schemas.microsoft.com/office/drawing/2014/main" id="{CFF8A8A8-8E05-7B53-46E5-1D43D815EABD}"/>
              </a:ext>
            </a:extLst>
          </p:cNvPr>
          <p:cNvSpPr/>
          <p:nvPr/>
        </p:nvSpPr>
        <p:spPr>
          <a:xfrm>
            <a:off x="653404" y="386471"/>
            <a:ext cx="2876052" cy="1891728"/>
          </a:xfrm>
          <a:prstGeom prst="rightArrow">
            <a:avLst/>
          </a:prstGeom>
          <a:solidFill>
            <a:schemeClr val="bg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b="1">
                <a:solidFill>
                  <a:schemeClr val="tx1"/>
                </a:solidFill>
              </a:rPr>
              <a:t>Introduction to asthma </a:t>
            </a:r>
          </a:p>
        </p:txBody>
      </p:sp>
      <p:sp>
        <p:nvSpPr>
          <p:cNvPr id="5" name="Rectangle: Rounded Corners 4">
            <a:extLst>
              <a:ext uri="{FF2B5EF4-FFF2-40B4-BE49-F238E27FC236}">
                <a16:creationId xmlns:a16="http://schemas.microsoft.com/office/drawing/2014/main" id="{69BE8851-3789-AC18-1121-1A3FF60969C5}"/>
              </a:ext>
            </a:extLst>
          </p:cNvPr>
          <p:cNvSpPr/>
          <p:nvPr/>
        </p:nvSpPr>
        <p:spPr>
          <a:xfrm>
            <a:off x="1352164" y="3092553"/>
            <a:ext cx="6242176" cy="3384703"/>
          </a:xfrm>
          <a:prstGeom prst="roundRect">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US" sz="1600" dirty="0">
                <a:solidFill>
                  <a:schemeClr val="tx1"/>
                </a:solidFill>
                <a:ea typeface="+mn-lt"/>
                <a:cs typeface="+mn-lt"/>
              </a:rPr>
              <a:t>asthma is along term inflammatory condition of the airways that affects the lungs and causes breathing difficulties. it happens when the airways narrow and generate too much mucus due to inflammation, swelling, and increased sensitivity to triggers. and some of its symptoms are wheezing, coughing, chest tightness, and shortness of breath. </a:t>
            </a:r>
          </a:p>
          <a:p>
            <a:r>
              <a:rPr lang="en-US" sz="1600" dirty="0">
                <a:solidFill>
                  <a:schemeClr val="tx1"/>
                </a:solidFill>
              </a:rPr>
              <a:t>People of all ages can have asthma, which may differ in intensity                 </a:t>
            </a:r>
          </a:p>
          <a:p>
            <a:r>
              <a:rPr lang="en-US" sz="1600" dirty="0">
                <a:solidFill>
                  <a:schemeClr val="tx1"/>
                </a:solidFill>
              </a:rPr>
              <a:t>( NHS, 2025).</a:t>
            </a:r>
          </a:p>
        </p:txBody>
      </p:sp>
      <p:pic>
        <p:nvPicPr>
          <p:cNvPr id="6" name="Picture 5">
            <a:extLst>
              <a:ext uri="{FF2B5EF4-FFF2-40B4-BE49-F238E27FC236}">
                <a16:creationId xmlns:a16="http://schemas.microsoft.com/office/drawing/2014/main" id="{8133CF5D-54A5-B8FC-6FCD-66F2DD077ADF}"/>
              </a:ext>
            </a:extLst>
          </p:cNvPr>
          <p:cNvPicPr>
            <a:picLocks noChangeAspect="1"/>
          </p:cNvPicPr>
          <p:nvPr/>
        </p:nvPicPr>
        <p:blipFill>
          <a:blip r:embed="rId5"/>
          <a:stretch>
            <a:fillRect/>
          </a:stretch>
        </p:blipFill>
        <p:spPr>
          <a:xfrm>
            <a:off x="7968343" y="791029"/>
            <a:ext cx="3962401" cy="3657600"/>
          </a:xfrm>
          <a:prstGeom prst="rect">
            <a:avLst/>
          </a:prstGeom>
        </p:spPr>
      </p:pic>
      <p:pic>
        <p:nvPicPr>
          <p:cNvPr id="12" name="Audio 11">
            <a:hlinkClick r:id="" action="ppaction://media"/>
            <a:extLst>
              <a:ext uri="{FF2B5EF4-FFF2-40B4-BE49-F238E27FC236}">
                <a16:creationId xmlns:a16="http://schemas.microsoft.com/office/drawing/2014/main" id="{704E0C4F-0057-9247-B95D-EF93CF1E9E1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59611023"/>
      </p:ext>
    </p:extLst>
  </p:cSld>
  <p:clrMapOvr>
    <a:masterClrMapping/>
  </p:clrMapOvr>
  <mc:AlternateContent xmlns:mc="http://schemas.openxmlformats.org/markup-compatibility/2006">
    <mc:Choice xmlns:p14="http://schemas.microsoft.com/office/powerpoint/2010/main" Requires="p14">
      <p:transition spd="slow" p14:dur="2000" advTm="111887"/>
    </mc:Choice>
    <mc:Fallback>
      <p:transition spd="slow" advTm="1118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E0F223E-088A-11D1-836B-FB704CF9B976}"/>
            </a:ext>
          </a:extLst>
        </p:cNvPr>
        <p:cNvGrpSpPr/>
        <p:nvPr/>
      </p:nvGrpSpPr>
      <p:grpSpPr>
        <a:xfrm>
          <a:off x="0" y="0"/>
          <a:ext cx="0" cy="0"/>
          <a:chOff x="0" y="0"/>
          <a:chExt cx="0" cy="0"/>
        </a:xfrm>
      </p:grpSpPr>
      <p:sp>
        <p:nvSpPr>
          <p:cNvPr id="7" name="Rectangle 6">
            <a:extLst>
              <a:ext uri="{FF2B5EF4-FFF2-40B4-BE49-F238E27FC236}">
                <a16:creationId xmlns:a16="http://schemas.microsoft.com/office/drawing/2014/main" id="{C320A757-36F4-0B86-5DFC-A24FEE5228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4D545DC3-F558-A768-FD30-95A95C2D9793}"/>
              </a:ext>
            </a:extLst>
          </p:cNvPr>
          <p:cNvPicPr>
            <a:picLocks noChangeAspect="1"/>
          </p:cNvPicPr>
          <p:nvPr/>
        </p:nvPicPr>
        <p:blipFill>
          <a:blip r:embed="rId4"/>
          <a:srcRect b="20789"/>
          <a:stretch>
            <a:fillRect/>
          </a:stretch>
        </p:blipFill>
        <p:spPr>
          <a:xfrm>
            <a:off x="20" y="1282"/>
            <a:ext cx="12191980" cy="6856718"/>
          </a:xfrm>
          <a:prstGeom prst="rect">
            <a:avLst/>
          </a:prstGeom>
        </p:spPr>
      </p:pic>
      <p:sp>
        <p:nvSpPr>
          <p:cNvPr id="5" name="Oval 4">
            <a:extLst>
              <a:ext uri="{FF2B5EF4-FFF2-40B4-BE49-F238E27FC236}">
                <a16:creationId xmlns:a16="http://schemas.microsoft.com/office/drawing/2014/main" id="{46DDC9BE-F9F8-53E0-9FE5-DDCCB3ED98B4}"/>
              </a:ext>
            </a:extLst>
          </p:cNvPr>
          <p:cNvSpPr/>
          <p:nvPr/>
        </p:nvSpPr>
        <p:spPr>
          <a:xfrm>
            <a:off x="311144" y="2745314"/>
            <a:ext cx="4535433" cy="1365104"/>
          </a:xfrm>
          <a:prstGeom prst="ellipse">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b="1">
                <a:solidFill>
                  <a:schemeClr val="tx1"/>
                </a:solidFill>
              </a:rPr>
              <a:t>Asthma patient demographic profile </a:t>
            </a:r>
          </a:p>
        </p:txBody>
      </p:sp>
      <p:sp>
        <p:nvSpPr>
          <p:cNvPr id="6" name="Rectangle: Rounded Corners 5">
            <a:extLst>
              <a:ext uri="{FF2B5EF4-FFF2-40B4-BE49-F238E27FC236}">
                <a16:creationId xmlns:a16="http://schemas.microsoft.com/office/drawing/2014/main" id="{94C70FA3-C228-8389-8AAC-89ADBC939958}"/>
              </a:ext>
            </a:extLst>
          </p:cNvPr>
          <p:cNvSpPr/>
          <p:nvPr/>
        </p:nvSpPr>
        <p:spPr>
          <a:xfrm>
            <a:off x="5351667" y="474266"/>
            <a:ext cx="6325396" cy="6195650"/>
          </a:xfrm>
          <a:prstGeom prst="roundRect">
            <a:avLst/>
          </a:prstGeom>
          <a:solidFill>
            <a:schemeClr val="bg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1400">
              <a:solidFill>
                <a:schemeClr val="tx1"/>
              </a:solidFill>
            </a:endParaRPr>
          </a:p>
          <a:p>
            <a:r>
              <a:rPr lang="en-US" sz="1400" b="1">
                <a:solidFill>
                  <a:schemeClr val="tx1"/>
                </a:solidFill>
              </a:rPr>
              <a:t>Age</a:t>
            </a:r>
            <a:r>
              <a:rPr lang="en-US" sz="1400">
                <a:solidFill>
                  <a:schemeClr val="tx1"/>
                </a:solidFill>
              </a:rPr>
              <a:t>: 60 years </a:t>
            </a:r>
          </a:p>
          <a:p>
            <a:r>
              <a:rPr lang="en-US" sz="1400" b="1">
                <a:solidFill>
                  <a:schemeClr val="tx1"/>
                </a:solidFill>
              </a:rPr>
              <a:t>Sex\ gende</a:t>
            </a:r>
            <a:r>
              <a:rPr lang="en-US" sz="1400">
                <a:solidFill>
                  <a:schemeClr val="tx1"/>
                </a:solidFill>
              </a:rPr>
              <a:t>r: female</a:t>
            </a:r>
          </a:p>
          <a:p>
            <a:r>
              <a:rPr lang="en-US" sz="1400" b="1">
                <a:solidFill>
                  <a:schemeClr val="tx1"/>
                </a:solidFill>
              </a:rPr>
              <a:t>Ethnicity</a:t>
            </a:r>
            <a:r>
              <a:rPr lang="en-US" sz="1400">
                <a:solidFill>
                  <a:schemeClr val="tx1"/>
                </a:solidFill>
              </a:rPr>
              <a:t>: south Africa </a:t>
            </a:r>
          </a:p>
          <a:p>
            <a:r>
              <a:rPr lang="en-US" sz="1400" b="1">
                <a:solidFill>
                  <a:schemeClr val="tx1"/>
                </a:solidFill>
              </a:rPr>
              <a:t>Marital status</a:t>
            </a:r>
            <a:r>
              <a:rPr lang="en-US" sz="1400">
                <a:solidFill>
                  <a:schemeClr val="tx1"/>
                </a:solidFill>
              </a:rPr>
              <a:t>: widow</a:t>
            </a:r>
          </a:p>
          <a:p>
            <a:r>
              <a:rPr lang="en-US" sz="1400" b="1">
                <a:solidFill>
                  <a:schemeClr val="tx1"/>
                </a:solidFill>
              </a:rPr>
              <a:t>Occupation</a:t>
            </a:r>
            <a:r>
              <a:rPr lang="en-US" sz="1400">
                <a:solidFill>
                  <a:schemeClr val="tx1"/>
                </a:solidFill>
              </a:rPr>
              <a:t>: employed</a:t>
            </a:r>
          </a:p>
          <a:p>
            <a:r>
              <a:rPr lang="en-US" sz="1400" b="1">
                <a:solidFill>
                  <a:schemeClr val="tx1"/>
                </a:solidFill>
              </a:rPr>
              <a:t>Education level</a:t>
            </a:r>
            <a:r>
              <a:rPr lang="en-US" sz="1400">
                <a:solidFill>
                  <a:schemeClr val="tx1"/>
                </a:solidFill>
              </a:rPr>
              <a:t>: secondary school</a:t>
            </a:r>
          </a:p>
          <a:p>
            <a:r>
              <a:rPr lang="en-US" sz="1400" b="1">
                <a:solidFill>
                  <a:schemeClr val="tx1"/>
                </a:solidFill>
              </a:rPr>
              <a:t>Living environmen</a:t>
            </a:r>
            <a:r>
              <a:rPr lang="en-US" sz="1400">
                <a:solidFill>
                  <a:schemeClr val="tx1"/>
                </a:solidFill>
              </a:rPr>
              <a:t>t: urban area</a:t>
            </a:r>
          </a:p>
          <a:p>
            <a:r>
              <a:rPr lang="en-US" sz="1400" b="1">
                <a:solidFill>
                  <a:schemeClr val="tx1"/>
                </a:solidFill>
              </a:rPr>
              <a:t>Smoked status</a:t>
            </a:r>
            <a:r>
              <a:rPr lang="en-US" sz="1400">
                <a:solidFill>
                  <a:schemeClr val="tx1"/>
                </a:solidFill>
              </a:rPr>
              <a:t>: she did not smoke </a:t>
            </a:r>
          </a:p>
          <a:p>
            <a:endParaRPr lang="en-US" sz="1400">
              <a:solidFill>
                <a:schemeClr val="tx1"/>
              </a:solidFill>
            </a:endParaRPr>
          </a:p>
          <a:p>
            <a:r>
              <a:rPr lang="en-US" sz="1400" b="1">
                <a:solidFill>
                  <a:schemeClr val="tx1"/>
                </a:solidFill>
              </a:rPr>
              <a:t>Seasonal allergy</a:t>
            </a:r>
            <a:r>
              <a:rPr lang="en-US" sz="1400">
                <a:solidFill>
                  <a:schemeClr val="tx1"/>
                </a:solidFill>
              </a:rPr>
              <a:t> : during spring season symptoms increase</a:t>
            </a:r>
          </a:p>
          <a:p>
            <a:r>
              <a:rPr lang="en-US" sz="1400" b="1">
                <a:solidFill>
                  <a:schemeClr val="tx1"/>
                </a:solidFill>
              </a:rPr>
              <a:t>Family history</a:t>
            </a:r>
            <a:r>
              <a:rPr lang="en-US" sz="1400">
                <a:solidFill>
                  <a:schemeClr val="tx1"/>
                </a:solidFill>
              </a:rPr>
              <a:t>: positive family history ( father diagnosed with asthma and allergic </a:t>
            </a:r>
            <a:r>
              <a:rPr lang="en-US" sz="1400" err="1">
                <a:solidFill>
                  <a:schemeClr val="tx1"/>
                </a:solidFill>
              </a:rPr>
              <a:t>ches</a:t>
            </a:r>
            <a:r>
              <a:rPr lang="en-US" sz="1400">
                <a:solidFill>
                  <a:schemeClr val="tx1"/>
                </a:solidFill>
              </a:rPr>
              <a:t>t )</a:t>
            </a:r>
          </a:p>
          <a:p>
            <a:r>
              <a:rPr lang="en-US" sz="1400" b="1">
                <a:solidFill>
                  <a:schemeClr val="tx1"/>
                </a:solidFill>
              </a:rPr>
              <a:t>Comorbidities</a:t>
            </a:r>
            <a:r>
              <a:rPr lang="en-US" sz="1400">
                <a:solidFill>
                  <a:schemeClr val="tx1"/>
                </a:solidFill>
              </a:rPr>
              <a:t>: allergic rhinitis and mild eczema</a:t>
            </a:r>
          </a:p>
          <a:p>
            <a:r>
              <a:rPr lang="en-US" sz="1400" b="1">
                <a:solidFill>
                  <a:schemeClr val="tx1"/>
                </a:solidFill>
              </a:rPr>
              <a:t>Asthma onset age</a:t>
            </a:r>
            <a:r>
              <a:rPr lang="en-US" sz="1400">
                <a:solidFill>
                  <a:schemeClr val="tx1"/>
                </a:solidFill>
              </a:rPr>
              <a:t>: diagnosed when she was 15 years </a:t>
            </a:r>
          </a:p>
          <a:p>
            <a:r>
              <a:rPr lang="en-US" sz="1400" b="1">
                <a:solidFill>
                  <a:schemeClr val="tx1"/>
                </a:solidFill>
              </a:rPr>
              <a:t>Additional note</a:t>
            </a:r>
            <a:r>
              <a:rPr lang="en-US" sz="1400">
                <a:solidFill>
                  <a:schemeClr val="tx1"/>
                </a:solidFill>
              </a:rPr>
              <a:t>: the patient reports experiencing shortness of breath with strenuous activity or when inhaling dust, but it is controlled by </a:t>
            </a:r>
            <a:r>
              <a:rPr lang="en-US" sz="1400" err="1">
                <a:solidFill>
                  <a:schemeClr val="tx1"/>
                </a:solidFill>
              </a:rPr>
              <a:t>th</a:t>
            </a:r>
            <a:r>
              <a:rPr lang="en-US" sz="1400">
                <a:solidFill>
                  <a:schemeClr val="tx1"/>
                </a:solidFill>
              </a:rPr>
              <a:t>e prescribed inhaler.</a:t>
            </a:r>
          </a:p>
        </p:txBody>
      </p:sp>
      <p:pic>
        <p:nvPicPr>
          <p:cNvPr id="13" name="Audio 12">
            <a:hlinkClick r:id="" action="ppaction://media"/>
            <a:extLst>
              <a:ext uri="{FF2B5EF4-FFF2-40B4-BE49-F238E27FC236}">
                <a16:creationId xmlns:a16="http://schemas.microsoft.com/office/drawing/2014/main" id="{C60C53E1-91E1-EA51-0836-B3D40A627D3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38115589"/>
      </p:ext>
    </p:extLst>
  </p:cSld>
  <p:clrMapOvr>
    <a:masterClrMapping/>
  </p:clrMapOvr>
  <mc:AlternateContent xmlns:mc="http://schemas.openxmlformats.org/markup-compatibility/2006">
    <mc:Choice xmlns:p14="http://schemas.microsoft.com/office/powerpoint/2010/main" Requires="p14">
      <p:transition spd="slow" p14:dur="2000" advTm="26865"/>
    </mc:Choice>
    <mc:Fallback>
      <p:transition spd="slow" advTm="268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28FD7EB-992C-CF74-07CC-0517D29D6303}"/>
            </a:ext>
          </a:extLst>
        </p:cNvPr>
        <p:cNvGrpSpPr/>
        <p:nvPr/>
      </p:nvGrpSpPr>
      <p:grpSpPr>
        <a:xfrm>
          <a:off x="0" y="0"/>
          <a:ext cx="0" cy="0"/>
          <a:chOff x="0" y="0"/>
          <a:chExt cx="0" cy="0"/>
        </a:xfrm>
      </p:grpSpPr>
      <p:sp>
        <p:nvSpPr>
          <p:cNvPr id="7" name="Rectangle 6">
            <a:extLst>
              <a:ext uri="{FF2B5EF4-FFF2-40B4-BE49-F238E27FC236}">
                <a16:creationId xmlns:a16="http://schemas.microsoft.com/office/drawing/2014/main" id="{2D166D87-6653-66FF-5D98-7D32DCFEF3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47E1AEDB-2384-5E07-CC5B-45C4892B6FFE}"/>
              </a:ext>
            </a:extLst>
          </p:cNvPr>
          <p:cNvPicPr>
            <a:picLocks noChangeAspect="1"/>
          </p:cNvPicPr>
          <p:nvPr/>
        </p:nvPicPr>
        <p:blipFill>
          <a:blip r:embed="rId5"/>
          <a:srcRect b="20789"/>
          <a:stretch>
            <a:fillRect/>
          </a:stretch>
        </p:blipFill>
        <p:spPr>
          <a:xfrm>
            <a:off x="20" y="1282"/>
            <a:ext cx="12191980" cy="6856718"/>
          </a:xfrm>
          <a:prstGeom prst="rect">
            <a:avLst/>
          </a:prstGeom>
        </p:spPr>
      </p:pic>
      <p:sp>
        <p:nvSpPr>
          <p:cNvPr id="3" name="Oval 2">
            <a:extLst>
              <a:ext uri="{FF2B5EF4-FFF2-40B4-BE49-F238E27FC236}">
                <a16:creationId xmlns:a16="http://schemas.microsoft.com/office/drawing/2014/main" id="{757D7004-E1DE-0795-CDB1-71FDA1EDE81A}"/>
              </a:ext>
            </a:extLst>
          </p:cNvPr>
          <p:cNvSpPr/>
          <p:nvPr/>
        </p:nvSpPr>
        <p:spPr>
          <a:xfrm>
            <a:off x="244477" y="377893"/>
            <a:ext cx="3581664" cy="1052985"/>
          </a:xfrm>
          <a:prstGeom prst="ellipse">
            <a:avLst/>
          </a:prstGeom>
          <a:solidFill>
            <a:schemeClr val="bg1">
              <a:lumMod val="6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b="1">
                <a:solidFill>
                  <a:schemeClr val="tx1"/>
                </a:solidFill>
              </a:rPr>
              <a:t>Patient history and assessment </a:t>
            </a:r>
          </a:p>
        </p:txBody>
      </p:sp>
      <p:sp>
        <p:nvSpPr>
          <p:cNvPr id="6" name="TextBox 5">
            <a:extLst>
              <a:ext uri="{FF2B5EF4-FFF2-40B4-BE49-F238E27FC236}">
                <a16:creationId xmlns:a16="http://schemas.microsoft.com/office/drawing/2014/main" id="{1F2E1E24-AAFD-2884-FCDF-E4BB6B99BBCB}"/>
              </a:ext>
            </a:extLst>
          </p:cNvPr>
          <p:cNvSpPr txBox="1"/>
          <p:nvPr/>
        </p:nvSpPr>
        <p:spPr>
          <a:xfrm>
            <a:off x="4008112" y="541017"/>
            <a:ext cx="8065567" cy="28931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a:t>Presenting symptoms</a:t>
            </a:r>
            <a:r>
              <a:rPr lang="en-US" sz="1400"/>
              <a:t>:</a:t>
            </a:r>
            <a:endParaRPr lang="en-US" sz="1400" dirty="0"/>
          </a:p>
          <a:p>
            <a:r>
              <a:rPr lang="en-US" sz="1400"/>
              <a:t>Doctors diagnoses the symptoms present in our case as :</a:t>
            </a:r>
            <a:endParaRPr lang="en-US" sz="1400" dirty="0"/>
          </a:p>
          <a:p>
            <a:r>
              <a:rPr lang="en-US" sz="1400" dirty="0"/>
              <a:t>Many instances of wheezing , respiratory problems , chest tightness , and chronic cough that can get </a:t>
            </a:r>
            <a:r>
              <a:rPr lang="en-US" sz="1400"/>
              <a:t>worse  at night or in the morning . </a:t>
            </a:r>
            <a:endParaRPr lang="en-US" sz="1400" dirty="0"/>
          </a:p>
          <a:p>
            <a:r>
              <a:rPr lang="en-US" sz="1400" dirty="0"/>
              <a:t>The </a:t>
            </a:r>
            <a:r>
              <a:rPr lang="en-US" sz="1400"/>
              <a:t>frequency and severity of asthma symptoms change over time .</a:t>
            </a:r>
            <a:endParaRPr lang="en-US" sz="1400" dirty="0"/>
          </a:p>
          <a:p>
            <a:r>
              <a:rPr lang="en-US" sz="1400" b="1" dirty="0"/>
              <a:t>Relevant medical </a:t>
            </a:r>
            <a:r>
              <a:rPr lang="en-US" sz="1400" b="1"/>
              <a:t>and family history:</a:t>
            </a:r>
            <a:endParaRPr lang="en-US" sz="1400" b="1" dirty="0"/>
          </a:p>
          <a:p>
            <a:r>
              <a:rPr lang="en-US" sz="1400" dirty="0"/>
              <a:t>Diagnoses of asthma in adolescence (age 15) indicates a chronic illness with persistent inflammation of the </a:t>
            </a:r>
            <a:r>
              <a:rPr lang="en-US" sz="1400"/>
              <a:t>air ways .</a:t>
            </a:r>
            <a:endParaRPr lang="en-US" sz="1400" dirty="0"/>
          </a:p>
          <a:p>
            <a:r>
              <a:rPr lang="en-US" sz="1400" dirty="0"/>
              <a:t>Her father has a positive family history of allergies and asthma , indicating a genetic </a:t>
            </a:r>
            <a:r>
              <a:rPr lang="en-US" sz="1400"/>
              <a:t>sensitivity to asthma.</a:t>
            </a:r>
            <a:endParaRPr lang="en-US" sz="1400" dirty="0"/>
          </a:p>
          <a:p>
            <a:r>
              <a:rPr lang="en-US" sz="1400"/>
              <a:t>Therefore</a:t>
            </a:r>
            <a:r>
              <a:rPr lang="en-US" sz="1400" dirty="0"/>
              <a:t>, the doctors must continue Previous asthma symptoms , hospital stays , medication use , and contact with factors including dust and smoking.</a:t>
            </a:r>
          </a:p>
          <a:p>
            <a:r>
              <a:rPr lang="en-US" sz="1400" dirty="0"/>
              <a:t>Respiratory</a:t>
            </a:r>
            <a:r>
              <a:rPr lang="en-US" sz="1400"/>
              <a:t> illness or irritants at work should be evaluated </a:t>
            </a:r>
            <a:endParaRPr lang="en-US" sz="1400" dirty="0"/>
          </a:p>
        </p:txBody>
      </p:sp>
      <p:sp>
        <p:nvSpPr>
          <p:cNvPr id="4" name="Oval 3">
            <a:extLst>
              <a:ext uri="{FF2B5EF4-FFF2-40B4-BE49-F238E27FC236}">
                <a16:creationId xmlns:a16="http://schemas.microsoft.com/office/drawing/2014/main" id="{27F71925-79D3-422C-79C7-C91C67312580}"/>
              </a:ext>
            </a:extLst>
          </p:cNvPr>
          <p:cNvSpPr/>
          <p:nvPr/>
        </p:nvSpPr>
        <p:spPr>
          <a:xfrm>
            <a:off x="244302" y="3786923"/>
            <a:ext cx="3336368" cy="1492792"/>
          </a:xfrm>
          <a:prstGeom prst="ellipse">
            <a:avLst/>
          </a:prstGeom>
          <a:solidFill>
            <a:schemeClr val="bg1">
              <a:lumMod val="6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b="1" dirty="0">
                <a:solidFill>
                  <a:schemeClr val="tx1"/>
                </a:solidFill>
              </a:rPr>
              <a:t>Functional, </a:t>
            </a:r>
            <a:r>
              <a:rPr lang="en-US" sz="1600" b="1">
                <a:solidFill>
                  <a:schemeClr val="tx1"/>
                </a:solidFill>
              </a:rPr>
              <a:t>structural</a:t>
            </a:r>
            <a:r>
              <a:rPr lang="en-US" sz="1600" b="1" dirty="0">
                <a:solidFill>
                  <a:schemeClr val="tx1"/>
                </a:solidFill>
              </a:rPr>
              <a:t> and </a:t>
            </a:r>
            <a:r>
              <a:rPr lang="en-US" sz="1600" b="1">
                <a:solidFill>
                  <a:schemeClr val="tx1"/>
                </a:solidFill>
              </a:rPr>
              <a:t>physiological impact of asthma </a:t>
            </a:r>
            <a:endParaRPr lang="en-US" sz="1600" b="1" dirty="0">
              <a:solidFill>
                <a:schemeClr val="tx1"/>
              </a:solidFill>
            </a:endParaRPr>
          </a:p>
        </p:txBody>
      </p:sp>
      <p:sp>
        <p:nvSpPr>
          <p:cNvPr id="5" name="TextBox 4">
            <a:extLst>
              <a:ext uri="{FF2B5EF4-FFF2-40B4-BE49-F238E27FC236}">
                <a16:creationId xmlns:a16="http://schemas.microsoft.com/office/drawing/2014/main" id="{1509397C-7E66-D261-C91B-D5DD16106C9B}"/>
              </a:ext>
            </a:extLst>
          </p:cNvPr>
          <p:cNvSpPr txBox="1"/>
          <p:nvPr/>
        </p:nvSpPr>
        <p:spPr>
          <a:xfrm>
            <a:off x="4336820" y="4143786"/>
            <a:ext cx="7440588"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Asthma symptoms have a variety of effects on everyday tasks . Nearly 50% of people with asthma have severe symptoms that make daily living </a:t>
            </a:r>
            <a:r>
              <a:rPr lang="en-US" sz="1400"/>
              <a:t>difficult (asthma , 2023).</a:t>
            </a:r>
            <a:endParaRPr lang="en-US" sz="1400" dirty="0"/>
          </a:p>
          <a:p>
            <a:pPr marL="171450" indent="-171450">
              <a:buFont typeface="Arial"/>
              <a:buChar char="•"/>
            </a:pPr>
            <a:r>
              <a:rPr lang="en-US" sz="1400" dirty="0"/>
              <a:t>Functional </a:t>
            </a:r>
            <a:r>
              <a:rPr lang="en-US" sz="1400"/>
              <a:t>impacts </a:t>
            </a:r>
            <a:endParaRPr lang="en-US" sz="1400" dirty="0"/>
          </a:p>
          <a:p>
            <a:pPr marL="171450" indent="-171450">
              <a:buFont typeface="Arial"/>
              <a:buChar char="•"/>
            </a:pPr>
            <a:r>
              <a:rPr lang="en-US" sz="1400"/>
              <a:t>Structural impact</a:t>
            </a:r>
            <a:endParaRPr lang="en-US" sz="1400" dirty="0"/>
          </a:p>
          <a:p>
            <a:pPr marL="171450" indent="-171450">
              <a:buFont typeface="Arial"/>
              <a:buChar char="•"/>
            </a:pPr>
            <a:r>
              <a:rPr lang="en-US" sz="1400"/>
              <a:t>Physiological impact (treatment of asthma , 2026)</a:t>
            </a:r>
            <a:endParaRPr lang="en-US" sz="1400" dirty="0"/>
          </a:p>
          <a:p>
            <a:r>
              <a:rPr lang="en-US" sz="1400" dirty="0"/>
              <a:t>Our patient may have had mechanical airway remodeling and persistent airway inflammation due to their extended history of asthma , which began at age 15.</a:t>
            </a:r>
            <a:br>
              <a:rPr lang="en-US" sz="1400" dirty="0"/>
            </a:br>
            <a:r>
              <a:rPr lang="en-US" sz="1400" dirty="0"/>
              <a:t>Her daily activities effectiveness at work , and quality of sleep maybe impacted by symptoms like coughing , shortness of breath or chest ti</a:t>
            </a:r>
            <a:r>
              <a:rPr lang="en-US" sz="1400"/>
              <a:t>ghtness </a:t>
            </a:r>
            <a:r>
              <a:rPr lang="en-US" sz="1400" dirty="0"/>
              <a:t> </a:t>
            </a:r>
          </a:p>
        </p:txBody>
      </p:sp>
      <p:pic>
        <p:nvPicPr>
          <p:cNvPr id="20" name="Audio 19">
            <a:hlinkClick r:id="" action="ppaction://media"/>
            <a:extLst>
              <a:ext uri="{FF2B5EF4-FFF2-40B4-BE49-F238E27FC236}">
                <a16:creationId xmlns:a16="http://schemas.microsoft.com/office/drawing/2014/main" id="{70D81A38-CD27-C21F-9690-E87F80BEB36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69853496"/>
      </p:ext>
    </p:extLst>
  </p:cSld>
  <p:clrMapOvr>
    <a:masterClrMapping/>
  </p:clrMapOvr>
  <mc:AlternateContent xmlns:mc="http://schemas.openxmlformats.org/markup-compatibility/2006">
    <mc:Choice xmlns:p14="http://schemas.microsoft.com/office/powerpoint/2010/main" Requires="p14">
      <p:transition spd="slow" p14:dur="2000" advTm="273316"/>
    </mc:Choice>
    <mc:Fallback>
      <p:transition spd="slow" advTm="2733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59EF102A-A605-2AF8-0F4E-6737BE7345FD}"/>
              </a:ext>
            </a:extLst>
          </p:cNvPr>
          <p:cNvPicPr>
            <a:picLocks noChangeAspect="1"/>
          </p:cNvPicPr>
          <p:nvPr/>
        </p:nvPicPr>
        <p:blipFill>
          <a:blip r:embed="rId4"/>
          <a:srcRect b="20789"/>
          <a:stretch>
            <a:fillRect/>
          </a:stretch>
        </p:blipFill>
        <p:spPr>
          <a:xfrm>
            <a:off x="20" y="1282"/>
            <a:ext cx="12191980" cy="6856718"/>
          </a:xfrm>
          <a:prstGeom prst="rect">
            <a:avLst/>
          </a:prstGeom>
        </p:spPr>
      </p:pic>
      <p:sp>
        <p:nvSpPr>
          <p:cNvPr id="4" name="Scroll: Vertical 3">
            <a:extLst>
              <a:ext uri="{FF2B5EF4-FFF2-40B4-BE49-F238E27FC236}">
                <a16:creationId xmlns:a16="http://schemas.microsoft.com/office/drawing/2014/main" id="{AA77D6FF-0A5A-A4A4-B6CC-EC75C4ACE48A}"/>
              </a:ext>
            </a:extLst>
          </p:cNvPr>
          <p:cNvSpPr/>
          <p:nvPr/>
        </p:nvSpPr>
        <p:spPr>
          <a:xfrm>
            <a:off x="451807" y="1351057"/>
            <a:ext cx="5544672" cy="5267270"/>
          </a:xfrm>
          <a:prstGeom prst="verticalScroll">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1400" dirty="0">
              <a:solidFill>
                <a:schemeClr val="tx1"/>
              </a:solidFill>
            </a:endParaRPr>
          </a:p>
          <a:p>
            <a:pPr algn="ctr"/>
            <a:endParaRPr lang="en-US" sz="1400" dirty="0">
              <a:solidFill>
                <a:schemeClr val="tx1"/>
              </a:solidFill>
            </a:endParaRPr>
          </a:p>
          <a:p>
            <a:pPr algn="ctr"/>
            <a:r>
              <a:rPr lang="en-US" sz="1400">
                <a:solidFill>
                  <a:schemeClr val="tx1"/>
                </a:solidFill>
              </a:rPr>
              <a:t>Asthma risk factors :</a:t>
            </a:r>
            <a:endParaRPr lang="en-US" sz="1400" dirty="0">
              <a:solidFill>
                <a:schemeClr val="tx1"/>
              </a:solidFill>
            </a:endParaRPr>
          </a:p>
          <a:p>
            <a:pPr algn="ctr"/>
            <a:endParaRPr lang="en-US" sz="1400" dirty="0">
              <a:solidFill>
                <a:schemeClr val="tx1"/>
              </a:solidFill>
            </a:endParaRPr>
          </a:p>
          <a:p>
            <a:pPr algn="ctr"/>
            <a:endParaRPr lang="en-US" sz="1400" dirty="0">
              <a:solidFill>
                <a:schemeClr val="tx1"/>
              </a:solidFill>
            </a:endParaRPr>
          </a:p>
          <a:p>
            <a:pPr algn="ctr"/>
            <a:r>
              <a:rPr lang="en-US" sz="1400">
                <a:solidFill>
                  <a:schemeClr val="tx1"/>
                </a:solidFill>
              </a:rPr>
              <a:t>For 60 years old woman both lifestyle factors and medical conditions can influence asthma control , symptom severity , and the risk of asthma attacks , as:</a:t>
            </a:r>
            <a:endParaRPr lang="en-US" sz="1400" dirty="0">
              <a:solidFill>
                <a:schemeClr val="tx1"/>
              </a:solidFill>
            </a:endParaRPr>
          </a:p>
          <a:p>
            <a:pPr marL="171450" indent="-171450">
              <a:buFont typeface="Arial"/>
              <a:buChar char="•"/>
            </a:pPr>
            <a:r>
              <a:rPr lang="en-US" sz="1400">
                <a:solidFill>
                  <a:schemeClr val="tx1"/>
                </a:solidFill>
              </a:rPr>
              <a:t>Smoking and secondhand smoke</a:t>
            </a:r>
            <a:endParaRPr lang="en-US" sz="1400" dirty="0">
              <a:solidFill>
                <a:schemeClr val="tx1"/>
              </a:solidFill>
            </a:endParaRPr>
          </a:p>
          <a:p>
            <a:pPr marL="171450" indent="-171450">
              <a:buFont typeface="Arial"/>
              <a:buChar char="•"/>
            </a:pPr>
            <a:r>
              <a:rPr lang="en-US" sz="1400">
                <a:solidFill>
                  <a:schemeClr val="tx1"/>
                </a:solidFill>
              </a:rPr>
              <a:t>Obesity and physical in activity</a:t>
            </a:r>
            <a:endParaRPr lang="en-US" sz="1400" dirty="0">
              <a:solidFill>
                <a:schemeClr val="tx1"/>
              </a:solidFill>
            </a:endParaRPr>
          </a:p>
          <a:p>
            <a:pPr marL="171450" indent="-171450">
              <a:buFont typeface="Arial"/>
              <a:buChar char="•"/>
            </a:pPr>
            <a:r>
              <a:rPr lang="en-US" sz="1400">
                <a:solidFill>
                  <a:schemeClr val="tx1"/>
                </a:solidFill>
              </a:rPr>
              <a:t>Contact to environment factors as (air pollution , dust , and strong odors).</a:t>
            </a:r>
            <a:endParaRPr lang="en-US" sz="1400" dirty="0">
              <a:solidFill>
                <a:schemeClr val="tx1"/>
              </a:solidFill>
            </a:endParaRPr>
          </a:p>
          <a:p>
            <a:pPr marL="171450" indent="-171450">
              <a:buFont typeface="Arial"/>
              <a:buChar char="•"/>
            </a:pPr>
            <a:r>
              <a:rPr lang="en-US" sz="1400">
                <a:solidFill>
                  <a:schemeClr val="tx1"/>
                </a:solidFill>
              </a:rPr>
              <a:t>Chronic inhalation of dust , fumes , cleaning products or industrial chemicals can increase asthma symptoms or cause attack .</a:t>
            </a:r>
            <a:endParaRPr lang="en-US" sz="1400" dirty="0">
              <a:solidFill>
                <a:schemeClr val="tx1"/>
              </a:solidFill>
            </a:endParaRPr>
          </a:p>
          <a:p>
            <a:pPr marL="171450" indent="-171450">
              <a:buFont typeface="Arial"/>
              <a:buChar char="•"/>
            </a:pPr>
            <a:r>
              <a:rPr lang="en-US" sz="1400">
                <a:solidFill>
                  <a:schemeClr val="tx1"/>
                </a:solidFill>
              </a:rPr>
              <a:t>Respiratory infections.</a:t>
            </a:r>
            <a:endParaRPr lang="en-US" sz="1400" dirty="0">
              <a:solidFill>
                <a:schemeClr val="tx1"/>
              </a:solidFill>
            </a:endParaRPr>
          </a:p>
          <a:p>
            <a:pPr marL="171450" indent="-171450">
              <a:buFont typeface="Arial"/>
              <a:buChar char="•"/>
            </a:pPr>
            <a:r>
              <a:rPr lang="en-US" sz="1400">
                <a:solidFill>
                  <a:schemeClr val="tx1"/>
                </a:solidFill>
              </a:rPr>
              <a:t>Older women with asthma often have additional health conditions that may worsen asthma control such as (allergies , anxiety and depression)</a:t>
            </a:r>
            <a:endParaRPr lang="en-US" sz="1400" dirty="0">
              <a:solidFill>
                <a:schemeClr val="tx1"/>
              </a:solidFill>
            </a:endParaRPr>
          </a:p>
          <a:p>
            <a:pPr marL="171450" indent="-171450">
              <a:buFont typeface="Arial"/>
              <a:buChar char="•"/>
            </a:pPr>
            <a:r>
              <a:rPr lang="en-US" sz="1400">
                <a:solidFill>
                  <a:schemeClr val="tx1"/>
                </a:solidFill>
              </a:rPr>
              <a:t>Poor attention to medication or incorrect use of inhalers</a:t>
            </a:r>
            <a:endParaRPr lang="en-US" sz="1400" dirty="0">
              <a:solidFill>
                <a:schemeClr val="tx1"/>
              </a:solidFill>
            </a:endParaRPr>
          </a:p>
          <a:p>
            <a:pPr marL="171450" indent="-171450">
              <a:buFont typeface="Arial"/>
              <a:buChar char="•"/>
            </a:pPr>
            <a:r>
              <a:rPr lang="en-US" sz="1400">
                <a:solidFill>
                  <a:schemeClr val="tx1"/>
                </a:solidFill>
              </a:rPr>
              <a:t>Women are likely than men to have asthma in maturity(NIH, 2024).</a:t>
            </a:r>
            <a:endParaRPr lang="en-US" sz="1400" dirty="0">
              <a:solidFill>
                <a:schemeClr val="tx1"/>
              </a:solidFill>
            </a:endParaRPr>
          </a:p>
          <a:p>
            <a:pPr marL="171450" indent="-171450">
              <a:buFont typeface="Arial"/>
              <a:buChar char="•"/>
            </a:pPr>
            <a:endParaRPr lang="en-US" sz="1400" dirty="0">
              <a:solidFill>
                <a:schemeClr val="tx1"/>
              </a:solidFill>
            </a:endParaRPr>
          </a:p>
          <a:p>
            <a:pPr marL="171450" indent="-171450">
              <a:buFont typeface="Arial"/>
              <a:buChar char="•"/>
            </a:pPr>
            <a:endParaRPr lang="en-US" sz="1400" dirty="0">
              <a:solidFill>
                <a:schemeClr val="tx1"/>
              </a:solidFill>
            </a:endParaRPr>
          </a:p>
          <a:p>
            <a:pPr algn="ctr"/>
            <a:endParaRPr lang="en-US" sz="1200">
              <a:solidFill>
                <a:schemeClr val="tx1"/>
              </a:solidFill>
            </a:endParaRPr>
          </a:p>
        </p:txBody>
      </p:sp>
      <p:sp>
        <p:nvSpPr>
          <p:cNvPr id="5" name="Scroll: Vertical 4">
            <a:extLst>
              <a:ext uri="{FF2B5EF4-FFF2-40B4-BE49-F238E27FC236}">
                <a16:creationId xmlns:a16="http://schemas.microsoft.com/office/drawing/2014/main" id="{A8ECC26B-FBA0-0AC1-7BFE-40DC1AA3283A}"/>
              </a:ext>
            </a:extLst>
          </p:cNvPr>
          <p:cNvSpPr/>
          <p:nvPr/>
        </p:nvSpPr>
        <p:spPr>
          <a:xfrm>
            <a:off x="6536420" y="1450346"/>
            <a:ext cx="4832093" cy="4644122"/>
          </a:xfrm>
          <a:prstGeom prst="verticalScroll">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400">
                <a:solidFill>
                  <a:schemeClr val="tx1"/>
                </a:solidFill>
              </a:rPr>
              <a:t>Lifestyle :</a:t>
            </a:r>
            <a:endParaRPr lang="en-US">
              <a:solidFill>
                <a:schemeClr val="tx1"/>
              </a:solidFill>
            </a:endParaRPr>
          </a:p>
          <a:p>
            <a:pPr algn="ctr"/>
            <a:r>
              <a:rPr lang="en-US" sz="1400">
                <a:solidFill>
                  <a:schemeClr val="tx1"/>
                </a:solidFill>
              </a:rPr>
              <a:t>Asthma attacks can be reduced by :</a:t>
            </a:r>
            <a:endParaRPr lang="en-US">
              <a:solidFill>
                <a:schemeClr val="tx1"/>
              </a:solidFill>
            </a:endParaRPr>
          </a:p>
          <a:p>
            <a:pPr marL="171450" indent="-171450">
              <a:buFont typeface="Arial"/>
              <a:buChar char="•"/>
            </a:pPr>
            <a:r>
              <a:rPr lang="en-US" sz="1400">
                <a:solidFill>
                  <a:schemeClr val="tx1"/>
                </a:solidFill>
              </a:rPr>
              <a:t>Avoid secondhand smoke because  our case does not smoke </a:t>
            </a:r>
          </a:p>
          <a:p>
            <a:pPr marL="171450" indent="-171450">
              <a:buFont typeface="Arial"/>
              <a:buChar char="•"/>
            </a:pPr>
            <a:r>
              <a:rPr lang="en-US" sz="1400">
                <a:solidFill>
                  <a:schemeClr val="tx1"/>
                </a:solidFill>
              </a:rPr>
              <a:t>Maintain healthy weight </a:t>
            </a:r>
          </a:p>
          <a:p>
            <a:pPr marL="171450" indent="-171450">
              <a:buFont typeface="Arial"/>
              <a:buChar char="•"/>
            </a:pPr>
            <a:r>
              <a:rPr lang="en-US" sz="1400">
                <a:solidFill>
                  <a:schemeClr val="tx1"/>
                </a:solidFill>
              </a:rPr>
              <a:t>Follow prescribed asthma medication </a:t>
            </a:r>
          </a:p>
          <a:p>
            <a:pPr marL="171450" indent="-171450">
              <a:buFont typeface="Arial"/>
              <a:buChar char="•"/>
            </a:pPr>
            <a:r>
              <a:rPr lang="en-US" sz="1400">
                <a:solidFill>
                  <a:schemeClr val="tx1"/>
                </a:solidFill>
              </a:rPr>
              <a:t>Reducing contact to air pollution or strong odor</a:t>
            </a:r>
          </a:p>
          <a:p>
            <a:pPr marL="171450" indent="-171450">
              <a:buFont typeface="Arial"/>
              <a:buChar char="•"/>
            </a:pPr>
            <a:r>
              <a:rPr lang="en-US" sz="1400">
                <a:solidFill>
                  <a:schemeClr val="tx1"/>
                </a:solidFill>
              </a:rPr>
              <a:t>Receive recommended vaccination like (influenzas and covid-19) </a:t>
            </a:r>
          </a:p>
          <a:p>
            <a:pPr marL="171450" indent="-171450">
              <a:buFont typeface="Arial"/>
              <a:buChar char="•"/>
            </a:pPr>
            <a:r>
              <a:rPr lang="en-US" sz="1400">
                <a:solidFill>
                  <a:schemeClr val="tx1"/>
                </a:solidFill>
              </a:rPr>
              <a:t>Attend regular asthma reviews with health care providers</a:t>
            </a:r>
          </a:p>
          <a:p>
            <a:pPr marL="171450" indent="-171450">
              <a:buFont typeface="Arial"/>
              <a:buChar char="•"/>
            </a:pPr>
            <a:r>
              <a:rPr lang="en-US" sz="1400">
                <a:solidFill>
                  <a:schemeClr val="tx1"/>
                </a:solidFill>
              </a:rPr>
              <a:t>Reducing contact with environment changes</a:t>
            </a:r>
          </a:p>
          <a:p>
            <a:pPr marL="171450" indent="-171450">
              <a:buFont typeface="Arial"/>
              <a:buChar char="•"/>
            </a:pPr>
            <a:r>
              <a:rPr lang="en-US" sz="1400">
                <a:solidFill>
                  <a:schemeClr val="tx1"/>
                </a:solidFill>
              </a:rPr>
              <a:t> (CDC asthma, 2024).</a:t>
            </a:r>
          </a:p>
          <a:p>
            <a:pPr marL="171450" indent="-171450" algn="ctr">
              <a:buFont typeface="Arial" panose="020B0604020202020204" pitchFamily="34" charset="0"/>
              <a:buChar char="•"/>
            </a:pPr>
            <a:endParaRPr lang="en-US" sz="1200">
              <a:solidFill>
                <a:schemeClr val="tx1"/>
              </a:solidFill>
            </a:endParaRPr>
          </a:p>
          <a:p>
            <a:pPr marL="171450" indent="-171450" algn="ctr">
              <a:buFont typeface="Arial" panose="020B0604020202020204" pitchFamily="34" charset="0"/>
              <a:buChar char="•"/>
            </a:pPr>
            <a:endParaRPr lang="en-US" sz="1200">
              <a:solidFill>
                <a:schemeClr val="tx1"/>
              </a:solidFill>
            </a:endParaRPr>
          </a:p>
        </p:txBody>
      </p:sp>
      <p:sp>
        <p:nvSpPr>
          <p:cNvPr id="8" name="Oval 7">
            <a:extLst>
              <a:ext uri="{FF2B5EF4-FFF2-40B4-BE49-F238E27FC236}">
                <a16:creationId xmlns:a16="http://schemas.microsoft.com/office/drawing/2014/main" id="{72DC9AC2-EC0C-4ED9-FD7E-51CFC3E36F4E}"/>
              </a:ext>
            </a:extLst>
          </p:cNvPr>
          <p:cNvSpPr/>
          <p:nvPr/>
        </p:nvSpPr>
        <p:spPr>
          <a:xfrm>
            <a:off x="4003976" y="471507"/>
            <a:ext cx="3626569" cy="704448"/>
          </a:xfrm>
          <a:prstGeom prst="ellipse">
            <a:avLst/>
          </a:prstGeom>
          <a:solidFill>
            <a:schemeClr val="bg1">
              <a:lumMod val="6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b="1">
                <a:solidFill>
                  <a:schemeClr val="tx1"/>
                </a:solidFill>
              </a:rPr>
              <a:t>Lifestyle and risk factors </a:t>
            </a:r>
          </a:p>
        </p:txBody>
      </p:sp>
      <p:pic>
        <p:nvPicPr>
          <p:cNvPr id="10" name="Audio 9">
            <a:hlinkClick r:id="" action="ppaction://media"/>
            <a:extLst>
              <a:ext uri="{FF2B5EF4-FFF2-40B4-BE49-F238E27FC236}">
                <a16:creationId xmlns:a16="http://schemas.microsoft.com/office/drawing/2014/main" id="{C3CEC933-5167-2A2C-AE93-E84613CD315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80803050"/>
      </p:ext>
    </p:extLst>
  </p:cSld>
  <p:clrMapOvr>
    <a:masterClrMapping/>
  </p:clrMapOvr>
  <mc:AlternateContent xmlns:mc="http://schemas.openxmlformats.org/markup-compatibility/2006">
    <mc:Choice xmlns:p14="http://schemas.microsoft.com/office/powerpoint/2010/main" Requires="p14">
      <p:transition spd="slow" p14:dur="2000" advTm="195699"/>
    </mc:Choice>
    <mc:Fallback>
      <p:transition spd="slow" advTm="1956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59CC7FB-4F7F-BC6B-E52B-AC1051C63083}"/>
            </a:ext>
          </a:extLst>
        </p:cNvPr>
        <p:cNvGrpSpPr/>
        <p:nvPr/>
      </p:nvGrpSpPr>
      <p:grpSpPr>
        <a:xfrm>
          <a:off x="0" y="0"/>
          <a:ext cx="0" cy="0"/>
          <a:chOff x="0" y="0"/>
          <a:chExt cx="0" cy="0"/>
        </a:xfrm>
      </p:grpSpPr>
      <p:sp>
        <p:nvSpPr>
          <p:cNvPr id="7" name="Rectangle 6">
            <a:extLst>
              <a:ext uri="{FF2B5EF4-FFF2-40B4-BE49-F238E27FC236}">
                <a16:creationId xmlns:a16="http://schemas.microsoft.com/office/drawing/2014/main" id="{C1D52E5D-311D-4DA6-F779-6E67AB34FB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5CDB7080-DA3B-D755-6FB6-AB2E5FEDCDE4}"/>
              </a:ext>
            </a:extLst>
          </p:cNvPr>
          <p:cNvPicPr>
            <a:picLocks noChangeAspect="1"/>
          </p:cNvPicPr>
          <p:nvPr/>
        </p:nvPicPr>
        <p:blipFill>
          <a:blip r:embed="rId4"/>
          <a:srcRect b="20789"/>
          <a:stretch>
            <a:fillRect/>
          </a:stretch>
        </p:blipFill>
        <p:spPr>
          <a:xfrm>
            <a:off x="20" y="1282"/>
            <a:ext cx="12191980" cy="6856718"/>
          </a:xfrm>
          <a:prstGeom prst="rect">
            <a:avLst/>
          </a:prstGeom>
        </p:spPr>
      </p:pic>
      <p:sp>
        <p:nvSpPr>
          <p:cNvPr id="4" name="Oval 3">
            <a:extLst>
              <a:ext uri="{FF2B5EF4-FFF2-40B4-BE49-F238E27FC236}">
                <a16:creationId xmlns:a16="http://schemas.microsoft.com/office/drawing/2014/main" id="{20663645-9E2D-B5A2-D2F1-E403F2923565}"/>
              </a:ext>
            </a:extLst>
          </p:cNvPr>
          <p:cNvSpPr/>
          <p:nvPr/>
        </p:nvSpPr>
        <p:spPr>
          <a:xfrm>
            <a:off x="620498" y="236957"/>
            <a:ext cx="3532254" cy="1034919"/>
          </a:xfrm>
          <a:prstGeom prst="ellipse">
            <a:avLst/>
          </a:prstGeom>
          <a:solidFill>
            <a:schemeClr val="bg1">
              <a:lumMod val="6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b="1">
                <a:solidFill>
                  <a:schemeClr val="tx1"/>
                </a:solidFill>
              </a:rPr>
              <a:t>Brief epidemiology\ prevalence </a:t>
            </a:r>
          </a:p>
        </p:txBody>
      </p:sp>
      <p:sp>
        <p:nvSpPr>
          <p:cNvPr id="5" name="Oval 4">
            <a:extLst>
              <a:ext uri="{FF2B5EF4-FFF2-40B4-BE49-F238E27FC236}">
                <a16:creationId xmlns:a16="http://schemas.microsoft.com/office/drawing/2014/main" id="{1605EDB2-0496-828C-98EA-8333055C5463}"/>
              </a:ext>
            </a:extLst>
          </p:cNvPr>
          <p:cNvSpPr/>
          <p:nvPr/>
        </p:nvSpPr>
        <p:spPr>
          <a:xfrm>
            <a:off x="324806" y="3224243"/>
            <a:ext cx="4011631" cy="1183939"/>
          </a:xfrm>
          <a:prstGeom prst="ellipse">
            <a:avLst/>
          </a:prstGeom>
          <a:solidFill>
            <a:schemeClr val="bg1">
              <a:lumMod val="6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b="1" dirty="0">
                <a:solidFill>
                  <a:schemeClr val="tx1"/>
                </a:solidFill>
              </a:rPr>
              <a:t>Importance of understanding asthma </a:t>
            </a:r>
          </a:p>
        </p:txBody>
      </p:sp>
      <p:sp>
        <p:nvSpPr>
          <p:cNvPr id="6" name="TextBox 5">
            <a:extLst>
              <a:ext uri="{FF2B5EF4-FFF2-40B4-BE49-F238E27FC236}">
                <a16:creationId xmlns:a16="http://schemas.microsoft.com/office/drawing/2014/main" id="{0BC17043-5714-08B9-5FDB-B30E9CD738B4}"/>
              </a:ext>
            </a:extLst>
          </p:cNvPr>
          <p:cNvSpPr txBox="1"/>
          <p:nvPr/>
        </p:nvSpPr>
        <p:spPr>
          <a:xfrm>
            <a:off x="4980266" y="2882634"/>
            <a:ext cx="2548042" cy="6820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3" name="TextBox 2">
            <a:extLst>
              <a:ext uri="{FF2B5EF4-FFF2-40B4-BE49-F238E27FC236}">
                <a16:creationId xmlns:a16="http://schemas.microsoft.com/office/drawing/2014/main" id="{9699D651-22A4-C66C-3AB8-2E30ABB51961}"/>
              </a:ext>
            </a:extLst>
          </p:cNvPr>
          <p:cNvSpPr txBox="1"/>
          <p:nvPr/>
        </p:nvSpPr>
        <p:spPr>
          <a:xfrm>
            <a:off x="4147166" y="1466412"/>
            <a:ext cx="7077896" cy="20621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600" dirty="0"/>
              <a:t>The prevalence and severity of asthma differ by age , 6 , geography and socioeconomic , affecting over 360 million people </a:t>
            </a:r>
            <a:r>
              <a:rPr lang="en-US" sz="1600"/>
              <a:t>globally.</a:t>
            </a:r>
            <a:endParaRPr lang="en-US" sz="1600" dirty="0"/>
          </a:p>
          <a:p>
            <a:pPr marL="285750" indent="-285750">
              <a:buFont typeface="Arial"/>
              <a:buChar char="•"/>
            </a:pPr>
            <a:r>
              <a:rPr lang="en-US" sz="1600" dirty="0"/>
              <a:t>The prevalence of asthma in the UK is 8 out of every hun</a:t>
            </a:r>
            <a:r>
              <a:rPr lang="en-US" sz="1600"/>
              <a:t>dred people .</a:t>
            </a:r>
            <a:endParaRPr lang="en-US" sz="1600" dirty="0"/>
          </a:p>
          <a:p>
            <a:pPr marL="285750" indent="-285750">
              <a:buFont typeface="Arial"/>
              <a:buChar char="•"/>
            </a:pPr>
            <a:r>
              <a:rPr lang="en-US" sz="1600" dirty="0"/>
              <a:t>In 2025 , just under 32% of people with asthma in the UK </a:t>
            </a:r>
            <a:r>
              <a:rPr lang="en-US" sz="1600"/>
              <a:t>received basic care .</a:t>
            </a:r>
            <a:endParaRPr lang="en-US" sz="1600" dirty="0"/>
          </a:p>
          <a:p>
            <a:pPr marL="285750" indent="-285750">
              <a:buFont typeface="Arial"/>
              <a:buChar char="•"/>
            </a:pPr>
            <a:r>
              <a:rPr lang="en-US" sz="1600"/>
              <a:t>More than 35% of people in England have given up work due to asthma           </a:t>
            </a:r>
            <a:endParaRPr lang="en-US" sz="1600" dirty="0"/>
          </a:p>
          <a:p>
            <a:pPr marL="285750" indent="-285750">
              <a:buFont typeface="Arial"/>
              <a:buChar char="•"/>
            </a:pPr>
            <a:r>
              <a:rPr lang="en-US" sz="1600"/>
              <a:t> (chemist 4u , </a:t>
            </a:r>
            <a:r>
              <a:rPr lang="en-US" sz="1600" dirty="0"/>
              <a:t>2025).</a:t>
            </a:r>
          </a:p>
          <a:p>
            <a:pPr marL="285750" indent="-285750">
              <a:buFont typeface="Arial"/>
              <a:buChar char="•"/>
            </a:pPr>
            <a:endParaRPr lang="en-US" sz="1600" dirty="0"/>
          </a:p>
        </p:txBody>
      </p:sp>
      <p:sp>
        <p:nvSpPr>
          <p:cNvPr id="8" name="TextBox 7">
            <a:extLst>
              <a:ext uri="{FF2B5EF4-FFF2-40B4-BE49-F238E27FC236}">
                <a16:creationId xmlns:a16="http://schemas.microsoft.com/office/drawing/2014/main" id="{AC815A6B-1170-6169-909D-DA0F0712549C}"/>
              </a:ext>
            </a:extLst>
          </p:cNvPr>
          <p:cNvSpPr txBox="1"/>
          <p:nvPr/>
        </p:nvSpPr>
        <p:spPr>
          <a:xfrm>
            <a:off x="4146489" y="4683898"/>
            <a:ext cx="7463964"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Arial"/>
              <a:buChar char="•"/>
            </a:pPr>
            <a:r>
              <a:rPr lang="en-US" sz="1600" dirty="0"/>
              <a:t>Asthma can have a major impact on everyday functioning  , sleep , ph</a:t>
            </a:r>
            <a:r>
              <a:rPr lang="en-US" sz="1600"/>
              <a:t>ysical activity , and quality of life . </a:t>
            </a:r>
            <a:endParaRPr lang="en-US" sz="1600" dirty="0"/>
          </a:p>
          <a:p>
            <a:pPr marL="171450" indent="-171450">
              <a:buFont typeface="Arial"/>
              <a:buChar char="•"/>
            </a:pPr>
            <a:r>
              <a:rPr lang="en-US" sz="1600"/>
              <a:t>Asthma that is poorly managed raises the risk of serious flare ups , and hospital stays.</a:t>
            </a:r>
            <a:endParaRPr lang="en-US" sz="1600" dirty="0"/>
          </a:p>
          <a:p>
            <a:pPr marL="171450" indent="-171450">
              <a:buFont typeface="Arial"/>
              <a:buChar char="•"/>
            </a:pPr>
            <a:r>
              <a:rPr lang="en-US" sz="1600" dirty="0"/>
              <a:t>Symptoms can be improved and complications can be decreased with early diagnosis and  efficient </a:t>
            </a:r>
            <a:r>
              <a:rPr lang="en-US" sz="1600"/>
              <a:t>treatment (WHO , 2026).</a:t>
            </a:r>
            <a:endParaRPr lang="en-US" sz="1600" dirty="0"/>
          </a:p>
          <a:p>
            <a:pPr marL="171450" indent="-171450">
              <a:buFont typeface="Arial"/>
              <a:buChar char="•"/>
            </a:pPr>
            <a:endParaRPr lang="en-US" sz="1600" dirty="0"/>
          </a:p>
        </p:txBody>
      </p:sp>
      <p:pic>
        <p:nvPicPr>
          <p:cNvPr id="12" name="Audio 11">
            <a:hlinkClick r:id="" action="ppaction://media"/>
            <a:extLst>
              <a:ext uri="{FF2B5EF4-FFF2-40B4-BE49-F238E27FC236}">
                <a16:creationId xmlns:a16="http://schemas.microsoft.com/office/drawing/2014/main" id="{CCD1C636-C17F-8696-84D0-F80BE0DBDF7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88858625"/>
      </p:ext>
    </p:extLst>
  </p:cSld>
  <p:clrMapOvr>
    <a:masterClrMapping/>
  </p:clrMapOvr>
  <mc:AlternateContent xmlns:mc="http://schemas.openxmlformats.org/markup-compatibility/2006">
    <mc:Choice xmlns:p14="http://schemas.microsoft.com/office/powerpoint/2010/main" Requires="p14">
      <p:transition spd="slow" p14:dur="2000" advTm="77029"/>
    </mc:Choice>
    <mc:Fallback>
      <p:transition spd="slow" advTm="770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8DFE624-A6A0-6FFC-CA0E-08AAE37E3EEE}"/>
            </a:ext>
          </a:extLst>
        </p:cNvPr>
        <p:cNvGrpSpPr/>
        <p:nvPr/>
      </p:nvGrpSpPr>
      <p:grpSpPr>
        <a:xfrm>
          <a:off x="0" y="0"/>
          <a:ext cx="0" cy="0"/>
          <a:chOff x="0" y="0"/>
          <a:chExt cx="0" cy="0"/>
        </a:xfrm>
      </p:grpSpPr>
      <p:sp>
        <p:nvSpPr>
          <p:cNvPr id="7" name="Rectangle 6">
            <a:extLst>
              <a:ext uri="{FF2B5EF4-FFF2-40B4-BE49-F238E27FC236}">
                <a16:creationId xmlns:a16="http://schemas.microsoft.com/office/drawing/2014/main" id="{359811AD-C720-C35C-04CA-B41869066D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7170066E-5933-DC16-40E1-4A5DB8BCB451}"/>
              </a:ext>
            </a:extLst>
          </p:cNvPr>
          <p:cNvPicPr>
            <a:picLocks noChangeAspect="1"/>
          </p:cNvPicPr>
          <p:nvPr/>
        </p:nvPicPr>
        <p:blipFill>
          <a:blip r:embed="rId4"/>
          <a:srcRect b="20789"/>
          <a:stretch>
            <a:fillRect/>
          </a:stretch>
        </p:blipFill>
        <p:spPr>
          <a:xfrm>
            <a:off x="20" y="1282"/>
            <a:ext cx="12191980" cy="6856718"/>
          </a:xfrm>
          <a:prstGeom prst="rect">
            <a:avLst/>
          </a:prstGeom>
        </p:spPr>
      </p:pic>
      <p:sp>
        <p:nvSpPr>
          <p:cNvPr id="3" name="Oval 2">
            <a:extLst>
              <a:ext uri="{FF2B5EF4-FFF2-40B4-BE49-F238E27FC236}">
                <a16:creationId xmlns:a16="http://schemas.microsoft.com/office/drawing/2014/main" id="{8BAF3412-856C-D6C2-1FD4-E91658197A7A}"/>
              </a:ext>
            </a:extLst>
          </p:cNvPr>
          <p:cNvSpPr/>
          <p:nvPr/>
        </p:nvSpPr>
        <p:spPr>
          <a:xfrm>
            <a:off x="643445" y="707789"/>
            <a:ext cx="3487472" cy="1286890"/>
          </a:xfrm>
          <a:prstGeom prst="ellipse">
            <a:avLst/>
          </a:prstGeom>
          <a:solidFill>
            <a:schemeClr val="bg1">
              <a:lumMod val="6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b="1" dirty="0">
                <a:solidFill>
                  <a:schemeClr val="tx1"/>
                </a:solidFill>
              </a:rPr>
              <a:t>Assessment tools and investigatio</a:t>
            </a:r>
            <a:r>
              <a:rPr lang="en-US" sz="1600" b="1">
                <a:solidFill>
                  <a:schemeClr val="tx1"/>
                </a:solidFill>
              </a:rPr>
              <a:t>ns </a:t>
            </a:r>
            <a:endParaRPr lang="en-US" sz="1600" b="1" dirty="0">
              <a:solidFill>
                <a:schemeClr val="tx1"/>
              </a:solidFill>
            </a:endParaRPr>
          </a:p>
        </p:txBody>
      </p:sp>
      <p:sp>
        <p:nvSpPr>
          <p:cNvPr id="5" name="TextBox 4">
            <a:extLst>
              <a:ext uri="{FF2B5EF4-FFF2-40B4-BE49-F238E27FC236}">
                <a16:creationId xmlns:a16="http://schemas.microsoft.com/office/drawing/2014/main" id="{A18009A5-5CCC-EF21-D975-AC40D50ABE44}"/>
              </a:ext>
            </a:extLst>
          </p:cNvPr>
          <p:cNvSpPr txBox="1"/>
          <p:nvPr/>
        </p:nvSpPr>
        <p:spPr>
          <a:xfrm>
            <a:off x="4401164" y="1222546"/>
            <a:ext cx="7052159" cy="47705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t>1.Symptoms assessment and medical history :</a:t>
            </a:r>
            <a:endParaRPr lang="en-US" sz="1600" dirty="0"/>
          </a:p>
          <a:p>
            <a:pPr marL="285750" indent="-285750">
              <a:buFont typeface="Arial"/>
              <a:buChar char="•"/>
            </a:pPr>
            <a:r>
              <a:rPr lang="en-US" sz="1600" dirty="0"/>
              <a:t> evaluating of chest tightness, </a:t>
            </a:r>
            <a:r>
              <a:rPr lang="en-US" sz="1600"/>
              <a:t>coughing and breathlessness</a:t>
            </a:r>
            <a:endParaRPr lang="en-US" sz="1600" dirty="0"/>
          </a:p>
          <a:p>
            <a:pPr marL="285750" indent="-285750">
              <a:buFont typeface="Arial"/>
              <a:buChar char="•"/>
            </a:pPr>
            <a:r>
              <a:rPr lang="en-US" sz="1600" dirty="0"/>
              <a:t>Assessment of the frequency , intensity causes , and effects of symptoms on sleep and everyday activit</a:t>
            </a:r>
            <a:r>
              <a:rPr lang="en-US" sz="1600"/>
              <a:t>ies .</a:t>
            </a:r>
            <a:endParaRPr lang="en-US" sz="1600" dirty="0"/>
          </a:p>
          <a:p>
            <a:pPr marL="285750" indent="-285750">
              <a:buFont typeface="Arial"/>
              <a:buChar char="•"/>
            </a:pPr>
            <a:r>
              <a:rPr lang="en-US" sz="1600" dirty="0"/>
              <a:t>Examine any  family history of eczema , allergies , asthma , smoking  , and </a:t>
            </a:r>
            <a:r>
              <a:rPr lang="en-US" sz="1600"/>
              <a:t>past flare ups .</a:t>
            </a:r>
            <a:endParaRPr lang="en-US" sz="1600" dirty="0"/>
          </a:p>
          <a:p>
            <a:r>
              <a:rPr lang="en-US" sz="1600"/>
              <a:t>2.physical examination  </a:t>
            </a:r>
            <a:endParaRPr lang="en-US" sz="1600" dirty="0"/>
          </a:p>
          <a:p>
            <a:pPr marL="285750" indent="-285750">
              <a:buFont typeface="Arial"/>
              <a:buChar char="•"/>
            </a:pPr>
            <a:r>
              <a:rPr lang="en-US" sz="1600" dirty="0"/>
              <a:t>Monitoring  breathing and </a:t>
            </a:r>
            <a:r>
              <a:rPr lang="en-US" sz="1600"/>
              <a:t>repertory  rates</a:t>
            </a:r>
            <a:endParaRPr lang="en-US" sz="1600" dirty="0"/>
          </a:p>
          <a:p>
            <a:pPr marL="285750" indent="-285750">
              <a:buFont typeface="Arial"/>
              <a:buChar char="•"/>
            </a:pPr>
            <a:r>
              <a:rPr lang="en-US" sz="1600" dirty="0"/>
              <a:t>Checking for wheezing or decreased air entry by </a:t>
            </a:r>
            <a:r>
              <a:rPr lang="en-US" sz="1600"/>
              <a:t>exhaling</a:t>
            </a:r>
            <a:endParaRPr lang="en-US" sz="1600" dirty="0"/>
          </a:p>
          <a:p>
            <a:r>
              <a:rPr lang="en-US" sz="1600" dirty="0"/>
              <a:t>3.monitoring peak expiratory flu determines the fastest possible rate of expiry its helpful </a:t>
            </a:r>
            <a:r>
              <a:rPr lang="en-US" sz="1600"/>
              <a:t>for keeping an eye on asthma management at home.</a:t>
            </a:r>
            <a:endParaRPr lang="en-US" sz="1600" dirty="0"/>
          </a:p>
          <a:p>
            <a:r>
              <a:rPr lang="en-US" sz="1600"/>
              <a:t> 4. additional </a:t>
            </a:r>
            <a:r>
              <a:rPr lang="en-US" sz="1600" dirty="0"/>
              <a:t>investigations :</a:t>
            </a:r>
          </a:p>
          <a:p>
            <a:r>
              <a:rPr lang="en-US" sz="1600" dirty="0"/>
              <a:t>(Chest x ray) used when the diagnosis is unclear to rule out other repertory </a:t>
            </a:r>
            <a:r>
              <a:rPr lang="en-US" sz="1600"/>
              <a:t>diseases.</a:t>
            </a:r>
            <a:endParaRPr lang="en-US" sz="1600" dirty="0"/>
          </a:p>
          <a:p>
            <a:r>
              <a:rPr lang="en-US" sz="1600" dirty="0"/>
              <a:t>5.blood particle </a:t>
            </a:r>
            <a:r>
              <a:rPr lang="en-US" sz="1600"/>
              <a:t>count :</a:t>
            </a:r>
            <a:endParaRPr lang="en-US" sz="1600" dirty="0"/>
          </a:p>
          <a:p>
            <a:r>
              <a:rPr lang="en-US" sz="1600" dirty="0"/>
              <a:t>May help determine the degree of asthma and airway </a:t>
            </a:r>
            <a:r>
              <a:rPr lang="en-US" sz="1600"/>
              <a:t>inflammation (mayo clinic , 2026).</a:t>
            </a:r>
            <a:endParaRPr lang="en-US" sz="1600" dirty="0"/>
          </a:p>
          <a:p>
            <a:pPr marL="285750" indent="-285750">
              <a:buFont typeface="Arial"/>
              <a:buChar char="•"/>
            </a:pPr>
            <a:endParaRPr lang="en-US" sz="1600" dirty="0"/>
          </a:p>
          <a:p>
            <a:pPr marL="285750" indent="-285750">
              <a:buFont typeface="Arial"/>
              <a:buChar char="•"/>
            </a:pPr>
            <a:endParaRPr lang="en-US" sz="1600" dirty="0"/>
          </a:p>
        </p:txBody>
      </p:sp>
      <p:pic>
        <p:nvPicPr>
          <p:cNvPr id="9" name="Audio 8">
            <a:hlinkClick r:id="" action="ppaction://media"/>
            <a:extLst>
              <a:ext uri="{FF2B5EF4-FFF2-40B4-BE49-F238E27FC236}">
                <a16:creationId xmlns:a16="http://schemas.microsoft.com/office/drawing/2014/main" id="{BEDF5E04-6084-FA19-1434-63FAACE4E9D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22255720"/>
      </p:ext>
    </p:extLst>
  </p:cSld>
  <p:clrMapOvr>
    <a:masterClrMapping/>
  </p:clrMapOvr>
  <mc:AlternateContent xmlns:mc="http://schemas.openxmlformats.org/markup-compatibility/2006">
    <mc:Choice xmlns:p14="http://schemas.microsoft.com/office/powerpoint/2010/main" Requires="p14">
      <p:transition spd="slow" p14:dur="2000" advTm="83846"/>
    </mc:Choice>
    <mc:Fallback>
      <p:transition spd="slow" advTm="838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C5F5085-E7D6-8482-F6AF-C8EEC077CA66}"/>
            </a:ext>
          </a:extLst>
        </p:cNvPr>
        <p:cNvGrpSpPr/>
        <p:nvPr/>
      </p:nvGrpSpPr>
      <p:grpSpPr>
        <a:xfrm>
          <a:off x="0" y="0"/>
          <a:ext cx="0" cy="0"/>
          <a:chOff x="0" y="0"/>
          <a:chExt cx="0" cy="0"/>
        </a:xfrm>
      </p:grpSpPr>
      <p:sp>
        <p:nvSpPr>
          <p:cNvPr id="7" name="Rectangle 6">
            <a:extLst>
              <a:ext uri="{FF2B5EF4-FFF2-40B4-BE49-F238E27FC236}">
                <a16:creationId xmlns:a16="http://schemas.microsoft.com/office/drawing/2014/main" id="{31A3CF71-4157-AAC4-32D7-1A70679A0A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5C10507D-4BA7-D216-8B70-2CCA1726531C}"/>
              </a:ext>
            </a:extLst>
          </p:cNvPr>
          <p:cNvPicPr>
            <a:picLocks noChangeAspect="1"/>
          </p:cNvPicPr>
          <p:nvPr/>
        </p:nvPicPr>
        <p:blipFill>
          <a:blip r:embed="rId4"/>
          <a:srcRect b="20789"/>
          <a:stretch>
            <a:fillRect/>
          </a:stretch>
        </p:blipFill>
        <p:spPr>
          <a:xfrm>
            <a:off x="-1504" y="0"/>
            <a:ext cx="12191980" cy="6856718"/>
          </a:xfrm>
          <a:prstGeom prst="rect">
            <a:avLst/>
          </a:prstGeom>
        </p:spPr>
      </p:pic>
      <p:sp>
        <p:nvSpPr>
          <p:cNvPr id="3" name="Oval 2">
            <a:extLst>
              <a:ext uri="{FF2B5EF4-FFF2-40B4-BE49-F238E27FC236}">
                <a16:creationId xmlns:a16="http://schemas.microsoft.com/office/drawing/2014/main" id="{107D7EA7-0ABD-70AD-7BC2-7FDABA24C217}"/>
              </a:ext>
            </a:extLst>
          </p:cNvPr>
          <p:cNvSpPr/>
          <p:nvPr/>
        </p:nvSpPr>
        <p:spPr>
          <a:xfrm>
            <a:off x="744456" y="514756"/>
            <a:ext cx="4195262" cy="1479923"/>
          </a:xfrm>
          <a:prstGeom prst="ellipse">
            <a:avLst/>
          </a:prstGeom>
          <a:solidFill>
            <a:schemeClr val="bg1">
              <a:lumMod val="6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b="1" dirty="0">
                <a:solidFill>
                  <a:schemeClr val="tx1"/>
                </a:solidFill>
              </a:rPr>
              <a:t>Pathophysiology of asth</a:t>
            </a:r>
            <a:r>
              <a:rPr lang="en-US" sz="1600" b="1">
                <a:solidFill>
                  <a:schemeClr val="tx1"/>
                </a:solidFill>
              </a:rPr>
              <a:t>ma </a:t>
            </a:r>
            <a:endParaRPr lang="en-US" sz="1600" b="1" dirty="0">
              <a:solidFill>
                <a:schemeClr val="tx1"/>
              </a:solidFill>
            </a:endParaRPr>
          </a:p>
        </p:txBody>
      </p:sp>
      <p:sp>
        <p:nvSpPr>
          <p:cNvPr id="4" name="TextBox 3">
            <a:extLst>
              <a:ext uri="{FF2B5EF4-FFF2-40B4-BE49-F238E27FC236}">
                <a16:creationId xmlns:a16="http://schemas.microsoft.com/office/drawing/2014/main" id="{FA4C2D35-7D26-136F-7606-F2C8222F1B68}"/>
              </a:ext>
            </a:extLst>
          </p:cNvPr>
          <p:cNvSpPr txBox="1"/>
          <p:nvPr/>
        </p:nvSpPr>
        <p:spPr>
          <a:xfrm>
            <a:off x="552406" y="2508153"/>
            <a:ext cx="6048384" cy="46474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 </a:t>
            </a:r>
            <a:r>
              <a:rPr lang="en-US" sz="1600" dirty="0"/>
              <a:t>When the immune system in the airways is activated by a trigger such as smoke , pollution or respiratory infections, asthma starts .</a:t>
            </a:r>
          </a:p>
          <a:p>
            <a:pPr marL="171450" indent="-171450">
              <a:buFont typeface="Arial"/>
              <a:buChar char="•"/>
            </a:pPr>
            <a:r>
              <a:rPr lang="en-US" sz="1600" dirty="0"/>
              <a:t>Airways construction increases  as the wall of the airway's swells.</a:t>
            </a:r>
          </a:p>
          <a:p>
            <a:pPr marL="285750" indent="-285750">
              <a:buFont typeface="Arial"/>
              <a:buChar char="•"/>
            </a:pPr>
            <a:r>
              <a:rPr lang="en-US" sz="1600" dirty="0"/>
              <a:t> The pathological process of asthma involves a complex interplay of factors that lead to chronic inflammation and airway constriction, and the crucial components include:</a:t>
            </a:r>
          </a:p>
          <a:p>
            <a:pPr marL="285750" indent="-285750">
              <a:buFont typeface="Arial"/>
              <a:buChar char="•"/>
            </a:pPr>
            <a:r>
              <a:rPr lang="en-US" sz="1600" dirty="0"/>
              <a:t>The primary symptoms of asthma is episodic inflammation of the airway which happens gradually </a:t>
            </a:r>
          </a:p>
          <a:p>
            <a:pPr marL="285750" indent="-285750">
              <a:buFont typeface="Arial"/>
              <a:buChar char="•"/>
            </a:pPr>
            <a:r>
              <a:rPr lang="en-US" sz="1600" dirty="0"/>
              <a:t>Increased mucus production can worsen symptoms and block lungs although the exact cause of asthma is  unknown , mix of genetic and environmental variables are thought to be involved .</a:t>
            </a:r>
          </a:p>
          <a:p>
            <a:pPr marL="285750" indent="-285750">
              <a:buFont typeface="Arial"/>
              <a:buChar char="•"/>
            </a:pPr>
            <a:r>
              <a:rPr lang="en-US" sz="1600" dirty="0"/>
              <a:t>These includes being around allergies like animal dander , which can cause and allergic reaction  </a:t>
            </a:r>
          </a:p>
          <a:p>
            <a:r>
              <a:rPr lang="en-US" sz="1600" dirty="0"/>
              <a:t>(medical news today , 2023).</a:t>
            </a:r>
          </a:p>
          <a:p>
            <a:endParaRPr lang="en-US" sz="1600" dirty="0"/>
          </a:p>
          <a:p>
            <a:pPr marL="171450" indent="-171450">
              <a:buFont typeface="Arial"/>
              <a:buChar char="•"/>
            </a:pPr>
            <a:endParaRPr lang="en-US" sz="1400" dirty="0"/>
          </a:p>
          <a:p>
            <a:pPr marL="171450" indent="-171450">
              <a:buFont typeface="Arial"/>
              <a:buChar char="•"/>
            </a:pPr>
            <a:endParaRPr lang="en-US" sz="1400" dirty="0"/>
          </a:p>
          <a:p>
            <a:pPr marL="171450" indent="-171450">
              <a:buFont typeface="Arial"/>
              <a:buChar char="•"/>
            </a:pPr>
            <a:endParaRPr lang="en-US" sz="1400" dirty="0"/>
          </a:p>
          <a:p>
            <a:pPr marL="171450" indent="-171450">
              <a:buFont typeface="Arial"/>
              <a:buChar char="•"/>
            </a:pPr>
            <a:endParaRPr lang="en-US" sz="1400" dirty="0"/>
          </a:p>
        </p:txBody>
      </p:sp>
      <p:pic>
        <p:nvPicPr>
          <p:cNvPr id="6" name="Picture 5">
            <a:extLst>
              <a:ext uri="{FF2B5EF4-FFF2-40B4-BE49-F238E27FC236}">
                <a16:creationId xmlns:a16="http://schemas.microsoft.com/office/drawing/2014/main" id="{5454A317-86ED-E752-2CF6-5E07B51EEC4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343722" y="883920"/>
            <a:ext cx="4715340" cy="5516880"/>
          </a:xfrm>
          <a:prstGeom prst="rect">
            <a:avLst/>
          </a:prstGeom>
        </p:spPr>
      </p:pic>
      <p:pic>
        <p:nvPicPr>
          <p:cNvPr id="11" name="Audio 10">
            <a:hlinkClick r:id="" action="ppaction://media"/>
            <a:extLst>
              <a:ext uri="{FF2B5EF4-FFF2-40B4-BE49-F238E27FC236}">
                <a16:creationId xmlns:a16="http://schemas.microsoft.com/office/drawing/2014/main" id="{B191A629-713E-5AF9-C706-129B48E4C46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25854895"/>
      </p:ext>
    </p:extLst>
  </p:cSld>
  <p:clrMapOvr>
    <a:masterClrMapping/>
  </p:clrMapOvr>
  <mc:AlternateContent xmlns:mc="http://schemas.openxmlformats.org/markup-compatibility/2006">
    <mc:Choice xmlns:p14="http://schemas.microsoft.com/office/powerpoint/2010/main" Requires="p14">
      <p:transition spd="slow" p14:dur="2000" advTm="65851"/>
    </mc:Choice>
    <mc:Fallback>
      <p:transition spd="slow" advTm="658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EABF1A3-3A2B-C3B8-2FA5-FA1199F36969}"/>
            </a:ext>
          </a:extLst>
        </p:cNvPr>
        <p:cNvGrpSpPr/>
        <p:nvPr/>
      </p:nvGrpSpPr>
      <p:grpSpPr>
        <a:xfrm>
          <a:off x="0" y="0"/>
          <a:ext cx="0" cy="0"/>
          <a:chOff x="0" y="0"/>
          <a:chExt cx="0" cy="0"/>
        </a:xfrm>
      </p:grpSpPr>
      <p:sp>
        <p:nvSpPr>
          <p:cNvPr id="7" name="Rectangle 6">
            <a:extLst>
              <a:ext uri="{FF2B5EF4-FFF2-40B4-BE49-F238E27FC236}">
                <a16:creationId xmlns:a16="http://schemas.microsoft.com/office/drawing/2014/main" id="{892703FF-CB9D-0AF5-2C2D-F9932349EA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4C587D28-7220-A769-EDF2-D6E903973205}"/>
              </a:ext>
            </a:extLst>
          </p:cNvPr>
          <p:cNvPicPr>
            <a:picLocks noChangeAspect="1"/>
          </p:cNvPicPr>
          <p:nvPr/>
        </p:nvPicPr>
        <p:blipFill>
          <a:blip r:embed="rId4"/>
          <a:srcRect b="20789"/>
          <a:stretch>
            <a:fillRect/>
          </a:stretch>
        </p:blipFill>
        <p:spPr>
          <a:xfrm>
            <a:off x="20" y="1282"/>
            <a:ext cx="12191980" cy="6856718"/>
          </a:xfrm>
          <a:prstGeom prst="rect">
            <a:avLst/>
          </a:prstGeom>
        </p:spPr>
      </p:pic>
      <p:sp>
        <p:nvSpPr>
          <p:cNvPr id="3" name="Oval 2">
            <a:extLst>
              <a:ext uri="{FF2B5EF4-FFF2-40B4-BE49-F238E27FC236}">
                <a16:creationId xmlns:a16="http://schemas.microsoft.com/office/drawing/2014/main" id="{CD3765DF-0E66-16F0-891A-7F00220FF879}"/>
              </a:ext>
            </a:extLst>
          </p:cNvPr>
          <p:cNvSpPr/>
          <p:nvPr/>
        </p:nvSpPr>
        <p:spPr>
          <a:xfrm>
            <a:off x="900823" y="527625"/>
            <a:ext cx="4245799" cy="1518530"/>
          </a:xfrm>
          <a:prstGeom prst="ellipse">
            <a:avLst/>
          </a:prstGeom>
          <a:solidFill>
            <a:schemeClr val="bg1">
              <a:lumMod val="6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b="1" dirty="0">
                <a:solidFill>
                  <a:schemeClr val="tx1"/>
                </a:solidFill>
              </a:rPr>
              <a:t>Link between pathophysiology and sympto</a:t>
            </a:r>
            <a:r>
              <a:rPr lang="en-US" sz="1600" b="1">
                <a:solidFill>
                  <a:schemeClr val="tx1"/>
                </a:solidFill>
              </a:rPr>
              <a:t>ms </a:t>
            </a:r>
            <a:endParaRPr lang="en-US" sz="1600" b="1" dirty="0">
              <a:solidFill>
                <a:schemeClr val="tx1"/>
              </a:solidFill>
            </a:endParaRPr>
          </a:p>
        </p:txBody>
      </p:sp>
      <p:sp>
        <p:nvSpPr>
          <p:cNvPr id="5" name="TextBox 4">
            <a:extLst>
              <a:ext uri="{FF2B5EF4-FFF2-40B4-BE49-F238E27FC236}">
                <a16:creationId xmlns:a16="http://schemas.microsoft.com/office/drawing/2014/main" id="{FEE56E85-4048-4BE1-9E20-B2D3B3F5B884}"/>
              </a:ext>
            </a:extLst>
          </p:cNvPr>
          <p:cNvSpPr txBox="1"/>
          <p:nvPr/>
        </p:nvSpPr>
        <p:spPr>
          <a:xfrm>
            <a:off x="4403954" y="2463637"/>
            <a:ext cx="6560796" cy="40010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I</a:t>
            </a:r>
            <a:r>
              <a:rPr lang="en-US" sz="1600" dirty="0"/>
              <a:t>nflammation and airway constriction are </a:t>
            </a:r>
            <a:r>
              <a:rPr lang="en-US" sz="1600"/>
              <a:t>causing of asthma symptoms </a:t>
            </a:r>
            <a:endParaRPr lang="en-US" sz="1600" dirty="0"/>
          </a:p>
          <a:p>
            <a:pPr marL="171450" indent="-171450">
              <a:buFont typeface="Arial"/>
              <a:buChar char="•"/>
            </a:pPr>
            <a:r>
              <a:rPr lang="en-US" sz="1600" dirty="0"/>
              <a:t>Wheezing and tightness i</a:t>
            </a:r>
            <a:r>
              <a:rPr lang="en-US" sz="1600"/>
              <a:t>n the chest are caused by broncho constriction</a:t>
            </a:r>
            <a:endParaRPr lang="en-US" sz="1600" dirty="0"/>
          </a:p>
          <a:p>
            <a:pPr marL="171450" indent="-171450">
              <a:buFont typeface="Arial"/>
              <a:buChar char="•"/>
            </a:pPr>
            <a:r>
              <a:rPr lang="en-US" sz="1600" dirty="0"/>
              <a:t>Breathlessness and reduced exercise caused by air flow limitatio</a:t>
            </a:r>
            <a:r>
              <a:rPr lang="en-US" sz="1600"/>
              <a:t>n </a:t>
            </a:r>
            <a:endParaRPr lang="en-US" sz="1600" dirty="0"/>
          </a:p>
          <a:p>
            <a:pPr marL="171450" indent="-171450">
              <a:buFont typeface="Arial"/>
              <a:buChar char="•"/>
            </a:pPr>
            <a:r>
              <a:rPr lang="en-US" sz="1600" dirty="0"/>
              <a:t>Reduced lung function and increased symptoms severity over time caused by airway </a:t>
            </a:r>
            <a:r>
              <a:rPr lang="en-US" sz="1600"/>
              <a:t>remodeling </a:t>
            </a:r>
            <a:endParaRPr lang="en-US" sz="1600" dirty="0"/>
          </a:p>
          <a:p>
            <a:r>
              <a:rPr lang="en-US" sz="1600"/>
              <a:t>About our case </a:t>
            </a:r>
            <a:endParaRPr lang="en-US" sz="1600" dirty="0"/>
          </a:p>
          <a:p>
            <a:pPr marL="171450" indent="-171450">
              <a:buFont typeface="Arial"/>
              <a:buChar char="•"/>
            </a:pPr>
            <a:r>
              <a:rPr lang="en-US" sz="1600" dirty="0"/>
              <a:t>Long term asthma since age 15 may have resulted in chronic airway </a:t>
            </a:r>
            <a:r>
              <a:rPr lang="en-US" sz="1600"/>
              <a:t>inflammation and airway remodeling </a:t>
            </a:r>
            <a:endParaRPr lang="en-US" sz="1600" dirty="0"/>
          </a:p>
          <a:p>
            <a:pPr marL="171450" indent="-171450">
              <a:buFont typeface="Arial"/>
              <a:buChar char="•"/>
            </a:pPr>
            <a:r>
              <a:rPr lang="en-US" sz="1600"/>
              <a:t>Airway narrowing and mucus production may explain her episodes of wheezing , cough , chest tightness and shortness of breath </a:t>
            </a:r>
            <a:endParaRPr lang="en-US" sz="1600" dirty="0"/>
          </a:p>
          <a:p>
            <a:pPr marL="171450" indent="-171450">
              <a:buFont typeface="Arial"/>
              <a:buChar char="•"/>
            </a:pPr>
            <a:r>
              <a:rPr lang="en-US" sz="1600" dirty="0"/>
              <a:t>Her family history of asthma suggests genetic predisposition to airway </a:t>
            </a:r>
            <a:r>
              <a:rPr lang="en-US" sz="1600"/>
              <a:t>hypersensitivity</a:t>
            </a:r>
            <a:r>
              <a:rPr lang="en-US" sz="1600" dirty="0"/>
              <a:t> and inflammation </a:t>
            </a:r>
          </a:p>
          <a:p>
            <a:pPr marL="171450" indent="-171450">
              <a:buFont typeface="Arial"/>
              <a:buChar char="•"/>
            </a:pPr>
            <a:endParaRPr lang="en-US" sz="1600" dirty="0"/>
          </a:p>
          <a:p>
            <a:endParaRPr lang="en-US" sz="1600" dirty="0"/>
          </a:p>
          <a:p>
            <a:endParaRPr lang="en-US" sz="1400" dirty="0"/>
          </a:p>
        </p:txBody>
      </p:sp>
      <p:pic>
        <p:nvPicPr>
          <p:cNvPr id="9" name="Audio 8">
            <a:hlinkClick r:id="" action="ppaction://media"/>
            <a:extLst>
              <a:ext uri="{FF2B5EF4-FFF2-40B4-BE49-F238E27FC236}">
                <a16:creationId xmlns:a16="http://schemas.microsoft.com/office/drawing/2014/main" id="{995651EA-4263-AFDF-F899-8E8849FAA00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74115243"/>
      </p:ext>
    </p:extLst>
  </p:cSld>
  <p:clrMapOvr>
    <a:masterClrMapping/>
  </p:clrMapOvr>
  <mc:AlternateContent xmlns:mc="http://schemas.openxmlformats.org/markup-compatibility/2006">
    <mc:Choice xmlns:p14="http://schemas.microsoft.com/office/powerpoint/2010/main" Requires="p14">
      <p:transition spd="slow" p14:dur="2000" advTm="29331"/>
    </mc:Choice>
    <mc:Fallback>
      <p:transition spd="slow" advTm="293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0F34603-61C2-B246-B2A8-508B0BBF45DD}"/>
            </a:ext>
          </a:extLst>
        </p:cNvPr>
        <p:cNvGrpSpPr/>
        <p:nvPr/>
      </p:nvGrpSpPr>
      <p:grpSpPr>
        <a:xfrm>
          <a:off x="0" y="0"/>
          <a:ext cx="0" cy="0"/>
          <a:chOff x="0" y="0"/>
          <a:chExt cx="0" cy="0"/>
        </a:xfrm>
      </p:grpSpPr>
      <p:sp>
        <p:nvSpPr>
          <p:cNvPr id="7" name="Rectangle 6">
            <a:extLst>
              <a:ext uri="{FF2B5EF4-FFF2-40B4-BE49-F238E27FC236}">
                <a16:creationId xmlns:a16="http://schemas.microsoft.com/office/drawing/2014/main" id="{864357BC-FBED-523B-284C-DB5ED065BA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3341B0AD-D023-2FFD-0426-F34346D05E20}"/>
              </a:ext>
            </a:extLst>
          </p:cNvPr>
          <p:cNvPicPr>
            <a:picLocks noChangeAspect="1"/>
          </p:cNvPicPr>
          <p:nvPr/>
        </p:nvPicPr>
        <p:blipFill>
          <a:blip r:embed="rId4"/>
          <a:srcRect b="20789"/>
          <a:stretch>
            <a:fillRect/>
          </a:stretch>
        </p:blipFill>
        <p:spPr>
          <a:xfrm>
            <a:off x="20" y="1282"/>
            <a:ext cx="12191980" cy="6856718"/>
          </a:xfrm>
          <a:prstGeom prst="rect">
            <a:avLst/>
          </a:prstGeom>
        </p:spPr>
      </p:pic>
      <p:sp>
        <p:nvSpPr>
          <p:cNvPr id="3" name="Oval 2">
            <a:extLst>
              <a:ext uri="{FF2B5EF4-FFF2-40B4-BE49-F238E27FC236}">
                <a16:creationId xmlns:a16="http://schemas.microsoft.com/office/drawing/2014/main" id="{B634304C-CC3D-4D48-4367-92AA3F6D292E}"/>
              </a:ext>
            </a:extLst>
          </p:cNvPr>
          <p:cNvSpPr/>
          <p:nvPr/>
        </p:nvSpPr>
        <p:spPr>
          <a:xfrm>
            <a:off x="3538948" y="617707"/>
            <a:ext cx="4156655" cy="1428448"/>
          </a:xfrm>
          <a:prstGeom prst="ellipse">
            <a:avLst/>
          </a:prstGeom>
          <a:solidFill>
            <a:schemeClr val="bg1">
              <a:lumMod val="6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a:solidFill>
                  <a:schemeClr val="tx1"/>
                </a:solidFill>
              </a:rPr>
              <a:t>Conclusion </a:t>
            </a:r>
          </a:p>
        </p:txBody>
      </p:sp>
      <p:sp>
        <p:nvSpPr>
          <p:cNvPr id="4" name="TextBox 3">
            <a:extLst>
              <a:ext uri="{FF2B5EF4-FFF2-40B4-BE49-F238E27FC236}">
                <a16:creationId xmlns:a16="http://schemas.microsoft.com/office/drawing/2014/main" id="{4CA325CC-8322-D43D-24C3-56F734CC0B43}"/>
              </a:ext>
            </a:extLst>
          </p:cNvPr>
          <p:cNvSpPr txBox="1"/>
          <p:nvPr/>
        </p:nvSpPr>
        <p:spPr>
          <a:xfrm>
            <a:off x="2084761" y="2470829"/>
            <a:ext cx="8390525"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600" dirty="0"/>
              <a:t>Asthma is chronic inflammatory condition of the airway that can significantly affect person's health and quality of lif</a:t>
            </a:r>
            <a:r>
              <a:rPr lang="en-US" sz="1600"/>
              <a:t>e </a:t>
            </a:r>
            <a:endParaRPr lang="en-US" sz="1600" dirty="0"/>
          </a:p>
          <a:p>
            <a:pPr marL="285750" indent="-285750">
              <a:buFont typeface="Arial"/>
              <a:buChar char="•"/>
            </a:pPr>
            <a:r>
              <a:rPr lang="en-US" sz="1600" dirty="0"/>
              <a:t>The symptoms of wheezing , coughing , chest tightness , and shortness of breath are caused by  airway inflammation and </a:t>
            </a:r>
            <a:r>
              <a:rPr lang="en-US" sz="1600"/>
              <a:t>too much mucus production</a:t>
            </a:r>
            <a:endParaRPr lang="en-US" sz="1600" dirty="0"/>
          </a:p>
          <a:p>
            <a:pPr marL="285750" indent="-285750">
              <a:buFont typeface="Arial"/>
              <a:buChar char="•"/>
            </a:pPr>
            <a:r>
              <a:rPr lang="en-US" sz="1600" dirty="0"/>
              <a:t>The diagnosis are based on a clinical assessment patient history , and basic lung function testing such as peak expiratory  flow measurements and </a:t>
            </a:r>
            <a:r>
              <a:rPr lang="en-US" sz="1600"/>
              <a:t>spirometry</a:t>
            </a:r>
            <a:endParaRPr lang="en-US" sz="1600" dirty="0"/>
          </a:p>
          <a:p>
            <a:pPr marL="285750" indent="-285750">
              <a:buFont typeface="Arial"/>
              <a:buChar char="•"/>
            </a:pPr>
            <a:r>
              <a:rPr lang="en-US" sz="1600" dirty="0"/>
              <a:t>Understanding the pathophysiology of asthma is essential for effective management , symptoms control and issue </a:t>
            </a:r>
            <a:r>
              <a:rPr lang="en-US" sz="1600"/>
              <a:t>avoidance</a:t>
            </a:r>
            <a:r>
              <a:rPr lang="en-US" sz="1600" dirty="0"/>
              <a:t> </a:t>
            </a:r>
          </a:p>
          <a:p>
            <a:pPr marL="285750" indent="-285750">
              <a:buFont typeface="Arial"/>
              <a:buChar char="•"/>
            </a:pPr>
            <a:r>
              <a:rPr lang="en-US" sz="1600" dirty="0"/>
              <a:t>Early diagnosis appropriate treatment and avoidance of triggers can improve outcomes and </a:t>
            </a:r>
            <a:r>
              <a:rPr lang="en-US" sz="1600"/>
              <a:t>in hands patient's quality of life.</a:t>
            </a:r>
            <a:endParaRPr lang="en-US" sz="1600" dirty="0"/>
          </a:p>
        </p:txBody>
      </p:sp>
      <p:pic>
        <p:nvPicPr>
          <p:cNvPr id="9" name="Audio 8">
            <a:hlinkClick r:id="" action="ppaction://media"/>
            <a:extLst>
              <a:ext uri="{FF2B5EF4-FFF2-40B4-BE49-F238E27FC236}">
                <a16:creationId xmlns:a16="http://schemas.microsoft.com/office/drawing/2014/main" id="{AD1190AF-0EF3-3B9A-186B-0B7E744C74B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35154817"/>
      </p:ext>
    </p:extLst>
  </p:cSld>
  <p:clrMapOvr>
    <a:masterClrMapping/>
  </p:clrMapOvr>
  <mc:AlternateContent xmlns:mc="http://schemas.openxmlformats.org/markup-compatibility/2006">
    <mc:Choice xmlns:p14="http://schemas.microsoft.com/office/powerpoint/2010/main" Requires="p14">
      <p:transition spd="slow" p14:dur="2000" advTm="28480"/>
    </mc:Choice>
    <mc:Fallback>
      <p:transition spd="slow" advTm="284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3EC14C2-A741-19DC-6CFF-12308E8DD25B}"/>
            </a:ext>
          </a:extLst>
        </p:cNvPr>
        <p:cNvGrpSpPr/>
        <p:nvPr/>
      </p:nvGrpSpPr>
      <p:grpSpPr>
        <a:xfrm>
          <a:off x="0" y="0"/>
          <a:ext cx="0" cy="0"/>
          <a:chOff x="0" y="0"/>
          <a:chExt cx="0" cy="0"/>
        </a:xfrm>
      </p:grpSpPr>
      <p:sp>
        <p:nvSpPr>
          <p:cNvPr id="7" name="Rectangle 6">
            <a:extLst>
              <a:ext uri="{FF2B5EF4-FFF2-40B4-BE49-F238E27FC236}">
                <a16:creationId xmlns:a16="http://schemas.microsoft.com/office/drawing/2014/main" id="{D59C5B86-D39D-6312-3D36-B6DDB7E97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423F1F87-4697-74CE-D2B8-EEABF44E24AA}"/>
              </a:ext>
            </a:extLst>
          </p:cNvPr>
          <p:cNvPicPr>
            <a:picLocks noChangeAspect="1"/>
          </p:cNvPicPr>
          <p:nvPr/>
        </p:nvPicPr>
        <p:blipFill>
          <a:blip r:embed="rId2"/>
          <a:srcRect b="20789"/>
          <a:stretch>
            <a:fillRect/>
          </a:stretch>
        </p:blipFill>
        <p:spPr>
          <a:xfrm>
            <a:off x="20" y="1282"/>
            <a:ext cx="12191980" cy="6856718"/>
          </a:xfrm>
          <a:prstGeom prst="rect">
            <a:avLst/>
          </a:prstGeom>
        </p:spPr>
      </p:pic>
      <p:sp>
        <p:nvSpPr>
          <p:cNvPr id="3" name="Rectangle: Single Corner Rounded 2">
            <a:extLst>
              <a:ext uri="{FF2B5EF4-FFF2-40B4-BE49-F238E27FC236}">
                <a16:creationId xmlns:a16="http://schemas.microsoft.com/office/drawing/2014/main" id="{4A522D47-4E15-763D-182E-EA7CC32F0BA7}"/>
              </a:ext>
            </a:extLst>
          </p:cNvPr>
          <p:cNvSpPr/>
          <p:nvPr/>
        </p:nvSpPr>
        <p:spPr>
          <a:xfrm>
            <a:off x="239423" y="165238"/>
            <a:ext cx="11677800" cy="6692328"/>
          </a:xfrm>
          <a:prstGeom prst="round1Rect">
            <a:avLst/>
          </a:prstGeom>
          <a:solidFill>
            <a:schemeClr val="bg1">
              <a:lumMod val="8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171450" indent="-171450">
              <a:buFont typeface="Arial"/>
              <a:buChar char="•"/>
            </a:pPr>
            <a:endParaRPr lang="en-US" sz="1200" dirty="0">
              <a:solidFill>
                <a:schemeClr val="tx1"/>
              </a:solidFill>
              <a:latin typeface="Segoe UI"/>
              <a:ea typeface="Segoe UI"/>
              <a:cs typeface="Segoe UI"/>
            </a:endParaRPr>
          </a:p>
          <a:p>
            <a:pPr marL="171450" indent="-171450">
              <a:buFont typeface="Arial"/>
              <a:buChar char="•"/>
            </a:pPr>
            <a:endParaRPr lang="en-US" sz="1200" dirty="0">
              <a:solidFill>
                <a:schemeClr val="tx1"/>
              </a:solidFill>
              <a:latin typeface="Segoe UI"/>
              <a:ea typeface="Segoe UI"/>
              <a:cs typeface="Segoe UI"/>
            </a:endParaRPr>
          </a:p>
          <a:p>
            <a:pPr marL="171450" indent="-171450">
              <a:buFont typeface="Arial"/>
              <a:buChar char="•"/>
            </a:pPr>
            <a:endParaRPr lang="en-US" sz="1200" dirty="0">
              <a:solidFill>
                <a:schemeClr val="tx1"/>
              </a:solidFill>
              <a:latin typeface="Segoe UI"/>
              <a:ea typeface="Segoe UI"/>
              <a:cs typeface="Segoe UI"/>
            </a:endParaRPr>
          </a:p>
          <a:p>
            <a:pPr marL="171450" indent="-171450">
              <a:buFont typeface="Arial"/>
              <a:buChar char="•"/>
            </a:pPr>
            <a:endParaRPr lang="en-US" sz="1200" dirty="0">
              <a:solidFill>
                <a:schemeClr val="tx1"/>
              </a:solidFill>
              <a:latin typeface="Segoe UI"/>
              <a:ea typeface="Segoe UI"/>
              <a:cs typeface="Segoe UI"/>
            </a:endParaRPr>
          </a:p>
          <a:p>
            <a:pPr marL="171450" indent="-171450">
              <a:buFont typeface="Arial"/>
              <a:buChar char="•"/>
            </a:pPr>
            <a:endParaRPr lang="en-US" sz="1200" dirty="0">
              <a:solidFill>
                <a:schemeClr val="tx1"/>
              </a:solidFill>
              <a:latin typeface="Segoe UI"/>
              <a:ea typeface="Segoe UI"/>
              <a:cs typeface="Segoe UI"/>
            </a:endParaRPr>
          </a:p>
          <a:p>
            <a:pPr marL="171450" indent="-171450">
              <a:buFont typeface="Arial"/>
              <a:buChar char="•"/>
            </a:pPr>
            <a:endParaRPr lang="en-US" sz="1200" dirty="0">
              <a:solidFill>
                <a:schemeClr val="tx1"/>
              </a:solidFill>
              <a:latin typeface="Segoe UI"/>
              <a:ea typeface="Segoe UI"/>
              <a:cs typeface="Segoe UI"/>
            </a:endParaRPr>
          </a:p>
          <a:p>
            <a:pPr marL="171450" indent="-171450">
              <a:buFont typeface="Arial"/>
              <a:buChar char="•"/>
            </a:pPr>
            <a:r>
              <a:rPr lang="en-US" sz="1200">
                <a:solidFill>
                  <a:schemeClr val="tx1"/>
                </a:solidFill>
                <a:latin typeface="Segoe UI"/>
                <a:ea typeface="Segoe UI"/>
                <a:cs typeface="Segoe UI"/>
              </a:rPr>
              <a:t>NHS (n.d.) </a:t>
            </a:r>
            <a:r>
              <a:rPr lang="en-US" sz="1200" i="1">
                <a:solidFill>
                  <a:schemeClr val="tx1"/>
                </a:solidFill>
                <a:latin typeface="Segoe UI"/>
                <a:ea typeface="Segoe UI"/>
                <a:cs typeface="Segoe UI"/>
              </a:rPr>
              <a:t>Asthma</a:t>
            </a:r>
            <a:r>
              <a:rPr lang="en-US" sz="1200">
                <a:solidFill>
                  <a:schemeClr val="tx1"/>
                </a:solidFill>
                <a:latin typeface="Segoe UI"/>
                <a:ea typeface="Segoe UI"/>
                <a:cs typeface="Segoe UI"/>
              </a:rPr>
              <a:t>. National Health Service. Available at: https://www.nhs.uk/conditions/asthma/</a:t>
            </a:r>
            <a:r>
              <a:rPr lang="en-US" sz="1200" dirty="0">
                <a:latin typeface="Segoe UI"/>
                <a:ea typeface="Segoe UI"/>
                <a:cs typeface="Segoe UI"/>
              </a:rPr>
              <a:t> </a:t>
            </a:r>
            <a:r>
              <a:rPr lang="en-US" sz="1200">
                <a:solidFill>
                  <a:schemeClr val="tx1"/>
                </a:solidFill>
                <a:latin typeface="Segoe UI"/>
                <a:ea typeface="Segoe UI"/>
                <a:cs typeface="Segoe UI"/>
              </a:rPr>
              <a:t>(Accessed: 12 July 2026)</a:t>
            </a:r>
            <a:endParaRPr lang="en-US">
              <a:solidFill>
                <a:schemeClr val="tx1"/>
              </a:solidFill>
            </a:endParaRPr>
          </a:p>
          <a:p>
            <a:pPr algn="ctr"/>
            <a:endParaRPr lang="en-US" sz="1200">
              <a:solidFill>
                <a:schemeClr val="tx1"/>
              </a:solidFill>
              <a:latin typeface="Segoe UI"/>
              <a:cs typeface="Segoe UI"/>
            </a:endParaRPr>
          </a:p>
          <a:p>
            <a:pPr marL="171450" indent="-171450" algn="ctr">
              <a:buFont typeface="Arial"/>
              <a:buChar char="•"/>
            </a:pPr>
            <a:endParaRPr lang="en-US" sz="1200" dirty="0">
              <a:solidFill>
                <a:schemeClr val="tx1"/>
              </a:solidFill>
              <a:latin typeface="Segoe UI"/>
              <a:cs typeface="Segoe UI"/>
            </a:endParaRPr>
          </a:p>
          <a:p>
            <a:pPr marL="171450" indent="-171450" algn="ctr">
              <a:buFont typeface="Arial"/>
              <a:buChar char="•"/>
            </a:pPr>
            <a:r>
              <a:rPr lang="en-US" sz="1200">
                <a:solidFill>
                  <a:schemeClr val="tx1"/>
                </a:solidFill>
                <a:latin typeface="Segoe UI"/>
                <a:cs typeface="Segoe UI"/>
              </a:rPr>
              <a:t>World Health Organization (2026) </a:t>
            </a:r>
            <a:r>
              <a:rPr lang="en-US" sz="1200" i="1">
                <a:solidFill>
                  <a:schemeClr val="tx1"/>
                </a:solidFill>
                <a:latin typeface="Segoe UI"/>
                <a:cs typeface="Segoe UI"/>
              </a:rPr>
              <a:t>Asthma</a:t>
            </a:r>
            <a:r>
              <a:rPr lang="en-US" sz="1200">
                <a:solidFill>
                  <a:schemeClr val="tx1"/>
                </a:solidFill>
                <a:latin typeface="Segoe UI"/>
                <a:cs typeface="Segoe UI"/>
              </a:rPr>
              <a:t>. WHO Fact Sheet. Available at: </a:t>
            </a:r>
            <a:r>
              <a:rPr lang="en-US" sz="1200" dirty="0">
                <a:solidFill>
                  <a:schemeClr val="tx1"/>
                </a:solidFill>
                <a:latin typeface="Segoe UI"/>
                <a:cs typeface="Segoe UI"/>
                <a:hlinkClick r:id="rId3">
                  <a:extLst>
                    <a:ext uri="{A12FA001-AC4F-418D-AE19-62706E023703}">
                      <ahyp:hlinkClr xmlns:ahyp="http://schemas.microsoft.com/office/drawing/2018/hyperlinkcolor" val="tx"/>
                    </a:ext>
                  </a:extLst>
                </a:hlinkClick>
              </a:rPr>
              <a:t>https://www.who.int/news-room/fact-sheets/detail/asthma</a:t>
            </a:r>
            <a:r>
              <a:rPr lang="en-US" sz="1200">
                <a:solidFill>
                  <a:schemeClr val="tx1"/>
                </a:solidFill>
                <a:latin typeface="Segoe UI"/>
                <a:cs typeface="Segoe UI"/>
              </a:rPr>
              <a:t> (Accessed: 12 July 2026).</a:t>
            </a:r>
            <a:endParaRPr lang="en-US" sz="1200">
              <a:solidFill>
                <a:schemeClr val="tx1"/>
              </a:solidFill>
            </a:endParaRPr>
          </a:p>
          <a:p>
            <a:pPr algn="ctr"/>
            <a:endParaRPr lang="en-US" sz="1200">
              <a:solidFill>
                <a:schemeClr val="tx1"/>
              </a:solidFill>
              <a:latin typeface="Segoe UI"/>
              <a:cs typeface="Segoe UI"/>
            </a:endParaRPr>
          </a:p>
          <a:p>
            <a:pPr marL="171450" indent="-171450" algn="ctr">
              <a:buFont typeface="Arial"/>
              <a:buChar char="•"/>
            </a:pPr>
            <a:r>
              <a:rPr lang="en-US" sz="1200" b="1">
                <a:solidFill>
                  <a:schemeClr val="tx1"/>
                </a:solidFill>
                <a:latin typeface="Segoe UI"/>
                <a:cs typeface="Segoe UI"/>
              </a:rPr>
              <a:t>Cherney, K. (2023)</a:t>
            </a:r>
            <a:r>
              <a:rPr lang="en-US" sz="1200" dirty="0">
                <a:solidFill>
                  <a:schemeClr val="tx1"/>
                </a:solidFill>
                <a:latin typeface="Segoe UI"/>
                <a:cs typeface="Segoe UI"/>
              </a:rPr>
              <a:t> </a:t>
            </a:r>
            <a:r>
              <a:rPr lang="en-US" sz="1200" i="1">
                <a:solidFill>
                  <a:schemeClr val="tx1"/>
                </a:solidFill>
                <a:latin typeface="Segoe UI"/>
                <a:cs typeface="Segoe UI"/>
              </a:rPr>
              <a:t>Asthma Risk Factors: Sex, Age, Family History, and More</a:t>
            </a:r>
            <a:r>
              <a:rPr lang="en-US" sz="1200">
                <a:solidFill>
                  <a:schemeClr val="tx1"/>
                </a:solidFill>
                <a:latin typeface="Segoe UI"/>
                <a:cs typeface="Segoe UI"/>
              </a:rPr>
              <a:t>. Healthline. Available at: </a:t>
            </a:r>
            <a:r>
              <a:rPr lang="en-US" sz="1200" dirty="0">
                <a:solidFill>
                  <a:schemeClr val="tx1"/>
                </a:solidFill>
                <a:latin typeface="Segoe UI"/>
                <a:cs typeface="Segoe UI"/>
                <a:hlinkClick r:id="rId4">
                  <a:extLst>
                    <a:ext uri="{A12FA001-AC4F-418D-AE19-62706E023703}">
                      <ahyp:hlinkClr xmlns:ahyp="http://schemas.microsoft.com/office/drawing/2018/hyperlinkcolor" val="tx"/>
                    </a:ext>
                  </a:extLst>
                </a:hlinkClick>
              </a:rPr>
              <a:t>https://www.healthline.com/health/asthma-risk-factors</a:t>
            </a:r>
            <a:r>
              <a:rPr lang="en-US" sz="1200" dirty="0">
                <a:solidFill>
                  <a:schemeClr val="tx1"/>
                </a:solidFill>
                <a:latin typeface="Segoe UI"/>
                <a:cs typeface="Segoe UI"/>
              </a:rPr>
              <a:t> </a:t>
            </a:r>
            <a:r>
              <a:rPr lang="en-US" sz="1200">
                <a:solidFill>
                  <a:schemeClr val="tx1"/>
                </a:solidFill>
                <a:latin typeface="Segoe UI"/>
                <a:cs typeface="Segoe UI"/>
              </a:rPr>
              <a:t>(Accessed: 12 July 2026).</a:t>
            </a:r>
            <a:endParaRPr lang="en-US" sz="1200">
              <a:solidFill>
                <a:schemeClr val="tx1"/>
              </a:solidFill>
            </a:endParaRPr>
          </a:p>
          <a:p>
            <a:pPr algn="ctr"/>
            <a:endParaRPr lang="en-US" sz="1200">
              <a:solidFill>
                <a:schemeClr val="tx1"/>
              </a:solidFill>
              <a:latin typeface="Segoe UI"/>
              <a:cs typeface="Segoe UI"/>
            </a:endParaRPr>
          </a:p>
          <a:p>
            <a:pPr marL="171450" indent="-171450" algn="ctr">
              <a:buFont typeface="Arial"/>
              <a:buChar char="•"/>
            </a:pPr>
            <a:r>
              <a:rPr lang="en-US" sz="1100" b="1">
                <a:solidFill>
                  <a:schemeClr val="tx1"/>
                </a:solidFill>
                <a:latin typeface="Segoe UI"/>
                <a:cs typeface="Segoe UI"/>
              </a:rPr>
              <a:t>Centers for Disease Control and Prevention (CDC) (2024)</a:t>
            </a:r>
            <a:r>
              <a:rPr lang="en-US" sz="1100" dirty="0">
                <a:solidFill>
                  <a:schemeClr val="tx1"/>
                </a:solidFill>
                <a:latin typeface="Segoe UI"/>
                <a:cs typeface="Segoe UI"/>
              </a:rPr>
              <a:t> </a:t>
            </a:r>
            <a:r>
              <a:rPr lang="en-US" sz="1100" i="1">
                <a:solidFill>
                  <a:schemeClr val="tx1"/>
                </a:solidFill>
                <a:latin typeface="Segoe UI"/>
                <a:cs typeface="Segoe UI"/>
              </a:rPr>
              <a:t>Controlling Asthma</a:t>
            </a:r>
            <a:r>
              <a:rPr lang="en-US" sz="1100">
                <a:solidFill>
                  <a:schemeClr val="tx1"/>
                </a:solidFill>
                <a:latin typeface="Segoe UI"/>
                <a:cs typeface="Segoe UI"/>
              </a:rPr>
              <a:t>. Available at: </a:t>
            </a:r>
            <a:r>
              <a:rPr lang="en-US" sz="1100" dirty="0">
                <a:solidFill>
                  <a:schemeClr val="tx1"/>
                </a:solidFill>
                <a:latin typeface="Segoe UI"/>
                <a:cs typeface="Segoe UI"/>
                <a:hlinkClick r:id="rId5">
                  <a:extLst>
                    <a:ext uri="{A12FA001-AC4F-418D-AE19-62706E023703}">
                      <ahyp:hlinkClr xmlns:ahyp="http://schemas.microsoft.com/office/drawing/2018/hyperlinkcolor" val="tx"/>
                    </a:ext>
                  </a:extLst>
                </a:hlinkClick>
              </a:rPr>
              <a:t>https://www.cdc.gov/asthma/control/index.html</a:t>
            </a:r>
            <a:r>
              <a:rPr lang="en-US" sz="1100">
                <a:solidFill>
                  <a:schemeClr val="tx1"/>
                </a:solidFill>
                <a:latin typeface="Segoe UI"/>
                <a:cs typeface="Segoe UI"/>
              </a:rPr>
              <a:t> (Accessed: 16 July 2026).</a:t>
            </a:r>
            <a:endParaRPr lang="en-US">
              <a:solidFill>
                <a:schemeClr val="tx1"/>
              </a:solidFill>
            </a:endParaRPr>
          </a:p>
          <a:p>
            <a:pPr marL="171450" indent="-171450">
              <a:buFont typeface="Arial"/>
              <a:buChar char="•"/>
            </a:pPr>
            <a:r>
              <a:rPr lang="en-US" sz="1100">
                <a:solidFill>
                  <a:schemeClr val="tx1"/>
                </a:solidFill>
                <a:latin typeface="Segoe UI"/>
                <a:cs typeface="Segoe UI"/>
              </a:rPr>
              <a:t>National Heart, Lung, and Blood Institute (NHLBI) (2024) </a:t>
            </a:r>
            <a:r>
              <a:rPr lang="en-US" sz="1100" i="1">
                <a:solidFill>
                  <a:schemeClr val="tx1"/>
                </a:solidFill>
                <a:latin typeface="Segoe UI"/>
                <a:cs typeface="Segoe UI"/>
              </a:rPr>
              <a:t>Asthma: Causes and Triggers</a:t>
            </a:r>
            <a:r>
              <a:rPr lang="en-US" sz="1100">
                <a:solidFill>
                  <a:schemeClr val="tx1"/>
                </a:solidFill>
                <a:latin typeface="Segoe UI"/>
                <a:cs typeface="Segoe UI"/>
              </a:rPr>
              <a:t>. National Institutes of Health. Available at: </a:t>
            </a:r>
            <a:r>
              <a:rPr lang="en-US" sz="1100" dirty="0">
                <a:solidFill>
                  <a:schemeClr val="tx1"/>
                </a:solidFill>
                <a:latin typeface="Segoe UI"/>
                <a:cs typeface="Segoe UI"/>
                <a:hlinkClick r:id="rId6">
                  <a:extLst>
                    <a:ext uri="{A12FA001-AC4F-418D-AE19-62706E023703}">
                      <ahyp:hlinkClr xmlns:ahyp="http://schemas.microsoft.com/office/drawing/2018/hyperlinkcolor" val="tx"/>
                    </a:ext>
                  </a:extLst>
                </a:hlinkClick>
              </a:rPr>
              <a:t>https://www.nhlbi.nih.gov/health/asthma/causes</a:t>
            </a:r>
            <a:r>
              <a:rPr lang="en-US" sz="1100" dirty="0">
                <a:solidFill>
                  <a:schemeClr val="tx1"/>
                </a:solidFill>
                <a:latin typeface="Segoe UI"/>
                <a:cs typeface="Segoe UI"/>
              </a:rPr>
              <a:t> </a:t>
            </a:r>
            <a:r>
              <a:rPr lang="en-US" sz="1100">
                <a:solidFill>
                  <a:schemeClr val="tx1"/>
                </a:solidFill>
                <a:latin typeface="Segoe UI"/>
                <a:cs typeface="Segoe UI"/>
              </a:rPr>
              <a:t>(Accessed: 17 July 2026). </a:t>
            </a:r>
            <a:endParaRPr lang="en-US">
              <a:solidFill>
                <a:schemeClr val="tx1"/>
              </a:solidFill>
            </a:endParaRPr>
          </a:p>
          <a:p>
            <a:pPr marL="171450" indent="-171450">
              <a:buFont typeface="Arial"/>
              <a:buChar char="•"/>
            </a:pPr>
            <a:endParaRPr lang="en-US" sz="1100">
              <a:solidFill>
                <a:schemeClr val="tx1"/>
              </a:solidFill>
              <a:latin typeface="Segoe UI"/>
              <a:cs typeface="Segoe UI"/>
            </a:endParaRPr>
          </a:p>
          <a:p>
            <a:pPr marL="171450" indent="-171450">
              <a:buFont typeface="Arial"/>
              <a:buChar char="•"/>
            </a:pPr>
            <a:r>
              <a:rPr lang="en-US" sz="1100">
                <a:solidFill>
                  <a:schemeClr val="tx1"/>
                </a:solidFill>
                <a:latin typeface="Segoe UI"/>
                <a:cs typeface="Segoe UI"/>
              </a:rPr>
              <a:t>American Lung Association (2026) </a:t>
            </a:r>
            <a:r>
              <a:rPr lang="en-US" sz="1100" i="1">
                <a:solidFill>
                  <a:schemeClr val="tx1"/>
                </a:solidFill>
                <a:latin typeface="Segoe UI"/>
                <a:cs typeface="Segoe UI"/>
              </a:rPr>
              <a:t>What Causes Asthma?</a:t>
            </a:r>
            <a:r>
              <a:rPr lang="en-US" sz="1100">
                <a:solidFill>
                  <a:schemeClr val="tx1"/>
                </a:solidFill>
                <a:latin typeface="Segoe UI"/>
                <a:cs typeface="Segoe UI"/>
              </a:rPr>
              <a:t> Available at: </a:t>
            </a:r>
            <a:r>
              <a:rPr lang="en-US" sz="1100" dirty="0">
                <a:solidFill>
                  <a:schemeClr val="tx1"/>
                </a:solidFill>
                <a:latin typeface="Segoe UI"/>
                <a:cs typeface="Segoe UI"/>
                <a:hlinkClick r:id="rId7">
                  <a:extLst>
                    <a:ext uri="{A12FA001-AC4F-418D-AE19-62706E023703}">
                      <ahyp:hlinkClr xmlns:ahyp="http://schemas.microsoft.com/office/drawing/2018/hyperlinkcolor" val="tx"/>
                    </a:ext>
                  </a:extLst>
                </a:hlinkClick>
              </a:rPr>
              <a:t>https://www.lung.org/lung-health-diseases/lung-disease-lookup/asthma/learn-about-asthma/what-causes-asthma</a:t>
            </a:r>
            <a:r>
              <a:rPr lang="en-US" sz="1100">
                <a:solidFill>
                  <a:schemeClr val="tx1"/>
                </a:solidFill>
                <a:latin typeface="Segoe UI"/>
                <a:cs typeface="Segoe UI"/>
              </a:rPr>
              <a:t> (Accessed: 17 July 2026). </a:t>
            </a:r>
            <a:endParaRPr lang="en-US">
              <a:solidFill>
                <a:schemeClr val="tx1"/>
              </a:solidFill>
            </a:endParaRPr>
          </a:p>
          <a:p>
            <a:pPr marL="171450" indent="-171450">
              <a:buFont typeface="Arial"/>
              <a:buChar char="•"/>
            </a:pPr>
            <a:r>
              <a:rPr lang="en-US" sz="1100">
                <a:solidFill>
                  <a:schemeClr val="tx1"/>
                </a:solidFill>
                <a:latin typeface="Segoe UI"/>
                <a:cs typeface="Segoe UI"/>
              </a:rPr>
              <a:t>Chemist4U (2025) </a:t>
            </a:r>
            <a:r>
              <a:rPr lang="en-US" sz="1100" i="1">
                <a:solidFill>
                  <a:schemeClr val="tx1"/>
                </a:solidFill>
                <a:latin typeface="Segoe UI"/>
                <a:cs typeface="Segoe UI"/>
              </a:rPr>
              <a:t>Asthma Statistics Report 2025: The Latest Facts</a:t>
            </a:r>
            <a:r>
              <a:rPr lang="en-US" sz="1100">
                <a:solidFill>
                  <a:schemeClr val="tx1"/>
                </a:solidFill>
                <a:latin typeface="Segoe UI"/>
                <a:cs typeface="Segoe UI"/>
              </a:rPr>
              <a:t>. Available at: </a:t>
            </a:r>
            <a:r>
              <a:rPr lang="en-US" sz="1100" dirty="0">
                <a:solidFill>
                  <a:schemeClr val="tx1"/>
                </a:solidFill>
                <a:latin typeface="Segoe UI"/>
                <a:cs typeface="Segoe UI"/>
                <a:hlinkClick r:id="rId8">
                  <a:extLst>
                    <a:ext uri="{A12FA001-AC4F-418D-AE19-62706E023703}">
                      <ahyp:hlinkClr xmlns:ahyp="http://schemas.microsoft.com/office/drawing/2018/hyperlinkcolor" val="tx"/>
                    </a:ext>
                  </a:extLst>
                </a:hlinkClick>
              </a:rPr>
              <a:t>https://www.chemist-4-u.com/guides/research-insights/asthma-statistics/</a:t>
            </a:r>
            <a:r>
              <a:rPr lang="en-US" sz="1100">
                <a:solidFill>
                  <a:schemeClr val="tx1"/>
                </a:solidFill>
                <a:latin typeface="Segoe UI"/>
                <a:cs typeface="Segoe UI"/>
              </a:rPr>
              <a:t> (Accessed: 17 July 2026)</a:t>
            </a:r>
          </a:p>
          <a:p>
            <a:pPr marL="171450" indent="-171450">
              <a:buFont typeface="Arial"/>
              <a:buChar char="•"/>
            </a:pPr>
            <a:endParaRPr lang="en-US" sz="1100">
              <a:solidFill>
                <a:schemeClr val="tx1"/>
              </a:solidFill>
              <a:latin typeface="Segoe UI"/>
              <a:cs typeface="Segoe UI"/>
            </a:endParaRPr>
          </a:p>
          <a:p>
            <a:pPr marL="171450" indent="-171450">
              <a:buFont typeface="Arial"/>
              <a:buChar char="•"/>
            </a:pPr>
            <a:r>
              <a:rPr lang="en-US" sz="1100">
                <a:solidFill>
                  <a:schemeClr val="tx1"/>
                </a:solidFill>
                <a:latin typeface="Segoe UI"/>
                <a:cs typeface="Segoe UI"/>
              </a:rPr>
              <a:t>Office for Health Improvement and Disparities (2025) </a:t>
            </a:r>
            <a:r>
              <a:rPr lang="en-US" sz="1100" i="1">
                <a:solidFill>
                  <a:schemeClr val="tx1"/>
                </a:solidFill>
                <a:latin typeface="Segoe UI"/>
                <a:cs typeface="Segoe UI"/>
              </a:rPr>
              <a:t>Respiratory disease profile: statistical commentary, June 2025</a:t>
            </a:r>
            <a:r>
              <a:rPr lang="en-US" sz="1100">
                <a:solidFill>
                  <a:schemeClr val="tx1"/>
                </a:solidFill>
                <a:latin typeface="Segoe UI"/>
                <a:cs typeface="Segoe UI"/>
              </a:rPr>
              <a:t>. GOV.UK. Available at: </a:t>
            </a:r>
            <a:r>
              <a:rPr lang="en-US" sz="1100" dirty="0">
                <a:solidFill>
                  <a:schemeClr val="tx1"/>
                </a:solidFill>
                <a:latin typeface="Segoe UI"/>
                <a:cs typeface="Segoe UI"/>
                <a:hlinkClick r:id="rId9">
                  <a:extLst>
                    <a:ext uri="{A12FA001-AC4F-418D-AE19-62706E023703}">
                      <ahyp:hlinkClr xmlns:ahyp="http://schemas.microsoft.com/office/drawing/2018/hyperlinkcolor" val="tx"/>
                    </a:ext>
                  </a:extLst>
                </a:hlinkClick>
              </a:rPr>
              <a:t>https://www.gov.uk/government/statistics/update-of-indicators-in-the-respiratory-disease-profile-june-2025/respiratory-disease-profile-statistical-commentary-june-2025</a:t>
            </a:r>
            <a:r>
              <a:rPr lang="en-US" sz="1100" dirty="0">
                <a:solidFill>
                  <a:schemeClr val="tx1"/>
                </a:solidFill>
                <a:latin typeface="Segoe UI"/>
                <a:cs typeface="Segoe UI"/>
              </a:rPr>
              <a:t> </a:t>
            </a:r>
            <a:r>
              <a:rPr lang="en-US" sz="1100">
                <a:solidFill>
                  <a:schemeClr val="tx1"/>
                </a:solidFill>
                <a:latin typeface="Segoe UI"/>
                <a:cs typeface="Segoe UI"/>
              </a:rPr>
              <a:t>(Accessed: 17 July 2026)</a:t>
            </a:r>
          </a:p>
          <a:p>
            <a:pPr marL="171450" indent="-171450">
              <a:buFont typeface="Arial"/>
              <a:buChar char="•"/>
            </a:pPr>
            <a:r>
              <a:rPr lang="en-US" sz="1100">
                <a:solidFill>
                  <a:schemeClr val="tx1"/>
                </a:solidFill>
                <a:latin typeface="Segoe UI"/>
                <a:cs typeface="Segoe UI"/>
              </a:rPr>
              <a:t>Editorial Team (2023) </a:t>
            </a:r>
            <a:r>
              <a:rPr lang="en-US" sz="1100" i="1">
                <a:solidFill>
                  <a:schemeClr val="tx1"/>
                </a:solidFill>
                <a:latin typeface="Segoe UI"/>
                <a:cs typeface="Segoe UI"/>
              </a:rPr>
              <a:t>Short- and Long-Term Effects of Asthma Complications</a:t>
            </a:r>
            <a:r>
              <a:rPr lang="en-US" sz="1100">
                <a:solidFill>
                  <a:schemeClr val="tx1"/>
                </a:solidFill>
                <a:latin typeface="Segoe UI"/>
                <a:cs typeface="Segoe UI"/>
              </a:rPr>
              <a:t>. Asthma.net. Available at: </a:t>
            </a:r>
            <a:r>
              <a:rPr lang="en-US" sz="1100" dirty="0">
                <a:solidFill>
                  <a:schemeClr val="tx1"/>
                </a:solidFill>
                <a:latin typeface="Segoe UI"/>
                <a:cs typeface="Segoe UI"/>
                <a:hlinkClick r:id="rId10">
                  <a:extLst>
                    <a:ext uri="{A12FA001-AC4F-418D-AE19-62706E023703}">
                      <ahyp:hlinkClr xmlns:ahyp="http://schemas.microsoft.com/office/drawing/2018/hyperlinkcolor" val="tx"/>
                    </a:ext>
                  </a:extLst>
                </a:hlinkClick>
              </a:rPr>
              <a:t>https://asthma.net/basics/complications</a:t>
            </a:r>
            <a:r>
              <a:rPr lang="en-US" sz="1100">
                <a:solidFill>
                  <a:schemeClr val="tx1"/>
                </a:solidFill>
                <a:latin typeface="Segoe UI"/>
                <a:cs typeface="Segoe UI"/>
              </a:rPr>
              <a:t> (Accessed: 18 July 2026).</a:t>
            </a:r>
          </a:p>
          <a:p>
            <a:pPr marL="285750" indent="-285750">
              <a:buFont typeface="Arial"/>
              <a:buChar char="•"/>
            </a:pPr>
            <a:r>
              <a:rPr lang="en-US" sz="1100">
                <a:solidFill>
                  <a:schemeClr val="tx1"/>
                </a:solidFill>
                <a:latin typeface="Segoe UI"/>
                <a:cs typeface="Segoe UI"/>
              </a:rPr>
              <a:t>Treatment of Asthma (n.d.) </a:t>
            </a:r>
            <a:r>
              <a:rPr lang="en-US" sz="1100" i="1">
                <a:solidFill>
                  <a:schemeClr val="tx1"/>
                </a:solidFill>
                <a:latin typeface="Segoe UI"/>
                <a:cs typeface="Segoe UI"/>
              </a:rPr>
              <a:t>How Does Asthma Affect Someone's Daily Life?</a:t>
            </a:r>
            <a:r>
              <a:rPr lang="en-US" sz="1100">
                <a:solidFill>
                  <a:schemeClr val="tx1"/>
                </a:solidFill>
                <a:latin typeface="Segoe UI"/>
                <a:cs typeface="Segoe UI"/>
              </a:rPr>
              <a:t> Available at: </a:t>
            </a:r>
            <a:r>
              <a:rPr lang="en-US" sz="1100" dirty="0">
                <a:solidFill>
                  <a:schemeClr val="tx1"/>
                </a:solidFill>
                <a:latin typeface="Segoe UI"/>
                <a:cs typeface="Segoe UI"/>
                <a:hlinkClick r:id="rId11">
                  <a:extLst>
                    <a:ext uri="{A12FA001-AC4F-418D-AE19-62706E023703}">
                      <ahyp:hlinkClr xmlns:ahyp="http://schemas.microsoft.com/office/drawing/2018/hyperlinkcolor" val="tx"/>
                    </a:ext>
                  </a:extLst>
                </a:hlinkClick>
              </a:rPr>
              <a:t>https://treatmentofasthma.org/how-does-asthma-affect-someones-daily-life/</a:t>
            </a:r>
            <a:r>
              <a:rPr lang="en-US" sz="1100">
                <a:solidFill>
                  <a:schemeClr val="tx1"/>
                </a:solidFill>
                <a:latin typeface="Segoe UI"/>
                <a:cs typeface="Segoe UI"/>
              </a:rPr>
              <a:t> (Accessed: 18 July 2026).</a:t>
            </a:r>
            <a:endParaRPr lang="en-US" dirty="0">
              <a:solidFill>
                <a:schemeClr val="tx1"/>
              </a:solidFill>
            </a:endParaRPr>
          </a:p>
          <a:p>
            <a:pPr marL="285750" indent="-285750">
              <a:buFont typeface="Arial"/>
              <a:buChar char="•"/>
            </a:pPr>
            <a:endParaRPr lang="en-US" sz="1100" dirty="0">
              <a:solidFill>
                <a:schemeClr val="tx1"/>
              </a:solidFill>
              <a:latin typeface="Segoe UI"/>
              <a:cs typeface="Segoe UI"/>
            </a:endParaRPr>
          </a:p>
          <a:p>
            <a:pPr marL="285750" indent="-285750">
              <a:buFont typeface="Arial"/>
              <a:buChar char="•"/>
            </a:pPr>
            <a:r>
              <a:rPr lang="en-US" sz="1100">
                <a:solidFill>
                  <a:schemeClr val="tx1"/>
                </a:solidFill>
                <a:latin typeface="Segoe UI"/>
                <a:cs typeface="Segoe UI"/>
              </a:rPr>
              <a:t>Mayo Clinic (2025) </a:t>
            </a:r>
            <a:r>
              <a:rPr lang="en-US" sz="1100" i="1">
                <a:solidFill>
                  <a:schemeClr val="tx1"/>
                </a:solidFill>
                <a:latin typeface="Segoe UI"/>
                <a:cs typeface="Segoe UI"/>
              </a:rPr>
              <a:t>Asthma: Diagnosis and treatment</a:t>
            </a:r>
            <a:r>
              <a:rPr lang="en-US" sz="1100">
                <a:solidFill>
                  <a:schemeClr val="tx1"/>
                </a:solidFill>
                <a:latin typeface="Segoe UI"/>
                <a:cs typeface="Segoe UI"/>
              </a:rPr>
              <a:t>. Available at: </a:t>
            </a:r>
            <a:r>
              <a:rPr lang="en-US" sz="1100" dirty="0">
                <a:solidFill>
                  <a:schemeClr val="tx1"/>
                </a:solidFill>
                <a:latin typeface="Segoe UI"/>
                <a:cs typeface="Segoe UI"/>
                <a:hlinkClick r:id="rId12">
                  <a:extLst>
                    <a:ext uri="{A12FA001-AC4F-418D-AE19-62706E023703}">
                      <ahyp:hlinkClr xmlns:ahyp="http://schemas.microsoft.com/office/drawing/2018/hyperlinkcolor" val="tx"/>
                    </a:ext>
                  </a:extLst>
                </a:hlinkClick>
              </a:rPr>
              <a:t>https://www.mayoclinic.org/diseases-conditions/asthma/diagnosis-treatment/drc-20369660</a:t>
            </a:r>
            <a:r>
              <a:rPr lang="en-US" sz="1100">
                <a:solidFill>
                  <a:schemeClr val="tx1"/>
                </a:solidFill>
                <a:latin typeface="Segoe UI"/>
                <a:cs typeface="Segoe UI"/>
              </a:rPr>
              <a:t> (Accessed: 18 July 2026).</a:t>
            </a:r>
            <a:endParaRPr lang="en-US" sz="1100" dirty="0">
              <a:solidFill>
                <a:schemeClr val="tx1"/>
              </a:solidFill>
              <a:latin typeface="Segoe UI"/>
              <a:cs typeface="Segoe UI"/>
            </a:endParaRPr>
          </a:p>
          <a:p>
            <a:pPr marL="285750" indent="-285750">
              <a:buFont typeface="Arial"/>
              <a:buChar char="•"/>
            </a:pPr>
            <a:r>
              <a:rPr lang="en-US" sz="1100">
                <a:solidFill>
                  <a:schemeClr val="tx1"/>
                </a:solidFill>
                <a:latin typeface="Segoe UI"/>
                <a:cs typeface="Segoe UI"/>
              </a:rPr>
              <a:t>Healthline (2025) </a:t>
            </a:r>
            <a:r>
              <a:rPr lang="en-US" sz="1100" i="1">
                <a:solidFill>
                  <a:schemeClr val="tx1"/>
                </a:solidFill>
                <a:latin typeface="Segoe UI"/>
                <a:cs typeface="Segoe UI"/>
              </a:rPr>
              <a:t>Asthma Complications: Long- and Short-Term Effects</a:t>
            </a:r>
            <a:r>
              <a:rPr lang="en-US" sz="1100">
                <a:solidFill>
                  <a:schemeClr val="tx1"/>
                </a:solidFill>
                <a:latin typeface="Segoe UI"/>
                <a:cs typeface="Segoe UI"/>
              </a:rPr>
              <a:t>. Available at: </a:t>
            </a:r>
            <a:r>
              <a:rPr lang="en-US" sz="1100" dirty="0">
                <a:solidFill>
                  <a:schemeClr val="tx1"/>
                </a:solidFill>
                <a:latin typeface="Segoe UI"/>
                <a:cs typeface="Segoe UI"/>
                <a:hlinkClick r:id="rId13">
                  <a:extLst>
                    <a:ext uri="{A12FA001-AC4F-418D-AE19-62706E023703}">
                      <ahyp:hlinkClr xmlns:ahyp="http://schemas.microsoft.com/office/drawing/2018/hyperlinkcolor" val="tx"/>
                    </a:ext>
                  </a:extLst>
                </a:hlinkClick>
              </a:rPr>
              <a:t>https://www.healthline.com/health/asthma-complications</a:t>
            </a:r>
            <a:r>
              <a:rPr lang="en-US" sz="1100">
                <a:solidFill>
                  <a:schemeClr val="tx1"/>
                </a:solidFill>
                <a:latin typeface="Segoe UI"/>
                <a:cs typeface="Segoe UI"/>
              </a:rPr>
              <a:t> (Accessed: 18 July 2026).</a:t>
            </a:r>
            <a:endParaRPr lang="en-US" sz="1100" dirty="0">
              <a:solidFill>
                <a:schemeClr val="tx1"/>
              </a:solidFill>
              <a:latin typeface="Segoe UI"/>
              <a:cs typeface="Segoe UI"/>
            </a:endParaRPr>
          </a:p>
          <a:p>
            <a:pPr marL="285750" indent="-285750">
              <a:buFont typeface="Arial"/>
              <a:buChar char="•"/>
            </a:pPr>
            <a:r>
              <a:rPr lang="en-US" sz="1100">
                <a:solidFill>
                  <a:schemeClr val="tx1"/>
                </a:solidFill>
                <a:latin typeface="Segoe UI"/>
                <a:cs typeface="Segoe UI"/>
              </a:rPr>
              <a:t>Medical News Today (2023) </a:t>
            </a:r>
            <a:r>
              <a:rPr lang="en-US" sz="1100" i="1">
                <a:solidFill>
                  <a:schemeClr val="tx1"/>
                </a:solidFill>
                <a:latin typeface="Segoe UI"/>
                <a:cs typeface="Segoe UI"/>
              </a:rPr>
              <a:t>What is the pathophysiology of asthma?</a:t>
            </a:r>
            <a:r>
              <a:rPr lang="en-US" sz="1100">
                <a:solidFill>
                  <a:schemeClr val="tx1"/>
                </a:solidFill>
                <a:latin typeface="Segoe UI"/>
                <a:cs typeface="Segoe UI"/>
              </a:rPr>
              <a:t> Available at: </a:t>
            </a:r>
            <a:r>
              <a:rPr lang="en-US" sz="1100" dirty="0">
                <a:solidFill>
                  <a:schemeClr val="tx1"/>
                </a:solidFill>
                <a:latin typeface="Segoe UI"/>
                <a:cs typeface="Segoe UI"/>
                <a:hlinkClick r:id="rId14">
                  <a:extLst>
                    <a:ext uri="{A12FA001-AC4F-418D-AE19-62706E023703}">
                      <ahyp:hlinkClr xmlns:ahyp="http://schemas.microsoft.com/office/drawing/2018/hyperlinkcolor" val="tx"/>
                    </a:ext>
                  </a:extLst>
                </a:hlinkClick>
              </a:rPr>
              <a:t>https://www.medicalnewstoday.com/articles/asthma-pathophysiology</a:t>
            </a:r>
            <a:r>
              <a:rPr lang="en-US" sz="1100">
                <a:solidFill>
                  <a:schemeClr val="tx1"/>
                </a:solidFill>
                <a:latin typeface="Segoe UI"/>
                <a:cs typeface="Segoe UI"/>
              </a:rPr>
              <a:t> (Accessed: 18 July 2026).</a:t>
            </a:r>
            <a:endParaRPr lang="en-US" sz="1100" dirty="0">
              <a:solidFill>
                <a:schemeClr val="tx1"/>
              </a:solidFill>
              <a:latin typeface="Segoe UI"/>
              <a:cs typeface="Segoe UI"/>
            </a:endParaRPr>
          </a:p>
          <a:p>
            <a:pPr marL="285750" indent="-285750">
              <a:buFont typeface="Arial"/>
              <a:buChar char="•"/>
            </a:pPr>
            <a:r>
              <a:rPr lang="en-US" sz="1100" dirty="0" err="1">
                <a:solidFill>
                  <a:schemeClr val="tx1"/>
                </a:solidFill>
                <a:latin typeface="Segoe UI"/>
                <a:cs typeface="Segoe UI"/>
              </a:rPr>
              <a:t>ynn</a:t>
            </a:r>
            <a:r>
              <a:rPr lang="en-US" sz="1100" dirty="0">
                <a:solidFill>
                  <a:schemeClr val="tx1"/>
                </a:solidFill>
                <a:latin typeface="Segoe UI"/>
                <a:cs typeface="Segoe UI"/>
              </a:rPr>
              <a:t>, S.J. and </a:t>
            </a:r>
            <a:r>
              <a:rPr lang="en-US" sz="1100" dirty="0" err="1">
                <a:solidFill>
                  <a:schemeClr val="tx1"/>
                </a:solidFill>
                <a:latin typeface="Segoe UI"/>
                <a:cs typeface="Segoe UI"/>
              </a:rPr>
              <a:t>Kushto</a:t>
            </a:r>
            <a:r>
              <a:rPr lang="en-US" sz="1100" dirty="0">
                <a:solidFill>
                  <a:schemeClr val="tx1"/>
                </a:solidFill>
                <a:latin typeface="Segoe UI"/>
                <a:cs typeface="Segoe UI"/>
              </a:rPr>
              <a:t>-Reese, K. (2015) </a:t>
            </a:r>
            <a:r>
              <a:rPr lang="en-US" sz="1100" i="1" dirty="0">
                <a:solidFill>
                  <a:schemeClr val="tx1"/>
                </a:solidFill>
                <a:latin typeface="Segoe UI"/>
                <a:cs typeface="Segoe UI"/>
              </a:rPr>
              <a:t>Understanding asthma pathophysiology, diagnosis, and management</a:t>
            </a:r>
            <a:r>
              <a:rPr lang="en-US" sz="1100" dirty="0">
                <a:solidFill>
                  <a:schemeClr val="tx1"/>
                </a:solidFill>
                <a:latin typeface="Segoe UI"/>
                <a:cs typeface="Segoe UI"/>
              </a:rPr>
              <a:t>. American Nurse Today. Available at: </a:t>
            </a:r>
            <a:r>
              <a:rPr lang="en-US" sz="1100" dirty="0">
                <a:solidFill>
                  <a:schemeClr val="tx1"/>
                </a:solidFill>
                <a:latin typeface="Segoe UI"/>
                <a:cs typeface="Segoe UI"/>
                <a:hlinkClick r:id="rId15">
                  <a:extLst>
                    <a:ext uri="{A12FA001-AC4F-418D-AE19-62706E023703}">
                      <ahyp:hlinkClr xmlns:ahyp="http://schemas.microsoft.com/office/drawing/2018/hyperlinkcolor" val="tx"/>
                    </a:ext>
                  </a:extLst>
                </a:hlinkClick>
              </a:rPr>
              <a:t>https://www.myamericannurse.com/understanding-asthma-pathophysiology/</a:t>
            </a:r>
            <a:r>
              <a:rPr lang="en-US" sz="1100" dirty="0">
                <a:solidFill>
                  <a:schemeClr val="tx1"/>
                </a:solidFill>
                <a:latin typeface="Segoe UI"/>
                <a:cs typeface="Segoe UI"/>
              </a:rPr>
              <a:t> (Accessed: 18 July 2026). </a:t>
            </a:r>
          </a:p>
          <a:p>
            <a:pPr marL="285750" indent="-285750">
              <a:buFont typeface="Arial"/>
              <a:buChar char="•"/>
            </a:pPr>
            <a:endParaRPr lang="en-US" sz="1100" dirty="0">
              <a:solidFill>
                <a:schemeClr val="tx1"/>
              </a:solidFill>
              <a:latin typeface="Segoe UI"/>
              <a:cs typeface="Segoe UI"/>
            </a:endParaRPr>
          </a:p>
          <a:p>
            <a:pPr marL="285750" indent="-285750">
              <a:buFont typeface="Arial"/>
              <a:buChar char="•"/>
            </a:pPr>
            <a:r>
              <a:rPr lang="en-US" sz="1100">
                <a:solidFill>
                  <a:schemeClr val="tx1"/>
                </a:solidFill>
                <a:latin typeface="Segoe UI"/>
                <a:cs typeface="Segoe UI"/>
              </a:rPr>
              <a:t>Editorial Team (2023) </a:t>
            </a:r>
            <a:r>
              <a:rPr lang="en-US" sz="1100" i="1">
                <a:solidFill>
                  <a:schemeClr val="tx1"/>
                </a:solidFill>
                <a:latin typeface="Segoe UI"/>
                <a:cs typeface="Segoe UI"/>
              </a:rPr>
              <a:t>Short- and Long-Term Effects of Asthma Complications</a:t>
            </a:r>
            <a:r>
              <a:rPr lang="en-US" sz="1100">
                <a:solidFill>
                  <a:schemeClr val="tx1"/>
                </a:solidFill>
                <a:latin typeface="Segoe UI"/>
                <a:cs typeface="Segoe UI"/>
              </a:rPr>
              <a:t>. Asthma.net. Available at: </a:t>
            </a:r>
            <a:r>
              <a:rPr lang="en-US" sz="1100">
                <a:solidFill>
                  <a:schemeClr val="tx1"/>
                </a:solidFill>
                <a:latin typeface="Segoe UI"/>
                <a:cs typeface="Segoe UI"/>
                <a:hlinkClick r:id="rId10"/>
              </a:rPr>
              <a:t>https://asthma.net/basics/complications</a:t>
            </a:r>
            <a:r>
              <a:rPr lang="en-US" sz="1100">
                <a:solidFill>
                  <a:schemeClr val="tx1"/>
                </a:solidFill>
                <a:latin typeface="Segoe UI"/>
                <a:cs typeface="Segoe UI"/>
              </a:rPr>
              <a:t> (Accessed: 18 July 2026)</a:t>
            </a:r>
            <a:endParaRPr lang="en-US" sz="1100" dirty="0">
              <a:solidFill>
                <a:schemeClr val="tx1"/>
              </a:solidFill>
              <a:latin typeface="Segoe UI"/>
              <a:cs typeface="Segoe UI"/>
            </a:endParaRPr>
          </a:p>
          <a:p>
            <a:pPr marL="285750" indent="-285750">
              <a:buFont typeface="Arial"/>
              <a:buChar char="•"/>
            </a:pPr>
            <a:endParaRPr lang="en-US" sz="1100" dirty="0">
              <a:solidFill>
                <a:schemeClr val="tx1"/>
              </a:solidFill>
              <a:latin typeface="Segoe UI"/>
              <a:cs typeface="Segoe UI"/>
            </a:endParaRPr>
          </a:p>
          <a:p>
            <a:pPr marL="285750" indent="-285750">
              <a:buFont typeface="Arial"/>
              <a:buChar char="•"/>
            </a:pPr>
            <a:endParaRPr lang="en-US" sz="1100" dirty="0">
              <a:solidFill>
                <a:schemeClr val="tx1"/>
              </a:solidFill>
              <a:latin typeface="Segoe UI"/>
              <a:cs typeface="Segoe UI"/>
            </a:endParaRPr>
          </a:p>
          <a:p>
            <a:pPr marL="285750" indent="-285750">
              <a:buFont typeface="Arial"/>
              <a:buChar char="•"/>
            </a:pPr>
            <a:endParaRPr lang="en-US" sz="1100" dirty="0">
              <a:solidFill>
                <a:schemeClr val="tx1"/>
              </a:solidFill>
              <a:latin typeface="Segoe UI"/>
              <a:cs typeface="Segoe UI"/>
            </a:endParaRPr>
          </a:p>
          <a:p>
            <a:pPr marL="285750" indent="-285750">
              <a:buFont typeface="Arial"/>
              <a:buChar char="•"/>
            </a:pPr>
            <a:endParaRPr lang="en-US" sz="1100" dirty="0">
              <a:solidFill>
                <a:schemeClr val="tx1"/>
              </a:solidFill>
              <a:latin typeface="Segoe UI"/>
              <a:cs typeface="Segoe UI"/>
            </a:endParaRPr>
          </a:p>
          <a:p>
            <a:pPr marL="171450" indent="-171450">
              <a:buFont typeface="Arial"/>
              <a:buChar char="•"/>
            </a:pPr>
            <a:endParaRPr lang="en-US" dirty="0">
              <a:solidFill>
                <a:schemeClr val="tx1"/>
              </a:solidFill>
              <a:latin typeface="Aptos" panose="020B0004020202020204"/>
              <a:cs typeface="Segoe UI"/>
            </a:endParaRPr>
          </a:p>
          <a:p>
            <a:pPr marL="171450" indent="-171450">
              <a:buFont typeface="Arial"/>
              <a:buChar char="•"/>
            </a:pPr>
            <a:endParaRPr lang="en-US" sz="1100" dirty="0">
              <a:solidFill>
                <a:schemeClr val="tx1"/>
              </a:solidFill>
              <a:latin typeface="Segoe UI"/>
              <a:cs typeface="Segoe UI"/>
            </a:endParaRPr>
          </a:p>
          <a:p>
            <a:pPr marL="171450" indent="-171450">
              <a:buFont typeface="Arial"/>
              <a:buChar char="•"/>
            </a:pPr>
            <a:endParaRPr lang="en-US" sz="1100">
              <a:solidFill>
                <a:schemeClr val="tx1"/>
              </a:solidFill>
              <a:latin typeface="Segoe UI"/>
              <a:cs typeface="Segoe UI"/>
            </a:endParaRPr>
          </a:p>
          <a:p>
            <a:pPr marL="171450" indent="-171450">
              <a:buFont typeface="Arial"/>
              <a:buChar char="•"/>
            </a:pPr>
            <a:endParaRPr lang="en-US" sz="1100">
              <a:solidFill>
                <a:schemeClr val="tx1"/>
              </a:solidFill>
              <a:latin typeface="Segoe UI"/>
              <a:cs typeface="Segoe UI"/>
            </a:endParaRPr>
          </a:p>
          <a:p>
            <a:pPr algn="ctr"/>
            <a:endParaRPr lang="en-US" sz="1100">
              <a:solidFill>
                <a:schemeClr val="tx1"/>
              </a:solidFill>
              <a:latin typeface="Segoe UI"/>
              <a:cs typeface="Segoe UI"/>
            </a:endParaRPr>
          </a:p>
          <a:p>
            <a:pPr algn="ctr"/>
            <a:endParaRPr lang="en-US" sz="1200">
              <a:solidFill>
                <a:schemeClr val="tx1"/>
              </a:solidFill>
              <a:latin typeface="Segoe UI"/>
              <a:cs typeface="Segoe UI"/>
            </a:endParaRPr>
          </a:p>
        </p:txBody>
      </p:sp>
    </p:spTree>
    <p:extLst>
      <p:ext uri="{BB962C8B-B14F-4D97-AF65-F5344CB8AC3E}">
        <p14:creationId xmlns:p14="http://schemas.microsoft.com/office/powerpoint/2010/main" val="36939150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1854</Words>
  <Application>Microsoft Office PowerPoint</Application>
  <PresentationFormat>Widescreen</PresentationFormat>
  <Paragraphs>160</Paragraphs>
  <Slides>12</Slides>
  <Notes>1</Notes>
  <HiddenSlides>0</HiddenSlides>
  <MMClips>11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Aptos Display</vt:lpstr>
      <vt:lpstr>Arial</vt:lpstr>
      <vt:lpstr>Segoe UI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hanaa</dc:creator>
  <cp:lastModifiedBy>Hanaa Ebrahem Ebrahem Elsalhy (2435768)</cp:lastModifiedBy>
  <cp:revision>1057</cp:revision>
  <dcterms:created xsi:type="dcterms:W3CDTF">2026-07-10T19:55:29Z</dcterms:created>
  <dcterms:modified xsi:type="dcterms:W3CDTF">2026-07-18T22:04:18Z</dcterms:modified>
</cp:coreProperties>
</file>