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5143500" cx="9144000"/>
  <p:notesSz cx="6858000" cy="9144000"/>
  <p:embeddedFontLst>
    <p:embeddedFont>
      <p:font typeface="Roboto Thin"/>
      <p:regular r:id="rId25"/>
      <p:bold r:id="rId26"/>
      <p:italic r:id="rId27"/>
      <p:boldItalic r:id="rId28"/>
    </p:embeddedFont>
    <p:embeddedFont>
      <p:font typeface="Roboto"/>
      <p:regular r:id="rId29"/>
      <p:bold r:id="rId30"/>
      <p:italic r:id="rId31"/>
      <p:boldItalic r:id="rId32"/>
    </p:embeddedFont>
    <p:embeddedFont>
      <p:font typeface="Montserrat"/>
      <p:regular r:id="rId33"/>
      <p:bold r:id="rId34"/>
      <p:italic r:id="rId35"/>
      <p:boldItalic r:id="rId36"/>
    </p:embeddedFont>
    <p:embeddedFont>
      <p:font typeface="Lato"/>
      <p:regular r:id="rId37"/>
      <p:bold r:id="rId38"/>
      <p:italic r:id="rId39"/>
      <p:boldItalic r:id="rId4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Lato-boldItalic.fntdata"/><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Thin-bold.fntdata"/><Relationship Id="rId25" Type="http://schemas.openxmlformats.org/officeDocument/2006/relationships/font" Target="fonts/RobotoThin-regular.fntdata"/><Relationship Id="rId28" Type="http://schemas.openxmlformats.org/officeDocument/2006/relationships/font" Target="fonts/RobotoThin-boldItalic.fntdata"/><Relationship Id="rId27" Type="http://schemas.openxmlformats.org/officeDocument/2006/relationships/font" Target="fonts/RobotoThin-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oboto-italic.fntdata"/><Relationship Id="rId30" Type="http://schemas.openxmlformats.org/officeDocument/2006/relationships/font" Target="fonts/Roboto-bold.fntdata"/><Relationship Id="rId11" Type="http://schemas.openxmlformats.org/officeDocument/2006/relationships/slide" Target="slides/slide6.xml"/><Relationship Id="rId33" Type="http://schemas.openxmlformats.org/officeDocument/2006/relationships/font" Target="fonts/Montserrat-regular.fntdata"/><Relationship Id="rId10" Type="http://schemas.openxmlformats.org/officeDocument/2006/relationships/slide" Target="slides/slide5.xml"/><Relationship Id="rId32" Type="http://schemas.openxmlformats.org/officeDocument/2006/relationships/font" Target="fonts/Roboto-boldItalic.fntdata"/><Relationship Id="rId13" Type="http://schemas.openxmlformats.org/officeDocument/2006/relationships/slide" Target="slides/slide8.xml"/><Relationship Id="rId35" Type="http://schemas.openxmlformats.org/officeDocument/2006/relationships/font" Target="fonts/Montserrat-italic.fntdata"/><Relationship Id="rId12" Type="http://schemas.openxmlformats.org/officeDocument/2006/relationships/slide" Target="slides/slide7.xml"/><Relationship Id="rId34" Type="http://schemas.openxmlformats.org/officeDocument/2006/relationships/font" Target="fonts/Montserrat-bold.fntdata"/><Relationship Id="rId15" Type="http://schemas.openxmlformats.org/officeDocument/2006/relationships/slide" Target="slides/slide10.xml"/><Relationship Id="rId37" Type="http://schemas.openxmlformats.org/officeDocument/2006/relationships/font" Target="fonts/Lato-regular.fntdata"/><Relationship Id="rId14" Type="http://schemas.openxmlformats.org/officeDocument/2006/relationships/slide" Target="slides/slide9.xml"/><Relationship Id="rId36" Type="http://schemas.openxmlformats.org/officeDocument/2006/relationships/font" Target="fonts/Montserrat-boldItalic.fntdata"/><Relationship Id="rId17" Type="http://schemas.openxmlformats.org/officeDocument/2006/relationships/slide" Target="slides/slide12.xml"/><Relationship Id="rId39" Type="http://schemas.openxmlformats.org/officeDocument/2006/relationships/font" Target="fonts/Lato-italic.fntdata"/><Relationship Id="rId16" Type="http://schemas.openxmlformats.org/officeDocument/2006/relationships/slide" Target="slides/slide11.xml"/><Relationship Id="rId38" Type="http://schemas.openxmlformats.org/officeDocument/2006/relationships/font" Target="fonts/Lato-bold.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3f6a9cccb5f_0_4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3f6a9cccb5f_0_4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g3f6a9cccb5f_0_4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7" name="Google Shape;147;g3f6a9cccb5f_0_4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g3f6a9cccb5f_0_4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3" name="Google Shape;153;g3f6a9cccb5f_0_4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g3f6a9cccb5f_0_4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6" name="Google Shape;166;g3f6a9cccb5f_0_4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g3f6a9cccb5f_0_4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2" name="Google Shape;182;g3f6a9cccb5f_0_4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g3f6a9cccb5f_0_4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8" name="Google Shape;198;g3f6a9cccb5f_0_4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g3f6a9cccb5f_0_4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5" name="Google Shape;215;g3f6a9cccb5f_0_4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3f6a9cccb5f_0_4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3f6a9cccb5f_0_4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g3f6a9cccb5f_0_4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9" name="Google Shape;239;g3f6a9cccb5f_0_4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g3f6a9cccb5f_0_4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 name="Google Shape;253;g3f6a9cccb5f_0_4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g3f6a9cccb5f_0_4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0" name="Google Shape;260;g3f6a9cccb5f_0_4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g3f6a9cccb5f_0_4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6" name="Google Shape;276;g3f6a9cccb5f_0_4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g3f6a9cccb5f_0_4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4" name="Google Shape;284;g3f6a9cccb5f_0_4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g3f6a9cccb5f_0_4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2" name="Google Shape;292;g3f6a9cccb5f_0_4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g3f6a9cccb5f_0_5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2" name="Google Shape;302;g3f6a9cccb5f_0_5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2" name="Shape 312"/>
        <p:cNvGrpSpPr/>
        <p:nvPr/>
      </p:nvGrpSpPr>
      <p:grpSpPr>
        <a:xfrm>
          <a:off x="0" y="0"/>
          <a:ext cx="0" cy="0"/>
          <a:chOff x="0" y="0"/>
          <a:chExt cx="0" cy="0"/>
        </a:xfrm>
      </p:grpSpPr>
      <p:sp>
        <p:nvSpPr>
          <p:cNvPr id="313" name="Google Shape;313;g3f6a9cccb5f_0_5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4" name="Google Shape;314;g3f6a9cccb5f_0_5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1" name="Shape 321"/>
        <p:cNvGrpSpPr/>
        <p:nvPr/>
      </p:nvGrpSpPr>
      <p:grpSpPr>
        <a:xfrm>
          <a:off x="0" y="0"/>
          <a:ext cx="0" cy="0"/>
          <a:chOff x="0" y="0"/>
          <a:chExt cx="0" cy="0"/>
        </a:xfrm>
      </p:grpSpPr>
      <p:sp>
        <p:nvSpPr>
          <p:cNvPr id="322" name="Google Shape;322;g3f6a9cccb5f_0_4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3" name="Google Shape;323;g3f6a9cccb5f_0_4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7" name="Shape 327"/>
        <p:cNvGrpSpPr/>
        <p:nvPr/>
      </p:nvGrpSpPr>
      <p:grpSpPr>
        <a:xfrm>
          <a:off x="0" y="0"/>
          <a:ext cx="0" cy="0"/>
          <a:chOff x="0" y="0"/>
          <a:chExt cx="0" cy="0"/>
        </a:xfrm>
      </p:grpSpPr>
      <p:sp>
        <p:nvSpPr>
          <p:cNvPr id="328" name="Google Shape;328;g3f6c0d73541_0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9" name="Google Shape;329;g3f6c0d73541_0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3.jpg"/><Relationship Id="rId4" Type="http://schemas.openxmlformats.org/officeDocument/2006/relationships/image" Target="../media/image25.jpg"/><Relationship Id="rId5"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4.jpg"/><Relationship Id="rId4" Type="http://schemas.openxmlformats.org/officeDocument/2006/relationships/image" Target="../media/image1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8.jpg"/><Relationship Id="rId4" Type="http://schemas.openxmlformats.org/officeDocument/2006/relationships/image" Target="../media/image9.jpg"/><Relationship Id="rId5" Type="http://schemas.openxmlformats.org/officeDocument/2006/relationships/image" Target="../media/image1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jpg"/><Relationship Id="rId4" Type="http://schemas.openxmlformats.org/officeDocument/2006/relationships/image" Target="../media/image3.jpg"/><Relationship Id="rId5" Type="http://schemas.openxmlformats.org/officeDocument/2006/relationships/image" Target="../media/image21.jpg"/><Relationship Id="rId6"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6.jpg"/><Relationship Id="rId4" Type="http://schemas.openxmlformats.org/officeDocument/2006/relationships/image" Target="../media/image7.jpg"/><Relationship Id="rId5" Type="http://schemas.openxmlformats.org/officeDocument/2006/relationships/image" Target="../media/image22.jpg"/><Relationship Id="rId6" Type="http://schemas.openxmlformats.org/officeDocument/2006/relationships/image" Target="../media/image2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4.jpg"/><Relationship Id="rId4" Type="http://schemas.openxmlformats.org/officeDocument/2006/relationships/image" Target="../media/image20.jpg"/><Relationship Id="rId5" Type="http://schemas.openxmlformats.org/officeDocument/2006/relationships/image" Target="../media/image1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26.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0.jpg"/><Relationship Id="rId4" Type="http://schemas.openxmlformats.org/officeDocument/2006/relationships/image" Target="../media/image23.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image" Target="../media/image28.jpg"/><Relationship Id="rId4" Type="http://schemas.openxmlformats.org/officeDocument/2006/relationships/image" Target="../media/image18.jpg"/><Relationship Id="rId5" Type="http://schemas.openxmlformats.org/officeDocument/2006/relationships/image" Target="../media/image19.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27.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GB"/>
              <a:t>OSTEOARTHRITIS</a:t>
            </a:r>
            <a:endParaRPr b="1" i="1"/>
          </a:p>
        </p:txBody>
      </p:sp>
      <p:sp>
        <p:nvSpPr>
          <p:cNvPr id="135" name="Google Shape;135;p13"/>
          <p:cNvSpPr txBox="1"/>
          <p:nvPr>
            <p:ph idx="1" type="subTitle"/>
          </p:nvPr>
        </p:nvSpPr>
        <p:spPr>
          <a:xfrm>
            <a:off x="5017100" y="3157300"/>
            <a:ext cx="3470700" cy="12822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SzPts val="358"/>
              <a:buNone/>
            </a:pPr>
            <a:r>
              <a:rPr lang="en-GB" sz="1523"/>
              <a:t>Name: NAYI KRUPA</a:t>
            </a:r>
            <a:endParaRPr sz="1523"/>
          </a:p>
          <a:p>
            <a:pPr indent="0" lvl="0" marL="0" rtl="0" algn="l">
              <a:lnSpc>
                <a:spcPct val="80000"/>
              </a:lnSpc>
              <a:spcBef>
                <a:spcPts val="0"/>
              </a:spcBef>
              <a:spcAft>
                <a:spcPts val="0"/>
              </a:spcAft>
              <a:buSzPts val="358"/>
              <a:buNone/>
            </a:pPr>
            <a:r>
              <a:rPr lang="en-GB" sz="1523"/>
              <a:t>Student Number: 2540964</a:t>
            </a:r>
            <a:endParaRPr sz="1523"/>
          </a:p>
          <a:p>
            <a:pPr indent="0" lvl="0" marL="0" rtl="0" algn="l">
              <a:lnSpc>
                <a:spcPct val="80000"/>
              </a:lnSpc>
              <a:spcBef>
                <a:spcPts val="0"/>
              </a:spcBef>
              <a:spcAft>
                <a:spcPts val="0"/>
              </a:spcAft>
              <a:buSzPts val="358"/>
              <a:buNone/>
            </a:pPr>
            <a:r>
              <a:rPr lang="en-GB" sz="1523"/>
              <a:t>Module Title: Community care and management</a:t>
            </a:r>
            <a:endParaRPr sz="1523"/>
          </a:p>
          <a:p>
            <a:pPr indent="0" lvl="0" marL="0" rtl="0" algn="l">
              <a:lnSpc>
                <a:spcPct val="80000"/>
              </a:lnSpc>
              <a:spcBef>
                <a:spcPts val="0"/>
              </a:spcBef>
              <a:spcAft>
                <a:spcPts val="0"/>
              </a:spcAft>
              <a:buSzPts val="358"/>
              <a:buNone/>
            </a:pPr>
            <a:r>
              <a:rPr lang="en-GB" sz="1523"/>
              <a:t>Lecturer: Dr Hamdi Hussain</a:t>
            </a:r>
            <a:endParaRPr sz="1523"/>
          </a:p>
          <a:p>
            <a:pPr indent="0" lvl="0" marL="0" rtl="0" algn="l">
              <a:lnSpc>
                <a:spcPct val="80000"/>
              </a:lnSpc>
              <a:spcBef>
                <a:spcPts val="0"/>
              </a:spcBef>
              <a:spcAft>
                <a:spcPts val="0"/>
              </a:spcAft>
              <a:buSzPts val="358"/>
              <a:buNone/>
            </a:pPr>
            <a:r>
              <a:rPr lang="en-GB" sz="1523"/>
              <a:t>Module code - LCHS7003</a:t>
            </a:r>
            <a:endParaRPr sz="1523"/>
          </a:p>
          <a:p>
            <a:pPr indent="0" lvl="0" marL="0" rtl="0" algn="l">
              <a:lnSpc>
                <a:spcPct val="80000"/>
              </a:lnSpc>
              <a:spcBef>
                <a:spcPts val="0"/>
              </a:spcBef>
              <a:spcAft>
                <a:spcPts val="0"/>
              </a:spcAft>
              <a:buSzPts val="358"/>
              <a:buNone/>
            </a:pPr>
            <a:r>
              <a:t/>
            </a:r>
            <a:endParaRPr sz="1523"/>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14"/>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i="1" lang="en-GB" sz="2560" u="sng"/>
              <a:t>Definition, Symptoms and Aetiology)</a:t>
            </a:r>
            <a:endParaRPr b="1" i="1" sz="2560" u="sng"/>
          </a:p>
          <a:p>
            <a:pPr indent="0" lvl="0" marL="0" rtl="0" algn="l">
              <a:spcBef>
                <a:spcPts val="0"/>
              </a:spcBef>
              <a:spcAft>
                <a:spcPts val="0"/>
              </a:spcAft>
              <a:buSzPts val="990"/>
              <a:buNone/>
            </a:pPr>
            <a:r>
              <a:t/>
            </a:r>
            <a:endParaRPr b="1" i="1" sz="2560" u="sng">
              <a:latin typeface="Impact"/>
              <a:ea typeface="Impact"/>
              <a:cs typeface="Impact"/>
              <a:sym typeface="Impact"/>
            </a:endParaRPr>
          </a:p>
          <a:p>
            <a:pPr indent="0" lvl="0" marL="0" rtl="0" algn="l">
              <a:spcBef>
                <a:spcPts val="0"/>
              </a:spcBef>
              <a:spcAft>
                <a:spcPts val="0"/>
              </a:spcAft>
              <a:buSzPts val="990"/>
              <a:buNone/>
            </a:pPr>
            <a:r>
              <a:t/>
            </a:r>
            <a:endParaRPr b="1" i="1" sz="2560" u="sng"/>
          </a:p>
        </p:txBody>
      </p:sp>
      <p:sp>
        <p:nvSpPr>
          <p:cNvPr id="141" name="Google Shape;141;p14"/>
          <p:cNvSpPr txBox="1"/>
          <p:nvPr>
            <p:ph idx="1" type="body"/>
          </p:nvPr>
        </p:nvSpPr>
        <p:spPr>
          <a:xfrm>
            <a:off x="959775" y="1498900"/>
            <a:ext cx="8081100" cy="34176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275"/>
              <a:buNone/>
            </a:pPr>
            <a:r>
              <a:rPr b="1" lang="en-GB">
                <a:latin typeface="Arial"/>
                <a:ea typeface="Arial"/>
                <a:cs typeface="Arial"/>
                <a:sym typeface="Arial"/>
              </a:rPr>
              <a:t>Definition</a:t>
            </a:r>
            <a:endParaRPr b="1">
              <a:latin typeface="Arial"/>
              <a:ea typeface="Arial"/>
              <a:cs typeface="Arial"/>
              <a:sym typeface="Arial"/>
            </a:endParaRPr>
          </a:p>
          <a:p>
            <a:pPr indent="0" lvl="0" marL="0" rtl="0" algn="l">
              <a:lnSpc>
                <a:spcPct val="95000"/>
              </a:lnSpc>
              <a:spcBef>
                <a:spcPts val="1200"/>
              </a:spcBef>
              <a:spcAft>
                <a:spcPts val="0"/>
              </a:spcAft>
              <a:buSzPts val="275"/>
              <a:buNone/>
            </a:pPr>
            <a:r>
              <a:rPr lang="en-GB">
                <a:latin typeface="Arial"/>
                <a:ea typeface="Arial"/>
                <a:cs typeface="Arial"/>
                <a:sym typeface="Arial"/>
              </a:rPr>
              <a:t> Osteoarthritis (OA) is a long-term condition affecting the whole joint, involving articular cartilage, bone, synovium and surrounding tissues.</a:t>
            </a:r>
            <a:endParaRPr>
              <a:latin typeface="Arial"/>
              <a:ea typeface="Arial"/>
              <a:cs typeface="Arial"/>
              <a:sym typeface="Arial"/>
            </a:endParaRPr>
          </a:p>
          <a:p>
            <a:pPr indent="0" lvl="0" marL="0" rtl="0" algn="l">
              <a:lnSpc>
                <a:spcPct val="95000"/>
              </a:lnSpc>
              <a:spcBef>
                <a:spcPts val="1200"/>
              </a:spcBef>
              <a:spcAft>
                <a:spcPts val="0"/>
              </a:spcAft>
              <a:buSzPts val="275"/>
              <a:buNone/>
            </a:pPr>
            <a:r>
              <a:rPr lang="en-GB">
                <a:latin typeface="Arial"/>
                <a:ea typeface="Arial"/>
                <a:cs typeface="Arial"/>
                <a:sym typeface="Arial"/>
              </a:rPr>
              <a:t>It commonly affects the knees, hips and hands.</a:t>
            </a:r>
            <a:endParaRPr>
              <a:latin typeface="Arial"/>
              <a:ea typeface="Arial"/>
              <a:cs typeface="Arial"/>
              <a:sym typeface="Arial"/>
            </a:endParaRPr>
          </a:p>
          <a:p>
            <a:pPr indent="0" lvl="0" marL="0" rtl="0" algn="l">
              <a:lnSpc>
                <a:spcPct val="95000"/>
              </a:lnSpc>
              <a:spcBef>
                <a:spcPts val="1200"/>
              </a:spcBef>
              <a:spcAft>
                <a:spcPts val="0"/>
              </a:spcAft>
              <a:buSzPts val="275"/>
              <a:buNone/>
            </a:pPr>
            <a:r>
              <a:rPr lang="en-GB">
                <a:latin typeface="Arial"/>
                <a:ea typeface="Arial"/>
                <a:cs typeface="Arial"/>
                <a:sym typeface="Arial"/>
              </a:rPr>
              <a:t>* OA causes pain, stiffness, reduced physical function and limitations in daily activities.</a:t>
            </a:r>
            <a:endParaRPr>
              <a:latin typeface="Arial"/>
              <a:ea typeface="Arial"/>
              <a:cs typeface="Arial"/>
              <a:sym typeface="Arial"/>
            </a:endParaRPr>
          </a:p>
          <a:p>
            <a:pPr indent="0" lvl="0" marL="0" rtl="0" algn="l">
              <a:lnSpc>
                <a:spcPct val="95000"/>
              </a:lnSpc>
              <a:spcBef>
                <a:spcPts val="1200"/>
              </a:spcBef>
              <a:spcAft>
                <a:spcPts val="0"/>
              </a:spcAft>
              <a:buSzPts val="275"/>
              <a:buNone/>
            </a:pPr>
            <a:r>
              <a:rPr lang="en-GB">
                <a:latin typeface="Arial"/>
                <a:ea typeface="Arial"/>
                <a:cs typeface="Arial"/>
                <a:sym typeface="Arial"/>
              </a:rPr>
              <a:t>* OA is not simply an inevitable consequence of ageing.</a:t>
            </a:r>
            <a:endParaRPr>
              <a:latin typeface="Arial"/>
              <a:ea typeface="Arial"/>
              <a:cs typeface="Arial"/>
              <a:sym typeface="Arial"/>
            </a:endParaRPr>
          </a:p>
          <a:p>
            <a:pPr indent="0" lvl="0" marL="0" rtl="0" algn="l">
              <a:lnSpc>
                <a:spcPct val="95000"/>
              </a:lnSpc>
              <a:spcBef>
                <a:spcPts val="1200"/>
              </a:spcBef>
              <a:spcAft>
                <a:spcPts val="0"/>
              </a:spcAft>
              <a:buSzPts val="275"/>
              <a:buNone/>
            </a:pPr>
            <a:r>
              <a:rPr lang="en-GB">
                <a:latin typeface="Arial"/>
                <a:ea typeface="Arial"/>
                <a:cs typeface="Arial"/>
                <a:sym typeface="Arial"/>
              </a:rPr>
              <a:t>* Symptoms and functional impact vary considerably between individuals.</a:t>
            </a:r>
            <a:endParaRPr>
              <a:latin typeface="Arial"/>
              <a:ea typeface="Arial"/>
              <a:cs typeface="Arial"/>
              <a:sym typeface="Arial"/>
            </a:endParaRPr>
          </a:p>
          <a:p>
            <a:pPr indent="0" lvl="0" marL="0" rtl="0" algn="l">
              <a:lnSpc>
                <a:spcPct val="95000"/>
              </a:lnSpc>
              <a:spcBef>
                <a:spcPts val="1200"/>
              </a:spcBef>
              <a:spcAft>
                <a:spcPts val="0"/>
              </a:spcAft>
              <a:buSzPts val="275"/>
              <a:buNone/>
            </a:pPr>
            <a:r>
              <a:rPr b="1" lang="en-GB" sz="1500">
                <a:latin typeface="Arial"/>
                <a:ea typeface="Arial"/>
                <a:cs typeface="Arial"/>
                <a:sym typeface="Arial"/>
              </a:rPr>
              <a:t>Common symptoms</a:t>
            </a:r>
            <a:endParaRPr b="1" sz="1500">
              <a:latin typeface="Arial"/>
              <a:ea typeface="Arial"/>
              <a:cs typeface="Arial"/>
              <a:sym typeface="Arial"/>
            </a:endParaRPr>
          </a:p>
          <a:p>
            <a:pPr indent="0" lvl="0" marL="0" rtl="0" algn="l">
              <a:lnSpc>
                <a:spcPct val="95000"/>
              </a:lnSpc>
              <a:spcBef>
                <a:spcPts val="1200"/>
              </a:spcBef>
              <a:spcAft>
                <a:spcPts val="0"/>
              </a:spcAft>
              <a:buSzPts val="275"/>
              <a:buNone/>
            </a:pPr>
            <a:r>
              <a:rPr lang="en-GB">
                <a:latin typeface="Arial"/>
                <a:ea typeface="Arial"/>
                <a:cs typeface="Arial"/>
                <a:sym typeface="Arial"/>
              </a:rPr>
              <a:t>Activity-related joint pain,Joint stiffness,Swelling or tenderness,Crepitus/grating sensation,Reduced range of movement,Muscle weakness and reduced function</a:t>
            </a:r>
            <a:endParaRPr>
              <a:latin typeface="Arial"/>
              <a:ea typeface="Arial"/>
              <a:cs typeface="Arial"/>
              <a:sym typeface="Arial"/>
            </a:endParaRPr>
          </a:p>
          <a:p>
            <a:pPr indent="0" lvl="0" marL="0" rtl="0" algn="l">
              <a:lnSpc>
                <a:spcPct val="95000"/>
              </a:lnSpc>
              <a:spcBef>
                <a:spcPts val="1200"/>
              </a:spcBef>
              <a:spcAft>
                <a:spcPts val="0"/>
              </a:spcAft>
              <a:buSzPts val="275"/>
              <a:buNone/>
            </a:pPr>
            <a:r>
              <a:rPr lang="en-GB">
                <a:latin typeface="Arial"/>
                <a:ea typeface="Arial"/>
                <a:cs typeface="Arial"/>
                <a:sym typeface="Arial"/>
              </a:rPr>
              <a:t>The NHS identifies pain, stiffness and difficulty moving the joint as the main symptoms.</a:t>
            </a:r>
            <a:endParaRPr>
              <a:latin typeface="Arial"/>
              <a:ea typeface="Arial"/>
              <a:cs typeface="Arial"/>
              <a:sym typeface="Arial"/>
            </a:endParaRPr>
          </a:p>
          <a:p>
            <a:pPr indent="0" lvl="0" marL="0" rtl="0" algn="l">
              <a:lnSpc>
                <a:spcPct val="95000"/>
              </a:lnSpc>
              <a:spcBef>
                <a:spcPts val="1200"/>
              </a:spcBef>
              <a:spcAft>
                <a:spcPts val="0"/>
              </a:spcAft>
              <a:buSzPts val="275"/>
              <a:buNone/>
            </a:pPr>
            <a:r>
              <a:rPr lang="en-GB" sz="500">
                <a:latin typeface="Arial"/>
                <a:ea typeface="Arial"/>
                <a:cs typeface="Arial"/>
                <a:sym typeface="Arial"/>
              </a:rPr>
              <a:t>NICE NG226,2022</a:t>
            </a:r>
            <a:endParaRPr sz="500">
              <a:latin typeface="Arial"/>
              <a:ea typeface="Arial"/>
              <a:cs typeface="Arial"/>
              <a:sym typeface="Arial"/>
            </a:endParaRPr>
          </a:p>
          <a:p>
            <a:pPr indent="0" lvl="0" marL="0" rtl="0" algn="l">
              <a:lnSpc>
                <a:spcPct val="95000"/>
              </a:lnSpc>
              <a:spcBef>
                <a:spcPts val="1200"/>
              </a:spcBef>
              <a:spcAft>
                <a:spcPts val="1200"/>
              </a:spcAft>
              <a:buSzPts val="275"/>
              <a:buNone/>
            </a:pPr>
            <a:r>
              <a:t/>
            </a:r>
            <a:endParaRPr>
              <a:latin typeface="Arial"/>
              <a:ea typeface="Arial"/>
              <a:cs typeface="Arial"/>
              <a:sym typeface="Arial"/>
            </a:endParaRPr>
          </a:p>
        </p:txBody>
      </p:sp>
      <p:sp>
        <p:nvSpPr>
          <p:cNvPr id="142" name="Google Shape;142;p14"/>
          <p:cNvSpPr txBox="1"/>
          <p:nvPr/>
        </p:nvSpPr>
        <p:spPr>
          <a:xfrm>
            <a:off x="934125" y="1839400"/>
            <a:ext cx="45342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
        <p:nvSpPr>
          <p:cNvPr id="143" name="Google Shape;143;p14"/>
          <p:cNvSpPr txBox="1"/>
          <p:nvPr/>
        </p:nvSpPr>
        <p:spPr>
          <a:xfrm>
            <a:off x="934125" y="2047425"/>
            <a:ext cx="81324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
        <p:nvSpPr>
          <p:cNvPr id="144" name="Google Shape;144;p14"/>
          <p:cNvSpPr txBox="1"/>
          <p:nvPr/>
        </p:nvSpPr>
        <p:spPr>
          <a:xfrm>
            <a:off x="1219500" y="2835850"/>
            <a:ext cx="79374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1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b="1" i="1" sz="2700" u="sng"/>
          </a:p>
        </p:txBody>
      </p:sp>
      <p:sp>
        <p:nvSpPr>
          <p:cNvPr id="150" name="Google Shape;150;p15"/>
          <p:cNvSpPr txBox="1"/>
          <p:nvPr>
            <p:ph idx="1" type="body"/>
          </p:nvPr>
        </p:nvSpPr>
        <p:spPr>
          <a:xfrm>
            <a:off x="1052550" y="1307850"/>
            <a:ext cx="7038900" cy="29112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275"/>
              <a:buNone/>
            </a:pPr>
            <a:r>
              <a:rPr lang="en-GB" sz="1325"/>
              <a:t>OA is a multifactorial condition influenced by biological, mechanical and lifestyle factors.</a:t>
            </a:r>
            <a:endParaRPr sz="1325"/>
          </a:p>
          <a:p>
            <a:pPr indent="0" lvl="0" marL="0" rtl="0" algn="l">
              <a:lnSpc>
                <a:spcPct val="95000"/>
              </a:lnSpc>
              <a:spcBef>
                <a:spcPts val="1200"/>
              </a:spcBef>
              <a:spcAft>
                <a:spcPts val="0"/>
              </a:spcAft>
              <a:buSzPts val="275"/>
              <a:buNone/>
            </a:pPr>
            <a:r>
              <a:rPr lang="en-GB" sz="1625"/>
              <a:t>Key risk factors:</a:t>
            </a:r>
            <a:endParaRPr sz="1625"/>
          </a:p>
          <a:p>
            <a:pPr indent="0" lvl="0" marL="0" rtl="0" algn="l">
              <a:lnSpc>
                <a:spcPct val="95000"/>
              </a:lnSpc>
              <a:spcBef>
                <a:spcPts val="1200"/>
              </a:spcBef>
              <a:spcAft>
                <a:spcPts val="0"/>
              </a:spcAft>
              <a:buSzPts val="275"/>
              <a:buNone/>
            </a:pPr>
            <a:r>
              <a:rPr lang="en-GB" sz="1325"/>
              <a:t>Increasing age,Previous joint injury or surgery</a:t>
            </a:r>
            <a:endParaRPr sz="1325"/>
          </a:p>
          <a:p>
            <a:pPr indent="0" lvl="0" marL="0" rtl="0" algn="l">
              <a:lnSpc>
                <a:spcPct val="95000"/>
              </a:lnSpc>
              <a:spcBef>
                <a:spcPts val="1200"/>
              </a:spcBef>
              <a:spcAft>
                <a:spcPts val="0"/>
              </a:spcAft>
              <a:buSzPts val="275"/>
              <a:buNone/>
            </a:pPr>
            <a:r>
              <a:rPr lang="en-GB" sz="1325"/>
              <a:t>Overweight and obesity</a:t>
            </a:r>
            <a:endParaRPr sz="1325"/>
          </a:p>
          <a:p>
            <a:pPr indent="0" lvl="0" marL="0" rtl="0" algn="l">
              <a:lnSpc>
                <a:spcPct val="95000"/>
              </a:lnSpc>
              <a:spcBef>
                <a:spcPts val="1200"/>
              </a:spcBef>
              <a:spcAft>
                <a:spcPts val="0"/>
              </a:spcAft>
              <a:buSzPts val="275"/>
              <a:buNone/>
            </a:pPr>
            <a:r>
              <a:rPr lang="en-GB" sz="1325"/>
              <a:t>* Family history and genetic factors</a:t>
            </a:r>
            <a:endParaRPr sz="1325"/>
          </a:p>
          <a:p>
            <a:pPr indent="0" lvl="0" marL="0" rtl="0" algn="l">
              <a:lnSpc>
                <a:spcPct val="95000"/>
              </a:lnSpc>
              <a:spcBef>
                <a:spcPts val="1200"/>
              </a:spcBef>
              <a:spcAft>
                <a:spcPts val="0"/>
              </a:spcAft>
              <a:buSzPts val="275"/>
              <a:buNone/>
            </a:pPr>
            <a:r>
              <a:rPr lang="en-GB" sz="1325"/>
              <a:t>* Repetitive joint loading</a:t>
            </a:r>
            <a:endParaRPr sz="1325"/>
          </a:p>
          <a:p>
            <a:pPr indent="0" lvl="0" marL="0" rtl="0" algn="l">
              <a:lnSpc>
                <a:spcPct val="95000"/>
              </a:lnSpc>
              <a:spcBef>
                <a:spcPts val="1200"/>
              </a:spcBef>
              <a:spcAft>
                <a:spcPts val="0"/>
              </a:spcAft>
              <a:buSzPts val="275"/>
              <a:buNone/>
            </a:pPr>
            <a:r>
              <a:rPr lang="en-GB" sz="1325"/>
              <a:t>* Muscle weakness</a:t>
            </a:r>
            <a:endParaRPr sz="1325"/>
          </a:p>
          <a:p>
            <a:pPr indent="0" lvl="0" marL="0" rtl="0" algn="l">
              <a:lnSpc>
                <a:spcPct val="95000"/>
              </a:lnSpc>
              <a:spcBef>
                <a:spcPts val="1200"/>
              </a:spcBef>
              <a:spcAft>
                <a:spcPts val="0"/>
              </a:spcAft>
              <a:buSzPts val="275"/>
              <a:buNone/>
            </a:pPr>
            <a:r>
              <a:rPr lang="en-GB" sz="1325"/>
              <a:t>* Other joint conditions</a:t>
            </a:r>
            <a:endParaRPr sz="1325"/>
          </a:p>
          <a:p>
            <a:pPr indent="0" lvl="0" marL="0" rtl="0" algn="l">
              <a:lnSpc>
                <a:spcPct val="95000"/>
              </a:lnSpc>
              <a:spcBef>
                <a:spcPts val="1200"/>
              </a:spcBef>
              <a:spcAft>
                <a:spcPts val="0"/>
              </a:spcAft>
              <a:buSzPts val="275"/>
              <a:buNone/>
            </a:pPr>
            <a:r>
              <a:rPr lang="en-GB" sz="1525"/>
              <a:t>C</a:t>
            </a:r>
            <a:r>
              <a:rPr lang="en-GB" sz="1625"/>
              <a:t>ommonly affected joints:</a:t>
            </a:r>
            <a:endParaRPr sz="1625"/>
          </a:p>
          <a:p>
            <a:pPr indent="0" lvl="0" marL="0" rtl="0" algn="l">
              <a:lnSpc>
                <a:spcPct val="95000"/>
              </a:lnSpc>
              <a:spcBef>
                <a:spcPts val="1200"/>
              </a:spcBef>
              <a:spcAft>
                <a:spcPts val="0"/>
              </a:spcAft>
              <a:buSzPts val="275"/>
              <a:buNone/>
            </a:pPr>
            <a:r>
              <a:rPr lang="en-GB" sz="1325"/>
              <a:t>Knee • Hip • Hand</a:t>
            </a:r>
            <a:endParaRPr sz="1325"/>
          </a:p>
          <a:p>
            <a:pPr indent="0" lvl="0" marL="0" rtl="0" algn="l">
              <a:lnSpc>
                <a:spcPct val="95000"/>
              </a:lnSpc>
              <a:spcBef>
                <a:spcPts val="1200"/>
              </a:spcBef>
              <a:spcAft>
                <a:spcPts val="0"/>
              </a:spcAft>
              <a:buSzPts val="275"/>
              <a:buNone/>
            </a:pPr>
            <a:r>
              <a:rPr lang="en-GB" sz="525"/>
              <a:t>WHO,2023,VERSYS ARTHRITIS,2024</a:t>
            </a:r>
            <a:endParaRPr sz="525"/>
          </a:p>
          <a:p>
            <a:pPr indent="0" lvl="0" marL="0" rtl="0" algn="l">
              <a:lnSpc>
                <a:spcPct val="95000"/>
              </a:lnSpc>
              <a:spcBef>
                <a:spcPts val="1200"/>
              </a:spcBef>
              <a:spcAft>
                <a:spcPts val="1200"/>
              </a:spcAft>
              <a:buSzPts val="275"/>
              <a:buNone/>
            </a:pPr>
            <a:r>
              <a:t/>
            </a:r>
            <a:endParaRPr sz="1325"/>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16"/>
          <p:cNvSpPr txBox="1"/>
          <p:nvPr>
            <p:ph type="title"/>
          </p:nvPr>
        </p:nvSpPr>
        <p:spPr>
          <a:xfrm>
            <a:off x="1118050" y="4075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GB" sz="2600" u="sng"/>
              <a:t>Aetiology and Risk Factors</a:t>
            </a:r>
            <a:endParaRPr b="1" i="1" sz="2600" u="sng"/>
          </a:p>
        </p:txBody>
      </p:sp>
      <p:sp>
        <p:nvSpPr>
          <p:cNvPr id="156" name="Google Shape;156;p16"/>
          <p:cNvSpPr txBox="1"/>
          <p:nvPr>
            <p:ph idx="1" type="body"/>
          </p:nvPr>
        </p:nvSpPr>
        <p:spPr>
          <a:xfrm>
            <a:off x="872100" y="1171250"/>
            <a:ext cx="8271900" cy="3171000"/>
          </a:xfrm>
          <a:prstGeom prst="rect">
            <a:avLst/>
          </a:prstGeom>
          <a:ln cap="flat" cmpd="sng" w="952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GB" sz="1423"/>
              <a:t>* OA results from interaction between biological and mechanical factors.</a:t>
            </a:r>
            <a:endParaRPr sz="1423"/>
          </a:p>
          <a:p>
            <a:pPr indent="0" lvl="0" marL="0" rtl="0" algn="l">
              <a:lnSpc>
                <a:spcPct val="105000"/>
              </a:lnSpc>
              <a:spcBef>
                <a:spcPts val="1200"/>
              </a:spcBef>
              <a:spcAft>
                <a:spcPts val="0"/>
              </a:spcAft>
              <a:buNone/>
            </a:pPr>
            <a:r>
              <a:rPr lang="en-GB" sz="1623"/>
              <a:t>Non-modifiable:</a:t>
            </a:r>
            <a:endParaRPr sz="1623"/>
          </a:p>
          <a:p>
            <a:pPr indent="0" lvl="0" marL="0" rtl="0" algn="l">
              <a:lnSpc>
                <a:spcPct val="105000"/>
              </a:lnSpc>
              <a:spcBef>
                <a:spcPts val="1200"/>
              </a:spcBef>
              <a:spcAft>
                <a:spcPts val="0"/>
              </a:spcAft>
              <a:buNone/>
            </a:pPr>
            <a:r>
              <a:rPr lang="en-GB" sz="1423"/>
              <a:t>* Age, Female sex</a:t>
            </a:r>
            <a:endParaRPr sz="1423"/>
          </a:p>
          <a:p>
            <a:pPr indent="0" lvl="0" marL="0" rtl="0" algn="l">
              <a:lnSpc>
                <a:spcPct val="105000"/>
              </a:lnSpc>
              <a:spcBef>
                <a:spcPts val="1200"/>
              </a:spcBef>
              <a:spcAft>
                <a:spcPts val="0"/>
              </a:spcAft>
              <a:buNone/>
            </a:pPr>
            <a:r>
              <a:rPr lang="en-GB" sz="1423"/>
              <a:t>* Genetics</a:t>
            </a:r>
            <a:endParaRPr sz="1423"/>
          </a:p>
          <a:p>
            <a:pPr indent="0" lvl="0" marL="0" rtl="0" algn="l">
              <a:lnSpc>
                <a:spcPct val="105000"/>
              </a:lnSpc>
              <a:spcBef>
                <a:spcPts val="1200"/>
              </a:spcBef>
              <a:spcAft>
                <a:spcPts val="0"/>
              </a:spcAft>
              <a:buNone/>
            </a:pPr>
            <a:r>
              <a:rPr lang="en-GB" sz="1423"/>
              <a:t>* Previous joint abnormalities</a:t>
            </a:r>
            <a:endParaRPr sz="1423"/>
          </a:p>
          <a:p>
            <a:pPr indent="0" lvl="0" marL="0" rtl="0" algn="l">
              <a:lnSpc>
                <a:spcPct val="105000"/>
              </a:lnSpc>
              <a:spcBef>
                <a:spcPts val="1200"/>
              </a:spcBef>
              <a:spcAft>
                <a:spcPts val="0"/>
              </a:spcAft>
              <a:buNone/>
            </a:pPr>
            <a:r>
              <a:rPr lang="en-GB" sz="1623"/>
              <a:t>Modifiable:</a:t>
            </a:r>
            <a:endParaRPr sz="1623"/>
          </a:p>
          <a:p>
            <a:pPr indent="0" lvl="0" marL="0" rtl="0" algn="l">
              <a:lnSpc>
                <a:spcPct val="105000"/>
              </a:lnSpc>
              <a:spcBef>
                <a:spcPts val="1200"/>
              </a:spcBef>
              <a:spcAft>
                <a:spcPts val="0"/>
              </a:spcAft>
              <a:buNone/>
            </a:pPr>
            <a:r>
              <a:rPr lang="en-GB" sz="1423"/>
              <a:t>* Obesity</a:t>
            </a:r>
            <a:endParaRPr sz="1423"/>
          </a:p>
          <a:p>
            <a:pPr indent="0" lvl="0" marL="0" rtl="0" algn="l">
              <a:lnSpc>
                <a:spcPct val="105000"/>
              </a:lnSpc>
              <a:spcBef>
                <a:spcPts val="1200"/>
              </a:spcBef>
              <a:spcAft>
                <a:spcPts val="0"/>
              </a:spcAft>
              <a:buNone/>
            </a:pPr>
            <a:r>
              <a:rPr lang="en-GB" sz="1423"/>
              <a:t>* Joint injury</a:t>
            </a:r>
            <a:endParaRPr sz="1423"/>
          </a:p>
          <a:p>
            <a:pPr indent="0" lvl="0" marL="0" rtl="0" algn="l">
              <a:lnSpc>
                <a:spcPct val="105000"/>
              </a:lnSpc>
              <a:spcBef>
                <a:spcPts val="1200"/>
              </a:spcBef>
              <a:spcAft>
                <a:spcPts val="0"/>
              </a:spcAft>
              <a:buNone/>
            </a:pPr>
            <a:r>
              <a:rPr lang="en-GB" sz="1423"/>
              <a:t>* Physical inactivity</a:t>
            </a:r>
            <a:endParaRPr sz="1423"/>
          </a:p>
          <a:p>
            <a:pPr indent="0" lvl="0" marL="0" rtl="0" algn="l">
              <a:lnSpc>
                <a:spcPct val="105000"/>
              </a:lnSpc>
              <a:spcBef>
                <a:spcPts val="1200"/>
              </a:spcBef>
              <a:spcAft>
                <a:spcPts val="0"/>
              </a:spcAft>
              <a:buNone/>
            </a:pPr>
            <a:r>
              <a:rPr lang="en-GB" sz="1423"/>
              <a:t>Repetitive joint loading</a:t>
            </a:r>
            <a:endParaRPr sz="1423"/>
          </a:p>
          <a:p>
            <a:pPr indent="0" lvl="0" marL="0" rtl="0" algn="l">
              <a:lnSpc>
                <a:spcPct val="105000"/>
              </a:lnSpc>
              <a:spcBef>
                <a:spcPts val="1200"/>
              </a:spcBef>
              <a:spcAft>
                <a:spcPts val="0"/>
              </a:spcAft>
              <a:buNone/>
            </a:pPr>
            <a:r>
              <a:t/>
            </a:r>
            <a:endParaRPr sz="1423"/>
          </a:p>
          <a:p>
            <a:pPr indent="0" lvl="0" marL="0" rtl="0" algn="l">
              <a:lnSpc>
                <a:spcPct val="105000"/>
              </a:lnSpc>
              <a:spcBef>
                <a:spcPts val="1200"/>
              </a:spcBef>
              <a:spcAft>
                <a:spcPts val="1200"/>
              </a:spcAft>
              <a:buSzPts val="358"/>
              <a:buNone/>
            </a:pPr>
            <a:r>
              <a:t/>
            </a:r>
            <a:endParaRPr sz="1423"/>
          </a:p>
        </p:txBody>
      </p:sp>
      <p:pic>
        <p:nvPicPr>
          <p:cNvPr descr="Knee pain line and solid icon, Body pain concept, Discomfort in joint leg sign on white background, leg ache icon in outline style for mobile concept and web design. Vector graphics. (provided by Getty Images)" id="157" name="Google Shape;157;p16"/>
          <p:cNvPicPr preferRelativeResize="0"/>
          <p:nvPr/>
        </p:nvPicPr>
        <p:blipFill>
          <a:blip r:embed="rId3">
            <a:alphaModFix/>
          </a:blip>
          <a:stretch>
            <a:fillRect/>
          </a:stretch>
        </p:blipFill>
        <p:spPr>
          <a:xfrm>
            <a:off x="4918900" y="1681847"/>
            <a:ext cx="1352827" cy="1352827"/>
          </a:xfrm>
          <a:prstGeom prst="rect">
            <a:avLst/>
          </a:prstGeom>
          <a:noFill/>
          <a:ln>
            <a:noFill/>
          </a:ln>
        </p:spPr>
      </p:pic>
      <p:pic>
        <p:nvPicPr>
          <p:cNvPr descr="Woman standing on scales, low section (provided by Getty Images)" id="158" name="Google Shape;158;p16"/>
          <p:cNvPicPr preferRelativeResize="0"/>
          <p:nvPr/>
        </p:nvPicPr>
        <p:blipFill>
          <a:blip r:embed="rId4">
            <a:alphaModFix/>
          </a:blip>
          <a:stretch>
            <a:fillRect/>
          </a:stretch>
        </p:blipFill>
        <p:spPr>
          <a:xfrm>
            <a:off x="6520025" y="1681850"/>
            <a:ext cx="1352827" cy="1352827"/>
          </a:xfrm>
          <a:prstGeom prst="rect">
            <a:avLst/>
          </a:prstGeom>
          <a:noFill/>
          <a:ln>
            <a:noFill/>
          </a:ln>
        </p:spPr>
      </p:pic>
      <p:pic>
        <p:nvPicPr>
          <p:cNvPr descr="Old smiling man with club standing in queue (provided by Getty Images)" id="159" name="Google Shape;159;p16"/>
          <p:cNvPicPr preferRelativeResize="0"/>
          <p:nvPr/>
        </p:nvPicPr>
        <p:blipFill>
          <a:blip r:embed="rId5">
            <a:alphaModFix/>
          </a:blip>
          <a:stretch>
            <a:fillRect/>
          </a:stretch>
        </p:blipFill>
        <p:spPr>
          <a:xfrm>
            <a:off x="4918900" y="3394875"/>
            <a:ext cx="1352827" cy="1352827"/>
          </a:xfrm>
          <a:prstGeom prst="rect">
            <a:avLst/>
          </a:prstGeom>
          <a:noFill/>
          <a:ln>
            <a:noFill/>
          </a:ln>
        </p:spPr>
      </p:pic>
      <p:sp>
        <p:nvSpPr>
          <p:cNvPr id="160" name="Google Shape;160;p16"/>
          <p:cNvSpPr txBox="1"/>
          <p:nvPr/>
        </p:nvSpPr>
        <p:spPr>
          <a:xfrm>
            <a:off x="4806325" y="4747700"/>
            <a:ext cx="21219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300">
                <a:solidFill>
                  <a:schemeClr val="lt1"/>
                </a:solidFill>
                <a:latin typeface="Lato"/>
                <a:ea typeface="Lato"/>
                <a:cs typeface="Lato"/>
                <a:sym typeface="Lato"/>
              </a:rPr>
              <a:t>AGEIN</a:t>
            </a:r>
            <a:r>
              <a:rPr lang="en-GB" sz="1300">
                <a:solidFill>
                  <a:schemeClr val="lt1"/>
                </a:solidFill>
                <a:latin typeface="Lato"/>
                <a:ea typeface="Lato"/>
                <a:cs typeface="Lato"/>
                <a:sym typeface="Lato"/>
              </a:rPr>
              <a:t>G POPULATION</a:t>
            </a:r>
            <a:endParaRPr sz="1300">
              <a:solidFill>
                <a:schemeClr val="lt1"/>
              </a:solidFill>
              <a:latin typeface="Lato"/>
              <a:ea typeface="Lato"/>
              <a:cs typeface="Lato"/>
              <a:sym typeface="Lato"/>
            </a:endParaRPr>
          </a:p>
        </p:txBody>
      </p:sp>
      <p:sp>
        <p:nvSpPr>
          <p:cNvPr id="161" name="Google Shape;161;p16"/>
          <p:cNvSpPr txBox="1"/>
          <p:nvPr/>
        </p:nvSpPr>
        <p:spPr>
          <a:xfrm>
            <a:off x="6688200" y="3034675"/>
            <a:ext cx="24558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300">
                <a:solidFill>
                  <a:schemeClr val="lt1"/>
                </a:solidFill>
                <a:latin typeface="Lato"/>
                <a:ea typeface="Lato"/>
                <a:cs typeface="Lato"/>
                <a:sym typeface="Lato"/>
              </a:rPr>
              <a:t>OBESITY</a:t>
            </a:r>
            <a:endParaRPr sz="1300">
              <a:solidFill>
                <a:schemeClr val="lt1"/>
              </a:solidFill>
              <a:latin typeface="Lato"/>
              <a:ea typeface="Lato"/>
              <a:cs typeface="Lato"/>
              <a:sym typeface="Lato"/>
            </a:endParaRPr>
          </a:p>
        </p:txBody>
      </p:sp>
      <p:sp>
        <p:nvSpPr>
          <p:cNvPr id="162" name="Google Shape;162;p16"/>
          <p:cNvSpPr txBox="1"/>
          <p:nvPr/>
        </p:nvSpPr>
        <p:spPr>
          <a:xfrm>
            <a:off x="5046325" y="3034675"/>
            <a:ext cx="1641900" cy="3849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GB" sz="1300">
                <a:solidFill>
                  <a:schemeClr val="lt1"/>
                </a:solidFill>
                <a:latin typeface="Lato"/>
                <a:ea typeface="Lato"/>
                <a:cs typeface="Lato"/>
                <a:sym typeface="Lato"/>
              </a:rPr>
              <a:t>KNEE INJURY</a:t>
            </a:r>
            <a:endParaRPr sz="1300">
              <a:solidFill>
                <a:schemeClr val="lt1"/>
              </a:solidFill>
              <a:latin typeface="Lato"/>
              <a:ea typeface="Lato"/>
              <a:cs typeface="Lato"/>
              <a:sym typeface="Lato"/>
            </a:endParaRPr>
          </a:p>
        </p:txBody>
      </p:sp>
      <p:sp>
        <p:nvSpPr>
          <p:cNvPr id="163" name="Google Shape;163;p16"/>
          <p:cNvSpPr txBox="1"/>
          <p:nvPr/>
        </p:nvSpPr>
        <p:spPr>
          <a:xfrm>
            <a:off x="6520025" y="3454700"/>
            <a:ext cx="2455800" cy="1293000"/>
          </a:xfrm>
          <a:prstGeom prst="rect">
            <a:avLst/>
          </a:prstGeom>
          <a:noFill/>
          <a:ln cap="flat" cmpd="sng" w="9525">
            <a:solidFill>
              <a:schemeClr val="accent5"/>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GB" sz="800">
                <a:solidFill>
                  <a:schemeClr val="lt1"/>
                </a:solidFill>
                <a:latin typeface="Lato"/>
                <a:ea typeface="Lato"/>
                <a:cs typeface="Lato"/>
                <a:sym typeface="Lato"/>
              </a:rPr>
              <a:t>Prevalence of Osteoarthritis</a:t>
            </a:r>
            <a:endParaRPr sz="800">
              <a:solidFill>
                <a:schemeClr val="lt1"/>
              </a:solidFill>
              <a:latin typeface="Lato"/>
              <a:ea typeface="Lato"/>
              <a:cs typeface="Lato"/>
              <a:sym typeface="Lato"/>
            </a:endParaRPr>
          </a:p>
          <a:p>
            <a:pPr indent="0" lvl="0" marL="0" rtl="0" algn="l">
              <a:spcBef>
                <a:spcPts val="0"/>
              </a:spcBef>
              <a:spcAft>
                <a:spcPts val="0"/>
              </a:spcAft>
              <a:buNone/>
            </a:pPr>
            <a:r>
              <a:rPr lang="en-GB" sz="800">
                <a:solidFill>
                  <a:schemeClr val="lt1"/>
                </a:solidFill>
                <a:latin typeface="Lato"/>
                <a:ea typeface="Lato"/>
                <a:cs typeface="Lato"/>
                <a:sym typeface="Lato"/>
              </a:rPr>
              <a:t>• Global: ~500 million people affected worldwide</a:t>
            </a:r>
            <a:endParaRPr sz="800">
              <a:solidFill>
                <a:schemeClr val="lt1"/>
              </a:solidFill>
              <a:latin typeface="Lato"/>
              <a:ea typeface="Lato"/>
              <a:cs typeface="Lato"/>
              <a:sym typeface="Lato"/>
            </a:endParaRPr>
          </a:p>
          <a:p>
            <a:pPr indent="0" lvl="0" marL="0" rtl="0" algn="l">
              <a:spcBef>
                <a:spcPts val="0"/>
              </a:spcBef>
              <a:spcAft>
                <a:spcPts val="0"/>
              </a:spcAft>
              <a:buNone/>
            </a:pPr>
            <a:r>
              <a:rPr lang="en-GB" sz="800">
                <a:solidFill>
                  <a:schemeClr val="lt1"/>
                </a:solidFill>
                <a:latin typeface="Lato"/>
                <a:ea typeface="Lato"/>
                <a:cs typeface="Lato"/>
                <a:sym typeface="Lato"/>
              </a:rPr>
              <a:t>• UK: ~10 million people live with OA </a:t>
            </a:r>
            <a:endParaRPr sz="800">
              <a:solidFill>
                <a:schemeClr val="lt1"/>
              </a:solidFill>
              <a:latin typeface="Lato"/>
              <a:ea typeface="Lato"/>
              <a:cs typeface="Lato"/>
              <a:sym typeface="Lato"/>
            </a:endParaRPr>
          </a:p>
          <a:p>
            <a:pPr indent="0" lvl="0" marL="0" rtl="0" algn="l">
              <a:spcBef>
                <a:spcPts val="0"/>
              </a:spcBef>
              <a:spcAft>
                <a:spcPts val="0"/>
              </a:spcAft>
              <a:buNone/>
            </a:pPr>
            <a:r>
              <a:rPr lang="en-GB" sz="800">
                <a:solidFill>
                  <a:schemeClr val="lt1"/>
                </a:solidFill>
                <a:latin typeface="Lato"/>
                <a:ea typeface="Lato"/>
                <a:cs typeface="Lato"/>
                <a:sym typeface="Lato"/>
              </a:rPr>
              <a:t>• Women are generally more affected than men</a:t>
            </a:r>
            <a:endParaRPr sz="800">
              <a:solidFill>
                <a:schemeClr val="lt1"/>
              </a:solidFill>
              <a:latin typeface="Lato"/>
              <a:ea typeface="Lato"/>
              <a:cs typeface="Lato"/>
              <a:sym typeface="Lato"/>
            </a:endParaRPr>
          </a:p>
          <a:p>
            <a:pPr indent="0" lvl="0" marL="0" rtl="0" algn="l">
              <a:spcBef>
                <a:spcPts val="0"/>
              </a:spcBef>
              <a:spcAft>
                <a:spcPts val="0"/>
              </a:spcAft>
              <a:buNone/>
            </a:pPr>
            <a:r>
              <a:rPr lang="en-GB" sz="800">
                <a:solidFill>
                  <a:schemeClr val="lt1"/>
                </a:solidFill>
                <a:latin typeface="Lato"/>
                <a:ea typeface="Lato"/>
                <a:cs typeface="Lato"/>
                <a:sym typeface="Lato"/>
              </a:rPr>
              <a:t>• Global OA prevalence is increasing</a:t>
            </a:r>
            <a:endParaRPr sz="800">
              <a:solidFill>
                <a:schemeClr val="lt1"/>
              </a:solidFill>
              <a:latin typeface="Lato"/>
              <a:ea typeface="Lato"/>
              <a:cs typeface="Lato"/>
              <a:sym typeface="Lato"/>
            </a:endParaRPr>
          </a:p>
          <a:p>
            <a:pPr indent="0" lvl="0" marL="0" rtl="0" algn="l">
              <a:spcBef>
                <a:spcPts val="0"/>
              </a:spcBef>
              <a:spcAft>
                <a:spcPts val="0"/>
              </a:spcAft>
              <a:buNone/>
            </a:pPr>
            <a:r>
              <a:rPr lang="en-GB" sz="800">
                <a:solidFill>
                  <a:schemeClr val="lt1"/>
                </a:solidFill>
                <a:latin typeface="Lato"/>
                <a:ea typeface="Lato"/>
                <a:cs typeface="Lato"/>
                <a:sym typeface="Lato"/>
              </a:rPr>
              <a:t>• Ageing populations and obesity contribute to the rising burden.</a:t>
            </a:r>
            <a:endParaRPr sz="800">
              <a:solidFill>
                <a:schemeClr val="lt1"/>
              </a:solidFill>
              <a:latin typeface="Lato"/>
              <a:ea typeface="Lato"/>
              <a:cs typeface="Lato"/>
              <a:sym typeface="Lato"/>
            </a:endParaRPr>
          </a:p>
          <a:p>
            <a:pPr indent="0" lvl="0" marL="0" rtl="0" algn="l">
              <a:spcBef>
                <a:spcPts val="0"/>
              </a:spcBef>
              <a:spcAft>
                <a:spcPts val="0"/>
              </a:spcAft>
              <a:buNone/>
            </a:pPr>
            <a:r>
              <a:rPr lang="en-GB" sz="800">
                <a:solidFill>
                  <a:schemeClr val="lt1"/>
                </a:solidFill>
                <a:latin typeface="Lato"/>
                <a:ea typeface="Lato"/>
                <a:cs typeface="Lato"/>
                <a:sym typeface="Lato"/>
              </a:rPr>
              <a:t>Cui et al. 2020; WHO 2023; Versus Arthritis 2024)</a:t>
            </a:r>
            <a:endParaRPr sz="800">
              <a:solidFill>
                <a:schemeClr val="lt1"/>
              </a:solidFill>
              <a:latin typeface="Lato"/>
              <a:ea typeface="Lato"/>
              <a:cs typeface="Lato"/>
              <a:sym typeface="Lato"/>
            </a:endParaRPr>
          </a:p>
          <a:p>
            <a:pPr indent="0" lvl="0" marL="0" rtl="0" algn="l">
              <a:spcBef>
                <a:spcPts val="0"/>
              </a:spcBef>
              <a:spcAft>
                <a:spcPts val="0"/>
              </a:spcAft>
              <a:buNone/>
            </a:pPr>
            <a:r>
              <a:t/>
            </a:r>
            <a:endParaRPr sz="800">
              <a:solidFill>
                <a:schemeClr val="lt1"/>
              </a:solidFill>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17"/>
          <p:cNvSpPr txBox="1"/>
          <p:nvPr>
            <p:ph type="title"/>
          </p:nvPr>
        </p:nvSpPr>
        <p:spPr>
          <a:xfrm>
            <a:off x="1297500" y="23760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GB" sz="2600" u="sng"/>
              <a:t>Economic &amp; social burden of OA</a:t>
            </a:r>
            <a:endParaRPr b="1" i="1" sz="2600" u="sng"/>
          </a:p>
        </p:txBody>
      </p:sp>
      <p:grpSp>
        <p:nvGrpSpPr>
          <p:cNvPr id="169" name="Google Shape;169;p17"/>
          <p:cNvGrpSpPr/>
          <p:nvPr/>
        </p:nvGrpSpPr>
        <p:grpSpPr>
          <a:xfrm>
            <a:off x="1401584" y="982375"/>
            <a:ext cx="2414962" cy="3711155"/>
            <a:chOff x="1659144" y="576124"/>
            <a:chExt cx="2030403" cy="4076400"/>
          </a:xfrm>
        </p:grpSpPr>
        <p:sp>
          <p:nvSpPr>
            <p:cNvPr id="170" name="Google Shape;170;p17"/>
            <p:cNvSpPr/>
            <p:nvPr/>
          </p:nvSpPr>
          <p:spPr>
            <a:xfrm>
              <a:off x="1659144" y="576124"/>
              <a:ext cx="2030400" cy="4076400"/>
            </a:xfrm>
            <a:prstGeom prst="rect">
              <a:avLst/>
            </a:prstGeom>
            <a:solidFill>
              <a:srgbClr val="B7B7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7"/>
            <p:cNvSpPr/>
            <p:nvPr/>
          </p:nvSpPr>
          <p:spPr>
            <a:xfrm>
              <a:off x="1659148" y="933370"/>
              <a:ext cx="2030400" cy="2777100"/>
            </a:xfrm>
            <a:prstGeom prst="rect">
              <a:avLst/>
            </a:prstGeom>
            <a:solidFill>
              <a:srgbClr val="B7B7B7"/>
            </a:solidFill>
            <a:ln cap="flat" cmpd="sng" w="19050">
              <a:solidFill>
                <a:srgbClr val="93C47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sz="1800">
                  <a:solidFill>
                    <a:srgbClr val="6AA84F"/>
                  </a:solidFill>
                </a:rPr>
                <a:t>Healthcare costs</a:t>
              </a:r>
              <a:r>
                <a:rPr lang="en-GB" sz="1600">
                  <a:solidFill>
                    <a:srgbClr val="6AA84F"/>
                  </a:solidFill>
                </a:rPr>
                <a:t>: GP visits, meds, joint replacement</a:t>
              </a:r>
              <a:endParaRPr sz="1600">
                <a:solidFill>
                  <a:srgbClr val="6AA84F"/>
                </a:solidFill>
              </a:endParaRPr>
            </a:p>
            <a:p>
              <a:pPr indent="0" lvl="0" marL="0" rtl="0" algn="l">
                <a:spcBef>
                  <a:spcPts val="0"/>
                </a:spcBef>
                <a:spcAft>
                  <a:spcPts val="0"/>
                </a:spcAft>
                <a:buNone/>
              </a:pPr>
              <a:r>
                <a:rPr lang="en-GB" sz="1800">
                  <a:solidFill>
                    <a:srgbClr val="6AA84F"/>
                  </a:solidFill>
                </a:rPr>
                <a:t>NHScos</a:t>
              </a:r>
              <a:r>
                <a:rPr lang="en-GB" sz="1600">
                  <a:solidFill>
                    <a:srgbClr val="6AA84F"/>
                  </a:solidFill>
                </a:rPr>
                <a:t>t: ~£10.2 billion per year in the UK</a:t>
              </a:r>
              <a:endParaRPr sz="1600">
                <a:solidFill>
                  <a:srgbClr val="6AA84F"/>
                </a:solidFill>
              </a:endParaRPr>
            </a:p>
            <a:p>
              <a:pPr indent="0" lvl="0" marL="0" rtl="0" algn="l">
                <a:spcBef>
                  <a:spcPts val="0"/>
                </a:spcBef>
                <a:spcAft>
                  <a:spcPts val="0"/>
                </a:spcAft>
                <a:buNone/>
              </a:pPr>
              <a:r>
                <a:rPr lang="en-GB" sz="1700">
                  <a:solidFill>
                    <a:srgbClr val="6AA84F"/>
                  </a:solidFill>
                </a:rPr>
                <a:t>Work </a:t>
              </a:r>
              <a:r>
                <a:rPr lang="en-GB" sz="1900">
                  <a:solidFill>
                    <a:srgbClr val="6AA84F"/>
                  </a:solidFill>
                </a:rPr>
                <a:t>absenteeism</a:t>
              </a:r>
              <a:r>
                <a:rPr lang="en-GB" sz="1700">
                  <a:solidFill>
                    <a:srgbClr val="6AA84F"/>
                  </a:solidFill>
                </a:rPr>
                <a:t>:</a:t>
              </a:r>
              <a:r>
                <a:rPr lang="en-GB" sz="1600">
                  <a:solidFill>
                    <a:srgbClr val="6AA84F"/>
                  </a:solidFill>
                </a:rPr>
                <a:t> Lost pr</a:t>
              </a:r>
              <a:r>
                <a:rPr lang="en-GB" sz="1600">
                  <a:solidFill>
                    <a:srgbClr val="6AA84F"/>
                  </a:solidFill>
                </a:rPr>
                <a:t>oductiv</a:t>
              </a:r>
              <a:r>
                <a:rPr lang="en-GB" sz="1600">
                  <a:solidFill>
                    <a:srgbClr val="6AA84F"/>
                  </a:solidFill>
                </a:rPr>
                <a:t>ity &amp; sick days</a:t>
              </a:r>
              <a:endParaRPr sz="1600">
                <a:solidFill>
                  <a:srgbClr val="6AA84F"/>
                </a:solidFill>
              </a:endParaRPr>
            </a:p>
          </p:txBody>
        </p:sp>
        <p:sp>
          <p:nvSpPr>
            <p:cNvPr id="172" name="Google Shape;172;p17"/>
            <p:cNvSpPr/>
            <p:nvPr/>
          </p:nvSpPr>
          <p:spPr>
            <a:xfrm>
              <a:off x="1766692" y="762113"/>
              <a:ext cx="1815300" cy="389100"/>
            </a:xfrm>
            <a:prstGeom prst="rect">
              <a:avLst/>
            </a:prstGeom>
            <a:solidFill>
              <a:srgbClr val="B7B7B7"/>
            </a:solidFill>
            <a:ln cap="flat" cmpd="sng" w="9525">
              <a:solidFill>
                <a:srgbClr val="93C47D"/>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b="1" lang="en-GB" sz="1900">
                  <a:solidFill>
                    <a:srgbClr val="38761D"/>
                  </a:solidFill>
                  <a:latin typeface="Roboto"/>
                  <a:ea typeface="Roboto"/>
                  <a:cs typeface="Roboto"/>
                  <a:sym typeface="Roboto"/>
                </a:rPr>
                <a:t>Economic Burden</a:t>
              </a:r>
              <a:endParaRPr sz="1900">
                <a:solidFill>
                  <a:srgbClr val="38761D"/>
                </a:solidFill>
                <a:latin typeface="Roboto Thin"/>
                <a:ea typeface="Roboto Thin"/>
                <a:cs typeface="Roboto Thin"/>
                <a:sym typeface="Roboto Thin"/>
              </a:endParaRPr>
            </a:p>
          </p:txBody>
        </p:sp>
      </p:grpSp>
      <p:grpSp>
        <p:nvGrpSpPr>
          <p:cNvPr id="173" name="Google Shape;173;p17"/>
          <p:cNvGrpSpPr/>
          <p:nvPr/>
        </p:nvGrpSpPr>
        <p:grpSpPr>
          <a:xfrm>
            <a:off x="4470669" y="982363"/>
            <a:ext cx="2496554" cy="3711155"/>
            <a:chOff x="1079843" y="613058"/>
            <a:chExt cx="2099003" cy="4076400"/>
          </a:xfrm>
        </p:grpSpPr>
        <p:sp>
          <p:nvSpPr>
            <p:cNvPr id="174" name="Google Shape;174;p17"/>
            <p:cNvSpPr/>
            <p:nvPr/>
          </p:nvSpPr>
          <p:spPr>
            <a:xfrm>
              <a:off x="1148446" y="613058"/>
              <a:ext cx="2030400" cy="4076400"/>
            </a:xfrm>
            <a:prstGeom prst="rect">
              <a:avLst/>
            </a:prstGeom>
            <a:solidFill>
              <a:srgbClr val="B7B7B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highlight>
                  <a:srgbClr val="B7B7B7"/>
                </a:highlight>
              </a:endParaRPr>
            </a:p>
          </p:txBody>
        </p:sp>
        <p:sp>
          <p:nvSpPr>
            <p:cNvPr id="175" name="Google Shape;175;p17"/>
            <p:cNvSpPr/>
            <p:nvPr/>
          </p:nvSpPr>
          <p:spPr>
            <a:xfrm>
              <a:off x="1079843" y="1113580"/>
              <a:ext cx="2048100" cy="2490600"/>
            </a:xfrm>
            <a:prstGeom prst="rect">
              <a:avLst/>
            </a:prstGeom>
            <a:solidFill>
              <a:srgbClr val="B7B7B7"/>
            </a:solidFill>
            <a:ln cap="flat" cmpd="sng" w="19050">
              <a:solidFill>
                <a:srgbClr val="93C47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sz="1700">
                  <a:solidFill>
                    <a:srgbClr val="6AA84F"/>
                  </a:solidFill>
                  <a:highlight>
                    <a:srgbClr val="B7B7B7"/>
                  </a:highlight>
                </a:rPr>
                <a:t>Reduced mobility:</a:t>
              </a:r>
              <a:r>
                <a:rPr lang="en-GB" sz="1500">
                  <a:solidFill>
                    <a:srgbClr val="6AA84F"/>
                  </a:solidFill>
                  <a:highlight>
                    <a:srgbClr val="B7B7B7"/>
                  </a:highlight>
                </a:rPr>
                <a:t> Difficulty walking, climbing stairs</a:t>
              </a:r>
              <a:endParaRPr sz="1500">
                <a:solidFill>
                  <a:srgbClr val="6AA84F"/>
                </a:solidFill>
                <a:highlight>
                  <a:srgbClr val="B7B7B7"/>
                </a:highlight>
              </a:endParaRPr>
            </a:p>
            <a:p>
              <a:pPr indent="0" lvl="0" marL="0" rtl="0" algn="l">
                <a:spcBef>
                  <a:spcPts val="0"/>
                </a:spcBef>
                <a:spcAft>
                  <a:spcPts val="0"/>
                </a:spcAft>
                <a:buNone/>
              </a:pPr>
              <a:r>
                <a:rPr lang="en-GB" sz="1600">
                  <a:solidFill>
                    <a:srgbClr val="6AA84F"/>
                  </a:solidFill>
                  <a:highlight>
                    <a:srgbClr val="B7B7B7"/>
                  </a:highlight>
                </a:rPr>
                <a:t>Mental health</a:t>
              </a:r>
              <a:r>
                <a:rPr lang="en-GB" sz="1500">
                  <a:solidFill>
                    <a:srgbClr val="6AA84F"/>
                  </a:solidFill>
                  <a:highlight>
                    <a:srgbClr val="B7B7B7"/>
                  </a:highlight>
                </a:rPr>
                <a:t>: Pain, depression, social isolation</a:t>
              </a:r>
              <a:endParaRPr sz="1500">
                <a:solidFill>
                  <a:srgbClr val="6AA84F"/>
                </a:solidFill>
                <a:highlight>
                  <a:srgbClr val="B7B7B7"/>
                </a:highlight>
              </a:endParaRPr>
            </a:p>
            <a:p>
              <a:pPr indent="0" lvl="0" marL="0" rtl="0" algn="l">
                <a:spcBef>
                  <a:spcPts val="0"/>
                </a:spcBef>
                <a:spcAft>
                  <a:spcPts val="0"/>
                </a:spcAft>
                <a:buNone/>
              </a:pPr>
              <a:r>
                <a:rPr lang="en-GB" sz="1700">
                  <a:solidFill>
                    <a:srgbClr val="6AA84F"/>
                  </a:solidFill>
                  <a:highlight>
                    <a:srgbClr val="B7B7B7"/>
                  </a:highlight>
                </a:rPr>
                <a:t>Quality of life</a:t>
              </a:r>
              <a:r>
                <a:rPr lang="en-GB" sz="1500">
                  <a:solidFill>
                    <a:srgbClr val="6AA84F"/>
                  </a:solidFill>
                  <a:highlight>
                    <a:srgbClr val="B7B7B7"/>
                  </a:highlight>
                </a:rPr>
                <a:t>: Daily activities become harder</a:t>
              </a:r>
              <a:endParaRPr sz="1500">
                <a:solidFill>
                  <a:srgbClr val="6AA84F"/>
                </a:solidFill>
                <a:highlight>
                  <a:srgbClr val="B7B7B7"/>
                </a:highlight>
              </a:endParaRPr>
            </a:p>
          </p:txBody>
        </p:sp>
        <p:sp>
          <p:nvSpPr>
            <p:cNvPr id="176" name="Google Shape;176;p17"/>
            <p:cNvSpPr/>
            <p:nvPr/>
          </p:nvSpPr>
          <p:spPr>
            <a:xfrm>
              <a:off x="1079848" y="799061"/>
              <a:ext cx="2048100" cy="483600"/>
            </a:xfrm>
            <a:prstGeom prst="rect">
              <a:avLst/>
            </a:prstGeom>
            <a:solidFill>
              <a:srgbClr val="B7B7B7"/>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100">
                  <a:solidFill>
                    <a:srgbClr val="38761D"/>
                  </a:solidFill>
                  <a:highlight>
                    <a:srgbClr val="B7B7B7"/>
                  </a:highlight>
                  <a:latin typeface="Roboto"/>
                  <a:ea typeface="Roboto"/>
                  <a:cs typeface="Roboto"/>
                  <a:sym typeface="Roboto"/>
                </a:rPr>
                <a:t>Social burden</a:t>
              </a:r>
              <a:endParaRPr b="1" sz="500">
                <a:solidFill>
                  <a:srgbClr val="38761D"/>
                </a:solidFill>
                <a:highlight>
                  <a:srgbClr val="B7B7B7"/>
                </a:highlight>
                <a:latin typeface="Times New Roman"/>
                <a:ea typeface="Times New Roman"/>
                <a:cs typeface="Times New Roman"/>
                <a:sym typeface="Times New Roman"/>
              </a:endParaRPr>
            </a:p>
          </p:txBody>
        </p:sp>
      </p:grpSp>
      <p:pic>
        <p:nvPicPr>
          <p:cNvPr descr="close up view of a hand holding bank notes (provided by Getty Images)" id="177" name="Google Shape;177;p17"/>
          <p:cNvPicPr preferRelativeResize="0"/>
          <p:nvPr/>
        </p:nvPicPr>
        <p:blipFill>
          <a:blip r:embed="rId3">
            <a:alphaModFix/>
          </a:blip>
          <a:stretch>
            <a:fillRect/>
          </a:stretch>
        </p:blipFill>
        <p:spPr>
          <a:xfrm>
            <a:off x="1915575" y="3515225"/>
            <a:ext cx="1083049" cy="1083049"/>
          </a:xfrm>
          <a:prstGeom prst="rect">
            <a:avLst/>
          </a:prstGeom>
          <a:noFill/>
          <a:ln>
            <a:noFill/>
          </a:ln>
        </p:spPr>
      </p:pic>
      <p:pic>
        <p:nvPicPr>
          <p:cNvPr descr="rear view of a large group of people walking (provided by Getty Images)" id="178" name="Google Shape;178;p17"/>
          <p:cNvPicPr preferRelativeResize="0"/>
          <p:nvPr/>
        </p:nvPicPr>
        <p:blipFill>
          <a:blip r:embed="rId4">
            <a:alphaModFix/>
          </a:blip>
          <a:stretch>
            <a:fillRect/>
          </a:stretch>
        </p:blipFill>
        <p:spPr>
          <a:xfrm>
            <a:off x="4825975" y="3515225"/>
            <a:ext cx="1785923" cy="1083049"/>
          </a:xfrm>
          <a:prstGeom prst="rect">
            <a:avLst/>
          </a:prstGeom>
          <a:noFill/>
          <a:ln>
            <a:noFill/>
          </a:ln>
        </p:spPr>
      </p:pic>
      <p:sp>
        <p:nvSpPr>
          <p:cNvPr id="179" name="Google Shape;179;p17"/>
          <p:cNvSpPr txBox="1"/>
          <p:nvPr/>
        </p:nvSpPr>
        <p:spPr>
          <a:xfrm>
            <a:off x="4374450" y="4693525"/>
            <a:ext cx="45156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900">
                <a:solidFill>
                  <a:schemeClr val="lt1"/>
                </a:solidFill>
                <a:latin typeface="Lato"/>
                <a:ea typeface="Lato"/>
                <a:cs typeface="Lato"/>
                <a:sym typeface="Lato"/>
              </a:rPr>
              <a:t> (Versus Arthritis, 2022; NICE NG226, 2022)</a:t>
            </a:r>
            <a:endParaRPr sz="900">
              <a:solidFill>
                <a:schemeClr val="lt1"/>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18"/>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GB" sz="2800" u="sng"/>
              <a:t>Diagnosis &amp; Initial Assessment </a:t>
            </a:r>
            <a:endParaRPr b="1" i="1" sz="2800" u="sng"/>
          </a:p>
        </p:txBody>
      </p:sp>
      <p:sp>
        <p:nvSpPr>
          <p:cNvPr id="185" name="Google Shape;185;p18"/>
          <p:cNvSpPr txBox="1"/>
          <p:nvPr>
            <p:ph idx="1" type="body"/>
          </p:nvPr>
        </p:nvSpPr>
        <p:spPr>
          <a:xfrm>
            <a:off x="969000" y="1450650"/>
            <a:ext cx="8175000" cy="35589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GB" sz="1525"/>
              <a:t>How OA is Diagnosed</a:t>
            </a:r>
            <a:endParaRPr sz="1525"/>
          </a:p>
          <a:p>
            <a:pPr indent="0" lvl="0" marL="0" rtl="0" algn="l">
              <a:lnSpc>
                <a:spcPct val="105000"/>
              </a:lnSpc>
              <a:spcBef>
                <a:spcPts val="1200"/>
              </a:spcBef>
              <a:spcAft>
                <a:spcPts val="0"/>
              </a:spcAft>
              <a:buNone/>
            </a:pPr>
            <a:r>
              <a:t/>
            </a:r>
            <a:endParaRPr sz="1525"/>
          </a:p>
          <a:p>
            <a:pPr indent="0" lvl="0" marL="0" rtl="0" algn="l">
              <a:lnSpc>
                <a:spcPct val="105000"/>
              </a:lnSpc>
              <a:spcBef>
                <a:spcPts val="1200"/>
              </a:spcBef>
              <a:spcAft>
                <a:spcPts val="0"/>
              </a:spcAft>
              <a:buNone/>
            </a:pPr>
            <a:r>
              <a:rPr lang="en-GB" sz="1525"/>
              <a:t>- Clinical assessment: Based on patient history + physical exam</a:t>
            </a:r>
            <a:endParaRPr sz="1525"/>
          </a:p>
          <a:p>
            <a:pPr indent="0" lvl="0" marL="0" rtl="0" algn="l">
              <a:lnSpc>
                <a:spcPct val="105000"/>
              </a:lnSpc>
              <a:spcBef>
                <a:spcPts val="1200"/>
              </a:spcBef>
              <a:spcAft>
                <a:spcPts val="0"/>
              </a:spcAft>
              <a:buNone/>
            </a:pPr>
            <a:r>
              <a:rPr lang="en-GB" sz="1525"/>
              <a:t>- Key symptoms: Joint pain, stiffness, reduced movement </a:t>
            </a:r>
            <a:endParaRPr sz="1525"/>
          </a:p>
          <a:p>
            <a:pPr indent="0" lvl="0" marL="0" rtl="0" algn="l">
              <a:lnSpc>
                <a:spcPct val="105000"/>
              </a:lnSpc>
              <a:spcBef>
                <a:spcPts val="1200"/>
              </a:spcBef>
              <a:spcAft>
                <a:spcPts val="0"/>
              </a:spcAft>
              <a:buNone/>
            </a:pPr>
            <a:r>
              <a:rPr lang="en-GB" sz="1525"/>
              <a:t>- No routine blood tests needed for OA</a:t>
            </a:r>
            <a:endParaRPr sz="1525"/>
          </a:p>
          <a:p>
            <a:pPr indent="0" lvl="0" marL="0" rtl="0" algn="l">
              <a:lnSpc>
                <a:spcPct val="105000"/>
              </a:lnSpc>
              <a:spcBef>
                <a:spcPts val="1200"/>
              </a:spcBef>
              <a:spcAft>
                <a:spcPts val="0"/>
              </a:spcAft>
              <a:buNone/>
            </a:pPr>
            <a:r>
              <a:rPr lang="en-GB" sz="1525"/>
              <a:t>- Imaging: X-ray only if diagnosis is unclear or to rule out other causes</a:t>
            </a:r>
            <a:endParaRPr sz="1525"/>
          </a:p>
          <a:p>
            <a:pPr indent="0" lvl="0" marL="0" rtl="0" algn="l">
              <a:lnSpc>
                <a:spcPct val="105000"/>
              </a:lnSpc>
              <a:spcBef>
                <a:spcPts val="1200"/>
              </a:spcBef>
              <a:spcAft>
                <a:spcPts val="0"/>
              </a:spcAft>
              <a:buNone/>
            </a:pPr>
            <a:r>
              <a:rPr lang="en-GB" sz="1525"/>
              <a:t>- Initial management starts at diagnosis: Education, </a:t>
            </a:r>
            <a:endParaRPr sz="1525"/>
          </a:p>
          <a:p>
            <a:pPr indent="0" lvl="0" marL="0" rtl="0" algn="l">
              <a:lnSpc>
                <a:spcPct val="105000"/>
              </a:lnSpc>
              <a:spcBef>
                <a:spcPts val="1200"/>
              </a:spcBef>
              <a:spcAft>
                <a:spcPts val="0"/>
              </a:spcAft>
              <a:buNone/>
            </a:pPr>
            <a:r>
              <a:rPr lang="en-GB" sz="1525"/>
              <a:t>exercise, weight management</a:t>
            </a:r>
            <a:endParaRPr sz="1525"/>
          </a:p>
          <a:p>
            <a:pPr indent="0" lvl="0" marL="0" rtl="0" algn="l">
              <a:lnSpc>
                <a:spcPct val="105000"/>
              </a:lnSpc>
              <a:spcBef>
                <a:spcPts val="1200"/>
              </a:spcBef>
              <a:spcAft>
                <a:spcPts val="1200"/>
              </a:spcAft>
              <a:buSzPts val="275"/>
              <a:buNone/>
            </a:pPr>
            <a:r>
              <a:t/>
            </a:r>
            <a:endParaRPr sz="1525"/>
          </a:p>
        </p:txBody>
      </p:sp>
      <p:sp>
        <p:nvSpPr>
          <p:cNvPr id="186" name="Google Shape;186;p18"/>
          <p:cNvSpPr/>
          <p:nvPr/>
        </p:nvSpPr>
        <p:spPr>
          <a:xfrm>
            <a:off x="6947650" y="1070850"/>
            <a:ext cx="1721700" cy="1293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87" name="Google Shape;187;p18"/>
          <p:cNvSpPr txBox="1"/>
          <p:nvPr/>
        </p:nvSpPr>
        <p:spPr>
          <a:xfrm>
            <a:off x="6947650" y="1070850"/>
            <a:ext cx="1552500" cy="1293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200">
                <a:solidFill>
                  <a:schemeClr val="lt1"/>
                </a:solidFill>
                <a:latin typeface="Lato"/>
                <a:ea typeface="Lato"/>
                <a:cs typeface="Lato"/>
                <a:sym typeface="Lato"/>
              </a:rPr>
              <a:t>Clinica</a:t>
            </a:r>
            <a:r>
              <a:rPr lang="en-GB" sz="1200">
                <a:solidFill>
                  <a:schemeClr val="lt1"/>
                </a:solidFill>
                <a:latin typeface="Lato"/>
                <a:ea typeface="Lato"/>
                <a:cs typeface="Lato"/>
                <a:sym typeface="Lato"/>
              </a:rPr>
              <a:t>l</a:t>
            </a:r>
            <a:endParaRPr sz="1200">
              <a:solidFill>
                <a:schemeClr val="lt1"/>
              </a:solidFill>
              <a:latin typeface="Lato"/>
              <a:ea typeface="Lato"/>
              <a:cs typeface="Lato"/>
              <a:sym typeface="Lato"/>
            </a:endParaRPr>
          </a:p>
          <a:p>
            <a:pPr indent="0" lvl="0" marL="0" rtl="0" algn="l">
              <a:spcBef>
                <a:spcPts val="0"/>
              </a:spcBef>
              <a:spcAft>
                <a:spcPts val="0"/>
              </a:spcAft>
              <a:buNone/>
            </a:pPr>
            <a:r>
              <a:rPr lang="en-GB" sz="1200">
                <a:solidFill>
                  <a:schemeClr val="lt1"/>
                </a:solidFill>
                <a:latin typeface="Lato"/>
                <a:ea typeface="Lato"/>
                <a:cs typeface="Lato"/>
                <a:sym typeface="Lato"/>
              </a:rPr>
              <a:t>Based on history + physical exam</a:t>
            </a:r>
            <a:endParaRPr sz="1200">
              <a:solidFill>
                <a:schemeClr val="lt1"/>
              </a:solidFill>
              <a:latin typeface="Lato"/>
              <a:ea typeface="Lato"/>
              <a:cs typeface="Lato"/>
              <a:sym typeface="Lato"/>
            </a:endParaRPr>
          </a:p>
          <a:p>
            <a:pPr indent="0" lvl="0" marL="0" rtl="0" algn="l">
              <a:spcBef>
                <a:spcPts val="0"/>
              </a:spcBef>
              <a:spcAft>
                <a:spcPts val="0"/>
              </a:spcAft>
              <a:buNone/>
            </a:pPr>
            <a:r>
              <a:rPr lang="en-GB" sz="1200">
                <a:solidFill>
                  <a:schemeClr val="lt1"/>
                </a:solidFill>
                <a:latin typeface="Lato"/>
                <a:ea typeface="Lato"/>
                <a:cs typeface="Lato"/>
                <a:sym typeface="Lato"/>
              </a:rPr>
              <a:t>No blood test needed</a:t>
            </a:r>
            <a:endParaRPr sz="1200">
              <a:solidFill>
                <a:schemeClr val="lt1"/>
              </a:solidFill>
              <a:latin typeface="Lato"/>
              <a:ea typeface="Lato"/>
              <a:cs typeface="Lato"/>
              <a:sym typeface="Lato"/>
            </a:endParaRPr>
          </a:p>
          <a:p>
            <a:pPr indent="0" lvl="0" marL="0" rtl="0" algn="l">
              <a:spcBef>
                <a:spcPts val="0"/>
              </a:spcBef>
              <a:spcAft>
                <a:spcPts val="0"/>
              </a:spcAft>
              <a:buNone/>
            </a:pPr>
            <a:r>
              <a:t/>
            </a:r>
            <a:endParaRPr sz="1200">
              <a:solidFill>
                <a:schemeClr val="lt1"/>
              </a:solidFill>
              <a:latin typeface="Lato"/>
              <a:ea typeface="Lato"/>
              <a:cs typeface="Lato"/>
              <a:sym typeface="Lato"/>
            </a:endParaRPr>
          </a:p>
        </p:txBody>
      </p:sp>
      <p:pic>
        <p:nvPicPr>
          <p:cNvPr descr="Stethoscope (provided by Getty Images)" id="188" name="Google Shape;188;p18"/>
          <p:cNvPicPr preferRelativeResize="0"/>
          <p:nvPr/>
        </p:nvPicPr>
        <p:blipFill>
          <a:blip r:embed="rId3">
            <a:alphaModFix/>
          </a:blip>
          <a:stretch>
            <a:fillRect/>
          </a:stretch>
        </p:blipFill>
        <p:spPr>
          <a:xfrm>
            <a:off x="7850725" y="1884075"/>
            <a:ext cx="719852" cy="479774"/>
          </a:xfrm>
          <a:prstGeom prst="rect">
            <a:avLst/>
          </a:prstGeom>
          <a:noFill/>
          <a:ln>
            <a:noFill/>
          </a:ln>
        </p:spPr>
      </p:pic>
      <p:sp>
        <p:nvSpPr>
          <p:cNvPr id="189" name="Google Shape;189;p18"/>
          <p:cNvSpPr/>
          <p:nvPr/>
        </p:nvSpPr>
        <p:spPr>
          <a:xfrm>
            <a:off x="6947650" y="2410650"/>
            <a:ext cx="1721700" cy="10872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90" name="Google Shape;190;p18"/>
          <p:cNvSpPr txBox="1"/>
          <p:nvPr/>
        </p:nvSpPr>
        <p:spPr>
          <a:xfrm>
            <a:off x="6877200" y="2410650"/>
            <a:ext cx="1459200" cy="149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300">
                <a:solidFill>
                  <a:schemeClr val="lt1"/>
                </a:solidFill>
                <a:latin typeface="Lato"/>
                <a:ea typeface="Lato"/>
                <a:cs typeface="Lato"/>
                <a:sym typeface="Lato"/>
              </a:rPr>
              <a:t>  symptoms</a:t>
            </a:r>
            <a:endParaRPr b="1" i="1" sz="1300">
              <a:solidFill>
                <a:schemeClr val="lt1"/>
              </a:solidFill>
              <a:latin typeface="Lato"/>
              <a:ea typeface="Lato"/>
              <a:cs typeface="Lato"/>
              <a:sym typeface="Lato"/>
            </a:endParaRPr>
          </a:p>
          <a:p>
            <a:pPr indent="0" lvl="0" marL="0" rtl="0" algn="l">
              <a:spcBef>
                <a:spcPts val="0"/>
              </a:spcBef>
              <a:spcAft>
                <a:spcPts val="0"/>
              </a:spcAft>
              <a:buNone/>
            </a:pPr>
            <a:r>
              <a:rPr lang="en-GB" sz="1200">
                <a:solidFill>
                  <a:schemeClr val="lt1"/>
                </a:solidFill>
                <a:latin typeface="Lato"/>
                <a:ea typeface="Lato"/>
                <a:cs typeface="Lato"/>
                <a:sym typeface="Lato"/>
              </a:rPr>
              <a:t> Joint pain Stiffness</a:t>
            </a:r>
            <a:endParaRPr sz="1200">
              <a:solidFill>
                <a:schemeClr val="lt1"/>
              </a:solidFill>
              <a:latin typeface="Lato"/>
              <a:ea typeface="Lato"/>
              <a:cs typeface="Lato"/>
              <a:sym typeface="Lato"/>
            </a:endParaRPr>
          </a:p>
          <a:p>
            <a:pPr indent="0" lvl="0" marL="0" rtl="0" algn="l">
              <a:spcBef>
                <a:spcPts val="0"/>
              </a:spcBef>
              <a:spcAft>
                <a:spcPts val="0"/>
              </a:spcAft>
              <a:buNone/>
            </a:pPr>
            <a:r>
              <a:rPr lang="en-GB" sz="1200">
                <a:solidFill>
                  <a:schemeClr val="lt1"/>
                </a:solidFill>
                <a:latin typeface="Lato"/>
                <a:ea typeface="Lato"/>
                <a:cs typeface="Lato"/>
                <a:sym typeface="Lato"/>
              </a:rPr>
              <a:t>Reduced movement</a:t>
            </a:r>
            <a:endParaRPr sz="1200">
              <a:solidFill>
                <a:schemeClr val="lt1"/>
              </a:solidFill>
              <a:latin typeface="Lato"/>
              <a:ea typeface="Lato"/>
              <a:cs typeface="Lato"/>
              <a:sym typeface="Lato"/>
            </a:endParaRPr>
          </a:p>
          <a:p>
            <a:pPr indent="0" lvl="0" marL="0" rtl="0" algn="l">
              <a:spcBef>
                <a:spcPts val="0"/>
              </a:spcBef>
              <a:spcAft>
                <a:spcPts val="0"/>
              </a:spcAft>
              <a:buNone/>
            </a:pPr>
            <a:r>
              <a:t/>
            </a:r>
            <a:endParaRPr sz="1200">
              <a:solidFill>
                <a:schemeClr val="lt1"/>
              </a:solidFill>
              <a:latin typeface="Lato"/>
              <a:ea typeface="Lato"/>
              <a:cs typeface="Lato"/>
              <a:sym typeface="Lato"/>
            </a:endParaRPr>
          </a:p>
          <a:p>
            <a:pPr indent="0" lvl="0" marL="0" rtl="0" algn="l">
              <a:spcBef>
                <a:spcPts val="0"/>
              </a:spcBef>
              <a:spcAft>
                <a:spcPts val="0"/>
              </a:spcAft>
              <a:buNone/>
            </a:pPr>
            <a:r>
              <a:t/>
            </a:r>
            <a:endParaRPr sz="1200">
              <a:solidFill>
                <a:schemeClr val="lt1"/>
              </a:solidFill>
              <a:latin typeface="Lato"/>
              <a:ea typeface="Lato"/>
              <a:cs typeface="Lato"/>
              <a:sym typeface="Lato"/>
            </a:endParaRPr>
          </a:p>
        </p:txBody>
      </p:sp>
      <p:pic>
        <p:nvPicPr>
          <p:cNvPr descr="Human Body Bone Joint Pains (Knee Joint) Anatomy (provided by Getty Images)" id="191" name="Google Shape;191;p18"/>
          <p:cNvPicPr preferRelativeResize="0"/>
          <p:nvPr/>
        </p:nvPicPr>
        <p:blipFill>
          <a:blip r:embed="rId4">
            <a:alphaModFix/>
          </a:blip>
          <a:stretch>
            <a:fillRect/>
          </a:stretch>
        </p:blipFill>
        <p:spPr>
          <a:xfrm>
            <a:off x="7905500" y="2649100"/>
            <a:ext cx="610299" cy="610299"/>
          </a:xfrm>
          <a:prstGeom prst="rect">
            <a:avLst/>
          </a:prstGeom>
          <a:noFill/>
          <a:ln>
            <a:noFill/>
          </a:ln>
        </p:spPr>
      </p:pic>
      <p:sp>
        <p:nvSpPr>
          <p:cNvPr id="192" name="Google Shape;192;p18"/>
          <p:cNvSpPr/>
          <p:nvPr/>
        </p:nvSpPr>
        <p:spPr>
          <a:xfrm>
            <a:off x="6947650" y="3544650"/>
            <a:ext cx="1721700" cy="11979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93" name="Google Shape;193;p18"/>
          <p:cNvSpPr txBox="1"/>
          <p:nvPr/>
        </p:nvSpPr>
        <p:spPr>
          <a:xfrm>
            <a:off x="6947650" y="3544650"/>
            <a:ext cx="1721700" cy="1385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200">
                <a:solidFill>
                  <a:schemeClr val="lt1"/>
                </a:solidFill>
                <a:latin typeface="Lato"/>
                <a:ea typeface="Lato"/>
                <a:cs typeface="Lato"/>
                <a:sym typeface="Lato"/>
              </a:rPr>
              <a:t> Imaging + Initial Care</a:t>
            </a:r>
            <a:endParaRPr b="1" i="1" sz="1200">
              <a:solidFill>
                <a:schemeClr val="lt1"/>
              </a:solidFill>
              <a:latin typeface="Lato"/>
              <a:ea typeface="Lato"/>
              <a:cs typeface="Lato"/>
              <a:sym typeface="Lato"/>
            </a:endParaRPr>
          </a:p>
          <a:p>
            <a:pPr indent="0" lvl="0" marL="0" rtl="0" algn="l">
              <a:spcBef>
                <a:spcPts val="0"/>
              </a:spcBef>
              <a:spcAft>
                <a:spcPts val="0"/>
              </a:spcAft>
              <a:buNone/>
            </a:pPr>
            <a:r>
              <a:rPr lang="en-GB" sz="1100">
                <a:solidFill>
                  <a:schemeClr val="lt1"/>
                </a:solidFill>
                <a:latin typeface="Lato"/>
                <a:ea typeface="Lato"/>
                <a:cs typeface="Lato"/>
                <a:sym typeface="Lato"/>
              </a:rPr>
              <a:t>X-ray only if diagnosis unclear Education, exercise, weight management</a:t>
            </a:r>
            <a:endParaRPr sz="1100">
              <a:solidFill>
                <a:schemeClr val="lt1"/>
              </a:solidFill>
              <a:latin typeface="Lato"/>
              <a:ea typeface="Lato"/>
              <a:cs typeface="Lato"/>
              <a:sym typeface="Lato"/>
            </a:endParaRPr>
          </a:p>
          <a:p>
            <a:pPr indent="0" lvl="0" marL="0" rtl="0" algn="l">
              <a:spcBef>
                <a:spcPts val="0"/>
              </a:spcBef>
              <a:spcAft>
                <a:spcPts val="0"/>
              </a:spcAft>
              <a:buNone/>
            </a:pPr>
            <a:r>
              <a:t/>
            </a:r>
            <a:endParaRPr sz="1100">
              <a:solidFill>
                <a:schemeClr val="lt1"/>
              </a:solidFill>
              <a:latin typeface="Lato"/>
              <a:ea typeface="Lato"/>
              <a:cs typeface="Lato"/>
              <a:sym typeface="Lato"/>
            </a:endParaRPr>
          </a:p>
          <a:p>
            <a:pPr indent="0" lvl="0" marL="0" rtl="0" algn="l">
              <a:spcBef>
                <a:spcPts val="0"/>
              </a:spcBef>
              <a:spcAft>
                <a:spcPts val="0"/>
              </a:spcAft>
              <a:buNone/>
            </a:pPr>
            <a:r>
              <a:t/>
            </a:r>
            <a:endParaRPr sz="1100">
              <a:solidFill>
                <a:schemeClr val="lt1"/>
              </a:solidFill>
              <a:latin typeface="Lato"/>
              <a:ea typeface="Lato"/>
              <a:cs typeface="Lato"/>
              <a:sym typeface="Lato"/>
            </a:endParaRPr>
          </a:p>
        </p:txBody>
      </p:sp>
      <p:pic>
        <p:nvPicPr>
          <p:cNvPr descr="film x-ray  knee AP and lateral view of osteoarthritis knee patient and artificial joint . (provided by Getty Images)" id="194" name="Google Shape;194;p18"/>
          <p:cNvPicPr preferRelativeResize="0"/>
          <p:nvPr/>
        </p:nvPicPr>
        <p:blipFill>
          <a:blip r:embed="rId5">
            <a:alphaModFix/>
          </a:blip>
          <a:stretch>
            <a:fillRect/>
          </a:stretch>
        </p:blipFill>
        <p:spPr>
          <a:xfrm>
            <a:off x="8059049" y="4214075"/>
            <a:ext cx="610299" cy="394549"/>
          </a:xfrm>
          <a:prstGeom prst="rect">
            <a:avLst/>
          </a:prstGeom>
          <a:noFill/>
          <a:ln>
            <a:noFill/>
          </a:ln>
        </p:spPr>
      </p:pic>
      <p:sp>
        <p:nvSpPr>
          <p:cNvPr id="195" name="Google Shape;195;p18"/>
          <p:cNvSpPr txBox="1"/>
          <p:nvPr/>
        </p:nvSpPr>
        <p:spPr>
          <a:xfrm>
            <a:off x="6947650" y="4600650"/>
            <a:ext cx="2088600" cy="292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700">
                <a:solidFill>
                  <a:schemeClr val="lt1"/>
                </a:solidFill>
                <a:latin typeface="Lato"/>
                <a:ea typeface="Lato"/>
                <a:cs typeface="Lato"/>
                <a:sym typeface="Lato"/>
              </a:rPr>
              <a:t>(NICE, 2022; Versus Arthritis, 2024)</a:t>
            </a:r>
            <a:endParaRPr sz="700">
              <a:solidFill>
                <a:schemeClr val="lt1"/>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19"/>
          <p:cNvSpPr txBox="1"/>
          <p:nvPr>
            <p:ph type="title"/>
          </p:nvPr>
        </p:nvSpPr>
        <p:spPr>
          <a:xfrm>
            <a:off x="1388850" y="445975"/>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GB" sz="2800" u="sng"/>
              <a:t> Management &amp; Treatment Options</a:t>
            </a:r>
            <a:endParaRPr b="1" i="1" sz="2800" u="sng"/>
          </a:p>
        </p:txBody>
      </p:sp>
      <p:sp>
        <p:nvSpPr>
          <p:cNvPr id="201" name="Google Shape;201;p19"/>
          <p:cNvSpPr/>
          <p:nvPr/>
        </p:nvSpPr>
        <p:spPr>
          <a:xfrm>
            <a:off x="456400" y="1360075"/>
            <a:ext cx="2625300" cy="3141900"/>
          </a:xfrm>
          <a:prstGeom prst="ellipse">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02" name="Google Shape;202;p19"/>
          <p:cNvSpPr/>
          <p:nvPr/>
        </p:nvSpPr>
        <p:spPr>
          <a:xfrm>
            <a:off x="3307900" y="1293175"/>
            <a:ext cx="2625300" cy="3141900"/>
          </a:xfrm>
          <a:prstGeom prst="ellipse">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03" name="Google Shape;203;p19"/>
          <p:cNvSpPr/>
          <p:nvPr/>
        </p:nvSpPr>
        <p:spPr>
          <a:xfrm>
            <a:off x="6159400" y="1360075"/>
            <a:ext cx="2705700" cy="3141900"/>
          </a:xfrm>
          <a:prstGeom prst="ellipse">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04" name="Google Shape;204;p19"/>
          <p:cNvSpPr txBox="1"/>
          <p:nvPr/>
        </p:nvSpPr>
        <p:spPr>
          <a:xfrm>
            <a:off x="809200" y="1863600"/>
            <a:ext cx="2272500" cy="1139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1300" u="sng">
                <a:solidFill>
                  <a:schemeClr val="lt1"/>
                </a:solidFill>
                <a:latin typeface="Lato"/>
                <a:ea typeface="Lato"/>
                <a:cs typeface="Lato"/>
                <a:sym typeface="Lato"/>
              </a:rPr>
              <a:t>Non-pharmacological</a:t>
            </a:r>
            <a:endParaRPr b="1" sz="1300" u="sng">
              <a:solidFill>
                <a:schemeClr val="lt1"/>
              </a:solidFill>
              <a:latin typeface="Lato"/>
              <a:ea typeface="Lato"/>
              <a:cs typeface="Lato"/>
              <a:sym typeface="Lato"/>
            </a:endParaRPr>
          </a:p>
          <a:p>
            <a:pPr indent="0" lvl="0" marL="0" rtl="0" algn="l">
              <a:spcBef>
                <a:spcPts val="0"/>
              </a:spcBef>
              <a:spcAft>
                <a:spcPts val="0"/>
              </a:spcAft>
              <a:buNone/>
            </a:pPr>
            <a:r>
              <a:t/>
            </a:r>
            <a:endParaRPr b="1" sz="1300" u="sng">
              <a:solidFill>
                <a:schemeClr val="lt1"/>
              </a:solidFill>
              <a:latin typeface="Lato"/>
              <a:ea typeface="Lato"/>
              <a:cs typeface="Lato"/>
              <a:sym typeface="Lato"/>
            </a:endParaRPr>
          </a:p>
          <a:p>
            <a:pPr indent="0" lvl="0" marL="0" rtl="0" algn="l">
              <a:spcBef>
                <a:spcPts val="0"/>
              </a:spcBef>
              <a:spcAft>
                <a:spcPts val="0"/>
              </a:spcAft>
              <a:buNone/>
            </a:pPr>
            <a:r>
              <a:rPr b="1" lang="en-GB" sz="1200">
                <a:solidFill>
                  <a:schemeClr val="lt1"/>
                </a:solidFill>
                <a:latin typeface="Lato"/>
                <a:ea typeface="Lato"/>
                <a:cs typeface="Lato"/>
                <a:sym typeface="Lato"/>
              </a:rPr>
              <a:t>Exercise &amp; physical therapy </a:t>
            </a:r>
            <a:endParaRPr b="1" sz="1200">
              <a:solidFill>
                <a:schemeClr val="lt1"/>
              </a:solidFill>
              <a:latin typeface="Lato"/>
              <a:ea typeface="Lato"/>
              <a:cs typeface="Lato"/>
              <a:sym typeface="Lato"/>
            </a:endParaRPr>
          </a:p>
          <a:p>
            <a:pPr indent="0" lvl="0" marL="0" rtl="0" algn="l">
              <a:spcBef>
                <a:spcPts val="0"/>
              </a:spcBef>
              <a:spcAft>
                <a:spcPts val="0"/>
              </a:spcAft>
              <a:buNone/>
            </a:pPr>
            <a:r>
              <a:rPr b="1" lang="en-GB" sz="1200">
                <a:solidFill>
                  <a:schemeClr val="lt1"/>
                </a:solidFill>
                <a:latin typeface="Lato"/>
                <a:ea typeface="Lato"/>
                <a:cs typeface="Lato"/>
                <a:sym typeface="Lato"/>
              </a:rPr>
              <a:t>Weight management Education &amp; self-management</a:t>
            </a:r>
            <a:endParaRPr b="1" sz="1200">
              <a:solidFill>
                <a:schemeClr val="lt1"/>
              </a:solidFill>
              <a:latin typeface="Lato"/>
              <a:ea typeface="Lato"/>
              <a:cs typeface="Lato"/>
              <a:sym typeface="Lato"/>
            </a:endParaRPr>
          </a:p>
        </p:txBody>
      </p:sp>
      <p:sp>
        <p:nvSpPr>
          <p:cNvPr id="205" name="Google Shape;205;p19"/>
          <p:cNvSpPr txBox="1"/>
          <p:nvPr/>
        </p:nvSpPr>
        <p:spPr>
          <a:xfrm>
            <a:off x="3790000" y="1640400"/>
            <a:ext cx="1855800" cy="1585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1300" u="sng">
                <a:solidFill>
                  <a:schemeClr val="lt1"/>
                </a:solidFill>
                <a:latin typeface="Lato"/>
                <a:ea typeface="Lato"/>
                <a:cs typeface="Lato"/>
                <a:sym typeface="Lato"/>
              </a:rPr>
              <a:t> Pharmacological</a:t>
            </a:r>
            <a:endParaRPr b="1" sz="1300" u="sng">
              <a:solidFill>
                <a:schemeClr val="lt1"/>
              </a:solidFill>
              <a:latin typeface="Lato"/>
              <a:ea typeface="Lato"/>
              <a:cs typeface="Lato"/>
              <a:sym typeface="Lato"/>
            </a:endParaRPr>
          </a:p>
          <a:p>
            <a:pPr indent="0" lvl="0" marL="0" rtl="0" algn="l">
              <a:spcBef>
                <a:spcPts val="0"/>
              </a:spcBef>
              <a:spcAft>
                <a:spcPts val="0"/>
              </a:spcAft>
              <a:buNone/>
            </a:pPr>
            <a:r>
              <a:t/>
            </a:r>
            <a:endParaRPr b="1" sz="1300" u="sng">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Paracetamol as first-line</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NSAIDs - oral and topical</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Consider for pain relief</a:t>
            </a:r>
            <a:endParaRPr sz="1300">
              <a:solidFill>
                <a:schemeClr val="lt1"/>
              </a:solidFill>
              <a:latin typeface="Lato"/>
              <a:ea typeface="Lato"/>
              <a:cs typeface="Lato"/>
              <a:sym typeface="Lato"/>
            </a:endParaRPr>
          </a:p>
        </p:txBody>
      </p:sp>
      <p:sp>
        <p:nvSpPr>
          <p:cNvPr id="206" name="Google Shape;206;p19"/>
          <p:cNvSpPr txBox="1"/>
          <p:nvPr/>
        </p:nvSpPr>
        <p:spPr>
          <a:xfrm>
            <a:off x="6595450" y="1809750"/>
            <a:ext cx="2594700" cy="1246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1500" u="sng">
                <a:solidFill>
                  <a:schemeClr val="lt1"/>
                </a:solidFill>
                <a:latin typeface="Lato"/>
                <a:ea typeface="Lato"/>
                <a:cs typeface="Lato"/>
                <a:sym typeface="Lato"/>
              </a:rPr>
              <a:t> Surgical</a:t>
            </a:r>
            <a:endParaRPr b="1" sz="1500" u="sng">
              <a:solidFill>
                <a:schemeClr val="lt1"/>
              </a:solidFill>
              <a:latin typeface="Lato"/>
              <a:ea typeface="Lato"/>
              <a:cs typeface="Lato"/>
              <a:sym typeface="Lato"/>
            </a:endParaRPr>
          </a:p>
          <a:p>
            <a:pPr indent="0" lvl="0" marL="0" rtl="0" algn="l">
              <a:spcBef>
                <a:spcPts val="0"/>
              </a:spcBef>
              <a:spcAft>
                <a:spcPts val="0"/>
              </a:spcAft>
              <a:buNone/>
            </a:pPr>
            <a:r>
              <a:t/>
            </a:r>
            <a:endParaRPr b="1" sz="1500" u="sng">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Consider for severe OA</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 Joint replacement surgery</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When other treatments fail</a:t>
            </a:r>
            <a:endParaRPr sz="1300">
              <a:solidFill>
                <a:schemeClr val="lt1"/>
              </a:solidFill>
              <a:latin typeface="Lato"/>
              <a:ea typeface="Lato"/>
              <a:cs typeface="Lato"/>
              <a:sym typeface="Lato"/>
            </a:endParaRPr>
          </a:p>
        </p:txBody>
      </p:sp>
      <p:pic>
        <p:nvPicPr>
          <p:cNvPr descr="Close-up of physiotherapist exercising with senior patient's leg in a physic room. (provided by Getty Images)" id="207" name="Google Shape;207;p19"/>
          <p:cNvPicPr preferRelativeResize="0"/>
          <p:nvPr/>
        </p:nvPicPr>
        <p:blipFill>
          <a:blip r:embed="rId3">
            <a:alphaModFix/>
          </a:blip>
          <a:stretch>
            <a:fillRect/>
          </a:stretch>
        </p:blipFill>
        <p:spPr>
          <a:xfrm>
            <a:off x="1018301" y="3141150"/>
            <a:ext cx="1501501" cy="1000750"/>
          </a:xfrm>
          <a:prstGeom prst="rect">
            <a:avLst/>
          </a:prstGeom>
          <a:noFill/>
          <a:ln>
            <a:noFill/>
          </a:ln>
        </p:spPr>
      </p:pic>
      <p:pic>
        <p:nvPicPr>
          <p:cNvPr descr="Background With Various Medicine Pills (provided by Getty Images)" id="208" name="Google Shape;208;p19"/>
          <p:cNvPicPr preferRelativeResize="0"/>
          <p:nvPr/>
        </p:nvPicPr>
        <p:blipFill>
          <a:blip r:embed="rId4">
            <a:alphaModFix/>
          </a:blip>
          <a:stretch>
            <a:fillRect/>
          </a:stretch>
        </p:blipFill>
        <p:spPr>
          <a:xfrm>
            <a:off x="4005226" y="3270701"/>
            <a:ext cx="1229614" cy="804529"/>
          </a:xfrm>
          <a:prstGeom prst="rect">
            <a:avLst/>
          </a:prstGeom>
          <a:noFill/>
          <a:ln>
            <a:noFill/>
          </a:ln>
        </p:spPr>
      </p:pic>
      <p:pic>
        <p:nvPicPr>
          <p:cNvPr descr="Team of nurses and surgeons in surgery (provided by Getty Images)" id="209" name="Google Shape;209;p19"/>
          <p:cNvPicPr preferRelativeResize="0"/>
          <p:nvPr/>
        </p:nvPicPr>
        <p:blipFill>
          <a:blip r:embed="rId5">
            <a:alphaModFix/>
          </a:blip>
          <a:stretch>
            <a:fillRect/>
          </a:stretch>
        </p:blipFill>
        <p:spPr>
          <a:xfrm>
            <a:off x="6492850" y="3141150"/>
            <a:ext cx="953498" cy="716027"/>
          </a:xfrm>
          <a:prstGeom prst="rect">
            <a:avLst/>
          </a:prstGeom>
          <a:noFill/>
          <a:ln>
            <a:noFill/>
          </a:ln>
        </p:spPr>
      </p:pic>
      <p:pic>
        <p:nvPicPr>
          <p:cNvPr descr="Replacement hips (provided by Getty Images)" id="210" name="Google Shape;210;p19"/>
          <p:cNvPicPr preferRelativeResize="0"/>
          <p:nvPr/>
        </p:nvPicPr>
        <p:blipFill>
          <a:blip r:embed="rId6">
            <a:alphaModFix/>
          </a:blip>
          <a:stretch>
            <a:fillRect/>
          </a:stretch>
        </p:blipFill>
        <p:spPr>
          <a:xfrm>
            <a:off x="7628925" y="3141150"/>
            <a:ext cx="953498" cy="743523"/>
          </a:xfrm>
          <a:prstGeom prst="rect">
            <a:avLst/>
          </a:prstGeom>
          <a:noFill/>
          <a:ln>
            <a:noFill/>
          </a:ln>
        </p:spPr>
      </p:pic>
      <p:sp>
        <p:nvSpPr>
          <p:cNvPr id="211" name="Google Shape;211;p19"/>
          <p:cNvSpPr txBox="1"/>
          <p:nvPr/>
        </p:nvSpPr>
        <p:spPr>
          <a:xfrm>
            <a:off x="754050" y="4777375"/>
            <a:ext cx="83988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
        <p:nvSpPr>
          <p:cNvPr id="212" name="Google Shape;212;p19"/>
          <p:cNvSpPr txBox="1"/>
          <p:nvPr/>
        </p:nvSpPr>
        <p:spPr>
          <a:xfrm>
            <a:off x="550150" y="4580900"/>
            <a:ext cx="43860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000">
                <a:solidFill>
                  <a:schemeClr val="lt1"/>
                </a:solidFill>
              </a:rPr>
              <a:t> (NICE NG226, 2022; Versus Arthritis, 2023)</a:t>
            </a:r>
            <a:endParaRPr sz="1000">
              <a:solidFill>
                <a:schemeClr val="lt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20"/>
          <p:cNvSpPr txBox="1"/>
          <p:nvPr>
            <p:ph type="title"/>
          </p:nvPr>
        </p:nvSpPr>
        <p:spPr>
          <a:xfrm>
            <a:off x="1297500" y="393750"/>
            <a:ext cx="7038900" cy="914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i="1" lang="en-GB" sz="2700" u="sng"/>
              <a:t>Patient Education &amp; Self-Management</a:t>
            </a:r>
            <a:endParaRPr b="1" i="1" sz="2700" u="sng"/>
          </a:p>
        </p:txBody>
      </p:sp>
      <p:sp>
        <p:nvSpPr>
          <p:cNvPr id="218" name="Google Shape;218;p20"/>
          <p:cNvSpPr/>
          <p:nvPr/>
        </p:nvSpPr>
        <p:spPr>
          <a:xfrm>
            <a:off x="501050" y="1483325"/>
            <a:ext cx="2500500" cy="25449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19" name="Google Shape;219;p20"/>
          <p:cNvSpPr/>
          <p:nvPr/>
        </p:nvSpPr>
        <p:spPr>
          <a:xfrm>
            <a:off x="3165075" y="1483325"/>
            <a:ext cx="2500500" cy="25449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20" name="Google Shape;220;p20"/>
          <p:cNvSpPr/>
          <p:nvPr/>
        </p:nvSpPr>
        <p:spPr>
          <a:xfrm>
            <a:off x="5843900" y="1483325"/>
            <a:ext cx="2619600" cy="25449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21" name="Google Shape;221;p20"/>
          <p:cNvSpPr txBox="1"/>
          <p:nvPr/>
        </p:nvSpPr>
        <p:spPr>
          <a:xfrm>
            <a:off x="709550" y="1587500"/>
            <a:ext cx="2083500" cy="1816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300">
                <a:solidFill>
                  <a:schemeClr val="lt1"/>
                </a:solidFill>
                <a:latin typeface="Lato"/>
                <a:ea typeface="Lato"/>
                <a:cs typeface="Lato"/>
                <a:sym typeface="Lato"/>
              </a:rPr>
              <a:t> </a:t>
            </a:r>
            <a:r>
              <a:rPr b="1" i="1" lang="en-GB" u="sng">
                <a:solidFill>
                  <a:schemeClr val="lt1"/>
                </a:solidFill>
                <a:latin typeface="Lato"/>
                <a:ea typeface="Lato"/>
                <a:cs typeface="Lato"/>
                <a:sym typeface="Lato"/>
              </a:rPr>
              <a:t>Understanding </a:t>
            </a:r>
            <a:r>
              <a:rPr b="1" i="1" lang="en-GB" u="sng">
                <a:solidFill>
                  <a:schemeClr val="lt1"/>
                </a:solidFill>
                <a:latin typeface="Lato"/>
                <a:ea typeface="Lato"/>
                <a:cs typeface="Lato"/>
                <a:sym typeface="Lato"/>
              </a:rPr>
              <a:t>OA</a:t>
            </a:r>
            <a:endParaRPr b="1" i="1" u="sng">
              <a:solidFill>
                <a:schemeClr val="lt1"/>
              </a:solidFill>
              <a:latin typeface="Lato"/>
              <a:ea typeface="Lato"/>
              <a:cs typeface="Lato"/>
              <a:sym typeface="Lato"/>
            </a:endParaRPr>
          </a:p>
          <a:p>
            <a:pPr indent="0" lvl="0" marL="0" rtl="0" algn="l">
              <a:spcBef>
                <a:spcPts val="0"/>
              </a:spcBef>
              <a:spcAft>
                <a:spcPts val="0"/>
              </a:spcAft>
              <a:buNone/>
            </a:pPr>
            <a:r>
              <a:t/>
            </a:r>
            <a:endParaRPr b="1" i="1" u="sng">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OA is common and manageable</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It is not "just wear and tear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"Pain ≠ more damage</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
        <p:nvSpPr>
          <p:cNvPr id="222" name="Google Shape;222;p20"/>
          <p:cNvSpPr txBox="1"/>
          <p:nvPr/>
        </p:nvSpPr>
        <p:spPr>
          <a:xfrm>
            <a:off x="3373575" y="1587500"/>
            <a:ext cx="2292000" cy="1816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500" u="sng">
                <a:solidFill>
                  <a:schemeClr val="lt1"/>
                </a:solidFill>
                <a:latin typeface="Lato"/>
                <a:ea typeface="Lato"/>
                <a:cs typeface="Lato"/>
                <a:sym typeface="Lato"/>
              </a:rPr>
              <a:t> Self-management</a:t>
            </a:r>
            <a:r>
              <a:rPr lang="en-GB" sz="1300">
                <a:solidFill>
                  <a:schemeClr val="lt1"/>
                </a:solidFill>
                <a:latin typeface="Lato"/>
                <a:ea typeface="Lato"/>
                <a:cs typeface="Lato"/>
                <a:sym typeface="Lato"/>
              </a:rPr>
              <a:t>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strategies Stay active - movement helps</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 Pace activities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Heat/cold therapy</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
        <p:nvSpPr>
          <p:cNvPr id="223" name="Google Shape;223;p20"/>
          <p:cNvSpPr txBox="1"/>
          <p:nvPr/>
        </p:nvSpPr>
        <p:spPr>
          <a:xfrm>
            <a:off x="6037600" y="1587500"/>
            <a:ext cx="1964700" cy="1446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500" u="sng">
                <a:solidFill>
                  <a:schemeClr val="lt1"/>
                </a:solidFill>
                <a:latin typeface="Lato"/>
                <a:ea typeface="Lato"/>
                <a:cs typeface="Lato"/>
                <a:sym typeface="Lato"/>
              </a:rPr>
              <a:t>Support</a:t>
            </a:r>
            <a:endParaRPr b="1" i="1" sz="1500" u="sng">
              <a:solidFill>
                <a:schemeClr val="lt1"/>
              </a:solidFill>
              <a:latin typeface="Lato"/>
              <a:ea typeface="Lato"/>
              <a:cs typeface="Lato"/>
              <a:sym typeface="Lato"/>
            </a:endParaRPr>
          </a:p>
          <a:p>
            <a:pPr indent="0" lvl="0" marL="0" rtl="0" algn="l">
              <a:spcBef>
                <a:spcPts val="0"/>
              </a:spcBef>
              <a:spcAft>
                <a:spcPts val="0"/>
              </a:spcAft>
              <a:buNone/>
            </a:pPr>
            <a:r>
              <a:t/>
            </a:r>
            <a:endParaRPr b="1" i="1" sz="1500" u="sng">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Peer support groups Versus Arthritis resources</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Talk to GP/Physio</a:t>
            </a:r>
            <a:endParaRPr sz="1300">
              <a:solidFill>
                <a:schemeClr val="lt1"/>
              </a:solidFill>
              <a:latin typeface="Lato"/>
              <a:ea typeface="Lato"/>
              <a:cs typeface="Lato"/>
              <a:sym typeface="Lato"/>
            </a:endParaRPr>
          </a:p>
        </p:txBody>
      </p:sp>
      <p:pic>
        <p:nvPicPr>
          <p:cNvPr descr="open book in front of a black board with drawing of a lightning  and slogan education is power,learning,knowledge and school concept (provided by Getty Images)" id="224" name="Google Shape;224;p20"/>
          <p:cNvPicPr preferRelativeResize="0"/>
          <p:nvPr/>
        </p:nvPicPr>
        <p:blipFill>
          <a:blip r:embed="rId3">
            <a:alphaModFix/>
          </a:blip>
          <a:stretch>
            <a:fillRect/>
          </a:stretch>
        </p:blipFill>
        <p:spPr>
          <a:xfrm>
            <a:off x="1122750" y="3095550"/>
            <a:ext cx="1045673" cy="754127"/>
          </a:xfrm>
          <a:prstGeom prst="rect">
            <a:avLst/>
          </a:prstGeom>
          <a:noFill/>
          <a:ln>
            <a:noFill/>
          </a:ln>
        </p:spPr>
      </p:pic>
      <p:pic>
        <p:nvPicPr>
          <p:cNvPr descr="Runner (provided by Getty Images)" id="225" name="Google Shape;225;p20"/>
          <p:cNvPicPr preferRelativeResize="0"/>
          <p:nvPr/>
        </p:nvPicPr>
        <p:blipFill>
          <a:blip r:embed="rId4">
            <a:alphaModFix/>
          </a:blip>
          <a:stretch>
            <a:fillRect/>
          </a:stretch>
        </p:blipFill>
        <p:spPr>
          <a:xfrm>
            <a:off x="3373575" y="3094038"/>
            <a:ext cx="931876" cy="757149"/>
          </a:xfrm>
          <a:prstGeom prst="rect">
            <a:avLst/>
          </a:prstGeom>
          <a:noFill/>
          <a:ln>
            <a:noFill/>
          </a:ln>
        </p:spPr>
      </p:pic>
      <p:pic>
        <p:nvPicPr>
          <p:cNvPr descr="close-up of a young man applying an ice pack to his knee (provided by Getty Images)" id="226" name="Google Shape;226;p20"/>
          <p:cNvPicPr preferRelativeResize="0"/>
          <p:nvPr/>
        </p:nvPicPr>
        <p:blipFill>
          <a:blip r:embed="rId5">
            <a:alphaModFix/>
          </a:blip>
          <a:stretch>
            <a:fillRect/>
          </a:stretch>
        </p:blipFill>
        <p:spPr>
          <a:xfrm>
            <a:off x="4439902" y="3095550"/>
            <a:ext cx="853427" cy="754125"/>
          </a:xfrm>
          <a:prstGeom prst="rect">
            <a:avLst/>
          </a:prstGeom>
          <a:noFill/>
          <a:ln>
            <a:noFill/>
          </a:ln>
        </p:spPr>
      </p:pic>
      <p:pic>
        <p:nvPicPr>
          <p:cNvPr descr="Young woman doctor or GP in white medical uniform consult female patient in private hospital. Female therapist speak talk with woman client on consultation in clinic. (provided by Getty Images)" id="227" name="Google Shape;227;p20"/>
          <p:cNvPicPr preferRelativeResize="0"/>
          <p:nvPr/>
        </p:nvPicPr>
        <p:blipFill>
          <a:blip r:embed="rId6">
            <a:alphaModFix/>
          </a:blip>
          <a:stretch>
            <a:fillRect/>
          </a:stretch>
        </p:blipFill>
        <p:spPr>
          <a:xfrm>
            <a:off x="6497126" y="3046228"/>
            <a:ext cx="1162552" cy="774846"/>
          </a:xfrm>
          <a:prstGeom prst="rect">
            <a:avLst/>
          </a:prstGeom>
          <a:noFill/>
          <a:ln>
            <a:noFill/>
          </a:ln>
        </p:spPr>
      </p:pic>
      <p:sp>
        <p:nvSpPr>
          <p:cNvPr id="228" name="Google Shape;228;p20"/>
          <p:cNvSpPr txBox="1"/>
          <p:nvPr/>
        </p:nvSpPr>
        <p:spPr>
          <a:xfrm>
            <a:off x="783825" y="4340825"/>
            <a:ext cx="83691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800">
                <a:solidFill>
                  <a:schemeClr val="lt1"/>
                </a:solidFill>
                <a:latin typeface="Lato"/>
                <a:ea typeface="Lato"/>
                <a:cs typeface="Lato"/>
                <a:sym typeface="Lato"/>
              </a:rPr>
              <a:t>(Versus Arthritis, 2024; NICE NG226, 2022)</a:t>
            </a:r>
            <a:endParaRPr sz="800">
              <a:solidFill>
                <a:schemeClr val="lt1"/>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sp>
        <p:nvSpPr>
          <p:cNvPr id="233" name="Google Shape;233;p21"/>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GB" sz="2800" u="sng"/>
              <a:t> Key Takeaways</a:t>
            </a:r>
            <a:endParaRPr b="1" i="1" sz="2800" u="sng"/>
          </a:p>
        </p:txBody>
      </p:sp>
      <p:sp>
        <p:nvSpPr>
          <p:cNvPr id="234" name="Google Shape;234;p21"/>
          <p:cNvSpPr txBox="1"/>
          <p:nvPr>
            <p:ph idx="1" type="body"/>
          </p:nvPr>
        </p:nvSpPr>
        <p:spPr>
          <a:xfrm>
            <a:off x="1070700" y="1449525"/>
            <a:ext cx="7492500" cy="3171000"/>
          </a:xfrm>
          <a:prstGeom prst="rect">
            <a:avLst/>
          </a:prstGeom>
        </p:spPr>
        <p:txBody>
          <a:bodyPr anchorCtr="0" anchor="t" bIns="91425" lIns="91425" spcFirstLastPara="1" rIns="91425" wrap="square" tIns="91425">
            <a:noAutofit/>
          </a:bodyPr>
          <a:lstStyle/>
          <a:p>
            <a:pPr indent="-325120" lvl="0" marL="457200" rtl="0" algn="l">
              <a:lnSpc>
                <a:spcPct val="105000"/>
              </a:lnSpc>
              <a:spcBef>
                <a:spcPts val="0"/>
              </a:spcBef>
              <a:spcAft>
                <a:spcPts val="0"/>
              </a:spcAft>
              <a:buSzPts val="1520"/>
              <a:buChar char="●"/>
            </a:pPr>
            <a:r>
              <a:rPr lang="en-GB" sz="1520"/>
              <a:t>OA is the most common form of arthritis, affecting 1 in 6 adults</a:t>
            </a:r>
            <a:endParaRPr sz="1520"/>
          </a:p>
          <a:p>
            <a:pPr indent="-325120" lvl="0" marL="457200" rtl="0" algn="l">
              <a:lnSpc>
                <a:spcPct val="105000"/>
              </a:lnSpc>
              <a:spcBef>
                <a:spcPts val="0"/>
              </a:spcBef>
              <a:spcAft>
                <a:spcPts val="0"/>
              </a:spcAft>
              <a:buSzPts val="1520"/>
              <a:buChar char="●"/>
            </a:pPr>
            <a:r>
              <a:rPr lang="en-GB" sz="1520"/>
              <a:t>Diagnosis is clinical - based on history + exam</a:t>
            </a:r>
            <a:endParaRPr sz="1520"/>
          </a:p>
          <a:p>
            <a:pPr indent="-325120" lvl="0" marL="457200" rtl="0" algn="l">
              <a:lnSpc>
                <a:spcPct val="105000"/>
              </a:lnSpc>
              <a:spcBef>
                <a:spcPts val="0"/>
              </a:spcBef>
              <a:spcAft>
                <a:spcPts val="0"/>
              </a:spcAft>
              <a:buSzPts val="1520"/>
              <a:buChar char="●"/>
            </a:pPr>
            <a:r>
              <a:rPr lang="en-GB" sz="1520"/>
              <a:t>First-line management: exercise, education, weight management</a:t>
            </a:r>
            <a:endParaRPr sz="1520"/>
          </a:p>
          <a:p>
            <a:pPr indent="-325120" lvl="0" marL="457200" rtl="0" algn="l">
              <a:lnSpc>
                <a:spcPct val="105000"/>
              </a:lnSpc>
              <a:spcBef>
                <a:spcPts val="0"/>
              </a:spcBef>
              <a:spcAft>
                <a:spcPts val="0"/>
              </a:spcAft>
              <a:buSzPts val="1520"/>
              <a:buChar char="●"/>
            </a:pPr>
            <a:r>
              <a:rPr lang="en-GB" sz="1520"/>
              <a:t>Treatment is stepped: non-pharmacological → pharmacological → surgical</a:t>
            </a:r>
            <a:endParaRPr sz="1520"/>
          </a:p>
          <a:p>
            <a:pPr indent="-325120" lvl="0" marL="457200" rtl="0" algn="l">
              <a:lnSpc>
                <a:spcPct val="105000"/>
              </a:lnSpc>
              <a:spcBef>
                <a:spcPts val="0"/>
              </a:spcBef>
              <a:spcAft>
                <a:spcPts val="0"/>
              </a:spcAft>
              <a:buSzPts val="1520"/>
              <a:buChar char="●"/>
            </a:pPr>
            <a:r>
              <a:rPr lang="en-GB" sz="1520"/>
              <a:t>Patient education and self-management are central to care</a:t>
            </a:r>
            <a:endParaRPr sz="1520"/>
          </a:p>
        </p:txBody>
      </p:sp>
      <p:sp>
        <p:nvSpPr>
          <p:cNvPr id="235" name="Google Shape;235;p21"/>
          <p:cNvSpPr txBox="1"/>
          <p:nvPr/>
        </p:nvSpPr>
        <p:spPr>
          <a:xfrm>
            <a:off x="1528875" y="2896575"/>
            <a:ext cx="7629900" cy="276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600">
                <a:solidFill>
                  <a:schemeClr val="lt1"/>
                </a:solidFill>
                <a:latin typeface="Lato"/>
                <a:ea typeface="Lato"/>
                <a:cs typeface="Lato"/>
                <a:sym typeface="Lato"/>
              </a:rPr>
              <a:t>(NICE NG226, 2022; Versus Arthritis, 2024)</a:t>
            </a:r>
            <a:endParaRPr sz="600">
              <a:solidFill>
                <a:schemeClr val="lt1"/>
              </a:solidFill>
              <a:latin typeface="Lato"/>
              <a:ea typeface="Lato"/>
              <a:cs typeface="Lato"/>
              <a:sym typeface="Lato"/>
            </a:endParaRPr>
          </a:p>
        </p:txBody>
      </p:sp>
      <p:pic>
        <p:nvPicPr>
          <p:cNvPr descr="Tasks check, checklist black icon (provided by Getty Images)" id="236" name="Google Shape;236;p21"/>
          <p:cNvPicPr preferRelativeResize="0"/>
          <p:nvPr/>
        </p:nvPicPr>
        <p:blipFill>
          <a:blip r:embed="rId3">
            <a:alphaModFix/>
          </a:blip>
          <a:stretch>
            <a:fillRect/>
          </a:stretch>
        </p:blipFill>
        <p:spPr>
          <a:xfrm>
            <a:off x="7727450" y="1079500"/>
            <a:ext cx="1039877" cy="111370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22"/>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GB" sz="2300" u="sng"/>
              <a:t>NICE Guidelines Overview NG226</a:t>
            </a:r>
            <a:endParaRPr b="1" i="1" sz="2300" u="sng"/>
          </a:p>
        </p:txBody>
      </p:sp>
      <p:sp>
        <p:nvSpPr>
          <p:cNvPr id="242" name="Google Shape;242;p22"/>
          <p:cNvSpPr/>
          <p:nvPr/>
        </p:nvSpPr>
        <p:spPr>
          <a:xfrm>
            <a:off x="810850" y="1548425"/>
            <a:ext cx="2667000" cy="2293200"/>
          </a:xfrm>
          <a:prstGeom prst="round2SameRect">
            <a:avLst>
              <a:gd fmla="val 16667" name="adj1"/>
              <a:gd fmla="val 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43" name="Google Shape;243;p22"/>
          <p:cNvSpPr/>
          <p:nvPr/>
        </p:nvSpPr>
        <p:spPr>
          <a:xfrm>
            <a:off x="3629375" y="1548425"/>
            <a:ext cx="2535000" cy="2293200"/>
          </a:xfrm>
          <a:prstGeom prst="round2SameRect">
            <a:avLst>
              <a:gd fmla="val 16667" name="adj1"/>
              <a:gd fmla="val 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44" name="Google Shape;244;p22"/>
          <p:cNvSpPr/>
          <p:nvPr/>
        </p:nvSpPr>
        <p:spPr>
          <a:xfrm>
            <a:off x="6315900" y="1585025"/>
            <a:ext cx="2535000" cy="2256600"/>
          </a:xfrm>
          <a:prstGeom prst="round2SameRect">
            <a:avLst>
              <a:gd fmla="val 16667" name="adj1"/>
              <a:gd fmla="val 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45" name="Google Shape;245;p22"/>
          <p:cNvSpPr txBox="1"/>
          <p:nvPr/>
        </p:nvSpPr>
        <p:spPr>
          <a:xfrm>
            <a:off x="1089275" y="1694950"/>
            <a:ext cx="2080800" cy="1399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800" u="sng">
                <a:solidFill>
                  <a:schemeClr val="lt1"/>
                </a:solidFill>
                <a:latin typeface="Lato"/>
                <a:ea typeface="Lato"/>
                <a:cs typeface="Lato"/>
                <a:sym typeface="Lato"/>
              </a:rPr>
              <a:t> Assessment</a:t>
            </a:r>
            <a:endParaRPr b="1" i="1" sz="1800" u="sng">
              <a:solidFill>
                <a:schemeClr val="lt1"/>
              </a:solidFill>
              <a:latin typeface="Lato"/>
              <a:ea typeface="Lato"/>
              <a:cs typeface="Lato"/>
              <a:sym typeface="Lato"/>
            </a:endParaRPr>
          </a:p>
          <a:p>
            <a:pPr indent="0" lvl="0" marL="0" rtl="0" algn="l">
              <a:spcBef>
                <a:spcPts val="0"/>
              </a:spcBef>
              <a:spcAft>
                <a:spcPts val="0"/>
              </a:spcAft>
              <a:buNone/>
            </a:pPr>
            <a:r>
              <a:t/>
            </a:r>
            <a:endParaRPr b="1" i="1" sz="1800" u="sng">
              <a:solidFill>
                <a:schemeClr val="lt1"/>
              </a:solidFill>
              <a:latin typeface="Lato"/>
              <a:ea typeface="Lato"/>
              <a:cs typeface="Lato"/>
              <a:sym typeface="Lato"/>
            </a:endParaRPr>
          </a:p>
          <a:p>
            <a:pPr indent="0" lvl="0" marL="0" rtl="0" algn="just">
              <a:lnSpc>
                <a:spcPct val="115000"/>
              </a:lnSpc>
              <a:spcBef>
                <a:spcPts val="0"/>
              </a:spcBef>
              <a:spcAft>
                <a:spcPts val="0"/>
              </a:spcAft>
              <a:buNone/>
            </a:pPr>
            <a:r>
              <a:rPr lang="en-GB" sz="1300">
                <a:solidFill>
                  <a:schemeClr val="lt1"/>
                </a:solidFill>
                <a:latin typeface="Lato"/>
                <a:ea typeface="Lato"/>
                <a:cs typeface="Lato"/>
                <a:sym typeface="Lato"/>
              </a:rPr>
              <a:t>Clinical diagnosis</a:t>
            </a:r>
            <a:endParaRPr sz="1300">
              <a:solidFill>
                <a:schemeClr val="lt1"/>
              </a:solidFill>
              <a:latin typeface="Lato"/>
              <a:ea typeface="Lato"/>
              <a:cs typeface="Lato"/>
              <a:sym typeface="Lato"/>
            </a:endParaRPr>
          </a:p>
          <a:p>
            <a:pPr indent="0" lvl="0" marL="0" rtl="0" algn="l">
              <a:lnSpc>
                <a:spcPct val="115000"/>
              </a:lnSpc>
              <a:spcBef>
                <a:spcPts val="0"/>
              </a:spcBef>
              <a:spcAft>
                <a:spcPts val="0"/>
              </a:spcAft>
              <a:buNone/>
            </a:pPr>
            <a:r>
              <a:rPr lang="en-GB" sz="1300">
                <a:solidFill>
                  <a:schemeClr val="lt1"/>
                </a:solidFill>
                <a:latin typeface="Lato"/>
                <a:ea typeface="Lato"/>
                <a:cs typeface="Lato"/>
                <a:sym typeface="Lato"/>
              </a:rPr>
              <a:t>Consider X-ray if uncertain</a:t>
            </a:r>
            <a:endParaRPr sz="1300">
              <a:solidFill>
                <a:schemeClr val="lt1"/>
              </a:solidFill>
              <a:latin typeface="Lato"/>
              <a:ea typeface="Lato"/>
              <a:cs typeface="Lato"/>
              <a:sym typeface="Lato"/>
            </a:endParaRPr>
          </a:p>
        </p:txBody>
      </p:sp>
      <p:sp>
        <p:nvSpPr>
          <p:cNvPr id="246" name="Google Shape;246;p22"/>
          <p:cNvSpPr txBox="1"/>
          <p:nvPr/>
        </p:nvSpPr>
        <p:spPr>
          <a:xfrm>
            <a:off x="3960275" y="1694950"/>
            <a:ext cx="1873200" cy="1568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700" u="sng">
                <a:solidFill>
                  <a:schemeClr val="lt1"/>
                </a:solidFill>
                <a:latin typeface="Lato"/>
                <a:ea typeface="Lato"/>
                <a:cs typeface="Lato"/>
                <a:sym typeface="Lato"/>
              </a:rPr>
              <a:t>Core Treatments</a:t>
            </a:r>
            <a:endParaRPr b="1" i="1" sz="1700" u="sng">
              <a:solidFill>
                <a:schemeClr val="lt1"/>
              </a:solidFill>
              <a:latin typeface="Lato"/>
              <a:ea typeface="Lato"/>
              <a:cs typeface="Lato"/>
              <a:sym typeface="Lato"/>
            </a:endParaRPr>
          </a:p>
          <a:p>
            <a:pPr indent="0" lvl="0" marL="0" rtl="0" algn="l">
              <a:spcBef>
                <a:spcPts val="0"/>
              </a:spcBef>
              <a:spcAft>
                <a:spcPts val="0"/>
              </a:spcAft>
              <a:buNone/>
            </a:pPr>
            <a:r>
              <a:t/>
            </a:r>
            <a:endParaRPr b="1" i="1" sz="1700" u="sng">
              <a:solidFill>
                <a:schemeClr val="lt1"/>
              </a:solidFill>
              <a:latin typeface="Lato"/>
              <a:ea typeface="Lato"/>
              <a:cs typeface="Lato"/>
              <a:sym typeface="Lato"/>
            </a:endParaRPr>
          </a:p>
          <a:p>
            <a:pPr indent="0" lvl="0" marL="0" rtl="0" algn="l">
              <a:lnSpc>
                <a:spcPct val="115000"/>
              </a:lnSpc>
              <a:spcBef>
                <a:spcPts val="0"/>
              </a:spcBef>
              <a:spcAft>
                <a:spcPts val="0"/>
              </a:spcAft>
              <a:buNone/>
            </a:pPr>
            <a:r>
              <a:rPr lang="en-GB" sz="1300">
                <a:solidFill>
                  <a:schemeClr val="lt1"/>
                </a:solidFill>
                <a:latin typeface="Lato"/>
                <a:ea typeface="Lato"/>
                <a:cs typeface="Lato"/>
                <a:sym typeface="Lato"/>
              </a:rPr>
              <a:t>Exercise programs</a:t>
            </a:r>
            <a:endParaRPr sz="1300">
              <a:solidFill>
                <a:schemeClr val="lt1"/>
              </a:solidFill>
              <a:latin typeface="Lato"/>
              <a:ea typeface="Lato"/>
              <a:cs typeface="Lato"/>
              <a:sym typeface="Lato"/>
            </a:endParaRPr>
          </a:p>
          <a:p>
            <a:pPr indent="0" lvl="0" marL="0" rtl="0" algn="l">
              <a:lnSpc>
                <a:spcPct val="115000"/>
              </a:lnSpc>
              <a:spcBef>
                <a:spcPts val="0"/>
              </a:spcBef>
              <a:spcAft>
                <a:spcPts val="0"/>
              </a:spcAft>
              <a:buNone/>
            </a:pPr>
            <a:r>
              <a:rPr lang="en-GB" sz="1300">
                <a:solidFill>
                  <a:schemeClr val="lt1"/>
                </a:solidFill>
                <a:latin typeface="Lato"/>
                <a:ea typeface="Lato"/>
                <a:cs typeface="Lato"/>
                <a:sym typeface="Lato"/>
              </a:rPr>
              <a:t>Weight management</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Education &amp; self-managemen</a:t>
            </a:r>
            <a:endParaRPr sz="1300">
              <a:solidFill>
                <a:schemeClr val="lt1"/>
              </a:solidFill>
              <a:latin typeface="Lato"/>
              <a:ea typeface="Lato"/>
              <a:cs typeface="Lato"/>
              <a:sym typeface="Lato"/>
            </a:endParaRPr>
          </a:p>
        </p:txBody>
      </p:sp>
      <p:sp>
        <p:nvSpPr>
          <p:cNvPr id="247" name="Google Shape;247;p22"/>
          <p:cNvSpPr txBox="1"/>
          <p:nvPr/>
        </p:nvSpPr>
        <p:spPr>
          <a:xfrm>
            <a:off x="6452600" y="1648200"/>
            <a:ext cx="2535000" cy="1937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700" u="sng">
                <a:solidFill>
                  <a:schemeClr val="lt1"/>
                </a:solidFill>
                <a:latin typeface="Lato"/>
                <a:ea typeface="Lato"/>
                <a:cs typeface="Lato"/>
                <a:sym typeface="Lato"/>
              </a:rPr>
              <a:t> Pain </a:t>
            </a:r>
            <a:endParaRPr b="1" i="1" sz="1700" u="sng">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lnSpc>
                <a:spcPct val="115000"/>
              </a:lnSpc>
              <a:spcBef>
                <a:spcPts val="0"/>
              </a:spcBef>
              <a:spcAft>
                <a:spcPts val="0"/>
              </a:spcAft>
              <a:buNone/>
            </a:pPr>
            <a:r>
              <a:rPr lang="en-GB" sz="1300">
                <a:solidFill>
                  <a:schemeClr val="lt1"/>
                </a:solidFill>
                <a:latin typeface="Lato"/>
                <a:ea typeface="Lato"/>
                <a:cs typeface="Lato"/>
                <a:sym typeface="Lato"/>
              </a:rPr>
              <a:t>Management Paracetamol/NSAIDs</a:t>
            </a:r>
            <a:endParaRPr sz="1300">
              <a:solidFill>
                <a:schemeClr val="lt1"/>
              </a:solidFill>
              <a:latin typeface="Lato"/>
              <a:ea typeface="Lato"/>
              <a:cs typeface="Lato"/>
              <a:sym typeface="Lato"/>
            </a:endParaRPr>
          </a:p>
          <a:p>
            <a:pPr indent="0" lvl="0" marL="0" rtl="0" algn="l">
              <a:lnSpc>
                <a:spcPct val="115000"/>
              </a:lnSpc>
              <a:spcBef>
                <a:spcPts val="0"/>
              </a:spcBef>
              <a:spcAft>
                <a:spcPts val="0"/>
              </a:spcAft>
              <a:buNone/>
            </a:pPr>
            <a:r>
              <a:rPr lang="en-GB" sz="1300">
                <a:solidFill>
                  <a:schemeClr val="lt1"/>
                </a:solidFill>
                <a:latin typeface="Lato"/>
                <a:ea typeface="Lato"/>
                <a:cs typeface="Lato"/>
                <a:sym typeface="Lato"/>
              </a:rPr>
              <a:t>Topical NSAIDs first</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Referral for surgery if needed</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p:txBody>
      </p:sp>
      <p:pic>
        <p:nvPicPr>
          <p:cNvPr descr="Stethoscope (provided by Getty Images)" id="248" name="Google Shape;248;p22"/>
          <p:cNvPicPr preferRelativeResize="0"/>
          <p:nvPr/>
        </p:nvPicPr>
        <p:blipFill>
          <a:blip r:embed="rId3">
            <a:alphaModFix/>
          </a:blip>
          <a:stretch>
            <a:fillRect/>
          </a:stretch>
        </p:blipFill>
        <p:spPr>
          <a:xfrm>
            <a:off x="1297500" y="3481250"/>
            <a:ext cx="1214500" cy="807680"/>
          </a:xfrm>
          <a:prstGeom prst="rect">
            <a:avLst/>
          </a:prstGeom>
          <a:noFill/>
          <a:ln>
            <a:noFill/>
          </a:ln>
        </p:spPr>
      </p:pic>
      <p:pic>
        <p:nvPicPr>
          <p:cNvPr descr="Mature athletic man warming up for sports training while exercising in a gym. (provided by Getty Images)" id="249" name="Google Shape;249;p22"/>
          <p:cNvPicPr preferRelativeResize="0"/>
          <p:nvPr/>
        </p:nvPicPr>
        <p:blipFill>
          <a:blip r:embed="rId4">
            <a:alphaModFix/>
          </a:blip>
          <a:stretch>
            <a:fillRect/>
          </a:stretch>
        </p:blipFill>
        <p:spPr>
          <a:xfrm>
            <a:off x="4289625" y="3480362"/>
            <a:ext cx="1214500" cy="809448"/>
          </a:xfrm>
          <a:prstGeom prst="rect">
            <a:avLst/>
          </a:prstGeom>
          <a:noFill/>
          <a:ln>
            <a:noFill/>
          </a:ln>
        </p:spPr>
      </p:pic>
      <p:pic>
        <p:nvPicPr>
          <p:cNvPr descr="Prescription and medicine (provided by Getty Images)" id="250" name="Google Shape;250;p22"/>
          <p:cNvPicPr preferRelativeResize="0"/>
          <p:nvPr/>
        </p:nvPicPr>
        <p:blipFill>
          <a:blip r:embed="rId5">
            <a:alphaModFix/>
          </a:blip>
          <a:stretch>
            <a:fillRect/>
          </a:stretch>
        </p:blipFill>
        <p:spPr>
          <a:xfrm>
            <a:off x="6976150" y="3585300"/>
            <a:ext cx="1214500" cy="80767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23"/>
          <p:cNvSpPr txBox="1"/>
          <p:nvPr>
            <p:ph type="title"/>
          </p:nvPr>
        </p:nvSpPr>
        <p:spPr>
          <a:xfrm>
            <a:off x="1431200" y="377050"/>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i="1" lang="en-GB" sz="2480" u="sng"/>
              <a:t> Pharmacological Management in Detail</a:t>
            </a:r>
            <a:endParaRPr b="1" i="1" sz="2480" u="sng"/>
          </a:p>
        </p:txBody>
      </p:sp>
      <p:sp>
        <p:nvSpPr>
          <p:cNvPr id="256" name="Google Shape;256;p23"/>
          <p:cNvSpPr txBox="1"/>
          <p:nvPr>
            <p:ph idx="1" type="body"/>
          </p:nvPr>
        </p:nvSpPr>
        <p:spPr>
          <a:xfrm>
            <a:off x="1297500" y="1534150"/>
            <a:ext cx="7038900" cy="2911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SzPts val="440"/>
              <a:buNone/>
            </a:pPr>
            <a:r>
              <a:rPr lang="en-GB" sz="1620"/>
              <a:t> Paracetamol, Topical NSAIDs</a:t>
            </a:r>
            <a:endParaRPr sz="1620"/>
          </a:p>
          <a:p>
            <a:pPr indent="0" lvl="0" marL="0" rtl="0" algn="l">
              <a:lnSpc>
                <a:spcPct val="105000"/>
              </a:lnSpc>
              <a:spcBef>
                <a:spcPts val="1200"/>
              </a:spcBef>
              <a:spcAft>
                <a:spcPts val="0"/>
              </a:spcAft>
              <a:buSzPts val="440"/>
              <a:buNone/>
            </a:pPr>
            <a:r>
              <a:rPr lang="en-GB" sz="1620"/>
              <a:t> Oral NSAIDs + PPI protection</a:t>
            </a:r>
            <a:endParaRPr sz="1620"/>
          </a:p>
          <a:p>
            <a:pPr indent="0" lvl="0" marL="0" rtl="0" algn="l">
              <a:lnSpc>
                <a:spcPct val="105000"/>
              </a:lnSpc>
              <a:spcBef>
                <a:spcPts val="1200"/>
              </a:spcBef>
              <a:spcAft>
                <a:spcPts val="0"/>
              </a:spcAft>
              <a:buSzPts val="440"/>
              <a:buNone/>
            </a:pPr>
            <a:r>
              <a:rPr lang="en-GB" sz="1620"/>
              <a:t> Consider opioids for short term only</a:t>
            </a:r>
            <a:endParaRPr sz="1620"/>
          </a:p>
          <a:p>
            <a:pPr indent="0" lvl="0" marL="0" rtl="0" algn="l">
              <a:lnSpc>
                <a:spcPct val="105000"/>
              </a:lnSpc>
              <a:spcBef>
                <a:spcPts val="1200"/>
              </a:spcBef>
              <a:spcAft>
                <a:spcPts val="0"/>
              </a:spcAft>
              <a:buSzPts val="440"/>
              <a:buNone/>
            </a:pPr>
            <a:r>
              <a:rPr b="1" lang="en-GB" sz="1620"/>
              <a:t>Avoid:</a:t>
            </a:r>
            <a:r>
              <a:rPr lang="en-GB" sz="1620"/>
              <a:t> Routine use of paracetamol alone for chronic pain</a:t>
            </a:r>
            <a:endParaRPr sz="1620"/>
          </a:p>
          <a:p>
            <a:pPr indent="0" lvl="0" marL="0" rtl="0" algn="l">
              <a:lnSpc>
                <a:spcPct val="105000"/>
              </a:lnSpc>
              <a:spcBef>
                <a:spcPts val="1200"/>
              </a:spcBef>
              <a:spcAft>
                <a:spcPts val="1200"/>
              </a:spcAft>
              <a:buSzPts val="440"/>
              <a:buNone/>
            </a:pPr>
            <a:r>
              <a:rPr b="1" lang="en-GB" sz="1620"/>
              <a:t>Note</a:t>
            </a:r>
            <a:r>
              <a:rPr lang="en-GB" sz="1620"/>
              <a:t>: Always consider risks vs benefits</a:t>
            </a:r>
            <a:endParaRPr sz="1020"/>
          </a:p>
        </p:txBody>
      </p:sp>
      <p:pic>
        <p:nvPicPr>
          <p:cNvPr descr="Medical professional writing prescription next to pills (provided by Getty Images)" id="257" name="Google Shape;257;p23"/>
          <p:cNvPicPr preferRelativeResize="0"/>
          <p:nvPr/>
        </p:nvPicPr>
        <p:blipFill>
          <a:blip r:embed="rId3">
            <a:alphaModFix/>
          </a:blip>
          <a:stretch>
            <a:fillRect/>
          </a:stretch>
        </p:blipFill>
        <p:spPr>
          <a:xfrm>
            <a:off x="6643075" y="1427975"/>
            <a:ext cx="2007574" cy="264090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1" name="Shape 261"/>
        <p:cNvGrpSpPr/>
        <p:nvPr/>
      </p:nvGrpSpPr>
      <p:grpSpPr>
        <a:xfrm>
          <a:off x="0" y="0"/>
          <a:ext cx="0" cy="0"/>
          <a:chOff x="0" y="0"/>
          <a:chExt cx="0" cy="0"/>
        </a:xfrm>
      </p:grpSpPr>
      <p:sp>
        <p:nvSpPr>
          <p:cNvPr id="262" name="Google Shape;262;p24"/>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i="1" lang="en-GB" sz="2390" u="sng"/>
              <a:t>Non-Pharmacological Management in Detail</a:t>
            </a:r>
            <a:endParaRPr b="1" i="1" sz="2390" u="sng"/>
          </a:p>
        </p:txBody>
      </p:sp>
      <p:sp>
        <p:nvSpPr>
          <p:cNvPr id="263" name="Google Shape;263;p24"/>
          <p:cNvSpPr txBox="1"/>
          <p:nvPr/>
        </p:nvSpPr>
        <p:spPr>
          <a:xfrm>
            <a:off x="2290900" y="3515198"/>
            <a:ext cx="20808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
        <p:nvSpPr>
          <p:cNvPr id="264" name="Google Shape;264;p24"/>
          <p:cNvSpPr/>
          <p:nvPr/>
        </p:nvSpPr>
        <p:spPr>
          <a:xfrm>
            <a:off x="2232250" y="1649513"/>
            <a:ext cx="2264100" cy="1524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65" name="Google Shape;265;p24"/>
          <p:cNvSpPr/>
          <p:nvPr/>
        </p:nvSpPr>
        <p:spPr>
          <a:xfrm>
            <a:off x="4572000" y="1649525"/>
            <a:ext cx="2400900" cy="1524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66" name="Google Shape;266;p24"/>
          <p:cNvSpPr/>
          <p:nvPr/>
        </p:nvSpPr>
        <p:spPr>
          <a:xfrm>
            <a:off x="2232250" y="3245500"/>
            <a:ext cx="2264100" cy="15855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67" name="Google Shape;267;p24"/>
          <p:cNvSpPr/>
          <p:nvPr/>
        </p:nvSpPr>
        <p:spPr>
          <a:xfrm>
            <a:off x="4571850" y="3245500"/>
            <a:ext cx="2400900" cy="16134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268" name="Google Shape;268;p24"/>
          <p:cNvSpPr txBox="1"/>
          <p:nvPr/>
        </p:nvSpPr>
        <p:spPr>
          <a:xfrm>
            <a:off x="2290900" y="3837575"/>
            <a:ext cx="1897800" cy="83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600">
                <a:solidFill>
                  <a:schemeClr val="lt1"/>
                </a:solidFill>
                <a:latin typeface="Lato"/>
                <a:ea typeface="Lato"/>
                <a:cs typeface="Lato"/>
                <a:sym typeface="Lato"/>
              </a:rPr>
              <a:t>Aids:</a:t>
            </a:r>
            <a:r>
              <a:rPr lang="en-GB" sz="1300">
                <a:solidFill>
                  <a:schemeClr val="lt1"/>
                </a:solidFill>
                <a:latin typeface="Lato"/>
                <a:ea typeface="Lato"/>
                <a:cs typeface="Lato"/>
                <a:sym typeface="Lato"/>
              </a:rPr>
              <a:t>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Walking stick, insoles, braces</a:t>
            </a:r>
            <a:endParaRPr sz="1300">
              <a:solidFill>
                <a:schemeClr val="lt1"/>
              </a:solidFill>
              <a:latin typeface="Lato"/>
              <a:ea typeface="Lato"/>
              <a:cs typeface="Lato"/>
              <a:sym typeface="Lato"/>
            </a:endParaRPr>
          </a:p>
        </p:txBody>
      </p:sp>
      <p:sp>
        <p:nvSpPr>
          <p:cNvPr id="269" name="Google Shape;269;p24"/>
          <p:cNvSpPr txBox="1"/>
          <p:nvPr/>
        </p:nvSpPr>
        <p:spPr>
          <a:xfrm>
            <a:off x="2290900" y="1853375"/>
            <a:ext cx="2400900" cy="1046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700">
                <a:solidFill>
                  <a:schemeClr val="lt1"/>
                </a:solidFill>
                <a:latin typeface="Lato"/>
                <a:ea typeface="Lato"/>
                <a:cs typeface="Lato"/>
                <a:sym typeface="Lato"/>
              </a:rPr>
              <a:t>Exercis</a:t>
            </a:r>
            <a:r>
              <a:rPr b="1" i="1" lang="en-GB" sz="1700">
                <a:solidFill>
                  <a:schemeClr val="lt1"/>
                </a:solidFill>
                <a:latin typeface="Lato"/>
                <a:ea typeface="Lato"/>
                <a:cs typeface="Lato"/>
                <a:sym typeface="Lato"/>
              </a:rPr>
              <a:t>e:</a:t>
            </a:r>
            <a:endParaRPr b="1" i="1" sz="17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 Strength,</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 Aerobic,</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 Neuromuscular</a:t>
            </a:r>
            <a:endParaRPr sz="1300">
              <a:solidFill>
                <a:schemeClr val="lt1"/>
              </a:solidFill>
              <a:latin typeface="Lato"/>
              <a:ea typeface="Lato"/>
              <a:cs typeface="Lato"/>
              <a:sym typeface="Lato"/>
            </a:endParaRPr>
          </a:p>
        </p:txBody>
      </p:sp>
      <p:sp>
        <p:nvSpPr>
          <p:cNvPr id="270" name="Google Shape;270;p24"/>
          <p:cNvSpPr txBox="1"/>
          <p:nvPr/>
        </p:nvSpPr>
        <p:spPr>
          <a:xfrm>
            <a:off x="4767375" y="1861025"/>
            <a:ext cx="2400900" cy="83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600">
                <a:solidFill>
                  <a:schemeClr val="lt1"/>
                </a:solidFill>
                <a:latin typeface="Lato"/>
                <a:ea typeface="Lato"/>
                <a:cs typeface="Lato"/>
                <a:sym typeface="Lato"/>
              </a:rPr>
              <a:t>Weight loss: </a:t>
            </a:r>
            <a:endParaRPr b="1" i="1" sz="16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5-10% reduction helps symptoms</a:t>
            </a:r>
            <a:endParaRPr sz="1300">
              <a:solidFill>
                <a:schemeClr val="lt1"/>
              </a:solidFill>
              <a:latin typeface="Lato"/>
              <a:ea typeface="Lato"/>
              <a:cs typeface="Lato"/>
              <a:sym typeface="Lato"/>
            </a:endParaRPr>
          </a:p>
        </p:txBody>
      </p:sp>
      <p:sp>
        <p:nvSpPr>
          <p:cNvPr id="271" name="Google Shape;271;p24"/>
          <p:cNvSpPr txBox="1"/>
          <p:nvPr/>
        </p:nvSpPr>
        <p:spPr>
          <a:xfrm>
            <a:off x="4731900" y="3837575"/>
            <a:ext cx="2080800" cy="83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600">
                <a:solidFill>
                  <a:schemeClr val="lt1"/>
                </a:solidFill>
                <a:latin typeface="Lato"/>
                <a:ea typeface="Lato"/>
                <a:cs typeface="Lato"/>
                <a:sym typeface="Lato"/>
              </a:rPr>
              <a:t>Psychological: </a:t>
            </a:r>
            <a:endParaRPr b="1" i="1" sz="16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CBT, pain management programs</a:t>
            </a:r>
            <a:endParaRPr sz="1300">
              <a:solidFill>
                <a:schemeClr val="lt1"/>
              </a:solidFill>
              <a:latin typeface="Lato"/>
              <a:ea typeface="Lato"/>
              <a:cs typeface="Lato"/>
              <a:sym typeface="Lato"/>
            </a:endParaRPr>
          </a:p>
        </p:txBody>
      </p:sp>
      <p:pic>
        <p:nvPicPr>
          <p:cNvPr descr="Young man lifting barbell, low angle view (provided by Getty Images)" id="272" name="Google Shape;272;p24"/>
          <p:cNvPicPr preferRelativeResize="0"/>
          <p:nvPr/>
        </p:nvPicPr>
        <p:blipFill>
          <a:blip r:embed="rId3">
            <a:alphaModFix/>
          </a:blip>
          <a:stretch>
            <a:fillRect/>
          </a:stretch>
        </p:blipFill>
        <p:spPr>
          <a:xfrm>
            <a:off x="3770925" y="2692325"/>
            <a:ext cx="1582626" cy="1167524"/>
          </a:xfrm>
          <a:prstGeom prst="rect">
            <a:avLst/>
          </a:prstGeom>
          <a:noFill/>
          <a:ln>
            <a:noFill/>
          </a:ln>
        </p:spPr>
      </p:pic>
      <p:sp>
        <p:nvSpPr>
          <p:cNvPr id="273" name="Google Shape;273;p24"/>
          <p:cNvSpPr txBox="1"/>
          <p:nvPr/>
        </p:nvSpPr>
        <p:spPr>
          <a:xfrm>
            <a:off x="2334850" y="4772275"/>
            <a:ext cx="6823800" cy="261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500">
                <a:solidFill>
                  <a:schemeClr val="lt1"/>
                </a:solidFill>
                <a:latin typeface="Lato"/>
                <a:ea typeface="Lato"/>
                <a:cs typeface="Lato"/>
                <a:sym typeface="Lato"/>
              </a:rPr>
              <a:t> (Versus Arthritis, 2023; NICE NG226, 2022</a:t>
            </a:r>
            <a:endParaRPr sz="500">
              <a:solidFill>
                <a:schemeClr val="lt1"/>
              </a:solidFill>
              <a:latin typeface="Lato"/>
              <a:ea typeface="Lato"/>
              <a:cs typeface="Lato"/>
              <a:sym typeface="Lato"/>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7" name="Shape 277"/>
        <p:cNvGrpSpPr/>
        <p:nvPr/>
      </p:nvGrpSpPr>
      <p:grpSpPr>
        <a:xfrm>
          <a:off x="0" y="0"/>
          <a:ext cx="0" cy="0"/>
          <a:chOff x="0" y="0"/>
          <a:chExt cx="0" cy="0"/>
        </a:xfrm>
      </p:grpSpPr>
      <p:sp>
        <p:nvSpPr>
          <p:cNvPr id="278" name="Google Shape;278;p2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GB" sz="3000" u="sng"/>
              <a:t> Surgical Options</a:t>
            </a:r>
            <a:endParaRPr b="1" i="1" sz="3000" u="sng"/>
          </a:p>
        </p:txBody>
      </p:sp>
      <p:sp>
        <p:nvSpPr>
          <p:cNvPr id="279" name="Google Shape;279;p25"/>
          <p:cNvSpPr txBox="1"/>
          <p:nvPr/>
        </p:nvSpPr>
        <p:spPr>
          <a:xfrm>
            <a:off x="865075" y="1480000"/>
            <a:ext cx="2345100" cy="2508900"/>
          </a:xfrm>
          <a:prstGeom prst="rect">
            <a:avLst/>
          </a:prstGeom>
          <a:noFill/>
          <a:ln cap="flat" cmpd="sng" w="19050">
            <a:solidFill>
              <a:srgbClr val="0000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b="1" i="1" lang="en-GB" sz="1700">
                <a:solidFill>
                  <a:schemeClr val="lt1"/>
                </a:solidFill>
                <a:latin typeface="Lato"/>
                <a:ea typeface="Lato"/>
                <a:cs typeface="Lato"/>
                <a:sym typeface="Lato"/>
              </a:rPr>
              <a:t>When to Consider</a:t>
            </a:r>
            <a:endParaRPr b="1" i="1" sz="1700">
              <a:solidFill>
                <a:schemeClr val="lt1"/>
              </a:solidFill>
              <a:latin typeface="Lato"/>
              <a:ea typeface="Lato"/>
              <a:cs typeface="Lato"/>
              <a:sym typeface="Lato"/>
            </a:endParaRPr>
          </a:p>
          <a:p>
            <a:pPr indent="0" lvl="0" marL="0" rtl="0" algn="l">
              <a:spcBef>
                <a:spcPts val="0"/>
              </a:spcBef>
              <a:spcAft>
                <a:spcPts val="0"/>
              </a:spcAft>
              <a:buNone/>
            </a:pPr>
            <a:r>
              <a:t/>
            </a:r>
            <a:endParaRPr b="1" i="1" sz="17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 Surgery Severe pain not controlled by other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treatments Significant impact on daily activities Failed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conservative management for 3+ months</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
        <p:nvSpPr>
          <p:cNvPr id="280" name="Google Shape;280;p25"/>
          <p:cNvSpPr txBox="1"/>
          <p:nvPr/>
        </p:nvSpPr>
        <p:spPr>
          <a:xfrm>
            <a:off x="3300425" y="1480000"/>
            <a:ext cx="2876700" cy="1908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700">
                <a:solidFill>
                  <a:schemeClr val="lt1"/>
                </a:solidFill>
                <a:latin typeface="Lato"/>
                <a:ea typeface="Lato"/>
                <a:cs typeface="Lato"/>
                <a:sym typeface="Lato"/>
              </a:rPr>
              <a:t>Types of Surgery Arthroscopy:</a:t>
            </a:r>
            <a:endParaRPr b="1" i="1" sz="1700">
              <a:solidFill>
                <a:schemeClr val="lt1"/>
              </a:solidFill>
              <a:latin typeface="Lato"/>
              <a:ea typeface="Lato"/>
              <a:cs typeface="Lato"/>
              <a:sym typeface="Lato"/>
            </a:endParaRPr>
          </a:p>
          <a:p>
            <a:pPr indent="0" lvl="0" marL="0" rtl="0" algn="l">
              <a:spcBef>
                <a:spcPts val="0"/>
              </a:spcBef>
              <a:spcAft>
                <a:spcPts val="0"/>
              </a:spcAft>
              <a:buNone/>
            </a:pPr>
            <a:r>
              <a:rPr b="1" i="1" lang="en-GB" sz="1700">
                <a:solidFill>
                  <a:schemeClr val="lt1"/>
                </a:solidFill>
                <a:latin typeface="Lato"/>
                <a:ea typeface="Lato"/>
                <a:cs typeface="Lato"/>
                <a:sym typeface="Lato"/>
              </a:rPr>
              <a:t> </a:t>
            </a:r>
            <a:endParaRPr b="1" i="1" sz="17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Rarely  recommended for OAJoint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replacement: Hip, knee, shoulder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Osteotomy: For younger patients</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
        <p:nvSpPr>
          <p:cNvPr id="281" name="Google Shape;281;p25"/>
          <p:cNvSpPr txBox="1"/>
          <p:nvPr/>
        </p:nvSpPr>
        <p:spPr>
          <a:xfrm>
            <a:off x="6397800" y="1573800"/>
            <a:ext cx="2190300" cy="2139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1800">
                <a:solidFill>
                  <a:schemeClr val="lt1"/>
                </a:solidFill>
                <a:latin typeface="Lato"/>
                <a:ea typeface="Lato"/>
                <a:cs typeface="Lato"/>
                <a:sym typeface="Lato"/>
              </a:rPr>
              <a:t>Referral</a:t>
            </a:r>
            <a:endParaRPr b="1" i="1" sz="1800">
              <a:solidFill>
                <a:schemeClr val="lt1"/>
              </a:solidFill>
              <a:latin typeface="Lato"/>
              <a:ea typeface="Lato"/>
              <a:cs typeface="Lato"/>
              <a:sym typeface="Lato"/>
            </a:endParaRPr>
          </a:p>
          <a:p>
            <a:pPr indent="0" lvl="0" marL="0" rtl="0" algn="l">
              <a:spcBef>
                <a:spcPts val="0"/>
              </a:spcBef>
              <a:spcAft>
                <a:spcPts val="0"/>
              </a:spcAft>
              <a:buNone/>
            </a:pPr>
            <a:r>
              <a:t/>
            </a:r>
            <a:endParaRPr b="1" i="1" sz="18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Refer to orthopedics when appropriate Discuss risks, benefits, and recovery time Consider patient age and comorbidities.</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2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GB" sz="2700" u="sng"/>
              <a:t>Complications &amp; Prognosis</a:t>
            </a:r>
            <a:endParaRPr b="1" i="1" sz="2700" u="sng"/>
          </a:p>
        </p:txBody>
      </p:sp>
      <p:sp>
        <p:nvSpPr>
          <p:cNvPr id="287" name="Google Shape;287;p26"/>
          <p:cNvSpPr txBox="1"/>
          <p:nvPr>
            <p:ph idx="1" type="body"/>
          </p:nvPr>
        </p:nvSpPr>
        <p:spPr>
          <a:xfrm>
            <a:off x="1297500" y="1567550"/>
            <a:ext cx="3403200" cy="29112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None/>
            </a:pPr>
            <a:r>
              <a:rPr i="1" lang="en-GB" sz="2025"/>
              <a:t>Complications</a:t>
            </a:r>
            <a:endParaRPr i="1" sz="2025"/>
          </a:p>
          <a:p>
            <a:pPr indent="0" lvl="0" marL="0" rtl="0" algn="l">
              <a:lnSpc>
                <a:spcPct val="95000"/>
              </a:lnSpc>
              <a:spcBef>
                <a:spcPts val="1200"/>
              </a:spcBef>
              <a:spcAft>
                <a:spcPts val="0"/>
              </a:spcAft>
              <a:buNone/>
            </a:pPr>
            <a:r>
              <a:rPr lang="en-GB" sz="1525"/>
              <a:t>Chronic pain and stiffness</a:t>
            </a:r>
            <a:endParaRPr sz="1525"/>
          </a:p>
          <a:p>
            <a:pPr indent="0" lvl="0" marL="0" rtl="0" algn="l">
              <a:lnSpc>
                <a:spcPct val="95000"/>
              </a:lnSpc>
              <a:spcBef>
                <a:spcPts val="1200"/>
              </a:spcBef>
              <a:spcAft>
                <a:spcPts val="0"/>
              </a:spcAft>
              <a:buNone/>
            </a:pPr>
            <a:r>
              <a:rPr lang="en-GB" sz="1525"/>
              <a:t>- Reduced mobility and disability  </a:t>
            </a:r>
            <a:endParaRPr sz="1525"/>
          </a:p>
          <a:p>
            <a:pPr indent="0" lvl="0" marL="0" rtl="0" algn="l">
              <a:lnSpc>
                <a:spcPct val="95000"/>
              </a:lnSpc>
              <a:spcBef>
                <a:spcPts val="1200"/>
              </a:spcBef>
              <a:spcAft>
                <a:spcPts val="0"/>
              </a:spcAft>
              <a:buNone/>
            </a:pPr>
            <a:r>
              <a:rPr lang="en-GB" sz="1525"/>
              <a:t>- Increased risk of falls and fractures</a:t>
            </a:r>
            <a:endParaRPr sz="1525"/>
          </a:p>
          <a:p>
            <a:pPr indent="0" lvl="0" marL="0" rtl="0" algn="l">
              <a:lnSpc>
                <a:spcPct val="95000"/>
              </a:lnSpc>
              <a:spcBef>
                <a:spcPts val="1200"/>
              </a:spcBef>
              <a:spcAft>
                <a:spcPts val="0"/>
              </a:spcAft>
              <a:buNone/>
            </a:pPr>
            <a:r>
              <a:rPr lang="en-GB" sz="1525"/>
              <a:t>- Impact on mental health: anxiety &amp; depression</a:t>
            </a:r>
            <a:endParaRPr sz="1525"/>
          </a:p>
          <a:p>
            <a:pPr indent="0" lvl="0" marL="0" rtl="0" algn="l">
              <a:lnSpc>
                <a:spcPct val="95000"/>
              </a:lnSpc>
              <a:spcBef>
                <a:spcPts val="1200"/>
              </a:spcBef>
              <a:spcAft>
                <a:spcPts val="0"/>
              </a:spcAft>
              <a:buNone/>
            </a:pPr>
            <a:r>
              <a:rPr lang="en-GB" sz="1525"/>
              <a:t>- Comorbidities: obesity, cardiovascular disease</a:t>
            </a:r>
            <a:endParaRPr sz="1525"/>
          </a:p>
          <a:p>
            <a:pPr indent="0" lvl="0" marL="0" rtl="0" algn="l">
              <a:lnSpc>
                <a:spcPct val="95000"/>
              </a:lnSpc>
              <a:spcBef>
                <a:spcPts val="1200"/>
              </a:spcBef>
              <a:spcAft>
                <a:spcPts val="1200"/>
              </a:spcAft>
              <a:buSzPts val="275"/>
              <a:buNone/>
            </a:pPr>
            <a:r>
              <a:t/>
            </a:r>
            <a:endParaRPr sz="1525"/>
          </a:p>
        </p:txBody>
      </p:sp>
      <p:sp>
        <p:nvSpPr>
          <p:cNvPr id="288" name="Google Shape;288;p26"/>
          <p:cNvSpPr txBox="1"/>
          <p:nvPr>
            <p:ph idx="2" type="body"/>
          </p:nvPr>
        </p:nvSpPr>
        <p:spPr>
          <a:xfrm>
            <a:off x="4933225" y="1567550"/>
            <a:ext cx="3403200" cy="2911200"/>
          </a:xfrm>
          <a:prstGeom prst="rect">
            <a:avLst/>
          </a:prstGeom>
        </p:spPr>
        <p:txBody>
          <a:bodyPr anchorCtr="0" anchor="t" bIns="91425" lIns="91425" spcFirstLastPara="1" rIns="91425" wrap="square" tIns="91425">
            <a:normAutofit fontScale="55000" lnSpcReduction="20000"/>
          </a:bodyPr>
          <a:lstStyle/>
          <a:p>
            <a:pPr indent="0" lvl="0" marL="0" rtl="0" algn="l">
              <a:spcBef>
                <a:spcPts val="0"/>
              </a:spcBef>
              <a:spcAft>
                <a:spcPts val="0"/>
              </a:spcAft>
              <a:buNone/>
            </a:pPr>
            <a:r>
              <a:rPr i="1" lang="en-GB" sz="2634"/>
              <a:t>Prognosis</a:t>
            </a:r>
            <a:endParaRPr i="1" sz="2634"/>
          </a:p>
          <a:p>
            <a:pPr indent="0" lvl="0" marL="0" rtl="0" algn="l">
              <a:spcBef>
                <a:spcPts val="1200"/>
              </a:spcBef>
              <a:spcAft>
                <a:spcPts val="0"/>
              </a:spcAft>
              <a:buNone/>
            </a:pPr>
            <a:r>
              <a:rPr lang="en-GB" sz="2217"/>
              <a:t>OA </a:t>
            </a:r>
            <a:r>
              <a:rPr lang="en-GB" sz="2542"/>
              <a:t>is a long-term but manageable condition</a:t>
            </a:r>
            <a:endParaRPr sz="2542"/>
          </a:p>
          <a:p>
            <a:pPr indent="0" lvl="0" marL="0" rtl="0" algn="l">
              <a:spcBef>
                <a:spcPts val="1200"/>
              </a:spcBef>
              <a:spcAft>
                <a:spcPts val="0"/>
              </a:spcAft>
              <a:buNone/>
            </a:pPr>
            <a:r>
              <a:rPr lang="en-GB" sz="2542"/>
              <a:t>- Symptoms can fluctuate over time</a:t>
            </a:r>
            <a:endParaRPr sz="2542"/>
          </a:p>
          <a:p>
            <a:pPr indent="0" lvl="0" marL="0" rtl="0" algn="l">
              <a:spcBef>
                <a:spcPts val="1200"/>
              </a:spcBef>
              <a:spcAft>
                <a:spcPts val="0"/>
              </a:spcAft>
              <a:buNone/>
            </a:pPr>
            <a:r>
              <a:rPr lang="en-GB" sz="2542"/>
              <a:t>- Early intervention improves outcomes</a:t>
            </a:r>
            <a:endParaRPr sz="2542"/>
          </a:p>
          <a:p>
            <a:pPr indent="0" lvl="0" marL="0" rtl="0" algn="l">
              <a:spcBef>
                <a:spcPts val="1200"/>
              </a:spcBef>
              <a:spcAft>
                <a:spcPts val="0"/>
              </a:spcAft>
              <a:buNone/>
            </a:pPr>
            <a:r>
              <a:rPr lang="en-GB" sz="2542"/>
              <a:t>- Most people live well with self-management</a:t>
            </a:r>
            <a:endParaRPr sz="2542"/>
          </a:p>
          <a:p>
            <a:pPr indent="0" lvl="0" marL="0" rtl="0" algn="l">
              <a:spcBef>
                <a:spcPts val="1200"/>
              </a:spcBef>
              <a:spcAft>
                <a:spcPts val="0"/>
              </a:spcAft>
              <a:buNone/>
            </a:pPr>
            <a:r>
              <a:rPr lang="en-GB" sz="2542"/>
              <a:t>- Quality of life can be maintained</a:t>
            </a:r>
            <a:endParaRPr sz="2542"/>
          </a:p>
          <a:p>
            <a:pPr indent="0" lvl="0" marL="0" rtl="0" algn="l">
              <a:spcBef>
                <a:spcPts val="1200"/>
              </a:spcBef>
              <a:spcAft>
                <a:spcPts val="1200"/>
              </a:spcAft>
              <a:buNone/>
            </a:pPr>
            <a:r>
              <a:t/>
            </a:r>
            <a:endParaRPr/>
          </a:p>
        </p:txBody>
      </p:sp>
      <p:sp>
        <p:nvSpPr>
          <p:cNvPr id="289" name="Google Shape;289;p26"/>
          <p:cNvSpPr txBox="1"/>
          <p:nvPr/>
        </p:nvSpPr>
        <p:spPr>
          <a:xfrm>
            <a:off x="1297500" y="4369450"/>
            <a:ext cx="76554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000">
                <a:solidFill>
                  <a:schemeClr val="lt1"/>
                </a:solidFill>
                <a:latin typeface="Lato"/>
                <a:ea typeface="Lato"/>
                <a:cs typeface="Lato"/>
                <a:sym typeface="Lato"/>
              </a:rPr>
              <a:t>verus Arthritis, 2024; NICE NG226, 2022)</a:t>
            </a:r>
            <a:endParaRPr sz="1000">
              <a:solidFill>
                <a:schemeClr val="lt1"/>
              </a:solidFill>
              <a:latin typeface="Lato"/>
              <a:ea typeface="Lato"/>
              <a:cs typeface="Lato"/>
              <a:sym typeface="Lato"/>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27"/>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3100" u="sng"/>
              <a:t>Case Study / Clinical Scenario</a:t>
            </a:r>
            <a:endParaRPr b="1" sz="3100" u="sng"/>
          </a:p>
        </p:txBody>
      </p:sp>
      <p:sp>
        <p:nvSpPr>
          <p:cNvPr id="295" name="Google Shape;295;p27"/>
          <p:cNvSpPr txBox="1"/>
          <p:nvPr>
            <p:ph idx="1" type="body"/>
          </p:nvPr>
        </p:nvSpPr>
        <p:spPr>
          <a:xfrm>
            <a:off x="869400" y="1307850"/>
            <a:ext cx="7405200" cy="7182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None/>
            </a:pPr>
            <a:r>
              <a:rPr b="1" lang="en-GB" sz="1625"/>
              <a:t>Patien</a:t>
            </a:r>
            <a:r>
              <a:rPr lang="en-GB" sz="1625"/>
              <a:t>t: 65-year-old female</a:t>
            </a:r>
            <a:endParaRPr sz="1625"/>
          </a:p>
          <a:p>
            <a:pPr indent="0" lvl="0" marL="0" rtl="0" algn="l">
              <a:lnSpc>
                <a:spcPct val="95000"/>
              </a:lnSpc>
              <a:spcBef>
                <a:spcPts val="1200"/>
              </a:spcBef>
              <a:spcAft>
                <a:spcPts val="0"/>
              </a:spcAft>
              <a:buNone/>
            </a:pPr>
            <a:r>
              <a:rPr lang="en-GB" sz="1625"/>
              <a:t>Presenting Complaint:</a:t>
            </a:r>
            <a:endParaRPr sz="1625"/>
          </a:p>
          <a:p>
            <a:pPr indent="0" lvl="0" marL="0" rtl="0" algn="l">
              <a:lnSpc>
                <a:spcPct val="95000"/>
              </a:lnSpc>
              <a:spcBef>
                <a:spcPts val="1200"/>
              </a:spcBef>
              <a:spcAft>
                <a:spcPts val="0"/>
              </a:spcAft>
              <a:buNone/>
            </a:pPr>
            <a:r>
              <a:rPr lang="en-GB" sz="1625"/>
              <a:t>6-month history of knee pain, worse with activity and stairs</a:t>
            </a:r>
            <a:endParaRPr sz="1625"/>
          </a:p>
          <a:p>
            <a:pPr indent="0" lvl="0" marL="0" rtl="0" algn="l">
              <a:lnSpc>
                <a:spcPct val="95000"/>
              </a:lnSpc>
              <a:spcBef>
                <a:spcPts val="1200"/>
              </a:spcBef>
              <a:spcAft>
                <a:spcPts val="0"/>
              </a:spcAft>
              <a:buNone/>
            </a:pPr>
            <a:r>
              <a:rPr b="1" lang="en-GB" sz="1625"/>
              <a:t>Examination:</a:t>
            </a:r>
            <a:endParaRPr b="1" sz="1625"/>
          </a:p>
          <a:p>
            <a:pPr indent="0" lvl="0" marL="0" rtl="0" algn="l">
              <a:lnSpc>
                <a:spcPct val="95000"/>
              </a:lnSpc>
              <a:spcBef>
                <a:spcPts val="1200"/>
              </a:spcBef>
              <a:spcAft>
                <a:spcPts val="0"/>
              </a:spcAft>
              <a:buNone/>
            </a:pPr>
            <a:r>
              <a:rPr lang="en-GB" sz="1625"/>
              <a:t>- Crepitus on movement</a:t>
            </a:r>
            <a:endParaRPr sz="1625"/>
          </a:p>
          <a:p>
            <a:pPr indent="0" lvl="0" marL="0" rtl="0" algn="l">
              <a:lnSpc>
                <a:spcPct val="95000"/>
              </a:lnSpc>
              <a:spcBef>
                <a:spcPts val="1200"/>
              </a:spcBef>
              <a:spcAft>
                <a:spcPts val="0"/>
              </a:spcAft>
              <a:buNone/>
            </a:pPr>
            <a:r>
              <a:rPr lang="en-GB" sz="1625"/>
              <a:t>- Reduced range of motion  </a:t>
            </a:r>
            <a:endParaRPr sz="1625"/>
          </a:p>
          <a:p>
            <a:pPr indent="0" lvl="0" marL="0" rtl="0" algn="l">
              <a:lnSpc>
                <a:spcPct val="95000"/>
              </a:lnSpc>
              <a:spcBef>
                <a:spcPts val="1200"/>
              </a:spcBef>
              <a:spcAft>
                <a:spcPts val="0"/>
              </a:spcAft>
              <a:buNone/>
            </a:pPr>
            <a:r>
              <a:rPr lang="en-GB" sz="1625"/>
              <a:t>- No significant swelling</a:t>
            </a:r>
            <a:endParaRPr sz="1625"/>
          </a:p>
          <a:p>
            <a:pPr indent="0" lvl="0" marL="0" rtl="0" algn="l">
              <a:lnSpc>
                <a:spcPct val="95000"/>
              </a:lnSpc>
              <a:spcBef>
                <a:spcPts val="1200"/>
              </a:spcBef>
              <a:spcAft>
                <a:spcPts val="0"/>
              </a:spcAft>
              <a:buNone/>
            </a:pPr>
            <a:r>
              <a:rPr b="1" lang="en-GB" sz="1625"/>
              <a:t>X-ray Findings:</a:t>
            </a:r>
            <a:endParaRPr b="1" sz="1625"/>
          </a:p>
          <a:p>
            <a:pPr indent="0" lvl="0" marL="0" rtl="0" algn="l">
              <a:lnSpc>
                <a:spcPct val="95000"/>
              </a:lnSpc>
              <a:spcBef>
                <a:spcPts val="1200"/>
              </a:spcBef>
              <a:spcAft>
                <a:spcPts val="0"/>
              </a:spcAft>
              <a:buNone/>
            </a:pPr>
            <a:r>
              <a:rPr lang="en-GB" sz="1625"/>
              <a:t>- Joint space narrowing</a:t>
            </a:r>
            <a:endParaRPr sz="1625"/>
          </a:p>
          <a:p>
            <a:pPr indent="0" lvl="0" marL="0" rtl="0" algn="l">
              <a:lnSpc>
                <a:spcPct val="95000"/>
              </a:lnSpc>
              <a:spcBef>
                <a:spcPts val="1200"/>
              </a:spcBef>
              <a:spcAft>
                <a:spcPts val="0"/>
              </a:spcAft>
              <a:buNone/>
            </a:pPr>
            <a:r>
              <a:rPr lang="en-GB" sz="1625"/>
              <a:t>- Osteophytes present</a:t>
            </a:r>
            <a:endParaRPr sz="1625"/>
          </a:p>
          <a:p>
            <a:pPr indent="0" lvl="0" marL="0" rtl="0" algn="l">
              <a:lnSpc>
                <a:spcPct val="95000"/>
              </a:lnSpc>
              <a:spcBef>
                <a:spcPts val="1200"/>
              </a:spcBef>
              <a:spcAft>
                <a:spcPts val="0"/>
              </a:spcAft>
              <a:buNone/>
            </a:pPr>
            <a:r>
              <a:rPr lang="en-GB" sz="1625"/>
              <a:t>4. Review in 6 weeksIcon: patient or case study</a:t>
            </a:r>
            <a:endParaRPr sz="1625"/>
          </a:p>
          <a:p>
            <a:pPr indent="0" lvl="0" marL="0" rtl="0" algn="l">
              <a:lnSpc>
                <a:spcPct val="95000"/>
              </a:lnSpc>
              <a:spcBef>
                <a:spcPts val="1200"/>
              </a:spcBef>
              <a:spcAft>
                <a:spcPts val="0"/>
              </a:spcAft>
              <a:buNone/>
            </a:pPr>
            <a:r>
              <a:rPr lang="en-GB" sz="1625"/>
              <a:t>Citation: (NICE NG226, 2022)</a:t>
            </a:r>
            <a:endParaRPr sz="1625"/>
          </a:p>
          <a:p>
            <a:pPr indent="0" lvl="0" marL="0" rtl="0" algn="l">
              <a:lnSpc>
                <a:spcPct val="95000"/>
              </a:lnSpc>
              <a:spcBef>
                <a:spcPts val="1200"/>
              </a:spcBef>
              <a:spcAft>
                <a:spcPts val="1200"/>
              </a:spcAft>
              <a:buSzPts val="275"/>
              <a:buNone/>
            </a:pPr>
            <a:r>
              <a:t/>
            </a:r>
            <a:endParaRPr sz="1625"/>
          </a:p>
        </p:txBody>
      </p:sp>
      <p:pic>
        <p:nvPicPr>
          <p:cNvPr descr="Case Study - Free of Charge Creative Commons Chalkboard image" id="296" name="Google Shape;296;p27"/>
          <p:cNvPicPr preferRelativeResize="0"/>
          <p:nvPr/>
        </p:nvPicPr>
        <p:blipFill>
          <a:blip r:embed="rId3">
            <a:alphaModFix/>
          </a:blip>
          <a:stretch>
            <a:fillRect/>
          </a:stretch>
        </p:blipFill>
        <p:spPr>
          <a:xfrm>
            <a:off x="6866600" y="1307850"/>
            <a:ext cx="1959651" cy="1306426"/>
          </a:xfrm>
          <a:prstGeom prst="rect">
            <a:avLst/>
          </a:prstGeom>
          <a:noFill/>
          <a:ln>
            <a:noFill/>
          </a:ln>
        </p:spPr>
      </p:pic>
      <p:pic>
        <p:nvPicPr>
          <p:cNvPr descr="Physical therapists are using the handle to the patient knee to check for pain. (provided by Getty Images)" id="297" name="Google Shape;297;p27"/>
          <p:cNvPicPr preferRelativeResize="0"/>
          <p:nvPr/>
        </p:nvPicPr>
        <p:blipFill>
          <a:blip r:embed="rId4">
            <a:alphaModFix/>
          </a:blip>
          <a:stretch>
            <a:fillRect/>
          </a:stretch>
        </p:blipFill>
        <p:spPr>
          <a:xfrm>
            <a:off x="6866362" y="2770425"/>
            <a:ext cx="1960136" cy="1306424"/>
          </a:xfrm>
          <a:prstGeom prst="rect">
            <a:avLst/>
          </a:prstGeom>
          <a:noFill/>
          <a:ln>
            <a:noFill/>
          </a:ln>
        </p:spPr>
      </p:pic>
      <p:sp>
        <p:nvSpPr>
          <p:cNvPr id="298" name="Google Shape;298;p27"/>
          <p:cNvSpPr txBox="1"/>
          <p:nvPr/>
        </p:nvSpPr>
        <p:spPr>
          <a:xfrm>
            <a:off x="6857475" y="4076850"/>
            <a:ext cx="19779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800">
                <a:solidFill>
                  <a:schemeClr val="lt1"/>
                </a:solidFill>
                <a:latin typeface="Lato"/>
                <a:ea typeface="Lato"/>
                <a:cs typeface="Lato"/>
                <a:sym typeface="Lato"/>
              </a:rPr>
              <a:t> (NICE NG226, 2022)</a:t>
            </a:r>
            <a:endParaRPr sz="800">
              <a:solidFill>
                <a:schemeClr val="lt1"/>
              </a:solidFill>
              <a:latin typeface="Lato"/>
              <a:ea typeface="Lato"/>
              <a:cs typeface="Lato"/>
              <a:sym typeface="Lato"/>
            </a:endParaRPr>
          </a:p>
        </p:txBody>
      </p:sp>
      <p:sp>
        <p:nvSpPr>
          <p:cNvPr id="299" name="Google Shape;299;p27"/>
          <p:cNvSpPr txBox="1"/>
          <p:nvPr/>
        </p:nvSpPr>
        <p:spPr>
          <a:xfrm>
            <a:off x="3565375" y="2763600"/>
            <a:ext cx="5147700" cy="2379900"/>
          </a:xfrm>
          <a:prstGeom prst="rect">
            <a:avLst/>
          </a:prstGeom>
          <a:noFill/>
          <a:ln>
            <a:noFill/>
          </a:ln>
        </p:spPr>
        <p:txBody>
          <a:bodyPr anchorCtr="0" anchor="t" bIns="91425" lIns="91425" spcFirstLastPara="1" rIns="91425" wrap="square" tIns="91425">
            <a:spAutoFit/>
          </a:bodyPr>
          <a:lstStyle/>
          <a:p>
            <a:pPr indent="0" lvl="0" marL="0" rtl="0" algn="l">
              <a:lnSpc>
                <a:spcPct val="95000"/>
              </a:lnSpc>
              <a:spcBef>
                <a:spcPts val="0"/>
              </a:spcBef>
              <a:spcAft>
                <a:spcPts val="0"/>
              </a:spcAft>
              <a:buNone/>
            </a:pPr>
            <a:r>
              <a:rPr lang="en-GB" sz="1625">
                <a:solidFill>
                  <a:schemeClr val="lt1"/>
                </a:solidFill>
                <a:latin typeface="Lato"/>
                <a:ea typeface="Lato"/>
                <a:cs typeface="Lato"/>
                <a:sym typeface="Lato"/>
              </a:rPr>
              <a:t>Management Plan:</a:t>
            </a:r>
            <a:endParaRPr sz="1625">
              <a:solidFill>
                <a:schemeClr val="lt1"/>
              </a:solidFill>
              <a:latin typeface="Lato"/>
              <a:ea typeface="Lato"/>
              <a:cs typeface="Lato"/>
              <a:sym typeface="Lato"/>
            </a:endParaRPr>
          </a:p>
          <a:p>
            <a:pPr indent="0" lvl="0" marL="0" rtl="0" algn="l">
              <a:lnSpc>
                <a:spcPct val="95000"/>
              </a:lnSpc>
              <a:spcBef>
                <a:spcPts val="1200"/>
              </a:spcBef>
              <a:spcAft>
                <a:spcPts val="0"/>
              </a:spcAft>
              <a:buNone/>
            </a:pPr>
            <a:r>
              <a:rPr lang="en-GB" sz="1625">
                <a:solidFill>
                  <a:schemeClr val="lt1"/>
                </a:solidFill>
                <a:latin typeface="Lato"/>
                <a:ea typeface="Lato"/>
                <a:cs typeface="Lato"/>
                <a:sym typeface="Lato"/>
              </a:rPr>
              <a:t>1. Education + structured exercise program</a:t>
            </a:r>
            <a:endParaRPr sz="1625">
              <a:solidFill>
                <a:schemeClr val="lt1"/>
              </a:solidFill>
              <a:latin typeface="Lato"/>
              <a:ea typeface="Lato"/>
              <a:cs typeface="Lato"/>
              <a:sym typeface="Lato"/>
            </a:endParaRPr>
          </a:p>
          <a:p>
            <a:pPr indent="0" lvl="0" marL="0" rtl="0" algn="l">
              <a:lnSpc>
                <a:spcPct val="95000"/>
              </a:lnSpc>
              <a:spcBef>
                <a:spcPts val="1200"/>
              </a:spcBef>
              <a:spcAft>
                <a:spcPts val="0"/>
              </a:spcAft>
              <a:buNone/>
            </a:pPr>
            <a:r>
              <a:rPr lang="en-GB" sz="1625">
                <a:solidFill>
                  <a:schemeClr val="lt1"/>
                </a:solidFill>
                <a:latin typeface="Lato"/>
                <a:ea typeface="Lato"/>
                <a:cs typeface="Lato"/>
                <a:sym typeface="Lato"/>
              </a:rPr>
              <a:t>2. Weight management advice</a:t>
            </a:r>
            <a:endParaRPr sz="1625">
              <a:solidFill>
                <a:schemeClr val="lt1"/>
              </a:solidFill>
              <a:latin typeface="Lato"/>
              <a:ea typeface="Lato"/>
              <a:cs typeface="Lato"/>
              <a:sym typeface="Lato"/>
            </a:endParaRPr>
          </a:p>
          <a:p>
            <a:pPr indent="0" lvl="0" marL="0" rtl="0" algn="l">
              <a:lnSpc>
                <a:spcPct val="95000"/>
              </a:lnSpc>
              <a:spcBef>
                <a:spcPts val="1200"/>
              </a:spcBef>
              <a:spcAft>
                <a:spcPts val="0"/>
              </a:spcAft>
              <a:buNone/>
            </a:pPr>
            <a:r>
              <a:rPr lang="en-GB" sz="1625">
                <a:solidFill>
                  <a:schemeClr val="lt1"/>
                </a:solidFill>
                <a:latin typeface="Lato"/>
                <a:ea typeface="Lato"/>
                <a:cs typeface="Lato"/>
                <a:sym typeface="Lato"/>
              </a:rPr>
              <a:t>3. Topical NSAID for pain relief</a:t>
            </a:r>
            <a:endParaRPr sz="1625">
              <a:solidFill>
                <a:schemeClr val="lt1"/>
              </a:solidFill>
              <a:latin typeface="Lato"/>
              <a:ea typeface="Lato"/>
              <a:cs typeface="Lato"/>
              <a:sym typeface="Lato"/>
            </a:endParaRPr>
          </a:p>
          <a:p>
            <a:pPr indent="0" lvl="0" marL="0" rtl="0" algn="l">
              <a:lnSpc>
                <a:spcPct val="95000"/>
              </a:lnSpc>
              <a:spcBef>
                <a:spcPts val="1200"/>
              </a:spcBef>
              <a:spcAft>
                <a:spcPts val="0"/>
              </a:spcAft>
              <a:buNone/>
            </a:pPr>
            <a:r>
              <a:rPr lang="en-GB" sz="1625">
                <a:solidFill>
                  <a:schemeClr val="lt1"/>
                </a:solidFill>
                <a:latin typeface="Lato"/>
                <a:ea typeface="Lato"/>
                <a:cs typeface="Lato"/>
                <a:sym typeface="Lato"/>
              </a:rPr>
              <a:t>4. Review in 6 weeksIcon: patient or case study</a:t>
            </a:r>
            <a:endParaRPr sz="1625">
              <a:solidFill>
                <a:schemeClr val="lt1"/>
              </a:solidFill>
              <a:latin typeface="Lato"/>
              <a:ea typeface="Lato"/>
              <a:cs typeface="Lato"/>
              <a:sym typeface="Lato"/>
            </a:endParaRPr>
          </a:p>
          <a:p>
            <a:pPr indent="0" lvl="0" marL="0" rtl="0" algn="l">
              <a:lnSpc>
                <a:spcPct val="95000"/>
              </a:lnSpc>
              <a:spcBef>
                <a:spcPts val="1200"/>
              </a:spcBef>
              <a:spcAft>
                <a:spcPts val="1200"/>
              </a:spcAft>
              <a:buNone/>
            </a:pPr>
            <a:r>
              <a:rPr lang="en-GB" sz="1625">
                <a:solidFill>
                  <a:schemeClr val="lt1"/>
                </a:solidFill>
                <a:latin typeface="Lato"/>
                <a:ea typeface="Lato"/>
                <a:cs typeface="Lato"/>
                <a:sym typeface="Lato"/>
              </a:rPr>
              <a:t>Citation:</a:t>
            </a:r>
            <a:endParaRPr sz="1300">
              <a:solidFill>
                <a:schemeClr val="lt1"/>
              </a:solidFill>
              <a:latin typeface="Lato"/>
              <a:ea typeface="Lato"/>
              <a:cs typeface="Lato"/>
              <a:sym typeface="Lato"/>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 name="Shape 303"/>
        <p:cNvGrpSpPr/>
        <p:nvPr/>
      </p:nvGrpSpPr>
      <p:grpSpPr>
        <a:xfrm>
          <a:off x="0" y="0"/>
          <a:ext cx="0" cy="0"/>
          <a:chOff x="0" y="0"/>
          <a:chExt cx="0" cy="0"/>
        </a:xfrm>
      </p:grpSpPr>
      <p:sp>
        <p:nvSpPr>
          <p:cNvPr id="304" name="Google Shape;304;p28"/>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i="1" lang="en-GB" sz="2700" u="sng"/>
              <a:t>Future Directions &amp; Research</a:t>
            </a:r>
            <a:endParaRPr b="1" i="1" sz="2700" u="sng"/>
          </a:p>
        </p:txBody>
      </p:sp>
      <p:sp>
        <p:nvSpPr>
          <p:cNvPr id="305" name="Google Shape;305;p28"/>
          <p:cNvSpPr txBox="1"/>
          <p:nvPr>
            <p:ph idx="1" type="body"/>
          </p:nvPr>
        </p:nvSpPr>
        <p:spPr>
          <a:xfrm>
            <a:off x="142000" y="1567550"/>
            <a:ext cx="2858100" cy="29112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None/>
            </a:pPr>
            <a:r>
              <a:rPr lang="en-GB" sz="1615"/>
              <a:t>New Treatments </a:t>
            </a:r>
            <a:endParaRPr sz="1615"/>
          </a:p>
          <a:p>
            <a:pPr indent="0" lvl="0" marL="0" rtl="0" algn="l">
              <a:lnSpc>
                <a:spcPct val="95000"/>
              </a:lnSpc>
              <a:spcBef>
                <a:spcPts val="1200"/>
              </a:spcBef>
              <a:spcAft>
                <a:spcPts val="0"/>
              </a:spcAft>
              <a:buNone/>
            </a:pPr>
            <a:r>
              <a:rPr lang="en-GB" sz="1415"/>
              <a:t>Biologics targeting inflam</a:t>
            </a:r>
            <a:r>
              <a:rPr lang="en-GB" sz="1415"/>
              <a:t>ma</a:t>
            </a:r>
            <a:r>
              <a:rPr lang="en-GB" sz="1415"/>
              <a:t>tion </a:t>
            </a:r>
            <a:endParaRPr sz="1415"/>
          </a:p>
          <a:p>
            <a:pPr indent="0" lvl="0" marL="0" rtl="0" algn="l">
              <a:lnSpc>
                <a:spcPct val="95000"/>
              </a:lnSpc>
              <a:spcBef>
                <a:spcPts val="1200"/>
              </a:spcBef>
              <a:spcAft>
                <a:spcPts val="0"/>
              </a:spcAft>
              <a:buNone/>
            </a:pPr>
            <a:r>
              <a:rPr lang="en-GB" sz="1415"/>
              <a:t>Gene therapy research</a:t>
            </a:r>
            <a:endParaRPr sz="1415"/>
          </a:p>
          <a:p>
            <a:pPr indent="0" lvl="0" marL="0" rtl="0" algn="l">
              <a:lnSpc>
                <a:spcPct val="95000"/>
              </a:lnSpc>
              <a:spcBef>
                <a:spcPts val="1200"/>
              </a:spcBef>
              <a:spcAft>
                <a:spcPts val="1200"/>
              </a:spcAft>
              <a:buSzPts val="605"/>
              <a:buNone/>
            </a:pPr>
            <a:r>
              <a:t/>
            </a:r>
            <a:endParaRPr sz="1415"/>
          </a:p>
        </p:txBody>
      </p:sp>
      <p:sp>
        <p:nvSpPr>
          <p:cNvPr id="306" name="Google Shape;306;p28"/>
          <p:cNvSpPr txBox="1"/>
          <p:nvPr>
            <p:ph idx="2" type="body"/>
          </p:nvPr>
        </p:nvSpPr>
        <p:spPr>
          <a:xfrm>
            <a:off x="3324900" y="1567550"/>
            <a:ext cx="2858100" cy="291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J</a:t>
            </a:r>
            <a:r>
              <a:rPr lang="en-GB" sz="1600"/>
              <a:t>oint Preservation </a:t>
            </a:r>
            <a:endParaRPr sz="1600"/>
          </a:p>
          <a:p>
            <a:pPr indent="0" lvl="0" marL="0" rtl="0" algn="l">
              <a:spcBef>
                <a:spcPts val="1200"/>
              </a:spcBef>
              <a:spcAft>
                <a:spcPts val="0"/>
              </a:spcAft>
              <a:buNone/>
            </a:pPr>
            <a:r>
              <a:rPr lang="en-GB"/>
              <a:t>Cartilage regeneration Stem cell therapy</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
        <p:nvSpPr>
          <p:cNvPr id="307" name="Google Shape;307;p28"/>
          <p:cNvSpPr txBox="1"/>
          <p:nvPr/>
        </p:nvSpPr>
        <p:spPr>
          <a:xfrm>
            <a:off x="6307200" y="1567550"/>
            <a:ext cx="2836800" cy="1277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600">
                <a:solidFill>
                  <a:schemeClr val="lt1"/>
                </a:solidFill>
                <a:latin typeface="Lato"/>
                <a:ea typeface="Lato"/>
                <a:cs typeface="Lato"/>
                <a:sym typeface="Lato"/>
              </a:rPr>
              <a:t>Technology</a:t>
            </a:r>
            <a:endParaRPr sz="1600">
              <a:solidFill>
                <a:schemeClr val="lt1"/>
              </a:solidFill>
              <a:latin typeface="Lato"/>
              <a:ea typeface="Lato"/>
              <a:cs typeface="Lato"/>
              <a:sym typeface="Lato"/>
            </a:endParaRPr>
          </a:p>
          <a:p>
            <a:pPr indent="0" lvl="0" marL="0" rtl="0" algn="l">
              <a:spcBef>
                <a:spcPts val="0"/>
              </a:spcBef>
              <a:spcAft>
                <a:spcPts val="0"/>
              </a:spcAft>
              <a:buNone/>
            </a:pPr>
            <a:r>
              <a:t/>
            </a:r>
            <a:endParaRPr sz="16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Wearable activity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Monitors</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AI for early detection</a:t>
            </a:r>
            <a:endParaRPr sz="1300">
              <a:solidFill>
                <a:schemeClr val="lt1"/>
              </a:solidFill>
              <a:latin typeface="Lato"/>
              <a:ea typeface="Lato"/>
              <a:cs typeface="Lato"/>
              <a:sym typeface="Lato"/>
            </a:endParaRPr>
          </a:p>
        </p:txBody>
      </p:sp>
      <p:pic>
        <p:nvPicPr>
          <p:cNvPr descr="Internet of Things and Communication Technology (provided by Getty Images)" id="308" name="Google Shape;308;p28"/>
          <p:cNvPicPr preferRelativeResize="0"/>
          <p:nvPr/>
        </p:nvPicPr>
        <p:blipFill>
          <a:blip r:embed="rId3">
            <a:alphaModFix/>
          </a:blip>
          <a:stretch>
            <a:fillRect/>
          </a:stretch>
        </p:blipFill>
        <p:spPr>
          <a:xfrm>
            <a:off x="6507800" y="2844950"/>
            <a:ext cx="1227423" cy="803702"/>
          </a:xfrm>
          <a:prstGeom prst="rect">
            <a:avLst/>
          </a:prstGeom>
          <a:noFill/>
          <a:ln>
            <a:noFill/>
          </a:ln>
        </p:spPr>
      </p:pic>
      <p:pic>
        <p:nvPicPr>
          <p:cNvPr descr="Medical Healthcare Research and Development Concept. (provided by Getty Images)" id="309" name="Google Shape;309;p28"/>
          <p:cNvPicPr preferRelativeResize="0"/>
          <p:nvPr/>
        </p:nvPicPr>
        <p:blipFill>
          <a:blip r:embed="rId4">
            <a:alphaModFix/>
          </a:blip>
          <a:stretch>
            <a:fillRect/>
          </a:stretch>
        </p:blipFill>
        <p:spPr>
          <a:xfrm>
            <a:off x="265450" y="2701860"/>
            <a:ext cx="1541028" cy="642601"/>
          </a:xfrm>
          <a:prstGeom prst="rect">
            <a:avLst/>
          </a:prstGeom>
          <a:noFill/>
          <a:ln>
            <a:noFill/>
          </a:ln>
        </p:spPr>
      </p:pic>
      <p:pic>
        <p:nvPicPr>
          <p:cNvPr descr="Excited science students with teacher doing chemical experiment in the laboratory at university. (provided by Getty Images)" id="310" name="Google Shape;310;p28"/>
          <p:cNvPicPr preferRelativeResize="0"/>
          <p:nvPr/>
        </p:nvPicPr>
        <p:blipFill>
          <a:blip r:embed="rId5">
            <a:alphaModFix/>
          </a:blip>
          <a:stretch>
            <a:fillRect/>
          </a:stretch>
        </p:blipFill>
        <p:spPr>
          <a:xfrm>
            <a:off x="3574775" y="2638900"/>
            <a:ext cx="1541023" cy="806780"/>
          </a:xfrm>
          <a:prstGeom prst="rect">
            <a:avLst/>
          </a:prstGeom>
          <a:noFill/>
          <a:ln>
            <a:noFill/>
          </a:ln>
        </p:spPr>
      </p:pic>
      <p:sp>
        <p:nvSpPr>
          <p:cNvPr id="311" name="Google Shape;311;p28"/>
          <p:cNvSpPr txBox="1"/>
          <p:nvPr/>
        </p:nvSpPr>
        <p:spPr>
          <a:xfrm>
            <a:off x="233700" y="3648650"/>
            <a:ext cx="86766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900">
                <a:solidFill>
                  <a:schemeClr val="lt1"/>
                </a:solidFill>
                <a:latin typeface="Lato"/>
                <a:ea typeface="Lato"/>
                <a:cs typeface="Lato"/>
                <a:sym typeface="Lato"/>
              </a:rPr>
              <a:t>(Arthritis Research UK, 2023)</a:t>
            </a:r>
            <a:endParaRPr sz="900">
              <a:solidFill>
                <a:schemeClr val="lt1"/>
              </a:solidFill>
              <a:latin typeface="Lato"/>
              <a:ea typeface="Lato"/>
              <a:cs typeface="Lato"/>
              <a:sym typeface="Lato"/>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5" name="Shape 315"/>
        <p:cNvGrpSpPr/>
        <p:nvPr/>
      </p:nvGrpSpPr>
      <p:grpSpPr>
        <a:xfrm>
          <a:off x="0" y="0"/>
          <a:ext cx="0" cy="0"/>
          <a:chOff x="0" y="0"/>
          <a:chExt cx="0" cy="0"/>
        </a:xfrm>
      </p:grpSpPr>
      <p:sp>
        <p:nvSpPr>
          <p:cNvPr id="316" name="Google Shape;316;p29"/>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i="1" lang="en-GB" sz="3000" u="sng"/>
              <a:t>Conclusion</a:t>
            </a:r>
            <a:endParaRPr i="1" sz="3000" u="sng"/>
          </a:p>
        </p:txBody>
      </p:sp>
      <p:sp>
        <p:nvSpPr>
          <p:cNvPr id="317" name="Google Shape;317;p29"/>
          <p:cNvSpPr txBox="1"/>
          <p:nvPr>
            <p:ph idx="1" type="body"/>
          </p:nvPr>
        </p:nvSpPr>
        <p:spPr>
          <a:xfrm>
            <a:off x="1213950" y="1400450"/>
            <a:ext cx="7038900" cy="29112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None/>
            </a:pPr>
            <a:r>
              <a:rPr lang="en-GB" sz="1325"/>
              <a:t>Osteoarthritis is the most common joint condition, but it is manageable.</a:t>
            </a:r>
            <a:endParaRPr sz="1325"/>
          </a:p>
          <a:p>
            <a:pPr indent="0" lvl="0" marL="0" rtl="0" algn="l">
              <a:lnSpc>
                <a:spcPct val="95000"/>
              </a:lnSpc>
              <a:spcBef>
                <a:spcPts val="1200"/>
              </a:spcBef>
              <a:spcAft>
                <a:spcPts val="0"/>
              </a:spcAft>
              <a:buNone/>
            </a:pPr>
            <a:r>
              <a:rPr lang="en-GB" sz="1325"/>
              <a:t>The evidence is clear:</a:t>
            </a:r>
            <a:endParaRPr sz="1325"/>
          </a:p>
          <a:p>
            <a:pPr indent="0" lvl="0" marL="0" rtl="0" algn="l">
              <a:lnSpc>
                <a:spcPct val="95000"/>
              </a:lnSpc>
              <a:spcBef>
                <a:spcPts val="1200"/>
              </a:spcBef>
              <a:spcAft>
                <a:spcPts val="0"/>
              </a:spcAft>
              <a:buNone/>
            </a:pPr>
            <a:r>
              <a:rPr lang="en-GB" sz="1325"/>
              <a:t>Early diagnosis + Exercise + Education + Weight management = Better outcomes</a:t>
            </a:r>
            <a:endParaRPr sz="1325"/>
          </a:p>
          <a:p>
            <a:pPr indent="0" lvl="0" marL="0" rtl="0" algn="l">
              <a:lnSpc>
                <a:spcPct val="95000"/>
              </a:lnSpc>
              <a:spcBef>
                <a:spcPts val="1200"/>
              </a:spcBef>
              <a:spcAft>
                <a:spcPts val="0"/>
              </a:spcAft>
              <a:buNone/>
            </a:pPr>
            <a:r>
              <a:rPr lang="en-GB" sz="1325"/>
              <a:t>Treatment should be stepped and patient-centered.</a:t>
            </a:r>
            <a:endParaRPr sz="1325"/>
          </a:p>
          <a:p>
            <a:pPr indent="0" lvl="0" marL="0" rtl="0" algn="l">
              <a:lnSpc>
                <a:spcPct val="95000"/>
              </a:lnSpc>
              <a:spcBef>
                <a:spcPts val="1200"/>
              </a:spcBef>
              <a:spcAft>
                <a:spcPts val="0"/>
              </a:spcAft>
              <a:buNone/>
            </a:pPr>
            <a:r>
              <a:rPr lang="en-GB" sz="1325"/>
              <a:t>Every patient can live well with the right support and self-management tools.</a:t>
            </a:r>
            <a:endParaRPr sz="1325"/>
          </a:p>
          <a:p>
            <a:pPr indent="0" lvl="0" marL="0" rtl="0" algn="l">
              <a:lnSpc>
                <a:spcPct val="95000"/>
              </a:lnSpc>
              <a:spcBef>
                <a:spcPts val="1200"/>
              </a:spcBef>
              <a:spcAft>
                <a:spcPts val="1200"/>
              </a:spcAft>
              <a:buSzPts val="275"/>
              <a:buNone/>
            </a:pPr>
            <a:r>
              <a:t/>
            </a:r>
            <a:endParaRPr sz="1325"/>
          </a:p>
        </p:txBody>
      </p:sp>
      <p:sp>
        <p:nvSpPr>
          <p:cNvPr id="318" name="Google Shape;318;p29"/>
          <p:cNvSpPr/>
          <p:nvPr/>
        </p:nvSpPr>
        <p:spPr>
          <a:xfrm>
            <a:off x="1379300" y="3414425"/>
            <a:ext cx="5793000" cy="537900"/>
          </a:xfrm>
          <a:prstGeom prst="rect">
            <a:avLst/>
          </a:prstGeom>
          <a:solidFill>
            <a:srgbClr val="CCCC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319" name="Google Shape;319;p29"/>
          <p:cNvSpPr txBox="1"/>
          <p:nvPr/>
        </p:nvSpPr>
        <p:spPr>
          <a:xfrm>
            <a:off x="1379300" y="3552125"/>
            <a:ext cx="7489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a:solidFill>
                  <a:schemeClr val="lt1"/>
                </a:solidFill>
                <a:latin typeface="Lato"/>
                <a:ea typeface="Lato"/>
                <a:cs typeface="Lato"/>
                <a:sym typeface="Lato"/>
              </a:rPr>
              <a:t>Take Home: Move more, manage weight, and stay involved in your care</a:t>
            </a:r>
            <a:endParaRPr b="1">
              <a:solidFill>
                <a:schemeClr val="lt1"/>
              </a:solidFill>
              <a:latin typeface="Lato"/>
              <a:ea typeface="Lato"/>
              <a:cs typeface="Lato"/>
              <a:sym typeface="Lato"/>
            </a:endParaRPr>
          </a:p>
        </p:txBody>
      </p:sp>
      <p:pic>
        <p:nvPicPr>
          <p:cNvPr descr="questions and answers icon vector. Isolated contour symbol illustration (provided by Getty Images)" id="320" name="Google Shape;320;p29"/>
          <p:cNvPicPr preferRelativeResize="0"/>
          <p:nvPr/>
        </p:nvPicPr>
        <p:blipFill>
          <a:blip r:embed="rId3">
            <a:alphaModFix/>
          </a:blip>
          <a:stretch>
            <a:fillRect/>
          </a:stretch>
        </p:blipFill>
        <p:spPr>
          <a:xfrm>
            <a:off x="7201400" y="515300"/>
            <a:ext cx="1135002" cy="1135002"/>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4" name="Shape 324"/>
        <p:cNvGrpSpPr/>
        <p:nvPr/>
      </p:nvGrpSpPr>
      <p:grpSpPr>
        <a:xfrm>
          <a:off x="0" y="0"/>
          <a:ext cx="0" cy="0"/>
          <a:chOff x="0" y="0"/>
          <a:chExt cx="0" cy="0"/>
        </a:xfrm>
      </p:grpSpPr>
      <p:sp>
        <p:nvSpPr>
          <p:cNvPr id="325" name="Google Shape;325;p30"/>
          <p:cNvSpPr txBox="1"/>
          <p:nvPr>
            <p:ph type="title"/>
          </p:nvPr>
        </p:nvSpPr>
        <p:spPr>
          <a:xfrm>
            <a:off x="1052550" y="291325"/>
            <a:ext cx="7038900" cy="1430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2600"/>
              <a:t>References</a:t>
            </a:r>
            <a:endParaRPr sz="2600"/>
          </a:p>
        </p:txBody>
      </p:sp>
      <p:sp>
        <p:nvSpPr>
          <p:cNvPr id="326" name="Google Shape;326;p30"/>
          <p:cNvSpPr txBox="1"/>
          <p:nvPr>
            <p:ph idx="1" type="body"/>
          </p:nvPr>
        </p:nvSpPr>
        <p:spPr>
          <a:xfrm>
            <a:off x="484500" y="1025375"/>
            <a:ext cx="8561700" cy="25296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1200"/>
              </a:spcAft>
              <a:buNone/>
            </a:pPr>
            <a:r>
              <a:rPr lang="en-GB" sz="1625"/>
              <a:t>1. NICE. Osteoarthritis in over 16s: diagnosis and management. NG226. 2022. https://www.nice.org.uk/guidance/ng2262. Versus Arthritis. Osteoarthritis. 2024. https://www.versusarthritis.org/about-arthritis/conditions/osteoarthritis/3. NHS. Osteoarthritis. 2023. https://www.nhs.uk/conditions/osteoarthritis/4. BMJ Best Practice. Osteoarthritis. 2023. https://bestpractice.bmj.com/topics/en-gb/255. Arthritis Foundation. Osteoarthritis. 2024. https://www.arthritis.org/diseases/osteoarthritis6. British Orthopaedic Association. BOA Standards. 2023. https://www.boa.ac.uk7. British National Formulary. BNF 85.2023.https://bnf.nice.org.uk8.WHO.MusculoskeletalConditions.2023.https://www.who.int/news-room/fact-sheets/detail/musculoskeletal-conditions9. Arthritis Research UK. State of OA Report. 2023. https://www.versusarthritis.org10. Cochrane Review. Exercise for OA. 2022. https://www.cochranelibrary.com11. Lancet Rheumatology. OA Epidemiology. 2022. https://www.thelancet.com/rheumatology12. RCGP. OA Toolkit. 2023. https://www.rcgp.org.uk13. EULAR Recommendations. OA Management. 2021. https://www.eular.org14. ACR Guidelines. OA Treatment. 2020. https://www.rheumatology.org15. Public Health England. OA Data. 2022. https://www.gov.uk/government/publications</a:t>
            </a:r>
            <a:endParaRPr sz="1625"/>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0" name="Shape 330"/>
        <p:cNvGrpSpPr/>
        <p:nvPr/>
      </p:nvGrpSpPr>
      <p:grpSpPr>
        <a:xfrm>
          <a:off x="0" y="0"/>
          <a:ext cx="0" cy="0"/>
          <a:chOff x="0" y="0"/>
          <a:chExt cx="0" cy="0"/>
        </a:xfrm>
      </p:grpSpPr>
      <p:sp>
        <p:nvSpPr>
          <p:cNvPr id="331" name="Google Shape;331;p31"/>
          <p:cNvSpPr txBox="1"/>
          <p:nvPr>
            <p:ph idx="1" type="body"/>
          </p:nvPr>
        </p:nvSpPr>
        <p:spPr>
          <a:xfrm>
            <a:off x="837025" y="1462575"/>
            <a:ext cx="7631400" cy="29823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275"/>
              <a:buNone/>
            </a:pPr>
            <a:r>
              <a:rPr lang="en-GB" sz="1325"/>
              <a:t>16. J Rheumatol. NSAIDs in OA. 2023.17. Ann Rheum Dis. Weight loss and OA. 2022.18. Osteoarthritis Cartilage Journal. 2023.19. Physio Network. Exercise Therapy. 2023. https://www.physio-network.com20. CSP. Physiotherapy Guidelines. 2022. https://www.csp.org.uk21. BSR. Rheumatology Guidelines. 2023. https://www.rheumatology.org.uk22. SIGN Guidelines. OA Management. 2021. https://www.sign.ac.uk23. NICE CKS. Osteoarthritis. 2023. https://cks.nice.org.uk24. Patient.info. Osteoarthritis. 2024. https://patient.info25. WebMD. Osteoarthritis Overview. 2024. https://www.webmd.com/osteoarthritis26. Mayo Clinic. OA Treatment. 2023. https://www.mayoclinic.org/diseases-conditions/osteoarthritis27. Harvard Health. OA and Exercise. 2023. https://www.health.harvard.edu28. Cleveland Clinic. OA Guide. 2024. https://my.clevelandclinic.org29. Age UK. Living with OA. 2023. https://www.ageuk.org.uk30. Arthritis Society Canada. OA. 2023. https://arthritis.ca</a:t>
            </a:r>
            <a:endParaRPr sz="1325"/>
          </a:p>
          <a:p>
            <a:pPr indent="0" lvl="0" marL="0" rtl="0" algn="l">
              <a:lnSpc>
                <a:spcPct val="95000"/>
              </a:lnSpc>
              <a:spcBef>
                <a:spcPts val="1200"/>
              </a:spcBef>
              <a:spcAft>
                <a:spcPts val="1200"/>
              </a:spcAft>
              <a:buSzPts val="275"/>
              <a:buNone/>
            </a:pPr>
            <a:r>
              <a:t/>
            </a:r>
            <a:endParaRPr sz="1325"/>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