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a:srgbClr val="FF9999"/>
    <a:srgbClr val="FF99FF"/>
    <a:srgbClr val="FBB0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444" autoAdjust="0"/>
  </p:normalViewPr>
  <p:slideViewPr>
    <p:cSldViewPr snapToGrid="0">
      <p:cViewPr varScale="1">
        <p:scale>
          <a:sx n="75" d="100"/>
          <a:sy n="75" d="100"/>
        </p:scale>
        <p:origin x="51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405141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2713054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290233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BDBBF6-5677-4E06-BA07-CF860D3ADD57}"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202085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EBDBBF6-5677-4E06-BA07-CF860D3ADD57}"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826573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EBDBBF6-5677-4E06-BA07-CF860D3ADD57}"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1911561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BDBBF6-5677-4E06-BA07-CF860D3ADD57}"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3920682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BDBBF6-5677-4E06-BA07-CF860D3ADD57}"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384351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EBDBBF6-5677-4E06-BA07-CF860D3ADD57}"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3865688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140154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EBDBBF6-5677-4E06-BA07-CF860D3ADD57}"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BADE61-0BC2-4F67-B325-4FBFA4DCB3EA}" type="slidenum">
              <a:rPr lang="en-GB" smtClean="0"/>
              <a:t>‹#›</a:t>
            </a:fld>
            <a:endParaRPr lang="en-GB"/>
          </a:p>
        </p:txBody>
      </p:sp>
    </p:spTree>
    <p:extLst>
      <p:ext uri="{BB962C8B-B14F-4D97-AF65-F5344CB8AC3E}">
        <p14:creationId xmlns:p14="http://schemas.microsoft.com/office/powerpoint/2010/main" val="1182690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BDBBF6-5677-4E06-BA07-CF860D3ADD57}" type="datetimeFigureOut">
              <a:rPr lang="en-GB" smtClean="0"/>
              <a:t>09/02/2023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BADE61-0BC2-4F67-B325-4FBFA4DCB3EA}" type="slidenum">
              <a:rPr lang="en-GB" smtClean="0"/>
              <a:t>‹#›</a:t>
            </a:fld>
            <a:endParaRPr lang="en-GB"/>
          </a:p>
        </p:txBody>
      </p:sp>
    </p:spTree>
    <p:extLst>
      <p:ext uri="{BB962C8B-B14F-4D97-AF65-F5344CB8AC3E}">
        <p14:creationId xmlns:p14="http://schemas.microsoft.com/office/powerpoint/2010/main" val="21321434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studycorgi.com/marriott-international-hotels-strategic-marketing/" TargetMode="External"/><Relationship Id="rId3" Type="http://schemas.openxmlformats.org/officeDocument/2006/relationships/hyperlink" Target="https://hoteltechreport.com/news/marriott-hotel-brands" TargetMode="External"/><Relationship Id="rId7" Type="http://schemas.openxmlformats.org/officeDocument/2006/relationships/hyperlink" Target="https://www.marriott.com/" TargetMode="External"/><Relationship Id="rId2" Type="http://schemas.openxmlformats.org/officeDocument/2006/relationships/hyperlink" Target="https://iide.co/case-studies/marketing-strategy-marriott-international/" TargetMode="External"/><Relationship Id="rId1" Type="http://schemas.openxmlformats.org/officeDocument/2006/relationships/slideLayout" Target="../slideLayouts/slideLayout1.xml"/><Relationship Id="rId6" Type="http://schemas.openxmlformats.org/officeDocument/2006/relationships/hyperlink" Target="https://www.travelrepublic.co.uk/2-3255972-1/jw-marriott-marquis-dubai?gclid=de239c90145e191976e6ff72dbfadfa5&amp;gclsrc=3p.ds&amp;&amp;adgroupid=1284230018506278&amp;source=MSUKRS&amp;msclkid=de239c90145e191976e6ff72dbfadfa5&amp;utm_source=bing&amp;utm_medium=cpc&amp;utm_campaign=Estabs%20-%20Province%20-%20Dubai%20(54634)&amp;utm_term=Jw%20Marriott%20Marquis%20Dubai&amp;utm_content=Estabs%20-%20Dubai%20-%20JW%20Marriott%20Marquis%20Dubai%20(3255972)" TargetMode="External"/><Relationship Id="rId5" Type="http://schemas.openxmlformats.org/officeDocument/2006/relationships/hyperlink" Target="https://jw-marriott.marriott.com/" TargetMode="External"/><Relationship Id="rId4" Type="http://schemas.openxmlformats.org/officeDocument/2006/relationships/hyperlink" Target="https://search-ebscohost-com.ezproxy.uwtsd.ac.uk/login.aspx?direct=true&amp;db=nlebk&amp;AN=459737&amp;site=ehost-live" TargetMode="External"/><Relationship Id="rId9"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hyperlink" Target="https://search-ebscohost-com.ezproxy.uwtsd.ac.uk/login.aspx?direct=true&amp;db=nlebk&amp;AN=1641824&amp;site=ehost-live" TargetMode="External"/><Relationship Id="rId2" Type="http://schemas.openxmlformats.org/officeDocument/2006/relationships/hyperlink" Target="https://dokumen.pub/qdownload/the-heart-of-hospitality-great-hotel-and-restaurant-leaders-share-their-secrets-first-edition-9781590793787-1590793781-9781590793794-159079379x.html" TargetMode="Externa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hyperlink" Target="https://nscpolteksby.ac.id/ebook/files/Ebook/Hospitality/Managing%20Quality%20Service%20in%20Hospitality%20(2011)/7.%20Section%201%20Chapter%201%20The%20Basics%20of%20Wow%20-%20The%20Guest%20Knows%20Best.pdf" TargetMode="External"/><Relationship Id="rId4" Type="http://schemas.openxmlformats.org/officeDocument/2006/relationships/hyperlink" Target="https://search-ebscohost-com.ezproxy.uwtsd.ac.uk/login.aspx?direct=true&amp;db=nlebk&amp;AN=1942861&amp;site=ehost-l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14399"/>
            <a:ext cx="7060442" cy="2047165"/>
          </a:xfrm>
        </p:spPr>
        <p:txBody>
          <a:bodyPr>
            <a:normAutofit fontScale="90000"/>
          </a:bodyPr>
          <a:lstStyle/>
          <a:p>
            <a:r>
              <a:rPr lang="en-US" sz="4000" dirty="0">
                <a:latin typeface="Arial" panose="020B0604020202020204" pitchFamily="34" charset="0"/>
                <a:cs typeface="Arial" panose="020B0604020202020204" pitchFamily="34" charset="0"/>
              </a:rPr>
              <a:t>The role and importance of quality service, hospitality and guest services in the hospitality </a:t>
            </a:r>
            <a:r>
              <a:rPr lang="en-US" sz="4000" dirty="0" smtClean="0">
                <a:latin typeface="Arial" panose="020B0604020202020204" pitchFamily="34" charset="0"/>
                <a:cs typeface="Arial" panose="020B0604020202020204" pitchFamily="34" charset="0"/>
              </a:rPr>
              <a:t>industry.</a:t>
            </a:r>
            <a:br>
              <a:rPr lang="en-US" sz="4000" dirty="0" smtClean="0">
                <a:latin typeface="Arial" panose="020B0604020202020204" pitchFamily="34" charset="0"/>
                <a:cs typeface="Arial" panose="020B0604020202020204" pitchFamily="34" charset="0"/>
              </a:rPr>
            </a:br>
            <a:r>
              <a:rPr lang="en-US" sz="4000" dirty="0" smtClean="0">
                <a:latin typeface="Arial" panose="020B0604020202020204" pitchFamily="34" charset="0"/>
                <a:cs typeface="Arial" panose="020B0604020202020204" pitchFamily="34" charset="0"/>
              </a:rPr>
              <a:t>JW </a:t>
            </a:r>
            <a:r>
              <a:rPr lang="en-US" sz="4000" dirty="0">
                <a:latin typeface="Arial" panose="020B0604020202020204" pitchFamily="34" charset="0"/>
                <a:cs typeface="Arial" panose="020B0604020202020204" pitchFamily="34" charset="0"/>
              </a:rPr>
              <a:t>Marriott.</a:t>
            </a: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4006516"/>
            <a:ext cx="9144000" cy="2466472"/>
          </a:xfrm>
        </p:spPr>
        <p:txBody>
          <a:bodyPr>
            <a:normAutofit lnSpcReduction="10000"/>
          </a:bodyPr>
          <a:lstStyle/>
          <a:p>
            <a:pPr algn="l"/>
            <a:r>
              <a:rPr lang="en-GB" b="1" dirty="0">
                <a:latin typeface="Arial" panose="020B0604020202020204" pitchFamily="34" charset="0"/>
                <a:cs typeface="Arial" panose="020B0604020202020204" pitchFamily="34" charset="0"/>
              </a:rPr>
              <a:t>Student: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Vasile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Alexandru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Vasile</a:t>
            </a:r>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Student ID number:</a:t>
            </a:r>
            <a:r>
              <a:rPr lang="en-GB" dirty="0">
                <a:latin typeface="Arial" panose="020B0604020202020204" pitchFamily="34" charset="0"/>
                <a:cs typeface="Arial" panose="020B0604020202020204" pitchFamily="34" charset="0"/>
              </a:rPr>
              <a:t> 2207749</a:t>
            </a:r>
          </a:p>
          <a:p>
            <a:pPr algn="l"/>
            <a:r>
              <a:rPr lang="en-GB" b="1" dirty="0" smtClean="0">
                <a:latin typeface="Arial" panose="020B0604020202020204" pitchFamily="34" charset="0"/>
                <a:cs typeface="Arial" panose="020B0604020202020204" pitchFamily="34" charset="0"/>
              </a:rPr>
              <a:t>The module title:</a:t>
            </a:r>
            <a:r>
              <a:rPr lang="en-GB" dirty="0" smtClean="0">
                <a:latin typeface="Arial" panose="020B0604020202020204" pitchFamily="34" charset="0"/>
                <a:cs typeface="Arial" panose="020B0604020202020204" pitchFamily="34" charset="0"/>
              </a:rPr>
              <a:t> </a:t>
            </a:r>
            <a:r>
              <a:rPr lang="en-US" dirty="0" smtClean="0"/>
              <a:t>Hospitality and Guest Service Management (BMIH4003)</a:t>
            </a:r>
          </a:p>
          <a:p>
            <a:pPr algn="l"/>
            <a:r>
              <a:rPr lang="en-GB" b="1" dirty="0" smtClean="0">
                <a:latin typeface="Arial" panose="020B0604020202020204" pitchFamily="34" charset="0"/>
                <a:cs typeface="Arial" panose="020B0604020202020204" pitchFamily="34" charset="0"/>
              </a:rPr>
              <a:t>Lecturer</a:t>
            </a:r>
            <a:r>
              <a:rPr lang="en-GB"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Charlotte Joyner</a:t>
            </a:r>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Date:</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09.02.2023</a:t>
            </a:r>
            <a:endParaRPr lang="en-GB"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5395" y="417252"/>
            <a:ext cx="2790612" cy="1247775"/>
          </a:xfrm>
          <a:prstGeom prst="rect">
            <a:avLst/>
          </a:prstGeom>
        </p:spPr>
      </p:pic>
    </p:spTree>
    <p:extLst>
      <p:ext uri="{BB962C8B-B14F-4D97-AF65-F5344CB8AC3E}">
        <p14:creationId xmlns:p14="http://schemas.microsoft.com/office/powerpoint/2010/main" val="281670923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1888958"/>
            <a:ext cx="9565106" cy="4174958"/>
          </a:xfrm>
        </p:spPr>
        <p:txBody>
          <a:bodyPr>
            <a:normAutofit/>
          </a:bodyPr>
          <a:lstStyle/>
          <a:p>
            <a:pPr algn="just">
              <a:lnSpc>
                <a:spcPct val="150000"/>
              </a:lnSpc>
            </a:pPr>
            <a:endParaRPr lang="en-GB" sz="1200" dirty="0" smtClean="0"/>
          </a:p>
          <a:p>
            <a:pPr algn="just">
              <a:lnSpc>
                <a:spcPct val="150000"/>
              </a:lnSpc>
            </a:pPr>
            <a:r>
              <a:rPr lang="en-GB" sz="1200" dirty="0" smtClean="0">
                <a:latin typeface="Arial" panose="020B0604020202020204" pitchFamily="34" charset="0"/>
                <a:cs typeface="Arial" panose="020B0604020202020204" pitchFamily="34" charset="0"/>
              </a:rPr>
              <a:t>1927 - Washington DC, USA - root </a:t>
            </a:r>
            <a:r>
              <a:rPr lang="en-GB" sz="1200" dirty="0">
                <a:latin typeface="Arial" panose="020B0604020202020204" pitchFamily="34" charset="0"/>
                <a:cs typeface="Arial" panose="020B0604020202020204" pitchFamily="34" charset="0"/>
              </a:rPr>
              <a:t>beer </a:t>
            </a:r>
            <a:r>
              <a:rPr lang="en-GB" sz="1200" dirty="0" smtClean="0">
                <a:latin typeface="Arial" panose="020B0604020202020204" pitchFamily="34" charset="0"/>
                <a:cs typeface="Arial" panose="020B0604020202020204" pitchFamily="34" charset="0"/>
              </a:rPr>
              <a:t>stand -.Marriott brand </a:t>
            </a:r>
          </a:p>
          <a:p>
            <a:pPr algn="just">
              <a:lnSpc>
                <a:spcPct val="150000"/>
              </a:lnSpc>
            </a:pPr>
            <a:r>
              <a:rPr lang="en-GB" sz="1200" dirty="0" smtClean="0">
                <a:latin typeface="Arial" panose="020B0604020202020204" pitchFamily="34" charset="0"/>
                <a:cs typeface="Arial" panose="020B0604020202020204" pitchFamily="34" charset="0"/>
              </a:rPr>
              <a:t>1956 - first </a:t>
            </a:r>
            <a:r>
              <a:rPr lang="en-GB" sz="1200" dirty="0">
                <a:latin typeface="Arial" panose="020B0604020202020204" pitchFamily="34" charset="0"/>
                <a:cs typeface="Arial" panose="020B0604020202020204" pitchFamily="34" charset="0"/>
              </a:rPr>
              <a:t>motor </a:t>
            </a:r>
            <a:r>
              <a:rPr lang="en-GB" sz="1200" dirty="0" smtClean="0">
                <a:latin typeface="Arial" panose="020B0604020202020204" pitchFamily="34" charset="0"/>
                <a:cs typeface="Arial" panose="020B0604020202020204" pitchFamily="34" charset="0"/>
              </a:rPr>
              <a:t>hotel.</a:t>
            </a:r>
          </a:p>
          <a:p>
            <a:pPr algn="just">
              <a:lnSpc>
                <a:spcPct val="150000"/>
              </a:lnSpc>
            </a:pPr>
            <a:r>
              <a:rPr lang="en-GB" sz="1200" dirty="0" smtClean="0">
                <a:latin typeface="Arial" panose="020B0604020202020204" pitchFamily="34" charset="0"/>
                <a:cs typeface="Arial" panose="020B0604020202020204" pitchFamily="34" charset="0"/>
              </a:rPr>
              <a:t>30 brands, 8000+ properties, 139 </a:t>
            </a:r>
            <a:r>
              <a:rPr lang="en-GB" sz="1200" dirty="0">
                <a:latin typeface="Arial" panose="020B0604020202020204" pitchFamily="34" charset="0"/>
                <a:cs typeface="Arial" panose="020B0604020202020204" pitchFamily="34" charset="0"/>
              </a:rPr>
              <a:t>countries (Marriott, 2023).</a:t>
            </a:r>
          </a:p>
          <a:p>
            <a:pPr algn="just">
              <a:lnSpc>
                <a:spcPct val="150000"/>
              </a:lnSpc>
            </a:pPr>
            <a:r>
              <a:rPr lang="en-GB" sz="1200" dirty="0" smtClean="0">
                <a:latin typeface="Arial" panose="020B0604020202020204" pitchFamily="34" charset="0"/>
                <a:cs typeface="Arial" panose="020B0604020202020204" pitchFamily="34" charset="0"/>
              </a:rPr>
              <a:t>1984 – 1</a:t>
            </a:r>
            <a:r>
              <a:rPr lang="en-GB" sz="1200" baseline="30000" dirty="0" smtClean="0">
                <a:latin typeface="Arial" panose="020B0604020202020204" pitchFamily="34" charset="0"/>
                <a:cs typeface="Arial" panose="020B0604020202020204" pitchFamily="34" charset="0"/>
              </a:rPr>
              <a:t>st</a:t>
            </a:r>
            <a:r>
              <a:rPr lang="en-GB" sz="1200" dirty="0" smtClean="0">
                <a:latin typeface="Arial" panose="020B0604020202020204" pitchFamily="34" charset="0"/>
                <a:cs typeface="Arial" panose="020B0604020202020204" pitchFamily="34" charset="0"/>
              </a:rPr>
              <a:t> JW Marriott Hotel</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smtClean="0">
                <a:latin typeface="Arial" panose="020B0604020202020204" pitchFamily="34" charset="0"/>
                <a:cs typeface="Arial" panose="020B0604020202020204" pitchFamily="34" charset="0"/>
              </a:rPr>
              <a:t>Classic </a:t>
            </a:r>
            <a:r>
              <a:rPr lang="en-GB" sz="1200" dirty="0">
                <a:latin typeface="Arial" panose="020B0604020202020204" pitchFamily="34" charset="0"/>
                <a:cs typeface="Arial" panose="020B0604020202020204" pitchFamily="34" charset="0"/>
              </a:rPr>
              <a:t>luxury </a:t>
            </a:r>
            <a:r>
              <a:rPr lang="en-GB" sz="1200" dirty="0" smtClean="0">
                <a:latin typeface="Arial" panose="020B0604020202020204" pitchFamily="34" charset="0"/>
                <a:cs typeface="Arial" panose="020B0604020202020204" pitchFamily="34" charset="0"/>
              </a:rPr>
              <a:t>brands </a:t>
            </a:r>
          </a:p>
          <a:p>
            <a:pPr algn="just">
              <a:lnSpc>
                <a:spcPct val="150000"/>
              </a:lnSpc>
            </a:pPr>
            <a:r>
              <a:rPr lang="en-GB" sz="1200" dirty="0" smtClean="0">
                <a:latin typeface="Arial" panose="020B0604020202020204" pitchFamily="34" charset="0"/>
                <a:cs typeface="Arial" panose="020B0604020202020204" pitchFamily="34" charset="0"/>
              </a:rPr>
              <a:t>100+ properties</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35+ countries</a:t>
            </a: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9681844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81463"/>
            <a:ext cx="9565106" cy="3982453"/>
          </a:xfrm>
        </p:spPr>
        <p:txBody>
          <a:bodyPr>
            <a:normAutofit/>
          </a:bodyPr>
          <a:lstStyle/>
          <a:p>
            <a:pPr algn="just">
              <a:lnSpc>
                <a:spcPct val="150000"/>
              </a:lnSpc>
            </a:pPr>
            <a:r>
              <a:rPr lang="en-US" sz="1200" u="sng" dirty="0" smtClean="0">
                <a:latin typeface="Arial" panose="020B0604020202020204" pitchFamily="34" charset="0"/>
                <a:cs typeface="Arial" panose="020B0604020202020204" pitchFamily="34" charset="0"/>
              </a:rPr>
              <a:t>JW Marriot main consumers</a:t>
            </a:r>
            <a:r>
              <a:rPr lang="en-US" sz="1200" dirty="0" smtClean="0">
                <a:latin typeface="Arial" panose="020B0604020202020204" pitchFamily="34" charset="0"/>
                <a:cs typeface="Arial" panose="020B0604020202020204" pitchFamily="34" charset="0"/>
              </a:rPr>
              <a:t>. </a:t>
            </a:r>
            <a:endParaRPr lang="en-GB" sz="1200" dirty="0" smtClean="0">
              <a:latin typeface="Arial" panose="020B0604020202020204" pitchFamily="34" charset="0"/>
              <a:cs typeface="Arial" panose="020B0604020202020204" pitchFamily="34" charset="0"/>
            </a:endParaRPr>
          </a:p>
          <a:p>
            <a:pPr algn="just">
              <a:lnSpc>
                <a:spcPct val="150000"/>
              </a:lnSpc>
            </a:pPr>
            <a:r>
              <a:rPr lang="en-GB" sz="1200" dirty="0" smtClean="0">
                <a:latin typeface="Arial" panose="020B0604020202020204" pitchFamily="34" charset="0"/>
                <a:cs typeface="Arial" panose="020B0604020202020204" pitchFamily="34" charset="0"/>
              </a:rPr>
              <a:t> </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Leisure travellers</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Business travellers</a:t>
            </a:r>
            <a:endParaRPr lang="en-GB" sz="1200" dirty="0">
              <a:latin typeface="Arial" panose="020B0604020202020204" pitchFamily="34" charset="0"/>
              <a:cs typeface="Arial" panose="020B0604020202020204" pitchFamily="34" charset="0"/>
            </a:endParaRP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Group travellers</a:t>
            </a:r>
            <a:endParaRPr lang="en-GB" sz="1200" dirty="0">
              <a:latin typeface="Arial" panose="020B0604020202020204" pitchFamily="34" charset="0"/>
              <a:cs typeface="Arial" panose="020B0604020202020204" pitchFamily="34" charset="0"/>
            </a:endParaRP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Meeting </a:t>
            </a:r>
            <a:r>
              <a:rPr lang="en-GB" sz="1200" dirty="0">
                <a:latin typeface="Arial" panose="020B0604020202020204" pitchFamily="34" charset="0"/>
                <a:cs typeface="Arial" panose="020B0604020202020204" pitchFamily="34" charset="0"/>
              </a:rPr>
              <a:t>and event </a:t>
            </a:r>
            <a:r>
              <a:rPr lang="en-GB" sz="1200" dirty="0" smtClean="0">
                <a:latin typeface="Arial" panose="020B0604020202020204" pitchFamily="34" charset="0"/>
                <a:cs typeface="Arial" panose="020B0604020202020204" pitchFamily="34" charset="0"/>
              </a:rPr>
              <a:t>planners</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Extended-stay travellers</a:t>
            </a: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Budget travellers</a:t>
            </a:r>
            <a:r>
              <a:rPr lang="en-GB" sz="1200" dirty="0">
                <a:latin typeface="Arial" panose="020B0604020202020204" pitchFamily="34" charset="0"/>
                <a:cs typeface="Arial" panose="020B0604020202020204" pitchFamily="34" charset="0"/>
              </a:rPr>
              <a:t> </a:t>
            </a:r>
            <a:endParaRPr lang="en-GB" sz="1200" dirty="0" smtClean="0">
              <a:latin typeface="Arial" panose="020B0604020202020204" pitchFamily="34" charset="0"/>
              <a:cs typeface="Arial" panose="020B0604020202020204" pitchFamily="34" charset="0"/>
            </a:endParaRPr>
          </a:p>
          <a:p>
            <a:pPr marL="171450" indent="-171450" algn="just">
              <a:lnSpc>
                <a:spcPct val="150000"/>
              </a:lnSpc>
              <a:spcBef>
                <a:spcPts val="0"/>
              </a:spcBef>
              <a:buFont typeface="Wingdings" panose="05000000000000000000" pitchFamily="2" charset="2"/>
              <a:buChar char="ü"/>
            </a:pPr>
            <a:r>
              <a:rPr lang="en-GB" sz="1200" dirty="0" smtClean="0">
                <a:latin typeface="Arial" panose="020B0604020202020204" pitchFamily="34" charset="0"/>
                <a:cs typeface="Arial" panose="020B0604020202020204" pitchFamily="34" charset="0"/>
              </a:rPr>
              <a:t>Luxury travellers</a:t>
            </a:r>
          </a:p>
          <a:p>
            <a:pPr algn="just">
              <a:lnSpc>
                <a:spcPct val="150000"/>
              </a:lnSpc>
              <a:spcBef>
                <a:spcPts val="0"/>
              </a:spcBef>
            </a:pPr>
            <a:endParaRPr lang="en-GB" sz="1200" dirty="0" smtClean="0"/>
          </a:p>
          <a:p>
            <a:pPr algn="just">
              <a:lnSpc>
                <a:spcPct val="150000"/>
              </a:lnSpc>
            </a:pP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16083048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US" sz="1200" u="sng" dirty="0" smtClean="0">
                <a:latin typeface="Arial" panose="020B0604020202020204" pitchFamily="34" charset="0"/>
                <a:cs typeface="Arial" panose="020B0604020202020204" pitchFamily="34" charset="0"/>
              </a:rPr>
              <a:t>JW Marriot main consumers</a:t>
            </a:r>
            <a:r>
              <a:rPr lang="en-US" sz="1200" dirty="0" smtClean="0">
                <a:latin typeface="Arial" panose="020B0604020202020204" pitchFamily="34" charset="0"/>
                <a:cs typeface="Arial" panose="020B0604020202020204" pitchFamily="34" charset="0"/>
              </a:rPr>
              <a:t>. </a:t>
            </a:r>
            <a:endParaRPr lang="en-GB" sz="1200" dirty="0" smtClean="0">
              <a:latin typeface="Arial" panose="020B0604020202020204" pitchFamily="34" charset="0"/>
              <a:cs typeface="Arial" panose="020B0604020202020204" pitchFamily="34" charset="0"/>
            </a:endParaRPr>
          </a:p>
          <a:p>
            <a:pPr algn="just">
              <a:lnSpc>
                <a:spcPct val="150000"/>
              </a:lnSpc>
              <a:spcAft>
                <a:spcPts val="800"/>
              </a:spcAft>
            </a:pPr>
            <a:r>
              <a:rPr lang="en-GB" sz="1200" dirty="0" err="1" smtClean="0">
                <a:effectLst/>
                <a:latin typeface="Arial" panose="020B0604020202020204" pitchFamily="34" charset="0"/>
                <a:ea typeface="Times New Roman" panose="02020603050405020304" pitchFamily="18" charset="0"/>
                <a:cs typeface="Arial" panose="020B0604020202020204" pitchFamily="34" charset="0"/>
              </a:rPr>
              <a:t>Shastri</a:t>
            </a:r>
            <a:r>
              <a:rPr lang="en-GB" sz="1200" dirty="0" smtClean="0">
                <a:effectLst/>
                <a:latin typeface="Arial" panose="020B0604020202020204" pitchFamily="34" charset="0"/>
                <a:ea typeface="Times New Roman" panose="02020603050405020304" pitchFamily="18" charset="0"/>
                <a:cs typeface="Arial" panose="020B0604020202020204" pitchFamily="34" charset="0"/>
              </a:rPr>
              <a:t> (2021) - </a:t>
            </a:r>
            <a:r>
              <a:rPr lang="en-GB" sz="1200" dirty="0" smtClean="0">
                <a:effectLst/>
                <a:latin typeface="Arial" panose="020B0604020202020204" pitchFamily="34" charset="0"/>
                <a:ea typeface="PMingLiU"/>
                <a:cs typeface="Arial" panose="020B0604020202020204" pitchFamily="34" charset="0"/>
              </a:rPr>
              <a:t>different target market - customer’s demands. </a:t>
            </a:r>
          </a:p>
          <a:p>
            <a:pPr algn="just">
              <a:lnSpc>
                <a:spcPct val="150000"/>
              </a:lnSpc>
              <a:spcBef>
                <a:spcPts val="0"/>
              </a:spcBef>
            </a:pPr>
            <a:r>
              <a:rPr lang="en-US" sz="1200" dirty="0" smtClean="0">
                <a:latin typeface="Arial" panose="020B0604020202020204" pitchFamily="34" charset="0"/>
                <a:cs typeface="Arial" panose="020B0604020202020204" pitchFamily="34" charset="0"/>
              </a:rPr>
              <a:t>JW Marriott </a:t>
            </a:r>
            <a:r>
              <a:rPr lang="en-GB" sz="1200" dirty="0" smtClean="0">
                <a:latin typeface="Arial" panose="020B0604020202020204" pitchFamily="34" charset="0"/>
                <a:cs typeface="Arial" panose="020B0604020202020204" pitchFamily="34" charset="0"/>
              </a:rPr>
              <a:t>consumers</a:t>
            </a:r>
            <a:r>
              <a:rPr lang="en-US" sz="1200" dirty="0" smtClean="0">
                <a:latin typeface="Arial" panose="020B0604020202020204" pitchFamily="34" charset="0"/>
                <a:cs typeface="Arial" panose="020B0604020202020204" pitchFamily="34" charset="0"/>
              </a:rPr>
              <a:t>:</a:t>
            </a:r>
          </a:p>
          <a:p>
            <a:pPr marL="171450" indent="-171450" algn="just">
              <a:lnSpc>
                <a:spcPct val="150000"/>
              </a:lnSpc>
              <a:spcBef>
                <a:spcPts val="0"/>
              </a:spcBef>
              <a:buFont typeface="Wingdings" panose="05000000000000000000" pitchFamily="2" charset="2"/>
              <a:buChar char="ü"/>
            </a:pPr>
            <a:r>
              <a:rPr lang="en-US" sz="1200" dirty="0" smtClean="0">
                <a:latin typeface="Arial" panose="020B0604020202020204" pitchFamily="34" charset="0"/>
                <a:cs typeface="Arial" panose="020B0604020202020204" pitchFamily="34" charset="0"/>
              </a:rPr>
              <a:t>Business </a:t>
            </a:r>
            <a:r>
              <a:rPr lang="en-GB" sz="1200" dirty="0" smtClean="0">
                <a:latin typeface="Arial" panose="020B0604020202020204" pitchFamily="34" charset="0"/>
                <a:cs typeface="Arial" panose="020B0604020202020204" pitchFamily="34" charset="0"/>
              </a:rPr>
              <a:t>travellers</a:t>
            </a:r>
          </a:p>
          <a:p>
            <a:pPr marL="171450" indent="-171450" algn="just">
              <a:lnSpc>
                <a:spcPct val="150000"/>
              </a:lnSpc>
              <a:spcBef>
                <a:spcPts val="0"/>
              </a:spcBef>
              <a:buFont typeface="Wingdings" panose="05000000000000000000" pitchFamily="2" charset="2"/>
              <a:buChar char="ü"/>
            </a:pPr>
            <a:r>
              <a:rPr lang="en-US" sz="1200" dirty="0" smtClean="0">
                <a:latin typeface="Arial" panose="020B0604020202020204" pitchFamily="34" charset="0"/>
                <a:cs typeface="Arial" panose="020B0604020202020204" pitchFamily="34" charset="0"/>
              </a:rPr>
              <a:t>Leisure </a:t>
            </a:r>
            <a:r>
              <a:rPr lang="en-GB" sz="1200" dirty="0" smtClean="0">
                <a:latin typeface="Arial" panose="020B0604020202020204" pitchFamily="34" charset="0"/>
                <a:cs typeface="Arial" panose="020B0604020202020204" pitchFamily="34" charset="0"/>
              </a:rPr>
              <a:t>travellers</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event attendees</a:t>
            </a:r>
          </a:p>
          <a:p>
            <a:pPr marL="171450" indent="-171450" algn="just">
              <a:lnSpc>
                <a:spcPct val="150000"/>
              </a:lnSpc>
              <a:spcBef>
                <a:spcPts val="0"/>
              </a:spcBef>
              <a:buFont typeface="Wingdings" panose="05000000000000000000" pitchFamily="2" charset="2"/>
              <a:buChar char="ü"/>
            </a:pPr>
            <a:r>
              <a:rPr lang="en-GB" sz="1200" dirty="0">
                <a:latin typeface="Arial" panose="020B0604020202020204" pitchFamily="34" charset="0"/>
                <a:ea typeface="PMingLiU"/>
              </a:rPr>
              <a:t>G</a:t>
            </a:r>
            <a:r>
              <a:rPr lang="en-GB" sz="1200" dirty="0" smtClean="0">
                <a:effectLst/>
                <a:latin typeface="Arial" panose="020B0604020202020204" pitchFamily="34" charset="0"/>
                <a:ea typeface="PMingLiU"/>
              </a:rPr>
              <a:t>uests celebrating special events </a:t>
            </a:r>
          </a:p>
          <a:p>
            <a:pPr marL="171450" indent="-171450" algn="just">
              <a:lnSpc>
                <a:spcPct val="150000"/>
              </a:lnSpc>
              <a:spcBef>
                <a:spcPts val="0"/>
              </a:spcBef>
              <a:buFont typeface="Wingdings" panose="05000000000000000000" pitchFamily="2" charset="2"/>
              <a:buChar char="ü"/>
            </a:pPr>
            <a:r>
              <a:rPr lang="en-US" sz="1200" dirty="0" smtClean="0">
                <a:latin typeface="Arial" panose="020B0604020202020204" pitchFamily="34" charset="0"/>
                <a:cs typeface="Arial" panose="020B0604020202020204" pitchFamily="34" charset="0"/>
              </a:rPr>
              <a:t>Luxury </a:t>
            </a:r>
            <a:r>
              <a:rPr lang="en-GB" sz="1200" dirty="0" smtClean="0">
                <a:latin typeface="Arial" panose="020B0604020202020204" pitchFamily="34" charset="0"/>
                <a:cs typeface="Arial" panose="020B0604020202020204" pitchFamily="34" charset="0"/>
              </a:rPr>
              <a:t>travellers</a:t>
            </a:r>
          </a:p>
          <a:p>
            <a:pPr algn="just">
              <a:lnSpc>
                <a:spcPct val="150000"/>
              </a:lnSpc>
              <a:spcBef>
                <a:spcPts val="0"/>
              </a:spcBef>
            </a:pP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42010781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nature, scope and role of the guest services and facilities that are provided.</a:t>
            </a:r>
            <a:endParaRPr lang="en-GB" sz="1200" u="sng" dirty="0" smtClean="0">
              <a:effectLst/>
              <a:latin typeface="Arial" panose="020B0604020202020204" pitchFamily="34" charset="0"/>
              <a:ea typeface="PMingLiU"/>
              <a:cs typeface="Times New Roman" panose="02020603050405020304" pitchFamily="18" charset="0"/>
            </a:endParaRPr>
          </a:p>
          <a:p>
            <a:pPr algn="just">
              <a:lnSpc>
                <a:spcPct val="150000"/>
              </a:lnSpc>
              <a:spcAft>
                <a:spcPts val="800"/>
              </a:spcAft>
            </a:pPr>
            <a:r>
              <a:rPr lang="en-GB" sz="1200" dirty="0" smtClean="0">
                <a:effectLst/>
                <a:latin typeface="Arial" panose="020B0604020202020204" pitchFamily="34" charset="0"/>
                <a:ea typeface="PMingLiU"/>
                <a:cs typeface="Times New Roman" panose="02020603050405020304" pitchFamily="18" charset="0"/>
              </a:rPr>
              <a:t>Guest services create a positive experience and influence overall satisfaction.</a:t>
            </a:r>
            <a:endParaRPr lang="en-GB" sz="1100" dirty="0" smtClean="0">
              <a:effectLst/>
              <a:latin typeface="Calibri" panose="020F0502020204030204" pitchFamily="34" charset="0"/>
              <a:ea typeface="PMingLiU"/>
              <a:cs typeface="Times New Roman" panose="02020603050405020304" pitchFamily="18" charset="0"/>
            </a:endParaRPr>
          </a:p>
          <a:p>
            <a:pPr algn="just">
              <a:lnSpc>
                <a:spcPct val="150000"/>
              </a:lnSpc>
              <a:spcBef>
                <a:spcPts val="0"/>
              </a:spcBef>
            </a:pPr>
            <a:r>
              <a:rPr lang="en-GB" sz="1200" dirty="0" smtClean="0">
                <a:effectLst/>
                <a:latin typeface="Arial" panose="020B0604020202020204" pitchFamily="34" charset="0"/>
                <a:ea typeface="PMingLiU"/>
              </a:rPr>
              <a:t>Guest service </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Builds customer loyalty </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Enhances reputation</a:t>
            </a:r>
          </a:p>
          <a:p>
            <a:pPr marL="171450" indent="-171450" algn="just">
              <a:lnSpc>
                <a:spcPct val="150000"/>
              </a:lnSpc>
              <a:spcBef>
                <a:spcPts val="0"/>
              </a:spcBef>
              <a:buFont typeface="Wingdings" panose="05000000000000000000" pitchFamily="2" charset="2"/>
              <a:buChar char="ü"/>
            </a:pPr>
            <a:r>
              <a:rPr lang="en-GB" sz="1200" dirty="0" smtClean="0">
                <a:effectLst/>
                <a:latin typeface="Arial" panose="020B0604020202020204" pitchFamily="34" charset="0"/>
                <a:ea typeface="PMingLiU"/>
              </a:rPr>
              <a:t>Increases revenue </a:t>
            </a:r>
          </a:p>
          <a:p>
            <a:pPr marL="171450" indent="-171450" algn="just">
              <a:lnSpc>
                <a:spcPct val="150000"/>
              </a:lnSpc>
              <a:spcBef>
                <a:spcPts val="0"/>
              </a:spcBef>
              <a:buFont typeface="Wingdings" panose="05000000000000000000" pitchFamily="2" charset="2"/>
              <a:buChar char="ü"/>
            </a:pPr>
            <a:r>
              <a:rPr lang="en-GB" sz="1200" dirty="0">
                <a:latin typeface="Arial" panose="020B0604020202020204" pitchFamily="34" charset="0"/>
                <a:ea typeface="PMingLiU"/>
              </a:rPr>
              <a:t>O</a:t>
            </a:r>
            <a:r>
              <a:rPr lang="en-GB" sz="1200" dirty="0" smtClean="0">
                <a:effectLst/>
                <a:latin typeface="Arial" panose="020B0604020202020204" pitchFamily="34" charset="0"/>
                <a:ea typeface="PMingLiU"/>
              </a:rPr>
              <a:t>verall success and sustainability </a:t>
            </a:r>
            <a:endParaRPr lang="en-GB" sz="12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29347177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nature, scope and role of the guest services and facilities that are provided.</a:t>
            </a:r>
            <a:endParaRPr lang="en-GB" sz="1200" u="sng" dirty="0" smtClean="0">
              <a:effectLst/>
              <a:latin typeface="Arial" panose="020B0604020202020204" pitchFamily="34" charset="0"/>
              <a:ea typeface="PMingLiU"/>
              <a:cs typeface="Times New Roman" panose="02020603050405020304" pitchFamily="18" charset="0"/>
            </a:endParaRPr>
          </a:p>
          <a:p>
            <a:pPr algn="just">
              <a:lnSpc>
                <a:spcPct val="150000"/>
              </a:lnSpc>
              <a:spcAft>
                <a:spcPts val="800"/>
              </a:spcAft>
            </a:pPr>
            <a:r>
              <a:rPr lang="en-GB" sz="1200" dirty="0" smtClean="0">
                <a:effectLst/>
                <a:latin typeface="Arial" panose="020B0604020202020204" pitchFamily="34" charset="0"/>
                <a:ea typeface="PMingLiU"/>
              </a:rPr>
              <a:t>’’</a:t>
            </a:r>
            <a:r>
              <a:rPr lang="en-GB" sz="1200" i="1" dirty="0" smtClean="0">
                <a:effectLst/>
                <a:latin typeface="Arial" panose="020B0604020202020204" pitchFamily="34" charset="0"/>
                <a:ea typeface="PMingLiU"/>
              </a:rPr>
              <a:t>Be Present in Mind, Nourished in Body and Revitalized in Spirit</a:t>
            </a:r>
            <a:r>
              <a:rPr lang="en-GB" sz="1200" dirty="0" smtClean="0">
                <a:effectLst/>
                <a:latin typeface="Arial" panose="020B0604020202020204" pitchFamily="34" charset="0"/>
                <a:ea typeface="PMingLiU"/>
              </a:rPr>
              <a:t>.’’(Marriott </a:t>
            </a:r>
            <a:r>
              <a:rPr lang="en-GB" sz="1200" dirty="0" err="1" smtClean="0">
                <a:effectLst/>
                <a:latin typeface="Arial" panose="020B0604020202020204" pitchFamily="34" charset="0"/>
                <a:ea typeface="PMingLiU"/>
              </a:rPr>
              <a:t>Bonvoi</a:t>
            </a:r>
            <a:r>
              <a:rPr lang="en-GB" sz="1200" dirty="0" smtClean="0">
                <a:effectLst/>
                <a:latin typeface="Arial" panose="020B0604020202020204" pitchFamily="34" charset="0"/>
                <a:ea typeface="PMingLiU"/>
              </a:rPr>
              <a:t>. 2023)</a:t>
            </a:r>
          </a:p>
          <a:p>
            <a:pPr algn="just">
              <a:lnSpc>
                <a:spcPct val="150000"/>
              </a:lnSpc>
              <a:spcAft>
                <a:spcPts val="800"/>
              </a:spcAft>
            </a:pPr>
            <a:r>
              <a:rPr lang="en-US" sz="1200" dirty="0" smtClean="0">
                <a:latin typeface="Arial" panose="020B0604020202020204" pitchFamily="34" charset="0"/>
                <a:ea typeface="Times New Roman" panose="02020603050405020304" pitchFamily="18" charset="0"/>
                <a:cs typeface="Arial" panose="020B0604020202020204" pitchFamily="34" charset="0"/>
              </a:rPr>
              <a:t>Marriott’s 5</a:t>
            </a:r>
            <a:r>
              <a:rPr lang="en-GB" sz="1200" dirty="0" smtClean="0">
                <a:effectLst/>
                <a:latin typeface="Arial" panose="020B0604020202020204" pitchFamily="34" charset="0"/>
                <a:ea typeface="PMingLiU"/>
              </a:rPr>
              <a:t> core values: put people first, pursue excellence, embrace change, act with integrity, and serve our </a:t>
            </a:r>
            <a:r>
              <a:rPr lang="en-GB" sz="1200" dirty="0" smtClean="0">
                <a:effectLst/>
                <a:latin typeface="Arial" panose="020B0604020202020204" pitchFamily="34" charset="0"/>
                <a:ea typeface="PMingLiU"/>
              </a:rPr>
              <a:t>world </a:t>
            </a:r>
            <a:r>
              <a:rPr lang="en-GB" sz="1200" smtClean="0">
                <a:effectLst/>
                <a:latin typeface="Arial" panose="020B0604020202020204" pitchFamily="34" charset="0"/>
                <a:ea typeface="PMingLiU"/>
              </a:rPr>
              <a:t>(Marriott.2023). </a:t>
            </a:r>
            <a:endParaRPr lang="en-GB" sz="1200" dirty="0" smtClean="0">
              <a:effectLst/>
              <a:latin typeface="Arial" panose="020B0604020202020204" pitchFamily="34" charset="0"/>
              <a:ea typeface="PMingLiU"/>
            </a:endParaRPr>
          </a:p>
          <a:p>
            <a:pPr algn="just">
              <a:lnSpc>
                <a:spcPct val="150000"/>
              </a:lnSpc>
              <a:spcAft>
                <a:spcPts val="800"/>
              </a:spcAft>
            </a:pPr>
            <a:r>
              <a:rPr lang="en-US" sz="1200" dirty="0" smtClean="0">
                <a:latin typeface="Arial" panose="020B0604020202020204" pitchFamily="34" charset="0"/>
                <a:ea typeface="Times New Roman" panose="02020603050405020304" pitchFamily="18" charset="0"/>
                <a:cs typeface="Arial" panose="020B0604020202020204" pitchFamily="34" charset="0"/>
              </a:rPr>
              <a:t>Guest services and facilities: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range of dining options, cafes and bars, conference rooms, wedding settings;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on-site spas, fitness centres, and outdoor swimming pools, steam room, shopping centres, wired and wireless internet access, concierge services, babysitting/childcare, dry cleaning/laundry services offering guests a range of recreational options during their stay.</a:t>
            </a:r>
          </a:p>
          <a:p>
            <a:pPr algn="just">
              <a:lnSpc>
                <a:spcPct val="150000"/>
              </a:lnSpc>
              <a:spcAft>
                <a:spcPts val="800"/>
              </a:spcAft>
            </a:pPr>
            <a:r>
              <a:rPr lang="en-US" sz="1200" dirty="0" smtClean="0">
                <a:latin typeface="Arial" panose="020B0604020202020204" pitchFamily="34" charset="0"/>
                <a:ea typeface="Times New Roman" panose="02020603050405020304" pitchFamily="18" charset="0"/>
                <a:cs typeface="Arial" panose="020B0604020202020204" pitchFamily="34" charset="0"/>
              </a:rPr>
              <a:t>High value on services – personalized attention</a:t>
            </a:r>
            <a:endParaRPr lang="en-US" sz="12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GB" sz="1200" dirty="0" smtClean="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20776889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need to consider the role and function of guest services </a:t>
            </a:r>
            <a:endParaRPr lang="en-US" sz="1200" u="sng"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US" sz="1200" dirty="0" smtClean="0">
                <a:effectLst/>
                <a:latin typeface="Arial" panose="020B0604020202020204" pitchFamily="34" charset="0"/>
                <a:ea typeface="Times New Roman" panose="02020603050405020304" pitchFamily="18" charset="0"/>
                <a:cs typeface="Arial" panose="020B0604020202020204" pitchFamily="34" charset="0"/>
              </a:rPr>
              <a:t>Guest service in hospitality industry</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accommodations, food and beverage services, event and meeting facilities, recreation and entertainment activities, and various other amenities</a:t>
            </a:r>
            <a:endParaRPr lang="en-GB" sz="1200" dirty="0" smtClean="0">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r>
              <a:rPr lang="en-GB" sz="1200" dirty="0" smtClean="0">
                <a:latin typeface="Arial" panose="020B0604020202020204" pitchFamily="34" charset="0"/>
                <a:ea typeface="PMingLiU"/>
              </a:rPr>
              <a:t>A</a:t>
            </a:r>
            <a:r>
              <a:rPr lang="en-GB" sz="1200" dirty="0" smtClean="0">
                <a:effectLst/>
                <a:latin typeface="Arial" panose="020B0604020202020204" pitchFamily="34" charset="0"/>
                <a:ea typeface="PMingLiU"/>
              </a:rPr>
              <a:t>ims to provide comfortable and enjoyable experiences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make guests feel welcome, comfortable, and well-cared for, create memorable experiences, return guests. </a:t>
            </a: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GB" sz="1200" dirty="0" smtClean="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15758447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a:normAutofit/>
          </a:bodyPr>
          <a:lstStyle/>
          <a:p>
            <a:pPr algn="just">
              <a:lnSpc>
                <a:spcPct val="150000"/>
              </a:lnSpc>
              <a:spcAft>
                <a:spcPts val="800"/>
              </a:spcAft>
            </a:pPr>
            <a:r>
              <a:rPr lang="en-GB" sz="1200" u="sng" dirty="0" smtClean="0">
                <a:effectLst/>
                <a:latin typeface="Arial" panose="020B0604020202020204" pitchFamily="34" charset="0"/>
                <a:ea typeface="PMingLiU"/>
              </a:rPr>
              <a:t>The importance of hospitality</a:t>
            </a:r>
            <a:endParaRPr lang="en-GB" sz="1200" u="sng" dirty="0">
              <a:latin typeface="Arial" panose="020B0604020202020204" pitchFamily="34" charset="0"/>
              <a:ea typeface="PMingLiU"/>
              <a:cs typeface="Arial" panose="020B0604020202020204" pitchFamily="34" charset="0"/>
            </a:endParaRP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Steve Jobs once asked his employees about the best experience they have ever had as a customer. Most of the answers resumed to experiences people had during their stay at hotels (Solomon, 2019).</a:t>
            </a:r>
            <a:endParaRPr lang="en-GB" sz="1100" dirty="0" smtClean="0">
              <a:effectLst/>
              <a:latin typeface="Calibri" panose="020F0502020204030204" pitchFamily="34" charset="0"/>
              <a:ea typeface="PMingLiU"/>
              <a:cs typeface="Times New Roman" panose="02020603050405020304" pitchFamily="18" charset="0"/>
            </a:endParaRP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Hospitality - key principle at the heart of hotel industry: </a:t>
            </a:r>
            <a:endParaRPr lang="en-GB" sz="1100" dirty="0" smtClean="0">
              <a:effectLst/>
              <a:latin typeface="Calibri" panose="020F0502020204030204" pitchFamily="34" charset="0"/>
              <a:ea typeface="PMingLiU"/>
              <a:cs typeface="Times New Roman" panose="02020603050405020304" pitchFamily="18" charset="0"/>
            </a:endParaRP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competitive advantage</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positive reputation</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increased revenue </a:t>
            </a:r>
            <a:endParaRPr lang="en-GB" sz="1100" dirty="0" smtClean="0">
              <a:effectLst/>
              <a:latin typeface="Calibri" panose="020F0502020204030204" pitchFamily="34" charset="0"/>
              <a:ea typeface="PMingLiU"/>
              <a:cs typeface="Times New Roman" panose="02020603050405020304" pitchFamily="18" charset="0"/>
            </a:endParaRP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customer satisfaction</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return guests </a:t>
            </a:r>
          </a:p>
          <a:p>
            <a:pPr marL="171450" indent="-171450" algn="just">
              <a:lnSpc>
                <a:spcPct val="150000"/>
              </a:lnSpc>
              <a:spcAft>
                <a:spcPts val="0"/>
              </a:spcAft>
              <a:buFont typeface="Wingdings" panose="05000000000000000000" pitchFamily="2" charset="2"/>
              <a:buChar char="ü"/>
            </a:pPr>
            <a:r>
              <a:rPr lang="en-GB" sz="1200" dirty="0" smtClean="0">
                <a:effectLst/>
                <a:latin typeface="Arial" panose="020B0604020202020204" pitchFamily="34" charset="0"/>
                <a:ea typeface="PMingLiU"/>
                <a:cs typeface="Times New Roman" panose="02020603050405020304" pitchFamily="18" charset="0"/>
              </a:rPr>
              <a:t>recommendation</a:t>
            </a:r>
            <a:endParaRPr lang="en-US" sz="1200" dirty="0" smtClean="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25242122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numCol="2">
            <a:normAutofit/>
          </a:bodyPr>
          <a:lstStyle/>
          <a:p>
            <a:pPr algn="just">
              <a:lnSpc>
                <a:spcPct val="150000"/>
              </a:lnSpc>
              <a:spcAft>
                <a:spcPts val="800"/>
              </a:spcAft>
            </a:pPr>
            <a:r>
              <a:rPr lang="en-GB" sz="1200" u="sng" dirty="0">
                <a:latin typeface="Arial" panose="020B0604020202020204" pitchFamily="34" charset="0"/>
                <a:ea typeface="PMingLiU"/>
              </a:rPr>
              <a:t>H</a:t>
            </a:r>
            <a:r>
              <a:rPr lang="en-GB" sz="1200" u="sng" dirty="0" smtClean="0">
                <a:effectLst/>
                <a:latin typeface="Arial" panose="020B0604020202020204" pitchFamily="34" charset="0"/>
                <a:ea typeface="PMingLiU"/>
              </a:rPr>
              <a:t>ow hotels meet/exceed guest expectations</a:t>
            </a:r>
            <a:endParaRPr lang="en-GB" sz="1200" u="sng" dirty="0" smtClean="0">
              <a:latin typeface="Arial" panose="020B0604020202020204" pitchFamily="34" charset="0"/>
              <a:ea typeface="PMingLiU"/>
              <a:cs typeface="Arial" panose="020B0604020202020204" pitchFamily="34" charset="0"/>
            </a:endParaRP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creating memorable moments and experiences for each customer,</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personalising services,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adapting services to guests needs and wants,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having clear and predefined solutions for common issues,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providing service upgrades,</a:t>
            </a:r>
          </a:p>
          <a:p>
            <a:pPr marL="171450" indent="-171450" algn="just">
              <a:lnSpc>
                <a:spcPct val="150000"/>
              </a:lnSpc>
              <a:spcAft>
                <a:spcPts val="800"/>
              </a:spcAft>
              <a:buFont typeface="Wingdings" panose="05000000000000000000" pitchFamily="2" charset="2"/>
              <a:buChar char="ü"/>
            </a:pPr>
            <a:endParaRPr lang="en-GB" sz="1200" dirty="0" smtClean="0">
              <a:effectLst/>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endParaRPr lang="en-GB" sz="1200" dirty="0" smtClean="0">
              <a:effectLst/>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endParaRPr lang="en-GB" sz="1200" dirty="0">
              <a:latin typeface="Arial" panose="020B0604020202020204" pitchFamily="34" charset="0"/>
              <a:ea typeface="PMingLiU"/>
            </a:endParaRP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being flexible,</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offering surprising amenities</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adding a little touch</a:t>
            </a:r>
          </a:p>
          <a:p>
            <a:pPr marL="171450" indent="-171450" algn="just">
              <a:lnSpc>
                <a:spcPct val="150000"/>
              </a:lnSpc>
              <a:spcAft>
                <a:spcPts val="800"/>
              </a:spcAft>
              <a:buFont typeface="Wingdings" panose="05000000000000000000" pitchFamily="2" charset="2"/>
              <a:buChar char="ü"/>
            </a:pPr>
            <a:r>
              <a:rPr lang="en-GB" sz="1200" dirty="0" smtClean="0">
                <a:effectLst/>
                <a:latin typeface="Arial" panose="020B0604020202020204" pitchFamily="34" charset="0"/>
                <a:ea typeface="PMingLiU"/>
              </a:rPr>
              <a:t>generating the wow factor.</a:t>
            </a:r>
          </a:p>
          <a:p>
            <a:pPr algn="just">
              <a:lnSpc>
                <a:spcPct val="150000"/>
              </a:lnSpc>
              <a:spcAft>
                <a:spcPts val="800"/>
              </a:spcAft>
            </a:pPr>
            <a:endParaRPr lang="en-GB" sz="1200" dirty="0">
              <a:latin typeface="Arial" panose="020B0604020202020204" pitchFamily="34" charset="0"/>
              <a:ea typeface="PMingLiU"/>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18143066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21894" y="2069432"/>
            <a:ext cx="9565106" cy="3994484"/>
          </a:xfrm>
        </p:spPr>
        <p:txBody>
          <a:bodyPr numCol="1">
            <a:normAutofit/>
          </a:bodyPr>
          <a:lstStyle/>
          <a:p>
            <a:pPr algn="just">
              <a:lnSpc>
                <a:spcPct val="150000"/>
              </a:lnSpc>
              <a:spcAft>
                <a:spcPts val="800"/>
              </a:spcAft>
            </a:pPr>
            <a:endParaRPr lang="en-US" sz="1200" dirty="0" smtClean="0">
              <a:latin typeface="Arial" panose="020B0604020202020204" pitchFamily="34" charset="0"/>
              <a:ea typeface="PMingLiU"/>
            </a:endParaRP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Diana Oreck, Vice President of Ritz-Carlton Leadership Centre</a:t>
            </a:r>
          </a:p>
          <a:p>
            <a:pPr algn="just">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a:t>
            </a:r>
            <a:r>
              <a:rPr lang="en-GB" sz="1200" i="1" dirty="0" smtClean="0">
                <a:effectLst/>
                <a:latin typeface="Arial" panose="020B0604020202020204" pitchFamily="34" charset="0"/>
                <a:ea typeface="PMingLiU"/>
                <a:cs typeface="Times New Roman" panose="02020603050405020304" pitchFamily="18" charset="0"/>
              </a:rPr>
              <a:t>Wow stories are important to any business because stories are emotional transportation. (…) Service, at the end of the day, is all about making emotional connections, and there’s no way to make a connection faster than through a powerful story.</a:t>
            </a:r>
            <a:r>
              <a:rPr lang="en-GB" sz="1200" dirty="0" smtClean="0">
                <a:effectLst/>
                <a:latin typeface="Arial" panose="020B0604020202020204" pitchFamily="34" charset="0"/>
                <a:ea typeface="PMingLiU"/>
                <a:cs typeface="Times New Roman" panose="02020603050405020304" pitchFamily="18" charset="0"/>
              </a:rPr>
              <a:t>” (Solomon, 2019).</a:t>
            </a:r>
            <a:endParaRPr lang="en-GB" sz="1100" dirty="0" smtClean="0">
              <a:effectLst/>
              <a:latin typeface="Calibri" panose="020F0502020204030204" pitchFamily="34" charset="0"/>
              <a:ea typeface="PMingLiU"/>
              <a:cs typeface="Times New Roman" panose="02020603050405020304" pitchFamily="18" charset="0"/>
            </a:endParaRPr>
          </a:p>
          <a:p>
            <a:pPr algn="just">
              <a:lnSpc>
                <a:spcPct val="150000"/>
              </a:lnSpc>
              <a:spcAft>
                <a:spcPts val="800"/>
              </a:spcAft>
            </a:pPr>
            <a:endParaRPr lang="en-US" sz="1200" dirty="0" smtClean="0">
              <a:latin typeface="Arial" panose="020B0604020202020204" pitchFamily="34" charset="0"/>
              <a:ea typeface="PMingLiU"/>
            </a:endParaRPr>
          </a:p>
          <a:p>
            <a:pPr algn="just">
              <a:lnSpc>
                <a:spcPct val="150000"/>
              </a:lnSpc>
              <a:spcAft>
                <a:spcPts val="800"/>
              </a:spcAft>
            </a:pPr>
            <a:endParaRPr lang="en-GB" sz="1200" dirty="0">
              <a:latin typeface="Arial" panose="020B0604020202020204" pitchFamily="34" charset="0"/>
              <a:ea typeface="PMingLiU"/>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8694448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40632" y="1521723"/>
            <a:ext cx="11863136" cy="5179865"/>
          </a:xfrm>
        </p:spPr>
        <p:txBody>
          <a:bodyPr numCol="1">
            <a:noAutofit/>
          </a:bodyPr>
          <a:lstStyle/>
          <a:p>
            <a:pPr algn="just">
              <a:lnSpc>
                <a:spcPct val="150000"/>
              </a:lnSpc>
              <a:spcAft>
                <a:spcPts val="800"/>
              </a:spcAft>
            </a:pPr>
            <a:r>
              <a:rPr lang="en-US" sz="1200" dirty="0" smtClean="0">
                <a:latin typeface="Arial" panose="020B0604020202020204" pitchFamily="34" charset="0"/>
                <a:ea typeface="PMingLiU"/>
              </a:rPr>
              <a:t>References:</a:t>
            </a:r>
          </a:p>
          <a:p>
            <a:pPr algn="l">
              <a:lnSpc>
                <a:spcPct val="160000"/>
              </a:lnSpc>
              <a:spcBef>
                <a:spcPts val="0"/>
              </a:spcBef>
            </a:pPr>
            <a:r>
              <a:rPr lang="en-US" sz="1200" dirty="0" smtClean="0">
                <a:latin typeface="Arial" panose="020B0604020202020204" pitchFamily="34" charset="0"/>
                <a:ea typeface="PMingLiU"/>
              </a:rPr>
              <a:t>Aditya </a:t>
            </a:r>
            <a:r>
              <a:rPr lang="en-US" sz="1200" dirty="0" err="1" smtClean="0">
                <a:latin typeface="Arial" panose="020B0604020202020204" pitchFamily="34" charset="0"/>
                <a:ea typeface="PMingLiU"/>
              </a:rPr>
              <a:t>Shastri</a:t>
            </a:r>
            <a:r>
              <a:rPr lang="en-US" sz="1200" dirty="0" smtClean="0">
                <a:latin typeface="Arial" panose="020B0604020202020204" pitchFamily="34" charset="0"/>
                <a:ea typeface="PMingLiU"/>
              </a:rPr>
              <a:t>, 2021. The art of marketing Hotels: Strategy of Marriott – A case study. Available at: </a:t>
            </a:r>
            <a:r>
              <a:rPr lang="en-US" sz="1200" dirty="0" smtClean="0">
                <a:latin typeface="Arial" panose="020B0604020202020204" pitchFamily="34" charset="0"/>
                <a:ea typeface="PMingLiU"/>
                <a:hlinkClick r:id="rId2"/>
              </a:rPr>
              <a:t>https://iide.co/case-studies/marketing-strategy-marriott-international/</a:t>
            </a:r>
            <a:r>
              <a:rPr lang="en-US" sz="1200" dirty="0" smtClean="0">
                <a:latin typeface="Arial" panose="020B0604020202020204" pitchFamily="34" charset="0"/>
                <a:ea typeface="PMingLiU"/>
              </a:rPr>
              <a:t>  Accessed: 03.02.2023</a:t>
            </a:r>
          </a:p>
          <a:p>
            <a:pPr algn="l">
              <a:lnSpc>
                <a:spcPct val="160000"/>
              </a:lnSpc>
              <a:spcBef>
                <a:spcPts val="0"/>
              </a:spcBef>
            </a:pPr>
            <a:r>
              <a:rPr lang="en-US" sz="1200" dirty="0" smtClean="0">
                <a:latin typeface="Arial" panose="020B0604020202020204" pitchFamily="34" charset="0"/>
                <a:ea typeface="PMingLiU"/>
              </a:rPr>
              <a:t>All of Marriot’s brands explained. Available at: </a:t>
            </a:r>
            <a:r>
              <a:rPr lang="en-US" sz="1200" dirty="0" smtClean="0">
                <a:latin typeface="Arial" panose="020B0604020202020204" pitchFamily="34" charset="0"/>
                <a:ea typeface="PMingLiU"/>
                <a:hlinkClick r:id="rId3"/>
              </a:rPr>
              <a:t>https://hoteltechreport.com/news/marriott-hotel-brands</a:t>
            </a:r>
            <a:r>
              <a:rPr lang="en-US" sz="1200" dirty="0" smtClean="0">
                <a:latin typeface="Arial" panose="020B0604020202020204" pitchFamily="34" charset="0"/>
                <a:ea typeface="PMingLiU"/>
              </a:rPr>
              <a:t>. Accessed: 04.02.2023</a:t>
            </a:r>
          </a:p>
          <a:p>
            <a:pPr algn="l">
              <a:lnSpc>
                <a:spcPct val="160000"/>
              </a:lnSpc>
              <a:spcBef>
                <a:spcPts val="0"/>
              </a:spcBef>
            </a:pPr>
            <a:r>
              <a:rPr lang="en-US" sz="1200" dirty="0" smtClean="0">
                <a:latin typeface="Arial" panose="020B0604020202020204" pitchFamily="34" charset="0"/>
                <a:ea typeface="PMingLiU"/>
              </a:rPr>
              <a:t>Dana V </a:t>
            </a:r>
            <a:r>
              <a:rPr lang="en-US" sz="1200" dirty="0" err="1" smtClean="0">
                <a:latin typeface="Arial" panose="020B0604020202020204" pitchFamily="34" charset="0"/>
                <a:ea typeface="PMingLiU"/>
              </a:rPr>
              <a:t>Tesone</a:t>
            </a:r>
            <a:r>
              <a:rPr lang="en-US" sz="1200" dirty="0" smtClean="0">
                <a:latin typeface="Arial" panose="020B0604020202020204" pitchFamily="34" charset="0"/>
                <a:ea typeface="PMingLiU"/>
              </a:rPr>
              <a:t> (2010) Principles of Management for the Hospitality Industry. Amsterdam: Routledge (The Management of Hospitality and Tourism Enterprises Series). Available at: </a:t>
            </a:r>
            <a:r>
              <a:rPr lang="en-US" sz="1200" dirty="0" smtClean="0">
                <a:latin typeface="Arial" panose="020B0604020202020204" pitchFamily="34" charset="0"/>
                <a:ea typeface="PMingLiU"/>
                <a:hlinkClick r:id="rId4"/>
              </a:rPr>
              <a:t>https://search-ebscohost-com.ezproxy.uwtsd.ac.uk/login.aspx?direct=true&amp;db=nlebk&amp;AN=459737&amp;site=ehost-live</a:t>
            </a:r>
            <a:r>
              <a:rPr lang="en-US" sz="1200" dirty="0" smtClean="0">
                <a:latin typeface="Arial" panose="020B0604020202020204" pitchFamily="34" charset="0"/>
                <a:ea typeface="PMingLiU"/>
              </a:rPr>
              <a:t>. Accessed: 01.02.2023</a:t>
            </a:r>
          </a:p>
          <a:p>
            <a:pPr algn="l">
              <a:lnSpc>
                <a:spcPct val="160000"/>
              </a:lnSpc>
              <a:spcBef>
                <a:spcPts val="0"/>
              </a:spcBef>
            </a:pPr>
            <a:r>
              <a:rPr lang="en-US" sz="1200" dirty="0" smtClean="0">
                <a:latin typeface="Arial" panose="020B0604020202020204" pitchFamily="34" charset="0"/>
                <a:ea typeface="PMingLiU"/>
              </a:rPr>
              <a:t>JW Marriott. Available at: </a:t>
            </a:r>
            <a:r>
              <a:rPr lang="en-US" sz="1200" dirty="0" smtClean="0">
                <a:latin typeface="Arial" panose="020B0604020202020204" pitchFamily="34" charset="0"/>
                <a:ea typeface="PMingLiU"/>
                <a:hlinkClick r:id="rId5"/>
              </a:rPr>
              <a:t>https://jw-marriott.marriott.com</a:t>
            </a:r>
            <a:r>
              <a:rPr lang="en-US" sz="1200" dirty="0" smtClean="0">
                <a:latin typeface="Arial" panose="020B0604020202020204" pitchFamily="34" charset="0"/>
                <a:ea typeface="PMingLiU"/>
              </a:rPr>
              <a:t>. Accessed:02.02.2023</a:t>
            </a:r>
          </a:p>
          <a:p>
            <a:pPr algn="l">
              <a:lnSpc>
                <a:spcPct val="160000"/>
              </a:lnSpc>
              <a:spcBef>
                <a:spcPts val="0"/>
              </a:spcBef>
            </a:pPr>
            <a:r>
              <a:rPr lang="en-US" sz="1200" dirty="0" smtClean="0">
                <a:latin typeface="Arial" panose="020B0604020202020204" pitchFamily="34" charset="0"/>
                <a:ea typeface="PMingLiU"/>
              </a:rPr>
              <a:t>JW Marriott Marquis Dubai.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6"/>
              </a:rPr>
              <a:t>https://www.travelrepublic.co.uk/2-3255972-1/jw-marriott-marquis-dubai?gclid=de239c90145e191976e6ff72dbfadfa5&amp;gclsrc=3p.ds&amp;&amp;adgroupid=1284230018506278&amp;source=MSUKRS&amp;msclkid=de239c90145e191976e6ff72dbfadfa5&amp;utm_source=bing&amp;utm_medium=cpc&amp;utm_campaign=Estabs%20-%20Province%20-%20Dubai%20(54634)&amp;utm_term=Jw%20Marriott%20Marquis%20Dubai&amp;utm_content=Estabs%20-%20Dubai%20-%20JW%20Marriott%20Marquis%20Dubai%20(3255972)</a:t>
            </a:r>
            <a:r>
              <a:rPr lang="en-US" sz="1200" dirty="0" smtClean="0">
                <a:latin typeface="Arial" panose="020B0604020202020204" pitchFamily="34" charset="0"/>
                <a:ea typeface="PMingLiU"/>
              </a:rPr>
              <a:t>   Accessed: 04.02.2023</a:t>
            </a:r>
          </a:p>
          <a:p>
            <a:pPr algn="l">
              <a:lnSpc>
                <a:spcPct val="160000"/>
              </a:lnSpc>
              <a:spcBef>
                <a:spcPts val="0"/>
              </a:spcBef>
            </a:pPr>
            <a:r>
              <a:rPr lang="en-US" sz="1200" dirty="0" smtClean="0">
                <a:latin typeface="Arial" panose="020B0604020202020204" pitchFamily="34" charset="0"/>
                <a:ea typeface="PMingLiU"/>
              </a:rPr>
              <a:t>Marriott </a:t>
            </a:r>
            <a:r>
              <a:rPr lang="en-US" sz="1200" dirty="0" err="1" smtClean="0">
                <a:latin typeface="Arial" panose="020B0604020202020204" pitchFamily="34" charset="0"/>
                <a:ea typeface="PMingLiU"/>
              </a:rPr>
              <a:t>Bonvoy</a:t>
            </a:r>
            <a:r>
              <a:rPr lang="en-US" sz="1200" dirty="0" smtClean="0">
                <a:latin typeface="Arial" panose="020B0604020202020204" pitchFamily="34" charset="0"/>
                <a:ea typeface="PMingLiU"/>
              </a:rPr>
              <a:t>. Available at: </a:t>
            </a:r>
            <a:r>
              <a:rPr lang="en-US" sz="1200" dirty="0" smtClean="0">
                <a:latin typeface="Arial" panose="020B0604020202020204" pitchFamily="34" charset="0"/>
                <a:ea typeface="PMingLiU"/>
                <a:hlinkClick r:id="rId7"/>
              </a:rPr>
              <a:t>https://www.marriott.com</a:t>
            </a:r>
            <a:r>
              <a:rPr lang="en-US" sz="1200" dirty="0" smtClean="0">
                <a:latin typeface="Arial" panose="020B0604020202020204" pitchFamily="34" charset="0"/>
                <a:ea typeface="PMingLiU"/>
              </a:rPr>
              <a:t>. Accessed: 03.02.2023</a:t>
            </a:r>
          </a:p>
          <a:p>
            <a:pPr algn="l">
              <a:lnSpc>
                <a:spcPct val="160000"/>
              </a:lnSpc>
              <a:spcBef>
                <a:spcPts val="0"/>
              </a:spcBef>
            </a:pPr>
            <a:r>
              <a:rPr lang="en-US" sz="1200" dirty="0" smtClean="0">
                <a:latin typeface="Arial" panose="020B0604020202020204" pitchFamily="34" charset="0"/>
                <a:ea typeface="PMingLiU"/>
              </a:rPr>
              <a:t>Marriott International Hotels’ Strategic Marketing. Available at: </a:t>
            </a:r>
            <a:r>
              <a:rPr lang="en-US" sz="1200" dirty="0" smtClean="0">
                <a:latin typeface="Arial" panose="020B0604020202020204" pitchFamily="34" charset="0"/>
                <a:ea typeface="PMingLiU"/>
                <a:hlinkClick r:id="rId8"/>
              </a:rPr>
              <a:t>https://studycorgi.com/marriott-international-hotels-strategic-marketing/</a:t>
            </a:r>
            <a:r>
              <a:rPr lang="en-US" sz="1200" dirty="0" smtClean="0">
                <a:latin typeface="Arial" panose="020B0604020202020204" pitchFamily="34" charset="0"/>
                <a:ea typeface="PMingLiU"/>
              </a:rPr>
              <a:t>. Accessed: 02.02.2023</a:t>
            </a:r>
          </a:p>
          <a:p>
            <a:pPr algn="just">
              <a:lnSpc>
                <a:spcPct val="150000"/>
              </a:lnSpc>
              <a:spcAft>
                <a:spcPts val="800"/>
              </a:spcAft>
            </a:pPr>
            <a:endParaRPr lang="en-US" sz="1200" dirty="0" smtClean="0">
              <a:latin typeface="Arial" panose="020B0604020202020204" pitchFamily="34" charset="0"/>
              <a:ea typeface="PMingLiU"/>
            </a:endParaRPr>
          </a:p>
        </p:txBody>
      </p:sp>
      <p:pic>
        <p:nvPicPr>
          <p:cNvPr id="4" name="Picture 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1743030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894" y="417251"/>
            <a:ext cx="7862548" cy="1104473"/>
          </a:xfrm>
        </p:spPr>
        <p:txBody>
          <a:bodyPr>
            <a:noAutofit/>
          </a:bodyPr>
          <a:lstStyle/>
          <a:p>
            <a:pPr>
              <a:lnSpc>
                <a:spcPct val="150000"/>
              </a:lnSpc>
            </a:pPr>
            <a:r>
              <a:rPr lang="en-US" sz="1600" dirty="0" smtClean="0">
                <a:latin typeface="Arial" panose="020B0604020202020204" pitchFamily="34" charset="0"/>
                <a:cs typeface="Arial" panose="020B0604020202020204" pitchFamily="34" charset="0"/>
              </a:rPr>
              <a:t>The role and importance of quality service, hospitality and guest services in the hospitality industry.</a:t>
            </a:r>
            <a:br>
              <a:rPr lang="en-US" sz="1600" dirty="0" smtClean="0">
                <a:latin typeface="Arial" panose="020B0604020202020204" pitchFamily="34" charset="0"/>
                <a:cs typeface="Arial" panose="020B0604020202020204" pitchFamily="34" charset="0"/>
              </a:rPr>
            </a:br>
            <a:r>
              <a:rPr lang="en-US" sz="1600" dirty="0" smtClean="0">
                <a:latin typeface="Arial" panose="020B0604020202020204" pitchFamily="34" charset="0"/>
                <a:cs typeface="Arial" panose="020B0604020202020204" pitchFamily="34" charset="0"/>
              </a:rPr>
              <a:t>JW Marriott.</a:t>
            </a:r>
            <a:endParaRPr lang="en-GB" sz="1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40632" y="1521723"/>
            <a:ext cx="11863136" cy="5179865"/>
          </a:xfrm>
        </p:spPr>
        <p:txBody>
          <a:bodyPr numCol="1">
            <a:noAutofit/>
          </a:bodyPr>
          <a:lstStyle/>
          <a:p>
            <a:pPr algn="just">
              <a:lnSpc>
                <a:spcPct val="150000"/>
              </a:lnSpc>
              <a:spcAft>
                <a:spcPts val="800"/>
              </a:spcAft>
            </a:pPr>
            <a:r>
              <a:rPr lang="en-US" sz="1200" dirty="0" smtClean="0">
                <a:latin typeface="Arial" panose="020B0604020202020204" pitchFamily="34" charset="0"/>
                <a:ea typeface="PMingLiU"/>
              </a:rPr>
              <a:t>References:</a:t>
            </a:r>
            <a:endParaRPr lang="en-US" sz="1200" dirty="0">
              <a:latin typeface="Arial" panose="020B0604020202020204" pitchFamily="34" charset="0"/>
              <a:ea typeface="PMingLiU"/>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Micah Solomon (2019). </a:t>
            </a:r>
            <a:r>
              <a:rPr lang="en-GB" sz="1200" i="1" dirty="0" smtClean="0">
                <a:effectLst/>
                <a:latin typeface="Arial" panose="020B0604020202020204" pitchFamily="34" charset="0"/>
                <a:ea typeface="PMingLiU"/>
                <a:cs typeface="Times New Roman" panose="02020603050405020304" pitchFamily="18" charset="0"/>
              </a:rPr>
              <a:t>The heart of hospitality. </a:t>
            </a:r>
            <a:r>
              <a:rPr lang="en-GB" sz="1200" dirty="0" smtClean="0">
                <a:effectLst/>
                <a:latin typeface="Arial" panose="020B0604020202020204" pitchFamily="34" charset="0"/>
                <a:ea typeface="PMingLiU"/>
                <a:cs typeface="Times New Roman" panose="02020603050405020304" pitchFamily="18" charset="0"/>
              </a:rPr>
              <a:t>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2"/>
              </a:rPr>
              <a:t>https://dokumen.pub/qdownload/the-heart-of-hospitality-great-hotel-and-restaurant-leaders-share-their-secrets-first-edition-9781590793787-1590793781-9781590793794-159079379x.html</a:t>
            </a:r>
            <a:r>
              <a:rPr lang="en-GB" sz="1200" dirty="0" smtClean="0">
                <a:effectLst/>
                <a:latin typeface="Arial" panose="020B0604020202020204" pitchFamily="34" charset="0"/>
                <a:ea typeface="PMingLiU"/>
                <a:cs typeface="Times New Roman" panose="02020603050405020304" pitchFamily="18" charset="0"/>
              </a:rPr>
              <a:t>. Accessed: 29.01.2023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Roy C Wood (2013) </a:t>
            </a:r>
            <a:r>
              <a:rPr lang="en-GB" sz="1200" i="1" dirty="0" smtClean="0">
                <a:effectLst/>
                <a:latin typeface="Arial" panose="020B0604020202020204" pitchFamily="34" charset="0"/>
                <a:ea typeface="PMingLiU"/>
                <a:cs typeface="Times New Roman" panose="02020603050405020304" pitchFamily="18" charset="0"/>
              </a:rPr>
              <a:t>Key Concepts in Hospitality Management</a:t>
            </a:r>
            <a:r>
              <a:rPr lang="en-GB" sz="1200" dirty="0" smtClean="0">
                <a:effectLst/>
                <a:latin typeface="Arial" panose="020B0604020202020204" pitchFamily="34" charset="0"/>
                <a:ea typeface="PMingLiU"/>
                <a:cs typeface="Times New Roman" panose="02020603050405020304" pitchFamily="18" charset="0"/>
              </a:rPr>
              <a:t>. London: SAGE Publications Ltd (SAGE Key Concepts Series).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3"/>
              </a:rPr>
              <a:t>https://search-ebscohost-com.ezproxy.uwtsd.ac.uk/login.aspx?direct=true&amp;db=nlebk&amp;AN=1641824&amp;site=ehost-live</a:t>
            </a:r>
            <a:r>
              <a:rPr lang="en-GB" sz="1200" dirty="0" smtClean="0">
                <a:effectLst/>
                <a:latin typeface="Arial" panose="020B0604020202020204" pitchFamily="34" charset="0"/>
                <a:ea typeface="PMingLiU"/>
                <a:cs typeface="Times New Roman" panose="02020603050405020304" pitchFamily="18" charset="0"/>
              </a:rPr>
              <a:t>  Accessed: 01.02.2023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Roy C Wood (2015). Hospitality Management: A Brief Introduction. London: SAGE Publications Ltd.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4"/>
              </a:rPr>
              <a:t>https://search-ebscohost-com.ezproxy.uwtsd.ac.uk/login.aspx?direct=true&amp;db=nlebk&amp;AN=1942861&amp;site=ehost-live</a:t>
            </a:r>
            <a:r>
              <a:rPr lang="en-GB" sz="1200" dirty="0" smtClean="0">
                <a:effectLst/>
                <a:latin typeface="Arial" panose="020B0604020202020204" pitchFamily="34" charset="0"/>
                <a:ea typeface="PMingLiU"/>
                <a:cs typeface="Times New Roman" panose="02020603050405020304" pitchFamily="18" charset="0"/>
              </a:rPr>
              <a:t>  Accessed: 29.01.2023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PMingLiU"/>
                <a:cs typeface="Times New Roman" panose="02020603050405020304" pitchFamily="18" charset="0"/>
              </a:rPr>
              <a:t>The Hospitality Service Strategy (2011). Available at: </a:t>
            </a:r>
            <a:r>
              <a:rPr lang="en-GB" sz="1200" u="sng" dirty="0" smtClean="0">
                <a:solidFill>
                  <a:srgbClr val="0563C1"/>
                </a:solidFill>
                <a:effectLst/>
                <a:latin typeface="Arial" panose="020B0604020202020204" pitchFamily="34" charset="0"/>
                <a:ea typeface="PMingLiU"/>
                <a:cs typeface="Times New Roman" panose="02020603050405020304" pitchFamily="18" charset="0"/>
                <a:hlinkClick r:id="rId5"/>
              </a:rPr>
              <a:t>https://nscpolteksby.ac.id/ebook/files/Ebook/Hospitality/Managing%20Quality%20Service%20in%20Hospitality%20(2011)/7.%20Section%201%20Chapter%201%20The%20Basics%20of%20Wow%20-%20The%20Guest%20Knows%20Best.pdf</a:t>
            </a:r>
            <a:r>
              <a:rPr lang="en-GB" sz="1200" dirty="0" smtClean="0">
                <a:effectLst/>
                <a:latin typeface="Arial" panose="020B0604020202020204" pitchFamily="34" charset="0"/>
                <a:ea typeface="PMingLiU"/>
                <a:cs typeface="Times New Roman" panose="02020603050405020304" pitchFamily="18" charset="0"/>
              </a:rPr>
              <a:t> Accessed:04.02.2023</a:t>
            </a:r>
            <a:endParaRPr lang="en-GB" sz="1200" dirty="0" smtClean="0">
              <a:effectLst/>
              <a:latin typeface="Calibri" panose="020F0502020204030204" pitchFamily="34" charset="0"/>
              <a:ea typeface="PMingLiU"/>
              <a:cs typeface="Times New Roman" panose="02020603050405020304" pitchFamily="18" charset="0"/>
            </a:endParaRPr>
          </a:p>
          <a:p>
            <a:pPr algn="l">
              <a:lnSpc>
                <a:spcPct val="150000"/>
              </a:lnSpc>
              <a:spcAft>
                <a:spcPts val="0"/>
              </a:spcAft>
            </a:pPr>
            <a:r>
              <a:rPr lang="en-GB" sz="1200" dirty="0" smtClean="0">
                <a:effectLst/>
                <a:latin typeface="Arial" panose="020B0604020202020204" pitchFamily="34" charset="0"/>
                <a:ea typeface="Times New Roman" panose="02020603050405020304" pitchFamily="18" charset="0"/>
                <a:cs typeface="Times New Roman" panose="02020603050405020304" pitchFamily="18" charset="0"/>
              </a:rPr>
              <a:t>Walker, J, &amp; Walker, J 2013, Introduction to Hospitality Management: Pearson New International Edition PDF EBook, Pearson Education, Limited, Harlow. Available at: ProQuest </a:t>
            </a:r>
            <a:r>
              <a:rPr lang="en-GB" sz="1200" dirty="0" err="1" smtClean="0">
                <a:effectLst/>
                <a:latin typeface="Arial" panose="020B0604020202020204" pitchFamily="34" charset="0"/>
                <a:ea typeface="Times New Roman" panose="02020603050405020304" pitchFamily="18" charset="0"/>
                <a:cs typeface="Times New Roman" panose="02020603050405020304" pitchFamily="18" charset="0"/>
              </a:rPr>
              <a:t>Ebook</a:t>
            </a:r>
            <a:r>
              <a:rPr lang="en-GB" sz="1200" dirty="0" smtClean="0">
                <a:effectLst/>
                <a:latin typeface="Arial" panose="020B0604020202020204" pitchFamily="34" charset="0"/>
                <a:ea typeface="Times New Roman" panose="02020603050405020304" pitchFamily="18" charset="0"/>
                <a:cs typeface="Times New Roman" panose="02020603050405020304" pitchFamily="18" charset="0"/>
              </a:rPr>
              <a:t> Central. Accessed: 01.02.2023.</a:t>
            </a:r>
            <a:endParaRPr lang="en-GB" sz="1200" dirty="0" smtClean="0">
              <a:effectLst/>
              <a:latin typeface="Calibri" panose="020F0502020204030204" pitchFamily="34" charset="0"/>
              <a:ea typeface="PMingLiU"/>
              <a:cs typeface="Times New Roman" panose="02020603050405020304" pitchFamily="18" charset="0"/>
            </a:endParaRPr>
          </a:p>
          <a:p>
            <a:pPr algn="just">
              <a:lnSpc>
                <a:spcPct val="150000"/>
              </a:lnSpc>
              <a:spcAft>
                <a:spcPts val="800"/>
              </a:spcAft>
            </a:pPr>
            <a:endParaRPr lang="en-US" sz="1200" dirty="0" smtClean="0">
              <a:latin typeface="Arial" panose="020B0604020202020204" pitchFamily="34" charset="0"/>
              <a:ea typeface="PMingLiU"/>
            </a:endParaRP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33019" y="417251"/>
            <a:ext cx="2790612" cy="1247775"/>
          </a:xfrm>
          <a:prstGeom prst="rect">
            <a:avLst/>
          </a:prstGeom>
        </p:spPr>
      </p:pic>
    </p:spTree>
    <p:extLst>
      <p:ext uri="{BB962C8B-B14F-4D97-AF65-F5344CB8AC3E}">
        <p14:creationId xmlns:p14="http://schemas.microsoft.com/office/powerpoint/2010/main" val="332958332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1039</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PMingLiU</vt:lpstr>
      <vt:lpstr>Arial</vt:lpstr>
      <vt:lpstr>Calibri</vt:lpstr>
      <vt:lpstr>Calibri Light</vt:lpstr>
      <vt:lpstr>Times New Roman</vt:lpstr>
      <vt:lpstr>Wingdings</vt:lpstr>
      <vt:lpstr>Office Theme</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lpstr>The role and importance of quality service, hospitality and guest services in the hospitality industry. JW Marriott.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 JW Marriott.</dc:title>
  <dc:creator>LENOVO</dc:creator>
  <cp:lastModifiedBy>LENOVO</cp:lastModifiedBy>
  <cp:revision>20</cp:revision>
  <dcterms:created xsi:type="dcterms:W3CDTF">2023-02-09T14:19:32Z</dcterms:created>
  <dcterms:modified xsi:type="dcterms:W3CDTF">2023-02-09T20:35:41Z</dcterms:modified>
</cp:coreProperties>
</file>