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29C46E-56FC-4BB8-45F5-1F9BB249F0D8}" v="64" dt="2026-03-27T19:50:07.2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59" d="100"/>
          <a:sy n="59" d="100"/>
        </p:scale>
        <p:origin x="940" y="5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ris Ruset" userId="S::g38871@globalbanking.ac.uk::6440e3e1-5432-40b0-b1f9-7f6e64d4a583" providerId="AD" clId="Web-{1F29C46E-56FC-4BB8-45F5-1F9BB249F0D8}"/>
    <pc:docChg chg="modSld">
      <pc:chgData name="Laris Ruset" userId="S::g38871@globalbanking.ac.uk::6440e3e1-5432-40b0-b1f9-7f6e64d4a583" providerId="AD" clId="Web-{1F29C46E-56FC-4BB8-45F5-1F9BB249F0D8}" dt="2026-03-27T19:50:05.585" v="32" actId="20577"/>
      <pc:docMkLst>
        <pc:docMk/>
      </pc:docMkLst>
      <pc:sldChg chg="modSp">
        <pc:chgData name="Laris Ruset" userId="S::g38871@globalbanking.ac.uk::6440e3e1-5432-40b0-b1f9-7f6e64d4a583" providerId="AD" clId="Web-{1F29C46E-56FC-4BB8-45F5-1F9BB249F0D8}" dt="2026-03-27T19:50:05.585" v="32" actId="20577"/>
        <pc:sldMkLst>
          <pc:docMk/>
          <pc:sldMk cId="0" sldId="256"/>
        </pc:sldMkLst>
        <pc:spChg chg="mod">
          <ac:chgData name="Laris Ruset" userId="S::g38871@globalbanking.ac.uk::6440e3e1-5432-40b0-b1f9-7f6e64d4a583" providerId="AD" clId="Web-{1F29C46E-56FC-4BB8-45F5-1F9BB249F0D8}" dt="2026-03-27T19:50:05.585" v="32" actId="20577"/>
          <ac:spMkLst>
            <pc:docMk/>
            <pc:sldMk cId="0" sldId="256"/>
            <ac:spMk id="12"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48A70A-BF8C-4C79-9C81-1EF4714EED1F}" type="datetimeFigureOut">
              <a:rPr lang="en-IN" smtClean="0"/>
              <a:t>27-03-2026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10E941-3E1B-462D-A5F5-2AFC39762480}" type="slidenum">
              <a:rPr lang="en-IN" smtClean="0"/>
              <a:t>‹#›</a:t>
            </a:fld>
            <a:endParaRPr lang="en-IN"/>
          </a:p>
        </p:txBody>
      </p:sp>
    </p:spTree>
    <p:extLst>
      <p:ext uri="{BB962C8B-B14F-4D97-AF65-F5344CB8AC3E}">
        <p14:creationId xmlns:p14="http://schemas.microsoft.com/office/powerpoint/2010/main" val="1932394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the modern online world, social media marketing has turned out to be one of the most viable marketing concepts to businesses. The social media platforms enable organisations to engage in direct communication with consumers and establish long-term relationships by means of interactive content and interactions (Hinson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2024). As compared to the conventional marketing methods, online marketing platforms allow two-way communication through which consumers can comment, share, and experience the brand.</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Instagram and Tik Tok are also the platforms that have a strong presence among the Generation Z consumers as they spend a lot of time watching online content and learning about new products on the social media trends (</a:t>
            </a:r>
            <a:r>
              <a:rPr lang="en-GB" sz="1200" kern="1200" dirty="0" err="1">
                <a:solidFill>
                  <a:schemeClr val="tx1"/>
                </a:solidFill>
                <a:effectLst/>
                <a:latin typeface="+mn-lt"/>
                <a:ea typeface="+mn-ea"/>
                <a:cs typeface="+mn-cs"/>
              </a:rPr>
              <a:t>Salwanisa</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Wikartika</a:t>
            </a:r>
            <a:r>
              <a:rPr lang="en-GB" sz="1200" kern="1200" dirty="0">
                <a:solidFill>
                  <a:schemeClr val="tx1"/>
                </a:solidFill>
                <a:effectLst/>
                <a:latin typeface="+mn-lt"/>
                <a:ea typeface="+mn-ea"/>
                <a:cs typeface="+mn-cs"/>
              </a:rPr>
              <a:t>, 2023). Due to this behaviour change, social media marketing strategies have become a priority to many companies in order to be competitive and visible in the market.</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is estimated that due to the use of social media, the emergent brands are able to compete with the established businesses by raising their visibility and inspiring people to communicate online (</a:t>
            </a:r>
            <a:r>
              <a:rPr lang="en-GB" sz="1200" kern="1200" dirty="0" err="1">
                <a:solidFill>
                  <a:schemeClr val="tx1"/>
                </a:solidFill>
                <a:effectLst/>
                <a:latin typeface="+mn-lt"/>
                <a:ea typeface="+mn-ea"/>
                <a:cs typeface="+mn-cs"/>
              </a:rPr>
              <a:t>Siluo</a:t>
            </a:r>
            <a:r>
              <a:rPr lang="en-GB" sz="1200" kern="1200" dirty="0">
                <a:solidFill>
                  <a:schemeClr val="tx1"/>
                </a:solidFill>
                <a:effectLst/>
                <a:latin typeface="+mn-lt"/>
                <a:ea typeface="+mn-ea"/>
                <a:cs typeface="+mn-cs"/>
              </a:rPr>
              <a:t>, 2025). That is why the social media marketing concept is increasingly deemed as one of the most topical models applicable to businesses that would operate in 2026.</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410E941-3E1B-462D-A5F5-2AFC39762480}" type="slidenum">
              <a:rPr lang="en-IN" smtClean="0"/>
              <a:t>2</a:t>
            </a:fld>
            <a:endParaRPr lang="en-IN"/>
          </a:p>
        </p:txBody>
      </p:sp>
    </p:spTree>
    <p:extLst>
      <p:ext uri="{BB962C8B-B14F-4D97-AF65-F5344CB8AC3E}">
        <p14:creationId xmlns:p14="http://schemas.microsoft.com/office/powerpoint/2010/main" val="39259798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concept of social media marketing has a few significant aspects that render it to be very effective in the modern business. The visual and interactive content, such as images, brief videos, and live interactions, is one of the main features that can greatly enhance the engagement of the audience. Studies indicate that the kind of content posted on social media can determine the level of consumers interacting with the brands and how they associate themselves with a brand value (</a:t>
            </a:r>
            <a:r>
              <a:rPr lang="en-GB" sz="1200" kern="1200" dirty="0" err="1">
                <a:solidFill>
                  <a:schemeClr val="tx1"/>
                </a:solidFill>
                <a:effectLst/>
                <a:latin typeface="+mn-lt"/>
                <a:ea typeface="+mn-ea"/>
                <a:cs typeface="+mn-cs"/>
              </a:rPr>
              <a:t>Ciunova-Shuleska</a:t>
            </a:r>
            <a:r>
              <a:rPr lang="en-GB" sz="1200" i="1" kern="1200" dirty="0">
                <a:solidFill>
                  <a:schemeClr val="tx1"/>
                </a:solidFill>
                <a:effectLst/>
                <a:latin typeface="+mn-lt"/>
                <a:ea typeface="+mn-ea"/>
                <a:cs typeface="+mn-cs"/>
              </a:rPr>
              <a:t> et al. </a:t>
            </a:r>
            <a:r>
              <a:rPr lang="en-GB" sz="1200" kern="1200" dirty="0">
                <a:solidFill>
                  <a:schemeClr val="tx1"/>
                </a:solidFill>
                <a:effectLst/>
                <a:latin typeface="+mn-lt"/>
                <a:ea typeface="+mn-ea"/>
                <a:cs typeface="+mn-cs"/>
              </a:rPr>
              <a:t>2024).</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Influencer marketing is another issue. Several brands partner with the digital creators and micro-influencers who already possess their own relations with the audiences. These influencers have the ability to change consumer perceptions and buying behaviour especially on Generation Z customers who tend to rely on the recommendation of their peers more than conventional advertisements (Munam</a:t>
            </a:r>
            <a:r>
              <a:rPr lang="en-GB" sz="1200" i="1" kern="1200" dirty="0">
                <a:solidFill>
                  <a:schemeClr val="tx1"/>
                </a:solidFill>
                <a:effectLst/>
                <a:latin typeface="+mn-lt"/>
                <a:ea typeface="+mn-ea"/>
                <a:cs typeface="+mn-cs"/>
              </a:rPr>
              <a:t> et al</a:t>
            </a:r>
            <a:r>
              <a:rPr lang="en-GB" sz="1200" kern="1200" dirty="0">
                <a:solidFill>
                  <a:schemeClr val="tx1"/>
                </a:solidFill>
                <a:effectLst/>
                <a:latin typeface="+mn-lt"/>
                <a:ea typeface="+mn-ea"/>
                <a:cs typeface="+mn-cs"/>
              </a:rPr>
              <a:t>. 2025).</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Moreover, social media marketing enables organisations to utilise digital analytics software to examine the involvement, observe the behaviour of the audience, and measure campaign success. This type of information can assist companies to enhance their marketing tactics and achieve better performance in the long term (</a:t>
            </a:r>
            <a:r>
              <a:rPr lang="en-GB" sz="1200" kern="1200" dirty="0" err="1">
                <a:solidFill>
                  <a:schemeClr val="tx1"/>
                </a:solidFill>
                <a:effectLst/>
                <a:latin typeface="+mn-lt"/>
                <a:ea typeface="+mn-ea"/>
                <a:cs typeface="+mn-cs"/>
              </a:rPr>
              <a:t>Sabla</a:t>
            </a:r>
            <a:r>
              <a:rPr lang="en-GB" sz="1200" kern="1200" dirty="0">
                <a:solidFill>
                  <a:schemeClr val="tx1"/>
                </a:solidFill>
                <a:effectLst/>
                <a:latin typeface="+mn-lt"/>
                <a:ea typeface="+mn-ea"/>
                <a:cs typeface="+mn-cs"/>
              </a:rPr>
              <a:t> and Gour, 2024).</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410E941-3E1B-462D-A5F5-2AFC39762480}" type="slidenum">
              <a:rPr lang="en-IN" smtClean="0"/>
              <a:t>3</a:t>
            </a:fld>
            <a:endParaRPr lang="en-IN"/>
          </a:p>
        </p:txBody>
      </p:sp>
    </p:spTree>
    <p:extLst>
      <p:ext uri="{BB962C8B-B14F-4D97-AF65-F5344CB8AC3E}">
        <p14:creationId xmlns:p14="http://schemas.microsoft.com/office/powerpoint/2010/main" val="35838213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Digital strategies of Starbucks can be regarded as one of the practical applications of the social media marketing concept. Starbucks is one of the world-renowned coffeehouse brands focusing on customer experience, innovation and lifestyle branding (Starbucks, 2026). The culture of drinking coffee has begun to be linked with social identity and self-expression, especially to young consumers who prefer to share their experience online (Azahra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2024).</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impact of digital trends and social media communication is connected, in particular, to the process of acquiring new products and brands among Generation Z consumers (Espejo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2024). Due to this behaviour, Starbucks actively posts attractive content in the application of Instagram and Tik Tok to promote seasonal drinks, advertise popular beverages, and motivate customers to share their experience on the internet.</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has also been indicated that the Starbucks strong brand equity makes it a consumer purchasing choice when using the brand by Generation Z, who also prioritize brand experience and customised products (Kamil and Widodo, 2023). This illustrates how social media marketing can be a good way of connecting brands with digitally active consumers.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410E941-3E1B-462D-A5F5-2AFC39762480}" type="slidenum">
              <a:rPr lang="en-IN" smtClean="0"/>
              <a:t>4</a:t>
            </a:fld>
            <a:endParaRPr lang="en-IN"/>
          </a:p>
        </p:txBody>
      </p:sp>
    </p:spTree>
    <p:extLst>
      <p:ext uri="{BB962C8B-B14F-4D97-AF65-F5344CB8AC3E}">
        <p14:creationId xmlns:p14="http://schemas.microsoft.com/office/powerpoint/2010/main" val="393145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 is also anticipated that social media marketing will be very effective in businesses in 2026 due to the fact that consumers are more influenced by digital technology when it comes to their consumer behaviour. The Generation Z consumers represent one of the most interconnected age groups, and their buying habits are frequently driven by the internet content, word of the mouth, and digital trends (Prasanna and Priyanka, 2024).</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Moreover, social media helps the brands to build communities around the products and values. Through the promotion of conversations, comments, and user-generated content, businesses will be in a better position to develop better relationships with their audiences and create long-term brand loyalty (Luttrell, 2025). It is based on these reasons that social media marketing remains one of the most applicable marketing models to the modern day business.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410E941-3E1B-462D-A5F5-2AFC39762480}" type="slidenum">
              <a:rPr lang="en-IN" smtClean="0"/>
              <a:t>5</a:t>
            </a:fld>
            <a:endParaRPr lang="en-IN"/>
          </a:p>
        </p:txBody>
      </p:sp>
    </p:spTree>
    <p:extLst>
      <p:ext uri="{BB962C8B-B14F-4D97-AF65-F5344CB8AC3E}">
        <p14:creationId xmlns:p14="http://schemas.microsoft.com/office/powerpoint/2010/main" val="29659093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Conclusively, social media marketing is among the best marketing concepts of the digital age businesses. The idea enables organisations to be able to interact directly with the consumers using interactive platforms and visually appealing content. This type of marketing is especially applicable to audiences of the Generation Z, who depend heavily on social media as the means of product discovery and brand interaction.</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case of Starbucks explains how businesses can effectively leverage social media sites to enhance their brand image and reach out to the younger generation. Starbucks has established a robust online presence that appeals to the Generation Z consumers by using aesthetically pleasing content, collaborating with influencers, and using digital engagement tactics.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410E941-3E1B-462D-A5F5-2AFC39762480}" type="slidenum">
              <a:rPr lang="en-IN" smtClean="0"/>
              <a:t>6</a:t>
            </a:fld>
            <a:endParaRPr lang="en-IN"/>
          </a:p>
        </p:txBody>
      </p:sp>
    </p:spTree>
    <p:extLst>
      <p:ext uri="{BB962C8B-B14F-4D97-AF65-F5344CB8AC3E}">
        <p14:creationId xmlns:p14="http://schemas.microsoft.com/office/powerpoint/2010/main" val="38871725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3/27/2026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3/27/2026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3/27/2026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3/27/2026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3/27/2026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3/27/2026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5.jpg"/><Relationship Id="rId5" Type="http://schemas.openxmlformats.org/officeDocument/2006/relationships/image" Target="../media/image14.png"/><Relationship Id="rId4" Type="http://schemas.openxmlformats.org/officeDocument/2006/relationships/image" Target="../media/image13.png"/></Relationships>
</file>

<file path=ppt/slides/_rels/slide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rgbClr val="0A1A14"/>
            </a:gs>
            <a:gs pos="50000">
              <a:srgbClr val="0D2018"/>
            </a:gs>
            <a:gs pos="100000">
              <a:srgbClr val="0A1A14"/>
            </a:gs>
          </a:gsLst>
          <a:lin ang="8100000" scaled="0"/>
        </a:gradFill>
        <a:effectLst/>
      </p:bgPr>
    </p:bg>
    <p:spTree>
      <p:nvGrpSpPr>
        <p:cNvPr id="1" name=""/>
        <p:cNvGrpSpPr/>
        <p:nvPr/>
      </p:nvGrpSpPr>
      <p:grpSpPr>
        <a:xfrm>
          <a:off x="0" y="0"/>
          <a:ext cx="0" cy="0"/>
          <a:chOff x="0" y="0"/>
          <a:chExt cx="0" cy="0"/>
        </a:xfrm>
      </p:grpSpPr>
      <p:sp>
        <p:nvSpPr>
          <p:cNvPr id="2" name="Rectangle 1"/>
          <p:cNvSpPr/>
          <p:nvPr/>
        </p:nvSpPr>
        <p:spPr>
          <a:xfrm>
            <a:off x="3238419" y="1143000"/>
            <a:ext cx="5714857" cy="9525"/>
          </a:xfrm>
          <a:prstGeom prst="rect">
            <a:avLst/>
          </a:prstGeom>
          <a:gradFill rotWithShape="1">
            <a:gsLst>
              <a:gs pos="0">
                <a:srgbClr val="000000">
                  <a:alpha val="0"/>
                </a:srgbClr>
              </a:gs>
              <a:gs pos="50000">
                <a:srgbClr val="00FF7F">
                  <a:alpha val="30000"/>
                </a:srgbClr>
              </a:gs>
              <a:gs pos="100000">
                <a:srgbClr val="000000">
                  <a:alpha val="0"/>
                </a:srgbClr>
              </a:gs>
            </a:gsLst>
            <a:lin ang="108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4190895" y="1714500"/>
            <a:ext cx="3809904" cy="9525"/>
          </a:xfrm>
          <a:prstGeom prst="rect">
            <a:avLst/>
          </a:prstGeom>
          <a:gradFill rotWithShape="1">
            <a:gsLst>
              <a:gs pos="0">
                <a:srgbClr val="000000">
                  <a:alpha val="0"/>
                </a:srgbClr>
              </a:gs>
              <a:gs pos="50000">
                <a:srgbClr val="00FF7F">
                  <a:alpha val="30000"/>
                </a:srgbClr>
              </a:gs>
              <a:gs pos="100000">
                <a:srgbClr val="000000">
                  <a:alpha val="0"/>
                </a:srgbClr>
              </a:gs>
            </a:gsLst>
            <a:lin ang="108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1904952" y="1523999"/>
            <a:ext cx="9524" cy="3809999"/>
          </a:xfrm>
          <a:prstGeom prst="rect">
            <a:avLst/>
          </a:prstGeom>
          <a:gradFill rotWithShape="1">
            <a:gsLst>
              <a:gs pos="0">
                <a:srgbClr val="000000">
                  <a:alpha val="0"/>
                </a:srgbClr>
              </a:gs>
              <a:gs pos="50000">
                <a:srgbClr val="00FF7F">
                  <a:alpha val="30000"/>
                </a:srgbClr>
              </a:gs>
              <a:gs pos="100000">
                <a:srgbClr val="000000">
                  <a:alpha val="0"/>
                </a:srgbClr>
              </a:gs>
            </a:gsLst>
            <a:lin ang="162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10286742" y="2000250"/>
            <a:ext cx="9524" cy="2857500"/>
          </a:xfrm>
          <a:prstGeom prst="rect">
            <a:avLst/>
          </a:prstGeom>
          <a:gradFill rotWithShape="1">
            <a:gsLst>
              <a:gs pos="0">
                <a:srgbClr val="000000">
                  <a:alpha val="0"/>
                </a:srgbClr>
              </a:gs>
              <a:gs pos="50000">
                <a:srgbClr val="00FF7F">
                  <a:alpha val="30000"/>
                </a:srgbClr>
              </a:gs>
              <a:gs pos="100000">
                <a:srgbClr val="000000">
                  <a:alpha val="0"/>
                </a:srgbClr>
              </a:gs>
            </a:gsLst>
            <a:lin ang="162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6" name="Picture 5" descr="image.png"/>
          <p:cNvPicPr>
            <a:picLocks noChangeAspect="1"/>
          </p:cNvPicPr>
          <p:nvPr/>
        </p:nvPicPr>
        <p:blipFill>
          <a:blip r:embed="rId2">
            <a:alphaModFix/>
          </a:blip>
          <a:stretch>
            <a:fillRect/>
          </a:stretch>
        </p:blipFill>
        <p:spPr>
          <a:xfrm>
            <a:off x="5257668" y="1788694"/>
            <a:ext cx="457188" cy="385010"/>
          </a:xfrm>
          <a:prstGeom prst="rect">
            <a:avLst/>
          </a:prstGeom>
        </p:spPr>
      </p:pic>
      <p:pic>
        <p:nvPicPr>
          <p:cNvPr id="7" name="Picture 6" descr="image.png"/>
          <p:cNvPicPr>
            <a:picLocks noChangeAspect="1"/>
          </p:cNvPicPr>
          <p:nvPr/>
        </p:nvPicPr>
        <p:blipFill>
          <a:blip r:embed="rId3">
            <a:alphaModFix/>
          </a:blip>
          <a:stretch>
            <a:fillRect/>
          </a:stretch>
        </p:blipFill>
        <p:spPr>
          <a:xfrm>
            <a:off x="5867253" y="1860884"/>
            <a:ext cx="457188" cy="240631"/>
          </a:xfrm>
          <a:prstGeom prst="rect">
            <a:avLst/>
          </a:prstGeom>
        </p:spPr>
      </p:pic>
      <p:pic>
        <p:nvPicPr>
          <p:cNvPr id="8" name="Picture 7" descr="image.png"/>
          <p:cNvPicPr>
            <a:picLocks noChangeAspect="1"/>
          </p:cNvPicPr>
          <p:nvPr/>
        </p:nvPicPr>
        <p:blipFill>
          <a:blip r:embed="rId4">
            <a:alphaModFix/>
          </a:blip>
          <a:stretch>
            <a:fillRect/>
          </a:stretch>
        </p:blipFill>
        <p:spPr>
          <a:xfrm>
            <a:off x="6476838" y="1806742"/>
            <a:ext cx="457188" cy="348915"/>
          </a:xfrm>
          <a:prstGeom prst="rect">
            <a:avLst/>
          </a:prstGeom>
        </p:spPr>
      </p:pic>
      <p:sp>
        <p:nvSpPr>
          <p:cNvPr id="9" name="TextBox 8"/>
          <p:cNvSpPr txBox="1"/>
          <p:nvPr/>
        </p:nvSpPr>
        <p:spPr>
          <a:xfrm>
            <a:off x="2381190" y="2514600"/>
            <a:ext cx="7438839" cy="714375"/>
          </a:xfrm>
          <a:prstGeom prst="rect">
            <a:avLst/>
          </a:prstGeom>
          <a:noFill/>
        </p:spPr>
        <p:txBody>
          <a:bodyPr wrap="none" lIns="73152" tIns="54864" rIns="73152" bIns="54864" anchor="ctr">
            <a:spAutoFit/>
          </a:bodyPr>
          <a:lstStyle/>
          <a:p>
            <a:pPr algn="ctr">
              <a:lnSpc>
                <a:spcPts val="4875"/>
              </a:lnSpc>
              <a:spcBef>
                <a:spcPts val="0"/>
              </a:spcBef>
              <a:spcAft>
                <a:spcPts val="1560"/>
              </a:spcAft>
            </a:pPr>
            <a:r>
              <a:rPr sz="3588" b="1">
                <a:solidFill>
                  <a:srgbClr val="FFFFFF"/>
                </a:solidFill>
                <a:latin typeface="Source Code Pro"/>
              </a:rPr>
              <a:t>Social Media Marketing</a:t>
            </a:r>
          </a:p>
        </p:txBody>
      </p:sp>
      <p:sp>
        <p:nvSpPr>
          <p:cNvPr id="10" name="TextBox 9"/>
          <p:cNvSpPr txBox="1"/>
          <p:nvPr/>
        </p:nvSpPr>
        <p:spPr>
          <a:xfrm>
            <a:off x="761980" y="3448049"/>
            <a:ext cx="10667733" cy="761999"/>
          </a:xfrm>
          <a:prstGeom prst="rect">
            <a:avLst/>
          </a:prstGeom>
          <a:noFill/>
        </p:spPr>
        <p:txBody>
          <a:bodyPr wrap="none" lIns="73152" tIns="54864" rIns="73152" bIns="54864" anchor="ctr">
            <a:spAutoFit/>
          </a:bodyPr>
          <a:lstStyle/>
          <a:p>
            <a:pPr algn="ctr">
              <a:lnSpc>
                <a:spcPts val="2600"/>
              </a:lnSpc>
              <a:spcBef>
                <a:spcPts val="0"/>
              </a:spcBef>
              <a:spcAft>
                <a:spcPts val="2080"/>
              </a:spcAft>
            </a:pPr>
            <a:r>
              <a:rPr sz="2152" b="1">
                <a:solidFill>
                  <a:srgbClr val="00FF7F"/>
                </a:solidFill>
                <a:latin typeface="Source Code Pro"/>
              </a:rPr>
              <a:t>The Most Effective Marketing Concept for Business in 2026</a:t>
            </a:r>
          </a:p>
        </p:txBody>
      </p:sp>
      <p:sp>
        <p:nvSpPr>
          <p:cNvPr id="11" name="Rectangle 10"/>
          <p:cNvSpPr/>
          <p:nvPr/>
        </p:nvSpPr>
        <p:spPr>
          <a:xfrm>
            <a:off x="5486262" y="4514850"/>
            <a:ext cx="1219169" cy="19050"/>
          </a:xfrm>
          <a:prstGeom prst="rect">
            <a:avLst/>
          </a:prstGeom>
          <a:gradFill rotWithShape="1">
            <a:gsLst>
              <a:gs pos="0">
                <a:srgbClr val="000000">
                  <a:alpha val="0"/>
                </a:srgbClr>
              </a:gs>
              <a:gs pos="50000">
                <a:srgbClr val="00FF7F"/>
              </a:gs>
              <a:gs pos="100000">
                <a:srgbClr val="000000">
                  <a:alpha val="0"/>
                </a:srgbClr>
              </a:gs>
            </a:gsLst>
            <a:lin ang="108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695495" y="4582487"/>
            <a:ext cx="2800703" cy="779124"/>
          </a:xfrm>
          <a:prstGeom prst="rect">
            <a:avLst/>
          </a:prstGeom>
          <a:noFill/>
        </p:spPr>
        <p:txBody>
          <a:bodyPr wrap="none" lIns="73152" tIns="54864" rIns="73152" bIns="54864" anchor="ctr">
            <a:spAutoFit/>
          </a:bodyPr>
          <a:lstStyle/>
          <a:p>
            <a:pPr algn="ctr">
              <a:lnSpc>
                <a:spcPts val="1820"/>
              </a:lnSpc>
              <a:spcBef>
                <a:spcPts val="0"/>
              </a:spcBef>
              <a:spcAft>
                <a:spcPts val="0"/>
              </a:spcAft>
            </a:pPr>
            <a:r>
              <a:rPr sz="1150" b="0" dirty="0">
                <a:solidFill>
                  <a:srgbClr val="C0C0C0"/>
                </a:solidFill>
                <a:latin typeface="Roboto Flex"/>
              </a:rPr>
              <a:t>Module: Digital Marketing (BMSE4008D)</a:t>
            </a:r>
          </a:p>
          <a:p>
            <a:pPr algn="ctr">
              <a:lnSpc>
                <a:spcPts val="1820"/>
              </a:lnSpc>
            </a:pPr>
            <a:r>
              <a:rPr lang="en-GB" sz="1150" dirty="0">
                <a:solidFill>
                  <a:srgbClr val="C0C0C0"/>
                </a:solidFill>
                <a:latin typeface="Roboto Flex"/>
              </a:rPr>
              <a:t>Student name: Somerda Iancu</a:t>
            </a:r>
          </a:p>
          <a:p>
            <a:pPr algn="ctr">
              <a:lnSpc>
                <a:spcPts val="1820"/>
              </a:lnSpc>
            </a:pPr>
            <a:r>
              <a:rPr lang="en-GB" sz="1150">
                <a:solidFill>
                  <a:srgbClr val="C0C0C0"/>
                </a:solidFill>
                <a:latin typeface="Roboto Flex"/>
              </a:rPr>
              <a:t>Student ID: 2519996</a:t>
            </a:r>
            <a:endParaRPr lang="en-GB" sz="1150" dirty="0">
              <a:solidFill>
                <a:srgbClr val="C0C0C0"/>
              </a:solidFill>
              <a:latin typeface="Roboto Flex"/>
            </a:endParaRPr>
          </a:p>
        </p:txBody>
      </p:sp>
      <p:sp>
        <p:nvSpPr>
          <p:cNvPr id="13" name="Rectangle 12"/>
          <p:cNvSpPr/>
          <p:nvPr/>
        </p:nvSpPr>
        <p:spPr>
          <a:xfrm>
            <a:off x="0" y="6819900"/>
            <a:ext cx="12191695" cy="38100"/>
          </a:xfrm>
          <a:prstGeom prst="rect">
            <a:avLst/>
          </a:prstGeom>
          <a:gradFill rotWithShape="1">
            <a:gsLst>
              <a:gs pos="0">
                <a:srgbClr val="000000">
                  <a:alpha val="0"/>
                </a:srgbClr>
              </a:gs>
              <a:gs pos="50000">
                <a:srgbClr val="00FF7F"/>
              </a:gs>
              <a:gs pos="100000">
                <a:srgbClr val="000000">
                  <a:alpha val="0"/>
                </a:srgbClr>
              </a:gs>
            </a:gsLst>
            <a:lin ang="108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0" y="0"/>
            <a:ext cx="12191695" cy="38100"/>
          </a:xfrm>
          <a:prstGeom prst="rect">
            <a:avLst/>
          </a:prstGeom>
          <a:gradFill rotWithShape="1">
            <a:gsLst>
              <a:gs pos="0">
                <a:srgbClr val="000000">
                  <a:alpha val="0"/>
                </a:srgbClr>
              </a:gs>
              <a:gs pos="50000">
                <a:srgbClr val="00FF7F"/>
              </a:gs>
              <a:gs pos="100000">
                <a:srgbClr val="000000">
                  <a:alpha val="0"/>
                </a:srgbClr>
              </a:gs>
            </a:gsLst>
            <a:lin ang="108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rgbClr val="0A1A14"/>
            </a:gs>
            <a:gs pos="50000">
              <a:srgbClr val="0D2018"/>
            </a:gs>
            <a:gs pos="100000">
              <a:srgbClr val="0A1A14"/>
            </a:gs>
          </a:gsLst>
          <a:lin ang="8100000" scaled="0"/>
        </a:gradFill>
        <a:effectLst/>
      </p:bgPr>
    </p:bg>
    <p:spTree>
      <p:nvGrpSpPr>
        <p:cNvPr id="1" name=""/>
        <p:cNvGrpSpPr/>
        <p:nvPr/>
      </p:nvGrpSpPr>
      <p:grpSpPr>
        <a:xfrm>
          <a:off x="0" y="0"/>
          <a:ext cx="0" cy="0"/>
          <a:chOff x="0" y="0"/>
          <a:chExt cx="0" cy="0"/>
        </a:xfrm>
      </p:grpSpPr>
      <p:sp>
        <p:nvSpPr>
          <p:cNvPr id="2" name="Rectangle 1"/>
          <p:cNvSpPr/>
          <p:nvPr/>
        </p:nvSpPr>
        <p:spPr>
          <a:xfrm>
            <a:off x="2285942" y="476249"/>
            <a:ext cx="7619809" cy="9525"/>
          </a:xfrm>
          <a:prstGeom prst="rect">
            <a:avLst/>
          </a:prstGeom>
          <a:gradFill rotWithShape="1">
            <a:gsLst>
              <a:gs pos="0">
                <a:srgbClr val="000000">
                  <a:alpha val="0"/>
                </a:srgbClr>
              </a:gs>
              <a:gs pos="50000">
                <a:srgbClr val="00FF7F">
                  <a:alpha val="20000"/>
                </a:srgbClr>
              </a:gs>
              <a:gs pos="100000">
                <a:srgbClr val="000000">
                  <a:alpha val="0"/>
                </a:srgbClr>
              </a:gs>
            </a:gsLst>
            <a:lin ang="108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09584" y="19050"/>
            <a:ext cx="10972525" cy="761999"/>
          </a:xfrm>
          <a:prstGeom prst="rect">
            <a:avLst/>
          </a:prstGeom>
          <a:noFill/>
        </p:spPr>
        <p:txBody>
          <a:bodyPr wrap="none" lIns="73152" tIns="54864" rIns="73152" bIns="54864" anchor="ctr">
            <a:spAutoFit/>
          </a:bodyPr>
          <a:lstStyle/>
          <a:p>
            <a:pPr algn="l">
              <a:lnSpc>
                <a:spcPts val="2600"/>
              </a:lnSpc>
              <a:spcBef>
                <a:spcPts val="0"/>
              </a:spcBef>
              <a:spcAft>
                <a:spcPts val="0"/>
              </a:spcAft>
            </a:pPr>
            <a:r>
              <a:rPr sz="2152" b="1">
                <a:solidFill>
                  <a:srgbClr val="FFFFFF"/>
                </a:solidFill>
                <a:latin typeface="Source Code Pro"/>
              </a:rPr>
              <a:t>Introduction: Social Media Marketing in the Contemporary Business</a:t>
            </a:r>
          </a:p>
        </p:txBody>
      </p:sp>
      <p:pic>
        <p:nvPicPr>
          <p:cNvPr id="4" name="Picture 3" descr="image.png"/>
          <p:cNvPicPr>
            <a:picLocks noChangeAspect="1"/>
          </p:cNvPicPr>
          <p:nvPr/>
        </p:nvPicPr>
        <p:blipFill>
          <a:blip r:embed="rId3">
            <a:alphaModFix/>
          </a:blip>
          <a:stretch>
            <a:fillRect/>
          </a:stretch>
        </p:blipFill>
        <p:spPr>
          <a:xfrm>
            <a:off x="609584" y="2268192"/>
            <a:ext cx="266693" cy="226115"/>
          </a:xfrm>
          <a:prstGeom prst="rect">
            <a:avLst/>
          </a:prstGeom>
        </p:spPr>
      </p:pic>
      <p:sp>
        <p:nvSpPr>
          <p:cNvPr id="5" name="TextBox 4"/>
          <p:cNvSpPr txBox="1"/>
          <p:nvPr/>
        </p:nvSpPr>
        <p:spPr>
          <a:xfrm>
            <a:off x="1028674" y="2209800"/>
            <a:ext cx="5705332" cy="742950"/>
          </a:xfrm>
          <a:prstGeom prst="rect">
            <a:avLst/>
          </a:prstGeom>
          <a:noFill/>
        </p:spPr>
        <p:txBody>
          <a:bodyPr wrap="square" lIns="73152" tIns="54864" rIns="73152" bIns="54864" anchor="ctr">
            <a:spAutoFit/>
          </a:bodyPr>
          <a:lstStyle/>
          <a:p>
            <a:pPr algn="l">
              <a:lnSpc>
                <a:spcPts val="2535"/>
              </a:lnSpc>
              <a:spcBef>
                <a:spcPts val="0"/>
              </a:spcBef>
              <a:spcAft>
                <a:spcPts val="0"/>
              </a:spcAft>
            </a:pPr>
            <a:r>
              <a:rPr sz="1435" b="0">
                <a:solidFill>
                  <a:srgbClr val="E0E0E0"/>
                </a:solidFill>
                <a:latin typeface="Roboto Flex"/>
              </a:rPr>
              <a:t> Through social media marketing, the brands can engage consumers directly </a:t>
            </a:r>
            <a:r>
              <a:rPr sz="1435" b="0">
                <a:solidFill>
                  <a:srgbClr val="00FF7F"/>
                </a:solidFill>
                <a:latin typeface="Roboto Flex"/>
              </a:rPr>
              <a:t>(Hinson et al., 2024)</a:t>
            </a:r>
            <a:r>
              <a:rPr sz="1435" b="0">
                <a:solidFill>
                  <a:srgbClr val="E0E0E0"/>
                </a:solidFill>
                <a:latin typeface="Roboto Flex"/>
              </a:rPr>
              <a:t>. </a:t>
            </a:r>
          </a:p>
        </p:txBody>
      </p:sp>
      <p:pic>
        <p:nvPicPr>
          <p:cNvPr id="6" name="Picture 5" descr="image.png"/>
          <p:cNvPicPr>
            <a:picLocks noChangeAspect="1"/>
          </p:cNvPicPr>
          <p:nvPr/>
        </p:nvPicPr>
        <p:blipFill>
          <a:blip r:embed="rId4">
            <a:alphaModFix/>
          </a:blip>
          <a:stretch>
            <a:fillRect/>
          </a:stretch>
        </p:blipFill>
        <p:spPr>
          <a:xfrm>
            <a:off x="609584" y="3304346"/>
            <a:ext cx="266693" cy="249306"/>
          </a:xfrm>
          <a:prstGeom prst="rect">
            <a:avLst/>
          </a:prstGeom>
        </p:spPr>
      </p:pic>
      <p:sp>
        <p:nvSpPr>
          <p:cNvPr id="7" name="TextBox 6"/>
          <p:cNvSpPr txBox="1"/>
          <p:nvPr/>
        </p:nvSpPr>
        <p:spPr>
          <a:xfrm>
            <a:off x="1028674" y="3257550"/>
            <a:ext cx="5705332" cy="1114425"/>
          </a:xfrm>
          <a:prstGeom prst="rect">
            <a:avLst/>
          </a:prstGeom>
          <a:noFill/>
        </p:spPr>
        <p:txBody>
          <a:bodyPr wrap="square" lIns="73152" tIns="54864" rIns="73152" bIns="54864" anchor="ctr">
            <a:spAutoFit/>
          </a:bodyPr>
          <a:lstStyle/>
          <a:p>
            <a:pPr algn="l">
              <a:lnSpc>
                <a:spcPts val="2535"/>
              </a:lnSpc>
              <a:spcBef>
                <a:spcPts val="0"/>
              </a:spcBef>
              <a:spcAft>
                <a:spcPts val="0"/>
              </a:spcAft>
            </a:pPr>
            <a:r>
              <a:rPr sz="1435" b="0">
                <a:solidFill>
                  <a:srgbClr val="E0E0E0"/>
                </a:solidFill>
                <a:latin typeface="Roboto Flex"/>
              </a:rPr>
              <a:t> Instagram and Tik Tok are the platforms that control the activity of Generation Z </a:t>
            </a:r>
            <a:r>
              <a:rPr sz="1435" b="0">
                <a:solidFill>
                  <a:srgbClr val="00FF7F"/>
                </a:solidFill>
                <a:latin typeface="Roboto Flex"/>
              </a:rPr>
              <a:t>(Salwanisa and Wikartika, 2023)</a:t>
            </a:r>
            <a:r>
              <a:rPr sz="1435" b="0">
                <a:solidFill>
                  <a:srgbClr val="E0E0E0"/>
                </a:solidFill>
                <a:latin typeface="Roboto Flex"/>
              </a:rPr>
              <a:t>. </a:t>
            </a:r>
          </a:p>
        </p:txBody>
      </p:sp>
      <p:pic>
        <p:nvPicPr>
          <p:cNvPr id="8" name="Picture 7" descr="image.png"/>
          <p:cNvPicPr>
            <a:picLocks noChangeAspect="1"/>
          </p:cNvPicPr>
          <p:nvPr/>
        </p:nvPicPr>
        <p:blipFill>
          <a:blip r:embed="rId5">
            <a:alphaModFix/>
          </a:blip>
          <a:stretch>
            <a:fillRect/>
          </a:stretch>
        </p:blipFill>
        <p:spPr>
          <a:xfrm>
            <a:off x="609584" y="4775752"/>
            <a:ext cx="266693" cy="144945"/>
          </a:xfrm>
          <a:prstGeom prst="rect">
            <a:avLst/>
          </a:prstGeom>
        </p:spPr>
      </p:pic>
      <p:sp>
        <p:nvSpPr>
          <p:cNvPr id="9" name="TextBox 8"/>
          <p:cNvSpPr txBox="1"/>
          <p:nvPr/>
        </p:nvSpPr>
        <p:spPr>
          <a:xfrm>
            <a:off x="1028674" y="4676775"/>
            <a:ext cx="5705332" cy="742950"/>
          </a:xfrm>
          <a:prstGeom prst="rect">
            <a:avLst/>
          </a:prstGeom>
          <a:noFill/>
        </p:spPr>
        <p:txBody>
          <a:bodyPr wrap="square" lIns="73152" tIns="54864" rIns="73152" bIns="54864" anchor="ctr">
            <a:spAutoFit/>
          </a:bodyPr>
          <a:lstStyle/>
          <a:p>
            <a:pPr algn="l">
              <a:lnSpc>
                <a:spcPts val="2535"/>
              </a:lnSpc>
              <a:spcBef>
                <a:spcPts val="0"/>
              </a:spcBef>
              <a:spcAft>
                <a:spcPts val="0"/>
              </a:spcAft>
            </a:pPr>
            <a:r>
              <a:rPr sz="1435" b="0">
                <a:solidFill>
                  <a:srgbClr val="E0E0E0"/>
                </a:solidFill>
                <a:latin typeface="Roboto Flex"/>
              </a:rPr>
              <a:t> Companies are more likely to base brand relationships and visibility on the digital platform </a:t>
            </a:r>
            <a:r>
              <a:rPr sz="1435" b="0">
                <a:solidFill>
                  <a:srgbClr val="00FF7F"/>
                </a:solidFill>
                <a:latin typeface="Roboto Flex"/>
              </a:rPr>
              <a:t>(Siluo, 2025)</a:t>
            </a:r>
            <a:r>
              <a:rPr sz="1435" b="0">
                <a:solidFill>
                  <a:srgbClr val="E0E0E0"/>
                </a:solidFill>
                <a:latin typeface="Roboto Flex"/>
              </a:rPr>
              <a:t>. </a:t>
            </a:r>
          </a:p>
        </p:txBody>
      </p:sp>
      <p:sp>
        <p:nvSpPr>
          <p:cNvPr id="10" name="Rounded Rectangle 9"/>
          <p:cNvSpPr/>
          <p:nvPr/>
        </p:nvSpPr>
        <p:spPr>
          <a:xfrm>
            <a:off x="6886402" y="1428750"/>
            <a:ext cx="5011683" cy="4762500"/>
          </a:xfrm>
          <a:prstGeom prst="roundRect">
            <a:avLst/>
          </a:prstGeom>
          <a:blipFill>
            <a:blip r:embed="rId6"/>
            <a:stretch>
              <a:fillRect/>
            </a:stretch>
          </a:blipFill>
          <a:ln w="8255">
            <a:solidFill>
              <a:srgbClr val="00FF7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0" y="6819900"/>
            <a:ext cx="12191695" cy="38100"/>
          </a:xfrm>
          <a:prstGeom prst="rect">
            <a:avLst/>
          </a:prstGeom>
          <a:gradFill rotWithShape="1">
            <a:gsLst>
              <a:gs pos="0">
                <a:srgbClr val="000000">
                  <a:alpha val="0"/>
                </a:srgbClr>
              </a:gs>
              <a:gs pos="50000">
                <a:srgbClr val="00FF7F"/>
              </a:gs>
              <a:gs pos="100000">
                <a:srgbClr val="000000">
                  <a:alpha val="0"/>
                </a:srgbClr>
              </a:gs>
            </a:gsLst>
            <a:lin ang="108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rgbClr val="0A1A14"/>
            </a:gs>
            <a:gs pos="50000">
              <a:srgbClr val="0D2018"/>
            </a:gs>
            <a:gs pos="100000">
              <a:srgbClr val="0A1A14"/>
            </a:gs>
          </a:gsLst>
          <a:lin ang="8100000" scaled="0"/>
        </a:gradFill>
        <a:effectLst/>
      </p:bgPr>
    </p:bg>
    <p:spTree>
      <p:nvGrpSpPr>
        <p:cNvPr id="1" name=""/>
        <p:cNvGrpSpPr/>
        <p:nvPr/>
      </p:nvGrpSpPr>
      <p:grpSpPr>
        <a:xfrm>
          <a:off x="0" y="0"/>
          <a:ext cx="0" cy="0"/>
          <a:chOff x="0" y="0"/>
          <a:chExt cx="0" cy="0"/>
        </a:xfrm>
      </p:grpSpPr>
      <p:sp>
        <p:nvSpPr>
          <p:cNvPr id="2" name="Rectangle 1"/>
          <p:cNvSpPr/>
          <p:nvPr/>
        </p:nvSpPr>
        <p:spPr>
          <a:xfrm>
            <a:off x="2285942" y="476249"/>
            <a:ext cx="7619809" cy="9525"/>
          </a:xfrm>
          <a:prstGeom prst="rect">
            <a:avLst/>
          </a:prstGeom>
          <a:gradFill rotWithShape="1">
            <a:gsLst>
              <a:gs pos="0">
                <a:srgbClr val="000000">
                  <a:alpha val="0"/>
                </a:srgbClr>
              </a:gs>
              <a:gs pos="50000">
                <a:srgbClr val="00FF7F">
                  <a:alpha val="20000"/>
                </a:srgbClr>
              </a:gs>
              <a:gs pos="100000">
                <a:srgbClr val="000000">
                  <a:alpha val="0"/>
                </a:srgbClr>
              </a:gs>
            </a:gsLst>
            <a:lin ang="108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09584" y="19050"/>
            <a:ext cx="10972525" cy="761999"/>
          </a:xfrm>
          <a:prstGeom prst="rect">
            <a:avLst/>
          </a:prstGeom>
          <a:noFill/>
        </p:spPr>
        <p:txBody>
          <a:bodyPr wrap="none" lIns="73152" tIns="54864" rIns="73152" bIns="54864" anchor="ctr">
            <a:spAutoFit/>
          </a:bodyPr>
          <a:lstStyle/>
          <a:p>
            <a:pPr algn="l">
              <a:lnSpc>
                <a:spcPts val="2600"/>
              </a:lnSpc>
              <a:spcBef>
                <a:spcPts val="0"/>
              </a:spcBef>
              <a:spcAft>
                <a:spcPts val="0"/>
              </a:spcAft>
            </a:pPr>
            <a:r>
              <a:rPr sz="2152" b="1">
                <a:solidFill>
                  <a:srgbClr val="FFFFFF"/>
                </a:solidFill>
                <a:latin typeface="Source Code Pro"/>
              </a:rPr>
              <a:t>Major Characteristics of the Idea of Social Media Marketing</a:t>
            </a:r>
          </a:p>
        </p:txBody>
      </p:sp>
      <p:pic>
        <p:nvPicPr>
          <p:cNvPr id="4" name="Picture 3" descr="image.png"/>
          <p:cNvPicPr>
            <a:picLocks noChangeAspect="1"/>
          </p:cNvPicPr>
          <p:nvPr/>
        </p:nvPicPr>
        <p:blipFill>
          <a:blip r:embed="rId3">
            <a:alphaModFix/>
          </a:blip>
          <a:stretch>
            <a:fillRect/>
          </a:stretch>
        </p:blipFill>
        <p:spPr>
          <a:xfrm>
            <a:off x="609584" y="1919908"/>
            <a:ext cx="266693" cy="179732"/>
          </a:xfrm>
          <a:prstGeom prst="rect">
            <a:avLst/>
          </a:prstGeom>
        </p:spPr>
      </p:pic>
      <p:sp>
        <p:nvSpPr>
          <p:cNvPr id="5" name="TextBox 4"/>
          <p:cNvSpPr txBox="1"/>
          <p:nvPr/>
        </p:nvSpPr>
        <p:spPr>
          <a:xfrm>
            <a:off x="1028674" y="1838324"/>
            <a:ext cx="5705332" cy="1114425"/>
          </a:xfrm>
          <a:prstGeom prst="rect">
            <a:avLst/>
          </a:prstGeom>
          <a:noFill/>
        </p:spPr>
        <p:txBody>
          <a:bodyPr wrap="square" lIns="73152" tIns="54864" rIns="73152" bIns="54864" anchor="ctr">
            <a:spAutoFit/>
          </a:bodyPr>
          <a:lstStyle/>
          <a:p>
            <a:pPr algn="l">
              <a:lnSpc>
                <a:spcPts val="2535"/>
              </a:lnSpc>
              <a:spcBef>
                <a:spcPts val="0"/>
              </a:spcBef>
              <a:spcAft>
                <a:spcPts val="0"/>
              </a:spcAft>
            </a:pPr>
            <a:r>
              <a:rPr sz="1435" b="0">
                <a:solidFill>
                  <a:srgbClr val="E0E0E0"/>
                </a:solidFill>
                <a:latin typeface="Roboto Flex"/>
              </a:rPr>
              <a:t> Interactive and visual materials promote interaction and interaction with the brand </a:t>
            </a:r>
            <a:r>
              <a:rPr sz="1435" b="0">
                <a:solidFill>
                  <a:srgbClr val="00FF7F"/>
                </a:solidFill>
                <a:latin typeface="Roboto Flex"/>
              </a:rPr>
              <a:t>(Ciunova-Shuleska et al. 2024)</a:t>
            </a:r>
            <a:r>
              <a:rPr sz="1435" b="0">
                <a:solidFill>
                  <a:srgbClr val="E0E0E0"/>
                </a:solidFill>
                <a:latin typeface="Roboto Flex"/>
              </a:rPr>
              <a:t>. </a:t>
            </a:r>
          </a:p>
        </p:txBody>
      </p:sp>
      <p:pic>
        <p:nvPicPr>
          <p:cNvPr id="6" name="Picture 5" descr="image.png"/>
          <p:cNvPicPr>
            <a:picLocks noChangeAspect="1"/>
          </p:cNvPicPr>
          <p:nvPr/>
        </p:nvPicPr>
        <p:blipFill>
          <a:blip r:embed="rId4">
            <a:alphaModFix/>
          </a:blip>
          <a:stretch>
            <a:fillRect/>
          </a:stretch>
        </p:blipFill>
        <p:spPr>
          <a:xfrm>
            <a:off x="609584" y="3333335"/>
            <a:ext cx="266693" cy="191328"/>
          </a:xfrm>
          <a:prstGeom prst="rect">
            <a:avLst/>
          </a:prstGeom>
        </p:spPr>
      </p:pic>
      <p:sp>
        <p:nvSpPr>
          <p:cNvPr id="7" name="TextBox 6"/>
          <p:cNvSpPr txBox="1"/>
          <p:nvPr/>
        </p:nvSpPr>
        <p:spPr>
          <a:xfrm>
            <a:off x="1028674" y="3257550"/>
            <a:ext cx="5705332" cy="1114425"/>
          </a:xfrm>
          <a:prstGeom prst="rect">
            <a:avLst/>
          </a:prstGeom>
          <a:noFill/>
        </p:spPr>
        <p:txBody>
          <a:bodyPr wrap="square" lIns="73152" tIns="54864" rIns="73152" bIns="54864" anchor="ctr">
            <a:spAutoFit/>
          </a:bodyPr>
          <a:lstStyle/>
          <a:p>
            <a:pPr algn="l">
              <a:lnSpc>
                <a:spcPts val="2535"/>
              </a:lnSpc>
              <a:spcBef>
                <a:spcPts val="0"/>
              </a:spcBef>
              <a:spcAft>
                <a:spcPts val="0"/>
              </a:spcAft>
            </a:pPr>
            <a:r>
              <a:rPr sz="1435" b="0">
                <a:solidFill>
                  <a:srgbClr val="E0E0E0"/>
                </a:solidFill>
                <a:latin typeface="Roboto Flex"/>
              </a:rPr>
              <a:t> Gen Z consumers have stronger purchase intentions and credibility promoted through influencer marketing </a:t>
            </a:r>
            <a:r>
              <a:rPr sz="1435" b="0">
                <a:solidFill>
                  <a:srgbClr val="00FF7F"/>
                </a:solidFill>
                <a:latin typeface="Roboto Flex"/>
              </a:rPr>
              <a:t>(Munam et al. 2025)</a:t>
            </a:r>
            <a:r>
              <a:rPr sz="1435" b="0">
                <a:solidFill>
                  <a:srgbClr val="E0E0E0"/>
                </a:solidFill>
                <a:latin typeface="Roboto Flex"/>
              </a:rPr>
              <a:t>. </a:t>
            </a:r>
          </a:p>
        </p:txBody>
      </p:sp>
      <p:pic>
        <p:nvPicPr>
          <p:cNvPr id="8" name="Picture 7" descr="image.png"/>
          <p:cNvPicPr>
            <a:picLocks noChangeAspect="1"/>
          </p:cNvPicPr>
          <p:nvPr/>
        </p:nvPicPr>
        <p:blipFill>
          <a:blip r:embed="rId5">
            <a:alphaModFix/>
          </a:blip>
          <a:stretch>
            <a:fillRect/>
          </a:stretch>
        </p:blipFill>
        <p:spPr>
          <a:xfrm>
            <a:off x="609584" y="4743864"/>
            <a:ext cx="266693" cy="208721"/>
          </a:xfrm>
          <a:prstGeom prst="rect">
            <a:avLst/>
          </a:prstGeom>
        </p:spPr>
      </p:pic>
      <p:sp>
        <p:nvSpPr>
          <p:cNvPr id="9" name="TextBox 8"/>
          <p:cNvSpPr txBox="1"/>
          <p:nvPr/>
        </p:nvSpPr>
        <p:spPr>
          <a:xfrm>
            <a:off x="1028674" y="4676775"/>
            <a:ext cx="5705332" cy="1114425"/>
          </a:xfrm>
          <a:prstGeom prst="rect">
            <a:avLst/>
          </a:prstGeom>
          <a:noFill/>
        </p:spPr>
        <p:txBody>
          <a:bodyPr wrap="square" lIns="73152" tIns="54864" rIns="73152" bIns="54864" anchor="ctr">
            <a:spAutoFit/>
          </a:bodyPr>
          <a:lstStyle/>
          <a:p>
            <a:pPr algn="l">
              <a:lnSpc>
                <a:spcPts val="2535"/>
              </a:lnSpc>
              <a:spcBef>
                <a:spcPts val="0"/>
              </a:spcBef>
              <a:spcAft>
                <a:spcPts val="0"/>
              </a:spcAft>
            </a:pPr>
            <a:r>
              <a:rPr sz="1435" b="0">
                <a:solidFill>
                  <a:srgbClr val="E0E0E0"/>
                </a:solidFill>
                <a:latin typeface="Roboto Flex"/>
              </a:rPr>
              <a:t> Brands can track the performance of campaigns and optimise the strategies using data analytics tools </a:t>
            </a:r>
            <a:r>
              <a:rPr sz="1435" b="0">
                <a:solidFill>
                  <a:srgbClr val="00FF7F"/>
                </a:solidFill>
                <a:latin typeface="Roboto Flex"/>
              </a:rPr>
              <a:t>(Sabla and Gour, 2024)</a:t>
            </a:r>
            <a:r>
              <a:rPr sz="1435" b="0">
                <a:solidFill>
                  <a:srgbClr val="E0E0E0"/>
                </a:solidFill>
                <a:latin typeface="Roboto Flex"/>
              </a:rPr>
              <a:t>. </a:t>
            </a:r>
          </a:p>
        </p:txBody>
      </p:sp>
      <p:sp>
        <p:nvSpPr>
          <p:cNvPr id="10" name="Rounded Rectangle 9"/>
          <p:cNvSpPr/>
          <p:nvPr/>
        </p:nvSpPr>
        <p:spPr>
          <a:xfrm>
            <a:off x="6734006" y="1428750"/>
            <a:ext cx="5142308" cy="4762500"/>
          </a:xfrm>
          <a:prstGeom prst="roundRect">
            <a:avLst/>
          </a:prstGeom>
          <a:blipFill>
            <a:blip r:embed="rId6"/>
            <a:stretch>
              <a:fillRect/>
            </a:stretch>
          </a:blipFill>
          <a:ln w="8255">
            <a:solidFill>
              <a:srgbClr val="00FF7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0" y="6819900"/>
            <a:ext cx="12191695" cy="38100"/>
          </a:xfrm>
          <a:prstGeom prst="rect">
            <a:avLst/>
          </a:prstGeom>
          <a:gradFill rotWithShape="1">
            <a:gsLst>
              <a:gs pos="0">
                <a:srgbClr val="000000">
                  <a:alpha val="0"/>
                </a:srgbClr>
              </a:gs>
              <a:gs pos="50000">
                <a:srgbClr val="00FF7F"/>
              </a:gs>
              <a:gs pos="100000">
                <a:srgbClr val="000000">
                  <a:alpha val="0"/>
                </a:srgbClr>
              </a:gs>
            </a:gsLst>
            <a:lin ang="108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rgbClr val="0A1A14"/>
            </a:gs>
            <a:gs pos="50000">
              <a:srgbClr val="0D2018"/>
            </a:gs>
            <a:gs pos="100000">
              <a:srgbClr val="0A1A14"/>
            </a:gs>
          </a:gsLst>
          <a:lin ang="8100000" scaled="0"/>
        </a:gradFill>
        <a:effectLst/>
      </p:bgPr>
    </p:bg>
    <p:spTree>
      <p:nvGrpSpPr>
        <p:cNvPr id="1" name=""/>
        <p:cNvGrpSpPr/>
        <p:nvPr/>
      </p:nvGrpSpPr>
      <p:grpSpPr>
        <a:xfrm>
          <a:off x="0" y="0"/>
          <a:ext cx="0" cy="0"/>
          <a:chOff x="0" y="0"/>
          <a:chExt cx="0" cy="0"/>
        </a:xfrm>
      </p:grpSpPr>
      <p:sp>
        <p:nvSpPr>
          <p:cNvPr id="2" name="Rectangle 1"/>
          <p:cNvSpPr/>
          <p:nvPr/>
        </p:nvSpPr>
        <p:spPr>
          <a:xfrm>
            <a:off x="2285942" y="476249"/>
            <a:ext cx="7619809" cy="9525"/>
          </a:xfrm>
          <a:prstGeom prst="rect">
            <a:avLst/>
          </a:prstGeom>
          <a:gradFill rotWithShape="1">
            <a:gsLst>
              <a:gs pos="0">
                <a:srgbClr val="000000">
                  <a:alpha val="0"/>
                </a:srgbClr>
              </a:gs>
              <a:gs pos="50000">
                <a:srgbClr val="00FF7F">
                  <a:alpha val="20000"/>
                </a:srgbClr>
              </a:gs>
              <a:gs pos="100000">
                <a:srgbClr val="000000">
                  <a:alpha val="0"/>
                </a:srgbClr>
              </a:gs>
            </a:gsLst>
            <a:lin ang="108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09584" y="209550"/>
            <a:ext cx="10077198" cy="380999"/>
          </a:xfrm>
          <a:prstGeom prst="rect">
            <a:avLst/>
          </a:prstGeom>
          <a:noFill/>
        </p:spPr>
        <p:txBody>
          <a:bodyPr wrap="none" lIns="73152" tIns="54864" rIns="73152" bIns="54864" anchor="ctr">
            <a:spAutoFit/>
          </a:bodyPr>
          <a:lstStyle/>
          <a:p>
            <a:pPr algn="l">
              <a:lnSpc>
                <a:spcPts val="2600"/>
              </a:lnSpc>
              <a:spcBef>
                <a:spcPts val="0"/>
              </a:spcBef>
              <a:spcAft>
                <a:spcPts val="0"/>
              </a:spcAft>
            </a:pPr>
            <a:r>
              <a:rPr sz="2152" b="1">
                <a:solidFill>
                  <a:srgbClr val="FFFFFF"/>
                </a:solidFill>
                <a:latin typeface="Source Code Pro"/>
              </a:rPr>
              <a:t>Application in Case of Starbucks and Generation Z</a:t>
            </a:r>
          </a:p>
        </p:txBody>
      </p:sp>
      <p:pic>
        <p:nvPicPr>
          <p:cNvPr id="4" name="Picture 3" descr="image.png"/>
          <p:cNvPicPr>
            <a:picLocks noChangeAspect="1"/>
          </p:cNvPicPr>
          <p:nvPr/>
        </p:nvPicPr>
        <p:blipFill>
          <a:blip r:embed="rId3">
            <a:alphaModFix/>
          </a:blip>
          <a:stretch>
            <a:fillRect/>
          </a:stretch>
        </p:blipFill>
        <p:spPr>
          <a:xfrm>
            <a:off x="609584" y="1905414"/>
            <a:ext cx="266693" cy="208721"/>
          </a:xfrm>
          <a:prstGeom prst="rect">
            <a:avLst/>
          </a:prstGeom>
        </p:spPr>
      </p:pic>
      <p:sp>
        <p:nvSpPr>
          <p:cNvPr id="5" name="TextBox 4"/>
          <p:cNvSpPr txBox="1"/>
          <p:nvPr/>
        </p:nvSpPr>
        <p:spPr>
          <a:xfrm>
            <a:off x="1028674" y="1838324"/>
            <a:ext cx="5705332" cy="1114425"/>
          </a:xfrm>
          <a:prstGeom prst="rect">
            <a:avLst/>
          </a:prstGeom>
          <a:noFill/>
        </p:spPr>
        <p:txBody>
          <a:bodyPr wrap="square" lIns="73152" tIns="54864" rIns="73152" bIns="54864" anchor="ctr">
            <a:spAutoFit/>
          </a:bodyPr>
          <a:lstStyle/>
          <a:p>
            <a:pPr algn="l">
              <a:lnSpc>
                <a:spcPts val="2535"/>
              </a:lnSpc>
              <a:spcBef>
                <a:spcPts val="0"/>
              </a:spcBef>
              <a:spcAft>
                <a:spcPts val="0"/>
              </a:spcAft>
            </a:pPr>
            <a:r>
              <a:rPr sz="1435" b="0">
                <a:solidFill>
                  <a:srgbClr val="E0E0E0"/>
                </a:solidFill>
                <a:latin typeface="Roboto Flex"/>
              </a:rPr>
              <a:t> Starbucks has created a powerful brand that is related to the lifestyle and associated with the coffee culture and social identity </a:t>
            </a:r>
            <a:r>
              <a:rPr sz="1435" b="0">
                <a:solidFill>
                  <a:srgbClr val="00FF7F"/>
                </a:solidFill>
                <a:latin typeface="Roboto Flex"/>
              </a:rPr>
              <a:t>(Azahra et al. 2024)</a:t>
            </a:r>
            <a:r>
              <a:rPr sz="1435" b="0">
                <a:solidFill>
                  <a:srgbClr val="E0E0E0"/>
                </a:solidFill>
                <a:latin typeface="Roboto Flex"/>
              </a:rPr>
              <a:t>. </a:t>
            </a:r>
          </a:p>
        </p:txBody>
      </p:sp>
      <p:pic>
        <p:nvPicPr>
          <p:cNvPr id="6" name="Picture 5" descr="image.png"/>
          <p:cNvPicPr>
            <a:picLocks noChangeAspect="1"/>
          </p:cNvPicPr>
          <p:nvPr/>
        </p:nvPicPr>
        <p:blipFill>
          <a:blip r:embed="rId4">
            <a:alphaModFix/>
          </a:blip>
          <a:stretch>
            <a:fillRect/>
          </a:stretch>
        </p:blipFill>
        <p:spPr>
          <a:xfrm>
            <a:off x="609584" y="3356527"/>
            <a:ext cx="266693" cy="144945"/>
          </a:xfrm>
          <a:prstGeom prst="rect">
            <a:avLst/>
          </a:prstGeom>
        </p:spPr>
      </p:pic>
      <p:sp>
        <p:nvSpPr>
          <p:cNvPr id="7" name="TextBox 6"/>
          <p:cNvSpPr txBox="1"/>
          <p:nvPr/>
        </p:nvSpPr>
        <p:spPr>
          <a:xfrm>
            <a:off x="1028674" y="3257550"/>
            <a:ext cx="5705332" cy="1114425"/>
          </a:xfrm>
          <a:prstGeom prst="rect">
            <a:avLst/>
          </a:prstGeom>
          <a:noFill/>
        </p:spPr>
        <p:txBody>
          <a:bodyPr wrap="square" lIns="73152" tIns="54864" rIns="73152" bIns="54864" anchor="ctr">
            <a:spAutoFit/>
          </a:bodyPr>
          <a:lstStyle/>
          <a:p>
            <a:pPr algn="l">
              <a:lnSpc>
                <a:spcPts val="2535"/>
              </a:lnSpc>
              <a:spcBef>
                <a:spcPts val="0"/>
              </a:spcBef>
              <a:spcAft>
                <a:spcPts val="0"/>
              </a:spcAft>
            </a:pPr>
            <a:r>
              <a:rPr sz="1435" b="0">
                <a:solidFill>
                  <a:srgbClr val="E0E0E0"/>
                </a:solidFill>
                <a:latin typeface="Roboto Flex"/>
              </a:rPr>
              <a:t> Consumers of the generation Z tend to learn about brands via digital channels and trends on social media </a:t>
            </a:r>
            <a:r>
              <a:rPr sz="1435" b="0">
                <a:solidFill>
                  <a:srgbClr val="00FF7F"/>
                </a:solidFill>
                <a:latin typeface="Roboto Flex"/>
              </a:rPr>
              <a:t>(Espejo et al. 2024)</a:t>
            </a:r>
            <a:r>
              <a:rPr sz="1435" b="0">
                <a:solidFill>
                  <a:srgbClr val="E0E0E0"/>
                </a:solidFill>
                <a:latin typeface="Roboto Flex"/>
              </a:rPr>
              <a:t>. </a:t>
            </a:r>
          </a:p>
        </p:txBody>
      </p:sp>
      <p:pic>
        <p:nvPicPr>
          <p:cNvPr id="8" name="Picture 7" descr="image.png"/>
          <p:cNvPicPr>
            <a:picLocks noChangeAspect="1"/>
          </p:cNvPicPr>
          <p:nvPr/>
        </p:nvPicPr>
        <p:blipFill>
          <a:blip r:embed="rId5">
            <a:alphaModFix/>
          </a:blip>
          <a:stretch>
            <a:fillRect/>
          </a:stretch>
        </p:blipFill>
        <p:spPr>
          <a:xfrm>
            <a:off x="609584" y="4752560"/>
            <a:ext cx="266693" cy="191328"/>
          </a:xfrm>
          <a:prstGeom prst="rect">
            <a:avLst/>
          </a:prstGeom>
        </p:spPr>
      </p:pic>
      <p:sp>
        <p:nvSpPr>
          <p:cNvPr id="9" name="TextBox 8"/>
          <p:cNvSpPr txBox="1"/>
          <p:nvPr/>
        </p:nvSpPr>
        <p:spPr>
          <a:xfrm>
            <a:off x="1028674" y="4676775"/>
            <a:ext cx="5705332" cy="1114425"/>
          </a:xfrm>
          <a:prstGeom prst="rect">
            <a:avLst/>
          </a:prstGeom>
          <a:noFill/>
        </p:spPr>
        <p:txBody>
          <a:bodyPr wrap="square" lIns="73152" tIns="54864" rIns="73152" bIns="54864" anchor="ctr">
            <a:spAutoFit/>
          </a:bodyPr>
          <a:lstStyle/>
          <a:p>
            <a:pPr algn="l">
              <a:lnSpc>
                <a:spcPts val="2535"/>
              </a:lnSpc>
              <a:spcBef>
                <a:spcPts val="0"/>
              </a:spcBef>
              <a:spcAft>
                <a:spcPts val="0"/>
              </a:spcAft>
            </a:pPr>
            <a:r>
              <a:rPr sz="1435" b="0">
                <a:solidFill>
                  <a:srgbClr val="E0E0E0"/>
                </a:solidFill>
                <a:latin typeface="Roboto Flex"/>
              </a:rPr>
              <a:t> The use of social media campaigns will enable Starbucks to improve its connectivity with younger customers </a:t>
            </a:r>
            <a:r>
              <a:rPr sz="1435" b="0">
                <a:solidFill>
                  <a:srgbClr val="00FF7F"/>
                </a:solidFill>
                <a:latin typeface="Roboto Flex"/>
              </a:rPr>
              <a:t>(Kamil and Widodo, 2023)</a:t>
            </a:r>
            <a:r>
              <a:rPr sz="1435" b="0">
                <a:solidFill>
                  <a:srgbClr val="E0E0E0"/>
                </a:solidFill>
                <a:latin typeface="Roboto Flex"/>
              </a:rPr>
              <a:t>. </a:t>
            </a:r>
          </a:p>
        </p:txBody>
      </p:sp>
      <p:sp>
        <p:nvSpPr>
          <p:cNvPr id="10" name="Rounded Rectangle 9"/>
          <p:cNvSpPr/>
          <p:nvPr/>
        </p:nvSpPr>
        <p:spPr>
          <a:xfrm>
            <a:off x="6607628" y="1428750"/>
            <a:ext cx="5192485" cy="4762500"/>
          </a:xfrm>
          <a:prstGeom prst="roundRect">
            <a:avLst/>
          </a:prstGeom>
          <a:blipFill>
            <a:blip r:embed="rId6"/>
            <a:stretch>
              <a:fillRect/>
            </a:stretch>
          </a:blipFill>
          <a:ln w="8255">
            <a:solidFill>
              <a:srgbClr val="00FF7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0" y="6819900"/>
            <a:ext cx="12191695" cy="38100"/>
          </a:xfrm>
          <a:prstGeom prst="rect">
            <a:avLst/>
          </a:prstGeom>
          <a:gradFill rotWithShape="1">
            <a:gsLst>
              <a:gs pos="0">
                <a:srgbClr val="000000">
                  <a:alpha val="0"/>
                </a:srgbClr>
              </a:gs>
              <a:gs pos="50000">
                <a:srgbClr val="00FF7F"/>
              </a:gs>
              <a:gs pos="100000">
                <a:srgbClr val="000000">
                  <a:alpha val="0"/>
                </a:srgbClr>
              </a:gs>
            </a:gsLst>
            <a:lin ang="108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rgbClr val="0A1A14"/>
            </a:gs>
            <a:gs pos="50000">
              <a:srgbClr val="0D2018"/>
            </a:gs>
            <a:gs pos="100000">
              <a:srgbClr val="0A1A14"/>
            </a:gs>
          </a:gsLst>
          <a:lin ang="8100000" scaled="0"/>
        </a:gradFill>
        <a:effectLst/>
      </p:bgPr>
    </p:bg>
    <p:spTree>
      <p:nvGrpSpPr>
        <p:cNvPr id="1" name=""/>
        <p:cNvGrpSpPr/>
        <p:nvPr/>
      </p:nvGrpSpPr>
      <p:grpSpPr>
        <a:xfrm>
          <a:off x="0" y="0"/>
          <a:ext cx="0" cy="0"/>
          <a:chOff x="0" y="0"/>
          <a:chExt cx="0" cy="0"/>
        </a:xfrm>
      </p:grpSpPr>
      <p:sp>
        <p:nvSpPr>
          <p:cNvPr id="2" name="Rectangle 1"/>
          <p:cNvSpPr/>
          <p:nvPr/>
        </p:nvSpPr>
        <p:spPr>
          <a:xfrm>
            <a:off x="2285942" y="476249"/>
            <a:ext cx="7619809" cy="9525"/>
          </a:xfrm>
          <a:prstGeom prst="rect">
            <a:avLst/>
          </a:prstGeom>
          <a:gradFill rotWithShape="1">
            <a:gsLst>
              <a:gs pos="0">
                <a:srgbClr val="000000">
                  <a:alpha val="0"/>
                </a:srgbClr>
              </a:gs>
              <a:gs pos="50000">
                <a:srgbClr val="00FF7F">
                  <a:alpha val="20000"/>
                </a:srgbClr>
              </a:gs>
              <a:gs pos="100000">
                <a:srgbClr val="000000">
                  <a:alpha val="0"/>
                </a:srgbClr>
              </a:gs>
            </a:gsLst>
            <a:lin ang="108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09584" y="19050"/>
            <a:ext cx="10972525" cy="761999"/>
          </a:xfrm>
          <a:prstGeom prst="rect">
            <a:avLst/>
          </a:prstGeom>
          <a:noFill/>
        </p:spPr>
        <p:txBody>
          <a:bodyPr wrap="none" lIns="73152" tIns="54864" rIns="73152" bIns="54864" anchor="ctr">
            <a:spAutoFit/>
          </a:bodyPr>
          <a:lstStyle/>
          <a:p>
            <a:pPr algn="l">
              <a:lnSpc>
                <a:spcPts val="2600"/>
              </a:lnSpc>
              <a:spcBef>
                <a:spcPts val="0"/>
              </a:spcBef>
              <a:spcAft>
                <a:spcPts val="0"/>
              </a:spcAft>
            </a:pPr>
            <a:r>
              <a:rPr sz="2152" b="1">
                <a:solidFill>
                  <a:srgbClr val="FFFFFF"/>
                </a:solidFill>
                <a:latin typeface="Source Code Pro"/>
              </a:rPr>
              <a:t>Why Social Media Marketing can be Effective to Business in 2026</a:t>
            </a:r>
          </a:p>
        </p:txBody>
      </p:sp>
      <p:pic>
        <p:nvPicPr>
          <p:cNvPr id="4" name="Picture 3" descr="image.png"/>
          <p:cNvPicPr>
            <a:picLocks noChangeAspect="1"/>
          </p:cNvPicPr>
          <p:nvPr/>
        </p:nvPicPr>
        <p:blipFill>
          <a:blip r:embed="rId3">
            <a:alphaModFix/>
          </a:blip>
          <a:stretch>
            <a:fillRect/>
          </a:stretch>
        </p:blipFill>
        <p:spPr>
          <a:xfrm>
            <a:off x="609584" y="2061748"/>
            <a:ext cx="266693" cy="258003"/>
          </a:xfrm>
          <a:prstGeom prst="rect">
            <a:avLst/>
          </a:prstGeom>
        </p:spPr>
      </p:pic>
      <p:sp>
        <p:nvSpPr>
          <p:cNvPr id="5" name="TextBox 4"/>
          <p:cNvSpPr txBox="1"/>
          <p:nvPr/>
        </p:nvSpPr>
        <p:spPr>
          <a:xfrm>
            <a:off x="1028674" y="2019299"/>
            <a:ext cx="5705332" cy="1114425"/>
          </a:xfrm>
          <a:prstGeom prst="rect">
            <a:avLst/>
          </a:prstGeom>
          <a:noFill/>
        </p:spPr>
        <p:txBody>
          <a:bodyPr wrap="square" lIns="73152" tIns="54864" rIns="73152" bIns="54864" anchor="ctr">
            <a:spAutoFit/>
          </a:bodyPr>
          <a:lstStyle/>
          <a:p>
            <a:pPr algn="l">
              <a:lnSpc>
                <a:spcPts val="2535"/>
              </a:lnSpc>
              <a:spcBef>
                <a:spcPts val="0"/>
              </a:spcBef>
              <a:spcAft>
                <a:spcPts val="0"/>
              </a:spcAft>
            </a:pPr>
            <a:r>
              <a:rPr sz="1435" b="0">
                <a:solidFill>
                  <a:srgbClr val="E0E0E0"/>
                </a:solidFill>
                <a:latin typeface="Roboto Flex"/>
              </a:rPr>
              <a:t> The digital content is highly connected and influential to the generation Z consumers </a:t>
            </a:r>
            <a:r>
              <a:rPr sz="1435" b="0">
                <a:solidFill>
                  <a:srgbClr val="00FF7F"/>
                </a:solidFill>
                <a:latin typeface="Roboto Flex"/>
              </a:rPr>
              <a:t>(Prasanna and Priyanka, 2024)</a:t>
            </a:r>
            <a:r>
              <a:rPr sz="1435" b="0">
                <a:solidFill>
                  <a:srgbClr val="E0E0E0"/>
                </a:solidFill>
                <a:latin typeface="Roboto Flex"/>
              </a:rPr>
              <a:t>. </a:t>
            </a:r>
          </a:p>
        </p:txBody>
      </p:sp>
      <p:pic>
        <p:nvPicPr>
          <p:cNvPr id="6" name="Picture 5" descr="image.png"/>
          <p:cNvPicPr>
            <a:picLocks noChangeAspect="1"/>
          </p:cNvPicPr>
          <p:nvPr/>
        </p:nvPicPr>
        <p:blipFill>
          <a:blip r:embed="rId4">
            <a:alphaModFix/>
          </a:blip>
          <a:stretch>
            <a:fillRect/>
          </a:stretch>
        </p:blipFill>
        <p:spPr>
          <a:xfrm>
            <a:off x="609584" y="3547027"/>
            <a:ext cx="266693" cy="144945"/>
          </a:xfrm>
          <a:prstGeom prst="rect">
            <a:avLst/>
          </a:prstGeom>
        </p:spPr>
      </p:pic>
      <p:sp>
        <p:nvSpPr>
          <p:cNvPr id="7" name="TextBox 6"/>
          <p:cNvSpPr txBox="1"/>
          <p:nvPr/>
        </p:nvSpPr>
        <p:spPr>
          <a:xfrm>
            <a:off x="1028674" y="3448049"/>
            <a:ext cx="5705332" cy="742950"/>
          </a:xfrm>
          <a:prstGeom prst="rect">
            <a:avLst/>
          </a:prstGeom>
          <a:noFill/>
        </p:spPr>
        <p:txBody>
          <a:bodyPr wrap="square" lIns="73152" tIns="54864" rIns="73152" bIns="54864" anchor="ctr">
            <a:spAutoFit/>
          </a:bodyPr>
          <a:lstStyle/>
          <a:p>
            <a:pPr algn="l">
              <a:lnSpc>
                <a:spcPts val="2535"/>
              </a:lnSpc>
              <a:spcBef>
                <a:spcPts val="0"/>
              </a:spcBef>
              <a:spcAft>
                <a:spcPts val="0"/>
              </a:spcAft>
            </a:pPr>
            <a:r>
              <a:rPr sz="1435" b="0">
                <a:solidFill>
                  <a:srgbClr val="E0E0E0"/>
                </a:solidFill>
                <a:latin typeface="Roboto Flex"/>
              </a:rPr>
              <a:t>The video content on such platforms as Tik Tok in the form of short videos boosts brand awareness.</a:t>
            </a:r>
          </a:p>
        </p:txBody>
      </p:sp>
      <p:pic>
        <p:nvPicPr>
          <p:cNvPr id="8" name="Picture 7" descr="image.png"/>
          <p:cNvPicPr>
            <a:picLocks noChangeAspect="1"/>
          </p:cNvPicPr>
          <p:nvPr/>
        </p:nvPicPr>
        <p:blipFill>
          <a:blip r:embed="rId5">
            <a:alphaModFix/>
          </a:blip>
          <a:stretch>
            <a:fillRect/>
          </a:stretch>
        </p:blipFill>
        <p:spPr>
          <a:xfrm>
            <a:off x="609584" y="4571585"/>
            <a:ext cx="266693" cy="191328"/>
          </a:xfrm>
          <a:prstGeom prst="rect">
            <a:avLst/>
          </a:prstGeom>
        </p:spPr>
      </p:pic>
      <p:sp>
        <p:nvSpPr>
          <p:cNvPr id="9" name="TextBox 8"/>
          <p:cNvSpPr txBox="1"/>
          <p:nvPr/>
        </p:nvSpPr>
        <p:spPr>
          <a:xfrm>
            <a:off x="1028674" y="4495799"/>
            <a:ext cx="5705332" cy="1114425"/>
          </a:xfrm>
          <a:prstGeom prst="rect">
            <a:avLst/>
          </a:prstGeom>
          <a:noFill/>
        </p:spPr>
        <p:txBody>
          <a:bodyPr wrap="square" lIns="73152" tIns="54864" rIns="73152" bIns="54864" anchor="ctr">
            <a:spAutoFit/>
          </a:bodyPr>
          <a:lstStyle/>
          <a:p>
            <a:pPr algn="l">
              <a:lnSpc>
                <a:spcPts val="2535"/>
              </a:lnSpc>
              <a:spcBef>
                <a:spcPts val="0"/>
              </a:spcBef>
              <a:spcAft>
                <a:spcPts val="0"/>
              </a:spcAft>
            </a:pPr>
            <a:r>
              <a:rPr sz="1435" b="0">
                <a:solidFill>
                  <a:srgbClr val="E0E0E0"/>
                </a:solidFill>
                <a:latin typeface="Roboto Flex"/>
              </a:rPr>
              <a:t> Social media facilitates the brands to build communities and relationships with consumers that are long-term </a:t>
            </a:r>
            <a:r>
              <a:rPr sz="1435" b="0">
                <a:solidFill>
                  <a:srgbClr val="00FF7F"/>
                </a:solidFill>
                <a:latin typeface="Roboto Flex"/>
              </a:rPr>
              <a:t>(Luttrell, 2025)</a:t>
            </a:r>
            <a:r>
              <a:rPr sz="1435" b="0">
                <a:solidFill>
                  <a:srgbClr val="E0E0E0"/>
                </a:solidFill>
                <a:latin typeface="Roboto Flex"/>
              </a:rPr>
              <a:t>. </a:t>
            </a:r>
          </a:p>
        </p:txBody>
      </p:sp>
      <p:sp>
        <p:nvSpPr>
          <p:cNvPr id="10" name="Rounded Rectangle 9"/>
          <p:cNvSpPr/>
          <p:nvPr/>
        </p:nvSpPr>
        <p:spPr>
          <a:xfrm>
            <a:off x="6886403" y="1428750"/>
            <a:ext cx="4902826" cy="4762500"/>
          </a:xfrm>
          <a:prstGeom prst="roundRect">
            <a:avLst/>
          </a:prstGeom>
          <a:blipFill>
            <a:blip r:embed="rId6"/>
            <a:stretch>
              <a:fillRect/>
            </a:stretch>
          </a:blipFill>
          <a:ln w="8255">
            <a:solidFill>
              <a:srgbClr val="00FF7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0" y="6819900"/>
            <a:ext cx="12191695" cy="38100"/>
          </a:xfrm>
          <a:prstGeom prst="rect">
            <a:avLst/>
          </a:prstGeom>
          <a:gradFill rotWithShape="1">
            <a:gsLst>
              <a:gs pos="0">
                <a:srgbClr val="000000">
                  <a:alpha val="0"/>
                </a:srgbClr>
              </a:gs>
              <a:gs pos="50000">
                <a:srgbClr val="00FF7F"/>
              </a:gs>
              <a:gs pos="100000">
                <a:srgbClr val="000000">
                  <a:alpha val="0"/>
                </a:srgbClr>
              </a:gs>
            </a:gsLst>
            <a:lin ang="108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rgbClr val="0A1A14"/>
            </a:gs>
            <a:gs pos="50000">
              <a:srgbClr val="0D2018"/>
            </a:gs>
            <a:gs pos="100000">
              <a:srgbClr val="0A1A14"/>
            </a:gs>
          </a:gsLst>
          <a:lin ang="8100000" scaled="0"/>
        </a:gradFill>
        <a:effectLst/>
      </p:bgPr>
    </p:bg>
    <p:spTree>
      <p:nvGrpSpPr>
        <p:cNvPr id="1" name=""/>
        <p:cNvGrpSpPr/>
        <p:nvPr/>
      </p:nvGrpSpPr>
      <p:grpSpPr>
        <a:xfrm>
          <a:off x="0" y="0"/>
          <a:ext cx="0" cy="0"/>
          <a:chOff x="0" y="0"/>
          <a:chExt cx="0" cy="0"/>
        </a:xfrm>
      </p:grpSpPr>
      <p:sp>
        <p:nvSpPr>
          <p:cNvPr id="2" name="Rectangle 1"/>
          <p:cNvSpPr/>
          <p:nvPr/>
        </p:nvSpPr>
        <p:spPr>
          <a:xfrm>
            <a:off x="2285942" y="476249"/>
            <a:ext cx="7619809" cy="9525"/>
          </a:xfrm>
          <a:prstGeom prst="rect">
            <a:avLst/>
          </a:prstGeom>
          <a:gradFill rotWithShape="1">
            <a:gsLst>
              <a:gs pos="0">
                <a:srgbClr val="000000">
                  <a:alpha val="0"/>
                </a:srgbClr>
              </a:gs>
              <a:gs pos="50000">
                <a:srgbClr val="00FF7F">
                  <a:alpha val="20000"/>
                </a:srgbClr>
              </a:gs>
              <a:gs pos="100000">
                <a:srgbClr val="000000">
                  <a:alpha val="0"/>
                </a:srgbClr>
              </a:gs>
            </a:gsLst>
            <a:lin ang="108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09584" y="209550"/>
            <a:ext cx="2057348" cy="380999"/>
          </a:xfrm>
          <a:prstGeom prst="rect">
            <a:avLst/>
          </a:prstGeom>
          <a:noFill/>
        </p:spPr>
        <p:txBody>
          <a:bodyPr wrap="none" lIns="73152" tIns="54864" rIns="73152" bIns="54864" anchor="ctr">
            <a:spAutoFit/>
          </a:bodyPr>
          <a:lstStyle/>
          <a:p>
            <a:pPr algn="l">
              <a:lnSpc>
                <a:spcPts val="2600"/>
              </a:lnSpc>
              <a:spcBef>
                <a:spcPts val="0"/>
              </a:spcBef>
              <a:spcAft>
                <a:spcPts val="0"/>
              </a:spcAft>
            </a:pPr>
            <a:r>
              <a:rPr sz="2152" b="1">
                <a:solidFill>
                  <a:srgbClr val="FFFFFF"/>
                </a:solidFill>
                <a:latin typeface="Source Code Pro"/>
              </a:rPr>
              <a:t>Conclusion</a:t>
            </a:r>
          </a:p>
        </p:txBody>
      </p:sp>
      <p:pic>
        <p:nvPicPr>
          <p:cNvPr id="4" name="Picture 3" descr="image.png"/>
          <p:cNvPicPr>
            <a:picLocks noChangeAspect="1"/>
          </p:cNvPicPr>
          <p:nvPr/>
        </p:nvPicPr>
        <p:blipFill>
          <a:blip r:embed="rId3">
            <a:alphaModFix/>
          </a:blip>
          <a:stretch>
            <a:fillRect/>
          </a:stretch>
        </p:blipFill>
        <p:spPr>
          <a:xfrm>
            <a:off x="609584" y="2458692"/>
            <a:ext cx="266693" cy="226115"/>
          </a:xfrm>
          <a:prstGeom prst="rect">
            <a:avLst/>
          </a:prstGeom>
        </p:spPr>
      </p:pic>
      <p:sp>
        <p:nvSpPr>
          <p:cNvPr id="5" name="TextBox 4"/>
          <p:cNvSpPr txBox="1"/>
          <p:nvPr/>
        </p:nvSpPr>
        <p:spPr>
          <a:xfrm>
            <a:off x="1028674" y="2400300"/>
            <a:ext cx="5705332" cy="742950"/>
          </a:xfrm>
          <a:prstGeom prst="rect">
            <a:avLst/>
          </a:prstGeom>
          <a:noFill/>
        </p:spPr>
        <p:txBody>
          <a:bodyPr wrap="square" lIns="73152" tIns="54864" rIns="73152" bIns="54864" anchor="ctr">
            <a:spAutoFit/>
          </a:bodyPr>
          <a:lstStyle/>
          <a:p>
            <a:pPr algn="l">
              <a:lnSpc>
                <a:spcPts val="2535"/>
              </a:lnSpc>
              <a:spcBef>
                <a:spcPts val="0"/>
              </a:spcBef>
              <a:spcAft>
                <a:spcPts val="0"/>
              </a:spcAft>
            </a:pPr>
            <a:r>
              <a:rPr sz="1435" b="0">
                <a:solidFill>
                  <a:srgbClr val="E0E0E0"/>
                </a:solidFill>
                <a:latin typeface="Roboto Flex"/>
              </a:rPr>
              <a:t>Through social media marketing, they can have direct contact with consumers and interact.</a:t>
            </a:r>
          </a:p>
        </p:txBody>
      </p:sp>
      <p:pic>
        <p:nvPicPr>
          <p:cNvPr id="6" name="Picture 5" descr="image.png"/>
          <p:cNvPicPr>
            <a:picLocks noChangeAspect="1"/>
          </p:cNvPicPr>
          <p:nvPr/>
        </p:nvPicPr>
        <p:blipFill>
          <a:blip r:embed="rId4">
            <a:alphaModFix/>
          </a:blip>
          <a:stretch>
            <a:fillRect/>
          </a:stretch>
        </p:blipFill>
        <p:spPr>
          <a:xfrm>
            <a:off x="609584" y="3494846"/>
            <a:ext cx="266693" cy="249306"/>
          </a:xfrm>
          <a:prstGeom prst="rect">
            <a:avLst/>
          </a:prstGeom>
        </p:spPr>
      </p:pic>
      <p:sp>
        <p:nvSpPr>
          <p:cNvPr id="7" name="TextBox 6"/>
          <p:cNvSpPr txBox="1"/>
          <p:nvPr/>
        </p:nvSpPr>
        <p:spPr>
          <a:xfrm>
            <a:off x="1028674" y="3448049"/>
            <a:ext cx="5705332" cy="742950"/>
          </a:xfrm>
          <a:prstGeom prst="rect">
            <a:avLst/>
          </a:prstGeom>
          <a:noFill/>
        </p:spPr>
        <p:txBody>
          <a:bodyPr wrap="square" lIns="73152" tIns="54864" rIns="73152" bIns="54864" anchor="ctr">
            <a:spAutoFit/>
          </a:bodyPr>
          <a:lstStyle/>
          <a:p>
            <a:pPr algn="l">
              <a:lnSpc>
                <a:spcPts val="2535"/>
              </a:lnSpc>
              <a:spcBef>
                <a:spcPts val="0"/>
              </a:spcBef>
              <a:spcAft>
                <a:spcPts val="0"/>
              </a:spcAft>
            </a:pPr>
            <a:r>
              <a:rPr sz="1435" b="0">
                <a:solidFill>
                  <a:srgbClr val="E0E0E0"/>
                </a:solidFill>
                <a:latin typeface="Roboto Flex"/>
              </a:rPr>
              <a:t>Instagram and Tik Tok are one of the platforms, which are especially popular among the Generation Z.</a:t>
            </a:r>
          </a:p>
        </p:txBody>
      </p:sp>
      <p:pic>
        <p:nvPicPr>
          <p:cNvPr id="8" name="Picture 7" descr="image.png"/>
          <p:cNvPicPr>
            <a:picLocks noChangeAspect="1"/>
          </p:cNvPicPr>
          <p:nvPr/>
        </p:nvPicPr>
        <p:blipFill>
          <a:blip r:embed="rId5">
            <a:alphaModFix/>
          </a:blip>
          <a:stretch>
            <a:fillRect/>
          </a:stretch>
        </p:blipFill>
        <p:spPr>
          <a:xfrm>
            <a:off x="609584" y="4554192"/>
            <a:ext cx="266693" cy="226115"/>
          </a:xfrm>
          <a:prstGeom prst="rect">
            <a:avLst/>
          </a:prstGeom>
        </p:spPr>
      </p:pic>
      <p:sp>
        <p:nvSpPr>
          <p:cNvPr id="9" name="TextBox 8"/>
          <p:cNvSpPr txBox="1"/>
          <p:nvPr/>
        </p:nvSpPr>
        <p:spPr>
          <a:xfrm>
            <a:off x="1028674" y="4495799"/>
            <a:ext cx="5705332" cy="742950"/>
          </a:xfrm>
          <a:prstGeom prst="rect">
            <a:avLst/>
          </a:prstGeom>
          <a:noFill/>
        </p:spPr>
        <p:txBody>
          <a:bodyPr wrap="square" lIns="73152" tIns="54864" rIns="73152" bIns="54864" anchor="ctr">
            <a:spAutoFit/>
          </a:bodyPr>
          <a:lstStyle/>
          <a:p>
            <a:pPr algn="l">
              <a:lnSpc>
                <a:spcPts val="2535"/>
              </a:lnSpc>
              <a:spcBef>
                <a:spcPts val="0"/>
              </a:spcBef>
              <a:spcAft>
                <a:spcPts val="0"/>
              </a:spcAft>
            </a:pPr>
            <a:r>
              <a:rPr sz="1435" b="0">
                <a:solidFill>
                  <a:srgbClr val="E0E0E0"/>
                </a:solidFill>
                <a:latin typeface="Roboto Flex"/>
              </a:rPr>
              <a:t>Such companies as Starbucks show the power of relationship building through digital interactions.</a:t>
            </a:r>
          </a:p>
        </p:txBody>
      </p:sp>
      <p:sp>
        <p:nvSpPr>
          <p:cNvPr id="10" name="Rounded Rectangle 9"/>
          <p:cNvSpPr/>
          <p:nvPr/>
        </p:nvSpPr>
        <p:spPr>
          <a:xfrm>
            <a:off x="6988628" y="1428750"/>
            <a:ext cx="4909457" cy="4762500"/>
          </a:xfrm>
          <a:prstGeom prst="roundRect">
            <a:avLst/>
          </a:prstGeom>
          <a:blipFill>
            <a:blip r:embed="rId6"/>
            <a:stretch>
              <a:fillRect/>
            </a:stretch>
          </a:blipFill>
          <a:ln w="8255">
            <a:solidFill>
              <a:srgbClr val="00FF7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0" y="6819900"/>
            <a:ext cx="12191695" cy="38100"/>
          </a:xfrm>
          <a:prstGeom prst="rect">
            <a:avLst/>
          </a:prstGeom>
          <a:gradFill rotWithShape="1">
            <a:gsLst>
              <a:gs pos="0">
                <a:srgbClr val="000000">
                  <a:alpha val="0"/>
                </a:srgbClr>
              </a:gs>
              <a:gs pos="50000">
                <a:srgbClr val="00FF7F"/>
              </a:gs>
              <a:gs pos="100000">
                <a:srgbClr val="000000">
                  <a:alpha val="0"/>
                </a:srgbClr>
              </a:gs>
            </a:gsLst>
            <a:lin ang="108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rgbClr val="0A1A14"/>
            </a:gs>
            <a:gs pos="50000">
              <a:srgbClr val="0D2018"/>
            </a:gs>
            <a:gs pos="100000">
              <a:srgbClr val="0A1A14"/>
            </a:gs>
          </a:gsLst>
          <a:lin ang="8100000" scaled="0"/>
        </a:gradFill>
        <a:effectLst/>
      </p:bgPr>
    </p:bg>
    <p:spTree>
      <p:nvGrpSpPr>
        <p:cNvPr id="1" name=""/>
        <p:cNvGrpSpPr/>
        <p:nvPr/>
      </p:nvGrpSpPr>
      <p:grpSpPr>
        <a:xfrm>
          <a:off x="0" y="0"/>
          <a:ext cx="0" cy="0"/>
          <a:chOff x="0" y="0"/>
          <a:chExt cx="0" cy="0"/>
        </a:xfrm>
      </p:grpSpPr>
      <p:sp>
        <p:nvSpPr>
          <p:cNvPr id="2" name="Rectangle 1"/>
          <p:cNvSpPr/>
          <p:nvPr/>
        </p:nvSpPr>
        <p:spPr>
          <a:xfrm>
            <a:off x="2285942" y="476249"/>
            <a:ext cx="7619809" cy="9525"/>
          </a:xfrm>
          <a:prstGeom prst="rect">
            <a:avLst/>
          </a:prstGeom>
          <a:gradFill rotWithShape="1">
            <a:gsLst>
              <a:gs pos="0">
                <a:srgbClr val="000000">
                  <a:alpha val="0"/>
                </a:srgbClr>
              </a:gs>
              <a:gs pos="50000">
                <a:srgbClr val="00FF7F">
                  <a:alpha val="20000"/>
                </a:srgbClr>
              </a:gs>
              <a:gs pos="100000">
                <a:srgbClr val="000000">
                  <a:alpha val="0"/>
                </a:srgbClr>
              </a:gs>
            </a:gsLst>
            <a:lin ang="108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09584" y="0"/>
            <a:ext cx="2057348" cy="380999"/>
          </a:xfrm>
          <a:prstGeom prst="rect">
            <a:avLst/>
          </a:prstGeom>
          <a:noFill/>
        </p:spPr>
        <p:txBody>
          <a:bodyPr wrap="none" lIns="73152" tIns="54864" rIns="73152" bIns="54864" anchor="ctr">
            <a:spAutoFit/>
          </a:bodyPr>
          <a:lstStyle/>
          <a:p>
            <a:pPr algn="l">
              <a:lnSpc>
                <a:spcPts val="2600"/>
              </a:lnSpc>
              <a:spcBef>
                <a:spcPts val="0"/>
              </a:spcBef>
              <a:spcAft>
                <a:spcPts val="0"/>
              </a:spcAft>
            </a:pPr>
            <a:r>
              <a:rPr sz="2152" b="1">
                <a:solidFill>
                  <a:srgbClr val="FFFFFF"/>
                </a:solidFill>
                <a:latin typeface="Source Code Pro"/>
              </a:rPr>
              <a:t>References</a:t>
            </a:r>
          </a:p>
        </p:txBody>
      </p:sp>
      <p:sp>
        <p:nvSpPr>
          <p:cNvPr id="4" name="TextBox 3"/>
          <p:cNvSpPr txBox="1"/>
          <p:nvPr/>
        </p:nvSpPr>
        <p:spPr>
          <a:xfrm>
            <a:off x="609584" y="809625"/>
            <a:ext cx="5181470" cy="990599"/>
          </a:xfrm>
          <a:prstGeom prst="rect">
            <a:avLst/>
          </a:prstGeom>
          <a:noFill/>
        </p:spPr>
        <p:txBody>
          <a:bodyPr wrap="square" lIns="73152" tIns="54864" rIns="73152" bIns="54864" anchor="ctr">
            <a:spAutoFit/>
          </a:bodyPr>
          <a:lstStyle/>
          <a:p>
            <a:pPr algn="l">
              <a:lnSpc>
                <a:spcPts val="1690"/>
              </a:lnSpc>
              <a:spcBef>
                <a:spcPts val="0"/>
              </a:spcBef>
              <a:spcAft>
                <a:spcPts val="0"/>
              </a:spcAft>
            </a:pPr>
            <a:r>
              <a:rPr sz="956" b="0">
                <a:solidFill>
                  <a:srgbClr val="E0E0E0"/>
                </a:solidFill>
                <a:latin typeface="Roboto Flex"/>
              </a:rPr>
              <a:t> </a:t>
            </a:r>
            <a:r>
              <a:rPr sz="956" b="0">
                <a:solidFill>
                  <a:srgbClr val="00FF7F"/>
                </a:solidFill>
                <a:latin typeface="Roboto Flex"/>
              </a:rPr>
              <a:t>Azahra, D.A., Apriliani, Z.A., Muabdan, M., Khumayah, S. and Wulandari, S.</a:t>
            </a:r>
            <a:r>
              <a:rPr sz="956" b="0">
                <a:solidFill>
                  <a:srgbClr val="E0E0E0"/>
                </a:solidFill>
                <a:latin typeface="Roboto Flex"/>
              </a:rPr>
              <a:t> (2024). Coffee culture: Gen Z and coffee shops. Indonesian Journal of Multidisciplinary Science, 3(9). Available at: https://doi.org/10.55324/ijoms.v3i9.906 </a:t>
            </a:r>
          </a:p>
        </p:txBody>
      </p:sp>
      <p:sp>
        <p:nvSpPr>
          <p:cNvPr id="5" name="TextBox 4"/>
          <p:cNvSpPr txBox="1"/>
          <p:nvPr/>
        </p:nvSpPr>
        <p:spPr>
          <a:xfrm>
            <a:off x="609584" y="2076449"/>
            <a:ext cx="5181470" cy="990599"/>
          </a:xfrm>
          <a:prstGeom prst="rect">
            <a:avLst/>
          </a:prstGeom>
          <a:noFill/>
        </p:spPr>
        <p:txBody>
          <a:bodyPr wrap="square" lIns="73152" tIns="54864" rIns="73152" bIns="54864" anchor="ctr">
            <a:spAutoFit/>
          </a:bodyPr>
          <a:lstStyle/>
          <a:p>
            <a:pPr algn="l">
              <a:lnSpc>
                <a:spcPts val="1690"/>
              </a:lnSpc>
              <a:spcBef>
                <a:spcPts val="0"/>
              </a:spcBef>
              <a:spcAft>
                <a:spcPts val="0"/>
              </a:spcAft>
            </a:pPr>
            <a:r>
              <a:rPr sz="956" b="0">
                <a:solidFill>
                  <a:srgbClr val="E0E0E0"/>
                </a:solidFill>
                <a:latin typeface="Roboto Flex"/>
              </a:rPr>
              <a:t> </a:t>
            </a:r>
            <a:r>
              <a:rPr sz="956" b="0">
                <a:solidFill>
                  <a:srgbClr val="00FF7F"/>
                </a:solidFill>
                <a:latin typeface="Roboto Flex"/>
              </a:rPr>
              <a:t>Ciunova-Shuleska, A., Palamidovska-Sterjadovska, N., Bogoevska-Gavrilova, I. and Mihajlov, M.</a:t>
            </a:r>
            <a:r>
              <a:rPr sz="956" b="0">
                <a:solidFill>
                  <a:srgbClr val="E0E0E0"/>
                </a:solidFill>
                <a:latin typeface="Roboto Flex"/>
              </a:rPr>
              <a:t> (2024). To comment or not? The role of brand-related content type on social media. Ekonomska istraživanja, 37(1). Available at: https://doi.org/10.1080/1331677x.2024.2308876 </a:t>
            </a:r>
          </a:p>
        </p:txBody>
      </p:sp>
      <p:sp>
        <p:nvSpPr>
          <p:cNvPr id="6" name="TextBox 5"/>
          <p:cNvSpPr txBox="1"/>
          <p:nvPr/>
        </p:nvSpPr>
        <p:spPr>
          <a:xfrm>
            <a:off x="609584" y="3343275"/>
            <a:ext cx="5181470" cy="742950"/>
          </a:xfrm>
          <a:prstGeom prst="rect">
            <a:avLst/>
          </a:prstGeom>
          <a:noFill/>
        </p:spPr>
        <p:txBody>
          <a:bodyPr wrap="square" lIns="73152" tIns="54864" rIns="73152" bIns="54864" anchor="ctr">
            <a:spAutoFit/>
          </a:bodyPr>
          <a:lstStyle/>
          <a:p>
            <a:pPr algn="l">
              <a:lnSpc>
                <a:spcPts val="1690"/>
              </a:lnSpc>
              <a:spcBef>
                <a:spcPts val="0"/>
              </a:spcBef>
              <a:spcAft>
                <a:spcPts val="0"/>
              </a:spcAft>
            </a:pPr>
            <a:r>
              <a:rPr sz="956" b="0">
                <a:solidFill>
                  <a:srgbClr val="E0E0E0"/>
                </a:solidFill>
                <a:latin typeface="Roboto Flex"/>
              </a:rPr>
              <a:t> </a:t>
            </a:r>
            <a:r>
              <a:rPr sz="956" b="0">
                <a:solidFill>
                  <a:srgbClr val="00FF7F"/>
                </a:solidFill>
                <a:latin typeface="Roboto Flex"/>
              </a:rPr>
              <a:t>Espejo, L., Perez, N., Mendoza, C. and Gagarín, Y.</a:t>
            </a:r>
            <a:r>
              <a:rPr sz="956" b="0">
                <a:solidFill>
                  <a:srgbClr val="E0E0E0"/>
                </a:solidFill>
                <a:latin typeface="Roboto Flex"/>
              </a:rPr>
              <a:t> (2024). A systematic review on unique characteristics of Generation Z and their impact on purchasing decisions. Journal of Ecohumanism, 4(1), pp.12–25. </a:t>
            </a:r>
          </a:p>
        </p:txBody>
      </p:sp>
      <p:sp>
        <p:nvSpPr>
          <p:cNvPr id="7" name="TextBox 6"/>
          <p:cNvSpPr txBox="1"/>
          <p:nvPr/>
        </p:nvSpPr>
        <p:spPr>
          <a:xfrm>
            <a:off x="609584" y="4362450"/>
            <a:ext cx="5181470" cy="495299"/>
          </a:xfrm>
          <a:prstGeom prst="rect">
            <a:avLst/>
          </a:prstGeom>
          <a:noFill/>
        </p:spPr>
        <p:txBody>
          <a:bodyPr wrap="square" lIns="73152" tIns="54864" rIns="73152" bIns="54864" anchor="ctr">
            <a:spAutoFit/>
          </a:bodyPr>
          <a:lstStyle/>
          <a:p>
            <a:pPr algn="l">
              <a:lnSpc>
                <a:spcPts val="1690"/>
              </a:lnSpc>
              <a:spcBef>
                <a:spcPts val="0"/>
              </a:spcBef>
              <a:spcAft>
                <a:spcPts val="0"/>
              </a:spcAft>
            </a:pPr>
            <a:r>
              <a:rPr sz="956" b="0">
                <a:solidFill>
                  <a:srgbClr val="E0E0E0"/>
                </a:solidFill>
                <a:latin typeface="Roboto Flex"/>
              </a:rPr>
              <a:t> </a:t>
            </a:r>
            <a:r>
              <a:rPr sz="956" b="0">
                <a:solidFill>
                  <a:srgbClr val="00FF7F"/>
                </a:solidFill>
                <a:latin typeface="Roboto Flex"/>
              </a:rPr>
              <a:t>Hinson, R.E., Mhlanga, D., Osei-Frimpong, K. and Doe, J.</a:t>
            </a:r>
            <a:r>
              <a:rPr sz="956" b="0">
                <a:solidFill>
                  <a:srgbClr val="E0E0E0"/>
                </a:solidFill>
                <a:latin typeface="Roboto Flex"/>
              </a:rPr>
              <a:t> (2024). Social Media Marketing Management. CRC Press. </a:t>
            </a:r>
          </a:p>
        </p:txBody>
      </p:sp>
      <p:sp>
        <p:nvSpPr>
          <p:cNvPr id="8" name="TextBox 7"/>
          <p:cNvSpPr txBox="1"/>
          <p:nvPr/>
        </p:nvSpPr>
        <p:spPr>
          <a:xfrm>
            <a:off x="609584" y="5133975"/>
            <a:ext cx="5181470" cy="742950"/>
          </a:xfrm>
          <a:prstGeom prst="rect">
            <a:avLst/>
          </a:prstGeom>
          <a:noFill/>
        </p:spPr>
        <p:txBody>
          <a:bodyPr wrap="square" lIns="73152" tIns="54864" rIns="73152" bIns="54864" anchor="ctr">
            <a:spAutoFit/>
          </a:bodyPr>
          <a:lstStyle/>
          <a:p>
            <a:pPr algn="l">
              <a:lnSpc>
                <a:spcPts val="1690"/>
              </a:lnSpc>
              <a:spcBef>
                <a:spcPts val="0"/>
              </a:spcBef>
              <a:spcAft>
                <a:spcPts val="0"/>
              </a:spcAft>
            </a:pPr>
            <a:r>
              <a:rPr sz="956" b="0">
                <a:solidFill>
                  <a:srgbClr val="E0E0E0"/>
                </a:solidFill>
                <a:latin typeface="Roboto Flex"/>
              </a:rPr>
              <a:t> </a:t>
            </a:r>
            <a:r>
              <a:rPr sz="956" b="0">
                <a:solidFill>
                  <a:srgbClr val="00FF7F"/>
                </a:solidFill>
                <a:latin typeface="Roboto Flex"/>
              </a:rPr>
              <a:t>Kamil, M.L.F. and Widodo, T.</a:t>
            </a:r>
            <a:r>
              <a:rPr sz="956" b="0">
                <a:solidFill>
                  <a:srgbClr val="E0E0E0"/>
                </a:solidFill>
                <a:latin typeface="Roboto Flex"/>
              </a:rPr>
              <a:t> (2023). The influence of brand equity towards consumer purchase decision of Starbucks. Quantitative Economics and Management Studies, 4(5), pp.936–945. </a:t>
            </a:r>
          </a:p>
        </p:txBody>
      </p:sp>
      <p:sp>
        <p:nvSpPr>
          <p:cNvPr id="9" name="TextBox 8"/>
          <p:cNvSpPr txBox="1"/>
          <p:nvPr/>
        </p:nvSpPr>
        <p:spPr>
          <a:xfrm>
            <a:off x="609584" y="6153149"/>
            <a:ext cx="5181470" cy="495299"/>
          </a:xfrm>
          <a:prstGeom prst="rect">
            <a:avLst/>
          </a:prstGeom>
          <a:noFill/>
        </p:spPr>
        <p:txBody>
          <a:bodyPr wrap="square" lIns="73152" tIns="54864" rIns="73152" bIns="54864" anchor="ctr">
            <a:spAutoFit/>
          </a:bodyPr>
          <a:lstStyle/>
          <a:p>
            <a:pPr algn="l">
              <a:lnSpc>
                <a:spcPts val="1690"/>
              </a:lnSpc>
              <a:spcBef>
                <a:spcPts val="0"/>
              </a:spcBef>
              <a:spcAft>
                <a:spcPts val="0"/>
              </a:spcAft>
            </a:pPr>
            <a:r>
              <a:rPr sz="956" b="0">
                <a:solidFill>
                  <a:srgbClr val="E0E0E0"/>
                </a:solidFill>
                <a:latin typeface="Roboto Flex"/>
              </a:rPr>
              <a:t> </a:t>
            </a:r>
            <a:r>
              <a:rPr sz="956" b="0">
                <a:solidFill>
                  <a:srgbClr val="00FF7F"/>
                </a:solidFill>
                <a:latin typeface="Roboto Flex"/>
              </a:rPr>
              <a:t>Luttrell, R.</a:t>
            </a:r>
            <a:r>
              <a:rPr sz="956" b="0">
                <a:solidFill>
                  <a:srgbClr val="E0E0E0"/>
                </a:solidFill>
                <a:latin typeface="Roboto Flex"/>
              </a:rPr>
              <a:t> (2025). Social Media: How to Engage, Share, and Connect. Bloomsbury Publishing USA. </a:t>
            </a:r>
          </a:p>
        </p:txBody>
      </p:sp>
      <p:sp>
        <p:nvSpPr>
          <p:cNvPr id="10" name="TextBox 9"/>
          <p:cNvSpPr txBox="1"/>
          <p:nvPr/>
        </p:nvSpPr>
        <p:spPr>
          <a:xfrm>
            <a:off x="609584" y="6924674"/>
            <a:ext cx="5181470" cy="990599"/>
          </a:xfrm>
          <a:prstGeom prst="rect">
            <a:avLst/>
          </a:prstGeom>
          <a:noFill/>
        </p:spPr>
        <p:txBody>
          <a:bodyPr wrap="square" lIns="73152" tIns="54864" rIns="73152" bIns="54864" anchor="ctr">
            <a:spAutoFit/>
          </a:bodyPr>
          <a:lstStyle/>
          <a:p>
            <a:pPr algn="l">
              <a:lnSpc>
                <a:spcPts val="1690"/>
              </a:lnSpc>
              <a:spcBef>
                <a:spcPts val="0"/>
              </a:spcBef>
              <a:spcAft>
                <a:spcPts val="0"/>
              </a:spcAft>
            </a:pPr>
            <a:r>
              <a:rPr sz="956" b="0">
                <a:solidFill>
                  <a:srgbClr val="E0E0E0"/>
                </a:solidFill>
                <a:latin typeface="Roboto Flex"/>
              </a:rPr>
              <a:t> </a:t>
            </a:r>
            <a:r>
              <a:rPr sz="956" b="0">
                <a:solidFill>
                  <a:srgbClr val="00FF7F"/>
                </a:solidFill>
                <a:latin typeface="Roboto Flex"/>
              </a:rPr>
              <a:t>Munam, M., Nazir, J., Moon, M.A., Ahad, A., Rehmani, M.A. and Akbar, A.</a:t>
            </a:r>
            <a:r>
              <a:rPr sz="956" b="0">
                <a:solidFill>
                  <a:srgbClr val="E0E0E0"/>
                </a:solidFill>
                <a:latin typeface="Roboto Flex"/>
              </a:rPr>
              <a:t> (2025). Influencer authenticity and its impact on Generation Z's purchase intentions: Evidence from micro-influencer marketing. Journal of Social Sciences Research &amp; Policy, 3(04), pp.547–558. </a:t>
            </a:r>
          </a:p>
        </p:txBody>
      </p:sp>
      <p:sp>
        <p:nvSpPr>
          <p:cNvPr id="11" name="TextBox 10"/>
          <p:cNvSpPr txBox="1"/>
          <p:nvPr/>
        </p:nvSpPr>
        <p:spPr>
          <a:xfrm>
            <a:off x="6400639" y="809625"/>
            <a:ext cx="5181470" cy="742950"/>
          </a:xfrm>
          <a:prstGeom prst="rect">
            <a:avLst/>
          </a:prstGeom>
          <a:noFill/>
        </p:spPr>
        <p:txBody>
          <a:bodyPr wrap="square" lIns="73152" tIns="54864" rIns="73152" bIns="54864" anchor="ctr">
            <a:spAutoFit/>
          </a:bodyPr>
          <a:lstStyle/>
          <a:p>
            <a:pPr algn="l">
              <a:lnSpc>
                <a:spcPts val="1690"/>
              </a:lnSpc>
              <a:spcBef>
                <a:spcPts val="0"/>
              </a:spcBef>
              <a:spcAft>
                <a:spcPts val="0"/>
              </a:spcAft>
            </a:pPr>
            <a:r>
              <a:rPr sz="956" b="0">
                <a:solidFill>
                  <a:srgbClr val="E0E0E0"/>
                </a:solidFill>
                <a:latin typeface="Roboto Flex"/>
              </a:rPr>
              <a:t> </a:t>
            </a:r>
            <a:r>
              <a:rPr sz="956" b="0">
                <a:solidFill>
                  <a:srgbClr val="00FF7F"/>
                </a:solidFill>
                <a:latin typeface="Roboto Flex"/>
              </a:rPr>
              <a:t>Prasanna, M. and Priyanka, A.L.</a:t>
            </a:r>
            <a:r>
              <a:rPr sz="956" b="0">
                <a:solidFill>
                  <a:srgbClr val="E0E0E0"/>
                </a:solidFill>
                <a:latin typeface="Roboto Flex"/>
              </a:rPr>
              <a:t> (2024). Marketing to Gen Z: Understanding the preferences and behaviors of next generation. International Journal For Multidisciplinary Research, 6(4), pp.1–8. </a:t>
            </a:r>
          </a:p>
        </p:txBody>
      </p:sp>
      <p:sp>
        <p:nvSpPr>
          <p:cNvPr id="12" name="TextBox 11"/>
          <p:cNvSpPr txBox="1"/>
          <p:nvPr/>
        </p:nvSpPr>
        <p:spPr>
          <a:xfrm>
            <a:off x="6400639" y="1828800"/>
            <a:ext cx="5181470" cy="495299"/>
          </a:xfrm>
          <a:prstGeom prst="rect">
            <a:avLst/>
          </a:prstGeom>
          <a:noFill/>
        </p:spPr>
        <p:txBody>
          <a:bodyPr wrap="square" lIns="73152" tIns="54864" rIns="73152" bIns="54864" anchor="ctr">
            <a:spAutoFit/>
          </a:bodyPr>
          <a:lstStyle/>
          <a:p>
            <a:pPr algn="l">
              <a:lnSpc>
                <a:spcPts val="1690"/>
              </a:lnSpc>
              <a:spcBef>
                <a:spcPts val="0"/>
              </a:spcBef>
              <a:spcAft>
                <a:spcPts val="0"/>
              </a:spcAft>
            </a:pPr>
            <a:r>
              <a:rPr sz="956" b="0">
                <a:solidFill>
                  <a:srgbClr val="E0E0E0"/>
                </a:solidFill>
                <a:latin typeface="Roboto Flex"/>
              </a:rPr>
              <a:t> </a:t>
            </a:r>
            <a:r>
              <a:rPr sz="956" b="0">
                <a:solidFill>
                  <a:srgbClr val="00FF7F"/>
                </a:solidFill>
                <a:latin typeface="Roboto Flex"/>
              </a:rPr>
              <a:t>Sabla, Y. and Gour, S.</a:t>
            </a:r>
            <a:r>
              <a:rPr sz="956" b="0">
                <a:solidFill>
                  <a:srgbClr val="E0E0E0"/>
                </a:solidFill>
                <a:latin typeface="Roboto Flex"/>
              </a:rPr>
              <a:t> (2024). Social media networking analytics and growth perspectives. Lecture Notes in Networks and Systems, pp.273–285. </a:t>
            </a:r>
          </a:p>
        </p:txBody>
      </p:sp>
      <p:sp>
        <p:nvSpPr>
          <p:cNvPr id="13" name="TextBox 12"/>
          <p:cNvSpPr txBox="1"/>
          <p:nvPr/>
        </p:nvSpPr>
        <p:spPr>
          <a:xfrm>
            <a:off x="6400639" y="2600325"/>
            <a:ext cx="5181470" cy="990599"/>
          </a:xfrm>
          <a:prstGeom prst="rect">
            <a:avLst/>
          </a:prstGeom>
          <a:noFill/>
        </p:spPr>
        <p:txBody>
          <a:bodyPr wrap="square" lIns="73152" tIns="54864" rIns="73152" bIns="54864" anchor="ctr">
            <a:spAutoFit/>
          </a:bodyPr>
          <a:lstStyle/>
          <a:p>
            <a:pPr algn="l">
              <a:lnSpc>
                <a:spcPts val="1690"/>
              </a:lnSpc>
              <a:spcBef>
                <a:spcPts val="0"/>
              </a:spcBef>
              <a:spcAft>
                <a:spcPts val="0"/>
              </a:spcAft>
            </a:pPr>
            <a:r>
              <a:rPr sz="956" b="0">
                <a:solidFill>
                  <a:srgbClr val="E0E0E0"/>
                </a:solidFill>
                <a:latin typeface="Roboto Flex"/>
              </a:rPr>
              <a:t> </a:t>
            </a:r>
            <a:r>
              <a:rPr sz="956" b="0">
                <a:solidFill>
                  <a:srgbClr val="00FF7F"/>
                </a:solidFill>
                <a:latin typeface="Roboto Flex"/>
              </a:rPr>
              <a:t>Salwanisa, E.A. and Wikartika, I.</a:t>
            </a:r>
            <a:r>
              <a:rPr sz="956" b="0">
                <a:solidFill>
                  <a:srgbClr val="E0E0E0"/>
                </a:solidFill>
                <a:latin typeface="Roboto Flex"/>
              </a:rPr>
              <a:t> (2023). Digital marketing analysis on the consumer decision-making process of millennials and Gen Z groups on the TikTok application. Equilibrium: Jurnal Ilmiah Ekonomi dan Pembelajarannya, 11(2), pp.112–125. </a:t>
            </a:r>
          </a:p>
        </p:txBody>
      </p:sp>
      <p:sp>
        <p:nvSpPr>
          <p:cNvPr id="14" name="TextBox 13"/>
          <p:cNvSpPr txBox="1"/>
          <p:nvPr/>
        </p:nvSpPr>
        <p:spPr>
          <a:xfrm>
            <a:off x="6400639" y="3867149"/>
            <a:ext cx="5181470" cy="742950"/>
          </a:xfrm>
          <a:prstGeom prst="rect">
            <a:avLst/>
          </a:prstGeom>
          <a:noFill/>
        </p:spPr>
        <p:txBody>
          <a:bodyPr wrap="square" lIns="73152" tIns="54864" rIns="73152" bIns="54864" anchor="ctr">
            <a:spAutoFit/>
          </a:bodyPr>
          <a:lstStyle/>
          <a:p>
            <a:pPr algn="l">
              <a:lnSpc>
                <a:spcPts val="1690"/>
              </a:lnSpc>
              <a:spcBef>
                <a:spcPts val="0"/>
              </a:spcBef>
              <a:spcAft>
                <a:spcPts val="0"/>
              </a:spcAft>
            </a:pPr>
            <a:r>
              <a:rPr sz="956" b="0">
                <a:solidFill>
                  <a:srgbClr val="E0E0E0"/>
                </a:solidFill>
                <a:latin typeface="Roboto Flex"/>
              </a:rPr>
              <a:t> </a:t>
            </a:r>
            <a:r>
              <a:rPr sz="956" b="0">
                <a:solidFill>
                  <a:srgbClr val="00FF7F"/>
                </a:solidFill>
                <a:latin typeface="Roboto Flex"/>
              </a:rPr>
              <a:t>Siluo, Q.</a:t>
            </a:r>
            <a:r>
              <a:rPr sz="956" b="0">
                <a:solidFill>
                  <a:srgbClr val="E0E0E0"/>
                </a:solidFill>
                <a:latin typeface="Roboto Flex"/>
              </a:rPr>
              <a:t> (2025). Leveraging social media to enable emerging consumer brands to compete with established brands. International Journal of Technology, Management and Humanities, 11(03), pp.73–85. </a:t>
            </a:r>
          </a:p>
        </p:txBody>
      </p:sp>
      <p:sp>
        <p:nvSpPr>
          <p:cNvPr id="15" name="TextBox 14"/>
          <p:cNvSpPr txBox="1"/>
          <p:nvPr/>
        </p:nvSpPr>
        <p:spPr>
          <a:xfrm>
            <a:off x="6400639" y="4886325"/>
            <a:ext cx="5181470" cy="495299"/>
          </a:xfrm>
          <a:prstGeom prst="rect">
            <a:avLst/>
          </a:prstGeom>
          <a:noFill/>
        </p:spPr>
        <p:txBody>
          <a:bodyPr wrap="square" lIns="73152" tIns="54864" rIns="73152" bIns="54864" anchor="ctr">
            <a:spAutoFit/>
          </a:bodyPr>
          <a:lstStyle/>
          <a:p>
            <a:pPr algn="l">
              <a:lnSpc>
                <a:spcPts val="1690"/>
              </a:lnSpc>
              <a:spcBef>
                <a:spcPts val="0"/>
              </a:spcBef>
              <a:spcAft>
                <a:spcPts val="0"/>
              </a:spcAft>
            </a:pPr>
            <a:r>
              <a:rPr sz="956" b="0">
                <a:solidFill>
                  <a:srgbClr val="E0E0E0"/>
                </a:solidFill>
                <a:latin typeface="Roboto Flex"/>
              </a:rPr>
              <a:t> </a:t>
            </a:r>
            <a:r>
              <a:rPr sz="956" b="0">
                <a:solidFill>
                  <a:srgbClr val="00FF7F"/>
                </a:solidFill>
                <a:latin typeface="Roboto Flex"/>
              </a:rPr>
              <a:t>Starbucks</a:t>
            </a:r>
            <a:r>
              <a:rPr sz="956" b="0">
                <a:solidFill>
                  <a:srgbClr val="E0E0E0"/>
                </a:solidFill>
                <a:latin typeface="Roboto Flex"/>
              </a:rPr>
              <a:t> (2026). Our Company. Available at: https://www.starbucks.com/about-us/ </a:t>
            </a:r>
          </a:p>
        </p:txBody>
      </p:sp>
      <p:sp>
        <p:nvSpPr>
          <p:cNvPr id="16" name="TextBox 15"/>
          <p:cNvSpPr txBox="1"/>
          <p:nvPr/>
        </p:nvSpPr>
        <p:spPr>
          <a:xfrm>
            <a:off x="6400639" y="5657850"/>
            <a:ext cx="5181470" cy="990599"/>
          </a:xfrm>
          <a:prstGeom prst="rect">
            <a:avLst/>
          </a:prstGeom>
          <a:noFill/>
        </p:spPr>
        <p:txBody>
          <a:bodyPr wrap="square" lIns="73152" tIns="54864" rIns="73152" bIns="54864" anchor="ctr">
            <a:spAutoFit/>
          </a:bodyPr>
          <a:lstStyle/>
          <a:p>
            <a:pPr algn="l">
              <a:lnSpc>
                <a:spcPts val="1690"/>
              </a:lnSpc>
              <a:spcBef>
                <a:spcPts val="0"/>
              </a:spcBef>
              <a:spcAft>
                <a:spcPts val="0"/>
              </a:spcAft>
            </a:pPr>
            <a:r>
              <a:rPr sz="956" b="0">
                <a:solidFill>
                  <a:srgbClr val="E0E0E0"/>
                </a:solidFill>
                <a:latin typeface="Roboto Flex"/>
              </a:rPr>
              <a:t> </a:t>
            </a:r>
            <a:r>
              <a:rPr sz="956" b="0">
                <a:solidFill>
                  <a:srgbClr val="00FF7F"/>
                </a:solidFill>
                <a:latin typeface="Roboto Flex"/>
              </a:rPr>
              <a:t>Theodorakopoulos, L., Theodoropoulou, A. and Klavdianos, C.</a:t>
            </a:r>
            <a:r>
              <a:rPr sz="956" b="0">
                <a:solidFill>
                  <a:srgbClr val="E0E0E0"/>
                </a:solidFill>
                <a:latin typeface="Roboto Flex"/>
              </a:rPr>
              <a:t> (2025). Interactive viral marketing through big data analytics, influencer networks, AI integration, and ethical dimensions. Journal of Theoretical and Applied Electronic Commerce Research, 20(2). </a:t>
            </a:r>
          </a:p>
        </p:txBody>
      </p:sp>
      <p:sp>
        <p:nvSpPr>
          <p:cNvPr id="17" name="Rectangle 16"/>
          <p:cNvSpPr/>
          <p:nvPr/>
        </p:nvSpPr>
        <p:spPr>
          <a:xfrm>
            <a:off x="0" y="8343900"/>
            <a:ext cx="12191695" cy="0"/>
          </a:xfrm>
          <a:prstGeom prst="rect">
            <a:avLst/>
          </a:prstGeom>
          <a:gradFill rotWithShape="1">
            <a:gsLst>
              <a:gs pos="0">
                <a:srgbClr val="000000">
                  <a:alpha val="0"/>
                </a:srgbClr>
              </a:gs>
              <a:gs pos="50000">
                <a:srgbClr val="00FF7F"/>
              </a:gs>
              <a:gs pos="100000">
                <a:srgbClr val="000000">
                  <a:alpha val="0"/>
                </a:srgbClr>
              </a:gs>
            </a:gsLst>
            <a:lin ang="108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rgbClr val="0A1A14"/>
            </a:gs>
            <a:gs pos="50000">
              <a:srgbClr val="0D2018"/>
            </a:gs>
            <a:gs pos="100000">
              <a:srgbClr val="0A1A14"/>
            </a:gs>
          </a:gsLst>
          <a:lin ang="8100000" scaled="0"/>
        </a:gradFill>
        <a:effectLst/>
      </p:bgPr>
    </p:bg>
    <p:spTree>
      <p:nvGrpSpPr>
        <p:cNvPr id="1" name=""/>
        <p:cNvGrpSpPr/>
        <p:nvPr/>
      </p:nvGrpSpPr>
      <p:grpSpPr>
        <a:xfrm>
          <a:off x="0" y="0"/>
          <a:ext cx="0" cy="0"/>
          <a:chOff x="0" y="0"/>
          <a:chExt cx="0" cy="0"/>
        </a:xfrm>
      </p:grpSpPr>
      <p:sp>
        <p:nvSpPr>
          <p:cNvPr id="2" name="Rectangle 1"/>
          <p:cNvSpPr/>
          <p:nvPr/>
        </p:nvSpPr>
        <p:spPr>
          <a:xfrm>
            <a:off x="3238419" y="952499"/>
            <a:ext cx="5714857" cy="9525"/>
          </a:xfrm>
          <a:prstGeom prst="rect">
            <a:avLst/>
          </a:prstGeom>
          <a:gradFill rotWithShape="1">
            <a:gsLst>
              <a:gs pos="0">
                <a:srgbClr val="000000">
                  <a:alpha val="0"/>
                </a:srgbClr>
              </a:gs>
              <a:gs pos="50000">
                <a:srgbClr val="00FF7F">
                  <a:alpha val="30000"/>
                </a:srgbClr>
              </a:gs>
              <a:gs pos="100000">
                <a:srgbClr val="000000">
                  <a:alpha val="0"/>
                </a:srgbClr>
              </a:gs>
            </a:gsLst>
            <a:lin ang="108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4190895" y="5419725"/>
            <a:ext cx="3809904" cy="9525"/>
          </a:xfrm>
          <a:prstGeom prst="rect">
            <a:avLst/>
          </a:prstGeom>
          <a:gradFill rotWithShape="1">
            <a:gsLst>
              <a:gs pos="0">
                <a:srgbClr val="000000">
                  <a:alpha val="0"/>
                </a:srgbClr>
              </a:gs>
              <a:gs pos="50000">
                <a:srgbClr val="00FF7F">
                  <a:alpha val="30000"/>
                </a:srgbClr>
              </a:gs>
              <a:gs pos="100000">
                <a:srgbClr val="000000">
                  <a:alpha val="0"/>
                </a:srgbClr>
              </a:gs>
            </a:gsLst>
            <a:lin ang="108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4" name="Picture 3" descr="image.png"/>
          <p:cNvPicPr>
            <a:picLocks noChangeAspect="1"/>
          </p:cNvPicPr>
          <p:nvPr/>
        </p:nvPicPr>
        <p:blipFill>
          <a:blip r:embed="rId2">
            <a:alphaModFix/>
          </a:blip>
          <a:stretch>
            <a:fillRect/>
          </a:stretch>
        </p:blipFill>
        <p:spPr>
          <a:xfrm>
            <a:off x="5752956" y="2188708"/>
            <a:ext cx="685782" cy="575582"/>
          </a:xfrm>
          <a:prstGeom prst="rect">
            <a:avLst/>
          </a:prstGeom>
        </p:spPr>
      </p:pic>
      <p:sp>
        <p:nvSpPr>
          <p:cNvPr id="5" name="TextBox 4"/>
          <p:cNvSpPr txBox="1"/>
          <p:nvPr/>
        </p:nvSpPr>
        <p:spPr>
          <a:xfrm>
            <a:off x="1676358" y="3181350"/>
            <a:ext cx="8838979" cy="685800"/>
          </a:xfrm>
          <a:prstGeom prst="rect">
            <a:avLst/>
          </a:prstGeom>
          <a:noFill/>
        </p:spPr>
        <p:txBody>
          <a:bodyPr wrap="none" lIns="73152" tIns="54864" rIns="73152" bIns="54864" anchor="ctr">
            <a:spAutoFit/>
          </a:bodyPr>
          <a:lstStyle/>
          <a:p>
            <a:pPr algn="ctr">
              <a:lnSpc>
                <a:spcPts val="4680"/>
              </a:lnSpc>
              <a:spcBef>
                <a:spcPts val="0"/>
              </a:spcBef>
              <a:spcAft>
                <a:spcPts val="1560"/>
              </a:spcAft>
            </a:pPr>
            <a:r>
              <a:rPr sz="4305" b="1">
                <a:solidFill>
                  <a:srgbClr val="FFFFFF"/>
                </a:solidFill>
                <a:latin typeface="Source Code Pro"/>
              </a:rPr>
              <a:t>Thank You</a:t>
            </a:r>
          </a:p>
        </p:txBody>
      </p:sp>
      <p:sp>
        <p:nvSpPr>
          <p:cNvPr id="6" name="Rectangle 5"/>
          <p:cNvSpPr/>
          <p:nvPr/>
        </p:nvSpPr>
        <p:spPr>
          <a:xfrm>
            <a:off x="5181470" y="4095749"/>
            <a:ext cx="1828754" cy="19050"/>
          </a:xfrm>
          <a:prstGeom prst="rect">
            <a:avLst/>
          </a:prstGeom>
          <a:gradFill rotWithShape="1">
            <a:gsLst>
              <a:gs pos="0">
                <a:srgbClr val="000000">
                  <a:alpha val="0"/>
                </a:srgbClr>
              </a:gs>
              <a:gs pos="50000">
                <a:srgbClr val="00FF7F"/>
              </a:gs>
              <a:gs pos="100000">
                <a:srgbClr val="000000">
                  <a:alpha val="0"/>
                </a:srgbClr>
              </a:gs>
            </a:gsLst>
            <a:lin ang="108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1676358" y="4419600"/>
            <a:ext cx="8838979" cy="304800"/>
          </a:xfrm>
          <a:prstGeom prst="rect">
            <a:avLst/>
          </a:prstGeom>
          <a:noFill/>
        </p:spPr>
        <p:txBody>
          <a:bodyPr wrap="none" lIns="73152" tIns="54864" rIns="73152" bIns="54864" anchor="ctr">
            <a:spAutoFit/>
          </a:bodyPr>
          <a:lstStyle/>
          <a:p>
            <a:pPr algn="ctr">
              <a:lnSpc>
                <a:spcPts val="2080"/>
              </a:lnSpc>
              <a:spcBef>
                <a:spcPts val="0"/>
              </a:spcBef>
              <a:spcAft>
                <a:spcPts val="0"/>
              </a:spcAft>
            </a:pPr>
            <a:r>
              <a:rPr sz="1435" b="0">
                <a:solidFill>
                  <a:srgbClr val="B0B0B0"/>
                </a:solidFill>
                <a:latin typeface="Roboto Flex"/>
              </a:rPr>
              <a:t>Social Media Marketing: The Most Effective Marketing Concept for Business in 2026</a:t>
            </a:r>
          </a:p>
        </p:txBody>
      </p:sp>
      <p:sp>
        <p:nvSpPr>
          <p:cNvPr id="8" name="Rectangle 7"/>
          <p:cNvSpPr/>
          <p:nvPr/>
        </p:nvSpPr>
        <p:spPr>
          <a:xfrm>
            <a:off x="0" y="6819900"/>
            <a:ext cx="12191695" cy="38100"/>
          </a:xfrm>
          <a:prstGeom prst="rect">
            <a:avLst/>
          </a:prstGeom>
          <a:gradFill rotWithShape="1">
            <a:gsLst>
              <a:gs pos="0">
                <a:srgbClr val="000000">
                  <a:alpha val="0"/>
                </a:srgbClr>
              </a:gs>
              <a:gs pos="50000">
                <a:srgbClr val="00FF7F"/>
              </a:gs>
              <a:gs pos="100000">
                <a:srgbClr val="000000">
                  <a:alpha val="0"/>
                </a:srgbClr>
              </a:gs>
            </a:gsLst>
            <a:lin ang="108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TotalTime>
  <Words>1858</Words>
  <Application>Microsoft Office PowerPoint</Application>
  <PresentationFormat>Widescreen</PresentationFormat>
  <Paragraphs>65</Paragraphs>
  <Slides>8</Slides>
  <Notes>5</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cp:revision>12</cp:revision>
  <dcterms:created xsi:type="dcterms:W3CDTF">2013-01-27T09:14:16Z</dcterms:created>
  <dcterms:modified xsi:type="dcterms:W3CDTF">2026-03-27T19:50:12Z</dcterms:modified>
  <cp:category/>
</cp:coreProperties>
</file>