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70" r:id="rId3"/>
    <p:sldId id="257" r:id="rId4"/>
    <p:sldId id="258" r:id="rId5"/>
    <p:sldId id="269" r:id="rId6"/>
    <p:sldId id="259" r:id="rId7"/>
    <p:sldId id="260" r:id="rId8"/>
    <p:sldId id="261" r:id="rId9"/>
    <p:sldId id="262" r:id="rId10"/>
    <p:sldId id="263" r:id="rId11"/>
    <p:sldId id="264" r:id="rId12"/>
    <p:sldId id="265" r:id="rId13"/>
    <p:sldId id="266" r:id="rId14"/>
    <p:sldId id="268" r:id="rId15"/>
    <p:sldId id="267"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3A00"/>
    <a:srgbClr val="3F4863"/>
    <a:srgbClr val="9EFF29"/>
    <a:srgbClr val="C33A1F"/>
    <a:srgbClr val="003635"/>
    <a:srgbClr val="D6370C"/>
    <a:srgbClr val="0000CC"/>
    <a:srgbClr val="FF856D"/>
    <a:srgbClr val="FF2549"/>
    <a:srgbClr val="0058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81DF3E-8A2C-40C6-9ABE-4E523E7833FC}" v="17" dt="2023-11-12T16:21:53.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1116" y="-23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checklist is simplified in this manner to ensure it acts as a tool for promoting greater quality of cleanliness and hygiene standards among the Housekeeping teams, without becoming a complex tool that distracts from active performance (Wiggins, 2014). The checklist’s simplicity in design also makes it flexible for redefining to include other areas of cleaning and maintenance at Premier Inn.</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2125926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Zinger model is differentiated by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connections across interpersonal relationships as a means for developing authenticity in values and beliefs. This makes it leverages the potential of company culture in developing performance improvements, engagement and motivation as well, leading to greater well-being among employees.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2463042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Linking the Zinger model expresses the multitude of benefits available for Housekeeping teams in using the checklist strategy for increasing performance standards (Wiggins, 2014). The perspective granted by linking this model makes it possible to identify these opportunities for personal and professional development, such as absorbing professional values towards achieving a greater quality of life through high-performance standards as a result (</a:t>
            </a:r>
            <a:r>
              <a:rPr lang="en-US" sz="1200" kern="1200" dirty="0" err="1">
                <a:solidFill>
                  <a:schemeClr val="tx1"/>
                </a:solidFill>
                <a:effectLst/>
                <a:latin typeface="+mn-lt"/>
                <a:ea typeface="+mn-ea"/>
                <a:cs typeface="+mn-cs"/>
              </a:rPr>
              <a:t>Ababneh</a:t>
            </a:r>
            <a:r>
              <a:rPr lang="en-US" sz="1200" kern="1200" dirty="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66952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Team members can appreciate the value of using this checklist, as it allows them to participate more effectively in gaining on-the-job experience (Yao et al., 2022). While the checklist is intended to actively account for errors in cleaning oversight, it also performs the passive function of serving as a tool for performance management (Yao et al., 2022). Therefore, team members are encouraged to give feedback regarding difficulties experienced at any point in fulfilling checklist tasks, as it will serve to identify their potential gaps in knowledge and skills (</a:t>
            </a:r>
            <a:r>
              <a:rPr lang="en-US" sz="1200" kern="1200" dirty="0" err="1">
                <a:solidFill>
                  <a:schemeClr val="tx1"/>
                </a:solidFill>
                <a:effectLst/>
                <a:latin typeface="+mn-lt"/>
                <a:ea typeface="+mn-ea"/>
                <a:cs typeface="+mn-cs"/>
              </a:rPr>
              <a:t>Gnepp</a:t>
            </a:r>
            <a:r>
              <a:rPr lang="en-US" sz="1200" kern="1200" dirty="0">
                <a:solidFill>
                  <a:schemeClr val="tx1"/>
                </a:solidFill>
                <a:effectLst/>
                <a:latin typeface="+mn-lt"/>
                <a:ea typeface="+mn-ea"/>
                <a:cs typeface="+mn-cs"/>
              </a:rPr>
              <a:t> et al., 2020).</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489359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Using the checklist makes it possible to develop team collaboration levels to a higher level, as it can be used to diversify work experience through shared responsibilities (</a:t>
            </a:r>
            <a:r>
              <a:rPr lang="en-US" sz="1200" kern="1200" dirty="0" err="1">
                <a:solidFill>
                  <a:schemeClr val="tx1"/>
                </a:solidFill>
                <a:effectLst/>
                <a:latin typeface="+mn-lt"/>
                <a:ea typeface="+mn-ea"/>
                <a:cs typeface="+mn-cs"/>
              </a:rPr>
              <a:t>Hout</a:t>
            </a:r>
            <a:r>
              <a:rPr lang="en-US" sz="1200" kern="1200" dirty="0">
                <a:solidFill>
                  <a:schemeClr val="tx1"/>
                </a:solidFill>
                <a:effectLst/>
                <a:latin typeface="+mn-lt"/>
                <a:ea typeface="+mn-ea"/>
                <a:cs typeface="+mn-cs"/>
              </a:rPr>
              <a:t> and Davis, 2021). This builds practical skills essential for succeeding in the Housekeeping department, such as communication, collaboration and understanding team needs instinctively.</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3047200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Continuous professional development is engaged when opportunities are used for increasing proficiency as a professional towards improving the long-term career growth path. Therefore, the checklist will increase individual team members' experiences and knowledge of Housekeeping responsibilities, allowing them to develop strategies for enhancing the existing cleaning processes. This leads to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performance improvements for Premier Inn as a whole too.</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444802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Concerning Zinger's model, the scope for lateral opportunity development becomes clarified through the emphasis on employee well-being. A future change in career course can naturally occur for individual team members, where they will gain stronger employability in diverse occupations within the hospitality industry (</a:t>
            </a:r>
            <a:r>
              <a:rPr lang="en-US" sz="1200" kern="1200" dirty="0" err="1">
                <a:solidFill>
                  <a:schemeClr val="tx1"/>
                </a:solidFill>
                <a:effectLst/>
                <a:latin typeface="+mn-lt"/>
                <a:ea typeface="+mn-ea"/>
                <a:cs typeface="+mn-cs"/>
              </a:rPr>
              <a:t>Bitner</a:t>
            </a:r>
            <a:r>
              <a:rPr lang="en-US" sz="1200" kern="1200" dirty="0">
                <a:solidFill>
                  <a:schemeClr val="tx1"/>
                </a:solidFill>
                <a:effectLst/>
                <a:latin typeface="+mn-lt"/>
                <a:ea typeface="+mn-ea"/>
                <a:cs typeface="+mn-cs"/>
              </a:rPr>
              <a:t>, Booms and </a:t>
            </a:r>
            <a:r>
              <a:rPr lang="en-US" sz="1200" kern="1200" dirty="0" err="1">
                <a:solidFill>
                  <a:schemeClr val="tx1"/>
                </a:solidFill>
                <a:effectLst/>
                <a:latin typeface="+mn-lt"/>
                <a:ea typeface="+mn-ea"/>
                <a:cs typeface="+mn-cs"/>
              </a:rPr>
              <a:t>Tetreault</a:t>
            </a:r>
            <a:r>
              <a:rPr lang="en-US" sz="1200" kern="1200" dirty="0">
                <a:solidFill>
                  <a:schemeClr val="tx1"/>
                </a:solidFill>
                <a:effectLst/>
                <a:latin typeface="+mn-lt"/>
                <a:ea typeface="+mn-ea"/>
                <a:cs typeface="+mn-cs"/>
              </a:rPr>
              <a:t>, 1990). Communication and problem-solving effectiveness increase guest satisfaction across different services, making these skills indispensable for professional growth (</a:t>
            </a:r>
            <a:r>
              <a:rPr lang="en-US" sz="1200" kern="1200" dirty="0" err="1">
                <a:solidFill>
                  <a:schemeClr val="tx1"/>
                </a:solidFill>
                <a:effectLst/>
                <a:latin typeface="+mn-lt"/>
                <a:ea typeface="+mn-ea"/>
                <a:cs typeface="+mn-cs"/>
              </a:rPr>
              <a:t>Bitner</a:t>
            </a:r>
            <a:r>
              <a:rPr lang="en-US" sz="1200" kern="1200" dirty="0">
                <a:solidFill>
                  <a:schemeClr val="tx1"/>
                </a:solidFill>
                <a:effectLst/>
                <a:latin typeface="+mn-lt"/>
                <a:ea typeface="+mn-ea"/>
                <a:cs typeface="+mn-cs"/>
              </a:rPr>
              <a:t>, Booms and </a:t>
            </a:r>
            <a:r>
              <a:rPr lang="en-US" sz="1200" kern="1200" dirty="0" err="1">
                <a:solidFill>
                  <a:schemeClr val="tx1"/>
                </a:solidFill>
                <a:effectLst/>
                <a:latin typeface="+mn-lt"/>
                <a:ea typeface="+mn-ea"/>
                <a:cs typeface="+mn-cs"/>
              </a:rPr>
              <a:t>Tetreault</a:t>
            </a:r>
            <a:r>
              <a:rPr lang="en-US" sz="1200" kern="1200" dirty="0">
                <a:solidFill>
                  <a:schemeClr val="tx1"/>
                </a:solidFill>
                <a:effectLst/>
                <a:latin typeface="+mn-lt"/>
                <a:ea typeface="+mn-ea"/>
                <a:cs typeface="+mn-cs"/>
              </a:rPr>
              <a:t>, 1990).</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2530349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0437" y="2772697"/>
            <a:ext cx="8067369" cy="1452717"/>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53066" y="1902542"/>
            <a:ext cx="8082115" cy="678426"/>
          </a:xfrm>
        </p:spPr>
        <p:txBody>
          <a:bodyPr>
            <a:normAutofit/>
          </a:bodyPr>
          <a:lstStyle>
            <a:lvl1pPr marL="0" indent="0" algn="r">
              <a:buNone/>
              <a:defRPr sz="2800" b="0" i="0">
                <a:solidFill>
                  <a:srgbClr val="3F4863"/>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6" y="253833"/>
            <a:ext cx="8259098" cy="763526"/>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378974"/>
            <a:ext cx="8246070" cy="3483348"/>
          </a:xfrm>
        </p:spPr>
        <p:txBody>
          <a:bodyPr/>
          <a:lstStyle>
            <a:lvl1pPr algn="l">
              <a:defRPr sz="2800">
                <a:solidFill>
                  <a:srgbClr val="3F4863"/>
                </a:solidFill>
              </a:defRPr>
            </a:lvl1pPr>
            <a:lvl2pPr algn="l">
              <a:defRPr>
                <a:solidFill>
                  <a:srgbClr val="3F4863"/>
                </a:solidFill>
              </a:defRPr>
            </a:lvl2pPr>
            <a:lvl3pPr algn="l">
              <a:defRPr>
                <a:solidFill>
                  <a:srgbClr val="3F4863"/>
                </a:solidFill>
              </a:defRPr>
            </a:lvl3pPr>
            <a:lvl4pPr algn="l">
              <a:defRPr>
                <a:solidFill>
                  <a:srgbClr val="3F4863"/>
                </a:solidFill>
              </a:defRPr>
            </a:lvl4pPr>
            <a:lvl5pPr algn="l">
              <a:defRPr>
                <a:solidFill>
                  <a:srgbClr val="3F4863"/>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22528" y="443407"/>
            <a:ext cx="6820294" cy="725349"/>
          </a:xfrm>
        </p:spPr>
        <p:txBody>
          <a:bodyPr>
            <a:normAutofit/>
          </a:bodyPr>
          <a:lstStyle>
            <a:lvl1pPr algn="l">
              <a:defRPr sz="3600">
                <a:solidFill>
                  <a:schemeClr val="accent6">
                    <a:lumMod val="5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013155" y="1177436"/>
            <a:ext cx="6843252" cy="3511061"/>
          </a:xfrm>
        </p:spPr>
        <p:txBody>
          <a:bodyPr/>
          <a:lstStyle>
            <a:lvl1pPr>
              <a:defRPr sz="2800">
                <a:solidFill>
                  <a:srgbClr val="3F4863"/>
                </a:solidFill>
              </a:defRPr>
            </a:lvl1pPr>
            <a:lvl2pPr>
              <a:defRPr>
                <a:solidFill>
                  <a:srgbClr val="3F4863"/>
                </a:solidFill>
              </a:defRPr>
            </a:lvl2pPr>
            <a:lvl3pPr>
              <a:defRPr>
                <a:solidFill>
                  <a:srgbClr val="3F4863"/>
                </a:solidFill>
              </a:defRPr>
            </a:lvl3pPr>
            <a:lvl4pPr>
              <a:defRPr>
                <a:solidFill>
                  <a:srgbClr val="3F4863"/>
                </a:solidFill>
              </a:defRPr>
            </a:lvl4pPr>
            <a:lvl5pPr>
              <a:defRPr>
                <a:solidFill>
                  <a:srgbClr val="3F4863"/>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17943" y="330641"/>
            <a:ext cx="8093365"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574399"/>
            <a:ext cx="4040188" cy="479822"/>
          </a:xfrm>
        </p:spPr>
        <p:txBody>
          <a:bodyPr anchor="b"/>
          <a:lstStyle>
            <a:lvl1pPr marL="0" indent="0" algn="ctr">
              <a:buNone/>
              <a:defRPr sz="2400" b="1">
                <a:solidFill>
                  <a:srgbClr val="3F486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046796"/>
            <a:ext cx="4040188" cy="2276294"/>
          </a:xfrm>
        </p:spPr>
        <p:txBody>
          <a:bodyPr/>
          <a:lstStyle>
            <a:lvl1pPr algn="ctr">
              <a:defRPr sz="2400">
                <a:solidFill>
                  <a:srgbClr val="3F4863"/>
                </a:solidFill>
              </a:defRPr>
            </a:lvl1pPr>
            <a:lvl2pPr algn="ctr">
              <a:defRPr sz="2000">
                <a:solidFill>
                  <a:srgbClr val="3F4863"/>
                </a:solidFill>
              </a:defRPr>
            </a:lvl2pPr>
            <a:lvl3pPr algn="ctr">
              <a:defRPr sz="1800">
                <a:solidFill>
                  <a:srgbClr val="3F4863"/>
                </a:solidFill>
              </a:defRPr>
            </a:lvl3pPr>
            <a:lvl4pPr algn="ctr">
              <a:defRPr sz="1600">
                <a:solidFill>
                  <a:srgbClr val="3F4863"/>
                </a:solidFill>
              </a:defRPr>
            </a:lvl4pPr>
            <a:lvl5pPr algn="ctr">
              <a:defRPr sz="1600">
                <a:solidFill>
                  <a:srgbClr val="3F4863"/>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74399"/>
            <a:ext cx="4041775" cy="479822"/>
          </a:xfrm>
        </p:spPr>
        <p:txBody>
          <a:bodyPr anchor="b"/>
          <a:lstStyle>
            <a:lvl1pPr marL="0" indent="0" algn="ctr">
              <a:buNone/>
              <a:defRPr sz="2400" b="1">
                <a:solidFill>
                  <a:srgbClr val="3F486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046796"/>
            <a:ext cx="4041775" cy="2276294"/>
          </a:xfrm>
        </p:spPr>
        <p:txBody>
          <a:bodyPr/>
          <a:lstStyle>
            <a:lvl1pPr algn="ctr">
              <a:defRPr sz="2400">
                <a:solidFill>
                  <a:srgbClr val="3F4863"/>
                </a:solidFill>
              </a:defRPr>
            </a:lvl1pPr>
            <a:lvl2pPr algn="ctr">
              <a:defRPr sz="2000">
                <a:solidFill>
                  <a:srgbClr val="3F4863"/>
                </a:solidFill>
              </a:defRPr>
            </a:lvl2pPr>
            <a:lvl3pPr algn="ctr">
              <a:defRPr sz="1800">
                <a:solidFill>
                  <a:srgbClr val="3F4863"/>
                </a:solidFill>
              </a:defRPr>
            </a:lvl3pPr>
            <a:lvl4pPr algn="ctr">
              <a:defRPr sz="1600">
                <a:solidFill>
                  <a:srgbClr val="3F4863"/>
                </a:solidFill>
              </a:defRPr>
            </a:lvl4pPr>
            <a:lvl5pPr algn="ctr">
              <a:defRPr sz="1600">
                <a:solidFill>
                  <a:srgbClr val="3F4863"/>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11/12/2023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3.svg"/><Relationship Id="rId2" Type="http://schemas.openxmlformats.org/officeDocument/2006/relationships/image" Target="../media/image9.png"/><Relationship Id="rId1" Type="http://schemas.openxmlformats.org/officeDocument/2006/relationships/slideLayout" Target="../slideLayouts/slideLayout8.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463716" y="241020"/>
            <a:ext cx="4680284" cy="1077218"/>
          </a:xfrm>
          <a:prstGeom prst="rect">
            <a:avLst/>
          </a:prstGeom>
          <a:noFill/>
        </p:spPr>
        <p:txBody>
          <a:bodyPr wrap="square" rtlCol="0">
            <a:spAutoFit/>
          </a:bodyPr>
          <a:lstStyle/>
          <a:p>
            <a:pPr algn="ctr"/>
            <a:r>
              <a:rPr lang="en-US" sz="3200" b="1" dirty="0">
                <a:solidFill>
                  <a:srgbClr val="1D3A00"/>
                </a:solidFill>
                <a:latin typeface="Arial" pitchFamily="34" charset="0"/>
                <a:cs typeface="Arial" pitchFamily="34" charset="0"/>
              </a:rPr>
              <a:t>COMPONENT THREE: PRESENTATION</a:t>
            </a:r>
          </a:p>
        </p:txBody>
      </p:sp>
      <p:sp>
        <p:nvSpPr>
          <p:cNvPr id="4" name="TextBox 3">
            <a:extLst>
              <a:ext uri="{FF2B5EF4-FFF2-40B4-BE49-F238E27FC236}">
                <a16:creationId xmlns:a16="http://schemas.microsoft.com/office/drawing/2014/main" id="{8924B62D-CCCC-3B79-D80A-4B4B1F386C6E}"/>
              </a:ext>
            </a:extLst>
          </p:cNvPr>
          <p:cNvSpPr txBox="1"/>
          <p:nvPr/>
        </p:nvSpPr>
        <p:spPr>
          <a:xfrm>
            <a:off x="5221704" y="3163543"/>
            <a:ext cx="4186991" cy="1323439"/>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STUDENT NO: 2224927</a:t>
            </a:r>
          </a:p>
          <a:p>
            <a:r>
              <a:rPr lang="en-GB" sz="1600" b="1" dirty="0">
                <a:latin typeface="Arial" panose="020B0604020202020204" pitchFamily="34" charset="0"/>
                <a:cs typeface="Arial" panose="020B0604020202020204" pitchFamily="34" charset="0"/>
              </a:rPr>
              <a:t>MODULE TITTLE: OPERATING HOTEL FACILITIES LEVEL 4</a:t>
            </a:r>
          </a:p>
          <a:p>
            <a:r>
              <a:rPr lang="en-GB" sz="1600" b="1" dirty="0">
                <a:latin typeface="Arial" panose="020B0604020202020204" pitchFamily="34" charset="0"/>
                <a:cs typeface="Arial" panose="020B0604020202020204" pitchFamily="34" charset="0"/>
              </a:rPr>
              <a:t>MODULE CODE: BMIH4006</a:t>
            </a:r>
          </a:p>
          <a:p>
            <a:r>
              <a:rPr lang="en-GB" sz="1600" b="1" dirty="0">
                <a:latin typeface="Arial" panose="020B0604020202020204" pitchFamily="34" charset="0"/>
                <a:cs typeface="Arial" panose="020B0604020202020204" pitchFamily="34" charset="0"/>
              </a:rPr>
              <a:t>LECTURER: MUHAMMAD CASSAMO</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08A9F9-A69D-3987-0673-BA0C367AA646}"/>
              </a:ext>
            </a:extLst>
          </p:cNvPr>
          <p:cNvSpPr txBox="1"/>
          <p:nvPr/>
        </p:nvSpPr>
        <p:spPr>
          <a:xfrm>
            <a:off x="1167063" y="1780674"/>
            <a:ext cx="7170821" cy="3785652"/>
          </a:xfrm>
          <a:prstGeom prst="rect">
            <a:avLst/>
          </a:prstGeom>
          <a:noFill/>
        </p:spPr>
        <p:txBody>
          <a:bodyPr wrap="square" rtlCol="0">
            <a:spAutoFit/>
          </a:bodyPr>
          <a:lstStyle/>
          <a:p>
            <a:pPr algn="just"/>
            <a:r>
              <a:rPr lang="en-GB" sz="1600" dirty="0">
                <a:latin typeface="Arial" panose="020B0604020202020204" pitchFamily="34" charset="0"/>
                <a:cs typeface="Arial" panose="020B0604020202020204" pitchFamily="34" charset="0"/>
              </a:rPr>
              <a:t>Introduction…………………………………………………………………..……3</a:t>
            </a:r>
          </a:p>
          <a:p>
            <a:pPr algn="just"/>
            <a:r>
              <a:rPr lang="en-GB" sz="1600" dirty="0">
                <a:latin typeface="Arial" panose="020B0604020202020204" pitchFamily="34" charset="0"/>
                <a:cs typeface="Arial" panose="020B0604020202020204" pitchFamily="34" charset="0"/>
              </a:rPr>
              <a:t>Overview of checklist training intention………………………………..……….4</a:t>
            </a:r>
          </a:p>
          <a:p>
            <a:pPr algn="just"/>
            <a:r>
              <a:rPr lang="en-GB" sz="1600" dirty="0">
                <a:latin typeface="Arial" panose="020B0604020202020204" pitchFamily="34" charset="0"/>
                <a:cs typeface="Arial" panose="020B0604020202020204" pitchFamily="34" charset="0"/>
              </a:rPr>
              <a:t>The cleaning checklist……………………………………………………..……..5</a:t>
            </a:r>
          </a:p>
          <a:p>
            <a:pPr algn="just"/>
            <a:r>
              <a:rPr lang="en-GB" sz="1600" dirty="0">
                <a:latin typeface="Arial" panose="020B0604020202020204" pitchFamily="34" charset="0"/>
                <a:cs typeface="Arial" panose="020B0604020202020204" pitchFamily="34" charset="0"/>
              </a:rPr>
              <a:t>Overview of employee engagement model………………………………..…..6</a:t>
            </a:r>
          </a:p>
          <a:p>
            <a:pPr algn="just"/>
            <a:r>
              <a:rPr lang="en-GB" sz="1600" dirty="0">
                <a:latin typeface="Arial" panose="020B0604020202020204" pitchFamily="34" charset="0"/>
                <a:cs typeface="Arial" panose="020B0604020202020204" pitchFamily="34" charset="0"/>
              </a:rPr>
              <a:t>Linking checklist training through the employee engagement model……….7</a:t>
            </a:r>
          </a:p>
          <a:p>
            <a:pPr algn="just"/>
            <a:r>
              <a:rPr lang="en-GB" sz="1600" dirty="0">
                <a:latin typeface="Arial" panose="020B0604020202020204" pitchFamily="34" charset="0"/>
                <a:cs typeface="Arial" panose="020B0604020202020204" pitchFamily="34" charset="0"/>
              </a:rPr>
              <a:t>Training and performance opportunities………………………………………..8</a:t>
            </a:r>
          </a:p>
          <a:p>
            <a:pPr algn="just"/>
            <a:r>
              <a:rPr lang="en-GB" sz="1600" dirty="0">
                <a:latin typeface="Arial" panose="020B0604020202020204" pitchFamily="34" charset="0"/>
                <a:cs typeface="Arial" panose="020B0604020202020204" pitchFamily="34" charset="0"/>
              </a:rPr>
              <a:t>Maximizing teamwork collaboration…………………………………………….9</a:t>
            </a:r>
          </a:p>
          <a:p>
            <a:pPr algn="just"/>
            <a:r>
              <a:rPr lang="en-GB" sz="1600" dirty="0">
                <a:latin typeface="Arial" panose="020B0604020202020204" pitchFamily="34" charset="0"/>
                <a:cs typeface="Arial" panose="020B0604020202020204" pitchFamily="34" charset="0"/>
              </a:rPr>
              <a:t>Continuous professional development……………..…………………………10</a:t>
            </a:r>
          </a:p>
          <a:p>
            <a:pPr algn="just"/>
            <a:r>
              <a:rPr lang="en-GB" sz="1600" dirty="0">
                <a:latin typeface="Arial" panose="020B0604020202020204" pitchFamily="34" charset="0"/>
                <a:cs typeface="Arial" panose="020B0604020202020204" pitchFamily="34" charset="0"/>
              </a:rPr>
              <a:t>Lateral career opportunities………………….…………………………………11</a:t>
            </a:r>
          </a:p>
          <a:p>
            <a:pPr algn="just"/>
            <a:r>
              <a:rPr lang="en-GB" sz="1600" dirty="0">
                <a:latin typeface="Arial" panose="020B0604020202020204" pitchFamily="34" charset="0"/>
                <a:cs typeface="Arial" panose="020B0604020202020204" pitchFamily="34" charset="0"/>
              </a:rPr>
              <a:t>Conclusion………………………………………......…………………………...12</a:t>
            </a:r>
          </a:p>
          <a:p>
            <a:pPr algn="just"/>
            <a:r>
              <a:rPr lang="en-GB" sz="1600" dirty="0">
                <a:latin typeface="Arial" panose="020B0604020202020204" pitchFamily="34" charset="0"/>
                <a:cs typeface="Arial" panose="020B0604020202020204" pitchFamily="34" charset="0"/>
              </a:rPr>
              <a:t>References……………………………………………………………………….13</a:t>
            </a: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0678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effectLst/>
                <a:latin typeface="Arial"/>
                <a:ea typeface="Arial"/>
              </a:rPr>
              <a:t>Introduction</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48965" y="1660152"/>
            <a:ext cx="8246070" cy="3483348"/>
          </a:xfrm>
        </p:spPr>
        <p:txBody>
          <a:bodyPr>
            <a:normAutofit/>
          </a:bodyPr>
          <a:lstStyle/>
          <a:p>
            <a:pPr marL="0" indent="0" algn="just">
              <a:lnSpc>
                <a:spcPct val="120000"/>
              </a:lnSpc>
              <a:buNone/>
            </a:pPr>
            <a:r>
              <a:rPr lang="en-US" sz="1400" dirty="0">
                <a:solidFill>
                  <a:schemeClr val="tx1"/>
                </a:solidFill>
                <a:latin typeface="Arial" pitchFamily="34" charset="0"/>
                <a:cs typeface="Arial" pitchFamily="34" charset="0"/>
              </a:rPr>
              <a:t>*This presentation is intended for the housekeeping department at Premier Inn towards increasing the standard and quality of performance regarding cleanliness, hygiene and overall health and safety performance on site. </a:t>
            </a:r>
          </a:p>
          <a:p>
            <a:pPr marL="0" indent="0" algn="just">
              <a:lnSpc>
                <a:spcPct val="120000"/>
              </a:lnSpc>
              <a:buNone/>
            </a:pPr>
            <a:endParaRPr lang="en-US" sz="1400" dirty="0">
              <a:solidFill>
                <a:schemeClr val="tx1"/>
              </a:solidFill>
              <a:latin typeface="Arial" pitchFamily="34" charset="0"/>
              <a:cs typeface="Arial" pitchFamily="34" charset="0"/>
            </a:endParaRPr>
          </a:p>
          <a:p>
            <a:pPr marL="0" indent="0" algn="just">
              <a:lnSpc>
                <a:spcPct val="120000"/>
              </a:lnSpc>
              <a:buNone/>
            </a:pPr>
            <a:r>
              <a:rPr lang="en-US" sz="1400" dirty="0">
                <a:solidFill>
                  <a:schemeClr val="tx1"/>
                </a:solidFill>
                <a:latin typeface="Arial" pitchFamily="34" charset="0"/>
                <a:cs typeface="Arial" pitchFamily="34" charset="0"/>
              </a:rPr>
              <a:t>*The housekeeping checklist will be strategically developed in the presentation through the Zinger model for employee engagement, which has appropriate qualities for fostering connections among teams for best results. </a:t>
            </a:r>
          </a:p>
          <a:p>
            <a:pPr marL="0" indent="0" algn="just">
              <a:lnSpc>
                <a:spcPct val="120000"/>
              </a:lnSpc>
              <a:buNone/>
            </a:pPr>
            <a:endParaRPr lang="en-US" sz="1400" dirty="0">
              <a:solidFill>
                <a:schemeClr val="tx1"/>
              </a:solidFill>
              <a:latin typeface="Arial" pitchFamily="34" charset="0"/>
              <a:cs typeface="Arial" pitchFamily="34" charset="0"/>
            </a:endParaRPr>
          </a:p>
          <a:p>
            <a:pPr marL="0" indent="0" algn="just">
              <a:lnSpc>
                <a:spcPct val="120000"/>
              </a:lnSpc>
              <a:buNone/>
            </a:pPr>
            <a:r>
              <a:rPr lang="en-US" sz="1400" dirty="0">
                <a:solidFill>
                  <a:schemeClr val="tx1"/>
                </a:solidFill>
                <a:latin typeface="Arial" pitchFamily="34" charset="0"/>
                <a:cs typeface="Arial" pitchFamily="34" charset="0"/>
              </a:rPr>
              <a:t>*The presentation will also develop a broader perspective of continuous professional development through the opportunities present for performance improvement in Housekeeping using the checklist as an opportunity itself.</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8555" y="361398"/>
            <a:ext cx="3956450" cy="763526"/>
          </a:xfrm>
        </p:spPr>
        <p:txBody>
          <a:bodyPr>
            <a:noAutofit/>
          </a:bodyPr>
          <a:lstStyle/>
          <a:p>
            <a:pPr algn="ctr"/>
            <a:r>
              <a:rPr lang="en-US" sz="2800" b="1" dirty="0">
                <a:effectLst/>
                <a:latin typeface="Arial"/>
                <a:ea typeface="Arial"/>
              </a:rPr>
              <a:t>Overview of checklist training intention</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98545" y="1890068"/>
            <a:ext cx="8246070" cy="3483348"/>
          </a:xfrm>
        </p:spPr>
        <p:txBody>
          <a:bodyPr>
            <a:normAutofit/>
          </a:bodyPr>
          <a:lstStyle/>
          <a:p>
            <a:pPr lvl="0" algn="just"/>
            <a:r>
              <a:rPr lang="en-US" sz="1600" dirty="0">
                <a:solidFill>
                  <a:schemeClr val="tx1"/>
                </a:solidFill>
                <a:latin typeface="Arial" pitchFamily="34" charset="0"/>
                <a:cs typeface="Arial" pitchFamily="34" charset="0"/>
              </a:rPr>
              <a:t>The checklist is designed with simplicity to maintain focus on the tasks represented.</a:t>
            </a:r>
          </a:p>
          <a:p>
            <a:pPr marL="0" lvl="0" indent="0" algn="just">
              <a:buNone/>
            </a:pPr>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It has two columns for the task details and acknowledging the fulfilment of the task.</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It is also flexible for adapting to different Housekeeping areas of duties and responsibilities.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6" name="Graphic 5" descr="Badge Tick1 with solid fill">
            <a:extLst>
              <a:ext uri="{FF2B5EF4-FFF2-40B4-BE49-F238E27FC236}">
                <a16:creationId xmlns:a16="http://schemas.microsoft.com/office/drawing/2014/main" id="{672390B8-85F0-C27D-21E4-9EE18E99346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11328" y="3631742"/>
            <a:ext cx="1633287" cy="1633287"/>
          </a:xfrm>
          <a:prstGeom prst="rect">
            <a:avLst/>
          </a:prstGeom>
        </p:spPr>
      </p:pic>
      <p:pic>
        <p:nvPicPr>
          <p:cNvPr id="7" name="Picture 6">
            <a:extLst>
              <a:ext uri="{FF2B5EF4-FFF2-40B4-BE49-F238E27FC236}">
                <a16:creationId xmlns:a16="http://schemas.microsoft.com/office/drawing/2014/main" id="{F95BD656-E566-0290-0FC6-FDF72FD35522}"/>
              </a:ext>
            </a:extLst>
          </p:cNvPr>
          <p:cNvPicPr>
            <a:picLocks noChangeAspect="1"/>
          </p:cNvPicPr>
          <p:nvPr/>
        </p:nvPicPr>
        <p:blipFill>
          <a:blip r:embed="rId6"/>
          <a:stretch>
            <a:fillRect/>
          </a:stretch>
        </p:blipFill>
        <p:spPr>
          <a:xfrm>
            <a:off x="3613761" y="3631742"/>
            <a:ext cx="1633870" cy="1633870"/>
          </a:xfrm>
          <a:prstGeom prst="rect">
            <a:avLst/>
          </a:prstGeom>
        </p:spPr>
      </p:pic>
      <p:pic>
        <p:nvPicPr>
          <p:cNvPr id="8" name="Picture 7">
            <a:extLst>
              <a:ext uri="{FF2B5EF4-FFF2-40B4-BE49-F238E27FC236}">
                <a16:creationId xmlns:a16="http://schemas.microsoft.com/office/drawing/2014/main" id="{DF4D34E0-D889-E94D-C22C-2A640E14174F}"/>
              </a:ext>
            </a:extLst>
          </p:cNvPr>
          <p:cNvPicPr>
            <a:picLocks noChangeAspect="1"/>
          </p:cNvPicPr>
          <p:nvPr/>
        </p:nvPicPr>
        <p:blipFill>
          <a:blip r:embed="rId6"/>
          <a:stretch>
            <a:fillRect/>
          </a:stretch>
        </p:blipFill>
        <p:spPr>
          <a:xfrm>
            <a:off x="516195" y="3631742"/>
            <a:ext cx="1633870" cy="1633870"/>
          </a:xfrm>
          <a:prstGeom prst="rect">
            <a:avLst/>
          </a:prstGeom>
        </p:spPr>
      </p:pic>
    </p:spTree>
    <p:extLst>
      <p:ext uri="{BB962C8B-B14F-4D97-AF65-F5344CB8AC3E}">
        <p14:creationId xmlns:p14="http://schemas.microsoft.com/office/powerpoint/2010/main" val="3115182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ist of cleaning checklist&#10;&#10;Description automatically generated">
            <a:extLst>
              <a:ext uri="{FF2B5EF4-FFF2-40B4-BE49-F238E27FC236}">
                <a16:creationId xmlns:a16="http://schemas.microsoft.com/office/drawing/2014/main" id="{CB118AA3-93EC-FEEE-5F04-7E692BE553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0917" y="528567"/>
            <a:ext cx="6801799" cy="4296375"/>
          </a:xfrm>
          <a:prstGeom prst="rect">
            <a:avLst/>
          </a:prstGeom>
        </p:spPr>
      </p:pic>
      <p:sp>
        <p:nvSpPr>
          <p:cNvPr id="4" name="TextBox 3">
            <a:extLst>
              <a:ext uri="{FF2B5EF4-FFF2-40B4-BE49-F238E27FC236}">
                <a16:creationId xmlns:a16="http://schemas.microsoft.com/office/drawing/2014/main" id="{EFF3955C-AEC2-55B2-C678-089FDBBE99C2}"/>
              </a:ext>
            </a:extLst>
          </p:cNvPr>
          <p:cNvSpPr txBox="1"/>
          <p:nvPr/>
        </p:nvSpPr>
        <p:spPr>
          <a:xfrm>
            <a:off x="6533147" y="4767792"/>
            <a:ext cx="1661032" cy="276999"/>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(Source: self-created)</a:t>
            </a:r>
          </a:p>
        </p:txBody>
      </p:sp>
      <p:pic>
        <p:nvPicPr>
          <p:cNvPr id="2" name="Picture 1">
            <a:extLst>
              <a:ext uri="{FF2B5EF4-FFF2-40B4-BE49-F238E27FC236}">
                <a16:creationId xmlns:a16="http://schemas.microsoft.com/office/drawing/2014/main" id="{9697B844-07D4-74F0-9EF0-892D164AD19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12" name="Graphic 11" descr="Mop and bucket with solid fill">
            <a:extLst>
              <a:ext uri="{FF2B5EF4-FFF2-40B4-BE49-F238E27FC236}">
                <a16:creationId xmlns:a16="http://schemas.microsoft.com/office/drawing/2014/main" id="{BE7EDC55-F8AD-958F-C690-264DB48CFB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05122">
            <a:off x="8049579" y="1500488"/>
            <a:ext cx="914400" cy="914400"/>
          </a:xfrm>
          <a:prstGeom prst="rect">
            <a:avLst/>
          </a:prstGeom>
        </p:spPr>
      </p:pic>
      <p:pic>
        <p:nvPicPr>
          <p:cNvPr id="14" name="Graphic 13" descr="Renovation (House With Sparkles) with solid fill">
            <a:extLst>
              <a:ext uri="{FF2B5EF4-FFF2-40B4-BE49-F238E27FC236}">
                <a16:creationId xmlns:a16="http://schemas.microsoft.com/office/drawing/2014/main" id="{176D7917-2B63-9BC0-21F6-AAB90CDDA5D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00789" y="4130391"/>
            <a:ext cx="914400" cy="914400"/>
          </a:xfrm>
          <a:prstGeom prst="rect">
            <a:avLst/>
          </a:prstGeom>
        </p:spPr>
      </p:pic>
    </p:spTree>
    <p:extLst>
      <p:ext uri="{BB962C8B-B14F-4D97-AF65-F5344CB8AC3E}">
        <p14:creationId xmlns:p14="http://schemas.microsoft.com/office/powerpoint/2010/main" val="254789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2755" y="234560"/>
            <a:ext cx="4642250" cy="763526"/>
          </a:xfrm>
        </p:spPr>
        <p:txBody>
          <a:bodyPr>
            <a:noAutofit/>
          </a:bodyPr>
          <a:lstStyle/>
          <a:p>
            <a:r>
              <a:rPr lang="en-US" sz="2800" b="1" dirty="0">
                <a:effectLst/>
                <a:latin typeface="Arial"/>
                <a:ea typeface="Arial"/>
              </a:rPr>
              <a:t>Overview of employee engagement model</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58995" y="1547859"/>
            <a:ext cx="3942560" cy="3483348"/>
          </a:xfrm>
        </p:spPr>
        <p:txBody>
          <a:bodyPr>
            <a:normAutofit/>
          </a:bodyPr>
          <a:lstStyle/>
          <a:p>
            <a:pPr lvl="0" algn="just"/>
            <a:r>
              <a:rPr lang="en-US" sz="1400" dirty="0">
                <a:latin typeface="Arial" pitchFamily="34" charset="0"/>
                <a:cs typeface="Arial" pitchFamily="34" charset="0"/>
              </a:rPr>
              <a:t>The Zinger model develops employee engagement by </a:t>
            </a:r>
            <a:r>
              <a:rPr lang="en-US" sz="1400" dirty="0" err="1">
                <a:latin typeface="Arial" pitchFamily="34" charset="0"/>
                <a:cs typeface="Arial" pitchFamily="34" charset="0"/>
              </a:rPr>
              <a:t>emphasising</a:t>
            </a:r>
            <a:r>
              <a:rPr lang="en-US" sz="1400" dirty="0">
                <a:latin typeface="Arial" pitchFamily="34" charset="0"/>
                <a:cs typeface="Arial" pitchFamily="34" charset="0"/>
              </a:rPr>
              <a:t> connections between teams (Choudhury and Mohanty, 2018).</a:t>
            </a:r>
          </a:p>
          <a:p>
            <a:pPr lvl="0" algn="just"/>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It incorporates aspects of motivational necessities and aspirations for holistic employee engagement.</a:t>
            </a:r>
          </a:p>
          <a:p>
            <a:pPr lvl="0" algn="just"/>
            <a:endParaRPr lang="en-US" sz="1400" dirty="0">
              <a:latin typeface="Arial" pitchFamily="34" charset="0"/>
              <a:cs typeface="Arial" pitchFamily="34" charset="0"/>
            </a:endParaRPr>
          </a:p>
          <a:p>
            <a:pPr lvl="0" algn="just"/>
            <a:r>
              <a:rPr lang="en-US" sz="1400" dirty="0">
                <a:latin typeface="Arial" pitchFamily="34" charset="0"/>
                <a:cs typeface="Arial" pitchFamily="34" charset="0"/>
              </a:rPr>
              <a:t>It is defined by the CARE acronym of Connection, Authenticity, Recognition and Engagement (</a:t>
            </a:r>
            <a:r>
              <a:rPr lang="en-US" sz="1400" dirty="0" err="1">
                <a:latin typeface="Arial" pitchFamily="34" charset="0"/>
                <a:cs typeface="Arial" pitchFamily="34" charset="0"/>
              </a:rPr>
              <a:t>Choudhury</a:t>
            </a:r>
            <a:r>
              <a:rPr lang="en-US" sz="1400" dirty="0">
                <a:latin typeface="Arial" pitchFamily="34" charset="0"/>
                <a:cs typeface="Arial" pitchFamily="34" charset="0"/>
              </a:rPr>
              <a:t> and </a:t>
            </a:r>
            <a:r>
              <a:rPr lang="en-US" sz="1400" dirty="0" err="1">
                <a:latin typeface="Arial" pitchFamily="34" charset="0"/>
                <a:cs typeface="Arial" pitchFamily="34" charset="0"/>
              </a:rPr>
              <a:t>Mohanty</a:t>
            </a:r>
            <a:r>
              <a:rPr lang="en-US" sz="1400" dirty="0">
                <a:latin typeface="Arial" pitchFamily="34" charset="0"/>
                <a:cs typeface="Arial" pitchFamily="34" charset="0"/>
              </a:rPr>
              <a:t>, 2018).</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01555" y="1197449"/>
            <a:ext cx="5010099" cy="3690408"/>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3850105" y="4915791"/>
            <a:ext cx="5426242" cy="230832"/>
          </a:xfrm>
          <a:prstGeom prst="rect">
            <a:avLst/>
          </a:prstGeom>
          <a:noFill/>
        </p:spPr>
        <p:txBody>
          <a:bodyPr wrap="square" rtlCol="0">
            <a:spAutoFit/>
          </a:bodyPr>
          <a:lstStyle/>
          <a:p>
            <a:pPr algn="ctr"/>
            <a:r>
              <a:rPr lang="en-US" sz="900" b="1" dirty="0">
                <a:latin typeface="Arial" pitchFamily="34" charset="0"/>
                <a:cs typeface="Arial" pitchFamily="34" charset="0"/>
              </a:rPr>
              <a:t>(Source: https://www.managementstudyguide.com/zinger-model-employee-engagement.htm)</a:t>
            </a:r>
          </a:p>
        </p:txBody>
      </p:sp>
    </p:spTree>
    <p:extLst>
      <p:ext uri="{BB962C8B-B14F-4D97-AF65-F5344CB8AC3E}">
        <p14:creationId xmlns:p14="http://schemas.microsoft.com/office/powerpoint/2010/main" val="1523157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9041" y="175103"/>
            <a:ext cx="4355433" cy="947899"/>
          </a:xfrm>
        </p:spPr>
        <p:txBody>
          <a:bodyPr>
            <a:noAutofit/>
          </a:bodyPr>
          <a:lstStyle/>
          <a:p>
            <a:pPr algn="ctr"/>
            <a:r>
              <a:rPr lang="en-US" sz="2400" b="1" dirty="0">
                <a:effectLst/>
                <a:latin typeface="Arial"/>
                <a:ea typeface="Arial"/>
              </a:rPr>
              <a:t>Linking checklist training through the employee engagement model</a:t>
            </a:r>
            <a:endParaRPr lang="en-US" sz="2400" dirty="0">
              <a:latin typeface="Arial" pitchFamily="34" charset="0"/>
              <a:cs typeface="Arial" pitchFamily="34" charset="0"/>
            </a:endParaRPr>
          </a:p>
        </p:txBody>
      </p:sp>
      <p:sp>
        <p:nvSpPr>
          <p:cNvPr id="3" name="Content Placeholder 2"/>
          <p:cNvSpPr>
            <a:spLocks noGrp="1"/>
          </p:cNvSpPr>
          <p:nvPr>
            <p:ph idx="1"/>
          </p:nvPr>
        </p:nvSpPr>
        <p:spPr>
          <a:xfrm>
            <a:off x="462854" y="2016647"/>
            <a:ext cx="8246070" cy="3483348"/>
          </a:xfrm>
        </p:spPr>
        <p:txBody>
          <a:bodyPr>
            <a:normAutofit/>
          </a:bodyPr>
          <a:lstStyle/>
          <a:p>
            <a:pPr lvl="0" algn="just"/>
            <a:r>
              <a:rPr lang="en-US" sz="1600" dirty="0">
                <a:solidFill>
                  <a:schemeClr val="tx1"/>
                </a:solidFill>
                <a:latin typeface="Arial" pitchFamily="34" charset="0"/>
                <a:cs typeface="Arial" pitchFamily="34" charset="0"/>
              </a:rPr>
              <a:t>Using the checklist allows Housekeeping to connect with authentic values of hygiene and cleanliness (Huang et al., 2022).</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This preserves the quality of Premier Inn guest rooms and earns recognition for housekeeping’s role in this outcome.</a:t>
            </a:r>
          </a:p>
          <a:p>
            <a:pPr lvl="0" algn="just"/>
            <a:endParaRPr lang="en-US" sz="1600" dirty="0">
              <a:solidFill>
                <a:schemeClr val="tx1"/>
              </a:solidFill>
              <a:latin typeface="Arial" pitchFamily="34" charset="0"/>
              <a:cs typeface="Arial" pitchFamily="34" charset="0"/>
            </a:endParaRPr>
          </a:p>
          <a:p>
            <a:pPr algn="just"/>
            <a:r>
              <a:rPr lang="en-US" sz="1600" dirty="0">
                <a:solidFill>
                  <a:schemeClr val="tx1"/>
                </a:solidFill>
                <a:latin typeface="Arial" pitchFamily="34" charset="0"/>
                <a:cs typeface="Arial" pitchFamily="34" charset="0"/>
              </a:rPr>
              <a:t>It also offers opportunities to engage in personal and professional development towards attaining well-being (Huang et al., 2022).</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34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651" y="267290"/>
            <a:ext cx="4211349" cy="763526"/>
          </a:xfrm>
        </p:spPr>
        <p:txBody>
          <a:bodyPr>
            <a:noAutofit/>
          </a:bodyPr>
          <a:lstStyle/>
          <a:p>
            <a:pPr algn="ctr"/>
            <a:r>
              <a:rPr lang="en-US" sz="2800" b="1" dirty="0">
                <a:effectLst/>
                <a:latin typeface="Arial"/>
                <a:ea typeface="Arial"/>
              </a:rPr>
              <a:t>Training and performance opportunities</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179052" y="1660152"/>
            <a:ext cx="4604297" cy="3483348"/>
          </a:xfrm>
        </p:spPr>
        <p:txBody>
          <a:bodyPr>
            <a:normAutofit/>
          </a:bodyPr>
          <a:lstStyle/>
          <a:p>
            <a:pPr lvl="0" algn="just"/>
            <a:r>
              <a:rPr lang="en-US" sz="1600" dirty="0">
                <a:solidFill>
                  <a:schemeClr val="tx1"/>
                </a:solidFill>
                <a:latin typeface="Arial" pitchFamily="34" charset="0"/>
                <a:cs typeface="Arial" pitchFamily="34" charset="0"/>
              </a:rPr>
              <a:t>Housekeeping staff members have the opportunity to develop training competencies by using the checklist.</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Difficulties in individual checklist tasks can identify gaps in knowledge or skills.</a:t>
            </a:r>
          </a:p>
          <a:p>
            <a:pPr lvl="0" algn="just"/>
            <a:endParaRPr lang="en-US" sz="1600" dirty="0">
              <a:solidFill>
                <a:schemeClr val="tx1"/>
              </a:solidFill>
              <a:latin typeface="Arial" pitchFamily="34" charset="0"/>
              <a:cs typeface="Arial" pitchFamily="34" charset="0"/>
            </a:endParaRPr>
          </a:p>
          <a:p>
            <a:pPr algn="just"/>
            <a:r>
              <a:rPr lang="en-US" sz="1600" dirty="0">
                <a:solidFill>
                  <a:schemeClr val="tx1"/>
                </a:solidFill>
                <a:latin typeface="Arial" pitchFamily="34" charset="0"/>
                <a:cs typeface="Arial" pitchFamily="34" charset="0"/>
              </a:rPr>
              <a:t>These gaps can be overcome through Premier Inn’s induction and training schemes (Whitbread Careers, 2023).</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F5DBF9CB-FC3E-B584-0BD5-3EB679FC3B86}"/>
              </a:ext>
            </a:extLst>
          </p:cNvPr>
          <p:cNvPicPr>
            <a:picLocks noChangeAspect="1"/>
          </p:cNvPicPr>
          <p:nvPr/>
        </p:nvPicPr>
        <p:blipFill>
          <a:blip r:embed="rId4"/>
          <a:stretch>
            <a:fillRect/>
          </a:stretch>
        </p:blipFill>
        <p:spPr>
          <a:xfrm>
            <a:off x="317659" y="1212535"/>
            <a:ext cx="3930965" cy="3930965"/>
          </a:xfrm>
          <a:prstGeom prst="rect">
            <a:avLst/>
          </a:prstGeom>
        </p:spPr>
      </p:pic>
    </p:spTree>
    <p:extLst>
      <p:ext uri="{BB962C8B-B14F-4D97-AF65-F5344CB8AC3E}">
        <p14:creationId xmlns:p14="http://schemas.microsoft.com/office/powerpoint/2010/main" val="1852249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3860" y="497135"/>
            <a:ext cx="4221145" cy="763526"/>
          </a:xfrm>
        </p:spPr>
        <p:txBody>
          <a:bodyPr>
            <a:noAutofit/>
          </a:bodyPr>
          <a:lstStyle/>
          <a:p>
            <a:pPr algn="ctr"/>
            <a:r>
              <a:rPr lang="en-US" sz="2800" b="1" dirty="0">
                <a:effectLst/>
                <a:latin typeface="Arial"/>
                <a:ea typeface="Arial"/>
              </a:rPr>
              <a:t>Maximizing teamwork collaboration</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268493" y="1872269"/>
            <a:ext cx="5278065" cy="3483348"/>
          </a:xfrm>
        </p:spPr>
        <p:txBody>
          <a:bodyPr>
            <a:normAutofit/>
          </a:bodyPr>
          <a:lstStyle/>
          <a:p>
            <a:pPr lvl="0" algn="just"/>
            <a:r>
              <a:rPr lang="en-US" sz="1600" dirty="0">
                <a:solidFill>
                  <a:schemeClr val="tx1"/>
                </a:solidFill>
                <a:latin typeface="Arial" pitchFamily="34" charset="0"/>
                <a:cs typeface="Arial" pitchFamily="34" charset="0"/>
              </a:rPr>
              <a:t>The checklist can be reframed to define other tasks and areas of Housekeeping duties.</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This makes it possible for the rotation of checklists among team members to diversify their work experience.</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This develops shared competency as a team and allows the team to cover for absent members in contingencies (</a:t>
            </a:r>
            <a:r>
              <a:rPr lang="en-US" sz="1600" dirty="0" err="1">
                <a:solidFill>
                  <a:schemeClr val="tx1"/>
                </a:solidFill>
                <a:latin typeface="Arial" pitchFamily="34" charset="0"/>
                <a:cs typeface="Arial" pitchFamily="34" charset="0"/>
              </a:rPr>
              <a:t>Hout</a:t>
            </a:r>
            <a:r>
              <a:rPr lang="en-US" sz="1600" dirty="0">
                <a:solidFill>
                  <a:schemeClr val="tx1"/>
                </a:solidFill>
                <a:latin typeface="Arial" pitchFamily="34" charset="0"/>
                <a:cs typeface="Arial" pitchFamily="34" charset="0"/>
              </a:rPr>
              <a:t> and Davis, 2021).</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athroom with a white shower curtain and sink&#10;&#10;Description automatically generated">
            <a:extLst>
              <a:ext uri="{FF2B5EF4-FFF2-40B4-BE49-F238E27FC236}">
                <a16:creationId xmlns:a16="http://schemas.microsoft.com/office/drawing/2014/main" id="{BE284F2D-63D6-6B69-782E-6CD80FB935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2506" y="1717676"/>
            <a:ext cx="2133350" cy="2844467"/>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91CD757B-6E49-2666-4252-6C9F92A9FA4C}"/>
              </a:ext>
            </a:extLst>
          </p:cNvPr>
          <p:cNvSpPr txBox="1"/>
          <p:nvPr/>
        </p:nvSpPr>
        <p:spPr>
          <a:xfrm>
            <a:off x="6613611" y="4562143"/>
            <a:ext cx="1832553" cy="338554"/>
          </a:xfrm>
          <a:prstGeom prst="rect">
            <a:avLst/>
          </a:prstGeom>
          <a:noFill/>
        </p:spPr>
        <p:txBody>
          <a:bodyPr wrap="none" rtlCol="0">
            <a:spAutoFit/>
          </a:bodyPr>
          <a:lstStyle/>
          <a:p>
            <a:r>
              <a:rPr lang="en-GB" sz="1600" dirty="0">
                <a:solidFill>
                  <a:srgbClr val="002060"/>
                </a:solidFill>
                <a:latin typeface="Arial" panose="020B0604020202020204" pitchFamily="34" charset="0"/>
                <a:cs typeface="Arial" panose="020B0604020202020204" pitchFamily="34" charset="0"/>
              </a:rPr>
              <a:t>(placement photo</a:t>
            </a:r>
            <a:r>
              <a:rPr lang="en-GB" sz="1600" dirty="0">
                <a:solidFill>
                  <a:srgbClr val="002060"/>
                </a:solidFill>
              </a:rPr>
              <a:t>)</a:t>
            </a:r>
          </a:p>
        </p:txBody>
      </p:sp>
    </p:spTree>
    <p:extLst>
      <p:ext uri="{BB962C8B-B14F-4D97-AF65-F5344CB8AC3E}">
        <p14:creationId xmlns:p14="http://schemas.microsoft.com/office/powerpoint/2010/main" val="16319869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66084" y="253832"/>
            <a:ext cx="3342840" cy="829009"/>
          </a:xfrm>
        </p:spPr>
        <p:txBody>
          <a:bodyPr>
            <a:noAutofit/>
          </a:bodyPr>
          <a:lstStyle/>
          <a:p>
            <a:r>
              <a:rPr lang="en-US" sz="2800" b="1" dirty="0">
                <a:effectLst/>
                <a:latin typeface="Arial"/>
                <a:ea typeface="Arial"/>
              </a:rPr>
              <a:t>Continuous professional development</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208334" y="1660152"/>
            <a:ext cx="4363666" cy="3483348"/>
          </a:xfrm>
        </p:spPr>
        <p:txBody>
          <a:bodyPr>
            <a:normAutofit/>
          </a:bodyPr>
          <a:lstStyle/>
          <a:p>
            <a:pPr lvl="0" algn="just"/>
            <a:r>
              <a:rPr lang="en-US" sz="1600" dirty="0">
                <a:solidFill>
                  <a:schemeClr val="tx1"/>
                </a:solidFill>
                <a:latin typeface="Arial" pitchFamily="34" charset="0"/>
                <a:cs typeface="Arial" pitchFamily="34" charset="0"/>
              </a:rPr>
              <a:t>Using the checklist routinely empowers the continuous professional development of Housekeeping team members (Price and Reichert, 2017).</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Regular use of the checklist ensures individual members absorb the criteria for cleanliness and hygiene instinctively.</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This develops a heightened perspective for identifying opportunities for innovation and professional development (Price and Reichert, 2017).</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ed in a room&#10;&#10;Description automatically generated">
            <a:extLst>
              <a:ext uri="{FF2B5EF4-FFF2-40B4-BE49-F238E27FC236}">
                <a16:creationId xmlns:a16="http://schemas.microsoft.com/office/drawing/2014/main" id="{E1A1D1FB-0637-33D8-0A9E-CA241155686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66084" y="1485785"/>
            <a:ext cx="3462521" cy="3288383"/>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096D2ADC-E095-9316-2E43-A31880DA6F00}"/>
              </a:ext>
            </a:extLst>
          </p:cNvPr>
          <p:cNvSpPr txBox="1"/>
          <p:nvPr/>
        </p:nvSpPr>
        <p:spPr>
          <a:xfrm>
            <a:off x="7097344" y="4774168"/>
            <a:ext cx="1838965" cy="338554"/>
          </a:xfrm>
          <a:prstGeom prst="rect">
            <a:avLst/>
          </a:prstGeom>
          <a:noFill/>
        </p:spPr>
        <p:txBody>
          <a:bodyPr wrap="none" rtlCol="0">
            <a:spAutoFit/>
          </a:bodyPr>
          <a:lstStyle/>
          <a:p>
            <a:r>
              <a:rPr lang="en-GB" sz="1600" dirty="0">
                <a:solidFill>
                  <a:srgbClr val="002060"/>
                </a:solidFill>
                <a:latin typeface="Arial" panose="020B0604020202020204" pitchFamily="34" charset="0"/>
                <a:cs typeface="Arial" panose="020B0604020202020204" pitchFamily="34" charset="0"/>
              </a:rPr>
              <a:t>(placement photo</a:t>
            </a:r>
            <a:r>
              <a:rPr lang="en-GB"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47324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6220" y="253833"/>
            <a:ext cx="4052703" cy="763526"/>
          </a:xfrm>
        </p:spPr>
        <p:txBody>
          <a:bodyPr>
            <a:noAutofit/>
          </a:bodyPr>
          <a:lstStyle/>
          <a:p>
            <a:r>
              <a:rPr lang="en-US" sz="2800" b="1" dirty="0">
                <a:effectLst/>
                <a:latin typeface="Arial"/>
                <a:ea typeface="Arial"/>
              </a:rPr>
              <a:t>Lateral career opportunities</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2852597" y="1919796"/>
            <a:ext cx="5856326" cy="3483348"/>
          </a:xfrm>
        </p:spPr>
        <p:txBody>
          <a:bodyPr>
            <a:normAutofit/>
          </a:bodyPr>
          <a:lstStyle/>
          <a:p>
            <a:pPr lvl="0" algn="just"/>
            <a:r>
              <a:rPr lang="en-US" sz="1600" dirty="0">
                <a:solidFill>
                  <a:schemeClr val="tx1"/>
                </a:solidFill>
                <a:latin typeface="Arial" pitchFamily="34" charset="0"/>
                <a:cs typeface="Arial" pitchFamily="34" charset="0"/>
              </a:rPr>
              <a:t>Developing competencies in using the checklist to work as a team will enable lateral career growth (Khan et al., 2022).</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Essential skills for Housekeeping practices such as communication and problem-solving are valuable across different sectors.</a:t>
            </a:r>
          </a:p>
          <a:p>
            <a:pPr lvl="0" algn="just"/>
            <a:endParaRPr lang="en-US" sz="1600" dirty="0">
              <a:solidFill>
                <a:schemeClr val="tx1"/>
              </a:solidFill>
              <a:latin typeface="Arial" pitchFamily="34" charset="0"/>
              <a:cs typeface="Arial" pitchFamily="34" charset="0"/>
            </a:endParaRPr>
          </a:p>
          <a:p>
            <a:pPr lvl="0" algn="just"/>
            <a:r>
              <a:rPr lang="en-US" sz="1600" dirty="0">
                <a:solidFill>
                  <a:schemeClr val="tx1"/>
                </a:solidFill>
                <a:latin typeface="Arial" pitchFamily="34" charset="0"/>
                <a:cs typeface="Arial" pitchFamily="34" charset="0"/>
              </a:rPr>
              <a:t>Team members can gain such competencies for lateral career development in hospitality (Khan et al., 2022).</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6" name="Graphic 5" descr="Cheers with solid fill">
            <a:extLst>
              <a:ext uri="{FF2B5EF4-FFF2-40B4-BE49-F238E27FC236}">
                <a16:creationId xmlns:a16="http://schemas.microsoft.com/office/drawing/2014/main" id="{9AB33B1C-6D82-992D-1E1A-D173E69D746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5077" y="2212624"/>
            <a:ext cx="2091972" cy="2091972"/>
          </a:xfrm>
          <a:prstGeom prst="rect">
            <a:avLst/>
          </a:prstGeom>
        </p:spPr>
      </p:pic>
    </p:spTree>
    <p:extLst>
      <p:ext uri="{BB962C8B-B14F-4D97-AF65-F5344CB8AC3E}">
        <p14:creationId xmlns:p14="http://schemas.microsoft.com/office/powerpoint/2010/main" val="3767137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effectLst/>
                <a:latin typeface="Arial"/>
                <a:ea typeface="Arial"/>
              </a:rPr>
              <a:t>Conclusion</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48965" y="2064774"/>
            <a:ext cx="8246070" cy="3483348"/>
          </a:xfrm>
        </p:spPr>
        <p:txBody>
          <a:bodyPr>
            <a:normAutofit/>
          </a:bodyPr>
          <a:lstStyle/>
          <a:p>
            <a:pPr marL="0" indent="0" algn="just">
              <a:lnSpc>
                <a:spcPct val="120000"/>
              </a:lnSpc>
              <a:buNone/>
            </a:pPr>
            <a:r>
              <a:rPr lang="en-US" sz="1600" dirty="0">
                <a:solidFill>
                  <a:schemeClr val="tx1"/>
                </a:solidFill>
                <a:latin typeface="Arial"/>
                <a:ea typeface="Arial"/>
              </a:rPr>
              <a:t>The presentation discussed the checklist strategy for developing team member competencies at Premier Inn’s Housekeeping department. The flow of the exchange was directed towards informing the Housekeeping department members of the opportunities for their individual growth and performance in using the checklist, which was made possible by linking it to Zinger’s model of employee engagement. Premier Inn will benefit immensely from the participation of Housekeeping members using the checklist, and the team will collectively benefit from recognition and rewards as well.</a:t>
            </a:r>
            <a:endParaRPr lang="en-US" sz="1600" dirty="0">
              <a:solidFill>
                <a:schemeClr val="tx1"/>
              </a:solidFill>
              <a:latin typeface="Arial" pitchFamily="34" charset="0"/>
              <a:cs typeface="Arial"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40036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latin typeface="Arial"/>
                <a:ea typeface="Arial"/>
              </a:rPr>
              <a:t>References</a:t>
            </a:r>
            <a:endParaRPr lang="en-US" dirty="0">
              <a:latin typeface="Arial" pitchFamily="34" charset="0"/>
              <a:cs typeface="Arial" pitchFamily="34" charset="0"/>
            </a:endParaRPr>
          </a:p>
        </p:txBody>
      </p:sp>
      <p:sp>
        <p:nvSpPr>
          <p:cNvPr id="3" name="Content Placeholder 2"/>
          <p:cNvSpPr>
            <a:spLocks noGrp="1"/>
          </p:cNvSpPr>
          <p:nvPr>
            <p:ph idx="1"/>
          </p:nvPr>
        </p:nvSpPr>
        <p:spPr>
          <a:xfrm>
            <a:off x="163785" y="1497212"/>
            <a:ext cx="8667393" cy="3151823"/>
          </a:xfrm>
        </p:spPr>
        <p:txBody>
          <a:bodyPr>
            <a:noAutofit/>
          </a:bodyPr>
          <a:lstStyle/>
          <a:p>
            <a:pPr algn="just">
              <a:lnSpc>
                <a:spcPct val="150000"/>
              </a:lnSpc>
              <a:spcAft>
                <a:spcPts val="1200"/>
              </a:spcAft>
            </a:pPr>
            <a:r>
              <a:rPr lang="en-US" sz="900" dirty="0" err="1">
                <a:solidFill>
                  <a:schemeClr val="tx1"/>
                </a:solidFill>
                <a:effectLst/>
                <a:latin typeface="Arial" panose="020B0604020202020204" pitchFamily="34" charset="0"/>
                <a:ea typeface="Arial" panose="020B0604020202020204" pitchFamily="34" charset="0"/>
              </a:rPr>
              <a:t>Ababneh</a:t>
            </a:r>
            <a:r>
              <a:rPr lang="en-US" sz="900" dirty="0">
                <a:solidFill>
                  <a:schemeClr val="tx1"/>
                </a:solidFill>
                <a:effectLst/>
                <a:latin typeface="Arial" panose="020B0604020202020204" pitchFamily="34" charset="0"/>
                <a:ea typeface="Arial" panose="020B0604020202020204" pitchFamily="34" charset="0"/>
              </a:rPr>
              <a:t>, O.M.A. (2020). The impact of organizational culture archetypes on quality performance and total quality management: the role of employee engagement and individual values. </a:t>
            </a:r>
            <a:r>
              <a:rPr lang="en-US" sz="900" i="1" dirty="0">
                <a:solidFill>
                  <a:schemeClr val="tx1"/>
                </a:solidFill>
                <a:effectLst/>
                <a:latin typeface="Arial" panose="020B0604020202020204" pitchFamily="34" charset="0"/>
                <a:ea typeface="Arial" panose="020B0604020202020204" pitchFamily="34" charset="0"/>
              </a:rPr>
              <a:t>International Journal of Quality &amp; Reliability Management</a:t>
            </a:r>
            <a:r>
              <a:rPr lang="en-US" sz="900" dirty="0">
                <a:solidFill>
                  <a:schemeClr val="tx1"/>
                </a:solidFill>
                <a:effectLst/>
                <a:latin typeface="Arial" panose="020B0604020202020204" pitchFamily="34" charset="0"/>
                <a:ea typeface="Arial" panose="020B0604020202020204" pitchFamily="34" charset="0"/>
              </a:rPr>
              <a:t>, [online] Vol. 38 No. 6, pp. 1387-1408. Available at: https://doi.org/10.1108/ijqrm-05-2020-0178.</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r>
              <a:rPr lang="en-US" sz="900" dirty="0">
                <a:solidFill>
                  <a:schemeClr val="tx1"/>
                </a:solidFill>
                <a:effectLst/>
                <a:latin typeface="Arial" panose="020B0604020202020204" pitchFamily="34" charset="0"/>
                <a:ea typeface="Arial" panose="020B0604020202020204" pitchFamily="34" charset="0"/>
              </a:rPr>
              <a:t>Bitner, M.J., Booms, B.H. and Tetreault, M.S. (1990). The Service Encounter: Diagnosing Favorable and Unfavorable Incidents. </a:t>
            </a:r>
            <a:r>
              <a:rPr lang="en-US" sz="900" i="1" dirty="0">
                <a:solidFill>
                  <a:schemeClr val="tx1"/>
                </a:solidFill>
                <a:effectLst/>
                <a:latin typeface="Arial" panose="020B0604020202020204" pitchFamily="34" charset="0"/>
                <a:ea typeface="Arial" panose="020B0604020202020204" pitchFamily="34" charset="0"/>
              </a:rPr>
              <a:t>Journal of Marketing</a:t>
            </a:r>
            <a:r>
              <a:rPr lang="en-US" sz="900" dirty="0">
                <a:solidFill>
                  <a:schemeClr val="tx1"/>
                </a:solidFill>
                <a:effectLst/>
                <a:latin typeface="Arial" panose="020B0604020202020204" pitchFamily="34" charset="0"/>
                <a:ea typeface="Arial" panose="020B0604020202020204" pitchFamily="34" charset="0"/>
              </a:rPr>
              <a:t>, [online] Vol. 54, No. 1, pp.71–84. Available at: https://doi.org/10.1177/002224299005400105.</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r>
              <a:rPr lang="en-US" sz="900" dirty="0">
                <a:solidFill>
                  <a:schemeClr val="tx1"/>
                </a:solidFill>
                <a:effectLst/>
                <a:latin typeface="Arial" panose="020B0604020202020204" pitchFamily="34" charset="0"/>
                <a:ea typeface="Arial" panose="020B0604020202020204" pitchFamily="34" charset="0"/>
              </a:rPr>
              <a:t>Choudhury, S. and Mohanty, M.K. (2018). A Conceptual Model of Employee Engagement - From the perspective of Manufacturing Industry. </a:t>
            </a:r>
            <a:r>
              <a:rPr lang="en-US" sz="900" i="1" dirty="0">
                <a:solidFill>
                  <a:schemeClr val="tx1"/>
                </a:solidFill>
                <a:effectLst/>
                <a:latin typeface="Arial" panose="020B0604020202020204" pitchFamily="34" charset="0"/>
                <a:ea typeface="Arial" panose="020B0604020202020204" pitchFamily="34" charset="0"/>
              </a:rPr>
              <a:t>Research Review Journal</a:t>
            </a:r>
            <a:r>
              <a:rPr lang="en-US" sz="900" dirty="0">
                <a:solidFill>
                  <a:schemeClr val="tx1"/>
                </a:solidFill>
                <a:effectLst/>
                <a:latin typeface="Arial" panose="020B0604020202020204" pitchFamily="34" charset="0"/>
                <a:ea typeface="Arial" panose="020B0604020202020204" pitchFamily="34" charset="0"/>
              </a:rPr>
              <a:t>, [online] 3(7). Available at: https://doi.org/10.5281/zenodo.1318258.</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r>
              <a:rPr lang="en-US" sz="900" dirty="0" err="1">
                <a:solidFill>
                  <a:schemeClr val="tx1"/>
                </a:solidFill>
                <a:effectLst/>
                <a:latin typeface="Arial" panose="020B0604020202020204" pitchFamily="34" charset="0"/>
                <a:ea typeface="Arial" panose="020B0604020202020204" pitchFamily="34" charset="0"/>
              </a:rPr>
              <a:t>Gnepp</a:t>
            </a:r>
            <a:r>
              <a:rPr lang="en-US" sz="900" dirty="0">
                <a:solidFill>
                  <a:schemeClr val="tx1"/>
                </a:solidFill>
                <a:effectLst/>
                <a:latin typeface="Arial" panose="020B0604020202020204" pitchFamily="34" charset="0"/>
                <a:ea typeface="Arial" panose="020B0604020202020204" pitchFamily="34" charset="0"/>
              </a:rPr>
              <a:t>, J., </a:t>
            </a:r>
            <a:r>
              <a:rPr lang="en-US" sz="900" dirty="0" err="1">
                <a:solidFill>
                  <a:schemeClr val="tx1"/>
                </a:solidFill>
                <a:effectLst/>
                <a:latin typeface="Arial" panose="020B0604020202020204" pitchFamily="34" charset="0"/>
                <a:ea typeface="Arial" panose="020B0604020202020204" pitchFamily="34" charset="0"/>
              </a:rPr>
              <a:t>Klayman</a:t>
            </a:r>
            <a:r>
              <a:rPr lang="en-US" sz="900" dirty="0">
                <a:solidFill>
                  <a:schemeClr val="tx1"/>
                </a:solidFill>
                <a:effectLst/>
                <a:latin typeface="Arial" panose="020B0604020202020204" pitchFamily="34" charset="0"/>
                <a:ea typeface="Arial" panose="020B0604020202020204" pitchFamily="34" charset="0"/>
              </a:rPr>
              <a:t>, J., Williamson, I.O. and Barlas, S. (2020). The Future of feedback: Motivating Performance Improvement through future-focused Feedback. </a:t>
            </a:r>
            <a:r>
              <a:rPr lang="en-US" sz="900" i="1" dirty="0" err="1">
                <a:solidFill>
                  <a:schemeClr val="tx1"/>
                </a:solidFill>
                <a:effectLst/>
                <a:latin typeface="Arial" panose="020B0604020202020204" pitchFamily="34" charset="0"/>
                <a:ea typeface="Arial" panose="020B0604020202020204" pitchFamily="34" charset="0"/>
              </a:rPr>
              <a:t>Plos</a:t>
            </a:r>
            <a:r>
              <a:rPr lang="en-US" sz="900" i="1" dirty="0">
                <a:solidFill>
                  <a:schemeClr val="tx1"/>
                </a:solidFill>
                <a:effectLst/>
                <a:latin typeface="Arial" panose="020B0604020202020204" pitchFamily="34" charset="0"/>
                <a:ea typeface="Arial" panose="020B0604020202020204" pitchFamily="34" charset="0"/>
              </a:rPr>
              <a:t> One</a:t>
            </a:r>
            <a:r>
              <a:rPr lang="en-US" sz="900" dirty="0">
                <a:solidFill>
                  <a:schemeClr val="tx1"/>
                </a:solidFill>
                <a:effectLst/>
                <a:latin typeface="Arial" panose="020B0604020202020204" pitchFamily="34" charset="0"/>
                <a:ea typeface="Arial" panose="020B0604020202020204" pitchFamily="34" charset="0"/>
              </a:rPr>
              <a:t>, [online] 15(6). Available </a:t>
            </a:r>
            <a:r>
              <a:rPr lang="en-US" sz="900" dirty="0" err="1">
                <a:solidFill>
                  <a:schemeClr val="tx1"/>
                </a:solidFill>
                <a:effectLst/>
                <a:latin typeface="Arial" panose="020B0604020202020204" pitchFamily="34" charset="0"/>
                <a:ea typeface="Arial" panose="020B0604020202020204" pitchFamily="34" charset="0"/>
              </a:rPr>
              <a:t>ati</a:t>
            </a:r>
            <a:r>
              <a:rPr lang="en-US" sz="900" dirty="0">
                <a:solidFill>
                  <a:schemeClr val="tx1"/>
                </a:solidFill>
                <a:effectLst/>
                <a:latin typeface="Arial" panose="020B0604020202020204" pitchFamily="34" charset="0"/>
                <a:ea typeface="Arial" panose="020B0604020202020204" pitchFamily="34" charset="0"/>
              </a:rPr>
              <a:t>: https://doi.org/10.1371/journal.pone.0234444.</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r>
              <a:rPr lang="en-US" sz="900" dirty="0">
                <a:solidFill>
                  <a:schemeClr val="tx1"/>
                </a:solidFill>
                <a:effectLst/>
                <a:latin typeface="Arial" panose="020B0604020202020204" pitchFamily="34" charset="0"/>
                <a:ea typeface="Arial" panose="020B0604020202020204" pitchFamily="34" charset="0"/>
              </a:rPr>
              <a:t>Hout, J.J.J. van den and Davis, O.C. (2021). Promoting the Emergence of Team Flow in Organizations. </a:t>
            </a:r>
            <a:r>
              <a:rPr lang="en-US" sz="900" i="1" dirty="0">
                <a:solidFill>
                  <a:schemeClr val="tx1"/>
                </a:solidFill>
                <a:effectLst/>
                <a:latin typeface="Arial" panose="020B0604020202020204" pitchFamily="34" charset="0"/>
                <a:ea typeface="Arial" panose="020B0604020202020204" pitchFamily="34" charset="0"/>
              </a:rPr>
              <a:t>International Journal of Applied Positive Psychology</a:t>
            </a:r>
            <a:r>
              <a:rPr lang="en-US" sz="900" dirty="0">
                <a:solidFill>
                  <a:schemeClr val="tx1"/>
                </a:solidFill>
                <a:effectLst/>
                <a:latin typeface="Arial" panose="020B0604020202020204" pitchFamily="34" charset="0"/>
                <a:ea typeface="Arial" panose="020B0604020202020204" pitchFamily="34" charset="0"/>
              </a:rPr>
              <a:t>, [online] 7. Available at: https://doi.org/10.1007/s41042-021-00059-7.</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r>
              <a:rPr lang="en-US" sz="900" dirty="0">
                <a:solidFill>
                  <a:schemeClr val="tx1"/>
                </a:solidFill>
                <a:effectLst/>
                <a:latin typeface="Arial" panose="020B0604020202020204" pitchFamily="34" charset="0"/>
                <a:ea typeface="Arial" panose="020B0604020202020204" pitchFamily="34" charset="0"/>
              </a:rPr>
              <a:t>Huang, S.Y.B., Huang, C.-H. and Chang, T.-W. (2022). A New Concept of Work Engagement Theory in Cognitive Engagement, Emotional Engagement, and Physical Engagement. </a:t>
            </a:r>
            <a:r>
              <a:rPr lang="en-US" sz="900" i="1" dirty="0">
                <a:solidFill>
                  <a:schemeClr val="tx1"/>
                </a:solidFill>
                <a:effectLst/>
                <a:latin typeface="Arial" panose="020B0604020202020204" pitchFamily="34" charset="0"/>
                <a:ea typeface="Arial" panose="020B0604020202020204" pitchFamily="34" charset="0"/>
              </a:rPr>
              <a:t>Frontiers in Psychology</a:t>
            </a:r>
            <a:r>
              <a:rPr lang="en-US" sz="900" dirty="0">
                <a:solidFill>
                  <a:schemeClr val="tx1"/>
                </a:solidFill>
                <a:effectLst/>
                <a:latin typeface="Arial" panose="020B0604020202020204" pitchFamily="34" charset="0"/>
                <a:ea typeface="Arial" panose="020B0604020202020204" pitchFamily="34" charset="0"/>
              </a:rPr>
              <a:t>, [online] 12. Available at: https://doi.org/10.3389/fpsyg.2021.663440.</a:t>
            </a:r>
            <a:endParaRPr lang="en-GB" sz="900" dirty="0">
              <a:solidFill>
                <a:schemeClr val="tx1"/>
              </a:solidFill>
              <a:effectLst/>
              <a:latin typeface="Arial" panose="020B0604020202020204" pitchFamily="34" charset="0"/>
              <a:ea typeface="Arial" panose="020B0604020202020204" pitchFamily="34" charset="0"/>
            </a:endParaRPr>
          </a:p>
          <a:p>
            <a:pPr algn="just">
              <a:lnSpc>
                <a:spcPct val="150000"/>
              </a:lnSpc>
              <a:spcAft>
                <a:spcPts val="1200"/>
              </a:spcAft>
            </a:pPr>
            <a:endParaRPr lang="en-GB" sz="4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1200"/>
              </a:spcAft>
              <a:buNone/>
            </a:pPr>
            <a:endParaRPr lang="en-US" sz="900" dirty="0">
              <a:latin typeface="Arial" pitchFamily="34" charset="0"/>
              <a:cs typeface="Arial"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840036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CF50E6-F8C9-873D-9136-0429B3733D91}"/>
              </a:ext>
            </a:extLst>
          </p:cNvPr>
          <p:cNvSpPr txBox="1"/>
          <p:nvPr/>
        </p:nvSpPr>
        <p:spPr>
          <a:xfrm>
            <a:off x="342900" y="1743553"/>
            <a:ext cx="8458200" cy="3081549"/>
          </a:xfrm>
          <a:prstGeom prst="rect">
            <a:avLst/>
          </a:prstGeom>
          <a:noFill/>
        </p:spPr>
        <p:txBody>
          <a:bodyPr wrap="square">
            <a:spAutoFit/>
          </a:bodyPr>
          <a:lstStyle/>
          <a:p>
            <a:pPr marL="342900" marR="0" lvl="0" indent="-342900" algn="just" defTabSz="914400" rtl="0" eaLnBrk="1" fontAlgn="auto" latinLnBrk="0" hangingPunct="1">
              <a:lnSpc>
                <a:spcPct val="150000"/>
              </a:lnSpc>
              <a:spcBef>
                <a:spcPct val="20000"/>
              </a:spcBef>
              <a:spcAft>
                <a:spcPts val="1200"/>
              </a:spcAft>
              <a:buClrTx/>
              <a:buSzTx/>
              <a:buFont typeface="Arial" pitchFamily="34" charset="0"/>
              <a:buChar char="•"/>
              <a:tabLst/>
              <a:defRPr/>
            </a:pP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Khan, J., Saeed, I., Zada, M., Nisar, H.G., Ali, A. and Zada, S. (2022). The positive side of overqualification: examining perceived overqualification linkage with knowledge sharing and career planning. </a:t>
            </a:r>
            <a:r>
              <a:rPr kumimoji="0" lang="en-US" sz="900" b="0" i="1"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Journal of Knowledge Management</a:t>
            </a: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 [online] 27(4). Available at: https://doi.org/10.1108/jkm-02-2022-0111.</a:t>
            </a:r>
            <a:endParaRPr kumimoji="0" lang="en-GB"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endParaRPr>
          </a:p>
          <a:p>
            <a:pPr marL="342900" marR="0" lvl="0" indent="-342900" algn="just" defTabSz="914400" rtl="0" eaLnBrk="1" fontAlgn="auto" latinLnBrk="0" hangingPunct="1">
              <a:lnSpc>
                <a:spcPct val="150000"/>
              </a:lnSpc>
              <a:spcBef>
                <a:spcPct val="20000"/>
              </a:spcBef>
              <a:spcAft>
                <a:spcPts val="1200"/>
              </a:spcAft>
              <a:buClrTx/>
              <a:buSzTx/>
              <a:buFont typeface="Arial" pitchFamily="34" charset="0"/>
              <a:buChar char="•"/>
              <a:tabLst/>
              <a:defRPr/>
            </a:pP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Price, S. and Reichert, C. (2017). The Importance of Continuing Professional Development to Career Satisfaction and Patient Care: Meeting the Needs of Novice to Mid- to Late-Career Nurses throughout Their Career Span. </a:t>
            </a:r>
            <a:r>
              <a:rPr kumimoji="0" lang="en-US" sz="900" b="0" i="1"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Administrative Sciences</a:t>
            </a: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 [online] 7(2), pp.1–13. Available at: https://doi.org/10.3390/admsci7020017.</a:t>
            </a:r>
            <a:endParaRPr kumimoji="0" lang="en-GB"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endParaRPr>
          </a:p>
          <a:p>
            <a:pPr marL="342900" marR="0" lvl="0" indent="-342900" algn="just" defTabSz="914400" rtl="0" eaLnBrk="1" fontAlgn="auto" latinLnBrk="0" hangingPunct="1">
              <a:lnSpc>
                <a:spcPct val="150000"/>
              </a:lnSpc>
              <a:spcBef>
                <a:spcPct val="20000"/>
              </a:spcBef>
              <a:spcAft>
                <a:spcPts val="1200"/>
              </a:spcAft>
              <a:buClrTx/>
              <a:buSzTx/>
              <a:buFont typeface="Arial" pitchFamily="34" charset="0"/>
              <a:buChar char="•"/>
              <a:tabLst/>
              <a:defRPr/>
            </a:pP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Whitbread Careers (2023). </a:t>
            </a:r>
            <a:r>
              <a:rPr kumimoji="0" lang="en-US" sz="900" b="0" i="1"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Housekeeping</a:t>
            </a: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 [online] Whitbread Careers. Available at: https://www.whitbreadcareers.com/roles/housekeeping/ [Accessed 23 Oct. 2023].</a:t>
            </a:r>
            <a:endParaRPr kumimoji="0" lang="en-GB"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endParaRPr>
          </a:p>
          <a:p>
            <a:pPr marL="342900" marR="0" lvl="0" indent="-342900" algn="just" defTabSz="914400" rtl="0" eaLnBrk="1" fontAlgn="auto" latinLnBrk="0" hangingPunct="1">
              <a:lnSpc>
                <a:spcPct val="150000"/>
              </a:lnSpc>
              <a:spcBef>
                <a:spcPct val="20000"/>
              </a:spcBef>
              <a:spcAft>
                <a:spcPts val="1200"/>
              </a:spcAft>
              <a:buClrTx/>
              <a:buSzTx/>
              <a:buFont typeface="Arial" pitchFamily="34" charset="0"/>
              <a:buChar char="•"/>
              <a:tabLst/>
              <a:defRPr/>
            </a:pP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Wiggins, J.M. (2014). Housekeeping and Cleaning Services. In: </a:t>
            </a:r>
            <a:r>
              <a:rPr kumimoji="0" lang="en-US" sz="900" b="0" i="1"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Facilities Manager’s Desk Reference</a:t>
            </a: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 [online] New York: John Wiley &amp; Sons, Ltd, pp.437–456. Available at: https://doi.org/10.1002/9781118785386.ch32.</a:t>
            </a:r>
            <a:endParaRPr kumimoji="0" lang="en-GB"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endParaRPr>
          </a:p>
          <a:p>
            <a:pPr marL="342900" marR="0" lvl="0" indent="-342900" algn="just" defTabSz="914400" rtl="0" eaLnBrk="1" fontAlgn="auto" latinLnBrk="0" hangingPunct="1">
              <a:lnSpc>
                <a:spcPct val="150000"/>
              </a:lnSpc>
              <a:spcBef>
                <a:spcPct val="20000"/>
              </a:spcBef>
              <a:spcAft>
                <a:spcPts val="1200"/>
              </a:spcAft>
              <a:buClrTx/>
              <a:buSzTx/>
              <a:buFont typeface="Arial" pitchFamily="34" charset="0"/>
              <a:buChar char="•"/>
              <a:tabLst/>
              <a:defRPr/>
            </a:pP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Yao, J., Qiu, X., Yang, L., Han, X. and Li, Y. (2022). The Relationship Between Work Engagement and Job Performance: Psychological Capital as a Moderating Factor. </a:t>
            </a:r>
            <a:r>
              <a:rPr kumimoji="0" lang="en-US" sz="900" b="0" i="1"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Frontiers in Psychology</a:t>
            </a:r>
            <a:r>
              <a:rPr kumimoji="0" lang="en-US" sz="900" b="0" i="0" u="none" strike="noStrike" kern="1200" cap="none" spc="0" normalizeH="0" baseline="0" noProof="0" dirty="0">
                <a:ln>
                  <a:noFill/>
                </a:ln>
                <a:effectLst/>
                <a:uLnTx/>
                <a:uFillTx/>
                <a:latin typeface="Arial" panose="020B0604020202020204" pitchFamily="34" charset="0"/>
                <a:ea typeface="Arial" panose="020B0604020202020204" pitchFamily="34" charset="0"/>
                <a:cs typeface="+mn-cs"/>
              </a:rPr>
              <a:t>, [online] 13. Available at: https://doi.org/10.3389/fpsyg.2022.729131</a:t>
            </a:r>
            <a:endParaRPr lang="en-GB" sz="900" dirty="0"/>
          </a:p>
        </p:txBody>
      </p:sp>
    </p:spTree>
    <p:extLst>
      <p:ext uri="{BB962C8B-B14F-4D97-AF65-F5344CB8AC3E}">
        <p14:creationId xmlns:p14="http://schemas.microsoft.com/office/powerpoint/2010/main" val="3342629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4473" y="1622323"/>
            <a:ext cx="4680136" cy="3119283"/>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995" y="73743"/>
            <a:ext cx="914400" cy="575310"/>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11908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1853</Words>
  <Application>Microsoft Office PowerPoint</Application>
  <PresentationFormat>On-screen Show (16:9)</PresentationFormat>
  <Paragraphs>98</Paragraphs>
  <Slides>15</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Introduction</vt:lpstr>
      <vt:lpstr>Overview of checklist training intention</vt:lpstr>
      <vt:lpstr>PowerPoint Presentation</vt:lpstr>
      <vt:lpstr>Overview of employee engagement model</vt:lpstr>
      <vt:lpstr>Linking checklist training through the employee engagement model</vt:lpstr>
      <vt:lpstr>Training and performance opportunities</vt:lpstr>
      <vt:lpstr>Maximizing teamwork collaboration</vt:lpstr>
      <vt:lpstr>Continuous professional development</vt:lpstr>
      <vt:lpstr>Lateral career opportunities</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2023-11-12T16:45:13Z</dcterms:modified>
</cp:coreProperties>
</file>