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9"/>
  </p:notesMasterIdLst>
  <p:sldIdLst>
    <p:sldId id="256" r:id="rId2"/>
    <p:sldId id="257" r:id="rId3"/>
    <p:sldId id="258" r:id="rId4"/>
    <p:sldId id="259" r:id="rId5"/>
    <p:sldId id="260" r:id="rId6"/>
    <p:sldId id="261" r:id="rId7"/>
    <p:sldId id="262" r:id="rId8"/>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7456" autoAdjust="0"/>
  </p:normalViewPr>
  <p:slideViewPr>
    <p:cSldViewPr>
      <p:cViewPr varScale="1">
        <p:scale>
          <a:sx n="55" d="100"/>
          <a:sy n="55" d="100"/>
        </p:scale>
        <p:origin x="1600" y="44"/>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notesMaster" Target="notesMasters/notesMaster1.xml"/><Relationship Id="rId14"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inu.viorel33@gmail.com" userId="b261a292edf27c75" providerId="LiveId" clId="{1A3A0831-6552-4FFA-87CC-2622D10EF6DB}"/>
    <pc:docChg chg="modSld">
      <pc:chgData name="dinu.viorel33@gmail.com" userId="b261a292edf27c75" providerId="LiveId" clId="{1A3A0831-6552-4FFA-87CC-2622D10EF6DB}" dt="2023-04-24T10:26:52.869" v="39" actId="20577"/>
      <pc:docMkLst>
        <pc:docMk/>
      </pc:docMkLst>
      <pc:sldChg chg="modSp mod">
        <pc:chgData name="dinu.viorel33@gmail.com" userId="b261a292edf27c75" providerId="LiveId" clId="{1A3A0831-6552-4FFA-87CC-2622D10EF6DB}" dt="2023-04-24T10:26:52.869" v="39" actId="20577"/>
        <pc:sldMkLst>
          <pc:docMk/>
          <pc:sldMk cId="4131558869" sldId="256"/>
        </pc:sldMkLst>
        <pc:spChg chg="mod">
          <ac:chgData name="dinu.viorel33@gmail.com" userId="b261a292edf27c75" providerId="LiveId" clId="{1A3A0831-6552-4FFA-87CC-2622D10EF6DB}" dt="2023-04-24T10:26:52.869" v="39" actId="20577"/>
          <ac:spMkLst>
            <pc:docMk/>
            <pc:sldMk cId="4131558869"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578EA1A-96F4-49A0-93AD-2CE4C3DCC1D4}" type="datetimeFigureOut">
              <a:rPr lang="en-IN" smtClean="0"/>
              <a:t>24-04-2023</a:t>
            </a:fld>
            <a:endParaRPr lang="en-IN"/>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A06960DE-576F-4C83-8D38-B210CE85835C}" type="slidenum">
              <a:rPr lang="en-IN" smtClean="0"/>
              <a:t>‹#›</a:t>
            </a:fld>
            <a:endParaRPr lang="en-IN"/>
          </a:p>
        </p:txBody>
      </p:sp>
    </p:spTree>
    <p:extLst>
      <p:ext uri="{BB962C8B-B14F-4D97-AF65-F5344CB8AC3E}">
        <p14:creationId xmlns:p14="http://schemas.microsoft.com/office/powerpoint/2010/main" val="2800253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ubstituent imagine diapozitiv 1"/>
          <p:cNvSpPr>
            <a:spLocks noGrp="1" noRot="1" noChangeAspect="1"/>
          </p:cNvSpPr>
          <p:nvPr>
            <p:ph type="sldImg"/>
          </p:nvPr>
        </p:nvSpPr>
        <p:spPr/>
      </p:sp>
      <p:sp>
        <p:nvSpPr>
          <p:cNvPr id="3" name="Substituent note 2"/>
          <p:cNvSpPr>
            <a:spLocks noGrp="1"/>
          </p:cNvSpPr>
          <p:nvPr>
            <p:ph type="body" idx="1"/>
          </p:nvPr>
        </p:nvSpPr>
        <p:spPr/>
        <p:txBody>
          <a:bodyPr/>
          <a:lstStyle/>
          <a:p>
            <a:endParaRPr lang="en-GB" dirty="0"/>
          </a:p>
        </p:txBody>
      </p:sp>
      <p:sp>
        <p:nvSpPr>
          <p:cNvPr id="4" name="Substituent număr diapozitiv 3"/>
          <p:cNvSpPr>
            <a:spLocks noGrp="1"/>
          </p:cNvSpPr>
          <p:nvPr>
            <p:ph type="sldNum" sz="quarter" idx="5"/>
          </p:nvPr>
        </p:nvSpPr>
        <p:spPr/>
        <p:txBody>
          <a:bodyPr/>
          <a:lstStyle/>
          <a:p>
            <a:fld id="{A06960DE-576F-4C83-8D38-B210CE85835C}" type="slidenum">
              <a:rPr lang="en-IN" smtClean="0"/>
              <a:t>1</a:t>
            </a:fld>
            <a:endParaRPr lang="en-IN"/>
          </a:p>
        </p:txBody>
      </p:sp>
    </p:spTree>
    <p:extLst>
      <p:ext uri="{BB962C8B-B14F-4D97-AF65-F5344CB8AC3E}">
        <p14:creationId xmlns:p14="http://schemas.microsoft.com/office/powerpoint/2010/main" val="396668426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 is initiated for the presentations of learning performances with technical support. The application of digital learning generally initiates quality formulations and performance growth support for every individual learner. Digital learning is applied to maintain and generate proper learning store support along with technical formulation guidance. It is also initiated to manage the compatibility and time management support that bring the ultimate growth of performance development (</a:t>
            </a:r>
            <a:r>
              <a:rPr lang="en-US" sz="1200" b="0" i="0" u="none" strike="noStrike" kern="1200" dirty="0" err="1">
                <a:solidFill>
                  <a:schemeClr val="tx1"/>
                </a:solidFill>
                <a:effectLst/>
                <a:latin typeface="+mn-lt"/>
                <a:ea typeface="+mn-ea"/>
                <a:cs typeface="+mn-cs"/>
              </a:rPr>
              <a:t>Sailer</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2021). It is also applied to manage the sustainability approach and operation growth position for learners that enhance the performance evaluation process. This presentation indicates the application of digital learning over the formulated quality and performance efficiency among individuals.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A06960DE-576F-4C83-8D38-B210CE85835C}" type="slidenum">
              <a:rPr lang="en-IN" smtClean="0"/>
              <a:t>2</a:t>
            </a:fld>
            <a:endParaRPr lang="en-IN"/>
          </a:p>
        </p:txBody>
      </p:sp>
    </p:spTree>
    <p:extLst>
      <p:ext uri="{BB962C8B-B14F-4D97-AF65-F5344CB8AC3E}">
        <p14:creationId xmlns:p14="http://schemas.microsoft.com/office/powerpoint/2010/main" val="300779717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 is applied for initiating </a:t>
            </a:r>
            <a:r>
              <a:rPr lang="en-US" sz="1200" b="0" i="0" u="none" strike="noStrike" kern="1200" dirty="0" err="1">
                <a:solidFill>
                  <a:schemeClr val="tx1"/>
                </a:solidFill>
                <a:effectLst/>
                <a:latin typeface="+mn-lt"/>
                <a:ea typeface="+mn-ea"/>
                <a:cs typeface="+mn-cs"/>
              </a:rPr>
              <a:t>personalised</a:t>
            </a:r>
            <a:r>
              <a:rPr lang="en-US" sz="1200" b="0" i="0" u="none" strike="noStrike" kern="1200" dirty="0">
                <a:solidFill>
                  <a:schemeClr val="tx1"/>
                </a:solidFill>
                <a:effectLst/>
                <a:latin typeface="+mn-lt"/>
                <a:ea typeface="+mn-ea"/>
                <a:cs typeface="+mn-cs"/>
              </a:rPr>
              <a:t> learning development processing engagement. With the initiative of this, proper technical advancement and tool processing support can also be initiated that bring mental development support. Application of this provides an environment of positive interaction between the teachers and students effectively. It is applied to maintain proper time management and accountability support (</a:t>
            </a:r>
            <a:r>
              <a:rPr lang="en-US" sz="1200" b="0" i="0" u="none" strike="noStrike" kern="1200" dirty="0" err="1">
                <a:solidFill>
                  <a:schemeClr val="tx1"/>
                </a:solidFill>
                <a:effectLst/>
                <a:latin typeface="+mn-lt"/>
                <a:ea typeface="+mn-ea"/>
                <a:cs typeface="+mn-cs"/>
              </a:rPr>
              <a:t>Harju</a:t>
            </a:r>
            <a:r>
              <a:rPr lang="en-US" sz="1200" b="0" i="1" u="none" strike="noStrike" kern="1200" dirty="0">
                <a:solidFill>
                  <a:schemeClr val="tx1"/>
                </a:solidFill>
                <a:effectLst/>
                <a:latin typeface="+mn-lt"/>
                <a:ea typeface="+mn-ea"/>
                <a:cs typeface="+mn-cs"/>
              </a:rPr>
              <a:t> et al., </a:t>
            </a:r>
            <a:r>
              <a:rPr lang="en-US" sz="1200" b="0" i="0" u="none" strike="noStrike" kern="1200" dirty="0">
                <a:solidFill>
                  <a:schemeClr val="tx1"/>
                </a:solidFill>
                <a:effectLst/>
                <a:latin typeface="+mn-lt"/>
                <a:ea typeface="+mn-ea"/>
                <a:cs typeface="+mn-cs"/>
              </a:rPr>
              <a:t>2019).  The presence of this provides a proper learning opportunity and formulated a quality maintenance approach for every individual. It also provides a program of motivation including quality development support effectively.  The presence of this also initiated </a:t>
            </a:r>
            <a:r>
              <a:rPr lang="en-US" sz="1200" b="0" i="0" u="none" strike="noStrike" kern="1200" dirty="0" err="1">
                <a:solidFill>
                  <a:schemeClr val="tx1"/>
                </a:solidFill>
                <a:effectLst/>
                <a:latin typeface="+mn-lt"/>
                <a:ea typeface="+mn-ea"/>
                <a:cs typeface="+mn-cs"/>
              </a:rPr>
              <a:t>standardised</a:t>
            </a:r>
            <a:r>
              <a:rPr lang="en-US" sz="1200" b="0" i="0" u="none" strike="noStrike" kern="1200" dirty="0">
                <a:solidFill>
                  <a:schemeClr val="tx1"/>
                </a:solidFill>
                <a:effectLst/>
                <a:latin typeface="+mn-lt"/>
                <a:ea typeface="+mn-ea"/>
                <a:cs typeface="+mn-cs"/>
              </a:rPr>
              <a:t> growth including the performance processing approach on an equality basis.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A06960DE-576F-4C83-8D38-B210CE85835C}" type="slidenum">
              <a:rPr lang="en-IN" smtClean="0"/>
              <a:t>3</a:t>
            </a:fld>
            <a:endParaRPr lang="en-IN"/>
          </a:p>
        </p:txBody>
      </p:sp>
    </p:spTree>
    <p:extLst>
      <p:ext uri="{BB962C8B-B14F-4D97-AF65-F5344CB8AC3E}">
        <p14:creationId xmlns:p14="http://schemas.microsoft.com/office/powerpoint/2010/main" val="308710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It provides an opportunity with 24*7 accessibility support that brings the operating development including training material practice support for individual professionals. It provides a proper amount of employee development and a flexible approach which provides proper quality maintenance and knowledge development support. The initiated engagement of this is used to establish the expertise approach regarding educational performances on a systematic basis (</a:t>
            </a:r>
            <a:r>
              <a:rPr lang="en-US" sz="1200" b="0" i="0" u="none" strike="noStrike" kern="1200" dirty="0" err="1">
                <a:solidFill>
                  <a:schemeClr val="tx1"/>
                </a:solidFill>
                <a:effectLst/>
                <a:latin typeface="+mn-lt"/>
                <a:ea typeface="+mn-ea"/>
                <a:cs typeface="+mn-cs"/>
              </a:rPr>
              <a:t>Sormunen</a:t>
            </a:r>
            <a:r>
              <a:rPr lang="en-US" sz="1200" b="0" i="1" u="none" strike="noStrike" kern="1200" dirty="0">
                <a:solidFill>
                  <a:schemeClr val="tx1"/>
                </a:solidFill>
                <a:effectLst/>
                <a:latin typeface="+mn-lt"/>
                <a:ea typeface="+mn-ea"/>
                <a:cs typeface="+mn-cs"/>
              </a:rPr>
              <a:t> et al.</a:t>
            </a:r>
            <a:r>
              <a:rPr lang="en-US" sz="1200" b="0" i="0" u="none" strike="noStrike" kern="1200" dirty="0">
                <a:solidFill>
                  <a:schemeClr val="tx1"/>
                </a:solidFill>
                <a:effectLst/>
                <a:latin typeface="+mn-lt"/>
                <a:ea typeface="+mn-ea"/>
                <a:cs typeface="+mn-cs"/>
              </a:rPr>
              <a:t>, 2020). It is applied to manage the effective increasing support of employee knowledge formulations with practical utility support. The presence of this type of engagement provides the decision-making capability and time management approach with the support of removing the obstacles. It also provides the general benefit of retaining information including the operating quality balancing approach. It also provides a proper effective employee revenue development approach including the performance processing benefit with a systematic amount of operational growth (</a:t>
            </a:r>
            <a:r>
              <a:rPr lang="en-US" sz="1200" b="0" i="0" u="none" strike="noStrike" kern="1200" dirty="0" err="1">
                <a:solidFill>
                  <a:schemeClr val="tx1"/>
                </a:solidFill>
                <a:effectLst/>
                <a:latin typeface="+mn-lt"/>
                <a:ea typeface="+mn-ea"/>
                <a:cs typeface="+mn-cs"/>
              </a:rPr>
              <a:t>Sayaf</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2022). This method also provides a proper productivity engagement and implements some of the technicality processing that advances the operating growth of individuals properly.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A06960DE-576F-4C83-8D38-B210CE85835C}" type="slidenum">
              <a:rPr lang="en-IN" smtClean="0"/>
              <a:t>4</a:t>
            </a:fld>
            <a:endParaRPr lang="en-IN"/>
          </a:p>
        </p:txBody>
      </p:sp>
    </p:spTree>
    <p:extLst>
      <p:ext uri="{BB962C8B-B14F-4D97-AF65-F5344CB8AC3E}">
        <p14:creationId xmlns:p14="http://schemas.microsoft.com/office/powerpoint/2010/main" val="2570232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A positive formulation of digital learning engagement is used to enhance the quality maintenance and knowledge processing approach among individuals. A properly initiated development support of digital learning engagement effectively developed in the United Kingdom since the period of the Pandemic (</a:t>
            </a:r>
            <a:r>
              <a:rPr lang="en-US" sz="1200" b="0" i="0" u="none" strike="noStrike" kern="1200" dirty="0" err="1">
                <a:solidFill>
                  <a:schemeClr val="tx1"/>
                </a:solidFill>
                <a:effectLst/>
                <a:latin typeface="+mn-lt"/>
                <a:ea typeface="+mn-ea"/>
                <a:cs typeface="+mn-cs"/>
              </a:rPr>
              <a:t>Faridah</a:t>
            </a:r>
            <a:r>
              <a:rPr lang="en-US" sz="1200" b="0" i="0" u="none" strike="noStrike" kern="1200" dirty="0">
                <a:solidFill>
                  <a:schemeClr val="tx1"/>
                </a:solidFill>
                <a:effectLst/>
                <a:latin typeface="+mn-lt"/>
                <a:ea typeface="+mn-ea"/>
                <a:cs typeface="+mn-cs"/>
              </a:rPr>
              <a:t> </a:t>
            </a:r>
            <a:r>
              <a:rPr lang="en-US" sz="1200" b="0" i="1" u="none" strike="noStrike" kern="1200" dirty="0">
                <a:solidFill>
                  <a:schemeClr val="tx1"/>
                </a:solidFill>
                <a:effectLst/>
                <a:latin typeface="+mn-lt"/>
                <a:ea typeface="+mn-ea"/>
                <a:cs typeface="+mn-cs"/>
              </a:rPr>
              <a:t>et al.,</a:t>
            </a:r>
            <a:r>
              <a:rPr lang="en-US" sz="1200" b="0" i="0" u="none" strike="noStrike" kern="1200" dirty="0">
                <a:solidFill>
                  <a:schemeClr val="tx1"/>
                </a:solidFill>
                <a:effectLst/>
                <a:latin typeface="+mn-lt"/>
                <a:ea typeface="+mn-ea"/>
                <a:cs typeface="+mn-cs"/>
              </a:rPr>
              <a:t> 2020). With the maintenance of this, proper time management including quality knowledge formulation growth is effectively initiated which brings the ultimate support of standardization. </a:t>
            </a:r>
            <a:endParaRPr lang="en-US" b="0" dirty="0">
              <a:effectLst/>
            </a:endParaRPr>
          </a:p>
          <a:p>
            <a:br>
              <a:rPr lang="en-US" dirty="0"/>
            </a:br>
            <a:endParaRPr lang="en-IN" dirty="0"/>
          </a:p>
        </p:txBody>
      </p:sp>
      <p:sp>
        <p:nvSpPr>
          <p:cNvPr id="4" name="Slide Number Placeholder 3"/>
          <p:cNvSpPr>
            <a:spLocks noGrp="1"/>
          </p:cNvSpPr>
          <p:nvPr>
            <p:ph type="sldNum" sz="quarter" idx="10"/>
          </p:nvPr>
        </p:nvSpPr>
        <p:spPr/>
        <p:txBody>
          <a:bodyPr/>
          <a:lstStyle/>
          <a:p>
            <a:fld id="{A06960DE-576F-4C83-8D38-B210CE85835C}" type="slidenum">
              <a:rPr lang="en-IN" smtClean="0"/>
              <a:t>5</a:t>
            </a:fld>
            <a:endParaRPr lang="en-IN"/>
          </a:p>
        </p:txBody>
      </p:sp>
    </p:spTree>
    <p:extLst>
      <p:ext uri="{BB962C8B-B14F-4D97-AF65-F5344CB8AC3E}">
        <p14:creationId xmlns:p14="http://schemas.microsoft.com/office/powerpoint/2010/main" val="3952501064"/>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2" cstate="print"/>
          <a:srcRect t="33333"/>
          <a:stretch>
            <a:fillRect/>
          </a:stretch>
        </p:blipFill>
        <p:spPr>
          <a:xfrm>
            <a:off x="0" y="0"/>
            <a:ext cx="9144000" cy="4572000"/>
          </a:xfrm>
          <a:prstGeom prst="rect">
            <a:avLst/>
          </a:prstGeom>
        </p:spPr>
      </p:pic>
      <p:sp>
        <p:nvSpPr>
          <p:cNvPr id="4" name="Date Placeholder 3"/>
          <p:cNvSpPr>
            <a:spLocks noGrp="1"/>
          </p:cNvSpPr>
          <p:nvPr>
            <p:ph type="dt" sz="half" idx="10"/>
          </p:nvPr>
        </p:nvSpPr>
        <p:spPr/>
        <p:txBody>
          <a:bodyPr/>
          <a:lstStyle/>
          <a:p>
            <a:fld id="{0F3D09B2-2A69-4A4E-93D5-27C548482182}" type="datetimeFigureOut">
              <a:rPr lang="en-IN" smtClean="0"/>
              <a:t>24-04-2023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ECDB7E3-9E65-4BB2-8367-AF0A18354362}" type="slidenum">
              <a:rPr lang="en-IN" smtClean="0"/>
              <a:t>‹#›</a:t>
            </a:fld>
            <a:endParaRPr lang="en-IN"/>
          </a:p>
        </p:txBody>
      </p:sp>
      <p:sp>
        <p:nvSpPr>
          <p:cNvPr id="3" name="Subtitle 2"/>
          <p:cNvSpPr>
            <a:spLocks noGrp="1"/>
          </p:cNvSpPr>
          <p:nvPr>
            <p:ph type="subTitle" idx="1"/>
          </p:nvPr>
        </p:nvSpPr>
        <p:spPr>
          <a:xfrm>
            <a:off x="1219200" y="3886200"/>
            <a:ext cx="6400800" cy="1752600"/>
          </a:xfrm>
        </p:spPr>
        <p:txBody>
          <a:bodyPr>
            <a:normAutofit/>
          </a:bodyPr>
          <a:lstStyle>
            <a:lvl1pPr marL="0" indent="0" algn="ctr">
              <a:buNone/>
              <a:defRPr sz="1700" baseline="0">
                <a:solidFill>
                  <a:schemeClr val="tx2"/>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2" name="Title 1"/>
          <p:cNvSpPr>
            <a:spLocks noGrp="1"/>
          </p:cNvSpPr>
          <p:nvPr>
            <p:ph type="ctrTitle"/>
          </p:nvPr>
        </p:nvSpPr>
        <p:spPr>
          <a:xfrm>
            <a:off x="685800" y="2007888"/>
            <a:ext cx="7772400" cy="1470025"/>
          </a:xfrm>
        </p:spPr>
        <p:txBody>
          <a:bodyPr/>
          <a:lstStyle>
            <a:lvl1pPr algn="ctr">
              <a:defRPr sz="3200"/>
            </a:lvl1pPr>
          </a:lstStyle>
          <a:p>
            <a:r>
              <a:rPr lang="en-US"/>
              <a:t>Click to edit Master title style</a:t>
            </a:r>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4" name="Date Placeholder 3"/>
          <p:cNvSpPr>
            <a:spLocks noGrp="1"/>
          </p:cNvSpPr>
          <p:nvPr>
            <p:ph type="dt" sz="half" idx="10"/>
          </p:nvPr>
        </p:nvSpPr>
        <p:spPr/>
        <p:txBody>
          <a:bodyPr/>
          <a:lstStyle/>
          <a:p>
            <a:fld id="{0F3D09B2-2A69-4A4E-93D5-27C548482182}" type="datetimeFigureOut">
              <a:rPr lang="en-IN" smtClean="0"/>
              <a:t>24-04-2023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ECDB7E3-9E65-4BB2-8367-AF0A18354362}" type="slidenum">
              <a:rPr lang="en-IN" smtClean="0"/>
              <a:t>‹#›</a:t>
            </a:fld>
            <a:endParaRPr lang="en-IN"/>
          </a:p>
        </p:txBody>
      </p:sp>
      <p:sp>
        <p:nvSpPr>
          <p:cNvPr id="8" name="Content Placeholder 7"/>
          <p:cNvSpPr>
            <a:spLocks noGrp="1"/>
          </p:cNvSpPr>
          <p:nvPr>
            <p:ph sz="quarter" idx="13"/>
          </p:nvPr>
        </p:nvSpPr>
        <p:spPr>
          <a:xfrm>
            <a:off x="609600" y="1600200"/>
            <a:ext cx="7924800" cy="4114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9600" y="4962525"/>
            <a:ext cx="7885113" cy="1362075"/>
          </a:xfrm>
        </p:spPr>
        <p:txBody>
          <a:bodyPr anchor="t"/>
          <a:lstStyle>
            <a:lvl1pPr algn="l">
              <a:defRPr sz="3200" b="0" i="0" cap="all" baseline="0"/>
            </a:lvl1pPr>
          </a:lstStyle>
          <a:p>
            <a:r>
              <a:rPr lang="en-US"/>
              <a:t>Click to edit Master title style</a:t>
            </a:r>
            <a:endParaRPr lang="en-US" dirty="0"/>
          </a:p>
        </p:txBody>
      </p:sp>
      <p:sp>
        <p:nvSpPr>
          <p:cNvPr id="3" name="Text Placeholder 2"/>
          <p:cNvSpPr>
            <a:spLocks noGrp="1"/>
          </p:cNvSpPr>
          <p:nvPr>
            <p:ph type="body" idx="1"/>
          </p:nvPr>
        </p:nvSpPr>
        <p:spPr>
          <a:xfrm>
            <a:off x="609600" y="3462338"/>
            <a:ext cx="7885113" cy="1500187"/>
          </a:xfrm>
        </p:spPr>
        <p:txBody>
          <a:bodyPr anchor="b">
            <a:normAutofit/>
          </a:bodyPr>
          <a:lstStyle>
            <a:lvl1pPr marL="0" indent="0">
              <a:buNone/>
              <a:defRPr sz="170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0F3D09B2-2A69-4A4E-93D5-27C548482182}" type="datetimeFigureOut">
              <a:rPr lang="en-IN" smtClean="0"/>
              <a:t>24-04-2023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ECDB7E3-9E65-4BB2-8367-AF0A18354362}" type="slidenum">
              <a:rPr lang="en-IN" smtClean="0"/>
              <a:t>‹#›</a:t>
            </a:fld>
            <a:endParaRPr lang="en-IN"/>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11" name="Content Placeholder 10"/>
          <p:cNvSpPr>
            <a:spLocks noGrp="1"/>
          </p:cNvSpPr>
          <p:nvPr>
            <p:ph sz="quarter" idx="13"/>
          </p:nvPr>
        </p:nvSpPr>
        <p:spPr>
          <a:xfrm>
            <a:off x="609600" y="1600200"/>
            <a:ext cx="3733800" cy="4114800"/>
          </a:xfrm>
        </p:spPr>
        <p:txBody>
          <a:bodyPr/>
          <a:lstStyle>
            <a:lvl5pPr>
              <a:defRPr/>
            </a:lvl5pPr>
            <a:lvl6pPr>
              <a:buClr>
                <a:schemeClr val="tx2"/>
              </a:buClr>
              <a:buFont typeface="Arial" pitchFamily="34" charset="0"/>
              <a:buChar char="•"/>
              <a:defRPr/>
            </a:lvl6pPr>
            <a:lvl7pPr>
              <a:buClr>
                <a:schemeClr val="tx2"/>
              </a:buClr>
              <a:buFont typeface="Arial" pitchFamily="34" charset="0"/>
              <a:buChar char="•"/>
              <a:defRPr/>
            </a:lvl7pPr>
            <a:lvl8pPr>
              <a:buClr>
                <a:schemeClr val="tx2"/>
              </a:buClr>
              <a:buFont typeface="Arial" pitchFamily="34" charset="0"/>
              <a:buChar char="•"/>
              <a:defRPr/>
            </a:lvl8pPr>
            <a:lvl9pPr>
              <a:buClr>
                <a:schemeClr val="tx2"/>
              </a:buClr>
              <a:buFont typeface="Arial" pitchFamily="34" charset="0"/>
              <a:buChar cha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4800600" y="1600200"/>
            <a:ext cx="3733800" cy="41148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5" name="Date Placeholder 4"/>
          <p:cNvSpPr>
            <a:spLocks noGrp="1"/>
          </p:cNvSpPr>
          <p:nvPr>
            <p:ph type="dt" sz="half" idx="10"/>
          </p:nvPr>
        </p:nvSpPr>
        <p:spPr/>
        <p:txBody>
          <a:bodyPr/>
          <a:lstStyle/>
          <a:p>
            <a:fld id="{0F3D09B2-2A69-4A4E-93D5-27C548482182}" type="datetimeFigureOut">
              <a:rPr lang="en-IN" smtClean="0"/>
              <a:t>24-04-2023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ECDB7E3-9E65-4BB2-8367-AF0A18354362}" type="slidenum">
              <a:rPr lang="en-IN" smtClean="0"/>
              <a:t>‹#›</a:t>
            </a:fld>
            <a:endParaRPr lang="en-IN"/>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3" name="Content Placeholder 12"/>
          <p:cNvSpPr>
            <a:spLocks noGrp="1"/>
          </p:cNvSpPr>
          <p:nvPr>
            <p:ph sz="quarter" idx="14"/>
          </p:nvPr>
        </p:nvSpPr>
        <p:spPr>
          <a:xfrm>
            <a:off x="4800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Content Placeholder 10"/>
          <p:cNvSpPr>
            <a:spLocks noGrp="1"/>
          </p:cNvSpPr>
          <p:nvPr>
            <p:ph sz="quarter" idx="13"/>
          </p:nvPr>
        </p:nvSpPr>
        <p:spPr>
          <a:xfrm>
            <a:off x="609600" y="2209800"/>
            <a:ext cx="3733800" cy="3505200"/>
          </a:xfrm>
        </p:spPr>
        <p:txBody>
          <a:bodyPr/>
          <a:lstStyle>
            <a:lvl6pPr>
              <a:buClr>
                <a:schemeClr val="tx2"/>
              </a:buClr>
              <a:defRPr/>
            </a:lvl6pPr>
            <a:lvl7pPr>
              <a:buClr>
                <a:schemeClr val="tx2"/>
              </a:buClr>
              <a:defRPr/>
            </a:lvl7pPr>
            <a:lvl8pPr>
              <a:buClr>
                <a:schemeClr val="tx2"/>
              </a:buClr>
              <a:defRPr/>
            </a:lvl8pPr>
            <a:lvl9pPr>
              <a:buClr>
                <a:schemeClr val="tx2"/>
              </a:buClr>
              <a:defRPr/>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a:xfrm>
            <a:off x="609600" y="274638"/>
            <a:ext cx="7924800" cy="114300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09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4800600" y="1600199"/>
            <a:ext cx="3733800" cy="574675"/>
          </a:xfrm>
        </p:spPr>
        <p:txBody>
          <a:bodyPr anchor="b">
            <a:normAutofit/>
          </a:bodyPr>
          <a:lstStyle>
            <a:lvl1pPr marL="0" indent="0">
              <a:buNone/>
              <a:defRPr sz="1700" b="0" i="0"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0F3D09B2-2A69-4A4E-93D5-27C548482182}" type="datetimeFigureOut">
              <a:rPr lang="en-IN" smtClean="0"/>
              <a:t>24-04-2023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ECDB7E3-9E65-4BB2-8367-AF0A18354362}" type="slidenum">
              <a:rPr lang="en-IN" smtClean="0"/>
              <a:t>‹#›</a:t>
            </a:fld>
            <a:endParaRPr lang="en-IN"/>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7924800" cy="11430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0F3D09B2-2A69-4A4E-93D5-27C548482182}" type="datetimeFigureOut">
              <a:rPr lang="en-IN" smtClean="0"/>
              <a:t>24-04-2023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DECDB7E3-9E65-4BB2-8367-AF0A18354362}" type="slidenum">
              <a:rPr lang="en-IN" smtClean="0"/>
              <a:t>‹#›</a:t>
            </a:fld>
            <a:endParaRPr lang="en-IN"/>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0F3D09B2-2A69-4A4E-93D5-27C548482182}" type="datetimeFigureOut">
              <a:rPr lang="en-IN" smtClean="0"/>
              <a:t>24-04-2023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DECDB7E3-9E65-4BB2-8367-AF0A18354362}" type="slidenum">
              <a:rPr lang="en-IN" smtClean="0"/>
              <a:t>‹#›</a:t>
            </a:fld>
            <a:endParaRPr lang="en-IN"/>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Content Placeholder 8"/>
          <p:cNvSpPr>
            <a:spLocks noGrp="1"/>
          </p:cNvSpPr>
          <p:nvPr>
            <p:ph sz="quarter" idx="13"/>
          </p:nvPr>
        </p:nvSpPr>
        <p:spPr>
          <a:xfrm>
            <a:off x="3962400" y="1447800"/>
            <a:ext cx="46482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Title 1"/>
          <p:cNvSpPr>
            <a:spLocks noGrp="1"/>
          </p:cNvSpPr>
          <p:nvPr>
            <p:ph type="title"/>
          </p:nvPr>
        </p:nvSpPr>
        <p:spPr>
          <a:xfrm>
            <a:off x="612648" y="1447800"/>
            <a:ext cx="2971800" cy="1097280"/>
          </a:xfrm>
        </p:spPr>
        <p:txBody>
          <a:bodyPr anchor="b"/>
          <a:lstStyle>
            <a:lvl1pPr algn="l">
              <a:defRPr sz="1800" b="0" i="0" cap="none" baseline="0">
                <a:solidFill>
                  <a:schemeClr val="tx2"/>
                </a:solidFill>
              </a:defRPr>
            </a:lvl1pPr>
          </a:lstStyle>
          <a:p>
            <a:r>
              <a:rPr lang="en-US"/>
              <a:t>Click to edit Master title style</a:t>
            </a:r>
            <a:endParaRPr lang="en-US" dirty="0"/>
          </a:p>
        </p:txBody>
      </p:sp>
      <p:sp>
        <p:nvSpPr>
          <p:cNvPr id="4" name="Text Placeholder 3"/>
          <p:cNvSpPr>
            <a:spLocks noGrp="1"/>
          </p:cNvSpPr>
          <p:nvPr>
            <p:ph type="body" sz="half" idx="2"/>
          </p:nvPr>
        </p:nvSpPr>
        <p:spPr>
          <a:xfrm>
            <a:off x="612648" y="2547891"/>
            <a:ext cx="2971800" cy="3167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3D09B2-2A69-4A4E-93D5-27C548482182}" type="datetimeFigureOut">
              <a:rPr lang="en-IN" smtClean="0"/>
              <a:t>24-04-2023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ECDB7E3-9E65-4BB2-8367-AF0A18354362}" type="slidenum">
              <a:rPr lang="en-IN" smtClean="0"/>
              <a:t>‹#›</a:t>
            </a:fld>
            <a:endParaRPr lang="en-IN"/>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pic>
        <p:nvPicPr>
          <p:cNvPr id="11" name="Picture 10" descr="horizon.png"/>
          <p:cNvPicPr>
            <a:picLocks noChangeAspect="1"/>
          </p:cNvPicPr>
          <p:nvPr/>
        </p:nvPicPr>
        <p:blipFill>
          <a:blip r:embed="rId2" cstate="print"/>
          <a:stretch>
            <a:fillRect/>
          </a:stretch>
        </p:blipFill>
        <p:spPr>
          <a:xfrm>
            <a:off x="0" y="0"/>
            <a:ext cx="9144000" cy="6858000"/>
          </a:xfrm>
          <a:prstGeom prst="rect">
            <a:avLst/>
          </a:prstGeom>
        </p:spPr>
      </p:pic>
      <p:sp>
        <p:nvSpPr>
          <p:cNvPr id="2" name="Title 1"/>
          <p:cNvSpPr>
            <a:spLocks noGrp="1"/>
          </p:cNvSpPr>
          <p:nvPr>
            <p:ph type="title"/>
          </p:nvPr>
        </p:nvSpPr>
        <p:spPr>
          <a:xfrm>
            <a:off x="609600" y="1447800"/>
            <a:ext cx="2971800" cy="1097280"/>
          </a:xfrm>
        </p:spPr>
        <p:txBody>
          <a:bodyPr anchor="b"/>
          <a:lstStyle>
            <a:lvl1pPr algn="l">
              <a:defRPr sz="1800" b="0" i="0" cap="none" baseline="0">
                <a:solidFill>
                  <a:schemeClr val="tx2"/>
                </a:solidFill>
              </a:defRPr>
            </a:lvl1pPr>
          </a:lstStyle>
          <a:p>
            <a:r>
              <a:rPr lang="en-US"/>
              <a:t>Click to edit Master title style</a:t>
            </a:r>
            <a:endParaRPr lang="en-US" dirty="0"/>
          </a:p>
        </p:txBody>
      </p:sp>
      <p:sp>
        <p:nvSpPr>
          <p:cNvPr id="3" name="Picture Placeholder 2"/>
          <p:cNvSpPr>
            <a:spLocks noGrp="1"/>
          </p:cNvSpPr>
          <p:nvPr>
            <p:ph type="pic" idx="1"/>
          </p:nvPr>
        </p:nvSpPr>
        <p:spPr>
          <a:xfrm>
            <a:off x="4657344" y="1447800"/>
            <a:ext cx="3419856" cy="3474720"/>
          </a:xfrm>
          <a:custGeom>
            <a:avLst/>
            <a:gdLst>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74450 w 3419856"/>
              <a:gd name="connsiteY9" fmla="*/ 3429000 h 3429000"/>
              <a:gd name="connsiteX10" fmla="*/ 21806 w 3419856"/>
              <a:gd name="connsiteY10" fmla="*/ 3407194 h 3429000"/>
              <a:gd name="connsiteX11" fmla="*/ 0 w 3419856"/>
              <a:gd name="connsiteY11" fmla="*/ 3354550 h 3429000"/>
              <a:gd name="connsiteX12" fmla="*/ 0 w 3419856"/>
              <a:gd name="connsiteY12" fmla="*/ 74450 h 3429000"/>
              <a:gd name="connsiteX0" fmla="*/ 0 w 3419856"/>
              <a:gd name="connsiteY0" fmla="*/ 74450 h 3429000"/>
              <a:gd name="connsiteX1" fmla="*/ 21806 w 3419856"/>
              <a:gd name="connsiteY1" fmla="*/ 21806 h 3429000"/>
              <a:gd name="connsiteX2" fmla="*/ 74450 w 3419856"/>
              <a:gd name="connsiteY2" fmla="*/ 0 h 3429000"/>
              <a:gd name="connsiteX3" fmla="*/ 3345406 w 3419856"/>
              <a:gd name="connsiteY3" fmla="*/ 0 h 3429000"/>
              <a:gd name="connsiteX4" fmla="*/ 3398050 w 3419856"/>
              <a:gd name="connsiteY4" fmla="*/ 21806 h 3429000"/>
              <a:gd name="connsiteX5" fmla="*/ 3419856 w 3419856"/>
              <a:gd name="connsiteY5" fmla="*/ 74450 h 3429000"/>
              <a:gd name="connsiteX6" fmla="*/ 3419856 w 3419856"/>
              <a:gd name="connsiteY6" fmla="*/ 3354550 h 3429000"/>
              <a:gd name="connsiteX7" fmla="*/ 3398050 w 3419856"/>
              <a:gd name="connsiteY7" fmla="*/ 3407194 h 3429000"/>
              <a:gd name="connsiteX8" fmla="*/ 3345406 w 3419856"/>
              <a:gd name="connsiteY8" fmla="*/ 3429000 h 3429000"/>
              <a:gd name="connsiteX9" fmla="*/ 21806 w 3419856"/>
              <a:gd name="connsiteY9" fmla="*/ 3407194 h 3429000"/>
              <a:gd name="connsiteX10" fmla="*/ 0 w 3419856"/>
              <a:gd name="connsiteY10" fmla="*/ 3354550 h 3429000"/>
              <a:gd name="connsiteX11" fmla="*/ 0 w 3419856"/>
              <a:gd name="connsiteY11" fmla="*/ 74450 h 3429000"/>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4392"/>
              <a:gd name="connsiteY0" fmla="*/ 74450 h 3415968"/>
              <a:gd name="connsiteX1" fmla="*/ 21806 w 3964392"/>
              <a:gd name="connsiteY1" fmla="*/ 21806 h 3415968"/>
              <a:gd name="connsiteX2" fmla="*/ 74450 w 3964392"/>
              <a:gd name="connsiteY2" fmla="*/ 0 h 3415968"/>
              <a:gd name="connsiteX3" fmla="*/ 3345406 w 3964392"/>
              <a:gd name="connsiteY3" fmla="*/ 0 h 3415968"/>
              <a:gd name="connsiteX4" fmla="*/ 3398050 w 3964392"/>
              <a:gd name="connsiteY4" fmla="*/ 21806 h 3415968"/>
              <a:gd name="connsiteX5" fmla="*/ 3419856 w 3964392"/>
              <a:gd name="connsiteY5" fmla="*/ 74450 h 3415968"/>
              <a:gd name="connsiteX6" fmla="*/ 3419856 w 3964392"/>
              <a:gd name="connsiteY6" fmla="*/ 3354550 h 3415968"/>
              <a:gd name="connsiteX7" fmla="*/ 3398050 w 3964392"/>
              <a:gd name="connsiteY7" fmla="*/ 3407194 h 3415968"/>
              <a:gd name="connsiteX8" fmla="*/ 21806 w 3964392"/>
              <a:gd name="connsiteY8" fmla="*/ 3407194 h 3415968"/>
              <a:gd name="connsiteX9" fmla="*/ 0 w 3964392"/>
              <a:gd name="connsiteY9" fmla="*/ 3354550 h 3415968"/>
              <a:gd name="connsiteX10" fmla="*/ 0 w 3964392"/>
              <a:gd name="connsiteY10" fmla="*/ 74450 h 3415968"/>
              <a:gd name="connsiteX0" fmla="*/ 0 w 3968026"/>
              <a:gd name="connsiteY0" fmla="*/ 74450 h 3910007"/>
              <a:gd name="connsiteX1" fmla="*/ 21806 w 3968026"/>
              <a:gd name="connsiteY1" fmla="*/ 21806 h 3910007"/>
              <a:gd name="connsiteX2" fmla="*/ 74450 w 3968026"/>
              <a:gd name="connsiteY2" fmla="*/ 0 h 3910007"/>
              <a:gd name="connsiteX3" fmla="*/ 3345406 w 3968026"/>
              <a:gd name="connsiteY3" fmla="*/ 0 h 3910007"/>
              <a:gd name="connsiteX4" fmla="*/ 3398050 w 3968026"/>
              <a:gd name="connsiteY4" fmla="*/ 21806 h 3910007"/>
              <a:gd name="connsiteX5" fmla="*/ 3419856 w 3968026"/>
              <a:gd name="connsiteY5" fmla="*/ 74450 h 3910007"/>
              <a:gd name="connsiteX6" fmla="*/ 3419856 w 3968026"/>
              <a:gd name="connsiteY6" fmla="*/ 3354550 h 3910007"/>
              <a:gd name="connsiteX7" fmla="*/ 3398050 w 3968026"/>
              <a:gd name="connsiteY7" fmla="*/ 3407194 h 3910007"/>
              <a:gd name="connsiteX8" fmla="*/ 0 w 3968026"/>
              <a:gd name="connsiteY8" fmla="*/ 3354550 h 3910007"/>
              <a:gd name="connsiteX9" fmla="*/ 0 w 3968026"/>
              <a:gd name="connsiteY9" fmla="*/ 74450 h 3910007"/>
              <a:gd name="connsiteX0" fmla="*/ 0 w 3419856"/>
              <a:gd name="connsiteY0" fmla="*/ 74450 h 3901233"/>
              <a:gd name="connsiteX1" fmla="*/ 21806 w 3419856"/>
              <a:gd name="connsiteY1" fmla="*/ 21806 h 3901233"/>
              <a:gd name="connsiteX2" fmla="*/ 74450 w 3419856"/>
              <a:gd name="connsiteY2" fmla="*/ 0 h 3901233"/>
              <a:gd name="connsiteX3" fmla="*/ 3345406 w 3419856"/>
              <a:gd name="connsiteY3" fmla="*/ 0 h 3901233"/>
              <a:gd name="connsiteX4" fmla="*/ 3398050 w 3419856"/>
              <a:gd name="connsiteY4" fmla="*/ 21806 h 3901233"/>
              <a:gd name="connsiteX5" fmla="*/ 3419856 w 3419856"/>
              <a:gd name="connsiteY5" fmla="*/ 74450 h 3901233"/>
              <a:gd name="connsiteX6" fmla="*/ 3419856 w 3419856"/>
              <a:gd name="connsiteY6" fmla="*/ 3354550 h 3901233"/>
              <a:gd name="connsiteX7" fmla="*/ 0 w 3419856"/>
              <a:gd name="connsiteY7" fmla="*/ 3354550 h 3901233"/>
              <a:gd name="connsiteX8" fmla="*/ 0 w 3419856"/>
              <a:gd name="connsiteY8" fmla="*/ 74450 h 3901233"/>
              <a:gd name="connsiteX0" fmla="*/ 0 w 3419856"/>
              <a:gd name="connsiteY0" fmla="*/ 74450 h 3354550"/>
              <a:gd name="connsiteX1" fmla="*/ 21806 w 3419856"/>
              <a:gd name="connsiteY1" fmla="*/ 21806 h 3354550"/>
              <a:gd name="connsiteX2" fmla="*/ 74450 w 3419856"/>
              <a:gd name="connsiteY2" fmla="*/ 0 h 3354550"/>
              <a:gd name="connsiteX3" fmla="*/ 3345406 w 3419856"/>
              <a:gd name="connsiteY3" fmla="*/ 0 h 3354550"/>
              <a:gd name="connsiteX4" fmla="*/ 3398050 w 3419856"/>
              <a:gd name="connsiteY4" fmla="*/ 21806 h 3354550"/>
              <a:gd name="connsiteX5" fmla="*/ 3419856 w 3419856"/>
              <a:gd name="connsiteY5" fmla="*/ 74450 h 3354550"/>
              <a:gd name="connsiteX6" fmla="*/ 3419856 w 3419856"/>
              <a:gd name="connsiteY6" fmla="*/ 3354550 h 3354550"/>
              <a:gd name="connsiteX7" fmla="*/ 0 w 3419856"/>
              <a:gd name="connsiteY7" fmla="*/ 3354550 h 3354550"/>
              <a:gd name="connsiteX8" fmla="*/ 0 w 3419856"/>
              <a:gd name="connsiteY8" fmla="*/ 74450 h 33545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419856" h="3354550">
                <a:moveTo>
                  <a:pt x="0" y="74450"/>
                </a:moveTo>
                <a:cubicBezTo>
                  <a:pt x="0" y="54705"/>
                  <a:pt x="7844" y="35768"/>
                  <a:pt x="21806" y="21806"/>
                </a:cubicBezTo>
                <a:cubicBezTo>
                  <a:pt x="35768" y="7844"/>
                  <a:pt x="54705" y="0"/>
                  <a:pt x="74450" y="0"/>
                </a:cubicBezTo>
                <a:lnTo>
                  <a:pt x="3345406" y="0"/>
                </a:lnTo>
                <a:cubicBezTo>
                  <a:pt x="3365151" y="0"/>
                  <a:pt x="3384088" y="7844"/>
                  <a:pt x="3398050" y="21806"/>
                </a:cubicBezTo>
                <a:cubicBezTo>
                  <a:pt x="3412012" y="35768"/>
                  <a:pt x="3419856" y="54705"/>
                  <a:pt x="3419856" y="74450"/>
                </a:cubicBezTo>
                <a:lnTo>
                  <a:pt x="3419856" y="3354550"/>
                </a:lnTo>
                <a:lnTo>
                  <a:pt x="0" y="3354550"/>
                </a:lnTo>
                <a:lnTo>
                  <a:pt x="0" y="74450"/>
                </a:lnTo>
                <a:close/>
              </a:path>
            </a:pathLst>
          </a:custGeom>
        </p:spPr>
        <p:txBody>
          <a:bodyPr>
            <a:normAutofit/>
          </a:bodyPr>
          <a:lstStyle>
            <a:lvl1pPr marL="0" indent="0" algn="ctr">
              <a:buNone/>
              <a:defRPr sz="2000" baseline="0">
                <a:solidFill>
                  <a:schemeClr val="tx1">
                    <a:lumMod val="6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09600" y="2547890"/>
            <a:ext cx="2971800" cy="2405109"/>
          </a:xfrm>
        </p:spPr>
        <p:txBody>
          <a:bodyPr tIns="9144">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F3D09B2-2A69-4A4E-93D5-27C548482182}" type="datetimeFigureOut">
              <a:rPr lang="en-IN" smtClean="0"/>
              <a:t>24-04-2023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ECDB7E3-9E65-4BB2-8367-AF0A18354362}" type="slidenum">
              <a:rPr lang="en-IN" smtClean="0"/>
              <a:t>‹#›</a:t>
            </a:fld>
            <a:endParaRPr lang="en-IN"/>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3D09B2-2A69-4A4E-93D5-27C548482182}" type="datetimeFigureOut">
              <a:rPr lang="en-IN" smtClean="0"/>
              <a:t>24-04-2023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ECDB7E3-9E65-4BB2-8367-AF0A18354362}" type="slidenum">
              <a:rPr lang="en-IN" smtClean="0"/>
              <a:t>‹#›</a:t>
            </a:fld>
            <a:endParaRPr lang="en-IN"/>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0F3D09B2-2A69-4A4E-93D5-27C548482182}" type="datetimeFigureOut">
              <a:rPr lang="en-IN" smtClean="0"/>
              <a:t>24-04-2023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ECDB7E3-9E65-4BB2-8367-AF0A18354362}" type="slidenum">
              <a:rPr lang="en-IN" smtClean="0"/>
              <a:t>‹#›</a:t>
            </a:fld>
            <a:endParaRPr lang="en-IN"/>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1"/>
      </p:bgRef>
    </p:bg>
    <p:spTree>
      <p:nvGrpSpPr>
        <p:cNvPr id="1" name=""/>
        <p:cNvGrpSpPr/>
        <p:nvPr/>
      </p:nvGrpSpPr>
      <p:grpSpPr>
        <a:xfrm>
          <a:off x="0" y="0"/>
          <a:ext cx="0" cy="0"/>
          <a:chOff x="0" y="0"/>
          <a:chExt cx="0" cy="0"/>
        </a:xfrm>
      </p:grpSpPr>
      <p:pic>
        <p:nvPicPr>
          <p:cNvPr id="7" name="Picture 6" descr="horizon.png"/>
          <p:cNvPicPr>
            <a:picLocks noChangeAspect="1"/>
          </p:cNvPicPr>
          <p:nvPr/>
        </p:nvPicPr>
        <p:blipFill>
          <a:blip r:embed="rId13" cstate="print"/>
          <a:stretch>
            <a:fillRect/>
          </a:stretch>
        </p:blipFill>
        <p:spPr>
          <a:xfrm>
            <a:off x="0" y="0"/>
            <a:ext cx="9144000" cy="6858000"/>
          </a:xfrm>
          <a:prstGeom prst="rect">
            <a:avLst/>
          </a:prstGeom>
        </p:spPr>
      </p:pic>
      <p:sp>
        <p:nvSpPr>
          <p:cNvPr id="2" name="Title Placeholder 1"/>
          <p:cNvSpPr>
            <a:spLocks noGrp="1"/>
          </p:cNvSpPr>
          <p:nvPr>
            <p:ph type="title"/>
          </p:nvPr>
        </p:nvSpPr>
        <p:spPr>
          <a:xfrm>
            <a:off x="609600" y="274638"/>
            <a:ext cx="7924800" cy="1143000"/>
          </a:xfrm>
          <a:prstGeom prst="rect">
            <a:avLst/>
          </a:prstGeom>
        </p:spPr>
        <p:txBody>
          <a:bodyPr vert="horz" lIns="91440" tIns="45720" rIns="91440" bIns="45720" rtlCol="0" anchor="b" anchorCtr="0">
            <a:noAutofit/>
          </a:bodyPr>
          <a:lstStyle/>
          <a:p>
            <a:r>
              <a:rPr lang="en-US"/>
              <a:t>Click to edit Master title style</a:t>
            </a:r>
            <a:endParaRPr lang="en-US" dirty="0"/>
          </a:p>
        </p:txBody>
      </p:sp>
      <p:sp>
        <p:nvSpPr>
          <p:cNvPr id="3" name="Text Placeholder 2"/>
          <p:cNvSpPr>
            <a:spLocks noGrp="1"/>
          </p:cNvSpPr>
          <p:nvPr>
            <p:ph type="body" idx="1"/>
          </p:nvPr>
        </p:nvSpPr>
        <p:spPr>
          <a:xfrm>
            <a:off x="609600" y="1600200"/>
            <a:ext cx="79248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5715000" y="6356350"/>
            <a:ext cx="1524000" cy="365125"/>
          </a:xfrm>
          <a:prstGeom prst="rect">
            <a:avLst/>
          </a:prstGeom>
        </p:spPr>
        <p:txBody>
          <a:bodyPr vert="horz" lIns="91440" tIns="45720" rIns="91440" bIns="45720" rtlCol="0" anchor="ctr"/>
          <a:lstStyle>
            <a:lvl1pPr algn="r">
              <a:defRPr sz="1000" strike="noStrike" spc="60" baseline="0">
                <a:solidFill>
                  <a:schemeClr val="tx1"/>
                </a:solidFill>
              </a:defRPr>
            </a:lvl1pPr>
          </a:lstStyle>
          <a:p>
            <a:fld id="{0F3D09B2-2A69-4A4E-93D5-27C548482182}" type="datetimeFigureOut">
              <a:rPr lang="en-IN" smtClean="0"/>
              <a:t>24-04-2023</a:t>
            </a:fld>
            <a:endParaRPr lang="en-IN"/>
          </a:p>
        </p:txBody>
      </p:sp>
      <p:sp>
        <p:nvSpPr>
          <p:cNvPr id="5" name="Footer Placeholder 4"/>
          <p:cNvSpPr>
            <a:spLocks noGrp="1"/>
          </p:cNvSpPr>
          <p:nvPr>
            <p:ph type="ftr" sz="quarter" idx="3"/>
          </p:nvPr>
        </p:nvSpPr>
        <p:spPr>
          <a:xfrm>
            <a:off x="609600" y="6356350"/>
            <a:ext cx="2895600" cy="365125"/>
          </a:xfrm>
          <a:prstGeom prst="rect">
            <a:avLst/>
          </a:prstGeom>
        </p:spPr>
        <p:txBody>
          <a:bodyPr vert="horz" lIns="91440" tIns="45720" rIns="91440" bIns="45720" rtlCol="0" anchor="ctr"/>
          <a:lstStyle>
            <a:lvl1pPr algn="l">
              <a:defRPr sz="1000" cap="all" spc="60" baseline="0">
                <a:solidFill>
                  <a:schemeClr val="tx1"/>
                </a:solidFill>
              </a:defRPr>
            </a:lvl1pPr>
          </a:lstStyle>
          <a:p>
            <a:endParaRPr lang="en-IN"/>
          </a:p>
        </p:txBody>
      </p:sp>
      <p:sp>
        <p:nvSpPr>
          <p:cNvPr id="6" name="Slide Number Placeholder 5"/>
          <p:cNvSpPr>
            <a:spLocks noGrp="1"/>
          </p:cNvSpPr>
          <p:nvPr>
            <p:ph type="sldNum" sz="quarter" idx="4"/>
          </p:nvPr>
        </p:nvSpPr>
        <p:spPr>
          <a:xfrm>
            <a:off x="7543800" y="6356350"/>
            <a:ext cx="990600" cy="365125"/>
          </a:xfrm>
          <a:prstGeom prst="rect">
            <a:avLst/>
          </a:prstGeom>
        </p:spPr>
        <p:txBody>
          <a:bodyPr vert="horz" lIns="91440" tIns="45720" rIns="91440" bIns="45720" rtlCol="0" anchor="ctr"/>
          <a:lstStyle>
            <a:lvl1pPr algn="r">
              <a:defRPr sz="1100" baseline="0">
                <a:solidFill>
                  <a:schemeClr val="tx1"/>
                </a:solidFill>
              </a:defRPr>
            </a:lvl1pPr>
          </a:lstStyle>
          <a:p>
            <a:fld id="{DECDB7E3-9E65-4BB2-8367-AF0A18354362}" type="slidenum">
              <a:rPr lang="en-IN" smtClean="0"/>
              <a:t>‹#›</a:t>
            </a:fld>
            <a:endParaRPr lang="en-IN"/>
          </a:p>
        </p:txBody>
      </p:sp>
    </p:spTree>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spcBef>
          <a:spcPct val="0"/>
        </a:spcBef>
        <a:buNone/>
        <a:defRPr sz="3000" kern="1200" cap="all" spc="50" baseline="0">
          <a:solidFill>
            <a:schemeClr val="tx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1pPr>
      <a:lvl2pPr marL="742950" indent="-28575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2pPr>
      <a:lvl3pPr marL="1143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3pPr>
      <a:lvl4pPr marL="1600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4pPr>
      <a:lvl5pPr marL="20574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spc="30" baseline="0">
          <a:solidFill>
            <a:schemeClr val="tx1"/>
          </a:solidFill>
          <a:latin typeface="+mn-lt"/>
          <a:ea typeface="+mn-ea"/>
          <a:cs typeface="+mn-cs"/>
        </a:defRPr>
      </a:lvl5pPr>
      <a:lvl6pPr marL="25146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6pPr>
      <a:lvl7pPr marL="29718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7pPr>
      <a:lvl8pPr marL="34290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8pPr>
      <a:lvl9pPr marL="3886200" indent="-228600" algn="l" defTabSz="914400" rtl="0" eaLnBrk="1" latinLnBrk="0" hangingPunct="1">
        <a:lnSpc>
          <a:spcPct val="100000"/>
        </a:lnSpc>
        <a:spcBef>
          <a:spcPct val="20000"/>
        </a:spcBef>
        <a:spcAft>
          <a:spcPts val="600"/>
        </a:spcAft>
        <a:buClr>
          <a:schemeClr val="tx2"/>
        </a:buClr>
        <a:buFont typeface="Arial" pitchFamily="34" charset="0"/>
        <a:buChar char="•"/>
        <a:defRPr sz="17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a:t> </a:t>
            </a:r>
            <a:r>
              <a:rPr lang="en-US" dirty="0" err="1"/>
              <a:t>Vasile</a:t>
            </a:r>
            <a:r>
              <a:rPr lang="en-US" dirty="0"/>
              <a:t> Viorel Dinu</a:t>
            </a:r>
          </a:p>
          <a:p>
            <a:r>
              <a:rPr lang="en-US" dirty="0"/>
              <a:t>Student ID</a:t>
            </a:r>
            <a:r>
              <a:rPr lang="en-US"/>
              <a:t>: 2209535</a:t>
            </a:r>
            <a:endParaRPr lang="en-IN" dirty="0"/>
          </a:p>
        </p:txBody>
      </p:sp>
      <p:sp>
        <p:nvSpPr>
          <p:cNvPr id="2" name="Title 1"/>
          <p:cNvSpPr>
            <a:spLocks noGrp="1"/>
          </p:cNvSpPr>
          <p:nvPr>
            <p:ph type="ctrTitle"/>
          </p:nvPr>
        </p:nvSpPr>
        <p:spPr/>
        <p:txBody>
          <a:bodyPr/>
          <a:lstStyle/>
          <a:p>
            <a:r>
              <a:rPr lang="en-US" dirty="0"/>
              <a:t>Learning in the Digital Era</a:t>
            </a:r>
            <a:endParaRPr lang="en-IN" dirty="0"/>
          </a:p>
        </p:txBody>
      </p:sp>
    </p:spTree>
    <p:extLst>
      <p:ext uri="{BB962C8B-B14F-4D97-AF65-F5344CB8AC3E}">
        <p14:creationId xmlns:p14="http://schemas.microsoft.com/office/powerpoint/2010/main" val="41315588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Introduction </a:t>
            </a:r>
            <a:endParaRPr lang="en-IN" dirty="0"/>
          </a:p>
        </p:txBody>
      </p:sp>
      <p:sp>
        <p:nvSpPr>
          <p:cNvPr id="3" name="Content Placeholder 2"/>
          <p:cNvSpPr>
            <a:spLocks noGrp="1"/>
          </p:cNvSpPr>
          <p:nvPr>
            <p:ph sz="quarter" idx="13"/>
          </p:nvPr>
        </p:nvSpPr>
        <p:spPr>
          <a:xfrm>
            <a:off x="609600" y="1600200"/>
            <a:ext cx="4178424" cy="4114800"/>
          </a:xfrm>
        </p:spPr>
        <p:txBody>
          <a:bodyPr>
            <a:normAutofit fontScale="85000" lnSpcReduction="20000"/>
          </a:bodyPr>
          <a:lstStyle/>
          <a:p>
            <a:r>
              <a:rPr lang="en-US" dirty="0"/>
              <a:t>It is initiated for the presentations of learning performances with technical support. The application of digital learning generally initiates quality formulations and performance growth support for every individual learner. </a:t>
            </a:r>
          </a:p>
          <a:p>
            <a:r>
              <a:rPr lang="en-US" dirty="0"/>
              <a:t>Digital learning is applied to maintain and generate proper learning store support along with technical formulation guidance. </a:t>
            </a:r>
          </a:p>
          <a:p>
            <a:r>
              <a:rPr lang="en-US" dirty="0"/>
              <a:t>It is also initiated to manage the compatibility and time management support that bring the ultimate growth of performance development (</a:t>
            </a:r>
            <a:r>
              <a:rPr lang="en-US" dirty="0" err="1"/>
              <a:t>Sailer</a:t>
            </a:r>
            <a:r>
              <a:rPr lang="en-US" dirty="0"/>
              <a:t> </a:t>
            </a:r>
            <a:r>
              <a:rPr lang="en-US" i="1" dirty="0"/>
              <a:t>et al.,</a:t>
            </a:r>
            <a:r>
              <a:rPr lang="en-US" dirty="0"/>
              <a:t> 2021). </a:t>
            </a:r>
          </a:p>
          <a:p>
            <a:r>
              <a:rPr lang="en-US" dirty="0"/>
              <a:t>It is also applied to manage the sustainability approach and operation growth position for learners that enhance the performance evaluation process. </a:t>
            </a:r>
          </a:p>
          <a:p>
            <a:r>
              <a:rPr lang="en-US" dirty="0"/>
              <a:t>This presentation indicates the application of digital learning over the formulated quality and performance efficiency among individuals. </a:t>
            </a:r>
            <a:br>
              <a:rPr lang="en-US" dirty="0"/>
            </a:br>
            <a:endParaRPr lang="en-IN" dirty="0"/>
          </a:p>
        </p:txBody>
      </p:sp>
      <p:pic>
        <p:nvPicPr>
          <p:cNvPr id="3074"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88024" y="2132856"/>
            <a:ext cx="3962400" cy="30670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63675458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Importance of digital learning</a:t>
            </a:r>
            <a:endParaRPr lang="en-IN" dirty="0"/>
          </a:p>
        </p:txBody>
      </p:sp>
      <p:sp>
        <p:nvSpPr>
          <p:cNvPr id="3" name="Content Placeholder 2"/>
          <p:cNvSpPr>
            <a:spLocks noGrp="1"/>
          </p:cNvSpPr>
          <p:nvPr>
            <p:ph sz="quarter" idx="13"/>
          </p:nvPr>
        </p:nvSpPr>
        <p:spPr>
          <a:xfrm>
            <a:off x="609600" y="1600200"/>
            <a:ext cx="4394448" cy="4114800"/>
          </a:xfrm>
        </p:spPr>
        <p:txBody>
          <a:bodyPr>
            <a:normAutofit fontScale="85000" lnSpcReduction="20000"/>
          </a:bodyPr>
          <a:lstStyle/>
          <a:p>
            <a:r>
              <a:rPr lang="en-US" dirty="0"/>
              <a:t>It is applied for initiating </a:t>
            </a:r>
            <a:r>
              <a:rPr lang="en-US" dirty="0" err="1"/>
              <a:t>personalised</a:t>
            </a:r>
            <a:r>
              <a:rPr lang="en-US" dirty="0"/>
              <a:t> learning development processing engagement. With the initiative of this, proper technical advancement and tool processing support can also be initiated that bring mental development support. </a:t>
            </a:r>
          </a:p>
          <a:p>
            <a:r>
              <a:rPr lang="en-US" dirty="0"/>
              <a:t>Application of this provides an environment of positive interaction between the teachers and students effectively. It is applied to maintain proper time management and accountability support (</a:t>
            </a:r>
            <a:r>
              <a:rPr lang="en-US" dirty="0" err="1"/>
              <a:t>Harju</a:t>
            </a:r>
            <a:r>
              <a:rPr lang="en-US" i="1" dirty="0"/>
              <a:t> et al., </a:t>
            </a:r>
            <a:r>
              <a:rPr lang="en-US" dirty="0"/>
              <a:t>2019). </a:t>
            </a:r>
          </a:p>
          <a:p>
            <a:r>
              <a:rPr lang="en-US" dirty="0"/>
              <a:t> The presence of this provides a proper learning opportunity and formulated a quality maintenance approach for every individual. It also provides a program of motivation including quality development support effectively.  </a:t>
            </a:r>
          </a:p>
          <a:p>
            <a:r>
              <a:rPr lang="en-US" dirty="0"/>
              <a:t>The presence of this also initiated </a:t>
            </a:r>
            <a:r>
              <a:rPr lang="en-US" dirty="0" err="1"/>
              <a:t>standardised</a:t>
            </a:r>
            <a:r>
              <a:rPr lang="en-US" dirty="0"/>
              <a:t> growth including the performance processing approach on an equality basis. </a:t>
            </a:r>
          </a:p>
          <a:p>
            <a:br>
              <a:rPr lang="en-US" dirty="0"/>
            </a:br>
            <a:endParaRPr lang="en-IN"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436096" y="1916832"/>
            <a:ext cx="3489567" cy="3312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354495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a:t>Digital learning over the development of career</a:t>
            </a:r>
            <a:endParaRPr lang="en-IN" dirty="0"/>
          </a:p>
        </p:txBody>
      </p:sp>
      <p:sp>
        <p:nvSpPr>
          <p:cNvPr id="3" name="Content Placeholder 2"/>
          <p:cNvSpPr>
            <a:spLocks noGrp="1"/>
          </p:cNvSpPr>
          <p:nvPr>
            <p:ph sz="quarter" idx="13"/>
          </p:nvPr>
        </p:nvSpPr>
        <p:spPr>
          <a:xfrm>
            <a:off x="609600" y="1600200"/>
            <a:ext cx="3818384" cy="4114800"/>
          </a:xfrm>
        </p:spPr>
        <p:txBody>
          <a:bodyPr>
            <a:normAutofit fontScale="62500" lnSpcReduction="20000"/>
          </a:bodyPr>
          <a:lstStyle/>
          <a:p>
            <a:r>
              <a:rPr lang="en-US" dirty="0"/>
              <a:t>It provides an opportunity with 24*7 accessibility support that brings the operating development including training material practice support for individual professionals. </a:t>
            </a:r>
          </a:p>
          <a:p>
            <a:r>
              <a:rPr lang="en-US" dirty="0"/>
              <a:t>It provides a proper amount of employee development and a flexible approach which provides proper quality maintenance and knowledge development support. </a:t>
            </a:r>
          </a:p>
          <a:p>
            <a:r>
              <a:rPr lang="en-US" dirty="0"/>
              <a:t>The initiated engagement of this is used to establish the expertise approach regarding educational performances on a systematic basis (</a:t>
            </a:r>
            <a:r>
              <a:rPr lang="en-US" dirty="0" err="1"/>
              <a:t>Sormunen</a:t>
            </a:r>
            <a:r>
              <a:rPr lang="en-US" i="1" dirty="0"/>
              <a:t> et al.</a:t>
            </a:r>
            <a:r>
              <a:rPr lang="en-US" dirty="0"/>
              <a:t>, 2020). </a:t>
            </a:r>
          </a:p>
          <a:p>
            <a:r>
              <a:rPr lang="en-US" dirty="0"/>
              <a:t>It is applied to manage the effective increasing support of employee knowledge formulations with practical utility support. </a:t>
            </a:r>
          </a:p>
          <a:p>
            <a:r>
              <a:rPr lang="en-US" dirty="0"/>
              <a:t>The presence of this type of engagement provides the decision-making capability and time management approach with the support of removing the obstacles. </a:t>
            </a:r>
          </a:p>
          <a:p>
            <a:r>
              <a:rPr lang="en-US" dirty="0"/>
              <a:t>It also provides the general benefit of retaining information including the operating quality balancing approach. It also provides a proper effective employee revenue development approach including the performance processing benefit with a systematic amount of operational growth (</a:t>
            </a:r>
            <a:r>
              <a:rPr lang="en-US" dirty="0" err="1"/>
              <a:t>Sayaf</a:t>
            </a:r>
            <a:r>
              <a:rPr lang="en-US" dirty="0"/>
              <a:t> </a:t>
            </a:r>
            <a:r>
              <a:rPr lang="en-US" i="1" dirty="0"/>
              <a:t>et al.,</a:t>
            </a:r>
            <a:r>
              <a:rPr lang="en-US" dirty="0"/>
              <a:t> 2022). </a:t>
            </a:r>
          </a:p>
          <a:p>
            <a:r>
              <a:rPr lang="en-US" dirty="0"/>
              <a:t>This method also provides a proper productivity engagement and implements some of the technicality processing that advances the operating growth of individuals properly. </a:t>
            </a:r>
          </a:p>
          <a:p>
            <a:pPr marL="0" indent="0">
              <a:buNone/>
            </a:pPr>
            <a:endParaRPr lang="en-IN" dirty="0"/>
          </a:p>
        </p:txBody>
      </p:sp>
      <p:pic>
        <p:nvPicPr>
          <p:cNvPr id="2050"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20072" y="2708920"/>
            <a:ext cx="3397176" cy="16209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3031804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IN" b="1" dirty="0"/>
              <a:t>Conclusions </a:t>
            </a:r>
            <a:endParaRPr lang="en-IN" dirty="0"/>
          </a:p>
        </p:txBody>
      </p:sp>
      <p:sp>
        <p:nvSpPr>
          <p:cNvPr id="3" name="Content Placeholder 2"/>
          <p:cNvSpPr>
            <a:spLocks noGrp="1"/>
          </p:cNvSpPr>
          <p:nvPr>
            <p:ph sz="quarter" idx="13"/>
          </p:nvPr>
        </p:nvSpPr>
        <p:spPr>
          <a:xfrm>
            <a:off x="609600" y="1600200"/>
            <a:ext cx="4250432" cy="4114800"/>
          </a:xfrm>
        </p:spPr>
        <p:txBody>
          <a:bodyPr>
            <a:normAutofit lnSpcReduction="10000"/>
          </a:bodyPr>
          <a:lstStyle/>
          <a:p>
            <a:r>
              <a:rPr lang="en-US" dirty="0"/>
              <a:t>A positive formulation of digital learning engagement is used to enhance the quality maintenance and knowledge processing approach among individuals. </a:t>
            </a:r>
          </a:p>
          <a:p>
            <a:r>
              <a:rPr lang="en-US" dirty="0"/>
              <a:t>A properly initiated development support of digital learning engagement effectively developed in the United Kingdom since the period of the Pandemic (</a:t>
            </a:r>
            <a:r>
              <a:rPr lang="en-US" dirty="0" err="1"/>
              <a:t>Faridah</a:t>
            </a:r>
            <a:r>
              <a:rPr lang="en-US" dirty="0"/>
              <a:t> </a:t>
            </a:r>
            <a:r>
              <a:rPr lang="en-US" i="1" dirty="0"/>
              <a:t>et al.,</a:t>
            </a:r>
            <a:r>
              <a:rPr lang="en-US" dirty="0"/>
              <a:t> 2020). </a:t>
            </a:r>
          </a:p>
          <a:p>
            <a:r>
              <a:rPr lang="en-US" dirty="0"/>
              <a:t>With the maintenance of this, proper time management including quality knowledge formulation growth is effectively initiated which brings the ultimate support of standardization. </a:t>
            </a:r>
            <a:br>
              <a:rPr lang="en-US" dirty="0"/>
            </a:br>
            <a:endParaRPr lang="en-IN" dirty="0"/>
          </a:p>
        </p:txBody>
      </p:sp>
      <p:pic>
        <p:nvPicPr>
          <p:cNvPr id="4098"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60032" y="2486025"/>
            <a:ext cx="3981450" cy="18859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74280184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References</a:t>
            </a:r>
            <a:endParaRPr lang="en-IN" dirty="0"/>
          </a:p>
        </p:txBody>
      </p:sp>
      <p:sp>
        <p:nvSpPr>
          <p:cNvPr id="3" name="Content Placeholder 2"/>
          <p:cNvSpPr>
            <a:spLocks noGrp="1"/>
          </p:cNvSpPr>
          <p:nvPr>
            <p:ph sz="quarter" idx="13"/>
          </p:nvPr>
        </p:nvSpPr>
        <p:spPr/>
        <p:txBody>
          <a:bodyPr/>
          <a:lstStyle/>
          <a:p>
            <a:r>
              <a:rPr lang="en-GB" dirty="0" err="1"/>
              <a:t>Faridah</a:t>
            </a:r>
            <a:r>
              <a:rPr lang="en-GB" dirty="0"/>
              <a:t>, I., Sari, F.R., </a:t>
            </a:r>
            <a:r>
              <a:rPr lang="en-GB" dirty="0" err="1"/>
              <a:t>Wahyuningsih</a:t>
            </a:r>
            <a:r>
              <a:rPr lang="en-GB" dirty="0"/>
              <a:t>, T., </a:t>
            </a:r>
            <a:r>
              <a:rPr lang="en-GB" dirty="0" err="1"/>
              <a:t>Oganda</a:t>
            </a:r>
            <a:r>
              <a:rPr lang="en-GB" dirty="0"/>
              <a:t>, F.P. and </a:t>
            </a:r>
            <a:r>
              <a:rPr lang="en-GB" dirty="0" err="1"/>
              <a:t>Rahardja</a:t>
            </a:r>
            <a:r>
              <a:rPr lang="en-GB" dirty="0"/>
              <a:t>, U., 2020, October. Effect digital learning on student motivation during Covid-19. In </a:t>
            </a:r>
            <a:r>
              <a:rPr lang="en-IN" i="1" dirty="0"/>
              <a:t>2020 8th International Conference on Cyber and IT Service Management (CITSM)</a:t>
            </a:r>
            <a:r>
              <a:rPr lang="en-IN" dirty="0"/>
              <a:t> (pp. 1-5). IEEE.</a:t>
            </a:r>
          </a:p>
          <a:p>
            <a:r>
              <a:rPr lang="en-GB" dirty="0" err="1"/>
              <a:t>Harju</a:t>
            </a:r>
            <a:r>
              <a:rPr lang="en-GB" dirty="0"/>
              <a:t>, V., </a:t>
            </a:r>
            <a:r>
              <a:rPr lang="en-GB" dirty="0" err="1"/>
              <a:t>Koskinen</a:t>
            </a:r>
            <a:r>
              <a:rPr lang="en-GB" dirty="0"/>
              <a:t>, A. and </a:t>
            </a:r>
            <a:r>
              <a:rPr lang="en-GB" dirty="0" err="1"/>
              <a:t>Pehkonen</a:t>
            </a:r>
            <a:r>
              <a:rPr lang="en-GB" dirty="0"/>
              <a:t>, L., 2019. An exploration of longitudinal studies of digital learning. </a:t>
            </a:r>
            <a:r>
              <a:rPr lang="en-IN" i="1" dirty="0"/>
              <a:t>Educational Research</a:t>
            </a:r>
            <a:r>
              <a:rPr lang="en-IN" dirty="0"/>
              <a:t>, </a:t>
            </a:r>
            <a:r>
              <a:rPr lang="en-IN" i="1" dirty="0"/>
              <a:t>61</a:t>
            </a:r>
            <a:r>
              <a:rPr lang="en-IN" dirty="0"/>
              <a:t>(4), pp.388-407.</a:t>
            </a:r>
          </a:p>
          <a:p>
            <a:r>
              <a:rPr lang="en-GB" dirty="0" err="1"/>
              <a:t>Sailer</a:t>
            </a:r>
            <a:r>
              <a:rPr lang="en-GB" dirty="0"/>
              <a:t>, M., </a:t>
            </a:r>
            <a:r>
              <a:rPr lang="en-GB" dirty="0" err="1"/>
              <a:t>Murböck</a:t>
            </a:r>
            <a:r>
              <a:rPr lang="en-GB" dirty="0"/>
              <a:t>, J. and Fischer, F., 2021. Digital learning in schools: What does it take beyond digital technology?. </a:t>
            </a:r>
            <a:r>
              <a:rPr lang="en-IN" i="1" dirty="0"/>
              <a:t>Teaching and Teacher Education</a:t>
            </a:r>
            <a:r>
              <a:rPr lang="en-IN" dirty="0"/>
              <a:t>, </a:t>
            </a:r>
            <a:r>
              <a:rPr lang="en-IN" i="1" dirty="0"/>
              <a:t>103</a:t>
            </a:r>
            <a:r>
              <a:rPr lang="en-IN" dirty="0"/>
              <a:t>, p.103346.</a:t>
            </a:r>
          </a:p>
          <a:p>
            <a:r>
              <a:rPr lang="en-GB" dirty="0" err="1"/>
              <a:t>Sayaf</a:t>
            </a:r>
            <a:r>
              <a:rPr lang="en-GB" dirty="0"/>
              <a:t>, A.M., </a:t>
            </a:r>
            <a:r>
              <a:rPr lang="en-GB" dirty="0" err="1"/>
              <a:t>Alamri</a:t>
            </a:r>
            <a:r>
              <a:rPr lang="en-GB" dirty="0"/>
              <a:t>, M.M., </a:t>
            </a:r>
            <a:r>
              <a:rPr lang="en-GB" dirty="0" err="1"/>
              <a:t>Alqahtani</a:t>
            </a:r>
            <a:r>
              <a:rPr lang="en-GB" dirty="0"/>
              <a:t>, M.A. and </a:t>
            </a:r>
            <a:r>
              <a:rPr lang="en-GB" dirty="0" err="1"/>
              <a:t>Alrahmi</a:t>
            </a:r>
            <a:r>
              <a:rPr lang="en-GB" dirty="0"/>
              <a:t>, W.M., 2022. Factors influencing university students’ adoption of digital learning technology in teaching and learning. </a:t>
            </a:r>
            <a:r>
              <a:rPr lang="en-IN" i="1" dirty="0"/>
              <a:t>Sustainability</a:t>
            </a:r>
            <a:r>
              <a:rPr lang="en-IN" dirty="0"/>
              <a:t>, </a:t>
            </a:r>
            <a:r>
              <a:rPr lang="en-IN" i="1" dirty="0"/>
              <a:t>14</a:t>
            </a:r>
            <a:r>
              <a:rPr lang="en-IN" dirty="0"/>
              <a:t>(1), p.493..</a:t>
            </a:r>
          </a:p>
          <a:p>
            <a:r>
              <a:rPr lang="en-GB" dirty="0" err="1"/>
              <a:t>Sormunen</a:t>
            </a:r>
            <a:r>
              <a:rPr lang="en-GB" dirty="0"/>
              <a:t>, M., </a:t>
            </a:r>
            <a:r>
              <a:rPr lang="en-GB" dirty="0" err="1"/>
              <a:t>Saaranen</a:t>
            </a:r>
            <a:r>
              <a:rPr lang="en-GB" dirty="0"/>
              <a:t>, T., </a:t>
            </a:r>
            <a:r>
              <a:rPr lang="en-GB" dirty="0" err="1"/>
              <a:t>Heikkilä</a:t>
            </a:r>
            <a:r>
              <a:rPr lang="en-GB" dirty="0"/>
              <a:t>, A., </a:t>
            </a:r>
            <a:r>
              <a:rPr lang="en-GB" dirty="0" err="1"/>
              <a:t>Sjögren</a:t>
            </a:r>
            <a:r>
              <a:rPr lang="en-GB" dirty="0"/>
              <a:t>, T., </a:t>
            </a:r>
            <a:r>
              <a:rPr lang="en-GB" dirty="0" err="1"/>
              <a:t>Koskinen</a:t>
            </a:r>
            <a:r>
              <a:rPr lang="en-GB" dirty="0"/>
              <a:t>, C., </a:t>
            </a:r>
            <a:r>
              <a:rPr lang="en-GB" dirty="0" err="1"/>
              <a:t>Mikkonen</a:t>
            </a:r>
            <a:r>
              <a:rPr lang="en-GB" dirty="0"/>
              <a:t>, K., </a:t>
            </a:r>
            <a:r>
              <a:rPr lang="en-GB" dirty="0" err="1"/>
              <a:t>Kääriäinen</a:t>
            </a:r>
            <a:r>
              <a:rPr lang="en-GB" dirty="0"/>
              <a:t>, M., </a:t>
            </a:r>
            <a:r>
              <a:rPr lang="en-GB" dirty="0" err="1"/>
              <a:t>Koivula</a:t>
            </a:r>
            <a:r>
              <a:rPr lang="en-GB" dirty="0"/>
              <a:t>, M. and </a:t>
            </a:r>
            <a:r>
              <a:rPr lang="en-GB" dirty="0" err="1"/>
              <a:t>Salminen</a:t>
            </a:r>
            <a:r>
              <a:rPr lang="en-GB" dirty="0"/>
              <a:t>, L., 2020. Digital learning interventions in higher education: A scoping review. </a:t>
            </a:r>
            <a:r>
              <a:rPr lang="en-IN" i="1" dirty="0"/>
              <a:t>CIN: Computers, Informatics, Nursing</a:t>
            </a:r>
            <a:r>
              <a:rPr lang="en-IN" dirty="0"/>
              <a:t>, </a:t>
            </a:r>
            <a:r>
              <a:rPr lang="en-IN" i="1" dirty="0"/>
              <a:t>38</a:t>
            </a:r>
            <a:r>
              <a:rPr lang="en-IN" dirty="0"/>
              <a:t>(12), pp.613-624.</a:t>
            </a:r>
          </a:p>
          <a:p>
            <a:endParaRPr lang="en-IN" dirty="0"/>
          </a:p>
        </p:txBody>
      </p:sp>
    </p:spTree>
    <p:extLst>
      <p:ext uri="{BB962C8B-B14F-4D97-AF65-F5344CB8AC3E}">
        <p14:creationId xmlns:p14="http://schemas.microsoft.com/office/powerpoint/2010/main" val="7137704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55576" y="2852936"/>
            <a:ext cx="7924800" cy="1143000"/>
          </a:xfrm>
        </p:spPr>
        <p:txBody>
          <a:bodyPr/>
          <a:lstStyle/>
          <a:p>
            <a:pPr algn="ctr"/>
            <a:r>
              <a:rPr lang="en-US" b="1" dirty="0"/>
              <a:t>Thank you</a:t>
            </a:r>
            <a:endParaRPr lang="en-IN" b="1" dirty="0"/>
          </a:p>
        </p:txBody>
      </p:sp>
    </p:spTree>
    <p:extLst>
      <p:ext uri="{BB962C8B-B14F-4D97-AF65-F5344CB8AC3E}">
        <p14:creationId xmlns:p14="http://schemas.microsoft.com/office/powerpoint/2010/main" val="3180486426"/>
      </p:ext>
    </p:extLst>
  </p:cSld>
  <p:clrMapOvr>
    <a:masterClrMapping/>
  </p:clrMapOvr>
</p:sld>
</file>

<file path=ppt/theme/theme1.xml><?xml version="1.0" encoding="utf-8"?>
<a:theme xmlns:a="http://schemas.openxmlformats.org/drawingml/2006/main" name="Horizon">
  <a:themeElements>
    <a:clrScheme name="Horizon">
      <a:dk1>
        <a:srgbClr val="000000"/>
      </a:dk1>
      <a:lt1>
        <a:srgbClr val="FFFFFF"/>
      </a:lt1>
      <a:dk2>
        <a:srgbClr val="1F2123"/>
      </a:dk2>
      <a:lt2>
        <a:srgbClr val="DC9E1F"/>
      </a:lt2>
      <a:accent1>
        <a:srgbClr val="7E97AD"/>
      </a:accent1>
      <a:accent2>
        <a:srgbClr val="CC8E60"/>
      </a:accent2>
      <a:accent3>
        <a:srgbClr val="7A6A60"/>
      </a:accent3>
      <a:accent4>
        <a:srgbClr val="B4936D"/>
      </a:accent4>
      <a:accent5>
        <a:srgbClr val="67787B"/>
      </a:accent5>
      <a:accent6>
        <a:srgbClr val="9D936F"/>
      </a:accent6>
      <a:hlink>
        <a:srgbClr val="646464"/>
      </a:hlink>
      <a:folHlink>
        <a:srgbClr val="969696"/>
      </a:folHlink>
    </a:clrScheme>
    <a:fontScheme name="Horizon">
      <a:majorFont>
        <a:latin typeface="Arial Narrow"/>
        <a:ea typeface=""/>
        <a:cs typeface=""/>
        <a:font script="Jpan" typeface="HGｺﾞｼｯｸM"/>
        <a:font script="Hang" typeface="HY얕은샘물M"/>
        <a:font script="Hans" typeface="方正姚体"/>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Arial Narrow"/>
        <a:ea typeface=""/>
        <a:cs typeface=""/>
        <a:font script="Jpan" typeface="HGｺﾞｼｯｸM"/>
        <a:font script="Hang" typeface="HY얕은샘물M"/>
        <a:font script="Hans" typeface="方正姚体"/>
        <a:font script="Hant" typeface="微軟正黑體"/>
        <a:font script="Arab" typeface="Arial"/>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Horizon">
      <a:fillStyleLst>
        <a:solidFill>
          <a:schemeClr val="phClr"/>
        </a:solidFill>
        <a:gradFill rotWithShape="1">
          <a:gsLst>
            <a:gs pos="0">
              <a:schemeClr val="phClr">
                <a:tint val="83000"/>
                <a:shade val="100000"/>
                <a:satMod val="100000"/>
              </a:schemeClr>
            </a:gs>
            <a:gs pos="100000">
              <a:schemeClr val="phClr">
                <a:tint val="61000"/>
                <a:alpha val="100000"/>
                <a:satMod val="200000"/>
              </a:schemeClr>
            </a:gs>
          </a:gsLst>
          <a:path path="circle">
            <a:fillToRect l="100000" t="100000" r="100000" b="100000"/>
          </a:path>
        </a:gradFill>
        <a:gradFill rotWithShape="1">
          <a:gsLst>
            <a:gs pos="0">
              <a:schemeClr val="phClr">
                <a:shade val="85000"/>
              </a:schemeClr>
            </a:gs>
            <a:gs pos="100000">
              <a:schemeClr val="phClr">
                <a:tint val="90000"/>
                <a:alpha val="100000"/>
                <a:satMod val="200000"/>
              </a:schemeClr>
            </a:gs>
          </a:gsLst>
          <a:path path="circle">
            <a:fillToRect l="100000" t="100000" r="100000" b="100000"/>
          </a:path>
        </a:gradFill>
      </a:fillStyleLst>
      <a:lnStyleLst>
        <a:ln w="9525" cap="flat" cmpd="sng" algn="ctr">
          <a:solidFill>
            <a:schemeClr val="phClr"/>
          </a:solidFill>
          <a:prstDash val="solid"/>
        </a:ln>
        <a:ln w="10795" cap="flat" cmpd="sng" algn="ctr">
          <a:solidFill>
            <a:schemeClr val="phClr"/>
          </a:solidFill>
          <a:prstDash val="solid"/>
        </a:ln>
        <a:ln w="15240" cap="flat" cmpd="sng" algn="ctr">
          <a:solidFill>
            <a:schemeClr val="phClr">
              <a:tint val="25000"/>
              <a:alpha val="25000"/>
            </a:schemeClr>
          </a:solidFill>
          <a:prstDash val="solid"/>
        </a:ln>
      </a:lnStyleLst>
      <a:effectStyleLst>
        <a:effectStyle>
          <a:effectLst>
            <a:outerShdw blurRad="38100" dist="25400" dir="5400000" rotWithShape="0">
              <a:srgbClr val="000000">
                <a:alpha val="40000"/>
              </a:srgbClr>
            </a:outerShdw>
          </a:effectLst>
        </a:effectStyle>
        <a:effectStyle>
          <a:effectLst>
            <a:outerShdw blurRad="50800" dist="42924" dir="5400000" rotWithShape="0">
              <a:srgbClr val="000000">
                <a:alpha val="40000"/>
              </a:srgbClr>
            </a:outerShdw>
          </a:effectLst>
        </a:effectStyle>
        <a:effectStyle>
          <a:effectLst>
            <a:outerShdw blurRad="50800" dist="25400" dir="5400000" rotWithShape="0">
              <a:srgbClr val="000000">
                <a:alpha val="40000"/>
              </a:srgbClr>
            </a:outerShdw>
          </a:effectLst>
          <a:scene3d>
            <a:camera prst="orthographicFront">
              <a:rot lat="0" lon="0" rev="0"/>
            </a:camera>
            <a:lightRig rig="flat" dir="t">
              <a:rot lat="0" lon="0" rev="3600000"/>
            </a:lightRig>
          </a:scene3d>
          <a:sp3d prstMaterial="flat">
            <a:bevelT w="34925" h="47625" prst="coolSlant"/>
          </a:sp3d>
        </a:effectStyle>
      </a:effectStyleLst>
      <a:bgFillStyleLst>
        <a:solidFill>
          <a:schemeClr val="phClr"/>
        </a:solidFill>
        <a:gradFill rotWithShape="1">
          <a:gsLst>
            <a:gs pos="0">
              <a:schemeClr val="phClr">
                <a:tint val="96000"/>
                <a:shade val="100000"/>
                <a:alpha val="100000"/>
                <a:satMod val="140000"/>
              </a:schemeClr>
            </a:gs>
            <a:gs pos="31000">
              <a:schemeClr val="phClr">
                <a:tint val="100000"/>
                <a:shade val="90000"/>
                <a:alpha val="100000"/>
              </a:schemeClr>
            </a:gs>
            <a:gs pos="100000">
              <a:schemeClr val="phClr">
                <a:tint val="100000"/>
                <a:shade val="80000"/>
                <a:alpha val="100000"/>
              </a:schemeClr>
            </a:gs>
          </a:gsLst>
          <a:lin ang="5400000" scaled="0"/>
        </a:gradFill>
        <a:gradFill rotWithShape="1">
          <a:gsLst>
            <a:gs pos="0">
              <a:schemeClr val="phClr">
                <a:tint val="96000"/>
                <a:shade val="100000"/>
                <a:alpha val="100000"/>
                <a:satMod val="180000"/>
              </a:schemeClr>
            </a:gs>
            <a:gs pos="41000">
              <a:schemeClr val="phClr">
                <a:tint val="100000"/>
                <a:shade val="100000"/>
                <a:alpha val="100000"/>
                <a:satMod val="150000"/>
              </a:schemeClr>
            </a:gs>
            <a:gs pos="100000">
              <a:schemeClr val="phClr">
                <a:tint val="100000"/>
                <a:shade val="65000"/>
                <a:alpha val="100000"/>
              </a:schemeClr>
            </a:gs>
          </a:gsLst>
          <a:path path="circle">
            <a:fillToRect l="50000" t="80000" r="100000" b="10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Horizon</Template>
  <TotalTime>8</TotalTime>
  <Words>1263</Words>
  <Application>Microsoft Office PowerPoint</Application>
  <PresentationFormat>Expunere pe ecran (4:3)</PresentationFormat>
  <Paragraphs>47</Paragraphs>
  <Slides>7</Slides>
  <Notes>5</Notes>
  <HiddenSlides>0</HiddenSlides>
  <MMClips>0</MMClips>
  <ScaleCrop>false</ScaleCrop>
  <HeadingPairs>
    <vt:vector size="6" baseType="variant">
      <vt:variant>
        <vt:lpstr>Fonturi utilizate</vt:lpstr>
      </vt:variant>
      <vt:variant>
        <vt:i4>3</vt:i4>
      </vt:variant>
      <vt:variant>
        <vt:lpstr>Temă</vt:lpstr>
      </vt:variant>
      <vt:variant>
        <vt:i4>1</vt:i4>
      </vt:variant>
      <vt:variant>
        <vt:lpstr>Titluri diapozitive</vt:lpstr>
      </vt:variant>
      <vt:variant>
        <vt:i4>7</vt:i4>
      </vt:variant>
    </vt:vector>
  </HeadingPairs>
  <TitlesOfParts>
    <vt:vector size="11" baseType="lpstr">
      <vt:lpstr>Arial</vt:lpstr>
      <vt:lpstr>Arial Narrow</vt:lpstr>
      <vt:lpstr>Calibri</vt:lpstr>
      <vt:lpstr>Horizon</vt:lpstr>
      <vt:lpstr>Learning in the Digital Era</vt:lpstr>
      <vt:lpstr>Introduction </vt:lpstr>
      <vt:lpstr>Importance of digital learning</vt:lpstr>
      <vt:lpstr>Digital learning over the development of career</vt:lpstr>
      <vt:lpstr>Conclusions </vt:lpstr>
      <vt:lpstr>References</vt:lpstr>
      <vt:lpstr>Thank you</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in the Digital Era</dc:title>
  <cp:lastModifiedBy>dinu.viorel33@gmail.com</cp:lastModifiedBy>
  <cp:revision>1</cp:revision>
  <dcterms:created xsi:type="dcterms:W3CDTF">2023-04-23T09:40:29Z</dcterms:created>
  <dcterms:modified xsi:type="dcterms:W3CDTF">2023-04-24T10:26:52Z</dcterms:modified>
</cp:coreProperties>
</file>