
<file path=[Content_Types].xml><?xml version="1.0" encoding="utf-8"?>
<Types xmlns="http://schemas.openxmlformats.org/package/2006/content-types">
  <Default Extension="jfif" ContentType="image/jpeg"/>
  <Default Extension="jpeg" ContentType="image/jpeg"/>
  <Default Extension="jpg" ContentType="image/jpeg"/>
  <Default Extension="png" ContentType="image/png"/>
  <Default Extension="rels" ContentType="application/vnd.openxmlformats-package.relationships+xml"/>
  <Default Extension="xml" ContentType="application/xml"/>
  <Override PartName="/ppt/webextensions/taskpanes.xml" ContentType="application/vnd.ms-office.webextensiontaskpanes+xml"/>
  <Override PartName="/ppt/webextensions/webextension1.xml" ContentType="application/vnd.ms-office.webextens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theme/theme2.xml" ContentType="application/vnd.openxmlformats-officedocument.theme+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3.xml" ContentType="application/vnd.openxmlformats-officedocument.theme+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theme/theme4.xml" ContentType="application/vnd.openxmlformats-officedocument.theme+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theme/theme5.xml" ContentType="application/vnd.openxmlformats-officedocument.theme+xml"/>
  <Override PartName="/ppt/theme/theme6.xml" ContentType="application/vnd.openxmlformats-officedocument.theme+xml"/>
  <Override PartName="/ppt/theme/theme7.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thumbnail" Target="docProps/thumbnail.jpeg"/><Relationship Id="rId2" Type="http://schemas.openxmlformats.org/officeDocument/2006/relationships/officeDocument" Target="ppt/presentation.xml"/><Relationship Id="rId1" Type="http://schemas.microsoft.com/office/2011/relationships/webextensiontaskpanes" Target="ppt/webextensions/taskpanes.xml"/><Relationship Id="rId6" Type="http://schemas.openxmlformats.org/officeDocument/2006/relationships/custom-properties" Target="docProps/custom.xml"/><Relationship Id="rId5" Type="http://schemas.openxmlformats.org/officeDocument/2006/relationships/extended-properties" Target="docProps/app.xml"/><Relationship Id="rId4" Type="http://schemas.openxmlformats.org/package/2006/relationships/metadata/core-properties" Target="docProps/core.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 id="2147483673" r:id="rId5"/>
    <p:sldMasterId id="2147483660" r:id="rId6"/>
    <p:sldMasterId id="2147483667" r:id="rId7"/>
    <p:sldMasterId id="2147483688" r:id="rId8"/>
  </p:sldMasterIdLst>
  <p:notesMasterIdLst>
    <p:notesMasterId r:id="rId30"/>
  </p:notesMasterIdLst>
  <p:handoutMasterIdLst>
    <p:handoutMasterId r:id="rId31"/>
  </p:handoutMasterIdLst>
  <p:sldIdLst>
    <p:sldId id="256" r:id="rId9"/>
    <p:sldId id="260" r:id="rId10"/>
    <p:sldId id="292" r:id="rId11"/>
    <p:sldId id="262" r:id="rId12"/>
    <p:sldId id="263" r:id="rId13"/>
    <p:sldId id="264" r:id="rId14"/>
    <p:sldId id="265" r:id="rId15"/>
    <p:sldId id="266" r:id="rId16"/>
    <p:sldId id="293" r:id="rId17"/>
    <p:sldId id="267" r:id="rId18"/>
    <p:sldId id="268" r:id="rId19"/>
    <p:sldId id="269" r:id="rId20"/>
    <p:sldId id="270" r:id="rId21"/>
    <p:sldId id="271" r:id="rId22"/>
    <p:sldId id="295" r:id="rId23"/>
    <p:sldId id="294" r:id="rId24"/>
    <p:sldId id="297" r:id="rId25"/>
    <p:sldId id="272" r:id="rId26"/>
    <p:sldId id="298" r:id="rId27"/>
    <p:sldId id="291" r:id="rId28"/>
    <p:sldId id="296" r:id="rId2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69" autoAdjust="0"/>
    <p:restoredTop sz="94660"/>
  </p:normalViewPr>
  <p:slideViewPr>
    <p:cSldViewPr>
      <p:cViewPr varScale="1">
        <p:scale>
          <a:sx n="112" d="100"/>
          <a:sy n="112" d="100"/>
        </p:scale>
        <p:origin x="492" y="108"/>
      </p:cViewPr>
      <p:guideLst>
        <p:guide orient="horz" pos="2160"/>
        <p:guide pos="3840"/>
      </p:guideLst>
    </p:cSldViewPr>
  </p:slideViewPr>
  <p:notesTextViewPr>
    <p:cViewPr>
      <p:scale>
        <a:sx n="1" d="1"/>
        <a:sy n="1" d="1"/>
      </p:scale>
      <p:origin x="0" y="0"/>
    </p:cViewPr>
  </p:notesTextViewPr>
  <p:notesViewPr>
    <p:cSldViewPr>
      <p:cViewPr varScale="1">
        <p:scale>
          <a:sx n="83" d="100"/>
          <a:sy n="83" d="100"/>
        </p:scale>
        <p:origin x="-2166" y="-78"/>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5.xml"/><Relationship Id="rId18" Type="http://schemas.openxmlformats.org/officeDocument/2006/relationships/slide" Target="slides/slide10.xml"/><Relationship Id="rId26" Type="http://schemas.openxmlformats.org/officeDocument/2006/relationships/slide" Target="slides/slide18.xml"/><Relationship Id="rId3" Type="http://schemas.openxmlformats.org/officeDocument/2006/relationships/customXml" Target="../customXml/item3.xml"/><Relationship Id="rId21" Type="http://schemas.openxmlformats.org/officeDocument/2006/relationships/slide" Target="slides/slide13.xml"/><Relationship Id="rId34" Type="http://schemas.openxmlformats.org/officeDocument/2006/relationships/theme" Target="theme/theme1.xml"/><Relationship Id="rId7" Type="http://schemas.openxmlformats.org/officeDocument/2006/relationships/slideMaster" Target="slideMasters/slideMaster4.xml"/><Relationship Id="rId12" Type="http://schemas.openxmlformats.org/officeDocument/2006/relationships/slide" Target="slides/slide4.xml"/><Relationship Id="rId17" Type="http://schemas.openxmlformats.org/officeDocument/2006/relationships/slide" Target="slides/slide9.xml"/><Relationship Id="rId25" Type="http://schemas.openxmlformats.org/officeDocument/2006/relationships/slide" Target="slides/slide17.xml"/><Relationship Id="rId33"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slide" Target="slides/slide8.xml"/><Relationship Id="rId20" Type="http://schemas.openxmlformats.org/officeDocument/2006/relationships/slide" Target="slides/slide12.xml"/><Relationship Id="rId29" Type="http://schemas.openxmlformats.org/officeDocument/2006/relationships/slide" Target="slides/slide21.xml"/><Relationship Id="rId1" Type="http://schemas.openxmlformats.org/officeDocument/2006/relationships/customXml" Target="../customXml/item1.xml"/><Relationship Id="rId6" Type="http://schemas.openxmlformats.org/officeDocument/2006/relationships/slideMaster" Target="slideMasters/slideMaster3.xml"/><Relationship Id="rId11" Type="http://schemas.openxmlformats.org/officeDocument/2006/relationships/slide" Target="slides/slide3.xml"/><Relationship Id="rId24" Type="http://schemas.openxmlformats.org/officeDocument/2006/relationships/slide" Target="slides/slide16.xml"/><Relationship Id="rId32" Type="http://schemas.openxmlformats.org/officeDocument/2006/relationships/presProps" Target="presProps.xml"/><Relationship Id="rId5" Type="http://schemas.openxmlformats.org/officeDocument/2006/relationships/slideMaster" Target="slideMasters/slideMaster2.xml"/><Relationship Id="rId15" Type="http://schemas.openxmlformats.org/officeDocument/2006/relationships/slide" Target="slides/slide7.xml"/><Relationship Id="rId23" Type="http://schemas.openxmlformats.org/officeDocument/2006/relationships/slide" Target="slides/slide15.xml"/><Relationship Id="rId28" Type="http://schemas.openxmlformats.org/officeDocument/2006/relationships/slide" Target="slides/slide20.xml"/><Relationship Id="rId10" Type="http://schemas.openxmlformats.org/officeDocument/2006/relationships/slide" Target="slides/slide2.xml"/><Relationship Id="rId19" Type="http://schemas.openxmlformats.org/officeDocument/2006/relationships/slide" Target="slides/slide11.xml"/><Relationship Id="rId31" Type="http://schemas.openxmlformats.org/officeDocument/2006/relationships/handoutMaster" Target="handoutMasters/handoutMaster1.xml"/><Relationship Id="rId4" Type="http://schemas.openxmlformats.org/officeDocument/2006/relationships/slideMaster" Target="slideMasters/slideMaster1.xml"/><Relationship Id="rId9" Type="http://schemas.openxmlformats.org/officeDocument/2006/relationships/slide" Target="slides/slide1.xml"/><Relationship Id="rId14" Type="http://schemas.openxmlformats.org/officeDocument/2006/relationships/slide" Target="slides/slide6.xml"/><Relationship Id="rId22" Type="http://schemas.openxmlformats.org/officeDocument/2006/relationships/slide" Target="slides/slide14.xml"/><Relationship Id="rId27" Type="http://schemas.openxmlformats.org/officeDocument/2006/relationships/slide" Target="slides/slide19.xml"/><Relationship Id="rId30" Type="http://schemas.openxmlformats.org/officeDocument/2006/relationships/notesMaster" Target="notesMasters/notesMaster1.xml"/><Relationship Id="rId35" Type="http://schemas.openxmlformats.org/officeDocument/2006/relationships/tableStyles" Target="tableStyles.xml"/><Relationship Id="rId8" Type="http://schemas.openxmlformats.org/officeDocument/2006/relationships/slideMaster" Target="slideMasters/slideMaster5.xml"/></Relationships>
</file>

<file path=ppt/diagrams/colors1.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CB8D55E1-601D-4040-8119-3E7F5EA83BA8}" type="doc">
      <dgm:prSet loTypeId="urn:microsoft.com/office/officeart/2008/layout/LinedList" loCatId="list" qsTypeId="urn:microsoft.com/office/officeart/2005/8/quickstyle/simple1" qsCatId="simple" csTypeId="urn:microsoft.com/office/officeart/2005/8/colors/colorful5" csCatId="colorful"/>
      <dgm:spPr/>
      <dgm:t>
        <a:bodyPr/>
        <a:lstStyle/>
        <a:p>
          <a:endParaRPr lang="en-US"/>
        </a:p>
      </dgm:t>
    </dgm:pt>
    <dgm:pt modelId="{8C3B2AFC-421D-4DC9-AB42-E9FFDB3EE1C2}">
      <dgm:prSet/>
      <dgm:spPr/>
      <dgm:t>
        <a:bodyPr/>
        <a:lstStyle/>
        <a:p>
          <a:r>
            <a:rPr lang="en-GB" dirty="0"/>
            <a:t>Functionalism</a:t>
          </a:r>
          <a:endParaRPr lang="en-US" dirty="0"/>
        </a:p>
      </dgm:t>
    </dgm:pt>
    <dgm:pt modelId="{F1B89FD4-E9C2-436C-886D-0BB39598E4ED}" type="parTrans" cxnId="{4A09952D-F020-401D-8AFB-3BB8B6741FEE}">
      <dgm:prSet/>
      <dgm:spPr/>
      <dgm:t>
        <a:bodyPr/>
        <a:lstStyle/>
        <a:p>
          <a:endParaRPr lang="en-US"/>
        </a:p>
      </dgm:t>
    </dgm:pt>
    <dgm:pt modelId="{B860BD89-9137-4FDC-92BC-E170CDFE922A}" type="sibTrans" cxnId="{4A09952D-F020-401D-8AFB-3BB8B6741FEE}">
      <dgm:prSet/>
      <dgm:spPr/>
      <dgm:t>
        <a:bodyPr/>
        <a:lstStyle/>
        <a:p>
          <a:endParaRPr lang="en-US"/>
        </a:p>
      </dgm:t>
    </dgm:pt>
    <dgm:pt modelId="{81A6600F-1C75-4B56-82BE-434550AACBA9}">
      <dgm:prSet/>
      <dgm:spPr/>
      <dgm:t>
        <a:bodyPr/>
        <a:lstStyle/>
        <a:p>
          <a:r>
            <a:rPr lang="en-GB"/>
            <a:t>Conflict Theory</a:t>
          </a:r>
          <a:endParaRPr lang="en-US"/>
        </a:p>
      </dgm:t>
    </dgm:pt>
    <dgm:pt modelId="{E8AB7BE8-B53F-481A-9F8E-EC51BC2ACB5E}" type="parTrans" cxnId="{06C4F70C-ACAE-44FA-B9C1-0F802BB5DB40}">
      <dgm:prSet/>
      <dgm:spPr/>
      <dgm:t>
        <a:bodyPr/>
        <a:lstStyle/>
        <a:p>
          <a:endParaRPr lang="en-US"/>
        </a:p>
      </dgm:t>
    </dgm:pt>
    <dgm:pt modelId="{0D61EE16-4778-4B7A-B7D7-A6B99B360CD9}" type="sibTrans" cxnId="{06C4F70C-ACAE-44FA-B9C1-0F802BB5DB40}">
      <dgm:prSet/>
      <dgm:spPr/>
      <dgm:t>
        <a:bodyPr/>
        <a:lstStyle/>
        <a:p>
          <a:endParaRPr lang="en-US"/>
        </a:p>
      </dgm:t>
    </dgm:pt>
    <dgm:pt modelId="{9C859F47-B439-453E-ADCB-42BB343A7439}">
      <dgm:prSet/>
      <dgm:spPr/>
      <dgm:t>
        <a:bodyPr/>
        <a:lstStyle/>
        <a:p>
          <a:r>
            <a:rPr lang="en-GB"/>
            <a:t>Symbolic Interaction</a:t>
          </a:r>
          <a:endParaRPr lang="en-US"/>
        </a:p>
      </dgm:t>
    </dgm:pt>
    <dgm:pt modelId="{D4FFB860-8C4C-4EEB-AC81-188CDC2E8DC1}" type="parTrans" cxnId="{8818C769-20C6-4C92-BE1F-8073A13BDAA0}">
      <dgm:prSet/>
      <dgm:spPr/>
      <dgm:t>
        <a:bodyPr/>
        <a:lstStyle/>
        <a:p>
          <a:endParaRPr lang="en-US"/>
        </a:p>
      </dgm:t>
    </dgm:pt>
    <dgm:pt modelId="{C815EB6E-6E3A-44C2-BAD3-22B30A0C3649}" type="sibTrans" cxnId="{8818C769-20C6-4C92-BE1F-8073A13BDAA0}">
      <dgm:prSet/>
      <dgm:spPr/>
      <dgm:t>
        <a:bodyPr/>
        <a:lstStyle/>
        <a:p>
          <a:endParaRPr lang="en-US"/>
        </a:p>
      </dgm:t>
    </dgm:pt>
    <dgm:pt modelId="{72267935-907B-4340-AE82-D4EBE0E96B3A}">
      <dgm:prSet/>
      <dgm:spPr/>
      <dgm:t>
        <a:bodyPr/>
        <a:lstStyle/>
        <a:p>
          <a:r>
            <a:rPr lang="en-GB"/>
            <a:t>Feminism </a:t>
          </a:r>
          <a:endParaRPr lang="en-US"/>
        </a:p>
      </dgm:t>
    </dgm:pt>
    <dgm:pt modelId="{709387B8-E900-439D-A98F-6C0FF6A9D729}" type="parTrans" cxnId="{721AD99B-E3E1-4617-8209-D6114319F48E}">
      <dgm:prSet/>
      <dgm:spPr/>
      <dgm:t>
        <a:bodyPr/>
        <a:lstStyle/>
        <a:p>
          <a:endParaRPr lang="en-US"/>
        </a:p>
      </dgm:t>
    </dgm:pt>
    <dgm:pt modelId="{91A960BC-8024-4CAA-9784-73519D05F571}" type="sibTrans" cxnId="{721AD99B-E3E1-4617-8209-D6114319F48E}">
      <dgm:prSet/>
      <dgm:spPr/>
      <dgm:t>
        <a:bodyPr/>
        <a:lstStyle/>
        <a:p>
          <a:endParaRPr lang="en-US"/>
        </a:p>
      </dgm:t>
    </dgm:pt>
    <dgm:pt modelId="{D80A587E-AC4C-406E-838B-8953BA9719D6}">
      <dgm:prSet/>
      <dgm:spPr/>
      <dgm:t>
        <a:bodyPr/>
        <a:lstStyle/>
        <a:p>
          <a:r>
            <a:rPr lang="en-GB"/>
            <a:t>Postmodernism </a:t>
          </a:r>
          <a:endParaRPr lang="en-US"/>
        </a:p>
      </dgm:t>
    </dgm:pt>
    <dgm:pt modelId="{2675C12D-6566-47C6-B4E6-258A140B7387}" type="parTrans" cxnId="{7B832B6F-B64E-4346-A459-219B3938CBEC}">
      <dgm:prSet/>
      <dgm:spPr/>
      <dgm:t>
        <a:bodyPr/>
        <a:lstStyle/>
        <a:p>
          <a:endParaRPr lang="en-US"/>
        </a:p>
      </dgm:t>
    </dgm:pt>
    <dgm:pt modelId="{8631DEC2-DFF8-4F1E-8F92-F877D35D0164}" type="sibTrans" cxnId="{7B832B6F-B64E-4346-A459-219B3938CBEC}">
      <dgm:prSet/>
      <dgm:spPr/>
      <dgm:t>
        <a:bodyPr/>
        <a:lstStyle/>
        <a:p>
          <a:endParaRPr lang="en-US"/>
        </a:p>
      </dgm:t>
    </dgm:pt>
    <dgm:pt modelId="{7329FEA4-7013-4D21-9F9E-6BF76F2FEEFD}" type="pres">
      <dgm:prSet presAssocID="{CB8D55E1-601D-4040-8119-3E7F5EA83BA8}" presName="vert0" presStyleCnt="0">
        <dgm:presLayoutVars>
          <dgm:dir/>
          <dgm:animOne val="branch"/>
          <dgm:animLvl val="lvl"/>
        </dgm:presLayoutVars>
      </dgm:prSet>
      <dgm:spPr/>
    </dgm:pt>
    <dgm:pt modelId="{66BBCF68-9F4A-44B4-88F2-14C841A6BB1A}" type="pres">
      <dgm:prSet presAssocID="{8C3B2AFC-421D-4DC9-AB42-E9FFDB3EE1C2}" presName="thickLine" presStyleLbl="alignNode1" presStyleIdx="0" presStyleCnt="5"/>
      <dgm:spPr/>
    </dgm:pt>
    <dgm:pt modelId="{CAE9AE7F-59B6-49D1-8983-6B3E81FABE22}" type="pres">
      <dgm:prSet presAssocID="{8C3B2AFC-421D-4DC9-AB42-E9FFDB3EE1C2}" presName="horz1" presStyleCnt="0"/>
      <dgm:spPr/>
    </dgm:pt>
    <dgm:pt modelId="{7CA4BA12-9026-4E6D-82AE-7E6830A0CCF6}" type="pres">
      <dgm:prSet presAssocID="{8C3B2AFC-421D-4DC9-AB42-E9FFDB3EE1C2}" presName="tx1" presStyleLbl="revTx" presStyleIdx="0" presStyleCnt="5"/>
      <dgm:spPr/>
    </dgm:pt>
    <dgm:pt modelId="{29D89611-6451-44EB-812B-BB6C97FF9297}" type="pres">
      <dgm:prSet presAssocID="{8C3B2AFC-421D-4DC9-AB42-E9FFDB3EE1C2}" presName="vert1" presStyleCnt="0"/>
      <dgm:spPr/>
    </dgm:pt>
    <dgm:pt modelId="{542F54B4-952C-494B-95C3-6A9387D6BC5E}" type="pres">
      <dgm:prSet presAssocID="{81A6600F-1C75-4B56-82BE-434550AACBA9}" presName="thickLine" presStyleLbl="alignNode1" presStyleIdx="1" presStyleCnt="5"/>
      <dgm:spPr/>
    </dgm:pt>
    <dgm:pt modelId="{FB9EAB19-15DF-4764-8B0A-7AC4A6D75A06}" type="pres">
      <dgm:prSet presAssocID="{81A6600F-1C75-4B56-82BE-434550AACBA9}" presName="horz1" presStyleCnt="0"/>
      <dgm:spPr/>
    </dgm:pt>
    <dgm:pt modelId="{1164FD9A-784A-45C9-A3AC-8A3201BCC330}" type="pres">
      <dgm:prSet presAssocID="{81A6600F-1C75-4B56-82BE-434550AACBA9}" presName="tx1" presStyleLbl="revTx" presStyleIdx="1" presStyleCnt="5"/>
      <dgm:spPr/>
    </dgm:pt>
    <dgm:pt modelId="{A306242F-88C4-4544-86D7-851E14B7810F}" type="pres">
      <dgm:prSet presAssocID="{81A6600F-1C75-4B56-82BE-434550AACBA9}" presName="vert1" presStyleCnt="0"/>
      <dgm:spPr/>
    </dgm:pt>
    <dgm:pt modelId="{DD8F06D3-DA55-416A-B525-1000D1BDDA05}" type="pres">
      <dgm:prSet presAssocID="{9C859F47-B439-453E-ADCB-42BB343A7439}" presName="thickLine" presStyleLbl="alignNode1" presStyleIdx="2" presStyleCnt="5"/>
      <dgm:spPr/>
    </dgm:pt>
    <dgm:pt modelId="{1C85672C-418D-4F17-B0E6-FF4599482649}" type="pres">
      <dgm:prSet presAssocID="{9C859F47-B439-453E-ADCB-42BB343A7439}" presName="horz1" presStyleCnt="0"/>
      <dgm:spPr/>
    </dgm:pt>
    <dgm:pt modelId="{9FBD6EED-C5B1-42A9-8AB0-0656AC657A21}" type="pres">
      <dgm:prSet presAssocID="{9C859F47-B439-453E-ADCB-42BB343A7439}" presName="tx1" presStyleLbl="revTx" presStyleIdx="2" presStyleCnt="5"/>
      <dgm:spPr/>
    </dgm:pt>
    <dgm:pt modelId="{A9C1D277-4AD5-4DA3-96F7-A9C4E1C694F5}" type="pres">
      <dgm:prSet presAssocID="{9C859F47-B439-453E-ADCB-42BB343A7439}" presName="vert1" presStyleCnt="0"/>
      <dgm:spPr/>
    </dgm:pt>
    <dgm:pt modelId="{ADC54574-44B9-440F-B2CE-618E93BBC64E}" type="pres">
      <dgm:prSet presAssocID="{72267935-907B-4340-AE82-D4EBE0E96B3A}" presName="thickLine" presStyleLbl="alignNode1" presStyleIdx="3" presStyleCnt="5"/>
      <dgm:spPr/>
    </dgm:pt>
    <dgm:pt modelId="{087A8984-ED30-4B84-876E-DCF0E7D5EF6D}" type="pres">
      <dgm:prSet presAssocID="{72267935-907B-4340-AE82-D4EBE0E96B3A}" presName="horz1" presStyleCnt="0"/>
      <dgm:spPr/>
    </dgm:pt>
    <dgm:pt modelId="{4B6A9B81-ACBC-4D9A-B726-EF5D6C60073F}" type="pres">
      <dgm:prSet presAssocID="{72267935-907B-4340-AE82-D4EBE0E96B3A}" presName="tx1" presStyleLbl="revTx" presStyleIdx="3" presStyleCnt="5"/>
      <dgm:spPr/>
    </dgm:pt>
    <dgm:pt modelId="{063B3332-37FB-4584-897E-B9FAD1447466}" type="pres">
      <dgm:prSet presAssocID="{72267935-907B-4340-AE82-D4EBE0E96B3A}" presName="vert1" presStyleCnt="0"/>
      <dgm:spPr/>
    </dgm:pt>
    <dgm:pt modelId="{B3868B89-181C-4826-B201-F93E6201ECD9}" type="pres">
      <dgm:prSet presAssocID="{D80A587E-AC4C-406E-838B-8953BA9719D6}" presName="thickLine" presStyleLbl="alignNode1" presStyleIdx="4" presStyleCnt="5"/>
      <dgm:spPr/>
    </dgm:pt>
    <dgm:pt modelId="{FBB12126-139D-433C-92AE-87939C1FA967}" type="pres">
      <dgm:prSet presAssocID="{D80A587E-AC4C-406E-838B-8953BA9719D6}" presName="horz1" presStyleCnt="0"/>
      <dgm:spPr/>
    </dgm:pt>
    <dgm:pt modelId="{84EEE4DD-DA8B-4785-9FB6-A6C4C54B943F}" type="pres">
      <dgm:prSet presAssocID="{D80A587E-AC4C-406E-838B-8953BA9719D6}" presName="tx1" presStyleLbl="revTx" presStyleIdx="4" presStyleCnt="5"/>
      <dgm:spPr/>
    </dgm:pt>
    <dgm:pt modelId="{581F5754-4A9E-4600-801F-50BE94E2874D}" type="pres">
      <dgm:prSet presAssocID="{D80A587E-AC4C-406E-838B-8953BA9719D6}" presName="vert1" presStyleCnt="0"/>
      <dgm:spPr/>
    </dgm:pt>
  </dgm:ptLst>
  <dgm:cxnLst>
    <dgm:cxn modelId="{06C4F70C-ACAE-44FA-B9C1-0F802BB5DB40}" srcId="{CB8D55E1-601D-4040-8119-3E7F5EA83BA8}" destId="{81A6600F-1C75-4B56-82BE-434550AACBA9}" srcOrd="1" destOrd="0" parTransId="{E8AB7BE8-B53F-481A-9F8E-EC51BC2ACB5E}" sibTransId="{0D61EE16-4778-4B7A-B7D7-A6B99B360CD9}"/>
    <dgm:cxn modelId="{D2317C1C-E7CD-477D-B896-8A3A3906A499}" type="presOf" srcId="{9C859F47-B439-453E-ADCB-42BB343A7439}" destId="{9FBD6EED-C5B1-42A9-8AB0-0656AC657A21}" srcOrd="0" destOrd="0" presId="urn:microsoft.com/office/officeart/2008/layout/LinedList"/>
    <dgm:cxn modelId="{50C49929-6A67-4523-89E6-697672FF9D35}" type="presOf" srcId="{D80A587E-AC4C-406E-838B-8953BA9719D6}" destId="{84EEE4DD-DA8B-4785-9FB6-A6C4C54B943F}" srcOrd="0" destOrd="0" presId="urn:microsoft.com/office/officeart/2008/layout/LinedList"/>
    <dgm:cxn modelId="{4A09952D-F020-401D-8AFB-3BB8B6741FEE}" srcId="{CB8D55E1-601D-4040-8119-3E7F5EA83BA8}" destId="{8C3B2AFC-421D-4DC9-AB42-E9FFDB3EE1C2}" srcOrd="0" destOrd="0" parTransId="{F1B89FD4-E9C2-436C-886D-0BB39598E4ED}" sibTransId="{B860BD89-9137-4FDC-92BC-E170CDFE922A}"/>
    <dgm:cxn modelId="{2A290639-49B2-4CD8-9742-A7BBFF5F9FBD}" type="presOf" srcId="{72267935-907B-4340-AE82-D4EBE0E96B3A}" destId="{4B6A9B81-ACBC-4D9A-B726-EF5D6C60073F}" srcOrd="0" destOrd="0" presId="urn:microsoft.com/office/officeart/2008/layout/LinedList"/>
    <dgm:cxn modelId="{8818C769-20C6-4C92-BE1F-8073A13BDAA0}" srcId="{CB8D55E1-601D-4040-8119-3E7F5EA83BA8}" destId="{9C859F47-B439-453E-ADCB-42BB343A7439}" srcOrd="2" destOrd="0" parTransId="{D4FFB860-8C4C-4EEB-AC81-188CDC2E8DC1}" sibTransId="{C815EB6E-6E3A-44C2-BAD3-22B30A0C3649}"/>
    <dgm:cxn modelId="{7B832B6F-B64E-4346-A459-219B3938CBEC}" srcId="{CB8D55E1-601D-4040-8119-3E7F5EA83BA8}" destId="{D80A587E-AC4C-406E-838B-8953BA9719D6}" srcOrd="4" destOrd="0" parTransId="{2675C12D-6566-47C6-B4E6-258A140B7387}" sibTransId="{8631DEC2-DFF8-4F1E-8F92-F877D35D0164}"/>
    <dgm:cxn modelId="{29B5A057-515C-49AA-81D5-CE59F3A00390}" type="presOf" srcId="{CB8D55E1-601D-4040-8119-3E7F5EA83BA8}" destId="{7329FEA4-7013-4D21-9F9E-6BF76F2FEEFD}" srcOrd="0" destOrd="0" presId="urn:microsoft.com/office/officeart/2008/layout/LinedList"/>
    <dgm:cxn modelId="{04386A95-9763-4ABC-BCEB-8EB30AFD7FB3}" type="presOf" srcId="{81A6600F-1C75-4B56-82BE-434550AACBA9}" destId="{1164FD9A-784A-45C9-A3AC-8A3201BCC330}" srcOrd="0" destOrd="0" presId="urn:microsoft.com/office/officeart/2008/layout/LinedList"/>
    <dgm:cxn modelId="{8A23619B-72B0-41D8-BC20-6EFF01FA17DB}" type="presOf" srcId="{8C3B2AFC-421D-4DC9-AB42-E9FFDB3EE1C2}" destId="{7CA4BA12-9026-4E6D-82AE-7E6830A0CCF6}" srcOrd="0" destOrd="0" presId="urn:microsoft.com/office/officeart/2008/layout/LinedList"/>
    <dgm:cxn modelId="{721AD99B-E3E1-4617-8209-D6114319F48E}" srcId="{CB8D55E1-601D-4040-8119-3E7F5EA83BA8}" destId="{72267935-907B-4340-AE82-D4EBE0E96B3A}" srcOrd="3" destOrd="0" parTransId="{709387B8-E900-439D-A98F-6C0FF6A9D729}" sibTransId="{91A960BC-8024-4CAA-9784-73519D05F571}"/>
    <dgm:cxn modelId="{D859DDE1-127B-4858-B863-65E25D59D44F}" type="presParOf" srcId="{7329FEA4-7013-4D21-9F9E-6BF76F2FEEFD}" destId="{66BBCF68-9F4A-44B4-88F2-14C841A6BB1A}" srcOrd="0" destOrd="0" presId="urn:microsoft.com/office/officeart/2008/layout/LinedList"/>
    <dgm:cxn modelId="{1DA1053A-BFAC-4ACD-A351-DC770B07D08E}" type="presParOf" srcId="{7329FEA4-7013-4D21-9F9E-6BF76F2FEEFD}" destId="{CAE9AE7F-59B6-49D1-8983-6B3E81FABE22}" srcOrd="1" destOrd="0" presId="urn:microsoft.com/office/officeart/2008/layout/LinedList"/>
    <dgm:cxn modelId="{65FB5BB5-C8E6-463D-BDC9-D49992C8D5D8}" type="presParOf" srcId="{CAE9AE7F-59B6-49D1-8983-6B3E81FABE22}" destId="{7CA4BA12-9026-4E6D-82AE-7E6830A0CCF6}" srcOrd="0" destOrd="0" presId="urn:microsoft.com/office/officeart/2008/layout/LinedList"/>
    <dgm:cxn modelId="{250C2C92-B21E-4C81-8C11-1EC231026938}" type="presParOf" srcId="{CAE9AE7F-59B6-49D1-8983-6B3E81FABE22}" destId="{29D89611-6451-44EB-812B-BB6C97FF9297}" srcOrd="1" destOrd="0" presId="urn:microsoft.com/office/officeart/2008/layout/LinedList"/>
    <dgm:cxn modelId="{2F06D65D-7FCC-4450-83D6-839F0384A278}" type="presParOf" srcId="{7329FEA4-7013-4D21-9F9E-6BF76F2FEEFD}" destId="{542F54B4-952C-494B-95C3-6A9387D6BC5E}" srcOrd="2" destOrd="0" presId="urn:microsoft.com/office/officeart/2008/layout/LinedList"/>
    <dgm:cxn modelId="{6D890093-4B34-45A4-833C-E8EA0648ED52}" type="presParOf" srcId="{7329FEA4-7013-4D21-9F9E-6BF76F2FEEFD}" destId="{FB9EAB19-15DF-4764-8B0A-7AC4A6D75A06}" srcOrd="3" destOrd="0" presId="urn:microsoft.com/office/officeart/2008/layout/LinedList"/>
    <dgm:cxn modelId="{EE37B72F-CF7D-48F1-9580-C9653B84F194}" type="presParOf" srcId="{FB9EAB19-15DF-4764-8B0A-7AC4A6D75A06}" destId="{1164FD9A-784A-45C9-A3AC-8A3201BCC330}" srcOrd="0" destOrd="0" presId="urn:microsoft.com/office/officeart/2008/layout/LinedList"/>
    <dgm:cxn modelId="{4D5999A9-8E2E-464F-9A39-45AED2AA2A9B}" type="presParOf" srcId="{FB9EAB19-15DF-4764-8B0A-7AC4A6D75A06}" destId="{A306242F-88C4-4544-86D7-851E14B7810F}" srcOrd="1" destOrd="0" presId="urn:microsoft.com/office/officeart/2008/layout/LinedList"/>
    <dgm:cxn modelId="{8BFF192F-88F8-4D7A-BA58-287BD9539A88}" type="presParOf" srcId="{7329FEA4-7013-4D21-9F9E-6BF76F2FEEFD}" destId="{DD8F06D3-DA55-416A-B525-1000D1BDDA05}" srcOrd="4" destOrd="0" presId="urn:microsoft.com/office/officeart/2008/layout/LinedList"/>
    <dgm:cxn modelId="{6A8A634D-3D96-41F0-9572-B554B24AA2D6}" type="presParOf" srcId="{7329FEA4-7013-4D21-9F9E-6BF76F2FEEFD}" destId="{1C85672C-418D-4F17-B0E6-FF4599482649}" srcOrd="5" destOrd="0" presId="urn:microsoft.com/office/officeart/2008/layout/LinedList"/>
    <dgm:cxn modelId="{F943DAFC-6469-4509-BF7E-D0C4EAE2929D}" type="presParOf" srcId="{1C85672C-418D-4F17-B0E6-FF4599482649}" destId="{9FBD6EED-C5B1-42A9-8AB0-0656AC657A21}" srcOrd="0" destOrd="0" presId="urn:microsoft.com/office/officeart/2008/layout/LinedList"/>
    <dgm:cxn modelId="{763B2A66-C493-44A3-B8F1-1089423CD41D}" type="presParOf" srcId="{1C85672C-418D-4F17-B0E6-FF4599482649}" destId="{A9C1D277-4AD5-4DA3-96F7-A9C4E1C694F5}" srcOrd="1" destOrd="0" presId="urn:microsoft.com/office/officeart/2008/layout/LinedList"/>
    <dgm:cxn modelId="{89B34D7C-0389-4C6C-9B55-0617D8DEBEF7}" type="presParOf" srcId="{7329FEA4-7013-4D21-9F9E-6BF76F2FEEFD}" destId="{ADC54574-44B9-440F-B2CE-618E93BBC64E}" srcOrd="6" destOrd="0" presId="urn:microsoft.com/office/officeart/2008/layout/LinedList"/>
    <dgm:cxn modelId="{1B4A02A6-D43D-439B-9249-78A831ED2707}" type="presParOf" srcId="{7329FEA4-7013-4D21-9F9E-6BF76F2FEEFD}" destId="{087A8984-ED30-4B84-876E-DCF0E7D5EF6D}" srcOrd="7" destOrd="0" presId="urn:microsoft.com/office/officeart/2008/layout/LinedList"/>
    <dgm:cxn modelId="{30096B96-14B7-4760-91D0-BAE36025A522}" type="presParOf" srcId="{087A8984-ED30-4B84-876E-DCF0E7D5EF6D}" destId="{4B6A9B81-ACBC-4D9A-B726-EF5D6C60073F}" srcOrd="0" destOrd="0" presId="urn:microsoft.com/office/officeart/2008/layout/LinedList"/>
    <dgm:cxn modelId="{C7205502-5B45-435B-B974-94E97DE00420}" type="presParOf" srcId="{087A8984-ED30-4B84-876E-DCF0E7D5EF6D}" destId="{063B3332-37FB-4584-897E-B9FAD1447466}" srcOrd="1" destOrd="0" presId="urn:microsoft.com/office/officeart/2008/layout/LinedList"/>
    <dgm:cxn modelId="{8F268FC0-310A-4CF4-8301-6BEF128CAAE2}" type="presParOf" srcId="{7329FEA4-7013-4D21-9F9E-6BF76F2FEEFD}" destId="{B3868B89-181C-4826-B201-F93E6201ECD9}" srcOrd="8" destOrd="0" presId="urn:microsoft.com/office/officeart/2008/layout/LinedList"/>
    <dgm:cxn modelId="{9542A9E3-F5EE-46DD-B18B-AD9062D19C74}" type="presParOf" srcId="{7329FEA4-7013-4D21-9F9E-6BF76F2FEEFD}" destId="{FBB12126-139D-433C-92AE-87939C1FA967}" srcOrd="9" destOrd="0" presId="urn:microsoft.com/office/officeart/2008/layout/LinedList"/>
    <dgm:cxn modelId="{E1BD3B97-B15F-43A8-A52F-1D95AD6918E8}" type="presParOf" srcId="{FBB12126-139D-433C-92AE-87939C1FA967}" destId="{84EEE4DD-DA8B-4785-9FB6-A6C4C54B943F}" srcOrd="0" destOrd="0" presId="urn:microsoft.com/office/officeart/2008/layout/LinedList"/>
    <dgm:cxn modelId="{507B78F4-720F-458E-AC60-040E5F0DAC93}" type="presParOf" srcId="{FBB12126-139D-433C-92AE-87939C1FA967}" destId="{581F5754-4A9E-4600-801F-50BE94E2874D}"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6BBCF68-9F4A-44B4-88F2-14C841A6BB1A}">
      <dsp:nvSpPr>
        <dsp:cNvPr id="0" name=""/>
        <dsp:cNvSpPr/>
      </dsp:nvSpPr>
      <dsp:spPr>
        <a:xfrm>
          <a:off x="0" y="569"/>
          <a:ext cx="7956550" cy="0"/>
        </a:xfrm>
        <a:prstGeom prst="line">
          <a:avLst/>
        </a:prstGeom>
        <a:solidFill>
          <a:schemeClr val="accent5">
            <a:hueOff val="0"/>
            <a:satOff val="0"/>
            <a:lumOff val="0"/>
            <a:alphaOff val="0"/>
          </a:schemeClr>
        </a:solidFill>
        <a:ln w="12700" cap="flat" cmpd="sng" algn="ctr">
          <a:solidFill>
            <a:schemeClr val="accent5">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CA4BA12-9026-4E6D-82AE-7E6830A0CCF6}">
      <dsp:nvSpPr>
        <dsp:cNvPr id="0" name=""/>
        <dsp:cNvSpPr/>
      </dsp:nvSpPr>
      <dsp:spPr>
        <a:xfrm>
          <a:off x="0" y="569"/>
          <a:ext cx="7956550" cy="93322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63830" tIns="163830" rIns="163830" bIns="163830" numCol="1" spcCol="1270" anchor="t" anchorCtr="0">
          <a:noAutofit/>
        </a:bodyPr>
        <a:lstStyle/>
        <a:p>
          <a:pPr marL="0" lvl="0" indent="0" algn="l" defTabSz="1911350">
            <a:lnSpc>
              <a:spcPct val="90000"/>
            </a:lnSpc>
            <a:spcBef>
              <a:spcPct val="0"/>
            </a:spcBef>
            <a:spcAft>
              <a:spcPct val="35000"/>
            </a:spcAft>
            <a:buNone/>
          </a:pPr>
          <a:r>
            <a:rPr lang="en-GB" sz="4300" kern="1200" dirty="0"/>
            <a:t>Functionalism</a:t>
          </a:r>
          <a:endParaRPr lang="en-US" sz="4300" kern="1200" dirty="0"/>
        </a:p>
      </dsp:txBody>
      <dsp:txXfrm>
        <a:off x="0" y="569"/>
        <a:ext cx="7956550" cy="933222"/>
      </dsp:txXfrm>
    </dsp:sp>
    <dsp:sp modelId="{542F54B4-952C-494B-95C3-6A9387D6BC5E}">
      <dsp:nvSpPr>
        <dsp:cNvPr id="0" name=""/>
        <dsp:cNvSpPr/>
      </dsp:nvSpPr>
      <dsp:spPr>
        <a:xfrm>
          <a:off x="0" y="933791"/>
          <a:ext cx="7956550" cy="0"/>
        </a:xfrm>
        <a:prstGeom prst="line">
          <a:avLst/>
        </a:prstGeom>
        <a:solidFill>
          <a:schemeClr val="accent5">
            <a:hueOff val="-1689636"/>
            <a:satOff val="-4355"/>
            <a:lumOff val="-2941"/>
            <a:alphaOff val="0"/>
          </a:schemeClr>
        </a:solidFill>
        <a:ln w="12700" cap="flat" cmpd="sng" algn="ctr">
          <a:solidFill>
            <a:schemeClr val="accent5">
              <a:hueOff val="-1689636"/>
              <a:satOff val="-4355"/>
              <a:lumOff val="-2941"/>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164FD9A-784A-45C9-A3AC-8A3201BCC330}">
      <dsp:nvSpPr>
        <dsp:cNvPr id="0" name=""/>
        <dsp:cNvSpPr/>
      </dsp:nvSpPr>
      <dsp:spPr>
        <a:xfrm>
          <a:off x="0" y="933791"/>
          <a:ext cx="7956550" cy="93322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63830" tIns="163830" rIns="163830" bIns="163830" numCol="1" spcCol="1270" anchor="t" anchorCtr="0">
          <a:noAutofit/>
        </a:bodyPr>
        <a:lstStyle/>
        <a:p>
          <a:pPr marL="0" lvl="0" indent="0" algn="l" defTabSz="1911350">
            <a:lnSpc>
              <a:spcPct val="90000"/>
            </a:lnSpc>
            <a:spcBef>
              <a:spcPct val="0"/>
            </a:spcBef>
            <a:spcAft>
              <a:spcPct val="35000"/>
            </a:spcAft>
            <a:buNone/>
          </a:pPr>
          <a:r>
            <a:rPr lang="en-GB" sz="4300" kern="1200"/>
            <a:t>Conflict Theory</a:t>
          </a:r>
          <a:endParaRPr lang="en-US" sz="4300" kern="1200"/>
        </a:p>
      </dsp:txBody>
      <dsp:txXfrm>
        <a:off x="0" y="933791"/>
        <a:ext cx="7956550" cy="933222"/>
      </dsp:txXfrm>
    </dsp:sp>
    <dsp:sp modelId="{DD8F06D3-DA55-416A-B525-1000D1BDDA05}">
      <dsp:nvSpPr>
        <dsp:cNvPr id="0" name=""/>
        <dsp:cNvSpPr/>
      </dsp:nvSpPr>
      <dsp:spPr>
        <a:xfrm>
          <a:off x="0" y="1867013"/>
          <a:ext cx="7956550" cy="0"/>
        </a:xfrm>
        <a:prstGeom prst="line">
          <a:avLst/>
        </a:prstGeom>
        <a:solidFill>
          <a:schemeClr val="accent5">
            <a:hueOff val="-3379271"/>
            <a:satOff val="-8710"/>
            <a:lumOff val="-5883"/>
            <a:alphaOff val="0"/>
          </a:schemeClr>
        </a:solidFill>
        <a:ln w="12700" cap="flat" cmpd="sng" algn="ctr">
          <a:solidFill>
            <a:schemeClr val="accent5">
              <a:hueOff val="-3379271"/>
              <a:satOff val="-8710"/>
              <a:lumOff val="-5883"/>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FBD6EED-C5B1-42A9-8AB0-0656AC657A21}">
      <dsp:nvSpPr>
        <dsp:cNvPr id="0" name=""/>
        <dsp:cNvSpPr/>
      </dsp:nvSpPr>
      <dsp:spPr>
        <a:xfrm>
          <a:off x="0" y="1867013"/>
          <a:ext cx="7956550" cy="93322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63830" tIns="163830" rIns="163830" bIns="163830" numCol="1" spcCol="1270" anchor="t" anchorCtr="0">
          <a:noAutofit/>
        </a:bodyPr>
        <a:lstStyle/>
        <a:p>
          <a:pPr marL="0" lvl="0" indent="0" algn="l" defTabSz="1911350">
            <a:lnSpc>
              <a:spcPct val="90000"/>
            </a:lnSpc>
            <a:spcBef>
              <a:spcPct val="0"/>
            </a:spcBef>
            <a:spcAft>
              <a:spcPct val="35000"/>
            </a:spcAft>
            <a:buNone/>
          </a:pPr>
          <a:r>
            <a:rPr lang="en-GB" sz="4300" kern="1200"/>
            <a:t>Symbolic Interaction</a:t>
          </a:r>
          <a:endParaRPr lang="en-US" sz="4300" kern="1200"/>
        </a:p>
      </dsp:txBody>
      <dsp:txXfrm>
        <a:off x="0" y="1867013"/>
        <a:ext cx="7956550" cy="933222"/>
      </dsp:txXfrm>
    </dsp:sp>
    <dsp:sp modelId="{ADC54574-44B9-440F-B2CE-618E93BBC64E}">
      <dsp:nvSpPr>
        <dsp:cNvPr id="0" name=""/>
        <dsp:cNvSpPr/>
      </dsp:nvSpPr>
      <dsp:spPr>
        <a:xfrm>
          <a:off x="0" y="2800236"/>
          <a:ext cx="7956550" cy="0"/>
        </a:xfrm>
        <a:prstGeom prst="line">
          <a:avLst/>
        </a:prstGeom>
        <a:solidFill>
          <a:schemeClr val="accent5">
            <a:hueOff val="-5068907"/>
            <a:satOff val="-13064"/>
            <a:lumOff val="-8824"/>
            <a:alphaOff val="0"/>
          </a:schemeClr>
        </a:solidFill>
        <a:ln w="12700" cap="flat" cmpd="sng" algn="ctr">
          <a:solidFill>
            <a:schemeClr val="accent5">
              <a:hueOff val="-5068907"/>
              <a:satOff val="-13064"/>
              <a:lumOff val="-8824"/>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B6A9B81-ACBC-4D9A-B726-EF5D6C60073F}">
      <dsp:nvSpPr>
        <dsp:cNvPr id="0" name=""/>
        <dsp:cNvSpPr/>
      </dsp:nvSpPr>
      <dsp:spPr>
        <a:xfrm>
          <a:off x="0" y="2800236"/>
          <a:ext cx="7956550" cy="93322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63830" tIns="163830" rIns="163830" bIns="163830" numCol="1" spcCol="1270" anchor="t" anchorCtr="0">
          <a:noAutofit/>
        </a:bodyPr>
        <a:lstStyle/>
        <a:p>
          <a:pPr marL="0" lvl="0" indent="0" algn="l" defTabSz="1911350">
            <a:lnSpc>
              <a:spcPct val="90000"/>
            </a:lnSpc>
            <a:spcBef>
              <a:spcPct val="0"/>
            </a:spcBef>
            <a:spcAft>
              <a:spcPct val="35000"/>
            </a:spcAft>
            <a:buNone/>
          </a:pPr>
          <a:r>
            <a:rPr lang="en-GB" sz="4300" kern="1200"/>
            <a:t>Feminism </a:t>
          </a:r>
          <a:endParaRPr lang="en-US" sz="4300" kern="1200"/>
        </a:p>
      </dsp:txBody>
      <dsp:txXfrm>
        <a:off x="0" y="2800236"/>
        <a:ext cx="7956550" cy="933222"/>
      </dsp:txXfrm>
    </dsp:sp>
    <dsp:sp modelId="{B3868B89-181C-4826-B201-F93E6201ECD9}">
      <dsp:nvSpPr>
        <dsp:cNvPr id="0" name=""/>
        <dsp:cNvSpPr/>
      </dsp:nvSpPr>
      <dsp:spPr>
        <a:xfrm>
          <a:off x="0" y="3733458"/>
          <a:ext cx="7956550" cy="0"/>
        </a:xfrm>
        <a:prstGeom prst="line">
          <a:avLst/>
        </a:prstGeom>
        <a:solidFill>
          <a:schemeClr val="accent5">
            <a:hueOff val="-6758543"/>
            <a:satOff val="-17419"/>
            <a:lumOff val="-11765"/>
            <a:alphaOff val="0"/>
          </a:schemeClr>
        </a:solidFill>
        <a:ln w="12700" cap="flat" cmpd="sng" algn="ctr">
          <a:solidFill>
            <a:schemeClr val="accent5">
              <a:hueOff val="-6758543"/>
              <a:satOff val="-17419"/>
              <a:lumOff val="-11765"/>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4EEE4DD-DA8B-4785-9FB6-A6C4C54B943F}">
      <dsp:nvSpPr>
        <dsp:cNvPr id="0" name=""/>
        <dsp:cNvSpPr/>
      </dsp:nvSpPr>
      <dsp:spPr>
        <a:xfrm>
          <a:off x="0" y="3733458"/>
          <a:ext cx="7956550" cy="93322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63830" tIns="163830" rIns="163830" bIns="163830" numCol="1" spcCol="1270" anchor="t" anchorCtr="0">
          <a:noAutofit/>
        </a:bodyPr>
        <a:lstStyle/>
        <a:p>
          <a:pPr marL="0" lvl="0" indent="0" algn="l" defTabSz="1911350">
            <a:lnSpc>
              <a:spcPct val="90000"/>
            </a:lnSpc>
            <a:spcBef>
              <a:spcPct val="0"/>
            </a:spcBef>
            <a:spcAft>
              <a:spcPct val="35000"/>
            </a:spcAft>
            <a:buNone/>
          </a:pPr>
          <a:r>
            <a:rPr lang="en-GB" sz="4300" kern="1200"/>
            <a:t>Postmodernism </a:t>
          </a:r>
          <a:endParaRPr lang="en-US" sz="4300" kern="1200"/>
        </a:p>
      </dsp:txBody>
      <dsp:txXfrm>
        <a:off x="0" y="3733458"/>
        <a:ext cx="7956550" cy="933222"/>
      </dsp:txXfrm>
    </dsp:sp>
  </dsp:spTree>
</dsp:drawing>
</file>

<file path=ppt/diagrams/layout1.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7.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96D292DE-8B7A-4254-AA83-74C1F4DD4AF0}" type="datetimeFigureOut">
              <a:rPr lang="en-GB" smtClean="0"/>
              <a:t>15/10/2024</a:t>
            </a:fld>
            <a:endParaRPr lang="en-GB"/>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A3C3D8D3-17FF-4C88-A759-00DBF3A84646}" type="slidenum">
              <a:rPr lang="en-GB" smtClean="0"/>
              <a:t>‹#›</a:t>
            </a:fld>
            <a:endParaRPr lang="en-GB"/>
          </a:p>
        </p:txBody>
      </p:sp>
    </p:spTree>
    <p:extLst>
      <p:ext uri="{BB962C8B-B14F-4D97-AF65-F5344CB8AC3E}">
        <p14:creationId xmlns:p14="http://schemas.microsoft.com/office/powerpoint/2010/main" val="290633507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6.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250226E-B032-490F-9DF2-6B94DA59621C}" type="datetimeFigureOut">
              <a:rPr lang="en-GB" smtClean="0"/>
              <a:t>15/10/2024</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6CD6B4B-3924-4C67-8552-FD7DCBFAD92C}" type="slidenum">
              <a:rPr lang="en-GB" smtClean="0"/>
              <a:t>‹#›</a:t>
            </a:fld>
            <a:endParaRPr lang="en-GB"/>
          </a:p>
        </p:txBody>
      </p:sp>
    </p:spTree>
    <p:extLst>
      <p:ext uri="{BB962C8B-B14F-4D97-AF65-F5344CB8AC3E}">
        <p14:creationId xmlns:p14="http://schemas.microsoft.com/office/powerpoint/2010/main" val="47822508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3.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Master" Target="../slideMasters/slideMaster4.xml"/></Relationships>
</file>

<file path=ppt/slideLayouts/_rels/slideLayout27.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Master" Target="../slideMasters/slideMaster4.xml"/></Relationships>
</file>

<file path=ppt/slideLayouts/_rels/slideLayout28.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Master" Target="../slideMasters/slideMaster4.xml"/></Relationships>
</file>

<file path=ppt/slideLayouts/_rels/slideLayout29.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Master" Target="../slideMasters/slideMaster4.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5.xml"/></Relationships>
</file>

<file path=ppt/slideLayouts/_rels/slideLayout32.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Master" Target="../slideMasters/slideMaster5.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911424" y="1988841"/>
            <a:ext cx="103632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825824" y="3744615"/>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a:xfrm>
            <a:off x="527382" y="6525344"/>
            <a:ext cx="1294837" cy="218522"/>
          </a:xfrm>
        </p:spPr>
        <p:txBody>
          <a:bodyPr/>
          <a:lstStyle/>
          <a:p>
            <a:fld id="{9C64F3F4-CE19-49F8-9EF4-FF4EE52031C2}" type="datetimeFigureOut">
              <a:rPr lang="en-GB" smtClean="0"/>
              <a:t>15/10/2024</a:t>
            </a:fld>
            <a:endParaRPr lang="en-GB"/>
          </a:p>
        </p:txBody>
      </p:sp>
      <p:sp>
        <p:nvSpPr>
          <p:cNvPr id="5" name="Footer Placeholder 4"/>
          <p:cNvSpPr>
            <a:spLocks noGrp="1"/>
          </p:cNvSpPr>
          <p:nvPr>
            <p:ph type="ftr" sz="quarter" idx="11"/>
          </p:nvPr>
        </p:nvSpPr>
        <p:spPr>
          <a:xfrm>
            <a:off x="5519936" y="6381329"/>
            <a:ext cx="3860800" cy="365125"/>
          </a:xfrm>
          <a:prstGeom prst="rect">
            <a:avLst/>
          </a:prstGeom>
        </p:spPr>
        <p:txBody>
          <a:bodyPr/>
          <a:lstStyle/>
          <a:p>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7588064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609600" y="1600201"/>
            <a:ext cx="10972800" cy="391703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15/10/2024</a:t>
            </a:fld>
            <a:endParaRPr lang="en-GB"/>
          </a:p>
        </p:txBody>
      </p:sp>
      <p:sp>
        <p:nvSpPr>
          <p:cNvPr id="5" name="Footer Placeholder 4"/>
          <p:cNvSpPr>
            <a:spLocks noGrp="1"/>
          </p:cNvSpPr>
          <p:nvPr>
            <p:ph type="ftr" sz="quarter" idx="11"/>
          </p:nvPr>
        </p:nvSpPr>
        <p:spPr>
          <a:xfrm>
            <a:off x="4175787" y="6461781"/>
            <a:ext cx="3860800" cy="365125"/>
          </a:xfrm>
          <a:prstGeom prst="rect">
            <a:avLst/>
          </a:prstGeom>
        </p:spPr>
        <p:txBody>
          <a:bodyPr/>
          <a:lstStyle/>
          <a:p>
            <a:endParaRPr lang="en-GB" dirty="0"/>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86190301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11424" y="3993084"/>
            <a:ext cx="103632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911424" y="2492897"/>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C64F3F4-CE19-49F8-9EF4-FF4EE52031C2}" type="datetimeFigureOut">
              <a:rPr lang="en-GB" smtClean="0"/>
              <a:t>15/10/2024</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18135066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609600" y="1600201"/>
            <a:ext cx="53848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97600" y="1600201"/>
            <a:ext cx="53848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9C64F3F4-CE19-49F8-9EF4-FF4EE52031C2}" type="datetimeFigureOut">
              <a:rPr lang="en-GB" smtClean="0"/>
              <a:t>15/10/2024</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4087408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6"/>
            <a:ext cx="5386917"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6"/>
            <a:ext cx="5389033"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9C64F3F4-CE19-49F8-9EF4-FF4EE52031C2}" type="datetimeFigureOut">
              <a:rPr lang="en-GB" smtClean="0"/>
              <a:t>15/10/2024</a:t>
            </a:fld>
            <a:endParaRPr lang="en-GB"/>
          </a:p>
        </p:txBody>
      </p:sp>
      <p:sp>
        <p:nvSpPr>
          <p:cNvPr id="9" name="Slide Number Placeholder 8"/>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304440483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9C64F3F4-CE19-49F8-9EF4-FF4EE52031C2}" type="datetimeFigureOut">
              <a:rPr lang="en-GB" smtClean="0"/>
              <a:t>15/10/2024</a:t>
            </a:fld>
            <a:endParaRPr lang="en-GB"/>
          </a:p>
        </p:txBody>
      </p:sp>
      <p:sp>
        <p:nvSpPr>
          <p:cNvPr id="5" name="Slide Number Placeholder 4"/>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29350510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C64F3F4-CE19-49F8-9EF4-FF4EE52031C2}" type="datetimeFigureOut">
              <a:rPr lang="en-GB" smtClean="0"/>
              <a:t>15/10/2024</a:t>
            </a:fld>
            <a:endParaRPr lang="en-GB"/>
          </a:p>
        </p:txBody>
      </p:sp>
      <p:sp>
        <p:nvSpPr>
          <p:cNvPr id="4" name="Slide Number Placeholder 3"/>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3109965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4766733" y="273051"/>
            <a:ext cx="6815667"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609601" y="1435101"/>
            <a:ext cx="4011084"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t>15/10/2024</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40322336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509120"/>
            <a:ext cx="7315200" cy="566738"/>
          </a:xfrm>
        </p:spPr>
        <p:txBody>
          <a:bodyPr anchor="b"/>
          <a:lstStyle>
            <a:lvl1pPr algn="l">
              <a:defRPr sz="2000" b="1"/>
            </a:lvl1pPr>
          </a:lstStyle>
          <a:p>
            <a:r>
              <a:rPr lang="en-US"/>
              <a:t>Click to edit Master title style</a:t>
            </a:r>
            <a:endParaRPr lang="en-GB" dirty="0"/>
          </a:p>
        </p:txBody>
      </p:sp>
      <p:sp>
        <p:nvSpPr>
          <p:cNvPr id="3" name="Picture Placeholder 2"/>
          <p:cNvSpPr>
            <a:spLocks noGrp="1"/>
          </p:cNvSpPr>
          <p:nvPr>
            <p:ph type="pic" idx="1"/>
          </p:nvPr>
        </p:nvSpPr>
        <p:spPr>
          <a:xfrm>
            <a:off x="2389717" y="612776"/>
            <a:ext cx="7315200" cy="3824337"/>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GB"/>
          </a:p>
        </p:txBody>
      </p:sp>
      <p:sp>
        <p:nvSpPr>
          <p:cNvPr id="4" name="Text Placeholder 3"/>
          <p:cNvSpPr>
            <a:spLocks noGrp="1"/>
          </p:cNvSpPr>
          <p:nvPr>
            <p:ph type="body" sz="half" idx="2"/>
          </p:nvPr>
        </p:nvSpPr>
        <p:spPr>
          <a:xfrm>
            <a:off x="2389717" y="5157192"/>
            <a:ext cx="73152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t>15/10/2024</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53676334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15/10/2024</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88529196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242594"/>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609600" y="274639"/>
            <a:ext cx="8026400" cy="524259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15/10/2024</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69168714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3AD7AE1B-CAB1-FF45-8F86-0600ABC46966}"/>
              </a:ext>
            </a:extLst>
          </p:cNvPr>
          <p:cNvSpPr>
            <a:spLocks noGrp="1"/>
          </p:cNvSpPr>
          <p:nvPr>
            <p:ph type="title"/>
          </p:nvPr>
        </p:nvSpPr>
        <p:spPr>
          <a:xfrm>
            <a:off x="3780148" y="365125"/>
            <a:ext cx="7956222"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4" name="Text Placeholder 2">
            <a:extLst>
              <a:ext uri="{FF2B5EF4-FFF2-40B4-BE49-F238E27FC236}">
                <a16:creationId xmlns:a16="http://schemas.microsoft.com/office/drawing/2014/main" id="{AABF4F5A-6240-3A4F-AE33-F19CDD7FB82F}"/>
              </a:ext>
            </a:extLst>
          </p:cNvPr>
          <p:cNvSpPr>
            <a:spLocks noGrp="1"/>
          </p:cNvSpPr>
          <p:nvPr>
            <p:ph idx="1"/>
          </p:nvPr>
        </p:nvSpPr>
        <p:spPr>
          <a:xfrm>
            <a:off x="3780148" y="1825625"/>
            <a:ext cx="7956222" cy="466725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102616467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pic>
        <p:nvPicPr>
          <p:cNvPr id="6" name="Picture 5" descr="A white background with black dots&#10;&#10;Description automatically generated">
            <a:extLst>
              <a:ext uri="{FF2B5EF4-FFF2-40B4-BE49-F238E27FC236}">
                <a16:creationId xmlns:a16="http://schemas.microsoft.com/office/drawing/2014/main" id="{867853D1-5ACF-6CCF-F73E-3BC4FEDC7C1E}"/>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3" name="Title Placeholder 1">
            <a:extLst>
              <a:ext uri="{FF2B5EF4-FFF2-40B4-BE49-F238E27FC236}">
                <a16:creationId xmlns:a16="http://schemas.microsoft.com/office/drawing/2014/main" id="{3AD7AE1B-CAB1-FF45-8F86-0600ABC46966}"/>
              </a:ext>
            </a:extLst>
          </p:cNvPr>
          <p:cNvSpPr>
            <a:spLocks noGrp="1"/>
          </p:cNvSpPr>
          <p:nvPr>
            <p:ph type="title"/>
          </p:nvPr>
        </p:nvSpPr>
        <p:spPr>
          <a:xfrm>
            <a:off x="3780148" y="365125"/>
            <a:ext cx="7956222"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4" name="Text Placeholder 2">
            <a:extLst>
              <a:ext uri="{FF2B5EF4-FFF2-40B4-BE49-F238E27FC236}">
                <a16:creationId xmlns:a16="http://schemas.microsoft.com/office/drawing/2014/main" id="{AABF4F5A-6240-3A4F-AE33-F19CDD7FB82F}"/>
              </a:ext>
            </a:extLst>
          </p:cNvPr>
          <p:cNvSpPr>
            <a:spLocks noGrp="1"/>
          </p:cNvSpPr>
          <p:nvPr>
            <p:ph idx="1"/>
          </p:nvPr>
        </p:nvSpPr>
        <p:spPr>
          <a:xfrm>
            <a:off x="3780148" y="1825625"/>
            <a:ext cx="7956222" cy="466725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188871654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670920AB-AA6F-3D43-B3EC-0910E10972C9}"/>
              </a:ext>
            </a:extLst>
          </p:cNvPr>
          <p:cNvSpPr>
            <a:spLocks noGrp="1"/>
          </p:cNvSpPr>
          <p:nvPr>
            <p:ph idx="1"/>
          </p:nvPr>
        </p:nvSpPr>
        <p:spPr>
          <a:xfrm>
            <a:off x="630810" y="1470581"/>
            <a:ext cx="4535079" cy="3864989"/>
          </a:xfrm>
          <a:prstGeom prst="rect">
            <a:avLst/>
          </a:prstGeom>
        </p:spPr>
        <p:txBody>
          <a:bodyPr vert="horz" wrap="none" lIns="0" tIns="0" rIns="0" bIns="0" rtlCol="0" anchor="t" anchorCtr="0">
            <a:noAutofit/>
          </a:bodyPr>
          <a:lstStyle/>
          <a:p>
            <a:pPr lvl="0"/>
            <a:r>
              <a:rPr lang="en-US"/>
              <a:t>Click to edit Master text styles</a:t>
            </a:r>
          </a:p>
        </p:txBody>
      </p:sp>
      <p:sp>
        <p:nvSpPr>
          <p:cNvPr id="4" name="Text Placeholder 2">
            <a:extLst>
              <a:ext uri="{FF2B5EF4-FFF2-40B4-BE49-F238E27FC236}">
                <a16:creationId xmlns:a16="http://schemas.microsoft.com/office/drawing/2014/main" id="{C4FD0158-1FCA-E74C-B123-8A32383F3E85}"/>
              </a:ext>
            </a:extLst>
          </p:cNvPr>
          <p:cNvSpPr>
            <a:spLocks noGrp="1"/>
          </p:cNvSpPr>
          <p:nvPr>
            <p:ph idx="10"/>
          </p:nvPr>
        </p:nvSpPr>
        <p:spPr>
          <a:xfrm>
            <a:off x="7026111" y="1470581"/>
            <a:ext cx="4535079" cy="3864989"/>
          </a:xfrm>
          <a:prstGeom prst="rect">
            <a:avLst/>
          </a:prstGeom>
        </p:spPr>
        <p:txBody>
          <a:bodyPr vert="horz" wrap="none" lIns="0" tIns="0" rIns="0" bIns="0" rtlCol="0" anchor="t" anchorCtr="0">
            <a:noAutofit/>
          </a:bodyPr>
          <a:lstStyle>
            <a:lvl1pPr>
              <a:defRPr>
                <a:solidFill>
                  <a:schemeClr val="tx1"/>
                </a:solidFill>
              </a:defRPr>
            </a:lvl1pPr>
          </a:lstStyle>
          <a:p>
            <a:pPr lvl="0"/>
            <a:r>
              <a:rPr lang="en-US"/>
              <a:t>Click to edit Master text styles</a:t>
            </a:r>
          </a:p>
        </p:txBody>
      </p:sp>
    </p:spTree>
    <p:extLst>
      <p:ext uri="{BB962C8B-B14F-4D97-AF65-F5344CB8AC3E}">
        <p14:creationId xmlns:p14="http://schemas.microsoft.com/office/powerpoint/2010/main" val="51499944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pic>
        <p:nvPicPr>
          <p:cNvPr id="5" name="Picture 4" descr="A building with a castle and a lawn&#10;&#10;Description automatically generated with medium confidence">
            <a:extLst>
              <a:ext uri="{FF2B5EF4-FFF2-40B4-BE49-F238E27FC236}">
                <a16:creationId xmlns:a16="http://schemas.microsoft.com/office/drawing/2014/main" id="{1C817A1A-66FC-0D73-CAE6-0ACB41F8C61A}"/>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3" name="Text Placeholder 2">
            <a:extLst>
              <a:ext uri="{FF2B5EF4-FFF2-40B4-BE49-F238E27FC236}">
                <a16:creationId xmlns:a16="http://schemas.microsoft.com/office/drawing/2014/main" id="{670920AB-AA6F-3D43-B3EC-0910E10972C9}"/>
              </a:ext>
            </a:extLst>
          </p:cNvPr>
          <p:cNvSpPr>
            <a:spLocks noGrp="1"/>
          </p:cNvSpPr>
          <p:nvPr>
            <p:ph idx="1"/>
          </p:nvPr>
        </p:nvSpPr>
        <p:spPr>
          <a:xfrm>
            <a:off x="630810" y="1470581"/>
            <a:ext cx="4535079" cy="3864989"/>
          </a:xfrm>
          <a:prstGeom prst="rect">
            <a:avLst/>
          </a:prstGeom>
        </p:spPr>
        <p:txBody>
          <a:bodyPr vert="horz" wrap="none" lIns="0" tIns="0" rIns="0" bIns="0" rtlCol="0" anchor="t" anchorCtr="0">
            <a:noAutofit/>
          </a:bodyPr>
          <a:lstStyle/>
          <a:p>
            <a:pPr lvl="0"/>
            <a:r>
              <a:rPr lang="en-US"/>
              <a:t>Click to edit Master text styles</a:t>
            </a:r>
          </a:p>
        </p:txBody>
      </p:sp>
    </p:spTree>
    <p:extLst>
      <p:ext uri="{BB962C8B-B14F-4D97-AF65-F5344CB8AC3E}">
        <p14:creationId xmlns:p14="http://schemas.microsoft.com/office/powerpoint/2010/main" val="252593407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6_Custom Layout">
    <p:spTree>
      <p:nvGrpSpPr>
        <p:cNvPr id="1" name=""/>
        <p:cNvGrpSpPr/>
        <p:nvPr/>
      </p:nvGrpSpPr>
      <p:grpSpPr>
        <a:xfrm>
          <a:off x="0" y="0"/>
          <a:ext cx="0" cy="0"/>
          <a:chOff x="0" y="0"/>
          <a:chExt cx="0" cy="0"/>
        </a:xfrm>
      </p:grpSpPr>
      <p:pic>
        <p:nvPicPr>
          <p:cNvPr id="7" name="Picture 6" descr="A collage of a building and a blue background&#10;&#10;Description automatically generated">
            <a:extLst>
              <a:ext uri="{FF2B5EF4-FFF2-40B4-BE49-F238E27FC236}">
                <a16:creationId xmlns:a16="http://schemas.microsoft.com/office/drawing/2014/main" id="{4D30E6F1-26E9-F12A-7CD6-2618AF1BD9A6}"/>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3" name="Text Placeholder 2">
            <a:extLst>
              <a:ext uri="{FF2B5EF4-FFF2-40B4-BE49-F238E27FC236}">
                <a16:creationId xmlns:a16="http://schemas.microsoft.com/office/drawing/2014/main" id="{670920AB-AA6F-3D43-B3EC-0910E10972C9}"/>
              </a:ext>
            </a:extLst>
          </p:cNvPr>
          <p:cNvSpPr>
            <a:spLocks noGrp="1"/>
          </p:cNvSpPr>
          <p:nvPr>
            <p:ph idx="1"/>
          </p:nvPr>
        </p:nvSpPr>
        <p:spPr>
          <a:xfrm>
            <a:off x="630810" y="1470581"/>
            <a:ext cx="4535079" cy="3864989"/>
          </a:xfrm>
          <a:prstGeom prst="rect">
            <a:avLst/>
          </a:prstGeom>
        </p:spPr>
        <p:txBody>
          <a:bodyPr vert="horz" wrap="none" lIns="0" tIns="0" rIns="0" bIns="0" rtlCol="0" anchor="t" anchorCtr="0">
            <a:noAutofit/>
          </a:bodyPr>
          <a:lstStyle/>
          <a:p>
            <a:pPr lvl="0"/>
            <a:r>
              <a:rPr lang="en-US"/>
              <a:t>Click to edit Master text styles</a:t>
            </a:r>
          </a:p>
        </p:txBody>
      </p:sp>
    </p:spTree>
    <p:extLst>
      <p:ext uri="{BB962C8B-B14F-4D97-AF65-F5344CB8AC3E}">
        <p14:creationId xmlns:p14="http://schemas.microsoft.com/office/powerpoint/2010/main" val="314635841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2_Custom Layout">
    <p:spTree>
      <p:nvGrpSpPr>
        <p:cNvPr id="1" name=""/>
        <p:cNvGrpSpPr/>
        <p:nvPr/>
      </p:nvGrpSpPr>
      <p:grpSpPr>
        <a:xfrm>
          <a:off x="0" y="0"/>
          <a:ext cx="0" cy="0"/>
          <a:chOff x="0" y="0"/>
          <a:chExt cx="0" cy="0"/>
        </a:xfrm>
      </p:grpSpPr>
      <p:pic>
        <p:nvPicPr>
          <p:cNvPr id="4" name="Picture 3" descr="A person walking in front of a building&#10;&#10;Description automatically generated">
            <a:extLst>
              <a:ext uri="{FF2B5EF4-FFF2-40B4-BE49-F238E27FC236}">
                <a16:creationId xmlns:a16="http://schemas.microsoft.com/office/drawing/2014/main" id="{4BDD6A68-7D05-A905-FEEF-FE5BD34B57B1}"/>
              </a:ext>
            </a:extLst>
          </p:cNvPr>
          <p:cNvPicPr>
            <a:picLocks noChangeAspect="1"/>
          </p:cNvPicPr>
          <p:nvPr userDrawn="1"/>
        </p:nvPicPr>
        <p:blipFill>
          <a:blip r:embed="rId2"/>
          <a:stretch>
            <a:fillRect/>
          </a:stretch>
        </p:blipFill>
        <p:spPr>
          <a:xfrm>
            <a:off x="0" y="0"/>
            <a:ext cx="12225130" cy="6876636"/>
          </a:xfrm>
          <a:prstGeom prst="rect">
            <a:avLst/>
          </a:prstGeom>
        </p:spPr>
      </p:pic>
      <p:sp>
        <p:nvSpPr>
          <p:cNvPr id="3" name="Text Placeholder 2">
            <a:extLst>
              <a:ext uri="{FF2B5EF4-FFF2-40B4-BE49-F238E27FC236}">
                <a16:creationId xmlns:a16="http://schemas.microsoft.com/office/drawing/2014/main" id="{670920AB-AA6F-3D43-B3EC-0910E10972C9}"/>
              </a:ext>
            </a:extLst>
          </p:cNvPr>
          <p:cNvSpPr>
            <a:spLocks noGrp="1"/>
          </p:cNvSpPr>
          <p:nvPr>
            <p:ph idx="1"/>
          </p:nvPr>
        </p:nvSpPr>
        <p:spPr>
          <a:xfrm>
            <a:off x="630810" y="1470581"/>
            <a:ext cx="4535079" cy="3864989"/>
          </a:xfrm>
          <a:prstGeom prst="rect">
            <a:avLst/>
          </a:prstGeom>
        </p:spPr>
        <p:txBody>
          <a:bodyPr vert="horz" wrap="none" lIns="0" tIns="0" rIns="0" bIns="0" rtlCol="0" anchor="t" anchorCtr="0">
            <a:noAutofit/>
          </a:bodyPr>
          <a:lstStyle/>
          <a:p>
            <a:pPr lvl="0"/>
            <a:r>
              <a:rPr lang="en-US"/>
              <a:t>Click to edit Master text styles</a:t>
            </a:r>
          </a:p>
        </p:txBody>
      </p:sp>
    </p:spTree>
    <p:extLst>
      <p:ext uri="{BB962C8B-B14F-4D97-AF65-F5344CB8AC3E}">
        <p14:creationId xmlns:p14="http://schemas.microsoft.com/office/powerpoint/2010/main" val="3229723114"/>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3_Custom Layout">
    <p:spTree>
      <p:nvGrpSpPr>
        <p:cNvPr id="1" name=""/>
        <p:cNvGrpSpPr/>
        <p:nvPr/>
      </p:nvGrpSpPr>
      <p:grpSpPr>
        <a:xfrm>
          <a:off x="0" y="0"/>
          <a:ext cx="0" cy="0"/>
          <a:chOff x="0" y="0"/>
          <a:chExt cx="0" cy="0"/>
        </a:xfrm>
      </p:grpSpPr>
      <p:pic>
        <p:nvPicPr>
          <p:cNvPr id="5" name="Picture 4" descr="A close-up of a sign&#10;&#10;Description automatically generated">
            <a:extLst>
              <a:ext uri="{FF2B5EF4-FFF2-40B4-BE49-F238E27FC236}">
                <a16:creationId xmlns:a16="http://schemas.microsoft.com/office/drawing/2014/main" id="{3E77CE5E-641B-461F-2079-9D6FE68EF013}"/>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3" name="Text Placeholder 2">
            <a:extLst>
              <a:ext uri="{FF2B5EF4-FFF2-40B4-BE49-F238E27FC236}">
                <a16:creationId xmlns:a16="http://schemas.microsoft.com/office/drawing/2014/main" id="{670920AB-AA6F-3D43-B3EC-0910E10972C9}"/>
              </a:ext>
            </a:extLst>
          </p:cNvPr>
          <p:cNvSpPr>
            <a:spLocks noGrp="1"/>
          </p:cNvSpPr>
          <p:nvPr>
            <p:ph idx="1"/>
          </p:nvPr>
        </p:nvSpPr>
        <p:spPr>
          <a:xfrm>
            <a:off x="630810" y="1470581"/>
            <a:ext cx="4535079" cy="3864989"/>
          </a:xfrm>
          <a:prstGeom prst="rect">
            <a:avLst/>
          </a:prstGeom>
        </p:spPr>
        <p:txBody>
          <a:bodyPr vert="horz" wrap="none" lIns="0" tIns="0" rIns="0" bIns="0" rtlCol="0" anchor="t" anchorCtr="0">
            <a:noAutofit/>
          </a:bodyPr>
          <a:lstStyle/>
          <a:p>
            <a:pPr lvl="0"/>
            <a:r>
              <a:rPr lang="en-US"/>
              <a:t>Click to edit Master text styles</a:t>
            </a:r>
          </a:p>
        </p:txBody>
      </p:sp>
    </p:spTree>
    <p:extLst>
      <p:ext uri="{BB962C8B-B14F-4D97-AF65-F5344CB8AC3E}">
        <p14:creationId xmlns:p14="http://schemas.microsoft.com/office/powerpoint/2010/main" val="2299800683"/>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4_Custom Layout">
    <p:spTree>
      <p:nvGrpSpPr>
        <p:cNvPr id="1" name=""/>
        <p:cNvGrpSpPr/>
        <p:nvPr/>
      </p:nvGrpSpPr>
      <p:grpSpPr>
        <a:xfrm>
          <a:off x="0" y="0"/>
          <a:ext cx="0" cy="0"/>
          <a:chOff x="0" y="0"/>
          <a:chExt cx="0" cy="0"/>
        </a:xfrm>
      </p:grpSpPr>
      <p:pic>
        <p:nvPicPr>
          <p:cNvPr id="4" name="Picture 3" descr="A brick building with a blue background&#10;&#10;Description automatically generated">
            <a:extLst>
              <a:ext uri="{FF2B5EF4-FFF2-40B4-BE49-F238E27FC236}">
                <a16:creationId xmlns:a16="http://schemas.microsoft.com/office/drawing/2014/main" id="{64464E32-E365-A57D-70E2-930F08636E93}"/>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3" name="Text Placeholder 2">
            <a:extLst>
              <a:ext uri="{FF2B5EF4-FFF2-40B4-BE49-F238E27FC236}">
                <a16:creationId xmlns:a16="http://schemas.microsoft.com/office/drawing/2014/main" id="{670920AB-AA6F-3D43-B3EC-0910E10972C9}"/>
              </a:ext>
            </a:extLst>
          </p:cNvPr>
          <p:cNvSpPr>
            <a:spLocks noGrp="1"/>
          </p:cNvSpPr>
          <p:nvPr>
            <p:ph idx="1"/>
          </p:nvPr>
        </p:nvSpPr>
        <p:spPr>
          <a:xfrm>
            <a:off x="630810" y="1470581"/>
            <a:ext cx="4535079" cy="3864989"/>
          </a:xfrm>
          <a:prstGeom prst="rect">
            <a:avLst/>
          </a:prstGeom>
        </p:spPr>
        <p:txBody>
          <a:bodyPr vert="horz" wrap="none" lIns="0" tIns="0" rIns="0" bIns="0" rtlCol="0" anchor="t" anchorCtr="0">
            <a:noAutofit/>
          </a:bodyPr>
          <a:lstStyle/>
          <a:p>
            <a:pPr lvl="0"/>
            <a:r>
              <a:rPr lang="en-US"/>
              <a:t>Click to edit Master text styles</a:t>
            </a:r>
          </a:p>
        </p:txBody>
      </p:sp>
    </p:spTree>
    <p:extLst>
      <p:ext uri="{BB962C8B-B14F-4D97-AF65-F5344CB8AC3E}">
        <p14:creationId xmlns:p14="http://schemas.microsoft.com/office/powerpoint/2010/main" val="455339484"/>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5_Custom Layout">
    <p:spTree>
      <p:nvGrpSpPr>
        <p:cNvPr id="1" name=""/>
        <p:cNvGrpSpPr/>
        <p:nvPr/>
      </p:nvGrpSpPr>
      <p:grpSpPr>
        <a:xfrm>
          <a:off x="0" y="0"/>
          <a:ext cx="0" cy="0"/>
          <a:chOff x="0" y="0"/>
          <a:chExt cx="0" cy="0"/>
        </a:xfrm>
      </p:grpSpPr>
      <p:pic>
        <p:nvPicPr>
          <p:cNvPr id="5" name="Picture 4" descr="A building with glass doors&#10;&#10;Description automatically generated with medium confidence">
            <a:extLst>
              <a:ext uri="{FF2B5EF4-FFF2-40B4-BE49-F238E27FC236}">
                <a16:creationId xmlns:a16="http://schemas.microsoft.com/office/drawing/2014/main" id="{EA3385E4-FDDB-6E79-32ED-E22FFEB3DEF6}"/>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3" name="Text Placeholder 2">
            <a:extLst>
              <a:ext uri="{FF2B5EF4-FFF2-40B4-BE49-F238E27FC236}">
                <a16:creationId xmlns:a16="http://schemas.microsoft.com/office/drawing/2014/main" id="{670920AB-AA6F-3D43-B3EC-0910E10972C9}"/>
              </a:ext>
            </a:extLst>
          </p:cNvPr>
          <p:cNvSpPr>
            <a:spLocks noGrp="1"/>
          </p:cNvSpPr>
          <p:nvPr>
            <p:ph idx="1"/>
          </p:nvPr>
        </p:nvSpPr>
        <p:spPr>
          <a:xfrm>
            <a:off x="630810" y="1470581"/>
            <a:ext cx="4535079" cy="3864989"/>
          </a:xfrm>
          <a:prstGeom prst="rect">
            <a:avLst/>
          </a:prstGeom>
        </p:spPr>
        <p:txBody>
          <a:bodyPr vert="horz" wrap="none" lIns="0" tIns="0" rIns="0" bIns="0" rtlCol="0" anchor="t" anchorCtr="0">
            <a:noAutofit/>
          </a:bodyPr>
          <a:lstStyle/>
          <a:p>
            <a:pPr lvl="0"/>
            <a:r>
              <a:rPr lang="en-US"/>
              <a:t>Click to edit Master text styles</a:t>
            </a:r>
          </a:p>
        </p:txBody>
      </p:sp>
    </p:spTree>
    <p:extLst>
      <p:ext uri="{BB962C8B-B14F-4D97-AF65-F5344CB8AC3E}">
        <p14:creationId xmlns:p14="http://schemas.microsoft.com/office/powerpoint/2010/main" val="1610872099"/>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1996345542"/>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title">
  <p:cSld name="1_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911424" y="1988841"/>
            <a:ext cx="103632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825824" y="3744615"/>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a:xfrm>
            <a:off x="527382" y="6525344"/>
            <a:ext cx="1294837" cy="218522"/>
          </a:xfrm>
        </p:spPr>
        <p:txBody>
          <a:bodyPr/>
          <a:lstStyle/>
          <a:p>
            <a:fld id="{9C64F3F4-CE19-49F8-9EF4-FF4EE52031C2}" type="datetimeFigureOut">
              <a:rPr lang="en-GB" smtClean="0"/>
              <a:t>15/10/2024</a:t>
            </a:fld>
            <a:endParaRPr lang="en-GB"/>
          </a:p>
        </p:txBody>
      </p:sp>
      <p:sp>
        <p:nvSpPr>
          <p:cNvPr id="5" name="Footer Placeholder 4"/>
          <p:cNvSpPr>
            <a:spLocks noGrp="1"/>
          </p:cNvSpPr>
          <p:nvPr>
            <p:ph type="ftr" sz="quarter" idx="11"/>
          </p:nvPr>
        </p:nvSpPr>
        <p:spPr>
          <a:xfrm>
            <a:off x="5519936" y="6381329"/>
            <a:ext cx="3860800" cy="365125"/>
          </a:xfrm>
          <a:prstGeom prst="rect">
            <a:avLst/>
          </a:prstGeom>
        </p:spPr>
        <p:txBody>
          <a:bodyPr/>
          <a:lstStyle/>
          <a:p>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64782937"/>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woTxTwoObj">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6"/>
            <a:ext cx="5386917"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6"/>
            <a:ext cx="5389033"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9C64F3F4-CE19-49F8-9EF4-FF4EE52031C2}" type="datetimeFigureOut">
              <a:rPr lang="en-GB" smtClean="0"/>
              <a:t>15/10/2024</a:t>
            </a:fld>
            <a:endParaRPr lang="en-GB"/>
          </a:p>
        </p:txBody>
      </p:sp>
      <p:sp>
        <p:nvSpPr>
          <p:cNvPr id="9" name="Slide Number Placeholder 8"/>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512192907"/>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blank">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C64F3F4-CE19-49F8-9EF4-FF4EE52031C2}" type="datetimeFigureOut">
              <a:rPr lang="en-GB" smtClean="0"/>
              <a:t>15/10/2024</a:t>
            </a:fld>
            <a:endParaRPr lang="en-GB"/>
          </a:p>
        </p:txBody>
      </p:sp>
      <p:sp>
        <p:nvSpPr>
          <p:cNvPr id="4" name="Slide Number Placeholder 3"/>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78542416"/>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2" name="Text Placeholder 2">
            <a:extLst>
              <a:ext uri="{FF2B5EF4-FFF2-40B4-BE49-F238E27FC236}">
                <a16:creationId xmlns:a16="http://schemas.microsoft.com/office/drawing/2014/main" id="{3A69AF18-C38F-3FB4-21F4-AE29689A4739}"/>
              </a:ext>
            </a:extLst>
          </p:cNvPr>
          <p:cNvSpPr>
            <a:spLocks noGrp="1"/>
          </p:cNvSpPr>
          <p:nvPr>
            <p:ph idx="1"/>
          </p:nvPr>
        </p:nvSpPr>
        <p:spPr>
          <a:xfrm>
            <a:off x="630810" y="1470582"/>
            <a:ext cx="5213809" cy="3751868"/>
          </a:xfrm>
          <a:prstGeom prst="rect">
            <a:avLst/>
          </a:prstGeom>
        </p:spPr>
        <p:txBody>
          <a:bodyPr vert="horz" wrap="none" lIns="0" tIns="0" rIns="0" bIns="0" rtlCol="0" anchor="t" anchorCtr="0">
            <a:noAutofit/>
          </a:bodyPr>
          <a:lstStyle>
            <a:lvl1pPr>
              <a:defRPr>
                <a:solidFill>
                  <a:schemeClr val="bg1"/>
                </a:solidFill>
              </a:defRPr>
            </a:lvl1pPr>
          </a:lstStyle>
          <a:p>
            <a:pPr lvl="0"/>
            <a:r>
              <a:rPr lang="en-US"/>
              <a:t>Click to edit Master text styles</a:t>
            </a:r>
          </a:p>
        </p:txBody>
      </p:sp>
    </p:spTree>
    <p:extLst>
      <p:ext uri="{BB962C8B-B14F-4D97-AF65-F5344CB8AC3E}">
        <p14:creationId xmlns:p14="http://schemas.microsoft.com/office/powerpoint/2010/main" val="272508723"/>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pic>
        <p:nvPicPr>
          <p:cNvPr id="5" name="Picture 4" descr="A close-up of a blue and yellow banner&#10;&#10;Description automatically generated">
            <a:extLst>
              <a:ext uri="{FF2B5EF4-FFF2-40B4-BE49-F238E27FC236}">
                <a16:creationId xmlns:a16="http://schemas.microsoft.com/office/drawing/2014/main" id="{DA7057D0-FC8F-3847-733D-20DDF758B554}"/>
              </a:ext>
            </a:extLst>
          </p:cNvPr>
          <p:cNvPicPr>
            <a:picLocks noChangeAspect="1"/>
          </p:cNvPicPr>
          <p:nvPr userDrawn="1"/>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3550367279"/>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2_Custom Layout">
    <p:spTree>
      <p:nvGrpSpPr>
        <p:cNvPr id="1" name=""/>
        <p:cNvGrpSpPr/>
        <p:nvPr/>
      </p:nvGrpSpPr>
      <p:grpSpPr>
        <a:xfrm>
          <a:off x="0" y="0"/>
          <a:ext cx="0" cy="0"/>
          <a:chOff x="0" y="0"/>
          <a:chExt cx="0" cy="0"/>
        </a:xfrm>
      </p:grpSpPr>
      <p:pic>
        <p:nvPicPr>
          <p:cNvPr id="3" name="Picture 2" descr="A blue background with a blue background&#10;&#10;Description automatically generated">
            <a:extLst>
              <a:ext uri="{FF2B5EF4-FFF2-40B4-BE49-F238E27FC236}">
                <a16:creationId xmlns:a16="http://schemas.microsoft.com/office/drawing/2014/main" id="{69C8BF3C-607A-57A8-722A-506D472D1DFB}"/>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4" name="Text Placeholder 2">
            <a:extLst>
              <a:ext uri="{FF2B5EF4-FFF2-40B4-BE49-F238E27FC236}">
                <a16:creationId xmlns:a16="http://schemas.microsoft.com/office/drawing/2014/main" id="{CEE8E5BF-F8FD-1004-2D0C-A2318DDFCDEB}"/>
              </a:ext>
            </a:extLst>
          </p:cNvPr>
          <p:cNvSpPr>
            <a:spLocks noGrp="1"/>
          </p:cNvSpPr>
          <p:nvPr>
            <p:ph idx="1"/>
          </p:nvPr>
        </p:nvSpPr>
        <p:spPr>
          <a:xfrm>
            <a:off x="630810" y="1470581"/>
            <a:ext cx="4865529" cy="4502835"/>
          </a:xfrm>
          <a:prstGeom prst="rect">
            <a:avLst/>
          </a:prstGeom>
        </p:spPr>
        <p:txBody>
          <a:bodyPr vert="horz" wrap="none" lIns="0" tIns="0" rIns="0" bIns="0" rtlCol="0" anchor="t" anchorCtr="0">
            <a:noAutofit/>
          </a:bodyPr>
          <a:lstStyle>
            <a:lvl1pPr>
              <a:defRPr>
                <a:solidFill>
                  <a:schemeClr val="bg1"/>
                </a:solidFill>
              </a:defRPr>
            </a:lvl1pPr>
          </a:lstStyle>
          <a:p>
            <a:pPr lvl="0"/>
            <a:r>
              <a:rPr lang="en-US"/>
              <a:t>Click to edit Master text styles</a:t>
            </a:r>
          </a:p>
        </p:txBody>
      </p:sp>
      <p:sp>
        <p:nvSpPr>
          <p:cNvPr id="6" name="Text Placeholder 2">
            <a:extLst>
              <a:ext uri="{FF2B5EF4-FFF2-40B4-BE49-F238E27FC236}">
                <a16:creationId xmlns:a16="http://schemas.microsoft.com/office/drawing/2014/main" id="{D064EFEB-B375-BC6B-33CA-D988E61B1FC5}"/>
              </a:ext>
            </a:extLst>
          </p:cNvPr>
          <p:cNvSpPr>
            <a:spLocks noGrp="1"/>
          </p:cNvSpPr>
          <p:nvPr>
            <p:ph idx="10"/>
          </p:nvPr>
        </p:nvSpPr>
        <p:spPr>
          <a:xfrm>
            <a:off x="6723497" y="1470581"/>
            <a:ext cx="4865529" cy="4502835"/>
          </a:xfrm>
          <a:prstGeom prst="rect">
            <a:avLst/>
          </a:prstGeom>
        </p:spPr>
        <p:txBody>
          <a:bodyPr vert="horz" wrap="none" lIns="0" tIns="0" rIns="0" bIns="0" rtlCol="0" anchor="t" anchorCtr="0">
            <a:noAutofit/>
          </a:bodyPr>
          <a:lstStyle>
            <a:lvl1pPr>
              <a:defRPr>
                <a:solidFill>
                  <a:schemeClr val="bg1"/>
                </a:solidFill>
              </a:defRPr>
            </a:lvl1pPr>
          </a:lstStyle>
          <a:p>
            <a:pPr lvl="0"/>
            <a:r>
              <a:rPr lang="en-US"/>
              <a:t>Click to edit Master text styles</a:t>
            </a:r>
          </a:p>
        </p:txBody>
      </p:sp>
    </p:spTree>
    <p:extLst>
      <p:ext uri="{BB962C8B-B14F-4D97-AF65-F5344CB8AC3E}">
        <p14:creationId xmlns:p14="http://schemas.microsoft.com/office/powerpoint/2010/main" val="2325266505"/>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3_Custom Layout">
    <p:spTree>
      <p:nvGrpSpPr>
        <p:cNvPr id="1" name=""/>
        <p:cNvGrpSpPr/>
        <p:nvPr/>
      </p:nvGrpSpPr>
      <p:grpSpPr>
        <a:xfrm>
          <a:off x="0" y="0"/>
          <a:ext cx="0" cy="0"/>
          <a:chOff x="0" y="0"/>
          <a:chExt cx="0" cy="0"/>
        </a:xfrm>
      </p:grpSpPr>
      <p:pic>
        <p:nvPicPr>
          <p:cNvPr id="4" name="Picture 3" descr="A blue background with a logo&#10;&#10;Description automatically generated">
            <a:extLst>
              <a:ext uri="{FF2B5EF4-FFF2-40B4-BE49-F238E27FC236}">
                <a16:creationId xmlns:a16="http://schemas.microsoft.com/office/drawing/2014/main" id="{51A1BA08-5390-B75E-C2D0-6DD9A81611AD}"/>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3" name="Text Placeholder 2">
            <a:extLst>
              <a:ext uri="{FF2B5EF4-FFF2-40B4-BE49-F238E27FC236}">
                <a16:creationId xmlns:a16="http://schemas.microsoft.com/office/drawing/2014/main" id="{ED6D3499-4F82-EB48-9C14-EEBFDE131237}"/>
              </a:ext>
            </a:extLst>
          </p:cNvPr>
          <p:cNvSpPr>
            <a:spLocks noGrp="1"/>
          </p:cNvSpPr>
          <p:nvPr>
            <p:ph idx="1"/>
          </p:nvPr>
        </p:nvSpPr>
        <p:spPr>
          <a:xfrm>
            <a:off x="630810" y="1470581"/>
            <a:ext cx="10803903" cy="1799393"/>
          </a:xfrm>
          <a:prstGeom prst="rect">
            <a:avLst/>
          </a:prstGeom>
        </p:spPr>
        <p:txBody>
          <a:bodyPr vert="horz" wrap="none" lIns="0" tIns="0" rIns="0" bIns="0" rtlCol="0" anchor="t" anchorCtr="0">
            <a:noAutofit/>
          </a:bodyPr>
          <a:lstStyle/>
          <a:p>
            <a:pPr lvl="0"/>
            <a:r>
              <a:rPr lang="en-US"/>
              <a:t>Click to edit Master text styles</a:t>
            </a:r>
          </a:p>
        </p:txBody>
      </p:sp>
    </p:spTree>
    <p:extLst>
      <p:ext uri="{BB962C8B-B14F-4D97-AF65-F5344CB8AC3E}">
        <p14:creationId xmlns:p14="http://schemas.microsoft.com/office/powerpoint/2010/main" val="1270146789"/>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4_Custom Layout">
    <p:spTree>
      <p:nvGrpSpPr>
        <p:cNvPr id="1" name=""/>
        <p:cNvGrpSpPr/>
        <p:nvPr/>
      </p:nvGrpSpPr>
      <p:grpSpPr>
        <a:xfrm>
          <a:off x="0" y="0"/>
          <a:ext cx="0" cy="0"/>
          <a:chOff x="0" y="0"/>
          <a:chExt cx="0" cy="0"/>
        </a:xfrm>
      </p:grpSpPr>
      <p:pic>
        <p:nvPicPr>
          <p:cNvPr id="4" name="Picture 3" descr="A blue background with yellow text&#10;&#10;Description automatically generated">
            <a:extLst>
              <a:ext uri="{FF2B5EF4-FFF2-40B4-BE49-F238E27FC236}">
                <a16:creationId xmlns:a16="http://schemas.microsoft.com/office/drawing/2014/main" id="{0BEAED2B-9FEC-B78D-03CD-086B9CE00DD0}"/>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3" name="Text Placeholder 2">
            <a:extLst>
              <a:ext uri="{FF2B5EF4-FFF2-40B4-BE49-F238E27FC236}">
                <a16:creationId xmlns:a16="http://schemas.microsoft.com/office/drawing/2014/main" id="{ED6D3499-4F82-EB48-9C14-EEBFDE131237}"/>
              </a:ext>
            </a:extLst>
          </p:cNvPr>
          <p:cNvSpPr>
            <a:spLocks noGrp="1"/>
          </p:cNvSpPr>
          <p:nvPr>
            <p:ph idx="1"/>
          </p:nvPr>
        </p:nvSpPr>
        <p:spPr>
          <a:xfrm>
            <a:off x="630810" y="1470581"/>
            <a:ext cx="10803903" cy="3747462"/>
          </a:xfrm>
          <a:prstGeom prst="rect">
            <a:avLst/>
          </a:prstGeom>
        </p:spPr>
        <p:txBody>
          <a:bodyPr vert="horz" wrap="none" lIns="0" tIns="0" rIns="0" bIns="0" rtlCol="0" anchor="t" anchorCtr="0">
            <a:noAutofit/>
          </a:bodyPr>
          <a:lstStyle/>
          <a:p>
            <a:pPr lvl="0"/>
            <a:r>
              <a:rPr lang="en-US"/>
              <a:t>Click to edit Master text styles</a:t>
            </a:r>
          </a:p>
        </p:txBody>
      </p:sp>
    </p:spTree>
    <p:extLst>
      <p:ext uri="{BB962C8B-B14F-4D97-AF65-F5344CB8AC3E}">
        <p14:creationId xmlns:p14="http://schemas.microsoft.com/office/powerpoint/2010/main" val="1661621683"/>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3AD7AE1B-CAB1-FF45-8F86-0600ABC46966}"/>
              </a:ext>
            </a:extLst>
          </p:cNvPr>
          <p:cNvSpPr>
            <a:spLocks noGrp="1"/>
          </p:cNvSpPr>
          <p:nvPr>
            <p:ph type="title"/>
          </p:nvPr>
        </p:nvSpPr>
        <p:spPr>
          <a:xfrm>
            <a:off x="3780148" y="365125"/>
            <a:ext cx="7956222"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4" name="Text Placeholder 2">
            <a:extLst>
              <a:ext uri="{FF2B5EF4-FFF2-40B4-BE49-F238E27FC236}">
                <a16:creationId xmlns:a16="http://schemas.microsoft.com/office/drawing/2014/main" id="{AABF4F5A-6240-3A4F-AE33-F19CDD7FB82F}"/>
              </a:ext>
            </a:extLst>
          </p:cNvPr>
          <p:cNvSpPr>
            <a:spLocks noGrp="1"/>
          </p:cNvSpPr>
          <p:nvPr>
            <p:ph idx="1"/>
          </p:nvPr>
        </p:nvSpPr>
        <p:spPr>
          <a:xfrm>
            <a:off x="3780148" y="1825625"/>
            <a:ext cx="7956222" cy="466725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352717528"/>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pic>
        <p:nvPicPr>
          <p:cNvPr id="6" name="Picture 5" descr="A white background with black dots&#10;&#10;Description automatically generated">
            <a:extLst>
              <a:ext uri="{FF2B5EF4-FFF2-40B4-BE49-F238E27FC236}">
                <a16:creationId xmlns:a16="http://schemas.microsoft.com/office/drawing/2014/main" id="{867853D1-5ACF-6CCF-F73E-3BC4FEDC7C1E}"/>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3" name="Title Placeholder 1">
            <a:extLst>
              <a:ext uri="{FF2B5EF4-FFF2-40B4-BE49-F238E27FC236}">
                <a16:creationId xmlns:a16="http://schemas.microsoft.com/office/drawing/2014/main" id="{3AD7AE1B-CAB1-FF45-8F86-0600ABC46966}"/>
              </a:ext>
            </a:extLst>
          </p:cNvPr>
          <p:cNvSpPr>
            <a:spLocks noGrp="1"/>
          </p:cNvSpPr>
          <p:nvPr>
            <p:ph type="title"/>
          </p:nvPr>
        </p:nvSpPr>
        <p:spPr>
          <a:xfrm>
            <a:off x="3780148" y="365125"/>
            <a:ext cx="7956222"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4" name="Text Placeholder 2">
            <a:extLst>
              <a:ext uri="{FF2B5EF4-FFF2-40B4-BE49-F238E27FC236}">
                <a16:creationId xmlns:a16="http://schemas.microsoft.com/office/drawing/2014/main" id="{AABF4F5A-6240-3A4F-AE33-F19CDD7FB82F}"/>
              </a:ext>
            </a:extLst>
          </p:cNvPr>
          <p:cNvSpPr>
            <a:spLocks noGrp="1"/>
          </p:cNvSpPr>
          <p:nvPr>
            <p:ph idx="1"/>
          </p:nvPr>
        </p:nvSpPr>
        <p:spPr>
          <a:xfrm>
            <a:off x="3780148" y="1825625"/>
            <a:ext cx="7956222" cy="466725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2804075966"/>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2_Custom Layout">
    <p:spTree>
      <p:nvGrpSpPr>
        <p:cNvPr id="1" name=""/>
        <p:cNvGrpSpPr/>
        <p:nvPr/>
      </p:nvGrpSpPr>
      <p:grpSpPr>
        <a:xfrm>
          <a:off x="0" y="0"/>
          <a:ext cx="0" cy="0"/>
          <a:chOff x="0" y="0"/>
          <a:chExt cx="0" cy="0"/>
        </a:xfrm>
      </p:grpSpPr>
      <p:pic>
        <p:nvPicPr>
          <p:cNvPr id="5" name="Picture 4" descr="A white background with black and white clouds&#10;&#10;Description automatically generated">
            <a:extLst>
              <a:ext uri="{FF2B5EF4-FFF2-40B4-BE49-F238E27FC236}">
                <a16:creationId xmlns:a16="http://schemas.microsoft.com/office/drawing/2014/main" id="{5D2C2F3C-0981-A3BF-29BB-95817151AD39}"/>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3" name="Title Placeholder 1">
            <a:extLst>
              <a:ext uri="{FF2B5EF4-FFF2-40B4-BE49-F238E27FC236}">
                <a16:creationId xmlns:a16="http://schemas.microsoft.com/office/drawing/2014/main" id="{3AD7AE1B-CAB1-FF45-8F86-0600ABC46966}"/>
              </a:ext>
            </a:extLst>
          </p:cNvPr>
          <p:cNvSpPr>
            <a:spLocks noGrp="1"/>
          </p:cNvSpPr>
          <p:nvPr>
            <p:ph type="title"/>
          </p:nvPr>
        </p:nvSpPr>
        <p:spPr>
          <a:xfrm>
            <a:off x="3780148" y="365125"/>
            <a:ext cx="7956222"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4" name="Text Placeholder 2">
            <a:extLst>
              <a:ext uri="{FF2B5EF4-FFF2-40B4-BE49-F238E27FC236}">
                <a16:creationId xmlns:a16="http://schemas.microsoft.com/office/drawing/2014/main" id="{AABF4F5A-6240-3A4F-AE33-F19CDD7FB82F}"/>
              </a:ext>
            </a:extLst>
          </p:cNvPr>
          <p:cNvSpPr>
            <a:spLocks noGrp="1"/>
          </p:cNvSpPr>
          <p:nvPr>
            <p:ph idx="1"/>
          </p:nvPr>
        </p:nvSpPr>
        <p:spPr>
          <a:xfrm>
            <a:off x="3780148" y="1825625"/>
            <a:ext cx="7956222" cy="466725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92651744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jp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theme" Target="../theme/theme2.xml"/><Relationship Id="rId3" Type="http://schemas.openxmlformats.org/officeDocument/2006/relationships/slideLayout" Target="../slideLayouts/slideLayout16.xml"/><Relationship Id="rId7" Type="http://schemas.openxmlformats.org/officeDocument/2006/relationships/slideLayout" Target="../slideLayouts/slideLayout20.xml"/><Relationship Id="rId2" Type="http://schemas.openxmlformats.org/officeDocument/2006/relationships/slideLayout" Target="../slideLayouts/slideLayout15.xml"/><Relationship Id="rId1" Type="http://schemas.openxmlformats.org/officeDocument/2006/relationships/slideLayout" Target="../slideLayouts/slideLayout14.xml"/><Relationship Id="rId6" Type="http://schemas.openxmlformats.org/officeDocument/2006/relationships/slideLayout" Target="../slideLayouts/slideLayout19.xml"/><Relationship Id="rId5" Type="http://schemas.openxmlformats.org/officeDocument/2006/relationships/slideLayout" Target="../slideLayouts/slideLayout18.xml"/><Relationship Id="rId4" Type="http://schemas.openxmlformats.org/officeDocument/2006/relationships/slideLayout" Target="../slideLayouts/slideLayout17.xml"/><Relationship Id="rId9" Type="http://schemas.openxmlformats.org/officeDocument/2006/relationships/image" Target="../media/image4.png"/></Relationships>
</file>

<file path=ppt/slideMasters/_rels/slideMaster3.xml.rels><?xml version="1.0" encoding="UTF-8" standalone="yes"?>
<Relationships xmlns="http://schemas.openxmlformats.org/package/2006/relationships"><Relationship Id="rId3" Type="http://schemas.openxmlformats.org/officeDocument/2006/relationships/slideLayout" Target="../slideLayouts/slideLayout23.xml"/><Relationship Id="rId2" Type="http://schemas.openxmlformats.org/officeDocument/2006/relationships/slideLayout" Target="../slideLayouts/slideLayout22.xml"/><Relationship Id="rId1" Type="http://schemas.openxmlformats.org/officeDocument/2006/relationships/slideLayout" Target="../slideLayouts/slideLayout21.xml"/><Relationship Id="rId6" Type="http://schemas.openxmlformats.org/officeDocument/2006/relationships/image" Target="../media/image11.png"/><Relationship Id="rId5" Type="http://schemas.openxmlformats.org/officeDocument/2006/relationships/theme" Target="../theme/theme3.xml"/><Relationship Id="rId4" Type="http://schemas.openxmlformats.org/officeDocument/2006/relationships/slideLayout" Target="../slideLayouts/slideLayout24.xml"/></Relationships>
</file>

<file path=ppt/slideMasters/_rels/slideMaster4.xml.rels><?xml version="1.0" encoding="UTF-8" standalone="yes"?>
<Relationships xmlns="http://schemas.openxmlformats.org/package/2006/relationships"><Relationship Id="rId3" Type="http://schemas.openxmlformats.org/officeDocument/2006/relationships/slideLayout" Target="../slideLayouts/slideLayout27.xml"/><Relationship Id="rId7" Type="http://schemas.openxmlformats.org/officeDocument/2006/relationships/image" Target="../media/image12.png"/><Relationship Id="rId2" Type="http://schemas.openxmlformats.org/officeDocument/2006/relationships/slideLayout" Target="../slideLayouts/slideLayout26.xml"/><Relationship Id="rId1" Type="http://schemas.openxmlformats.org/officeDocument/2006/relationships/slideLayout" Target="../slideLayouts/slideLayout25.xml"/><Relationship Id="rId6" Type="http://schemas.openxmlformats.org/officeDocument/2006/relationships/theme" Target="../theme/theme4.xml"/><Relationship Id="rId5" Type="http://schemas.openxmlformats.org/officeDocument/2006/relationships/slideLayout" Target="../slideLayouts/slideLayout29.xml"/><Relationship Id="rId4" Type="http://schemas.openxmlformats.org/officeDocument/2006/relationships/slideLayout" Target="../slideLayouts/slideLayout28.xml"/></Relationships>
</file>

<file path=ppt/slideMasters/_rels/slideMaster5.xml.rels><?xml version="1.0" encoding="UTF-8" standalone="yes"?>
<Relationships xmlns="http://schemas.openxmlformats.org/package/2006/relationships"><Relationship Id="rId3" Type="http://schemas.openxmlformats.org/officeDocument/2006/relationships/slideLayout" Target="../slideLayouts/slideLayout32.xml"/><Relationship Id="rId2" Type="http://schemas.openxmlformats.org/officeDocument/2006/relationships/slideLayout" Target="../slideLayouts/slideLayout31.xml"/><Relationship Id="rId1" Type="http://schemas.openxmlformats.org/officeDocument/2006/relationships/slideLayout" Target="../slideLayouts/slideLayout30.xml"/><Relationship Id="rId5" Type="http://schemas.openxmlformats.org/officeDocument/2006/relationships/image" Target="../media/image17.png"/><Relationship Id="rId4" Type="http://schemas.openxmlformats.org/officeDocument/2006/relationships/theme" Target="../theme/theme5.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09600" y="274638"/>
            <a:ext cx="109728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609600" y="1600201"/>
            <a:ext cx="10972800" cy="391703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4" name="Date Placeholder 3"/>
          <p:cNvSpPr>
            <a:spLocks noGrp="1"/>
          </p:cNvSpPr>
          <p:nvPr>
            <p:ph type="dt" sz="half" idx="2"/>
          </p:nvPr>
        </p:nvSpPr>
        <p:spPr>
          <a:xfrm>
            <a:off x="335360" y="6525344"/>
            <a:ext cx="1294837" cy="218522"/>
          </a:xfrm>
          <a:prstGeom prst="rect">
            <a:avLst/>
          </a:prstGeom>
        </p:spPr>
        <p:txBody>
          <a:bodyPr vert="horz" lIns="91440" tIns="45720" rIns="91440" bIns="45720" rtlCol="0" anchor="ctr"/>
          <a:lstStyle>
            <a:lvl1pPr algn="ctr">
              <a:defRPr sz="1050">
                <a:solidFill>
                  <a:schemeClr val="tx1">
                    <a:tint val="75000"/>
                  </a:schemeClr>
                </a:solidFill>
              </a:defRPr>
            </a:lvl1pPr>
          </a:lstStyle>
          <a:p>
            <a:fld id="{9C64F3F4-CE19-49F8-9EF4-FF4EE52031C2}" type="datetimeFigureOut">
              <a:rPr lang="en-GB" smtClean="0"/>
              <a:pPr/>
              <a:t>15/10/2024</a:t>
            </a:fld>
            <a:endParaRPr lang="en-GB" dirty="0"/>
          </a:p>
        </p:txBody>
      </p:sp>
      <p:sp>
        <p:nvSpPr>
          <p:cNvPr id="6" name="Slide Number Placeholder 5"/>
          <p:cNvSpPr>
            <a:spLocks noGrp="1"/>
          </p:cNvSpPr>
          <p:nvPr>
            <p:ph type="sldNum" sz="quarter" idx="4"/>
          </p:nvPr>
        </p:nvSpPr>
        <p:spPr>
          <a:xfrm>
            <a:off x="10608501" y="6380973"/>
            <a:ext cx="973899" cy="340503"/>
          </a:xfrm>
          <a:prstGeom prst="rect">
            <a:avLst/>
          </a:prstGeom>
        </p:spPr>
        <p:txBody>
          <a:bodyPr vert="horz" lIns="91440" tIns="45720" rIns="91440" bIns="45720" rtlCol="0" anchor="ctr"/>
          <a:lstStyle>
            <a:lvl1pPr algn="r">
              <a:defRPr sz="1200">
                <a:solidFill>
                  <a:schemeClr val="tx1">
                    <a:tint val="75000"/>
                  </a:schemeClr>
                </a:solidFill>
              </a:defRPr>
            </a:lvl1pPr>
          </a:lstStyle>
          <a:p>
            <a:fld id="{AC82685A-BD3A-4230-8D85-804689F67293}" type="slidenum">
              <a:rPr lang="en-GB" smtClean="0"/>
              <a:t>‹#›</a:t>
            </a:fld>
            <a:endParaRPr lang="en-GB" dirty="0"/>
          </a:p>
        </p:txBody>
      </p:sp>
    </p:spTree>
    <p:extLst>
      <p:ext uri="{BB962C8B-B14F-4D97-AF65-F5344CB8AC3E}">
        <p14:creationId xmlns:p14="http://schemas.microsoft.com/office/powerpoint/2010/main" val="63701733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701" r:id="rId12"/>
    <p:sldLayoutId id="2147483702" r:id="rId13"/>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9" name="Text Placeholder 2">
            <a:extLst>
              <a:ext uri="{FF2B5EF4-FFF2-40B4-BE49-F238E27FC236}">
                <a16:creationId xmlns:a16="http://schemas.microsoft.com/office/drawing/2014/main" id="{AC265FAA-23A0-0C4C-B5BB-9498790FB078}"/>
              </a:ext>
            </a:extLst>
          </p:cNvPr>
          <p:cNvSpPr>
            <a:spLocks noGrp="1"/>
          </p:cNvSpPr>
          <p:nvPr>
            <p:ph type="body" idx="1"/>
          </p:nvPr>
        </p:nvSpPr>
        <p:spPr>
          <a:xfrm>
            <a:off x="630810" y="1470581"/>
            <a:ext cx="4535079" cy="3864989"/>
          </a:xfrm>
          <a:prstGeom prst="rect">
            <a:avLst/>
          </a:prstGeom>
        </p:spPr>
        <p:txBody>
          <a:bodyPr vert="horz" wrap="none" lIns="0" tIns="0" rIns="0" bIns="0" rtlCol="0" anchor="t" anchorCtr="0">
            <a:noAutofit/>
          </a:bodyPr>
          <a:lstStyle/>
          <a:p>
            <a:pPr lvl="0"/>
            <a:r>
              <a:rPr lang="en-GB" dirty="0"/>
              <a:t>Click to edit Master text styles</a:t>
            </a:r>
          </a:p>
        </p:txBody>
      </p:sp>
      <p:pic>
        <p:nvPicPr>
          <p:cNvPr id="4" name="Picture 3" descr="A picture containing text, screenshot, font, logo&#10;&#10;Description automatically generated">
            <a:extLst>
              <a:ext uri="{FF2B5EF4-FFF2-40B4-BE49-F238E27FC236}">
                <a16:creationId xmlns:a16="http://schemas.microsoft.com/office/drawing/2014/main" id="{3C5AD815-486F-73D2-AB4F-2B774ECAFCDE}"/>
              </a:ext>
            </a:extLst>
          </p:cNvPr>
          <p:cNvPicPr>
            <a:picLocks noChangeAspect="1"/>
          </p:cNvPicPr>
          <p:nvPr/>
        </p:nvPicPr>
        <p:blipFill>
          <a:blip r:embed="rId9"/>
          <a:stretch>
            <a:fillRect/>
          </a:stretch>
        </p:blipFill>
        <p:spPr>
          <a:xfrm>
            <a:off x="0" y="0"/>
            <a:ext cx="12192000" cy="6858000"/>
          </a:xfrm>
          <a:prstGeom prst="rect">
            <a:avLst/>
          </a:prstGeom>
        </p:spPr>
      </p:pic>
    </p:spTree>
    <p:extLst>
      <p:ext uri="{BB962C8B-B14F-4D97-AF65-F5344CB8AC3E}">
        <p14:creationId xmlns:p14="http://schemas.microsoft.com/office/powerpoint/2010/main" val="564709603"/>
      </p:ext>
    </p:extLst>
  </p:cSld>
  <p:clrMap bg1="lt1" tx1="dk1" bg2="lt2" tx2="dk2" accent1="accent1" accent2="accent2" accent3="accent3" accent4="accent4" accent5="accent5" accent6="accent6" hlink="hlink" folHlink="folHlink"/>
  <p:sldLayoutIdLst>
    <p:sldLayoutId id="2147483674" r:id="rId1"/>
    <p:sldLayoutId id="2147483675" r:id="rId2"/>
    <p:sldLayoutId id="2147483676" r:id="rId3"/>
    <p:sldLayoutId id="2147483677" r:id="rId4"/>
    <p:sldLayoutId id="2147483678" r:id="rId5"/>
    <p:sldLayoutId id="2147483679" r:id="rId6"/>
    <p:sldLayoutId id="2147483680" r:id="rId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CB22E8A-2C50-AF4C-A53B-9FE993FD6475}"/>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4458BCFA-3574-8B4C-9AEE-81F9601D686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CEEB10D2-CA13-2643-B658-FFD9F6492BD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C64F3F4-CE19-49F8-9EF4-FF4EE52031C2}" type="datetimeFigureOut">
              <a:rPr lang="en-GB" smtClean="0"/>
              <a:pPr/>
              <a:t>15/10/2024</a:t>
            </a:fld>
            <a:endParaRPr lang="en-GB" dirty="0"/>
          </a:p>
        </p:txBody>
      </p:sp>
      <p:sp>
        <p:nvSpPr>
          <p:cNvPr id="5" name="Footer Placeholder 4">
            <a:extLst>
              <a:ext uri="{FF2B5EF4-FFF2-40B4-BE49-F238E27FC236}">
                <a16:creationId xmlns:a16="http://schemas.microsoft.com/office/drawing/2014/main" id="{79DF4703-3493-3B42-BBD9-E9BB85FDC83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6CB9E5F2-30AB-A84C-8130-66352CCDFF27}"/>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C82685A-BD3A-4230-8D85-804689F67293}" type="slidenum">
              <a:rPr lang="en-GB" smtClean="0"/>
              <a:t>‹#›</a:t>
            </a:fld>
            <a:endParaRPr lang="en-GB" dirty="0"/>
          </a:p>
        </p:txBody>
      </p:sp>
      <p:pic>
        <p:nvPicPr>
          <p:cNvPr id="8" name="Picture 7" descr="A blue background with white text&#10;&#10;Description automatically generated with low confidence">
            <a:extLst>
              <a:ext uri="{FF2B5EF4-FFF2-40B4-BE49-F238E27FC236}">
                <a16:creationId xmlns:a16="http://schemas.microsoft.com/office/drawing/2014/main" id="{23F07876-793F-CDFC-420F-0A455F595FBB}"/>
              </a:ext>
            </a:extLst>
          </p:cNvPr>
          <p:cNvPicPr>
            <a:picLocks noChangeAspect="1"/>
          </p:cNvPicPr>
          <p:nvPr/>
        </p:nvPicPr>
        <p:blipFill>
          <a:blip r:embed="rId6"/>
          <a:stretch>
            <a:fillRect/>
          </a:stretch>
        </p:blipFill>
        <p:spPr>
          <a:xfrm>
            <a:off x="0" y="0"/>
            <a:ext cx="12192000" cy="6858000"/>
          </a:xfrm>
          <a:prstGeom prst="rect">
            <a:avLst/>
          </a:prstGeom>
        </p:spPr>
      </p:pic>
    </p:spTree>
    <p:extLst>
      <p:ext uri="{BB962C8B-B14F-4D97-AF65-F5344CB8AC3E}">
        <p14:creationId xmlns:p14="http://schemas.microsoft.com/office/powerpoint/2010/main" val="97409220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4" r:id="rId3"/>
    <p:sldLayoutId id="2147483666" r:id="rId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4" name="Picture 3" descr="A close-up of a blue background&#10;&#10;Description automatically generated with low confidence">
            <a:extLst>
              <a:ext uri="{FF2B5EF4-FFF2-40B4-BE49-F238E27FC236}">
                <a16:creationId xmlns:a16="http://schemas.microsoft.com/office/drawing/2014/main" id="{2E1DDE80-4CCE-9DDD-ADC8-E44ADC637C06}"/>
              </a:ext>
            </a:extLst>
          </p:cNvPr>
          <p:cNvPicPr>
            <a:picLocks noChangeAspect="1"/>
          </p:cNvPicPr>
          <p:nvPr/>
        </p:nvPicPr>
        <p:blipFill>
          <a:blip r:embed="rId7"/>
          <a:stretch>
            <a:fillRect/>
          </a:stretch>
        </p:blipFill>
        <p:spPr>
          <a:xfrm>
            <a:off x="0" y="0"/>
            <a:ext cx="12192000" cy="6858000"/>
          </a:xfrm>
          <a:prstGeom prst="rect">
            <a:avLst/>
          </a:prstGeom>
        </p:spPr>
      </p:pic>
    </p:spTree>
    <p:extLst>
      <p:ext uri="{BB962C8B-B14F-4D97-AF65-F5344CB8AC3E}">
        <p14:creationId xmlns:p14="http://schemas.microsoft.com/office/powerpoint/2010/main" val="64650055"/>
      </p:ext>
    </p:extLst>
  </p:cSld>
  <p:clrMap bg1="lt1" tx1="dk1" bg2="lt2" tx2="dk2" accent1="accent1" accent2="accent2" accent3="accent3" accent4="accent4" accent5="accent5" accent6="accent6" hlink="hlink" folHlink="folHlink"/>
  <p:sldLayoutIdLst>
    <p:sldLayoutId id="2147483668" r:id="rId1"/>
    <p:sldLayoutId id="2147483669" r:id="rId2"/>
    <p:sldLayoutId id="2147483670" r:id="rId3"/>
    <p:sldLayoutId id="2147483671" r:id="rId4"/>
    <p:sldLayoutId id="2147483672" r:id="rId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6" name="Picture 5" descr="A white background with black dots&#10;&#10;Description automatically generated">
            <a:extLst>
              <a:ext uri="{FF2B5EF4-FFF2-40B4-BE49-F238E27FC236}">
                <a16:creationId xmlns:a16="http://schemas.microsoft.com/office/drawing/2014/main" id="{26798CCC-3063-2864-8C78-140984D259A5}"/>
              </a:ext>
            </a:extLst>
          </p:cNvPr>
          <p:cNvPicPr>
            <a:picLocks noChangeAspect="1"/>
          </p:cNvPicPr>
          <p:nvPr/>
        </p:nvPicPr>
        <p:blipFill>
          <a:blip r:embed="rId5"/>
          <a:stretch>
            <a:fillRect/>
          </a:stretch>
        </p:blipFill>
        <p:spPr>
          <a:xfrm>
            <a:off x="0" y="0"/>
            <a:ext cx="12192000" cy="6858000"/>
          </a:xfrm>
          <a:prstGeom prst="rect">
            <a:avLst/>
          </a:prstGeom>
        </p:spPr>
      </p:pic>
      <p:sp>
        <p:nvSpPr>
          <p:cNvPr id="2" name="Title Placeholder 1">
            <a:extLst>
              <a:ext uri="{FF2B5EF4-FFF2-40B4-BE49-F238E27FC236}">
                <a16:creationId xmlns:a16="http://schemas.microsoft.com/office/drawing/2014/main" id="{D12D4C3F-9A76-2E42-B34F-7CEA258C0E94}"/>
              </a:ext>
            </a:extLst>
          </p:cNvPr>
          <p:cNvSpPr>
            <a:spLocks noGrp="1"/>
          </p:cNvSpPr>
          <p:nvPr>
            <p:ph type="title"/>
          </p:nvPr>
        </p:nvSpPr>
        <p:spPr>
          <a:xfrm>
            <a:off x="3780148" y="365125"/>
            <a:ext cx="7956222"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43413055-A589-1D46-8D68-568B73DF5B4F}"/>
              </a:ext>
            </a:extLst>
          </p:cNvPr>
          <p:cNvSpPr>
            <a:spLocks noGrp="1"/>
          </p:cNvSpPr>
          <p:nvPr>
            <p:ph type="body" idx="1"/>
          </p:nvPr>
        </p:nvSpPr>
        <p:spPr>
          <a:xfrm>
            <a:off x="3780148" y="1825625"/>
            <a:ext cx="7956222" cy="466725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1297395520"/>
      </p:ext>
    </p:extLst>
  </p:cSld>
  <p:clrMap bg1="lt1" tx1="dk1" bg2="lt2" tx2="dk2" accent1="accent1" accent2="accent2" accent3="accent3" accent4="accent4" accent5="accent5" accent6="accent6" hlink="hlink" folHlink="folHlink"/>
  <p:sldLayoutIdLst>
    <p:sldLayoutId id="2147483689" r:id="rId1"/>
    <p:sldLayoutId id="2147483690" r:id="rId2"/>
    <p:sldLayoutId id="2147483691" r:id="rId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30.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0.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0.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0.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0.xml"/></Relationships>
</file>

<file path=ppt/slides/_rels/slide7.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30.xml"/></Relationships>
</file>

<file path=ppt/slides/_rels/slide8.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30.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0.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1.xml"/></Relationships>
</file>

<file path=ppt/slides/_rels/slide11.xml.rels><?xml version="1.0" encoding="UTF-8" standalone="yes"?>
<Relationships xmlns="http://schemas.openxmlformats.org/package/2006/relationships"><Relationship Id="rId2" Type="http://schemas.openxmlformats.org/officeDocument/2006/relationships/image" Target="../media/image21.jfif"/><Relationship Id="rId1" Type="http://schemas.openxmlformats.org/officeDocument/2006/relationships/slideLayout" Target="../slideLayouts/slideLayout30.xml"/></Relationships>
</file>

<file path=ppt/slides/_rels/slide12.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30.xml"/></Relationships>
</file>

<file path=ppt/slides/_rels/slide13.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30.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30.xml"/></Relationships>
</file>

<file path=ppt/slides/_rels/slide15.xml.rels><?xml version="1.0" encoding="UTF-8" standalone="yes"?>
<Relationships xmlns="http://schemas.openxmlformats.org/package/2006/relationships"><Relationship Id="rId3" Type="http://schemas.openxmlformats.org/officeDocument/2006/relationships/hyperlink" Target="https://wimd.gov.wales/explore?lang=en#domain=income&amp;&amp;z=12&amp;lat=51.4967&amp;lng=-3.2014" TargetMode="External"/><Relationship Id="rId2" Type="http://schemas.openxmlformats.org/officeDocument/2006/relationships/hyperlink" Target="ttps://www.ons.gov.uk/peoplepopulationandcommunity/healthandsocialcare/healthinequalities/bulletins/inequalitiesinmortalityinvolvingcommonphysicalhealthconditionsengland/21march2021to31january2023" TargetMode="External"/><Relationship Id="rId1" Type="http://schemas.openxmlformats.org/officeDocument/2006/relationships/slideLayout" Target="../slideLayouts/slideLayout30.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30.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30.xml"/></Relationships>
</file>

<file path=ppt/slides/_rels/slide18.xml.rels><?xml version="1.0" encoding="UTF-8" standalone="yes"?>
<Relationships xmlns="http://schemas.openxmlformats.org/package/2006/relationships"><Relationship Id="rId2" Type="http://schemas.openxmlformats.org/officeDocument/2006/relationships/hyperlink" Target="https://www.nao.org.uk/reports/investigation-into-the-management-of-ppe-contracts/" TargetMode="External"/><Relationship Id="rId1" Type="http://schemas.openxmlformats.org/officeDocument/2006/relationships/slideLayout" Target="../slideLayouts/slideLayout30.xml"/></Relationships>
</file>

<file path=ppt/slides/_rels/slide19.xml.rels><?xml version="1.0" encoding="UTF-8" standalone="yes"?>
<Relationships xmlns="http://schemas.openxmlformats.org/package/2006/relationships"><Relationship Id="rId3" Type="http://schemas.openxmlformats.org/officeDocument/2006/relationships/hyperlink" Target="https://www.bmj.com/content/384/bmj.q227" TargetMode="External"/><Relationship Id="rId2" Type="http://schemas.openxmlformats.org/officeDocument/2006/relationships/hyperlink" Target="https://www.nao.org.uk/reports/investigation-into-the-management-of-ppe-contracts/" TargetMode="External"/><Relationship Id="rId1" Type="http://schemas.openxmlformats.org/officeDocument/2006/relationships/slideLayout" Target="../slideLayouts/slideLayout30.xml"/></Relationships>
</file>

<file path=ppt/slides/_rels/slide20.xml.rels><?xml version="1.0" encoding="UTF-8" standalone="yes"?>
<Relationships xmlns="http://schemas.openxmlformats.org/package/2006/relationships"><Relationship Id="rId8" Type="http://schemas.openxmlformats.org/officeDocument/2006/relationships/hyperlink" Target="https://www.taylorfrancis.com/books/edit/10.4324/9781315227832/corporate-transformation-health-care-warren-salmon" TargetMode="External"/><Relationship Id="rId3" Type="http://schemas.openxmlformats.org/officeDocument/2006/relationships/hyperlink" Target="https://www.theguardian.com/society/2019/nov/29/private-firms-handed-15bn-in-nhs-contracts-over-past-five-years" TargetMode="External"/><Relationship Id="rId7" Type="http://schemas.openxmlformats.org/officeDocument/2006/relationships/hyperlink" Target="https://www.mentalhealth.org.uk/a-to-z/s/stigma-and-discrimination" TargetMode="External"/><Relationship Id="rId2" Type="http://schemas.openxmlformats.org/officeDocument/2006/relationships/hyperlink" Target="https://www.jstor.org/stable/j.ctvndv4xh" TargetMode="External"/><Relationship Id="rId1" Type="http://schemas.openxmlformats.org/officeDocument/2006/relationships/slideLayout" Target="../slideLayouts/slideLayout30.xml"/><Relationship Id="rId6" Type="http://schemas.openxmlformats.org/officeDocument/2006/relationships/hyperlink" Target="https://www.bmj.com/content/384/bmj.q227" TargetMode="External"/><Relationship Id="rId5" Type="http://schemas.openxmlformats.org/officeDocument/2006/relationships/hyperlink" Target="https://www.globalfundforwomen.org/infographic-global-gag-rule/" TargetMode="External"/><Relationship Id="rId4" Type="http://schemas.openxmlformats.org/officeDocument/2006/relationships/hyperlink" Target="https://www.globalfundforwomen.org/sexual-reproductive-health-rights/#:~:text=Women%20and%20girls%20around%20the%20world,%20especially%20those,stigma,%20restrictive%20laws%20and%20policies,%20and%20entrenched%20traditions" TargetMode="External"/></Relationships>
</file>

<file path=ppt/slides/_rels/slide21.xml.rels><?xml version="1.0" encoding="UTF-8" standalone="yes"?>
<Relationships xmlns="http://schemas.openxmlformats.org/package/2006/relationships"><Relationship Id="rId3" Type="http://schemas.openxmlformats.org/officeDocument/2006/relationships/hyperlink" Target="https://www-jstor-org.ezproxy.uwtsd.ac.uk/stable/45130045" TargetMode="External"/><Relationship Id="rId7" Type="http://schemas.openxmlformats.org/officeDocument/2006/relationships/hyperlink" Target="https://wimd.gov.wales/" TargetMode="External"/><Relationship Id="rId2" Type="http://schemas.openxmlformats.org/officeDocument/2006/relationships/hyperlink" Target="https://www.nao.org.uk/reports/investigation-into-the-management-of-ppe-contracts/" TargetMode="External"/><Relationship Id="rId1" Type="http://schemas.openxmlformats.org/officeDocument/2006/relationships/slideLayout" Target="../slideLayouts/slideLayout30.xml"/><Relationship Id="rId6" Type="http://schemas.openxmlformats.org/officeDocument/2006/relationships/hyperlink" Target="https://www.rcn.org.uk/clinical-topics/womens-health/promoting-menstrual-wellbeing/period-poverty#:~:text=Period%20poverty%20is%20the%20lack%20of%20access%20to,in%20her%20life%20.%E2%80%9D%20What%20is%20period%20poverty" TargetMode="External"/><Relationship Id="rId5" Type="http://schemas.openxmlformats.org/officeDocument/2006/relationships/hyperlink" Target="https://plan-uk.org/media-centre/plan-international-uks-research-on-period-poverty-and-stigma" TargetMode="External"/><Relationship Id="rId4" Type="http://schemas.openxmlformats.org/officeDocument/2006/relationships/hyperlink" Target="https://www.ons.gov.uk/peoplepopulationandcommunity/healthandsocialcare/healthinequalities/bulletins/inequalitiesinmortalityinvolvingcommonphysicalhealthconditionsengland/21march2021to31january2023"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D6633EE4-4108-CB0B-37E4-FED9544815FB}"/>
              </a:ext>
            </a:extLst>
          </p:cNvPr>
          <p:cNvSpPr/>
          <p:nvPr/>
        </p:nvSpPr>
        <p:spPr>
          <a:xfrm>
            <a:off x="1055440" y="1484784"/>
            <a:ext cx="9865096" cy="4248472"/>
          </a:xfrm>
          <a:prstGeom prst="roundRect">
            <a:avLst/>
          </a:prstGeom>
          <a:solidFill>
            <a:schemeClr val="accent5">
              <a:lumMod val="40000"/>
              <a:lumOff val="6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p:cNvSpPr>
            <a:spLocks noGrp="1"/>
          </p:cNvSpPr>
          <p:nvPr>
            <p:ph type="ctrTitle"/>
          </p:nvPr>
        </p:nvSpPr>
        <p:spPr/>
        <p:txBody>
          <a:bodyPr>
            <a:normAutofit fontScale="90000"/>
          </a:bodyPr>
          <a:lstStyle/>
          <a:p>
            <a:r>
              <a:rPr lang="en-GB" dirty="0"/>
              <a:t>ECAY5006</a:t>
            </a:r>
            <a:br>
              <a:rPr lang="en-GB" dirty="0"/>
            </a:br>
            <a:r>
              <a:rPr lang="en-GB" dirty="0"/>
              <a:t>Health and Social Care: Disability and Wellbeing </a:t>
            </a:r>
          </a:p>
        </p:txBody>
      </p:sp>
      <p:sp>
        <p:nvSpPr>
          <p:cNvPr id="3" name="Subtitle 2"/>
          <p:cNvSpPr>
            <a:spLocks noGrp="1"/>
          </p:cNvSpPr>
          <p:nvPr>
            <p:ph type="subTitle" idx="1"/>
          </p:nvPr>
        </p:nvSpPr>
        <p:spPr/>
        <p:txBody>
          <a:bodyPr>
            <a:normAutofit/>
          </a:bodyPr>
          <a:lstStyle/>
          <a:p>
            <a:r>
              <a:rPr lang="en-GB" sz="2800" dirty="0">
                <a:solidFill>
                  <a:schemeClr val="tx1"/>
                </a:solidFill>
              </a:rPr>
              <a:t>Theme 3: Sociological Perspectives on Health &amp; Wellbeing</a:t>
            </a:r>
          </a:p>
          <a:p>
            <a:r>
              <a:rPr lang="en-GB" sz="2800" dirty="0">
                <a:solidFill>
                  <a:schemeClr val="tx1"/>
                </a:solidFill>
              </a:rPr>
              <a:t>Part 1: Structural Functionalism and Marxism</a:t>
            </a:r>
          </a:p>
        </p:txBody>
      </p:sp>
    </p:spTree>
    <p:extLst>
      <p:ext uri="{BB962C8B-B14F-4D97-AF65-F5344CB8AC3E}">
        <p14:creationId xmlns:p14="http://schemas.microsoft.com/office/powerpoint/2010/main" val="195001081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B96E27-FD46-4145-82DE-E11F609882C2}"/>
              </a:ext>
            </a:extLst>
          </p:cNvPr>
          <p:cNvSpPr>
            <a:spLocks noGrp="1"/>
          </p:cNvSpPr>
          <p:nvPr>
            <p:ph type="title"/>
          </p:nvPr>
        </p:nvSpPr>
        <p:spPr/>
        <p:txBody>
          <a:bodyPr anchor="ctr">
            <a:normAutofit/>
          </a:bodyPr>
          <a:lstStyle/>
          <a:p>
            <a:r>
              <a:rPr lang="en-GB" dirty="0"/>
              <a:t>The ‘big 5’ Sociological Perspectives </a:t>
            </a:r>
          </a:p>
        </p:txBody>
      </p:sp>
      <p:graphicFrame>
        <p:nvGraphicFramePr>
          <p:cNvPr id="16" name="Content Placeholder 2">
            <a:extLst>
              <a:ext uri="{FF2B5EF4-FFF2-40B4-BE49-F238E27FC236}">
                <a16:creationId xmlns:a16="http://schemas.microsoft.com/office/drawing/2014/main" id="{9172F021-5A1B-9BE4-D345-F8309670E0F6}"/>
              </a:ext>
            </a:extLst>
          </p:cNvPr>
          <p:cNvGraphicFramePr>
            <a:graphicFrameLocks noGrp="1"/>
          </p:cNvGraphicFramePr>
          <p:nvPr>
            <p:ph idx="1"/>
            <p:extLst>
              <p:ext uri="{D42A27DB-BD31-4B8C-83A1-F6EECF244321}">
                <p14:modId xmlns:p14="http://schemas.microsoft.com/office/powerpoint/2010/main" val="95630541"/>
              </p:ext>
            </p:extLst>
          </p:nvPr>
        </p:nvGraphicFramePr>
        <p:xfrm>
          <a:off x="3779838" y="1825625"/>
          <a:ext cx="7956550" cy="466725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97121548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6F7006-6AD5-4B6F-BA09-807CE124158C}"/>
              </a:ext>
            </a:extLst>
          </p:cNvPr>
          <p:cNvSpPr>
            <a:spLocks noGrp="1"/>
          </p:cNvSpPr>
          <p:nvPr>
            <p:ph type="title"/>
          </p:nvPr>
        </p:nvSpPr>
        <p:spPr>
          <a:xfrm>
            <a:off x="3359696" y="-22917"/>
            <a:ext cx="7956222" cy="1325563"/>
          </a:xfrm>
        </p:spPr>
        <p:txBody>
          <a:bodyPr/>
          <a:lstStyle/>
          <a:p>
            <a:r>
              <a:rPr lang="en-GB" b="1" dirty="0"/>
              <a:t>Sociological Perspectives </a:t>
            </a:r>
          </a:p>
        </p:txBody>
      </p:sp>
      <p:sp>
        <p:nvSpPr>
          <p:cNvPr id="5" name="Rectangle: Rounded Corners 4">
            <a:extLst>
              <a:ext uri="{FF2B5EF4-FFF2-40B4-BE49-F238E27FC236}">
                <a16:creationId xmlns:a16="http://schemas.microsoft.com/office/drawing/2014/main" id="{27ACF8DE-E67A-CBF7-9240-CDE8E5F141ED}"/>
              </a:ext>
            </a:extLst>
          </p:cNvPr>
          <p:cNvSpPr/>
          <p:nvPr/>
        </p:nvSpPr>
        <p:spPr>
          <a:xfrm>
            <a:off x="2351584" y="1514203"/>
            <a:ext cx="1944216" cy="1224136"/>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2400" b="1" dirty="0"/>
              <a:t>Structural Theories</a:t>
            </a:r>
          </a:p>
        </p:txBody>
      </p:sp>
      <p:sp>
        <p:nvSpPr>
          <p:cNvPr id="7" name="Rectangle: Rounded Corners 6">
            <a:extLst>
              <a:ext uri="{FF2B5EF4-FFF2-40B4-BE49-F238E27FC236}">
                <a16:creationId xmlns:a16="http://schemas.microsoft.com/office/drawing/2014/main" id="{445ADF5E-7F66-83BA-9E8C-D6868BF38AB1}"/>
              </a:ext>
            </a:extLst>
          </p:cNvPr>
          <p:cNvSpPr/>
          <p:nvPr/>
        </p:nvSpPr>
        <p:spPr>
          <a:xfrm>
            <a:off x="7248128" y="1442510"/>
            <a:ext cx="1944216" cy="1224136"/>
          </a:xfrm>
          <a:prstGeom prst="roundRect">
            <a:avLst/>
          </a:prstGeom>
          <a:solidFill>
            <a:srgbClr val="00B0F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2400" b="1" dirty="0"/>
              <a:t>Action Theory</a:t>
            </a:r>
          </a:p>
        </p:txBody>
      </p:sp>
      <p:sp>
        <p:nvSpPr>
          <p:cNvPr id="8" name="Rectangle: Rounded Corners 7">
            <a:extLst>
              <a:ext uri="{FF2B5EF4-FFF2-40B4-BE49-F238E27FC236}">
                <a16:creationId xmlns:a16="http://schemas.microsoft.com/office/drawing/2014/main" id="{AF29F9BB-6FEF-2834-0D69-CDD9B7F23B4B}"/>
              </a:ext>
            </a:extLst>
          </p:cNvPr>
          <p:cNvSpPr/>
          <p:nvPr/>
        </p:nvSpPr>
        <p:spPr>
          <a:xfrm>
            <a:off x="1199456" y="3429000"/>
            <a:ext cx="1692850" cy="1008112"/>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2400" b="1" dirty="0"/>
              <a:t>Consensus Focused</a:t>
            </a:r>
          </a:p>
        </p:txBody>
      </p:sp>
      <p:cxnSp>
        <p:nvCxnSpPr>
          <p:cNvPr id="13" name="Connector: Elbow 12">
            <a:extLst>
              <a:ext uri="{FF2B5EF4-FFF2-40B4-BE49-F238E27FC236}">
                <a16:creationId xmlns:a16="http://schemas.microsoft.com/office/drawing/2014/main" id="{186C2D7B-B025-F84C-C50B-5F4FEB7A2070}"/>
              </a:ext>
            </a:extLst>
          </p:cNvPr>
          <p:cNvCxnSpPr>
            <a:cxnSpLocks/>
            <a:stCxn id="5" idx="2"/>
            <a:endCxn id="8" idx="0"/>
          </p:cNvCxnSpPr>
          <p:nvPr/>
        </p:nvCxnSpPr>
        <p:spPr>
          <a:xfrm rot="5400000">
            <a:off x="2339457" y="2444764"/>
            <a:ext cx="690661" cy="1277811"/>
          </a:xfrm>
          <a:prstGeom prst="bentConnector3">
            <a:avLst/>
          </a:prstGeom>
          <a:ln w="76200">
            <a:tailEnd type="triangle"/>
          </a:ln>
        </p:spPr>
        <p:style>
          <a:lnRef idx="1">
            <a:schemeClr val="accent1"/>
          </a:lnRef>
          <a:fillRef idx="0">
            <a:schemeClr val="accent1"/>
          </a:fillRef>
          <a:effectRef idx="0">
            <a:schemeClr val="accent1"/>
          </a:effectRef>
          <a:fontRef idx="minor">
            <a:schemeClr val="tx1"/>
          </a:fontRef>
        </p:style>
      </p:cxnSp>
      <p:cxnSp>
        <p:nvCxnSpPr>
          <p:cNvPr id="15" name="Connector: Elbow 14">
            <a:extLst>
              <a:ext uri="{FF2B5EF4-FFF2-40B4-BE49-F238E27FC236}">
                <a16:creationId xmlns:a16="http://schemas.microsoft.com/office/drawing/2014/main" id="{DDCC91C3-EBBB-DD77-B930-C93485A56254}"/>
              </a:ext>
            </a:extLst>
          </p:cNvPr>
          <p:cNvCxnSpPr>
            <a:cxnSpLocks/>
            <a:stCxn id="5" idx="2"/>
            <a:endCxn id="28" idx="0"/>
          </p:cNvCxnSpPr>
          <p:nvPr/>
        </p:nvCxnSpPr>
        <p:spPr>
          <a:xfrm rot="16200000" flipH="1">
            <a:off x="3887628" y="2174402"/>
            <a:ext cx="690660" cy="1818533"/>
          </a:xfrm>
          <a:prstGeom prst="bentConnector3">
            <a:avLst/>
          </a:prstGeom>
          <a:ln w="76200">
            <a:tailEnd type="triangle"/>
          </a:ln>
        </p:spPr>
        <p:style>
          <a:lnRef idx="1">
            <a:schemeClr val="accent1"/>
          </a:lnRef>
          <a:fillRef idx="0">
            <a:schemeClr val="accent1"/>
          </a:fillRef>
          <a:effectRef idx="0">
            <a:schemeClr val="accent1"/>
          </a:effectRef>
          <a:fontRef idx="minor">
            <a:schemeClr val="tx1"/>
          </a:fontRef>
        </p:style>
      </p:cxnSp>
      <p:sp>
        <p:nvSpPr>
          <p:cNvPr id="19" name="Rectangle: Rounded Corners 18">
            <a:extLst>
              <a:ext uri="{FF2B5EF4-FFF2-40B4-BE49-F238E27FC236}">
                <a16:creationId xmlns:a16="http://schemas.microsoft.com/office/drawing/2014/main" id="{312E82B1-0196-C3AE-3726-A1FC9B8C40F4}"/>
              </a:ext>
            </a:extLst>
          </p:cNvPr>
          <p:cNvSpPr/>
          <p:nvPr/>
        </p:nvSpPr>
        <p:spPr>
          <a:xfrm>
            <a:off x="1199456" y="5301208"/>
            <a:ext cx="1692850" cy="1008112"/>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600" b="1" dirty="0"/>
              <a:t>Functionalism</a:t>
            </a:r>
          </a:p>
        </p:txBody>
      </p:sp>
      <p:sp>
        <p:nvSpPr>
          <p:cNvPr id="20" name="Rectangle: Rounded Corners 19">
            <a:extLst>
              <a:ext uri="{FF2B5EF4-FFF2-40B4-BE49-F238E27FC236}">
                <a16:creationId xmlns:a16="http://schemas.microsoft.com/office/drawing/2014/main" id="{05B346F6-F00A-9EAA-E338-8C766FDE47CC}"/>
              </a:ext>
            </a:extLst>
          </p:cNvPr>
          <p:cNvSpPr/>
          <p:nvPr/>
        </p:nvSpPr>
        <p:spPr>
          <a:xfrm>
            <a:off x="3303187" y="5301208"/>
            <a:ext cx="1687185" cy="1008112"/>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b="1" dirty="0"/>
              <a:t>Marxism and Neo-Marxism</a:t>
            </a:r>
          </a:p>
        </p:txBody>
      </p:sp>
      <p:sp>
        <p:nvSpPr>
          <p:cNvPr id="21" name="Rectangle: Rounded Corners 20">
            <a:extLst>
              <a:ext uri="{FF2B5EF4-FFF2-40B4-BE49-F238E27FC236}">
                <a16:creationId xmlns:a16="http://schemas.microsoft.com/office/drawing/2014/main" id="{FF60DDCF-7C35-E54E-E79D-DEF36E6CDDFF}"/>
              </a:ext>
            </a:extLst>
          </p:cNvPr>
          <p:cNvSpPr/>
          <p:nvPr/>
        </p:nvSpPr>
        <p:spPr>
          <a:xfrm>
            <a:off x="5375920" y="5301207"/>
            <a:ext cx="1687185" cy="1008112"/>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b="1" dirty="0"/>
              <a:t>Feminism</a:t>
            </a:r>
          </a:p>
        </p:txBody>
      </p:sp>
      <p:sp>
        <p:nvSpPr>
          <p:cNvPr id="28" name="Rectangle: Rounded Corners 27">
            <a:extLst>
              <a:ext uri="{FF2B5EF4-FFF2-40B4-BE49-F238E27FC236}">
                <a16:creationId xmlns:a16="http://schemas.microsoft.com/office/drawing/2014/main" id="{D2B4033B-E59C-56E1-6291-407D6A9E0FB7}"/>
              </a:ext>
            </a:extLst>
          </p:cNvPr>
          <p:cNvSpPr/>
          <p:nvPr/>
        </p:nvSpPr>
        <p:spPr>
          <a:xfrm>
            <a:off x="4295800" y="3428999"/>
            <a:ext cx="1692850" cy="1008112"/>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2400" b="1" dirty="0"/>
              <a:t>Conflict Focused</a:t>
            </a:r>
          </a:p>
        </p:txBody>
      </p:sp>
      <p:sp>
        <p:nvSpPr>
          <p:cNvPr id="31" name="Rectangle: Rounded Corners 30">
            <a:extLst>
              <a:ext uri="{FF2B5EF4-FFF2-40B4-BE49-F238E27FC236}">
                <a16:creationId xmlns:a16="http://schemas.microsoft.com/office/drawing/2014/main" id="{725873ED-22CF-3997-698C-017723A72E78}"/>
              </a:ext>
            </a:extLst>
          </p:cNvPr>
          <p:cNvSpPr/>
          <p:nvPr/>
        </p:nvSpPr>
        <p:spPr>
          <a:xfrm>
            <a:off x="7354624" y="3428998"/>
            <a:ext cx="1740220" cy="1080121"/>
          </a:xfrm>
          <a:prstGeom prst="roundRect">
            <a:avLst/>
          </a:prstGeom>
          <a:solidFill>
            <a:srgbClr val="00B0F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2400" b="1" dirty="0"/>
              <a:t>Social Psychology</a:t>
            </a:r>
          </a:p>
        </p:txBody>
      </p:sp>
      <p:sp>
        <p:nvSpPr>
          <p:cNvPr id="32" name="Rectangle: Rounded Corners 31">
            <a:extLst>
              <a:ext uri="{FF2B5EF4-FFF2-40B4-BE49-F238E27FC236}">
                <a16:creationId xmlns:a16="http://schemas.microsoft.com/office/drawing/2014/main" id="{9377B654-4C67-6E22-363F-A5B5EB5E26E7}"/>
              </a:ext>
            </a:extLst>
          </p:cNvPr>
          <p:cNvSpPr/>
          <p:nvPr/>
        </p:nvSpPr>
        <p:spPr>
          <a:xfrm>
            <a:off x="7392144" y="5301207"/>
            <a:ext cx="1687185" cy="1008112"/>
          </a:xfrm>
          <a:prstGeom prst="roundRect">
            <a:avLst/>
          </a:prstGeom>
          <a:solidFill>
            <a:srgbClr val="00B0F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b="1" dirty="0"/>
              <a:t>Symbolic Interactionism</a:t>
            </a:r>
          </a:p>
        </p:txBody>
      </p:sp>
      <p:sp>
        <p:nvSpPr>
          <p:cNvPr id="33" name="Rectangle: Rounded Corners 32">
            <a:extLst>
              <a:ext uri="{FF2B5EF4-FFF2-40B4-BE49-F238E27FC236}">
                <a16:creationId xmlns:a16="http://schemas.microsoft.com/office/drawing/2014/main" id="{03A9DF11-C60B-DA7E-FDA7-A790A2A01BA2}"/>
              </a:ext>
            </a:extLst>
          </p:cNvPr>
          <p:cNvSpPr/>
          <p:nvPr/>
        </p:nvSpPr>
        <p:spPr>
          <a:xfrm>
            <a:off x="9624392" y="4575251"/>
            <a:ext cx="2304256" cy="1728192"/>
          </a:xfrm>
          <a:prstGeom prst="roundRect">
            <a:avLst/>
          </a:prstGeom>
          <a:solidFill>
            <a:srgbClr val="7030A0"/>
          </a:solidFill>
          <a:ln>
            <a:solidFill>
              <a:srgbClr val="7030A0"/>
            </a:solidFill>
            <a:prstDash val="dash"/>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2400" b="1" dirty="0"/>
              <a:t>Post-Modern Theories</a:t>
            </a:r>
          </a:p>
        </p:txBody>
      </p:sp>
      <p:cxnSp>
        <p:nvCxnSpPr>
          <p:cNvPr id="35" name="Straight Arrow Connector 34">
            <a:extLst>
              <a:ext uri="{FF2B5EF4-FFF2-40B4-BE49-F238E27FC236}">
                <a16:creationId xmlns:a16="http://schemas.microsoft.com/office/drawing/2014/main" id="{6FE03C55-DC1F-7F4E-C5B6-0811C5E6FDAC}"/>
              </a:ext>
            </a:extLst>
          </p:cNvPr>
          <p:cNvCxnSpPr>
            <a:stCxn id="8" idx="2"/>
            <a:endCxn id="19" idx="0"/>
          </p:cNvCxnSpPr>
          <p:nvPr/>
        </p:nvCxnSpPr>
        <p:spPr>
          <a:xfrm>
            <a:off x="2045881" y="4437112"/>
            <a:ext cx="0" cy="864096"/>
          </a:xfrm>
          <a:prstGeom prst="straightConnector1">
            <a:avLst/>
          </a:prstGeom>
          <a:ln w="76200">
            <a:tailEnd type="triangle"/>
          </a:ln>
        </p:spPr>
        <p:style>
          <a:lnRef idx="1">
            <a:schemeClr val="accent1"/>
          </a:lnRef>
          <a:fillRef idx="0">
            <a:schemeClr val="accent1"/>
          </a:fillRef>
          <a:effectRef idx="0">
            <a:schemeClr val="accent1"/>
          </a:effectRef>
          <a:fontRef idx="minor">
            <a:schemeClr val="tx1"/>
          </a:fontRef>
        </p:style>
      </p:cxnSp>
      <p:cxnSp>
        <p:nvCxnSpPr>
          <p:cNvPr id="37" name="Connector: Elbow 36">
            <a:extLst>
              <a:ext uri="{FF2B5EF4-FFF2-40B4-BE49-F238E27FC236}">
                <a16:creationId xmlns:a16="http://schemas.microsoft.com/office/drawing/2014/main" id="{10324580-AA21-EB0F-150D-86D655232860}"/>
              </a:ext>
            </a:extLst>
          </p:cNvPr>
          <p:cNvCxnSpPr>
            <a:cxnSpLocks/>
            <a:stCxn id="28" idx="2"/>
            <a:endCxn id="20" idx="0"/>
          </p:cNvCxnSpPr>
          <p:nvPr/>
        </p:nvCxnSpPr>
        <p:spPr>
          <a:xfrm rot="5400000">
            <a:off x="4212455" y="4371437"/>
            <a:ext cx="864097" cy="995445"/>
          </a:xfrm>
          <a:prstGeom prst="bentConnector3">
            <a:avLst/>
          </a:prstGeom>
          <a:ln w="76200">
            <a:tailEnd type="triangle"/>
          </a:ln>
        </p:spPr>
        <p:style>
          <a:lnRef idx="1">
            <a:schemeClr val="accent1"/>
          </a:lnRef>
          <a:fillRef idx="0">
            <a:schemeClr val="accent1"/>
          </a:fillRef>
          <a:effectRef idx="0">
            <a:schemeClr val="accent1"/>
          </a:effectRef>
          <a:fontRef idx="minor">
            <a:schemeClr val="tx1"/>
          </a:fontRef>
        </p:style>
      </p:cxnSp>
      <p:cxnSp>
        <p:nvCxnSpPr>
          <p:cNvPr id="41" name="Connector: Elbow 40">
            <a:extLst>
              <a:ext uri="{FF2B5EF4-FFF2-40B4-BE49-F238E27FC236}">
                <a16:creationId xmlns:a16="http://schemas.microsoft.com/office/drawing/2014/main" id="{63358072-F5F4-A7C7-8270-FD11847A2ACC}"/>
              </a:ext>
            </a:extLst>
          </p:cNvPr>
          <p:cNvCxnSpPr>
            <a:stCxn id="28" idx="2"/>
            <a:endCxn id="21" idx="0"/>
          </p:cNvCxnSpPr>
          <p:nvPr/>
        </p:nvCxnSpPr>
        <p:spPr>
          <a:xfrm rot="16200000" flipH="1">
            <a:off x="5248821" y="4330515"/>
            <a:ext cx="864096" cy="1077288"/>
          </a:xfrm>
          <a:prstGeom prst="bentConnector3">
            <a:avLst/>
          </a:prstGeom>
          <a:ln w="76200">
            <a:tailEnd type="triangle"/>
          </a:ln>
        </p:spPr>
        <p:style>
          <a:lnRef idx="1">
            <a:schemeClr val="accent1"/>
          </a:lnRef>
          <a:fillRef idx="0">
            <a:schemeClr val="accent1"/>
          </a:fillRef>
          <a:effectRef idx="0">
            <a:schemeClr val="accent1"/>
          </a:effectRef>
          <a:fontRef idx="minor">
            <a:schemeClr val="tx1"/>
          </a:fontRef>
        </p:style>
      </p:cxnSp>
      <p:cxnSp>
        <p:nvCxnSpPr>
          <p:cNvPr id="43" name="Straight Arrow Connector 42">
            <a:extLst>
              <a:ext uri="{FF2B5EF4-FFF2-40B4-BE49-F238E27FC236}">
                <a16:creationId xmlns:a16="http://schemas.microsoft.com/office/drawing/2014/main" id="{05548073-A688-DE31-8087-3FDBA825187A}"/>
              </a:ext>
            </a:extLst>
          </p:cNvPr>
          <p:cNvCxnSpPr>
            <a:cxnSpLocks/>
            <a:stCxn id="7" idx="2"/>
            <a:endCxn id="31" idx="0"/>
          </p:cNvCxnSpPr>
          <p:nvPr/>
        </p:nvCxnSpPr>
        <p:spPr>
          <a:xfrm>
            <a:off x="8220236" y="2666646"/>
            <a:ext cx="4498" cy="762352"/>
          </a:xfrm>
          <a:prstGeom prst="straightConnector1">
            <a:avLst/>
          </a:prstGeom>
          <a:ln w="76200">
            <a:tailEnd type="triangle"/>
          </a:ln>
        </p:spPr>
        <p:style>
          <a:lnRef idx="1">
            <a:schemeClr val="accent1"/>
          </a:lnRef>
          <a:fillRef idx="0">
            <a:schemeClr val="accent1"/>
          </a:fillRef>
          <a:effectRef idx="0">
            <a:schemeClr val="accent1"/>
          </a:effectRef>
          <a:fontRef idx="minor">
            <a:schemeClr val="tx1"/>
          </a:fontRef>
        </p:style>
      </p:cxnSp>
      <p:cxnSp>
        <p:nvCxnSpPr>
          <p:cNvPr id="45" name="Straight Arrow Connector 44">
            <a:extLst>
              <a:ext uri="{FF2B5EF4-FFF2-40B4-BE49-F238E27FC236}">
                <a16:creationId xmlns:a16="http://schemas.microsoft.com/office/drawing/2014/main" id="{248A090C-FE4F-04D7-163F-BC316D1C2081}"/>
              </a:ext>
            </a:extLst>
          </p:cNvPr>
          <p:cNvCxnSpPr>
            <a:stCxn id="31" idx="2"/>
            <a:endCxn id="32" idx="0"/>
          </p:cNvCxnSpPr>
          <p:nvPr/>
        </p:nvCxnSpPr>
        <p:spPr>
          <a:xfrm>
            <a:off x="8224734" y="4509119"/>
            <a:ext cx="11003" cy="792088"/>
          </a:xfrm>
          <a:prstGeom prst="straightConnector1">
            <a:avLst/>
          </a:prstGeom>
          <a:ln w="76200">
            <a:tailEnd type="triangle"/>
          </a:ln>
        </p:spPr>
        <p:style>
          <a:lnRef idx="1">
            <a:schemeClr val="accent1"/>
          </a:lnRef>
          <a:fillRef idx="0">
            <a:schemeClr val="accent1"/>
          </a:fillRef>
          <a:effectRef idx="0">
            <a:schemeClr val="accent1"/>
          </a:effectRef>
          <a:fontRef idx="minor">
            <a:schemeClr val="tx1"/>
          </a:fontRef>
        </p:style>
      </p:cxnSp>
      <p:cxnSp>
        <p:nvCxnSpPr>
          <p:cNvPr id="47" name="Straight Connector 46">
            <a:extLst>
              <a:ext uri="{FF2B5EF4-FFF2-40B4-BE49-F238E27FC236}">
                <a16:creationId xmlns:a16="http://schemas.microsoft.com/office/drawing/2014/main" id="{E9E28B7E-124A-A284-7202-32C0B07D82EC}"/>
              </a:ext>
            </a:extLst>
          </p:cNvPr>
          <p:cNvCxnSpPr/>
          <p:nvPr/>
        </p:nvCxnSpPr>
        <p:spPr>
          <a:xfrm>
            <a:off x="9408368" y="0"/>
            <a:ext cx="0" cy="6858000"/>
          </a:xfrm>
          <a:prstGeom prst="line">
            <a:avLst/>
          </a:prstGeom>
          <a:ln w="57150">
            <a:prstDash val="dash"/>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109917902"/>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3"/>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8"/>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35"/>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19"/>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15"/>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28"/>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nodeType="clickEffect">
                                  <p:stCondLst>
                                    <p:cond delay="0"/>
                                  </p:stCondLst>
                                  <p:childTnLst>
                                    <p:set>
                                      <p:cBhvr>
                                        <p:cTn id="28" dur="1" fill="hold">
                                          <p:stCondLst>
                                            <p:cond delay="0"/>
                                          </p:stCondLst>
                                        </p:cTn>
                                        <p:tgtEl>
                                          <p:spTgt spid="37"/>
                                        </p:tgtEl>
                                        <p:attrNameLst>
                                          <p:attrName>style.visibility</p:attrName>
                                        </p:attrNameLst>
                                      </p:cBhvr>
                                      <p:to>
                                        <p:strVal val="visible"/>
                                      </p:to>
                                    </p:set>
                                  </p:childTnLst>
                                </p:cTn>
                              </p:par>
                              <p:par>
                                <p:cTn id="29" presetID="1" presetClass="entr" presetSubtype="0" fill="hold" grpId="0" nodeType="withEffect">
                                  <p:stCondLst>
                                    <p:cond delay="0"/>
                                  </p:stCondLst>
                                  <p:childTnLst>
                                    <p:set>
                                      <p:cBhvr>
                                        <p:cTn id="30" dur="1" fill="hold">
                                          <p:stCondLst>
                                            <p:cond delay="0"/>
                                          </p:stCondLst>
                                        </p:cTn>
                                        <p:tgtEl>
                                          <p:spTgt spid="20"/>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41"/>
                                        </p:tgtEl>
                                        <p:attrNameLst>
                                          <p:attrName>style.visibility</p:attrName>
                                        </p:attrNameLst>
                                      </p:cBhvr>
                                      <p:to>
                                        <p:strVal val="visible"/>
                                      </p:to>
                                    </p:set>
                                  </p:childTnLst>
                                </p:cTn>
                              </p:par>
                              <p:par>
                                <p:cTn id="35" presetID="1" presetClass="entr" presetSubtype="0" fill="hold" grpId="0" nodeType="withEffect">
                                  <p:stCondLst>
                                    <p:cond delay="0"/>
                                  </p:stCondLst>
                                  <p:childTnLst>
                                    <p:set>
                                      <p:cBhvr>
                                        <p:cTn id="36" dur="1" fill="hold">
                                          <p:stCondLst>
                                            <p:cond delay="0"/>
                                          </p:stCondLst>
                                        </p:cTn>
                                        <p:tgtEl>
                                          <p:spTgt spid="21"/>
                                        </p:tgtEl>
                                        <p:attrNameLst>
                                          <p:attrName>style.visibility</p:attrName>
                                        </p:attrNameLst>
                                      </p:cBhvr>
                                      <p:to>
                                        <p:strVal val="visible"/>
                                      </p:to>
                                    </p:set>
                                  </p:childTnLst>
                                </p:cTn>
                              </p:par>
                            </p:childTnLst>
                          </p:cTn>
                        </p:par>
                      </p:childTnLst>
                    </p:cTn>
                  </p:par>
                  <p:par>
                    <p:cTn id="37" fill="hold">
                      <p:stCondLst>
                        <p:cond delay="indefinite"/>
                      </p:stCondLst>
                      <p:childTnLst>
                        <p:par>
                          <p:cTn id="38" fill="hold">
                            <p:stCondLst>
                              <p:cond delay="0"/>
                            </p:stCondLst>
                            <p:childTnLst>
                              <p:par>
                                <p:cTn id="39" presetID="1" presetClass="entr" presetSubtype="0" fill="hold" grpId="0" nodeType="clickEffect">
                                  <p:stCondLst>
                                    <p:cond delay="0"/>
                                  </p:stCondLst>
                                  <p:childTnLst>
                                    <p:set>
                                      <p:cBhvr>
                                        <p:cTn id="40" dur="1" fill="hold">
                                          <p:stCondLst>
                                            <p:cond delay="0"/>
                                          </p:stCondLst>
                                        </p:cTn>
                                        <p:tgtEl>
                                          <p:spTgt spid="7"/>
                                        </p:tgtEl>
                                        <p:attrNameLst>
                                          <p:attrName>style.visibility</p:attrName>
                                        </p:attrNameLst>
                                      </p:cBhvr>
                                      <p:to>
                                        <p:strVal val="visible"/>
                                      </p:to>
                                    </p:set>
                                  </p:childTnLst>
                                </p:cTn>
                              </p:par>
                            </p:childTnLst>
                          </p:cTn>
                        </p:par>
                      </p:childTnLst>
                    </p:cTn>
                  </p:par>
                  <p:par>
                    <p:cTn id="41" fill="hold">
                      <p:stCondLst>
                        <p:cond delay="indefinite"/>
                      </p:stCondLst>
                      <p:childTnLst>
                        <p:par>
                          <p:cTn id="42" fill="hold">
                            <p:stCondLst>
                              <p:cond delay="0"/>
                            </p:stCondLst>
                            <p:childTnLst>
                              <p:par>
                                <p:cTn id="43" presetID="1" presetClass="entr" presetSubtype="0" fill="hold" nodeType="clickEffect">
                                  <p:stCondLst>
                                    <p:cond delay="0"/>
                                  </p:stCondLst>
                                  <p:childTnLst>
                                    <p:set>
                                      <p:cBhvr>
                                        <p:cTn id="44" dur="1" fill="hold">
                                          <p:stCondLst>
                                            <p:cond delay="0"/>
                                          </p:stCondLst>
                                        </p:cTn>
                                        <p:tgtEl>
                                          <p:spTgt spid="43"/>
                                        </p:tgtEl>
                                        <p:attrNameLst>
                                          <p:attrName>style.visibility</p:attrName>
                                        </p:attrNameLst>
                                      </p:cBhvr>
                                      <p:to>
                                        <p:strVal val="visible"/>
                                      </p:to>
                                    </p:set>
                                  </p:childTnLst>
                                </p:cTn>
                              </p:par>
                              <p:par>
                                <p:cTn id="45" presetID="1" presetClass="entr" presetSubtype="0" fill="hold" grpId="0" nodeType="withEffect">
                                  <p:stCondLst>
                                    <p:cond delay="0"/>
                                  </p:stCondLst>
                                  <p:childTnLst>
                                    <p:set>
                                      <p:cBhvr>
                                        <p:cTn id="46" dur="1" fill="hold">
                                          <p:stCondLst>
                                            <p:cond delay="0"/>
                                          </p:stCondLst>
                                        </p:cTn>
                                        <p:tgtEl>
                                          <p:spTgt spid="31"/>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presetID="1" presetClass="entr" presetSubtype="0" fill="hold" nodeType="clickEffect">
                                  <p:stCondLst>
                                    <p:cond delay="0"/>
                                  </p:stCondLst>
                                  <p:childTnLst>
                                    <p:set>
                                      <p:cBhvr>
                                        <p:cTn id="50" dur="1" fill="hold">
                                          <p:stCondLst>
                                            <p:cond delay="0"/>
                                          </p:stCondLst>
                                        </p:cTn>
                                        <p:tgtEl>
                                          <p:spTgt spid="45"/>
                                        </p:tgtEl>
                                        <p:attrNameLst>
                                          <p:attrName>style.visibility</p:attrName>
                                        </p:attrNameLst>
                                      </p:cBhvr>
                                      <p:to>
                                        <p:strVal val="visible"/>
                                      </p:to>
                                    </p:set>
                                  </p:childTnLst>
                                </p:cTn>
                              </p:par>
                              <p:par>
                                <p:cTn id="51" presetID="1" presetClass="entr" presetSubtype="0" fill="hold" grpId="0" nodeType="withEffect">
                                  <p:stCondLst>
                                    <p:cond delay="0"/>
                                  </p:stCondLst>
                                  <p:childTnLst>
                                    <p:set>
                                      <p:cBhvr>
                                        <p:cTn id="52" dur="1" fill="hold">
                                          <p:stCondLst>
                                            <p:cond delay="0"/>
                                          </p:stCondLst>
                                        </p:cTn>
                                        <p:tgtEl>
                                          <p:spTgt spid="32"/>
                                        </p:tgtEl>
                                        <p:attrNameLst>
                                          <p:attrName>style.visibility</p:attrName>
                                        </p:attrNameLst>
                                      </p:cBhvr>
                                      <p:to>
                                        <p:strVal val="visible"/>
                                      </p:to>
                                    </p:set>
                                  </p:childTnLst>
                                </p:cTn>
                              </p:par>
                            </p:childTnLst>
                          </p:cTn>
                        </p:par>
                      </p:childTnLst>
                    </p:cTn>
                  </p:par>
                  <p:par>
                    <p:cTn id="53" fill="hold">
                      <p:stCondLst>
                        <p:cond delay="indefinite"/>
                      </p:stCondLst>
                      <p:childTnLst>
                        <p:par>
                          <p:cTn id="54" fill="hold">
                            <p:stCondLst>
                              <p:cond delay="0"/>
                            </p:stCondLst>
                            <p:childTnLst>
                              <p:par>
                                <p:cTn id="55" presetID="1" presetClass="entr" presetSubtype="0" fill="hold" grpId="0" nodeType="clickEffect">
                                  <p:stCondLst>
                                    <p:cond delay="0"/>
                                  </p:stCondLst>
                                  <p:childTnLst>
                                    <p:set>
                                      <p:cBhvr>
                                        <p:cTn id="56" dur="1" fill="hold">
                                          <p:stCondLst>
                                            <p:cond delay="0"/>
                                          </p:stCondLst>
                                        </p:cTn>
                                        <p:tgtEl>
                                          <p:spTgt spid="3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animBg="1"/>
      <p:bldP spid="8" grpId="0" animBg="1"/>
      <p:bldP spid="19" grpId="0" animBg="1"/>
      <p:bldP spid="20" grpId="0" animBg="1"/>
      <p:bldP spid="21" grpId="0" animBg="1"/>
      <p:bldP spid="28" grpId="0" animBg="1"/>
      <p:bldP spid="31" grpId="0" animBg="1"/>
      <p:bldP spid="32" grpId="0" animBg="1"/>
      <p:bldP spid="33"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3CE062D-ED9A-4D70-ACF9-0D02B4BAD2F4}"/>
              </a:ext>
            </a:extLst>
          </p:cNvPr>
          <p:cNvSpPr>
            <a:spLocks noGrp="1"/>
          </p:cNvSpPr>
          <p:nvPr>
            <p:ph type="title"/>
          </p:nvPr>
        </p:nvSpPr>
        <p:spPr/>
        <p:txBody>
          <a:bodyPr/>
          <a:lstStyle/>
          <a:p>
            <a:r>
              <a:rPr lang="en-GB" dirty="0"/>
              <a:t>Structural vs. Action</a:t>
            </a:r>
          </a:p>
        </p:txBody>
      </p:sp>
      <p:sp>
        <p:nvSpPr>
          <p:cNvPr id="4" name="Content Placeholder 3">
            <a:extLst>
              <a:ext uri="{FF2B5EF4-FFF2-40B4-BE49-F238E27FC236}">
                <a16:creationId xmlns:a16="http://schemas.microsoft.com/office/drawing/2014/main" id="{C942C6B4-F3C4-4091-94B7-D5096C6A07C9}"/>
              </a:ext>
            </a:extLst>
          </p:cNvPr>
          <p:cNvSpPr>
            <a:spLocks noGrp="1"/>
          </p:cNvSpPr>
          <p:nvPr>
            <p:ph idx="1"/>
          </p:nvPr>
        </p:nvSpPr>
        <p:spPr>
          <a:xfrm>
            <a:off x="767408" y="2056225"/>
            <a:ext cx="5544616" cy="4436650"/>
          </a:xfrm>
          <a:solidFill>
            <a:schemeClr val="accent4">
              <a:lumMod val="20000"/>
              <a:lumOff val="80000"/>
            </a:schemeClr>
          </a:solidFill>
        </p:spPr>
        <p:txBody>
          <a:bodyPr>
            <a:normAutofit/>
          </a:bodyPr>
          <a:lstStyle/>
          <a:p>
            <a:endParaRPr lang="en-GB" dirty="0"/>
          </a:p>
          <a:p>
            <a:r>
              <a:rPr lang="en-GB" dirty="0"/>
              <a:t>Macro perspective</a:t>
            </a:r>
          </a:p>
          <a:p>
            <a:r>
              <a:rPr lang="en-GB" dirty="0"/>
              <a:t>How society works as a whole</a:t>
            </a:r>
          </a:p>
          <a:p>
            <a:r>
              <a:rPr lang="en-GB" dirty="0"/>
              <a:t>Functionalism: how society helps meet our needs</a:t>
            </a:r>
          </a:p>
          <a:p>
            <a:r>
              <a:rPr lang="en-GB" dirty="0"/>
              <a:t>Conflict Theory: how society rests on economic foundations with a bigger structure above. Can lead to social class conflict.</a:t>
            </a:r>
          </a:p>
        </p:txBody>
      </p:sp>
      <p:sp>
        <p:nvSpPr>
          <p:cNvPr id="3" name="Text Placeholder 2">
            <a:extLst>
              <a:ext uri="{FF2B5EF4-FFF2-40B4-BE49-F238E27FC236}">
                <a16:creationId xmlns:a16="http://schemas.microsoft.com/office/drawing/2014/main" id="{BC859303-B2FF-4F1A-8316-128895394B13}"/>
              </a:ext>
            </a:extLst>
          </p:cNvPr>
          <p:cNvSpPr>
            <a:spLocks noGrp="1"/>
          </p:cNvSpPr>
          <p:nvPr>
            <p:ph type="body" idx="4294967295"/>
          </p:nvPr>
        </p:nvSpPr>
        <p:spPr>
          <a:xfrm>
            <a:off x="969790" y="1621177"/>
            <a:ext cx="5126210" cy="639762"/>
          </a:xfrm>
          <a:solidFill>
            <a:schemeClr val="accent4">
              <a:lumMod val="60000"/>
              <a:lumOff val="40000"/>
            </a:schemeClr>
          </a:solidFill>
        </p:spPr>
        <p:txBody>
          <a:bodyPr/>
          <a:lstStyle/>
          <a:p>
            <a:pPr marL="0" indent="0" algn="ctr">
              <a:buNone/>
            </a:pPr>
            <a:r>
              <a:rPr lang="en-GB" dirty="0"/>
              <a:t>Structural Theory </a:t>
            </a:r>
          </a:p>
        </p:txBody>
      </p:sp>
      <p:sp>
        <p:nvSpPr>
          <p:cNvPr id="6" name="Content Placeholder 5">
            <a:extLst>
              <a:ext uri="{FF2B5EF4-FFF2-40B4-BE49-F238E27FC236}">
                <a16:creationId xmlns:a16="http://schemas.microsoft.com/office/drawing/2014/main" id="{4B51DEDC-946A-4DEF-A53A-A221AE5D4E12}"/>
              </a:ext>
            </a:extLst>
          </p:cNvPr>
          <p:cNvSpPr>
            <a:spLocks noGrp="1"/>
          </p:cNvSpPr>
          <p:nvPr>
            <p:ph sz="quarter" idx="4294967295"/>
          </p:nvPr>
        </p:nvSpPr>
        <p:spPr>
          <a:xfrm>
            <a:off x="6744072" y="2053453"/>
            <a:ext cx="5184576" cy="4436650"/>
          </a:xfrm>
          <a:solidFill>
            <a:schemeClr val="accent4">
              <a:lumMod val="20000"/>
              <a:lumOff val="80000"/>
            </a:schemeClr>
          </a:solidFill>
        </p:spPr>
        <p:txBody>
          <a:bodyPr>
            <a:normAutofit fontScale="92500" lnSpcReduction="20000"/>
          </a:bodyPr>
          <a:lstStyle/>
          <a:p>
            <a:endParaRPr lang="en-GB" dirty="0"/>
          </a:p>
          <a:p>
            <a:r>
              <a:rPr lang="en-GB" dirty="0"/>
              <a:t>Micro perspective </a:t>
            </a:r>
          </a:p>
          <a:p>
            <a:r>
              <a:rPr lang="en-GB" dirty="0"/>
              <a:t>Does not deny social structure but emphasises the importance of human behaviour </a:t>
            </a:r>
          </a:p>
          <a:p>
            <a:r>
              <a:rPr lang="en-GB" dirty="0"/>
              <a:t>Society is a product of human behaviour, not the other way around.</a:t>
            </a:r>
          </a:p>
          <a:p>
            <a:r>
              <a:rPr lang="en-GB" dirty="0"/>
              <a:t>Symbolic interactionism: examines the ways people interpret the actions of others, develop self-image and act in terms of meanings.</a:t>
            </a:r>
          </a:p>
          <a:p>
            <a:endParaRPr lang="en-GB" dirty="0"/>
          </a:p>
        </p:txBody>
      </p:sp>
      <p:sp>
        <p:nvSpPr>
          <p:cNvPr id="8" name="TextBox 7">
            <a:extLst>
              <a:ext uri="{FF2B5EF4-FFF2-40B4-BE49-F238E27FC236}">
                <a16:creationId xmlns:a16="http://schemas.microsoft.com/office/drawing/2014/main" id="{AC707C78-A9E1-487E-9269-03D43E1DF5F9}"/>
              </a:ext>
            </a:extLst>
          </p:cNvPr>
          <p:cNvSpPr txBox="1"/>
          <p:nvPr/>
        </p:nvSpPr>
        <p:spPr>
          <a:xfrm>
            <a:off x="4151784" y="1186142"/>
            <a:ext cx="4925637" cy="369332"/>
          </a:xfrm>
          <a:prstGeom prst="rect">
            <a:avLst/>
          </a:prstGeom>
          <a:noFill/>
        </p:spPr>
        <p:txBody>
          <a:bodyPr wrap="square">
            <a:spAutoFit/>
          </a:bodyPr>
          <a:lstStyle/>
          <a:p>
            <a:r>
              <a:rPr lang="en-GB" sz="1800" dirty="0"/>
              <a:t>(</a:t>
            </a:r>
            <a:r>
              <a:rPr kumimoji="0" lang="en-GB" sz="1800" i="0" u="none" strike="noStrike" kern="1200" cap="none" spc="0" normalizeH="0" baseline="0" noProof="0" dirty="0">
                <a:ln>
                  <a:noFill/>
                </a:ln>
                <a:solidFill>
                  <a:srgbClr val="000000"/>
                </a:solidFill>
                <a:effectLst/>
                <a:uLnTx/>
                <a:uFillTx/>
                <a:ea typeface="+mn-ea"/>
                <a:cs typeface="+mn-cs"/>
              </a:rPr>
              <a:t>Haralambos and Holborn, 2013, p. 953)</a:t>
            </a:r>
            <a:endParaRPr lang="en-GB" dirty="0"/>
          </a:p>
        </p:txBody>
      </p:sp>
      <p:sp>
        <p:nvSpPr>
          <p:cNvPr id="5" name="Text Placeholder 4">
            <a:extLst>
              <a:ext uri="{FF2B5EF4-FFF2-40B4-BE49-F238E27FC236}">
                <a16:creationId xmlns:a16="http://schemas.microsoft.com/office/drawing/2014/main" id="{A8AB54E2-1D0F-4273-89AC-E9659BA79B21}"/>
              </a:ext>
            </a:extLst>
          </p:cNvPr>
          <p:cNvSpPr>
            <a:spLocks noGrp="1"/>
          </p:cNvSpPr>
          <p:nvPr>
            <p:ph type="body" sz="quarter" idx="4294967295"/>
          </p:nvPr>
        </p:nvSpPr>
        <p:spPr>
          <a:xfrm>
            <a:off x="7042208" y="1553576"/>
            <a:ext cx="4694162" cy="639762"/>
          </a:xfrm>
          <a:solidFill>
            <a:schemeClr val="accent4">
              <a:lumMod val="60000"/>
              <a:lumOff val="40000"/>
            </a:schemeClr>
          </a:solidFill>
        </p:spPr>
        <p:txBody>
          <a:bodyPr/>
          <a:lstStyle/>
          <a:p>
            <a:pPr marL="0" indent="0" algn="ctr">
              <a:buNone/>
            </a:pPr>
            <a:r>
              <a:rPr lang="en-GB" dirty="0"/>
              <a:t>Action Theory </a:t>
            </a:r>
          </a:p>
        </p:txBody>
      </p:sp>
    </p:spTree>
    <p:extLst>
      <p:ext uri="{BB962C8B-B14F-4D97-AF65-F5344CB8AC3E}">
        <p14:creationId xmlns:p14="http://schemas.microsoft.com/office/powerpoint/2010/main" val="3664232533"/>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DA5656-444B-4E4B-8A4C-AAFD2BC9B18F}"/>
              </a:ext>
            </a:extLst>
          </p:cNvPr>
          <p:cNvSpPr>
            <a:spLocks noGrp="1"/>
          </p:cNvSpPr>
          <p:nvPr>
            <p:ph type="title"/>
          </p:nvPr>
        </p:nvSpPr>
        <p:spPr>
          <a:xfrm>
            <a:off x="2063552" y="188640"/>
            <a:ext cx="7956222" cy="1325563"/>
          </a:xfrm>
        </p:spPr>
        <p:txBody>
          <a:bodyPr>
            <a:normAutofit/>
          </a:bodyPr>
          <a:lstStyle/>
          <a:p>
            <a:pPr algn="ctr"/>
            <a:r>
              <a:rPr lang="en-GB" b="1" dirty="0"/>
              <a:t>Theoretical Lens</a:t>
            </a:r>
          </a:p>
        </p:txBody>
      </p:sp>
      <p:sp>
        <p:nvSpPr>
          <p:cNvPr id="3" name="Content Placeholder 2">
            <a:extLst>
              <a:ext uri="{FF2B5EF4-FFF2-40B4-BE49-F238E27FC236}">
                <a16:creationId xmlns:a16="http://schemas.microsoft.com/office/drawing/2014/main" id="{8D0164A6-E007-4383-B3B9-0BF928C9AA96}"/>
              </a:ext>
            </a:extLst>
          </p:cNvPr>
          <p:cNvSpPr>
            <a:spLocks noGrp="1"/>
          </p:cNvSpPr>
          <p:nvPr>
            <p:ph idx="1"/>
          </p:nvPr>
        </p:nvSpPr>
        <p:spPr>
          <a:xfrm>
            <a:off x="1613833" y="1606787"/>
            <a:ext cx="8964334" cy="5275783"/>
          </a:xfrm>
        </p:spPr>
        <p:txBody>
          <a:bodyPr anchor="ctr">
            <a:normAutofit/>
          </a:bodyPr>
          <a:lstStyle/>
          <a:p>
            <a:r>
              <a:rPr lang="en-GB" dirty="0"/>
              <a:t>Theory can help us ‘see’ society in a particular way. Different theories can help us view society in different ways. We call this the ‘theoretical lens’. </a:t>
            </a:r>
          </a:p>
          <a:p>
            <a:r>
              <a:rPr lang="en-GB" dirty="0"/>
              <a:t>For example, if your sociological perspective is Feminist, your theoretical lens could be gender socialisation and health inequalities for women.</a:t>
            </a:r>
          </a:p>
          <a:p>
            <a:r>
              <a:rPr lang="en-GB" dirty="0"/>
              <a:t>Or, if your sociological perspective is Functionalist then your theoretical lens could the effects of ill-health on the economy</a:t>
            </a:r>
          </a:p>
        </p:txBody>
      </p:sp>
    </p:spTree>
    <p:extLst>
      <p:ext uri="{BB962C8B-B14F-4D97-AF65-F5344CB8AC3E}">
        <p14:creationId xmlns:p14="http://schemas.microsoft.com/office/powerpoint/2010/main" val="3383067402"/>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49FCB0-D103-4A1F-9673-668C435D3BBA}"/>
              </a:ext>
            </a:extLst>
          </p:cNvPr>
          <p:cNvSpPr>
            <a:spLocks noGrp="1"/>
          </p:cNvSpPr>
          <p:nvPr>
            <p:ph type="title"/>
          </p:nvPr>
        </p:nvSpPr>
        <p:spPr>
          <a:xfrm>
            <a:off x="2639616" y="116632"/>
            <a:ext cx="7956222" cy="1325563"/>
          </a:xfrm>
        </p:spPr>
        <p:txBody>
          <a:bodyPr>
            <a:normAutofit/>
          </a:bodyPr>
          <a:lstStyle/>
          <a:p>
            <a:r>
              <a:rPr lang="en-GB" b="1" dirty="0"/>
              <a:t>Sociological Definitions of ‘Health’ </a:t>
            </a:r>
          </a:p>
        </p:txBody>
      </p:sp>
      <p:sp>
        <p:nvSpPr>
          <p:cNvPr id="3" name="Content Placeholder 2">
            <a:extLst>
              <a:ext uri="{FF2B5EF4-FFF2-40B4-BE49-F238E27FC236}">
                <a16:creationId xmlns:a16="http://schemas.microsoft.com/office/drawing/2014/main" id="{CA7295E1-56E2-4915-9A6C-A891F255FD47}"/>
              </a:ext>
            </a:extLst>
          </p:cNvPr>
          <p:cNvSpPr>
            <a:spLocks noGrp="1"/>
          </p:cNvSpPr>
          <p:nvPr>
            <p:ph idx="1"/>
          </p:nvPr>
        </p:nvSpPr>
        <p:spPr>
          <a:xfrm>
            <a:off x="911424" y="1628800"/>
            <a:ext cx="10464906" cy="4667250"/>
          </a:xfrm>
        </p:spPr>
        <p:txBody>
          <a:bodyPr>
            <a:normAutofit/>
          </a:bodyPr>
          <a:lstStyle/>
          <a:p>
            <a:r>
              <a:rPr lang="en-GB" dirty="0"/>
              <a:t>Sociologists distinguish between disease and illness</a:t>
            </a:r>
          </a:p>
          <a:p>
            <a:r>
              <a:rPr lang="en-GB" b="1" dirty="0"/>
              <a:t>Disease</a:t>
            </a:r>
            <a:r>
              <a:rPr lang="en-GB" dirty="0"/>
              <a:t>: biological or clinically defined abnormality </a:t>
            </a:r>
          </a:p>
          <a:p>
            <a:r>
              <a:rPr lang="en-GB" b="1" dirty="0"/>
              <a:t>Illness</a:t>
            </a:r>
            <a:r>
              <a:rPr lang="en-GB" dirty="0"/>
              <a:t>: a person’s subjective experience of being unwell</a:t>
            </a:r>
          </a:p>
          <a:p>
            <a:r>
              <a:rPr lang="en-GB" dirty="0"/>
              <a:t>However, this definition may overemphasise the biological over the socio-political (Thompson, 2011, p. 123).</a:t>
            </a:r>
          </a:p>
          <a:p>
            <a:r>
              <a:rPr lang="en-GB" dirty="0"/>
              <a:t>Which has led to a further distinction;</a:t>
            </a:r>
          </a:p>
          <a:p>
            <a:r>
              <a:rPr lang="en-GB" dirty="0"/>
              <a:t>Sickness: the social and functional consequences which follow disease or illness (Miles, 1991, p. 3).</a:t>
            </a:r>
          </a:p>
          <a:p>
            <a:pPr marL="0" indent="0">
              <a:buNone/>
            </a:pPr>
            <a:endParaRPr lang="en-GB" dirty="0"/>
          </a:p>
          <a:p>
            <a:endParaRPr lang="en-GB" dirty="0"/>
          </a:p>
        </p:txBody>
      </p:sp>
    </p:spTree>
    <p:extLst>
      <p:ext uri="{BB962C8B-B14F-4D97-AF65-F5344CB8AC3E}">
        <p14:creationId xmlns:p14="http://schemas.microsoft.com/office/powerpoint/2010/main" val="2634293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A8384FB5-9ADC-4DDC-881B-597D56F5B1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91E5A9A7-95C6-4F4F-B00E-C82E07FE62E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Rectangle 13">
            <a:extLst>
              <a:ext uri="{FF2B5EF4-FFF2-40B4-BE49-F238E27FC236}">
                <a16:creationId xmlns:a16="http://schemas.microsoft.com/office/drawing/2014/main" id="{D07DD2DE-F619-49DD-B5E7-03A290FF4ED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8495" y="2660473"/>
            <a:ext cx="4355594" cy="4038603"/>
          </a:xfrm>
          <a:prstGeom prst="rect">
            <a:avLst/>
          </a:prstGeom>
          <a:gradFill>
            <a:gsLst>
              <a:gs pos="0">
                <a:schemeClr val="accent1">
                  <a:alpha val="50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85149191-5F60-4A28-AAFF-039F96B0F3E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1180882" y="1638085"/>
            <a:ext cx="6857572" cy="3581401"/>
          </a:xfrm>
          <a:prstGeom prst="rect">
            <a:avLst/>
          </a:prstGeom>
          <a:gradFill>
            <a:gsLst>
              <a:gs pos="0">
                <a:srgbClr val="000000">
                  <a:alpha val="59000"/>
                </a:srgbClr>
              </a:gs>
              <a:gs pos="69000">
                <a:schemeClr val="accent1">
                  <a:alpha val="0"/>
                </a:scheme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Freeform: Shape 17">
            <a:extLst>
              <a:ext uri="{FF2B5EF4-FFF2-40B4-BE49-F238E27FC236}">
                <a16:creationId xmlns:a16="http://schemas.microsoft.com/office/drawing/2014/main" id="{F8260ED5-17F7-4158-B241-D51DD4CF1B7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 name="Title 1">
            <a:extLst>
              <a:ext uri="{FF2B5EF4-FFF2-40B4-BE49-F238E27FC236}">
                <a16:creationId xmlns:a16="http://schemas.microsoft.com/office/drawing/2014/main" id="{EC9C16B2-A118-42C8-8E0B-77DD66599CCE}"/>
              </a:ext>
            </a:extLst>
          </p:cNvPr>
          <p:cNvSpPr>
            <a:spLocks noGrp="1"/>
          </p:cNvSpPr>
          <p:nvPr>
            <p:ph type="title"/>
          </p:nvPr>
        </p:nvSpPr>
        <p:spPr>
          <a:xfrm>
            <a:off x="660041" y="2767106"/>
            <a:ext cx="2880828" cy="3071906"/>
          </a:xfrm>
        </p:spPr>
        <p:txBody>
          <a:bodyPr vert="horz" lIns="91440" tIns="45720" rIns="91440" bIns="45720" rtlCol="0" anchor="t">
            <a:normAutofit/>
          </a:bodyPr>
          <a:lstStyle/>
          <a:p>
            <a:r>
              <a:rPr lang="en-US" sz="3700" b="1" kern="1200" dirty="0">
                <a:solidFill>
                  <a:srgbClr val="FFFFFF"/>
                </a:solidFill>
                <a:latin typeface="+mj-lt"/>
                <a:ea typeface="+mj-ea"/>
                <a:cs typeface="+mj-cs"/>
              </a:rPr>
              <a:t>Structural Functionalism </a:t>
            </a:r>
          </a:p>
        </p:txBody>
      </p:sp>
      <p:pic>
        <p:nvPicPr>
          <p:cNvPr id="5" name="Picture 4" descr="A group of people holding hands&#10;&#10;Description automatically generated">
            <a:extLst>
              <a:ext uri="{FF2B5EF4-FFF2-40B4-BE49-F238E27FC236}">
                <a16:creationId xmlns:a16="http://schemas.microsoft.com/office/drawing/2014/main" id="{A1746DC3-063C-4C98-B62F-77567B37ADE7}"/>
              </a:ext>
            </a:extLst>
          </p:cNvPr>
          <p:cNvPicPr>
            <a:picLocks noChangeAspect="1"/>
          </p:cNvPicPr>
          <p:nvPr/>
        </p:nvPicPr>
        <p:blipFill rotWithShape="1">
          <a:blip r:embed="rId2"/>
          <a:srcRect l="3926" r="3" b="3"/>
          <a:stretch/>
        </p:blipFill>
        <p:spPr>
          <a:xfrm>
            <a:off x="5248291" y="467208"/>
            <a:ext cx="5734022" cy="5923584"/>
          </a:xfrm>
          <a:prstGeom prst="rect">
            <a:avLst/>
          </a:prstGeom>
          <a:noFill/>
        </p:spPr>
      </p:pic>
    </p:spTree>
    <p:extLst>
      <p:ext uri="{BB962C8B-B14F-4D97-AF65-F5344CB8AC3E}">
        <p14:creationId xmlns:p14="http://schemas.microsoft.com/office/powerpoint/2010/main" val="180788329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E0F81A-E58C-4152-A5DD-44F9DC4DBC7E}"/>
              </a:ext>
            </a:extLst>
          </p:cNvPr>
          <p:cNvSpPr>
            <a:spLocks noGrp="1"/>
          </p:cNvSpPr>
          <p:nvPr>
            <p:ph type="title"/>
          </p:nvPr>
        </p:nvSpPr>
        <p:spPr>
          <a:xfrm>
            <a:off x="2711624" y="206523"/>
            <a:ext cx="9096754" cy="1325563"/>
          </a:xfrm>
        </p:spPr>
        <p:txBody>
          <a:bodyPr anchor="ctr">
            <a:normAutofit/>
          </a:bodyPr>
          <a:lstStyle/>
          <a:p>
            <a:r>
              <a:rPr lang="en-GB" b="1" dirty="0"/>
              <a:t>Structural Functionalism and Health</a:t>
            </a:r>
          </a:p>
        </p:txBody>
      </p:sp>
      <p:sp>
        <p:nvSpPr>
          <p:cNvPr id="3" name="Content Placeholder 2">
            <a:extLst>
              <a:ext uri="{FF2B5EF4-FFF2-40B4-BE49-F238E27FC236}">
                <a16:creationId xmlns:a16="http://schemas.microsoft.com/office/drawing/2014/main" id="{5579BC00-9A4D-4141-B57F-DB7FDB6ECC9B}"/>
              </a:ext>
            </a:extLst>
          </p:cNvPr>
          <p:cNvSpPr>
            <a:spLocks noGrp="1"/>
          </p:cNvSpPr>
          <p:nvPr>
            <p:ph idx="1"/>
          </p:nvPr>
        </p:nvSpPr>
        <p:spPr>
          <a:xfrm>
            <a:off x="4007768" y="1849290"/>
            <a:ext cx="7800610" cy="4802187"/>
          </a:xfrm>
        </p:spPr>
        <p:txBody>
          <a:bodyPr>
            <a:normAutofit/>
          </a:bodyPr>
          <a:lstStyle/>
          <a:p>
            <a:pPr>
              <a:lnSpc>
                <a:spcPct val="90000"/>
              </a:lnSpc>
            </a:pPr>
            <a:r>
              <a:rPr lang="en-GB" sz="2600" dirty="0"/>
              <a:t>Functionalists believe that society needs to work cohesively (value consensus)</a:t>
            </a:r>
          </a:p>
          <a:p>
            <a:pPr>
              <a:lnSpc>
                <a:spcPct val="90000"/>
              </a:lnSpc>
            </a:pPr>
            <a:r>
              <a:rPr lang="en-GB" sz="2600" dirty="0"/>
              <a:t>Sickness can disrupt that cohesion </a:t>
            </a:r>
          </a:p>
          <a:p>
            <a:pPr>
              <a:lnSpc>
                <a:spcPct val="90000"/>
              </a:lnSpc>
            </a:pPr>
            <a:r>
              <a:rPr lang="en-GB" sz="2600" dirty="0"/>
              <a:t>Talcott Parson’s ‘Sick Role’ is the central theory to Functionalism’s understanding of health</a:t>
            </a:r>
          </a:p>
          <a:p>
            <a:pPr>
              <a:lnSpc>
                <a:spcPct val="90000"/>
              </a:lnSpc>
            </a:pPr>
            <a:r>
              <a:rPr lang="en-GB" sz="2600" dirty="0"/>
              <a:t>The ‘Sick Role’: an unwell person must understand that their sickness is undesirable and do everything they can to get better (e.g., seek medical advice/treatment)</a:t>
            </a:r>
          </a:p>
          <a:p>
            <a:pPr>
              <a:lnSpc>
                <a:spcPct val="90000"/>
              </a:lnSpc>
            </a:pPr>
            <a:r>
              <a:rPr lang="en-GB" sz="2600" dirty="0"/>
              <a:t>Parsons (1951) saw illness as a form deviance an ill person is no longer contributing to a fully functioning society</a:t>
            </a:r>
          </a:p>
        </p:txBody>
      </p:sp>
      <p:pic>
        <p:nvPicPr>
          <p:cNvPr id="2050" name="Picture 2" descr="Key Theories of Parsons Talcott – Literary Theory and Criticism">
            <a:extLst>
              <a:ext uri="{FF2B5EF4-FFF2-40B4-BE49-F238E27FC236}">
                <a16:creationId xmlns:a16="http://schemas.microsoft.com/office/drawing/2014/main" id="{18786BCC-B5B0-167F-45B8-4DDF4BF1ABD7}"/>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t="21850" r="-1" b="21849"/>
          <a:stretch/>
        </p:blipFill>
        <p:spPr bwMode="auto">
          <a:xfrm>
            <a:off x="623392" y="1849290"/>
            <a:ext cx="3201687" cy="2371798"/>
          </a:xfrm>
          <a:prstGeom prst="rect">
            <a:avLst/>
          </a:prstGeom>
          <a:solidFill>
            <a:srgbClr val="FFFFFF"/>
          </a:solidFill>
        </p:spPr>
      </p:pic>
    </p:spTree>
    <p:extLst>
      <p:ext uri="{BB962C8B-B14F-4D97-AF65-F5344CB8AC3E}">
        <p14:creationId xmlns:p14="http://schemas.microsoft.com/office/powerpoint/2010/main" val="31857110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E0F81A-E58C-4152-A5DD-44F9DC4DBC7E}"/>
              </a:ext>
            </a:extLst>
          </p:cNvPr>
          <p:cNvSpPr>
            <a:spLocks noGrp="1"/>
          </p:cNvSpPr>
          <p:nvPr>
            <p:ph type="title"/>
          </p:nvPr>
        </p:nvSpPr>
        <p:spPr>
          <a:xfrm>
            <a:off x="2711624" y="206523"/>
            <a:ext cx="9096754" cy="1325563"/>
          </a:xfrm>
        </p:spPr>
        <p:txBody>
          <a:bodyPr anchor="ctr">
            <a:normAutofit/>
          </a:bodyPr>
          <a:lstStyle/>
          <a:p>
            <a:r>
              <a:rPr lang="en-GB" b="1" dirty="0"/>
              <a:t>Structural Functionalism and Health</a:t>
            </a:r>
          </a:p>
        </p:txBody>
      </p:sp>
      <p:sp>
        <p:nvSpPr>
          <p:cNvPr id="5" name="Content Placeholder 4">
            <a:extLst>
              <a:ext uri="{FF2B5EF4-FFF2-40B4-BE49-F238E27FC236}">
                <a16:creationId xmlns:a16="http://schemas.microsoft.com/office/drawing/2014/main" id="{0DBDCB0F-3659-63E7-9DFC-0D0AF969B0A2}"/>
              </a:ext>
            </a:extLst>
          </p:cNvPr>
          <p:cNvSpPr>
            <a:spLocks noGrp="1"/>
          </p:cNvSpPr>
          <p:nvPr>
            <p:ph idx="1"/>
          </p:nvPr>
        </p:nvSpPr>
        <p:spPr>
          <a:xfrm>
            <a:off x="1343472" y="1772816"/>
            <a:ext cx="10369152" cy="4667250"/>
          </a:xfrm>
        </p:spPr>
        <p:txBody>
          <a:bodyPr/>
          <a:lstStyle/>
          <a:p>
            <a:r>
              <a:rPr lang="en-GB" dirty="0"/>
              <a:t>The functionalist perspective on health views good health and effective medical care as essential for the smooth functioning of society. </a:t>
            </a:r>
          </a:p>
          <a:p>
            <a:r>
              <a:rPr lang="en-GB" dirty="0"/>
              <a:t>Physician-Patient Relationship: This perspective emphasizes a hierarchical relationship where the physician provides instructions, and the patient is expected to follow them to recover and return to their societal roles1.</a:t>
            </a:r>
          </a:p>
          <a:p>
            <a:r>
              <a:rPr lang="en-GB" dirty="0"/>
              <a:t>Overall, the functionalist perspective highlights the importance of health and healthcare systems in maintaining societal order and stability</a:t>
            </a:r>
          </a:p>
          <a:p>
            <a:endParaRPr lang="en-GB" dirty="0"/>
          </a:p>
        </p:txBody>
      </p:sp>
    </p:spTree>
    <p:extLst>
      <p:ext uri="{BB962C8B-B14F-4D97-AF65-F5344CB8AC3E}">
        <p14:creationId xmlns:p14="http://schemas.microsoft.com/office/powerpoint/2010/main" val="102957218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8727A4BE-D4EA-1324-8B57-6046512EAAB0}"/>
              </a:ext>
            </a:extLst>
          </p:cNvPr>
          <p:cNvSpPr>
            <a:spLocks noGrp="1"/>
          </p:cNvSpPr>
          <p:nvPr>
            <p:ph idx="1"/>
          </p:nvPr>
        </p:nvSpPr>
        <p:spPr>
          <a:xfrm>
            <a:off x="983432" y="1825625"/>
            <a:ext cx="10752938" cy="4667250"/>
          </a:xfrm>
        </p:spPr>
        <p:txBody>
          <a:bodyPr/>
          <a:lstStyle/>
          <a:p>
            <a:pPr marL="0" indent="0" algn="ctr">
              <a:lnSpc>
                <a:spcPct val="90000"/>
              </a:lnSpc>
              <a:buNone/>
            </a:pPr>
            <a:r>
              <a:rPr lang="en-GB" sz="4000" i="1" dirty="0"/>
              <a:t>“Therefore, like crime and any other form of deviance, illness needed to be controlled in some way, and the deviant helped or forced into performing their social role once again” </a:t>
            </a:r>
          </a:p>
          <a:p>
            <a:pPr marL="0" indent="0" algn="ctr">
              <a:lnSpc>
                <a:spcPct val="90000"/>
              </a:lnSpc>
              <a:buNone/>
            </a:pPr>
            <a:r>
              <a:rPr lang="en-GB" sz="2000" dirty="0"/>
              <a:t>(</a:t>
            </a:r>
            <a:r>
              <a:rPr lang="en-GB" sz="2000" dirty="0" err="1"/>
              <a:t>Haralambos</a:t>
            </a:r>
            <a:r>
              <a:rPr lang="en-GB" sz="2000" dirty="0"/>
              <a:t> and Holborn, 2013, p. 303)</a:t>
            </a:r>
          </a:p>
          <a:p>
            <a:pPr marL="0" indent="0">
              <a:buNone/>
            </a:pPr>
            <a:endParaRPr lang="en-GB" dirty="0"/>
          </a:p>
        </p:txBody>
      </p:sp>
    </p:spTree>
    <p:extLst>
      <p:ext uri="{BB962C8B-B14F-4D97-AF65-F5344CB8AC3E}">
        <p14:creationId xmlns:p14="http://schemas.microsoft.com/office/powerpoint/2010/main" val="350426407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4FA792-1E51-442B-ADE3-4F5DAE53D9B7}"/>
              </a:ext>
            </a:extLst>
          </p:cNvPr>
          <p:cNvSpPr>
            <a:spLocks noGrp="1"/>
          </p:cNvSpPr>
          <p:nvPr>
            <p:ph type="title"/>
          </p:nvPr>
        </p:nvSpPr>
        <p:spPr>
          <a:xfrm>
            <a:off x="2489802" y="-40009"/>
            <a:ext cx="7956222" cy="1325563"/>
          </a:xfrm>
        </p:spPr>
        <p:txBody>
          <a:bodyPr>
            <a:normAutofit/>
          </a:bodyPr>
          <a:lstStyle/>
          <a:p>
            <a:pPr algn="ctr"/>
            <a:r>
              <a:rPr lang="en-GB" b="1" dirty="0"/>
              <a:t>Value Consensus </a:t>
            </a:r>
          </a:p>
        </p:txBody>
      </p:sp>
      <p:sp>
        <p:nvSpPr>
          <p:cNvPr id="3" name="Content Placeholder 2">
            <a:extLst>
              <a:ext uri="{FF2B5EF4-FFF2-40B4-BE49-F238E27FC236}">
                <a16:creationId xmlns:a16="http://schemas.microsoft.com/office/drawing/2014/main" id="{75B4EB11-DF5D-433A-9F92-A7AD1B251726}"/>
              </a:ext>
            </a:extLst>
          </p:cNvPr>
          <p:cNvSpPr>
            <a:spLocks noGrp="1"/>
          </p:cNvSpPr>
          <p:nvPr>
            <p:ph idx="1"/>
          </p:nvPr>
        </p:nvSpPr>
        <p:spPr>
          <a:xfrm>
            <a:off x="1271464" y="1412776"/>
            <a:ext cx="10392898" cy="1440160"/>
          </a:xfrm>
        </p:spPr>
        <p:txBody>
          <a:bodyPr>
            <a:normAutofit/>
          </a:bodyPr>
          <a:lstStyle/>
          <a:p>
            <a:r>
              <a:rPr lang="en-GB" dirty="0"/>
              <a:t>This concept underpins Structural Functionalism</a:t>
            </a:r>
          </a:p>
          <a:p>
            <a:r>
              <a:rPr lang="en-GB" dirty="0"/>
              <a:t>This means individuals within a functioning society should share a set of values, norms and beliefs</a:t>
            </a:r>
          </a:p>
        </p:txBody>
      </p:sp>
      <p:pic>
        <p:nvPicPr>
          <p:cNvPr id="5" name="Picture 4" descr="A colorful speech bubbles on a white brick wall&#10;&#10;Description automatically generated">
            <a:extLst>
              <a:ext uri="{FF2B5EF4-FFF2-40B4-BE49-F238E27FC236}">
                <a16:creationId xmlns:a16="http://schemas.microsoft.com/office/drawing/2014/main" id="{8D432F59-F76F-00BD-1446-6D623E65C96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295800" y="3212976"/>
            <a:ext cx="3314700" cy="1247775"/>
          </a:xfrm>
          <a:prstGeom prst="rect">
            <a:avLst/>
          </a:prstGeom>
        </p:spPr>
      </p:pic>
      <p:sp>
        <p:nvSpPr>
          <p:cNvPr id="6" name="TextBox 5">
            <a:extLst>
              <a:ext uri="{FF2B5EF4-FFF2-40B4-BE49-F238E27FC236}">
                <a16:creationId xmlns:a16="http://schemas.microsoft.com/office/drawing/2014/main" id="{C4F55987-8A24-8006-43BA-E24134C2CD73}"/>
              </a:ext>
            </a:extLst>
          </p:cNvPr>
          <p:cNvSpPr txBox="1"/>
          <p:nvPr/>
        </p:nvSpPr>
        <p:spPr>
          <a:xfrm>
            <a:off x="1487488" y="4869160"/>
            <a:ext cx="9937104" cy="954107"/>
          </a:xfrm>
          <a:prstGeom prst="rect">
            <a:avLst/>
          </a:prstGeom>
          <a:noFill/>
        </p:spPr>
        <p:txBody>
          <a:bodyPr wrap="square" rtlCol="0">
            <a:spAutoFit/>
          </a:bodyPr>
          <a:lstStyle/>
          <a:p>
            <a:pPr algn="ctr"/>
            <a:r>
              <a:rPr lang="en-GB" sz="2800" dirty="0"/>
              <a:t>What values and norms regarding health and illness can you detect in your society?</a:t>
            </a:r>
          </a:p>
        </p:txBody>
      </p:sp>
    </p:spTree>
    <p:extLst>
      <p:ext uri="{BB962C8B-B14F-4D97-AF65-F5344CB8AC3E}">
        <p14:creationId xmlns:p14="http://schemas.microsoft.com/office/powerpoint/2010/main" val="27613869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5"/>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6" grpId="0"/>
    </p:bld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A8384FB5-9ADC-4DDC-881B-597D56F5B1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91E5A9A7-95C6-4F4F-B00E-C82E07FE62E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Rectangle 13">
            <a:extLst>
              <a:ext uri="{FF2B5EF4-FFF2-40B4-BE49-F238E27FC236}">
                <a16:creationId xmlns:a16="http://schemas.microsoft.com/office/drawing/2014/main" id="{D07DD2DE-F619-49DD-B5E7-03A290FF4ED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8495" y="2660473"/>
            <a:ext cx="4355594" cy="4038603"/>
          </a:xfrm>
          <a:prstGeom prst="rect">
            <a:avLst/>
          </a:prstGeom>
          <a:gradFill>
            <a:gsLst>
              <a:gs pos="0">
                <a:schemeClr val="accent1">
                  <a:alpha val="50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85149191-5F60-4A28-AAFF-039F96B0F3E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1180882" y="1638085"/>
            <a:ext cx="6857572" cy="3581401"/>
          </a:xfrm>
          <a:prstGeom prst="rect">
            <a:avLst/>
          </a:prstGeom>
          <a:gradFill>
            <a:gsLst>
              <a:gs pos="0">
                <a:srgbClr val="000000">
                  <a:alpha val="59000"/>
                </a:srgbClr>
              </a:gs>
              <a:gs pos="69000">
                <a:schemeClr val="accent1">
                  <a:alpha val="0"/>
                </a:scheme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Freeform: Shape 17">
            <a:extLst>
              <a:ext uri="{FF2B5EF4-FFF2-40B4-BE49-F238E27FC236}">
                <a16:creationId xmlns:a16="http://schemas.microsoft.com/office/drawing/2014/main" id="{F8260ED5-17F7-4158-B241-D51DD4CF1B7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 name="Title 1">
            <a:extLst>
              <a:ext uri="{FF2B5EF4-FFF2-40B4-BE49-F238E27FC236}">
                <a16:creationId xmlns:a16="http://schemas.microsoft.com/office/drawing/2014/main" id="{EC9C16B2-A118-42C8-8E0B-77DD66599CCE}"/>
              </a:ext>
            </a:extLst>
          </p:cNvPr>
          <p:cNvSpPr>
            <a:spLocks noGrp="1"/>
          </p:cNvSpPr>
          <p:nvPr>
            <p:ph type="title"/>
          </p:nvPr>
        </p:nvSpPr>
        <p:spPr>
          <a:xfrm>
            <a:off x="660041" y="2767106"/>
            <a:ext cx="2880828" cy="3071906"/>
          </a:xfrm>
        </p:spPr>
        <p:txBody>
          <a:bodyPr vert="horz" lIns="91440" tIns="45720" rIns="91440" bIns="45720" rtlCol="0" anchor="t">
            <a:normAutofit/>
          </a:bodyPr>
          <a:lstStyle/>
          <a:p>
            <a:r>
              <a:rPr lang="en-US" sz="4000" b="1" kern="1200" dirty="0">
                <a:solidFill>
                  <a:srgbClr val="FFFFFF"/>
                </a:solidFill>
                <a:latin typeface="+mj-lt"/>
                <a:ea typeface="+mj-ea"/>
                <a:cs typeface="+mj-cs"/>
              </a:rPr>
              <a:t>Conflict Theory (Marxism)</a:t>
            </a:r>
          </a:p>
        </p:txBody>
      </p:sp>
      <p:pic>
        <p:nvPicPr>
          <p:cNvPr id="5" name="Content Placeholder 4">
            <a:extLst>
              <a:ext uri="{FF2B5EF4-FFF2-40B4-BE49-F238E27FC236}">
                <a16:creationId xmlns:a16="http://schemas.microsoft.com/office/drawing/2014/main" id="{F139EA33-EB20-47B9-93CC-95F7630A1008}"/>
              </a:ext>
            </a:extLst>
          </p:cNvPr>
          <p:cNvPicPr>
            <a:picLocks noGrp="1" noChangeAspect="1"/>
          </p:cNvPicPr>
          <p:nvPr>
            <p:ph idx="1"/>
          </p:nvPr>
        </p:nvPicPr>
        <p:blipFill>
          <a:blip r:embed="rId2"/>
          <a:stretch>
            <a:fillRect/>
          </a:stretch>
        </p:blipFill>
        <p:spPr>
          <a:xfrm>
            <a:off x="4831755" y="467208"/>
            <a:ext cx="6567093" cy="5923584"/>
          </a:xfrm>
          <a:prstGeom prst="rect">
            <a:avLst/>
          </a:prstGeom>
          <a:noFill/>
        </p:spPr>
      </p:pic>
    </p:spTree>
    <p:extLst>
      <p:ext uri="{BB962C8B-B14F-4D97-AF65-F5344CB8AC3E}">
        <p14:creationId xmlns:p14="http://schemas.microsoft.com/office/powerpoint/2010/main" val="242985440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2936A1-D497-45A2-819C-439558263465}"/>
              </a:ext>
            </a:extLst>
          </p:cNvPr>
          <p:cNvSpPr>
            <a:spLocks noGrp="1"/>
          </p:cNvSpPr>
          <p:nvPr>
            <p:ph type="title"/>
          </p:nvPr>
        </p:nvSpPr>
        <p:spPr>
          <a:xfrm>
            <a:off x="3575720" y="8741"/>
            <a:ext cx="7956222" cy="1325563"/>
          </a:xfrm>
        </p:spPr>
        <p:txBody>
          <a:bodyPr anchor="ctr">
            <a:normAutofit/>
          </a:bodyPr>
          <a:lstStyle/>
          <a:p>
            <a:r>
              <a:rPr lang="en-GB" b="1" dirty="0"/>
              <a:t>Marxist Theory and Health</a:t>
            </a:r>
          </a:p>
        </p:txBody>
      </p:sp>
      <p:sp>
        <p:nvSpPr>
          <p:cNvPr id="3" name="Content Placeholder 2">
            <a:extLst>
              <a:ext uri="{FF2B5EF4-FFF2-40B4-BE49-F238E27FC236}">
                <a16:creationId xmlns:a16="http://schemas.microsoft.com/office/drawing/2014/main" id="{CB6B3568-EF4D-4882-BEF1-AE088BDF344E}"/>
              </a:ext>
            </a:extLst>
          </p:cNvPr>
          <p:cNvSpPr>
            <a:spLocks noGrp="1"/>
          </p:cNvSpPr>
          <p:nvPr>
            <p:ph idx="1"/>
          </p:nvPr>
        </p:nvSpPr>
        <p:spPr>
          <a:xfrm>
            <a:off x="4079776" y="1358874"/>
            <a:ext cx="7798414" cy="4843735"/>
          </a:xfrm>
        </p:spPr>
        <p:txBody>
          <a:bodyPr>
            <a:normAutofit fontScale="92500"/>
          </a:bodyPr>
          <a:lstStyle/>
          <a:p>
            <a:pPr>
              <a:lnSpc>
                <a:spcPct val="90000"/>
              </a:lnSpc>
            </a:pPr>
            <a:r>
              <a:rPr lang="en-GB" sz="2400" dirty="0"/>
              <a:t>Medicine is used to ‘define normality, punish deviance and maintain social order’ (</a:t>
            </a:r>
            <a:r>
              <a:rPr lang="en-GB" sz="2400" dirty="0" err="1"/>
              <a:t>Haralombos</a:t>
            </a:r>
            <a:r>
              <a:rPr lang="en-GB" sz="2400" dirty="0"/>
              <a:t> and Holborn, 2013, p. 305) </a:t>
            </a:r>
          </a:p>
          <a:p>
            <a:pPr>
              <a:lnSpc>
                <a:spcPct val="90000"/>
              </a:lnSpc>
            </a:pPr>
            <a:r>
              <a:rPr lang="en-GB" sz="2400" dirty="0"/>
              <a:t>Navarro (1983) believes capitalism benefits from medicine in three ways:</a:t>
            </a:r>
          </a:p>
          <a:p>
            <a:pPr marL="0" indent="0">
              <a:lnSpc>
                <a:spcPct val="90000"/>
              </a:lnSpc>
              <a:buNone/>
            </a:pPr>
            <a:endParaRPr lang="en-GB" sz="2400" dirty="0"/>
          </a:p>
          <a:p>
            <a:pPr marL="749808" lvl="1" indent="-457200">
              <a:lnSpc>
                <a:spcPct val="90000"/>
              </a:lnSpc>
              <a:buFont typeface="+mj-lt"/>
              <a:buAutoNum type="arabicPeriod"/>
            </a:pPr>
            <a:r>
              <a:rPr lang="en-GB" dirty="0"/>
              <a:t>Medicine keeps people healthy to contribute to the economy. Definitions of health are linked to the ability to produce goods. Healthy = productive, unhealthy = unable to produce wealth</a:t>
            </a:r>
          </a:p>
          <a:p>
            <a:pPr marL="749808" lvl="1" indent="-457200">
              <a:lnSpc>
                <a:spcPct val="90000"/>
              </a:lnSpc>
              <a:buFont typeface="+mj-lt"/>
              <a:buAutoNum type="arabicPeriod"/>
            </a:pPr>
            <a:r>
              <a:rPr lang="en-GB" dirty="0"/>
              <a:t>Masks structural influences on health (social class/gender/ethnicity). The individual is seen as being at fault for being ill.</a:t>
            </a:r>
          </a:p>
          <a:p>
            <a:pPr marL="749808" lvl="1" indent="-457200">
              <a:lnSpc>
                <a:spcPct val="90000"/>
              </a:lnSpc>
              <a:buFont typeface="+mj-lt"/>
              <a:buAutoNum type="arabicPeriod"/>
            </a:pPr>
            <a:r>
              <a:rPr lang="en-GB" dirty="0"/>
              <a:t>Medicine emphasises biomedical reasons for illness and promotes the use of drug treatments which is profitable</a:t>
            </a:r>
          </a:p>
        </p:txBody>
      </p:sp>
      <p:pic>
        <p:nvPicPr>
          <p:cNvPr id="4098" name="Picture 2" descr="What is Conflict Theory? Definition, assumptions and example - Toolshero">
            <a:extLst>
              <a:ext uri="{FF2B5EF4-FFF2-40B4-BE49-F238E27FC236}">
                <a16:creationId xmlns:a16="http://schemas.microsoft.com/office/drawing/2014/main" id="{BD6AC985-4810-63D8-7397-E9D156F0EAC1}"/>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18507" r="13997" b="-1"/>
          <a:stretch/>
        </p:blipFill>
        <p:spPr bwMode="auto">
          <a:xfrm>
            <a:off x="767408" y="1412776"/>
            <a:ext cx="3170548" cy="2348730"/>
          </a:xfrm>
          <a:prstGeom prst="rect">
            <a:avLst/>
          </a:prstGeom>
          <a:solidFill>
            <a:srgbClr val="FFFFFF"/>
          </a:solidFill>
        </p:spPr>
      </p:pic>
    </p:spTree>
    <p:extLst>
      <p:ext uri="{BB962C8B-B14F-4D97-AF65-F5344CB8AC3E}">
        <p14:creationId xmlns:p14="http://schemas.microsoft.com/office/powerpoint/2010/main" val="23659377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D23961A-B0FA-AEF3-AB65-1C5CF8B51BD9}"/>
              </a:ext>
            </a:extLst>
          </p:cNvPr>
          <p:cNvSpPr>
            <a:spLocks noGrp="1"/>
          </p:cNvSpPr>
          <p:nvPr>
            <p:ph idx="1"/>
          </p:nvPr>
        </p:nvSpPr>
        <p:spPr>
          <a:xfrm>
            <a:off x="983432" y="1268602"/>
            <a:ext cx="11136560" cy="4667250"/>
          </a:xfrm>
        </p:spPr>
        <p:txBody>
          <a:bodyPr>
            <a:noAutofit/>
          </a:bodyPr>
          <a:lstStyle/>
          <a:p>
            <a:pPr lvl="0">
              <a:lnSpc>
                <a:spcPct val="120000"/>
              </a:lnSpc>
            </a:pPr>
            <a:r>
              <a:rPr lang="en-GB" sz="2200" dirty="0"/>
              <a:t>The Marxist perspective on health focuses on the relationship between health and the socio-economic structures of society. For example:</a:t>
            </a:r>
          </a:p>
          <a:p>
            <a:pPr lvl="0">
              <a:lnSpc>
                <a:spcPct val="120000"/>
              </a:lnSpc>
            </a:pPr>
            <a:r>
              <a:rPr lang="en-GB" sz="2200" b="1" dirty="0"/>
              <a:t>Health Inequalities</a:t>
            </a:r>
            <a:r>
              <a:rPr lang="en-GB" sz="2200" dirty="0"/>
              <a:t>: Marxists argue that health disparities are a direct result of the capitalist system, which creates and perpetuates inequalities. The wealthy have better access to healthcare, nutritious food, and healthy living conditions, while the poor suffer from inadequate healthcare, poor nutrition, and unhealthy environments.</a:t>
            </a:r>
          </a:p>
          <a:p>
            <a:pPr>
              <a:lnSpc>
                <a:spcPct val="120000"/>
              </a:lnSpc>
            </a:pPr>
            <a:r>
              <a:rPr lang="en-GB" sz="2200" b="1" dirty="0"/>
              <a:t>Healthcare </a:t>
            </a:r>
            <a:r>
              <a:rPr lang="en-GB" sz="2200" dirty="0"/>
              <a:t>as a Commodity: Marxists view healthcare under capitalism as a commodity that is bought and sold for profit, rather than a universal right. This leads to a healthcare system that prioritizes profit over people’s well-being.</a:t>
            </a:r>
          </a:p>
          <a:p>
            <a:pPr lvl="0">
              <a:lnSpc>
                <a:spcPct val="120000"/>
              </a:lnSpc>
            </a:pPr>
            <a:r>
              <a:rPr lang="en-GB" sz="2200" b="1" dirty="0"/>
              <a:t>Economic Determinants</a:t>
            </a:r>
            <a:r>
              <a:rPr lang="en-GB" sz="2200" dirty="0"/>
              <a:t>: According to this perspective, socio-economic status is the primary determinant of health outcomes. Poor working conditions, low wages, and job insecurity contribute to poor health among the working class.</a:t>
            </a:r>
          </a:p>
        </p:txBody>
      </p:sp>
      <p:sp>
        <p:nvSpPr>
          <p:cNvPr id="7" name="Title 1">
            <a:extLst>
              <a:ext uri="{FF2B5EF4-FFF2-40B4-BE49-F238E27FC236}">
                <a16:creationId xmlns:a16="http://schemas.microsoft.com/office/drawing/2014/main" id="{920F8371-0224-AF82-CD86-65328E0B1BA1}"/>
              </a:ext>
            </a:extLst>
          </p:cNvPr>
          <p:cNvSpPr txBox="1">
            <a:spLocks/>
          </p:cNvSpPr>
          <p:nvPr/>
        </p:nvSpPr>
        <p:spPr>
          <a:xfrm>
            <a:off x="3143672" y="-56961"/>
            <a:ext cx="7956222"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b="1" dirty="0"/>
              <a:t>Marxist Theory and Health</a:t>
            </a:r>
          </a:p>
        </p:txBody>
      </p:sp>
    </p:spTree>
    <p:extLst>
      <p:ext uri="{BB962C8B-B14F-4D97-AF65-F5344CB8AC3E}">
        <p14:creationId xmlns:p14="http://schemas.microsoft.com/office/powerpoint/2010/main" val="24269747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D23961A-B0FA-AEF3-AB65-1C5CF8B51BD9}"/>
              </a:ext>
            </a:extLst>
          </p:cNvPr>
          <p:cNvSpPr>
            <a:spLocks noGrp="1"/>
          </p:cNvSpPr>
          <p:nvPr>
            <p:ph idx="1"/>
          </p:nvPr>
        </p:nvSpPr>
        <p:spPr>
          <a:xfrm>
            <a:off x="983432" y="1268602"/>
            <a:ext cx="11136560" cy="4667250"/>
          </a:xfrm>
        </p:spPr>
        <p:txBody>
          <a:bodyPr>
            <a:noAutofit/>
          </a:bodyPr>
          <a:lstStyle/>
          <a:p>
            <a:pPr lvl="0">
              <a:lnSpc>
                <a:spcPct val="120000"/>
              </a:lnSpc>
            </a:pPr>
            <a:r>
              <a:rPr lang="en-GB" sz="2400" dirty="0"/>
              <a:t>Indeed, theorists such as Bambra (2019) have argued that there is a clear link between where a person is born and lives and their health outcomes and life expectancy.</a:t>
            </a:r>
          </a:p>
          <a:p>
            <a:pPr lvl="0">
              <a:lnSpc>
                <a:spcPct val="120000"/>
              </a:lnSpc>
            </a:pPr>
            <a:r>
              <a:rPr lang="en-GB" sz="2400" dirty="0"/>
              <a:t>This is borne out by data compiled by the </a:t>
            </a:r>
            <a:r>
              <a:rPr lang="en-GB" sz="2400" dirty="0">
                <a:hlinkClick r:id="rId2"/>
              </a:rPr>
              <a:t>Office for National Statistics </a:t>
            </a:r>
            <a:r>
              <a:rPr lang="en-GB" sz="2400" dirty="0"/>
              <a:t>which shows that ‘Age-standardised mortality rates (ASMRs) for all-cause mortality and most individual conditions were generally highest in the most deprived areas and among people who were long-term unemployed or had never worked’</a:t>
            </a:r>
          </a:p>
          <a:p>
            <a:pPr lvl="0">
              <a:lnSpc>
                <a:spcPct val="120000"/>
              </a:lnSpc>
            </a:pPr>
            <a:r>
              <a:rPr lang="en-GB" sz="2400" dirty="0"/>
              <a:t>It can also be illustrated by use of the interactive map which the Welsh Government has created based on the </a:t>
            </a:r>
            <a:r>
              <a:rPr lang="en-GB" sz="2400" dirty="0">
                <a:hlinkClick r:id="rId3"/>
              </a:rPr>
              <a:t>Welsh Index of Multiple Deprivation </a:t>
            </a:r>
            <a:r>
              <a:rPr lang="en-GB" sz="2400" dirty="0"/>
              <a:t>(WIMD)</a:t>
            </a:r>
          </a:p>
        </p:txBody>
      </p:sp>
      <p:sp>
        <p:nvSpPr>
          <p:cNvPr id="7" name="Title 1">
            <a:extLst>
              <a:ext uri="{FF2B5EF4-FFF2-40B4-BE49-F238E27FC236}">
                <a16:creationId xmlns:a16="http://schemas.microsoft.com/office/drawing/2014/main" id="{920F8371-0224-AF82-CD86-65328E0B1BA1}"/>
              </a:ext>
            </a:extLst>
          </p:cNvPr>
          <p:cNvSpPr txBox="1">
            <a:spLocks/>
          </p:cNvSpPr>
          <p:nvPr/>
        </p:nvSpPr>
        <p:spPr>
          <a:xfrm>
            <a:off x="3237520" y="-56961"/>
            <a:ext cx="7956222"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b="1" dirty="0"/>
              <a:t>Inequalities in Health</a:t>
            </a:r>
          </a:p>
        </p:txBody>
      </p:sp>
    </p:spTree>
    <p:extLst>
      <p:ext uri="{BB962C8B-B14F-4D97-AF65-F5344CB8AC3E}">
        <p14:creationId xmlns:p14="http://schemas.microsoft.com/office/powerpoint/2010/main" val="37504831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0CA5117A-C00A-3B05-F059-47BBC6E63757}"/>
              </a:ext>
            </a:extLst>
          </p:cNvPr>
          <p:cNvSpPr txBox="1"/>
          <p:nvPr/>
        </p:nvSpPr>
        <p:spPr>
          <a:xfrm>
            <a:off x="7752184" y="6536191"/>
            <a:ext cx="4439816" cy="307777"/>
          </a:xfrm>
          <a:prstGeom prst="rect">
            <a:avLst/>
          </a:prstGeom>
          <a:noFill/>
        </p:spPr>
        <p:txBody>
          <a:bodyPr wrap="square">
            <a:spAutoFit/>
          </a:bodyPr>
          <a:lstStyle/>
          <a:p>
            <a:pPr algn="r"/>
            <a:r>
              <a:rPr lang="en-GB" sz="1400" dirty="0"/>
              <a:t>(Annandale, 1998) </a:t>
            </a:r>
          </a:p>
        </p:txBody>
      </p:sp>
      <p:sp>
        <p:nvSpPr>
          <p:cNvPr id="3" name="Content Placeholder 2">
            <a:extLst>
              <a:ext uri="{FF2B5EF4-FFF2-40B4-BE49-F238E27FC236}">
                <a16:creationId xmlns:a16="http://schemas.microsoft.com/office/drawing/2014/main" id="{DD23961A-B0FA-AEF3-AB65-1C5CF8B51BD9}"/>
              </a:ext>
            </a:extLst>
          </p:cNvPr>
          <p:cNvSpPr>
            <a:spLocks noGrp="1"/>
          </p:cNvSpPr>
          <p:nvPr>
            <p:ph idx="1"/>
          </p:nvPr>
        </p:nvSpPr>
        <p:spPr>
          <a:xfrm>
            <a:off x="983432" y="1484784"/>
            <a:ext cx="10752938" cy="4667250"/>
          </a:xfrm>
        </p:spPr>
        <p:txBody>
          <a:bodyPr>
            <a:normAutofit lnSpcReduction="10000"/>
          </a:bodyPr>
          <a:lstStyle/>
          <a:p>
            <a:pPr lvl="0"/>
            <a:r>
              <a:rPr lang="en-GB" dirty="0">
                <a:solidFill>
                  <a:schemeClr val="tx1"/>
                </a:solidFill>
              </a:rPr>
              <a:t>An example of the interface between capitalism and healthcare would be the use of breast implants (Annandale 1998)</a:t>
            </a:r>
          </a:p>
          <a:p>
            <a:pPr lvl="0"/>
            <a:r>
              <a:rPr lang="en-GB" dirty="0">
                <a:solidFill>
                  <a:schemeClr val="tx1"/>
                </a:solidFill>
              </a:rPr>
              <a:t>US company Dow Corning manufactured implants made of silicone gel from 1963 onwards</a:t>
            </a:r>
          </a:p>
          <a:p>
            <a:pPr lvl="0"/>
            <a:r>
              <a:rPr lang="en-GB" dirty="0">
                <a:solidFill>
                  <a:schemeClr val="tx1"/>
                </a:solidFill>
              </a:rPr>
              <a:t>By the 1970s surgeons complained  the gel was leaking causing health problems</a:t>
            </a:r>
          </a:p>
          <a:p>
            <a:pPr lvl="0"/>
            <a:r>
              <a:rPr lang="en-GB" dirty="0">
                <a:solidFill>
                  <a:schemeClr val="tx1"/>
                </a:solidFill>
              </a:rPr>
              <a:t>However, the regulatory body (Food and Drugs Administration) refused to intervene </a:t>
            </a:r>
          </a:p>
          <a:p>
            <a:pPr lvl="0"/>
            <a:r>
              <a:rPr lang="en-GB" dirty="0">
                <a:solidFill>
                  <a:schemeClr val="tx1"/>
                </a:solidFill>
              </a:rPr>
              <a:t>By the late 1990s there were multiple cases of ill health linked to the silicone implants</a:t>
            </a:r>
          </a:p>
          <a:p>
            <a:pPr lvl="0"/>
            <a:r>
              <a:rPr lang="en-GB" dirty="0">
                <a:solidFill>
                  <a:schemeClr val="tx1"/>
                </a:solidFill>
              </a:rPr>
              <a:t>Dow Corning paid $4 billion in compensation</a:t>
            </a:r>
          </a:p>
        </p:txBody>
      </p:sp>
      <p:sp>
        <p:nvSpPr>
          <p:cNvPr id="7" name="Title 1">
            <a:extLst>
              <a:ext uri="{FF2B5EF4-FFF2-40B4-BE49-F238E27FC236}">
                <a16:creationId xmlns:a16="http://schemas.microsoft.com/office/drawing/2014/main" id="{920F8371-0224-AF82-CD86-65328E0B1BA1}"/>
              </a:ext>
            </a:extLst>
          </p:cNvPr>
          <p:cNvSpPr txBox="1">
            <a:spLocks/>
          </p:cNvSpPr>
          <p:nvPr/>
        </p:nvSpPr>
        <p:spPr>
          <a:xfrm>
            <a:off x="3359696" y="44624"/>
            <a:ext cx="7956222"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b="1" dirty="0"/>
              <a:t>Healthcare as a Commodity</a:t>
            </a:r>
          </a:p>
        </p:txBody>
      </p:sp>
    </p:spTree>
    <p:extLst>
      <p:ext uri="{BB962C8B-B14F-4D97-AF65-F5344CB8AC3E}">
        <p14:creationId xmlns:p14="http://schemas.microsoft.com/office/powerpoint/2010/main" val="25438237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0CA5117A-C00A-3B05-F059-47BBC6E63757}"/>
              </a:ext>
            </a:extLst>
          </p:cNvPr>
          <p:cNvSpPr txBox="1"/>
          <p:nvPr/>
        </p:nvSpPr>
        <p:spPr>
          <a:xfrm>
            <a:off x="7752184" y="6536191"/>
            <a:ext cx="4439816" cy="307777"/>
          </a:xfrm>
          <a:prstGeom prst="rect">
            <a:avLst/>
          </a:prstGeom>
          <a:noFill/>
        </p:spPr>
        <p:txBody>
          <a:bodyPr wrap="square">
            <a:spAutoFit/>
          </a:bodyPr>
          <a:lstStyle/>
          <a:p>
            <a:pPr algn="r"/>
            <a:r>
              <a:rPr lang="en-GB" sz="1400" dirty="0"/>
              <a:t>(McKinlay, J.B &amp; </a:t>
            </a:r>
            <a:r>
              <a:rPr lang="en-GB" sz="1400" dirty="0" err="1"/>
              <a:t>Stoeckle</a:t>
            </a:r>
            <a:r>
              <a:rPr lang="en-GB" sz="1400" dirty="0"/>
              <a:t>, 1990) </a:t>
            </a:r>
          </a:p>
        </p:txBody>
      </p:sp>
      <p:sp>
        <p:nvSpPr>
          <p:cNvPr id="3" name="Content Placeholder 2">
            <a:extLst>
              <a:ext uri="{FF2B5EF4-FFF2-40B4-BE49-F238E27FC236}">
                <a16:creationId xmlns:a16="http://schemas.microsoft.com/office/drawing/2014/main" id="{DD23961A-B0FA-AEF3-AB65-1C5CF8B51BD9}"/>
              </a:ext>
            </a:extLst>
          </p:cNvPr>
          <p:cNvSpPr>
            <a:spLocks noGrp="1"/>
          </p:cNvSpPr>
          <p:nvPr>
            <p:ph idx="1"/>
          </p:nvPr>
        </p:nvSpPr>
        <p:spPr>
          <a:xfrm>
            <a:off x="983432" y="1484784"/>
            <a:ext cx="10752938" cy="4667250"/>
          </a:xfrm>
        </p:spPr>
        <p:txBody>
          <a:bodyPr>
            <a:normAutofit/>
          </a:bodyPr>
          <a:lstStyle/>
          <a:p>
            <a:pPr lvl="0"/>
            <a:r>
              <a:rPr lang="en-GB" dirty="0">
                <a:solidFill>
                  <a:schemeClr val="tx1"/>
                </a:solidFill>
              </a:rPr>
              <a:t>This phrase was coined by McKinley &amp; </a:t>
            </a:r>
            <a:r>
              <a:rPr lang="en-GB" dirty="0" err="1">
                <a:solidFill>
                  <a:schemeClr val="tx1"/>
                </a:solidFill>
              </a:rPr>
              <a:t>Stoeckle</a:t>
            </a:r>
            <a:r>
              <a:rPr lang="en-GB" dirty="0">
                <a:solidFill>
                  <a:schemeClr val="tx1"/>
                </a:solidFill>
              </a:rPr>
              <a:t> in their study of the US healthcare system in the 1980s</a:t>
            </a:r>
          </a:p>
          <a:p>
            <a:pPr lvl="0"/>
            <a:r>
              <a:rPr lang="en-GB" dirty="0"/>
              <a:t>They identified a growth in chains of ‘for profit’ hospitals across the US and globally</a:t>
            </a:r>
          </a:p>
          <a:p>
            <a:pPr lvl="0"/>
            <a:r>
              <a:rPr lang="en-GB" dirty="0"/>
              <a:t>Whilst they found that the services to patients did not differ greatly between ‘for profit’ hospitals and ‘not for profit’ they did identify one significant difference</a:t>
            </a:r>
          </a:p>
          <a:p>
            <a:pPr lvl="0"/>
            <a:r>
              <a:rPr lang="en-GB" dirty="0"/>
              <a:t>This was the fact that the ‘for profit’ chains were constantly seeking to keep salaries low and reduce the power of staff</a:t>
            </a:r>
          </a:p>
          <a:p>
            <a:pPr lvl="0"/>
            <a:r>
              <a:rPr lang="en-GB" dirty="0"/>
              <a:t>The called this process the ‘proletarianization’ of medical professions </a:t>
            </a:r>
            <a:endParaRPr lang="en-GB" dirty="0">
              <a:solidFill>
                <a:schemeClr val="tx1"/>
              </a:solidFill>
            </a:endParaRPr>
          </a:p>
        </p:txBody>
      </p:sp>
      <p:sp>
        <p:nvSpPr>
          <p:cNvPr id="7" name="Title 1">
            <a:extLst>
              <a:ext uri="{FF2B5EF4-FFF2-40B4-BE49-F238E27FC236}">
                <a16:creationId xmlns:a16="http://schemas.microsoft.com/office/drawing/2014/main" id="{920F8371-0224-AF82-CD86-65328E0B1BA1}"/>
              </a:ext>
            </a:extLst>
          </p:cNvPr>
          <p:cNvSpPr txBox="1">
            <a:spLocks/>
          </p:cNvSpPr>
          <p:nvPr/>
        </p:nvSpPr>
        <p:spPr>
          <a:xfrm>
            <a:off x="3359696" y="44624"/>
            <a:ext cx="7956222"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b="1" dirty="0"/>
              <a:t>The ‘Corporatisation’ of Healthcare</a:t>
            </a:r>
          </a:p>
        </p:txBody>
      </p:sp>
    </p:spTree>
    <p:extLst>
      <p:ext uri="{BB962C8B-B14F-4D97-AF65-F5344CB8AC3E}">
        <p14:creationId xmlns:p14="http://schemas.microsoft.com/office/powerpoint/2010/main" val="36453850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6E73E8-A54E-498E-AEFF-4CAE11B4B918}"/>
              </a:ext>
            </a:extLst>
          </p:cNvPr>
          <p:cNvSpPr>
            <a:spLocks noGrp="1"/>
          </p:cNvSpPr>
          <p:nvPr>
            <p:ph type="title"/>
          </p:nvPr>
        </p:nvSpPr>
        <p:spPr>
          <a:xfrm>
            <a:off x="2944295" y="55397"/>
            <a:ext cx="7956222" cy="1325563"/>
          </a:xfrm>
        </p:spPr>
        <p:txBody>
          <a:bodyPr>
            <a:normAutofit/>
          </a:bodyPr>
          <a:lstStyle/>
          <a:p>
            <a:r>
              <a:rPr lang="en-GB" b="1" dirty="0"/>
              <a:t>Private contracts and the NHS</a:t>
            </a:r>
          </a:p>
        </p:txBody>
      </p:sp>
      <p:sp>
        <p:nvSpPr>
          <p:cNvPr id="3" name="Content Placeholder 2">
            <a:extLst>
              <a:ext uri="{FF2B5EF4-FFF2-40B4-BE49-F238E27FC236}">
                <a16:creationId xmlns:a16="http://schemas.microsoft.com/office/drawing/2014/main" id="{362E8D4B-72DD-49CC-9AE5-C9B811412005}"/>
              </a:ext>
            </a:extLst>
          </p:cNvPr>
          <p:cNvSpPr>
            <a:spLocks noGrp="1"/>
          </p:cNvSpPr>
          <p:nvPr>
            <p:ph idx="1"/>
          </p:nvPr>
        </p:nvSpPr>
        <p:spPr>
          <a:xfrm>
            <a:off x="911424" y="1196752"/>
            <a:ext cx="10680930" cy="4667250"/>
          </a:xfrm>
        </p:spPr>
        <p:txBody>
          <a:bodyPr>
            <a:noAutofit/>
          </a:bodyPr>
          <a:lstStyle/>
          <a:p>
            <a:r>
              <a:rPr lang="en-GB" sz="2000" dirty="0"/>
              <a:t>The awarding of NHS contracts to private companies if often criticised by left wing sociologists and commentators</a:t>
            </a:r>
          </a:p>
          <a:p>
            <a:r>
              <a:rPr lang="en-GB" sz="2000" dirty="0"/>
              <a:t>In 2019, it was reported that private firms were handed £15bn in NHS contracts over the previous five years (</a:t>
            </a:r>
            <a:r>
              <a:rPr lang="en-GB" sz="2000" dirty="0">
                <a:hlinkClick r:id="rId2"/>
              </a:rPr>
              <a:t>Campbell, 2019</a:t>
            </a:r>
            <a:r>
              <a:rPr lang="en-GB" sz="2000" dirty="0"/>
              <a:t>)</a:t>
            </a:r>
          </a:p>
          <a:p>
            <a:r>
              <a:rPr lang="en-GB" sz="2000" dirty="0"/>
              <a:t>The value of contracts given to non-NHS providers increased by 89% since 2015, from £1.9bn to £3.6bn a year (Campbell, 2019)</a:t>
            </a:r>
          </a:p>
          <a:p>
            <a:r>
              <a:rPr lang="en-GB" sz="2000" dirty="0"/>
              <a:t>During the pandemic, £24.4 billion of private contracts have been awarded by the government </a:t>
            </a:r>
          </a:p>
          <a:p>
            <a:r>
              <a:rPr lang="en-GB" sz="2000" dirty="0"/>
              <a:t>60% of this value has been awarded for products and supplies, while 39% was dedicated to procuring services.</a:t>
            </a:r>
          </a:p>
          <a:p>
            <a:pPr lvl="1"/>
            <a:r>
              <a:rPr lang="en-GB" sz="2000" dirty="0"/>
              <a:t>contracts for personal protective equipment (i.e., PPE) </a:t>
            </a:r>
          </a:p>
          <a:p>
            <a:pPr lvl="1"/>
            <a:r>
              <a:rPr lang="en-GB" sz="2000" dirty="0"/>
              <a:t>Test and Trace Programme (e.g., coronavirus tests and testing service, NHS COVID-19 app) </a:t>
            </a:r>
          </a:p>
          <a:p>
            <a:pPr lvl="1"/>
            <a:r>
              <a:rPr lang="en-GB" sz="2000" dirty="0"/>
              <a:t>contracts for hospital supplies (e.g., medicines, hospital beds and ventilators)</a:t>
            </a:r>
          </a:p>
          <a:p>
            <a:r>
              <a:rPr lang="en-GB" sz="2000" dirty="0"/>
              <a:t>The bulk of contracts were awarded by the Department of Health and Social Care, mostly for PPE and Test and Trace</a:t>
            </a:r>
          </a:p>
        </p:txBody>
      </p:sp>
    </p:spTree>
    <p:extLst>
      <p:ext uri="{BB962C8B-B14F-4D97-AF65-F5344CB8AC3E}">
        <p14:creationId xmlns:p14="http://schemas.microsoft.com/office/powerpoint/2010/main" val="6530573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nodeType="clickEffect">
                                  <p:stCondLst>
                                    <p:cond delay="0"/>
                                  </p:stCondLst>
                                  <p:childTnLst>
                                    <p:set>
                                      <p:cBhvr>
                                        <p:cTn id="38"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6E73E8-A54E-498E-AEFF-4CAE11B4B918}"/>
              </a:ext>
            </a:extLst>
          </p:cNvPr>
          <p:cNvSpPr>
            <a:spLocks noGrp="1"/>
          </p:cNvSpPr>
          <p:nvPr>
            <p:ph type="title"/>
          </p:nvPr>
        </p:nvSpPr>
        <p:spPr>
          <a:xfrm>
            <a:off x="2944295" y="55397"/>
            <a:ext cx="7956222" cy="1325563"/>
          </a:xfrm>
        </p:spPr>
        <p:txBody>
          <a:bodyPr>
            <a:normAutofit/>
          </a:bodyPr>
          <a:lstStyle/>
          <a:p>
            <a:r>
              <a:rPr lang="en-GB" b="1" dirty="0"/>
              <a:t>Private contracts and the NHS</a:t>
            </a:r>
          </a:p>
        </p:txBody>
      </p:sp>
      <p:sp>
        <p:nvSpPr>
          <p:cNvPr id="3" name="Content Placeholder 2">
            <a:extLst>
              <a:ext uri="{FF2B5EF4-FFF2-40B4-BE49-F238E27FC236}">
                <a16:creationId xmlns:a16="http://schemas.microsoft.com/office/drawing/2014/main" id="{362E8D4B-72DD-49CC-9AE5-C9B811412005}"/>
              </a:ext>
            </a:extLst>
          </p:cNvPr>
          <p:cNvSpPr>
            <a:spLocks noGrp="1"/>
          </p:cNvSpPr>
          <p:nvPr>
            <p:ph idx="1"/>
          </p:nvPr>
        </p:nvSpPr>
        <p:spPr>
          <a:xfrm>
            <a:off x="911424" y="1196752"/>
            <a:ext cx="10680930" cy="4667250"/>
          </a:xfrm>
        </p:spPr>
        <p:txBody>
          <a:bodyPr>
            <a:normAutofit/>
          </a:bodyPr>
          <a:lstStyle/>
          <a:p>
            <a:r>
              <a:rPr lang="en-GB" sz="1800" dirty="0"/>
              <a:t>Although journalists have to report truthfully, they are often biased and base their reports on information from other sources and it is best practice to seek out these other sources as they are more reliable, for example:</a:t>
            </a:r>
          </a:p>
          <a:p>
            <a:r>
              <a:rPr lang="en-GB" sz="1800" dirty="0"/>
              <a:t>The National Audit Office is the official government department that oversees and reports on Government spending</a:t>
            </a:r>
            <a:endParaRPr lang="en-GB" sz="1800" dirty="0">
              <a:hlinkClick r:id="rId2"/>
            </a:endParaRPr>
          </a:p>
          <a:p>
            <a:r>
              <a:rPr lang="en-GB" sz="1800" dirty="0">
                <a:hlinkClick r:id="rId2"/>
              </a:rPr>
              <a:t>Investigation into the management of PPE contracts - NAO report</a:t>
            </a:r>
            <a:r>
              <a:rPr lang="en-GB" sz="1800" dirty="0"/>
              <a:t> (NAO, 2022)</a:t>
            </a:r>
          </a:p>
          <a:p>
            <a:r>
              <a:rPr lang="en-GB" sz="1800" dirty="0"/>
              <a:t>In their report they state that there is a risk that £2.7 billion was overpaid to private companies for projects that might not provide ‘value for money’</a:t>
            </a:r>
          </a:p>
          <a:p>
            <a:r>
              <a:rPr lang="en-GB" sz="1800" dirty="0"/>
              <a:t>It is this misuse of public money (i.e. taxes) to pay private companies that contemporary Marxist sociologists would criticise</a:t>
            </a:r>
          </a:p>
          <a:p>
            <a:r>
              <a:rPr lang="en-GB" sz="1800" dirty="0"/>
              <a:t>But the criticism also comes from the medical profession itself as when Gareth </a:t>
            </a:r>
            <a:r>
              <a:rPr lang="en-GB" sz="1800" dirty="0" err="1"/>
              <a:t>Iacobucci</a:t>
            </a:r>
            <a:r>
              <a:rPr lang="en-GB" sz="1800" dirty="0"/>
              <a:t> (2024), writing in the British Medical Journal states that ‘The Department of Health and Social Care’s accounts for 2022-23, published on 25 January, show that £9.9bn of the £13.6bn worth of PPE that it bought between 2020 and 2022 was unusable or its value had plummeted since it was purchased.</a:t>
            </a:r>
          </a:p>
          <a:p>
            <a:r>
              <a:rPr lang="en-GB" sz="1800" dirty="0">
                <a:hlinkClick r:id="rId3"/>
              </a:rPr>
              <a:t>Government wrote off almost £10bn worth of unused PPE during pandemic, accounts show | The BMJ</a:t>
            </a:r>
            <a:endParaRPr lang="en-GB" sz="1800" dirty="0"/>
          </a:p>
        </p:txBody>
      </p:sp>
    </p:spTree>
    <p:extLst>
      <p:ext uri="{BB962C8B-B14F-4D97-AF65-F5344CB8AC3E}">
        <p14:creationId xmlns:p14="http://schemas.microsoft.com/office/powerpoint/2010/main" val="4480466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14EBBB3-D436-D823-18EE-47E638AAF03B}"/>
              </a:ext>
            </a:extLst>
          </p:cNvPr>
          <p:cNvSpPr>
            <a:spLocks noGrp="1"/>
          </p:cNvSpPr>
          <p:nvPr>
            <p:ph type="title"/>
          </p:nvPr>
        </p:nvSpPr>
        <p:spPr>
          <a:xfrm>
            <a:off x="2117889" y="87213"/>
            <a:ext cx="7956222" cy="749499"/>
          </a:xfrm>
        </p:spPr>
        <p:txBody>
          <a:bodyPr/>
          <a:lstStyle/>
          <a:p>
            <a:pPr algn="ctr"/>
            <a:r>
              <a:rPr lang="en-GB" b="1" dirty="0"/>
              <a:t>References </a:t>
            </a:r>
          </a:p>
        </p:txBody>
      </p:sp>
      <p:sp>
        <p:nvSpPr>
          <p:cNvPr id="3" name="Content Placeholder 2">
            <a:extLst>
              <a:ext uri="{FF2B5EF4-FFF2-40B4-BE49-F238E27FC236}">
                <a16:creationId xmlns:a16="http://schemas.microsoft.com/office/drawing/2014/main" id="{FDB1B2B1-53BB-4FE3-B0A9-A6E380333417}"/>
              </a:ext>
            </a:extLst>
          </p:cNvPr>
          <p:cNvSpPr>
            <a:spLocks noGrp="1"/>
          </p:cNvSpPr>
          <p:nvPr>
            <p:ph idx="1"/>
          </p:nvPr>
        </p:nvSpPr>
        <p:spPr>
          <a:xfrm>
            <a:off x="839416" y="980728"/>
            <a:ext cx="10680930" cy="4667250"/>
          </a:xfrm>
        </p:spPr>
        <p:txBody>
          <a:bodyPr anchor="t">
            <a:normAutofit fontScale="25000" lnSpcReduction="20000"/>
          </a:bodyPr>
          <a:lstStyle/>
          <a:p>
            <a:pPr>
              <a:lnSpc>
                <a:spcPct val="120000"/>
              </a:lnSpc>
              <a:spcBef>
                <a:spcPts val="600"/>
              </a:spcBef>
              <a:spcAft>
                <a:spcPts val="600"/>
              </a:spcAft>
            </a:pPr>
            <a:r>
              <a:rPr lang="en-GB" sz="4800" dirty="0"/>
              <a:t>Annandale, E. (1998) The Sociology of Health and Medicine. Polity Press: Cambridge </a:t>
            </a:r>
          </a:p>
          <a:p>
            <a:pPr>
              <a:lnSpc>
                <a:spcPct val="120000"/>
              </a:lnSpc>
              <a:spcBef>
                <a:spcPts val="600"/>
              </a:spcBef>
              <a:spcAft>
                <a:spcPts val="600"/>
              </a:spcAft>
            </a:pPr>
            <a:r>
              <a:rPr lang="en-GB" sz="4800" dirty="0"/>
              <a:t>Bambra, C. ‘Introduction: Local Health Inequalities in an Age of Austerity’ in Bambra, C. (Ed.) (2019) </a:t>
            </a:r>
            <a:r>
              <a:rPr lang="en-GB" sz="4800" i="1" dirty="0"/>
              <a:t>Health in Hard Times: Austerity and Health Inequalities </a:t>
            </a:r>
            <a:r>
              <a:rPr lang="en-GB" sz="4800" dirty="0"/>
              <a:t>Bristol University Press Available at: </a:t>
            </a:r>
            <a:r>
              <a:rPr lang="en-GB" sz="4800" dirty="0">
                <a:hlinkClick r:id="rId2"/>
              </a:rPr>
              <a:t>Health in Hard Times: Austerity and Health Inequalities on JSTOR</a:t>
            </a:r>
            <a:r>
              <a:rPr lang="en-GB" sz="4800" dirty="0"/>
              <a:t> [Accessed 14/10/2024]</a:t>
            </a:r>
            <a:endParaRPr lang="en-GB" sz="4800" i="1" dirty="0"/>
          </a:p>
          <a:p>
            <a:pPr>
              <a:lnSpc>
                <a:spcPct val="120000"/>
              </a:lnSpc>
              <a:spcBef>
                <a:spcPts val="600"/>
              </a:spcBef>
              <a:spcAft>
                <a:spcPts val="600"/>
              </a:spcAft>
            </a:pPr>
            <a:r>
              <a:rPr lang="en-GB" sz="4800" dirty="0"/>
              <a:t>Campbell, D. (2019) Private firms handed £15bn in NHS contracts over past five years, The Guardian, 29th November. Available at: </a:t>
            </a:r>
            <a:r>
              <a:rPr lang="en-GB" sz="4800" dirty="0">
                <a:hlinkClick r:id="rId3"/>
              </a:rPr>
              <a:t>https://www.theguardian.com/society/2019/nov/29/private-firms-handed-15bn-in-nhs-contracts-over-past-five-years</a:t>
            </a:r>
            <a:r>
              <a:rPr lang="en-GB" sz="4800" dirty="0"/>
              <a:t> [14/10/2024]</a:t>
            </a:r>
          </a:p>
          <a:p>
            <a:pPr>
              <a:lnSpc>
                <a:spcPct val="120000"/>
              </a:lnSpc>
              <a:spcBef>
                <a:spcPts val="600"/>
              </a:spcBef>
              <a:spcAft>
                <a:spcPts val="600"/>
              </a:spcAft>
            </a:pPr>
            <a:r>
              <a:rPr lang="en-GB" sz="4800" dirty="0"/>
              <a:t>Global Fund for Women (2021a) Sexual &amp; Reproductive Health &amp; Rights. Available at: </a:t>
            </a:r>
            <a:r>
              <a:rPr lang="en-GB" sz="4800" dirty="0">
                <a:hlinkClick r:id="rId4"/>
              </a:rPr>
              <a:t>https://www.globalfundforwomen.org/sexual-reproductive-health-rights/#:~:text=Women%20and%20girls%20around%20the%20world,%20especially%20those,stigma,%20restrictive%20laws%20and%20policies,%20and%20entrenched%20traditions</a:t>
            </a:r>
            <a:r>
              <a:rPr lang="en-GB" sz="4800" dirty="0"/>
              <a:t>. (Accessed 26th February 2021)</a:t>
            </a:r>
          </a:p>
          <a:p>
            <a:pPr>
              <a:lnSpc>
                <a:spcPct val="120000"/>
              </a:lnSpc>
              <a:spcBef>
                <a:spcPts val="600"/>
              </a:spcBef>
              <a:spcAft>
                <a:spcPts val="600"/>
              </a:spcAft>
            </a:pPr>
            <a:r>
              <a:rPr lang="en-GB" sz="4800" dirty="0"/>
              <a:t>Global Fund for Women (2021b) INFOGRAPHIC: What is the global gag rule? Available at: </a:t>
            </a:r>
            <a:r>
              <a:rPr lang="en-GB" sz="4800" dirty="0">
                <a:hlinkClick r:id="rId5"/>
              </a:rPr>
              <a:t>https://www.globalfundforwomen.org/infographic-global-gag-rule/</a:t>
            </a:r>
            <a:r>
              <a:rPr lang="en-GB" sz="4800" dirty="0"/>
              <a:t> (Accessed 26th February 2021)</a:t>
            </a:r>
          </a:p>
          <a:p>
            <a:pPr>
              <a:lnSpc>
                <a:spcPct val="120000"/>
              </a:lnSpc>
              <a:spcBef>
                <a:spcPts val="600"/>
              </a:spcBef>
              <a:spcAft>
                <a:spcPts val="600"/>
              </a:spcAft>
            </a:pPr>
            <a:r>
              <a:rPr lang="en-GB" sz="4800" dirty="0"/>
              <a:t>Haralambos, M. and Holborn, M. (2013) Sociology: Themes and Perspectives (8th ed.) London: Collins</a:t>
            </a:r>
          </a:p>
          <a:p>
            <a:pPr>
              <a:lnSpc>
                <a:spcPct val="120000"/>
              </a:lnSpc>
              <a:spcBef>
                <a:spcPts val="600"/>
              </a:spcBef>
              <a:spcAft>
                <a:spcPts val="600"/>
              </a:spcAft>
            </a:pPr>
            <a:r>
              <a:rPr lang="en-GB" sz="4800" dirty="0" err="1"/>
              <a:t>Iacobucci</a:t>
            </a:r>
            <a:r>
              <a:rPr lang="en-GB" sz="4800" dirty="0"/>
              <a:t>, G.  (2024) ‘Government wrote off almost £10bn worth of unused PPE during pandemic, accounts show’ </a:t>
            </a:r>
            <a:r>
              <a:rPr lang="en-GB" sz="4800" i="1" dirty="0"/>
              <a:t>British Medical Journal </a:t>
            </a:r>
            <a:r>
              <a:rPr lang="en-GB" sz="4800" dirty="0"/>
              <a:t>Vol 384 </a:t>
            </a:r>
            <a:r>
              <a:rPr lang="en-GB" sz="4800" dirty="0">
                <a:hlinkClick r:id="rId6"/>
              </a:rPr>
              <a:t>Government wrote off almost £10bn worth of unused PPE during pandemic, accounts show | The BMJ</a:t>
            </a:r>
            <a:r>
              <a:rPr lang="en-GB" sz="4800" dirty="0"/>
              <a:t> [Accessed 15/10/2024]</a:t>
            </a:r>
          </a:p>
          <a:p>
            <a:pPr>
              <a:lnSpc>
                <a:spcPct val="120000"/>
              </a:lnSpc>
              <a:spcBef>
                <a:spcPts val="600"/>
              </a:spcBef>
              <a:spcAft>
                <a:spcPts val="600"/>
              </a:spcAft>
            </a:pPr>
            <a:r>
              <a:rPr lang="en-GB" sz="4800" dirty="0"/>
              <a:t>Mental Health Foundation (2015) Stigma and discrimination. Available at: </a:t>
            </a:r>
            <a:r>
              <a:rPr lang="en-GB" sz="4800" dirty="0">
                <a:hlinkClick r:id="rId7"/>
              </a:rPr>
              <a:t>https://www.mentalhealth.org.uk/a-to-z/s/stigma-and-discrimination</a:t>
            </a:r>
            <a:r>
              <a:rPr lang="en-GB" sz="4800" dirty="0"/>
              <a:t> (Accessed 26th February 2021)</a:t>
            </a:r>
          </a:p>
          <a:p>
            <a:pPr>
              <a:lnSpc>
                <a:spcPct val="120000"/>
              </a:lnSpc>
              <a:spcBef>
                <a:spcPts val="600"/>
              </a:spcBef>
              <a:spcAft>
                <a:spcPts val="600"/>
              </a:spcAft>
            </a:pPr>
            <a:r>
              <a:rPr lang="en-GB" sz="4800" dirty="0"/>
              <a:t>McKinlay, J.B &amp; </a:t>
            </a:r>
            <a:r>
              <a:rPr lang="en-GB" sz="4800" dirty="0" err="1"/>
              <a:t>Stoeckle</a:t>
            </a:r>
            <a:r>
              <a:rPr lang="en-GB" sz="4800" dirty="0"/>
              <a:t>, J.D. (1990) ‘Corporatization and the Social Transformation of Doctoring’ in Salmon, W. (Ed.) (1990) </a:t>
            </a:r>
            <a:r>
              <a:rPr lang="en-GB" sz="4800" i="1" dirty="0"/>
              <a:t>The Corporatisation of HealthCare London: Taylor &amp; Francis </a:t>
            </a:r>
            <a:r>
              <a:rPr lang="en-GB" sz="4800" dirty="0"/>
              <a:t> Available at: </a:t>
            </a:r>
            <a:r>
              <a:rPr lang="en-GB" sz="4800" dirty="0">
                <a:hlinkClick r:id="rId8"/>
              </a:rPr>
              <a:t>The Corporate Transformation of Health Care | Part 1: Issues and </a:t>
            </a:r>
            <a:r>
              <a:rPr lang="en-GB" sz="4800" dirty="0" err="1">
                <a:hlinkClick r:id="rId8"/>
              </a:rPr>
              <a:t>Direc</a:t>
            </a:r>
            <a:r>
              <a:rPr lang="en-GB" sz="4800" dirty="0">
                <a:hlinkClick r:id="rId8"/>
              </a:rPr>
              <a:t> (taylorfrancis.com)</a:t>
            </a:r>
            <a:r>
              <a:rPr lang="en-GB" sz="4800" dirty="0"/>
              <a:t> [Accessed 15/10/2024]</a:t>
            </a:r>
          </a:p>
          <a:p>
            <a:pPr>
              <a:lnSpc>
                <a:spcPct val="120000"/>
              </a:lnSpc>
              <a:spcBef>
                <a:spcPts val="600"/>
              </a:spcBef>
              <a:spcAft>
                <a:spcPts val="600"/>
              </a:spcAft>
            </a:pPr>
            <a:r>
              <a:rPr lang="en-GB" sz="4800" dirty="0"/>
              <a:t>Miles, A. (1991) Women, Health and Medicine. Buckingham: Open University Press</a:t>
            </a:r>
          </a:p>
          <a:p>
            <a:pPr marL="0" indent="0">
              <a:lnSpc>
                <a:spcPct val="120000"/>
              </a:lnSpc>
              <a:spcBef>
                <a:spcPts val="600"/>
              </a:spcBef>
              <a:spcAft>
                <a:spcPts val="600"/>
              </a:spcAft>
              <a:buNone/>
            </a:pPr>
            <a:endParaRPr lang="en-GB" sz="4800" dirty="0"/>
          </a:p>
          <a:p>
            <a:pPr marL="0" indent="0">
              <a:buNone/>
            </a:pPr>
            <a:endParaRPr lang="en-GB" dirty="0"/>
          </a:p>
        </p:txBody>
      </p:sp>
    </p:spTree>
    <p:extLst>
      <p:ext uri="{BB962C8B-B14F-4D97-AF65-F5344CB8AC3E}">
        <p14:creationId xmlns:p14="http://schemas.microsoft.com/office/powerpoint/2010/main" val="104981786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14EBBB3-D436-D823-18EE-47E638AAF03B}"/>
              </a:ext>
            </a:extLst>
          </p:cNvPr>
          <p:cNvSpPr>
            <a:spLocks noGrp="1"/>
          </p:cNvSpPr>
          <p:nvPr>
            <p:ph type="title"/>
          </p:nvPr>
        </p:nvSpPr>
        <p:spPr>
          <a:xfrm>
            <a:off x="2117889" y="87213"/>
            <a:ext cx="7956222" cy="749499"/>
          </a:xfrm>
        </p:spPr>
        <p:txBody>
          <a:bodyPr/>
          <a:lstStyle/>
          <a:p>
            <a:pPr algn="ctr"/>
            <a:r>
              <a:rPr lang="en-GB" b="1" dirty="0"/>
              <a:t>References </a:t>
            </a:r>
          </a:p>
        </p:txBody>
      </p:sp>
      <p:sp>
        <p:nvSpPr>
          <p:cNvPr id="3" name="Content Placeholder 2">
            <a:extLst>
              <a:ext uri="{FF2B5EF4-FFF2-40B4-BE49-F238E27FC236}">
                <a16:creationId xmlns:a16="http://schemas.microsoft.com/office/drawing/2014/main" id="{FDB1B2B1-53BB-4FE3-B0A9-A6E380333417}"/>
              </a:ext>
            </a:extLst>
          </p:cNvPr>
          <p:cNvSpPr>
            <a:spLocks noGrp="1"/>
          </p:cNvSpPr>
          <p:nvPr>
            <p:ph idx="1"/>
          </p:nvPr>
        </p:nvSpPr>
        <p:spPr>
          <a:xfrm>
            <a:off x="839416" y="980728"/>
            <a:ext cx="10680930" cy="4667250"/>
          </a:xfrm>
        </p:spPr>
        <p:txBody>
          <a:bodyPr anchor="t">
            <a:normAutofit fontScale="25000" lnSpcReduction="20000"/>
          </a:bodyPr>
          <a:lstStyle/>
          <a:p>
            <a:pPr>
              <a:lnSpc>
                <a:spcPct val="120000"/>
              </a:lnSpc>
              <a:spcBef>
                <a:spcPts val="600"/>
              </a:spcBef>
              <a:spcAft>
                <a:spcPts val="600"/>
              </a:spcAft>
            </a:pPr>
            <a:r>
              <a:rPr lang="en-GB" sz="4800" dirty="0"/>
              <a:t>National Audit Office (2022) </a:t>
            </a:r>
            <a:r>
              <a:rPr lang="en-GB" sz="4800" i="1" dirty="0"/>
              <a:t>Investigation into the management of PPE contracts </a:t>
            </a:r>
            <a:r>
              <a:rPr lang="en-GB" sz="4800" dirty="0"/>
              <a:t>Available at: </a:t>
            </a:r>
            <a:r>
              <a:rPr lang="en-GB" sz="4800" dirty="0">
                <a:hlinkClick r:id="rId2"/>
              </a:rPr>
              <a:t>Investigation into the management of PPE contracts - NAO report</a:t>
            </a:r>
            <a:r>
              <a:rPr lang="en-GB" sz="4800" dirty="0"/>
              <a:t> [Accessed 15/10/2024]</a:t>
            </a:r>
            <a:endParaRPr lang="en-GB" sz="4800" i="1" dirty="0"/>
          </a:p>
          <a:p>
            <a:pPr>
              <a:lnSpc>
                <a:spcPct val="120000"/>
              </a:lnSpc>
              <a:spcBef>
                <a:spcPts val="600"/>
              </a:spcBef>
              <a:spcAft>
                <a:spcPts val="600"/>
              </a:spcAft>
            </a:pPr>
            <a:r>
              <a:rPr lang="en-GB" sz="4800" dirty="0"/>
              <a:t>Navarro, V. (1983) ‘Radicalism, Marxism, And Medicine</a:t>
            </a:r>
            <a:r>
              <a:rPr lang="en-GB" sz="4800" i="1" dirty="0"/>
              <a:t>’ International Journal of Health Services </a:t>
            </a:r>
            <a:r>
              <a:rPr lang="en-GB" sz="4800" dirty="0"/>
              <a:t>Vol. 13, No. 2 (1983), pp. 179-202 Available at: </a:t>
            </a:r>
            <a:r>
              <a:rPr lang="en-GB" sz="4800" dirty="0">
                <a:hlinkClick r:id="rId3"/>
              </a:rPr>
              <a:t>https://www-jstor-org.ezproxy.uwtsd.ac.uk/stable/45130045</a:t>
            </a:r>
            <a:r>
              <a:rPr lang="en-GB" sz="4800" dirty="0"/>
              <a:t> [Accessed 14/10/2024]</a:t>
            </a:r>
          </a:p>
          <a:p>
            <a:pPr>
              <a:lnSpc>
                <a:spcPct val="120000"/>
              </a:lnSpc>
              <a:spcBef>
                <a:spcPts val="600"/>
              </a:spcBef>
              <a:spcAft>
                <a:spcPts val="600"/>
              </a:spcAft>
            </a:pPr>
            <a:r>
              <a:rPr lang="en-GB" sz="4800" dirty="0"/>
              <a:t>Office for National Statistics (2023) </a:t>
            </a:r>
            <a:r>
              <a:rPr lang="en-GB" sz="4800" i="1" dirty="0"/>
              <a:t>Inequalities in mortality involving common physical health conditions, England: 21 March 2021 to 31 January 2023</a:t>
            </a:r>
            <a:r>
              <a:rPr lang="en-GB" sz="4800" dirty="0"/>
              <a:t> Available at: </a:t>
            </a:r>
            <a:r>
              <a:rPr lang="en-GB" sz="4800" dirty="0">
                <a:hlinkClick r:id="rId4"/>
              </a:rPr>
              <a:t>https://www.ons.gov.uk/peoplepopulationandcommunity/healthandsocialcare/healthinequalities/bulletins/inequalitiesinmortalityinvolvingcommonphysicalhealthconditionsengland/21march2021to31january2023</a:t>
            </a:r>
            <a:r>
              <a:rPr lang="en-GB" sz="4800" dirty="0"/>
              <a:t> [Accessed 14/10/2024]</a:t>
            </a:r>
            <a:endParaRPr lang="en-GB" sz="4800" i="1" dirty="0"/>
          </a:p>
          <a:p>
            <a:pPr>
              <a:lnSpc>
                <a:spcPct val="120000"/>
              </a:lnSpc>
              <a:spcBef>
                <a:spcPts val="600"/>
              </a:spcBef>
              <a:spcAft>
                <a:spcPts val="600"/>
              </a:spcAft>
            </a:pPr>
            <a:r>
              <a:rPr lang="en-GB" sz="4800" dirty="0"/>
              <a:t>Parsons, T. (1951) The Social System. New York: Free Press</a:t>
            </a:r>
          </a:p>
          <a:p>
            <a:pPr>
              <a:lnSpc>
                <a:spcPct val="120000"/>
              </a:lnSpc>
              <a:spcBef>
                <a:spcPts val="600"/>
              </a:spcBef>
              <a:spcAft>
                <a:spcPts val="600"/>
              </a:spcAft>
            </a:pPr>
            <a:r>
              <a:rPr lang="en-GB" sz="4800" dirty="0"/>
              <a:t>Plan International UK (2017) Plan International </a:t>
            </a:r>
            <a:r>
              <a:rPr lang="en-GB" sz="4800" dirty="0" err="1"/>
              <a:t>Uk's</a:t>
            </a:r>
            <a:r>
              <a:rPr lang="en-GB" sz="4800" dirty="0"/>
              <a:t> Research On Period Poverty And Stigma. Available at: </a:t>
            </a:r>
            <a:r>
              <a:rPr lang="en-GB" sz="4800" dirty="0">
                <a:hlinkClick r:id="rId5"/>
              </a:rPr>
              <a:t>https://plan-uk.org/media-centre/plan-international-uks-research-on-period-poverty-and-stigma</a:t>
            </a:r>
            <a:r>
              <a:rPr lang="en-GB" sz="4800" dirty="0"/>
              <a:t> (Accessed 26th February 2021)</a:t>
            </a:r>
          </a:p>
          <a:p>
            <a:pPr>
              <a:lnSpc>
                <a:spcPct val="120000"/>
              </a:lnSpc>
              <a:spcBef>
                <a:spcPts val="600"/>
              </a:spcBef>
              <a:spcAft>
                <a:spcPts val="600"/>
              </a:spcAft>
            </a:pPr>
            <a:r>
              <a:rPr lang="en-GB" sz="4800" dirty="0"/>
              <a:t>Royal College of Nursing (2021) Available at: </a:t>
            </a:r>
            <a:r>
              <a:rPr lang="en-GB" sz="4800" dirty="0">
                <a:hlinkClick r:id="rId6"/>
              </a:rPr>
              <a:t>https://www.rcn.org.uk/clinical-topics/womens-health/promoting-menstrual-wellbeing/period-poverty#:~:text=Period%20poverty%20is%20the%20lack%20of%20access%20to,in%20her%20life%20.%E2%80%9D%20What%20is%20period%20poverty</a:t>
            </a:r>
            <a:r>
              <a:rPr lang="en-GB" sz="4800" dirty="0"/>
              <a:t>? (Accessed 26th February 2021)</a:t>
            </a:r>
          </a:p>
          <a:p>
            <a:pPr>
              <a:lnSpc>
                <a:spcPct val="120000"/>
              </a:lnSpc>
              <a:spcBef>
                <a:spcPts val="600"/>
              </a:spcBef>
              <a:spcAft>
                <a:spcPts val="600"/>
              </a:spcAft>
            </a:pPr>
            <a:r>
              <a:rPr lang="en-GB" sz="4800" dirty="0"/>
              <a:t>Thompson, N. (20011) Promoting Equality: Working with Diversity and Difference (3rd edition) Basingstoke: Palgrave Macmillan</a:t>
            </a:r>
          </a:p>
          <a:p>
            <a:pPr>
              <a:lnSpc>
                <a:spcPct val="120000"/>
              </a:lnSpc>
              <a:spcBef>
                <a:spcPts val="600"/>
              </a:spcBef>
              <a:spcAft>
                <a:spcPts val="600"/>
              </a:spcAft>
            </a:pPr>
            <a:r>
              <a:rPr lang="en-GB" sz="4800" dirty="0"/>
              <a:t>Welsh Government (2019) </a:t>
            </a:r>
            <a:r>
              <a:rPr lang="en-GB" sz="4800" i="1" dirty="0"/>
              <a:t>Welsh Index of Multiple Deprivation (WIMD)</a:t>
            </a:r>
            <a:r>
              <a:rPr lang="en-GB" sz="4800" dirty="0"/>
              <a:t> Available at: </a:t>
            </a:r>
            <a:r>
              <a:rPr lang="en-GB" sz="4800" dirty="0">
                <a:hlinkClick r:id="rId7"/>
              </a:rPr>
              <a:t>WIMD - Home Page (</a:t>
            </a:r>
            <a:r>
              <a:rPr lang="en-GB" sz="4800" dirty="0" err="1">
                <a:hlinkClick r:id="rId7"/>
              </a:rPr>
              <a:t>gov.wales</a:t>
            </a:r>
            <a:r>
              <a:rPr lang="en-GB" sz="4800" dirty="0">
                <a:hlinkClick r:id="rId7"/>
              </a:rPr>
              <a:t>)</a:t>
            </a:r>
            <a:r>
              <a:rPr lang="en-GB" sz="4800" dirty="0"/>
              <a:t> [Accessed 14/10/2024]</a:t>
            </a:r>
            <a:endParaRPr lang="en-GB" sz="4800" i="1" dirty="0"/>
          </a:p>
          <a:p>
            <a:pPr marL="0" indent="0">
              <a:buNone/>
            </a:pPr>
            <a:endParaRPr lang="en-GB" dirty="0"/>
          </a:p>
        </p:txBody>
      </p:sp>
    </p:spTree>
    <p:extLst>
      <p:ext uri="{BB962C8B-B14F-4D97-AF65-F5344CB8AC3E}">
        <p14:creationId xmlns:p14="http://schemas.microsoft.com/office/powerpoint/2010/main" val="181203529"/>
      </p:ext>
    </p:extLst>
  </p:cSld>
  <p:clrMapOvr>
    <a:masterClrMapping/>
  </p:clrMapOvr>
</p:sld>
</file>

<file path=ppt/theme/theme1.xml><?xml version="1.0" encoding="utf-8"?>
<a:theme xmlns:a="http://schemas.openxmlformats.org/drawingml/2006/main" name="20140311PresentationUWTSDTemplate">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UWTSD Text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UWTSD Holding Pag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UWTSD Title Page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UWTSD Text 4">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7.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webextensions/_rels/taskpanes.xml.rels><?xml version="1.0" encoding="UTF-8" standalone="yes"?>
<Relationships xmlns="http://schemas.openxmlformats.org/package/2006/relationships"><Relationship Id="rId1" Type="http://schemas.microsoft.com/office/2011/relationships/webextension" Target="webextension1.xml"/></Relationships>
</file>

<file path=ppt/webextensions/taskpanes.xml><?xml version="1.0" encoding="utf-8"?>
<wetp:taskpanes xmlns:wetp="http://schemas.microsoft.com/office/webextensions/taskpanes/2010/11">
  <wetp:taskpane dockstate="right" visibility="0" width="350" row="1">
    <wetp:webextensionref xmlns:r="http://schemas.openxmlformats.org/officeDocument/2006/relationships" r:id="rId1"/>
  </wetp:taskpane>
</wetp:taskpanes>
</file>

<file path=ppt/webextensions/webextension1.xml><?xml version="1.0" encoding="utf-8"?>
<we:webextension xmlns:we="http://schemas.microsoft.com/office/webextensions/webextension/2010/11" id="{C43F8F29-28F6-4CBB-A008-3798FEBE5C02}">
  <we:reference id="3e0fcce7-415c-4081-926c-b4e449c650e4" version="1.1.0.2" store="EXCatalog" storeType="EXCatalog"/>
  <we:alternateReferences>
    <we:reference id="WA200004709" version="1.1.0.2" store="en-GB" storeType="OMEX"/>
  </we:alternateReferences>
  <we:properties/>
  <we:bindings/>
  <we:snapshot xmlns:r="http://schemas.openxmlformats.org/officeDocument/2006/relationships"/>
</we:webextension>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E9765FB2FDA7984FA87112E26C884F14" ma:contentTypeVersion="2" ma:contentTypeDescription="Create a new document." ma:contentTypeScope="" ma:versionID="fe9b9c35940b012e39dd19801f39f532">
  <xsd:schema xmlns:xsd="http://www.w3.org/2001/XMLSchema" xmlns:xs="http://www.w3.org/2001/XMLSchema" xmlns:p="http://schemas.microsoft.com/office/2006/metadata/properties" xmlns:ns2="303dbf9b-b85b-46a0-94f1-894078c07ecd" targetNamespace="http://schemas.microsoft.com/office/2006/metadata/properties" ma:root="true" ma:fieldsID="2a4b2c55753dda35bc03796856e2c125" ns2:_="">
    <xsd:import namespace="303dbf9b-b85b-46a0-94f1-894078c07ecd"/>
    <xsd:element name="properties">
      <xsd:complexType>
        <xsd:sequence>
          <xsd:element name="documentManagement">
            <xsd:complexType>
              <xsd:all>
                <xsd:element ref="ns2:SharedWithUsers" minOccurs="0"/>
                <xsd:element ref="ns2: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303dbf9b-b85b-46a0-94f1-894078c07ecd" elementFormDefault="qualified">
    <xsd:import namespace="http://schemas.microsoft.com/office/2006/documentManagement/types"/>
    <xsd:import namespace="http://schemas.microsoft.com/office/infopath/2007/PartnerControls"/>
    <xsd:element name="SharedWithUsers" ma:index="8"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description=""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140938E5-14B8-4DF4-90D3-BAB8848609CF}">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303dbf9b-b85b-46a0-94f1-894078c07ec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65FC5585-51CA-4C4C-9028-AEC8FAD67B8B}">
  <ds:schemaRefs>
    <ds:schemaRef ds:uri="http://schemas.openxmlformats.org/package/2006/metadata/core-properties"/>
    <ds:schemaRef ds:uri="http://schemas.microsoft.com/office/2006/documentManagement/types"/>
    <ds:schemaRef ds:uri="http://schemas.microsoft.com/office/infopath/2007/PartnerControls"/>
    <ds:schemaRef ds:uri="http://purl.org/dc/elements/1.1/"/>
    <ds:schemaRef ds:uri="http://schemas.microsoft.com/office/2006/metadata/properties"/>
    <ds:schemaRef ds:uri="303dbf9b-b85b-46a0-94f1-894078c07ecd"/>
    <ds:schemaRef ds:uri="http://purl.org/dc/terms/"/>
    <ds:schemaRef ds:uri="http://www.w3.org/XML/1998/namespace"/>
    <ds:schemaRef ds:uri="http://purl.org/dc/dcmitype/"/>
  </ds:schemaRefs>
</ds:datastoreItem>
</file>

<file path=customXml/itemProps3.xml><?xml version="1.0" encoding="utf-8"?>
<ds:datastoreItem xmlns:ds="http://schemas.openxmlformats.org/officeDocument/2006/customXml" ds:itemID="{D081439C-114A-4151-B03A-0408F1ADA968}">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UWTSD PPT Template (better corporate)</Template>
  <TotalTime>1189</TotalTime>
  <Words>2315</Words>
  <Application>Microsoft Office PowerPoint</Application>
  <PresentationFormat>Widescreen</PresentationFormat>
  <Paragraphs>132</Paragraphs>
  <Slides>21</Slides>
  <Notes>0</Notes>
  <HiddenSlides>0</HiddenSlides>
  <MMClips>0</MMClips>
  <ScaleCrop>false</ScaleCrop>
  <HeadingPairs>
    <vt:vector size="6" baseType="variant">
      <vt:variant>
        <vt:lpstr>Fonts Used</vt:lpstr>
      </vt:variant>
      <vt:variant>
        <vt:i4>5</vt:i4>
      </vt:variant>
      <vt:variant>
        <vt:lpstr>Theme</vt:lpstr>
      </vt:variant>
      <vt:variant>
        <vt:i4>5</vt:i4>
      </vt:variant>
      <vt:variant>
        <vt:lpstr>Slide Titles</vt:lpstr>
      </vt:variant>
      <vt:variant>
        <vt:i4>21</vt:i4>
      </vt:variant>
    </vt:vector>
  </HeadingPairs>
  <TitlesOfParts>
    <vt:vector size="31" baseType="lpstr">
      <vt:lpstr>Myriad Pro</vt:lpstr>
      <vt:lpstr>Aptos</vt:lpstr>
      <vt:lpstr>Arial</vt:lpstr>
      <vt:lpstr>Calibri</vt:lpstr>
      <vt:lpstr>Calibri Light</vt:lpstr>
      <vt:lpstr>20140311PresentationUWTSDTemplate</vt:lpstr>
      <vt:lpstr>UWTSD Text 1</vt:lpstr>
      <vt:lpstr>UWTSD Holding Page</vt:lpstr>
      <vt:lpstr>UWTSD Title Page 1</vt:lpstr>
      <vt:lpstr>UWTSD Text 4</vt:lpstr>
      <vt:lpstr>ECAY5006 Health and Social Care: Disability and Wellbeing </vt:lpstr>
      <vt:lpstr>The ‘big 5’ Sociological Perspectives </vt:lpstr>
      <vt:lpstr>Sociological Perspectives </vt:lpstr>
      <vt:lpstr>Structural vs. Action</vt:lpstr>
      <vt:lpstr>Theoretical Lens</vt:lpstr>
      <vt:lpstr>Sociological Definitions of ‘Health’ </vt:lpstr>
      <vt:lpstr>Structural Functionalism </vt:lpstr>
      <vt:lpstr>Structural Functionalism and Health</vt:lpstr>
      <vt:lpstr>Structural Functionalism and Health</vt:lpstr>
      <vt:lpstr>PowerPoint Presentation</vt:lpstr>
      <vt:lpstr>Value Consensus </vt:lpstr>
      <vt:lpstr>Conflict Theory (Marxism)</vt:lpstr>
      <vt:lpstr>Marxist Theory and Health</vt:lpstr>
      <vt:lpstr>PowerPoint Presentation</vt:lpstr>
      <vt:lpstr>PowerPoint Presentation</vt:lpstr>
      <vt:lpstr>PowerPoint Presentation</vt:lpstr>
      <vt:lpstr>PowerPoint Presentation</vt:lpstr>
      <vt:lpstr>Private contracts and the NHS</vt:lpstr>
      <vt:lpstr>Private contracts and the NHS</vt:lpstr>
      <vt:lpstr>References </vt:lpstr>
      <vt:lpstr>References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Laura Jenkins (IEH)</dc:creator>
  <cp:lastModifiedBy>Ken Dicks</cp:lastModifiedBy>
  <cp:revision>27</cp:revision>
  <dcterms:created xsi:type="dcterms:W3CDTF">2023-12-14T12:32:35Z</dcterms:created>
  <dcterms:modified xsi:type="dcterms:W3CDTF">2024-10-15T18:22:38Z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0x010100E9765FB2FDA7984FA87112E26C884F14</vt:lpwstr>
  </property>
</Properties>
</file>