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</p:sldMasterIdLst>
  <p:notesMasterIdLst>
    <p:notesMasterId r:id="rId21"/>
  </p:notesMasterIdLst>
  <p:sldIdLst>
    <p:sldId id="276" r:id="rId4"/>
    <p:sldId id="259" r:id="rId5"/>
    <p:sldId id="273" r:id="rId6"/>
    <p:sldId id="322" r:id="rId7"/>
    <p:sldId id="323" r:id="rId8"/>
    <p:sldId id="274" r:id="rId9"/>
    <p:sldId id="324" r:id="rId10"/>
    <p:sldId id="262" r:id="rId11"/>
    <p:sldId id="263" r:id="rId12"/>
    <p:sldId id="264" r:id="rId13"/>
    <p:sldId id="275" r:id="rId14"/>
    <p:sldId id="256" r:id="rId15"/>
    <p:sldId id="267" r:id="rId16"/>
    <p:sldId id="270" r:id="rId17"/>
    <p:sldId id="257" r:id="rId18"/>
    <p:sldId id="268" r:id="rId19"/>
    <p:sldId id="269" r:id="rId20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lfan Dyddiad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E22E75-45DB-47B2-A8CF-E481F78B1C7E}" type="datetimeFigureOut">
              <a:rPr lang="cy-GB" smtClean="0"/>
              <a:t>27/09/2022</a:t>
            </a:fld>
            <a:endParaRPr lang="cy-GB"/>
          </a:p>
        </p:txBody>
      </p:sp>
      <p:sp>
        <p:nvSpPr>
          <p:cNvPr id="4" name="Dalfan Delwedd Sleid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Dalfan Nodiadau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BE04F6-F4DF-413A-BEDA-BF7DE562BAA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74548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Slide Image Placeholder 1">
            <a:extLst>
              <a:ext uri="{FF2B5EF4-FFF2-40B4-BE49-F238E27FC236}">
                <a16:creationId xmlns:a16="http://schemas.microsoft.com/office/drawing/2014/main" id="{EC284AD2-3F39-49CC-A0EE-FE20ACBE7FE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9027" name="Notes Placeholder 2">
            <a:extLst>
              <a:ext uri="{FF2B5EF4-FFF2-40B4-BE49-F238E27FC236}">
                <a16:creationId xmlns:a16="http://schemas.microsoft.com/office/drawing/2014/main" id="{1EEBD482-2CB7-4DC8-A5F7-79F20A11E54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29028" name="Slide Number Placeholder 3">
            <a:extLst>
              <a:ext uri="{FF2B5EF4-FFF2-40B4-BE49-F238E27FC236}">
                <a16:creationId xmlns:a16="http://schemas.microsoft.com/office/drawing/2014/main" id="{B2472C5E-960C-458F-8B67-8FE8DF291E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6AA64FC-CCBC-4E6F-8AE8-A6E46E5D7C30}" type="slidenum">
              <a:rPr lang="en-GB" altLang="en-US"/>
              <a:pPr>
                <a:spcBef>
                  <a:spcPct val="0"/>
                </a:spcBef>
              </a:pPr>
              <a:t>13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14CFCE7E-D846-45BD-ACBF-A6D092CBF1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237880DF-05C0-41BA-B490-9DAAA217DC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168E027A-2EB7-4A81-BFD2-853E329BF6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75F5-1115-4357-B9B6-DA57D23A758F}" type="datetimeFigureOut">
              <a:rPr lang="cy-GB" smtClean="0"/>
              <a:t>27/09/2022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841E33D8-638E-4A45-9051-2C6E95ADC7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B15C0480-49FA-461C-A410-AE559538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9F608-74AD-4EE4-8F40-396579C72B0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65188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F9A5CF6A-76A1-4B44-9694-C3A1E87F5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CD08EE35-9BA9-478E-BAB4-F82F0B3FEB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1819B484-F99A-4B84-A2DE-8C703EAB58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75F5-1115-4357-B9B6-DA57D23A758F}" type="datetimeFigureOut">
              <a:rPr lang="cy-GB" smtClean="0"/>
              <a:t>27/09/2022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A99CF8CA-AE6A-4A61-A286-14678C934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2B784CB8-0B5B-43E2-A6F3-EB30D16F9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9F608-74AD-4EE4-8F40-396579C72B0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064766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CC96FAC8-7989-4834-B1AC-C3A60B4FF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EB3FA335-AEA9-477A-A10F-26D5CF2C57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2F478C28-9DFF-4C93-A0A3-C1FBBF23D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75F5-1115-4357-B9B6-DA57D23A758F}" type="datetimeFigureOut">
              <a:rPr lang="cy-GB" smtClean="0"/>
              <a:t>27/09/2022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38181605-72AF-4DD9-9624-C97CE6903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B4085DD9-B44B-4CFC-A73E-E9D63D5029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9F608-74AD-4EE4-8F40-396579C72B0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89677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864B32B7-3FAF-4569-A427-F3B268B793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9EB7776B-DF3F-41CC-B186-66DC61A9D7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BDD7C40A-8ADB-4009-B0AF-DFEE931A2E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BFB5B3EF-1AFD-46CA-A2F5-188BB80203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75F5-1115-4357-B9B6-DA57D23A758F}" type="datetimeFigureOut">
              <a:rPr lang="cy-GB" smtClean="0"/>
              <a:t>27/09/2022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34A98DBB-6586-4CA2-8FE1-8123D490A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FB18BD9F-1ECF-4AE4-9810-0D17C7824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9F608-74AD-4EE4-8F40-396579C72B0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92814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FE3B880-C53D-4C13-89BE-FFE784A44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4F31DD4E-4BCE-492A-9F19-D3356B3050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41354AB7-779A-4080-ADDF-B54C939287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Testun 4">
            <a:extLst>
              <a:ext uri="{FF2B5EF4-FFF2-40B4-BE49-F238E27FC236}">
                <a16:creationId xmlns:a16="http://schemas.microsoft.com/office/drawing/2014/main" id="{620991A1-A00E-4025-B034-E98B25FF1C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F9852B7B-1242-4C75-9A4E-909EE05008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7" name="Dalfan Dyddiad 6">
            <a:extLst>
              <a:ext uri="{FF2B5EF4-FFF2-40B4-BE49-F238E27FC236}">
                <a16:creationId xmlns:a16="http://schemas.microsoft.com/office/drawing/2014/main" id="{FE3E710A-4233-4E19-82DF-EC35B8BBF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75F5-1115-4357-B9B6-DA57D23A758F}" type="datetimeFigureOut">
              <a:rPr lang="cy-GB" smtClean="0"/>
              <a:t>27/09/2022</a:t>
            </a:fld>
            <a:endParaRPr lang="cy-GB"/>
          </a:p>
        </p:txBody>
      </p:sp>
      <p:sp>
        <p:nvSpPr>
          <p:cNvPr id="8" name="Dalfan Troedyn 7">
            <a:extLst>
              <a:ext uri="{FF2B5EF4-FFF2-40B4-BE49-F238E27FC236}">
                <a16:creationId xmlns:a16="http://schemas.microsoft.com/office/drawing/2014/main" id="{3F34FC4C-548A-4455-9670-AA9EB5869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Dalfan Rhif y Sleid 8">
            <a:extLst>
              <a:ext uri="{FF2B5EF4-FFF2-40B4-BE49-F238E27FC236}">
                <a16:creationId xmlns:a16="http://schemas.microsoft.com/office/drawing/2014/main" id="{07DCA088-CD59-4532-B3C8-D61889981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9F608-74AD-4EE4-8F40-396579C72B0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13648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A68C7226-E54D-4239-BC8F-9A6E8AABA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Dyddiad 2">
            <a:extLst>
              <a:ext uri="{FF2B5EF4-FFF2-40B4-BE49-F238E27FC236}">
                <a16:creationId xmlns:a16="http://schemas.microsoft.com/office/drawing/2014/main" id="{22DD220B-63E8-41AD-9A1F-60EC517CB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75F5-1115-4357-B9B6-DA57D23A758F}" type="datetimeFigureOut">
              <a:rPr lang="cy-GB" smtClean="0"/>
              <a:t>27/09/2022</a:t>
            </a:fld>
            <a:endParaRPr lang="cy-GB"/>
          </a:p>
        </p:txBody>
      </p:sp>
      <p:sp>
        <p:nvSpPr>
          <p:cNvPr id="4" name="Dalfan Troedyn 3">
            <a:extLst>
              <a:ext uri="{FF2B5EF4-FFF2-40B4-BE49-F238E27FC236}">
                <a16:creationId xmlns:a16="http://schemas.microsoft.com/office/drawing/2014/main" id="{C691BBC0-A485-42CB-87B6-38FEEB3B38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8E6819B5-1EF3-4A67-9304-471168F21F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9F608-74AD-4EE4-8F40-396579C72B0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7799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yddiad 1">
            <a:extLst>
              <a:ext uri="{FF2B5EF4-FFF2-40B4-BE49-F238E27FC236}">
                <a16:creationId xmlns:a16="http://schemas.microsoft.com/office/drawing/2014/main" id="{237B6787-E636-4781-BA95-215A5F16D9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75F5-1115-4357-B9B6-DA57D23A758F}" type="datetimeFigureOut">
              <a:rPr lang="cy-GB" smtClean="0"/>
              <a:t>27/09/2022</a:t>
            </a:fld>
            <a:endParaRPr lang="cy-GB"/>
          </a:p>
        </p:txBody>
      </p:sp>
      <p:sp>
        <p:nvSpPr>
          <p:cNvPr id="3" name="Dalfan Troedyn 2">
            <a:extLst>
              <a:ext uri="{FF2B5EF4-FFF2-40B4-BE49-F238E27FC236}">
                <a16:creationId xmlns:a16="http://schemas.microsoft.com/office/drawing/2014/main" id="{C4B56EE5-4C4E-4ACE-850A-FED1E917E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F7E99000-6D25-4016-B9C8-950D5B319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9F608-74AD-4EE4-8F40-396579C72B0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601008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E22DE414-3270-4F1B-878A-CBB131ECA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3AE080A3-5EE2-4AE3-96BB-ADDFB33C3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E4FF7D2B-C51F-45B3-A16A-7DEEE22F51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65AD57BA-4DD2-4F36-9586-348E0C284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75F5-1115-4357-B9B6-DA57D23A758F}" type="datetimeFigureOut">
              <a:rPr lang="cy-GB" smtClean="0"/>
              <a:t>27/09/2022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6FF1E7EA-5BE5-4307-990C-A1AFE25769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82CE3764-D3D2-475D-80F9-DA81C02BE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9F608-74AD-4EE4-8F40-396579C72B0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97399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095DA682-4F8A-4273-98CA-9F6D608CC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Llun 2">
            <a:extLst>
              <a:ext uri="{FF2B5EF4-FFF2-40B4-BE49-F238E27FC236}">
                <a16:creationId xmlns:a16="http://schemas.microsoft.com/office/drawing/2014/main" id="{6A3095E7-8BFC-49DC-ACDF-47640D62DB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5AFBEEFA-016F-4E81-B330-55E0B53A63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4A8870DD-74A7-452C-8521-71CCFA61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75F5-1115-4357-B9B6-DA57D23A758F}" type="datetimeFigureOut">
              <a:rPr lang="cy-GB" smtClean="0"/>
              <a:t>27/09/2022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E225F716-8B52-41E8-8F84-244896BFC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3F4E3DED-6A36-4B1A-A8EB-EFABDCAC3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9F608-74AD-4EE4-8F40-396579C72B0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82081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F45AC3D-BD3D-4E90-802D-9A8ED7D7C7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E59E4230-9DB6-44AD-8635-1DD8042C43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F0A09D56-DDE8-4DE9-BBCA-0C4352180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75F5-1115-4357-B9B6-DA57D23A758F}" type="datetimeFigureOut">
              <a:rPr lang="cy-GB" smtClean="0"/>
              <a:t>27/09/2022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33A197E2-732A-4196-A32C-C758745B25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464FAF6E-1D29-4881-B8E1-E18FBE293D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9F608-74AD-4EE4-8F40-396579C72B0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13715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>
            <a:extLst>
              <a:ext uri="{FF2B5EF4-FFF2-40B4-BE49-F238E27FC236}">
                <a16:creationId xmlns:a16="http://schemas.microsoft.com/office/drawing/2014/main" id="{0BD3746F-C486-427F-9600-DFC2ADC35E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7DFA6C7D-4C2C-42FD-A1C7-CDF5A3ADA9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36851089-AC29-4E76-A263-2EB634586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75F5-1115-4357-B9B6-DA57D23A758F}" type="datetimeFigureOut">
              <a:rPr lang="cy-GB" smtClean="0"/>
              <a:t>27/09/2022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86CDDC51-D111-4D0F-B479-17AECAB25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7EDDDB2F-4A4D-4774-85B8-60E7E19EA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9F608-74AD-4EE4-8F40-396579C72B0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850662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87D3A-D619-4EED-9ECA-96FDC22254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7C8FCE-CE6A-4D56-9EE6-513733B447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072B-860A-4983-A189-491BF663E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0B36D-DBA8-4FC8-B7BA-0C0490F81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F1767-4035-4C4B-B1ED-DCD6FAD8E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4332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8D6E7-5564-43E1-9BCA-EDA29FC63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D96C8-CE10-48C8-942B-D09983BCBC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06F22F-C4C9-45C9-8697-A71076E0A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B13A0C-8FEB-4FEB-A9E9-765812B9F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EA33D8-5164-4131-81E6-3C892B9C6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2974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424E3-645C-487B-A661-BE3BA0CAB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C4853E-D4B7-4ED5-A087-AA07A6630C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27B7A5-13FC-4867-8B14-3290ACFDA1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818662-77E9-456A-8E02-67E73A4296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D2E7B7-7FE6-4312-A613-0FA3B74A0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9386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3B940-6789-4E74-B94C-F4A6068BA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52308-7BBB-4630-AD29-08B29BC114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474CD8-4FB8-4137-AE18-01A90D681D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24CEDF-E441-4769-8B68-A55986AEE9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348FC-070F-430D-A7E1-2E2CA57B6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217D76-E79F-444A-99BE-E4227EB39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5695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93BF4-8F80-4CD7-8E4A-A6FD373EF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973D7E-452E-44A1-A97E-715F6D8B6C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864E25-0F75-447A-826C-CEC62D5A48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EF8017-DD9E-4A0D-8260-931C8AF9A8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A90F7F-269E-49FF-810E-AC1E3C8CDC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FCBFD6-2142-4234-8BEA-F7415BEA7D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3CDF18-AD38-43A5-B67C-FB204D1E5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C33047-2303-4B6F-ADD7-58AEB7AD2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389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8614F-CDF0-4E83-A3FD-AF3595272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CB8038-C53D-46A5-AC99-A568FDC50A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164AFB-04F2-4DCF-B7ED-3DDB3387C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9AC4EE-2077-43A3-B4BC-7BBF3787F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3818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AD53F3E-240F-4D0E-9882-BF2362DF2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E4ECFB-7B10-4EB1-BD8C-6B2D5F386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82AF13-1AE1-4DBC-954E-90248E8BB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5157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42C21-1017-496A-B4AD-C7308A696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68F0B-3312-405D-8316-10EA98676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DC4B91-756C-468C-9096-369B737A2B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D48A0-8D83-46F7-8CAB-BB3A91925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C7387A-A7B3-4FEB-87B4-4A777CB7A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FABA6B-A0C2-4538-A5EE-723F871E1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1626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43C3D-D493-41B8-AE3C-114CAD42A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8C58B0-FA33-462E-B224-F1F46412CD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AFE127-E6F4-4F2C-9ABA-F3C3F2937D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9E81C1-5752-46FF-973E-A53BA0754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C32D1D-F5F1-4B75-93B5-6AAFC51D3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FD9D33-4B43-448B-9B39-BDFAC66F8B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6740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92DD0-3D76-4863-AB3F-DC9510711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586F6D-94D0-452B-9FC4-7A01194C1A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CB55AF-B0A7-4B23-83D0-2C274A239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05CB07-391B-4944-88A2-1FBBB8317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C55F36-5FE0-4EA1-A95B-BC9230EA4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8700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79DD0E-F027-4993-A5D5-B496C753AF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24AE3A-8FFE-4255-831A-F162C1C6D1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FF3BF2-0BB4-4CD2-8168-DE86E8EAB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8A7977-2F8B-4B2A-9B47-51F3834C6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5D66E5-75BB-4978-BFC4-BB31E4EB7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83180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59521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8247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8447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155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50819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373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48392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55770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44833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11724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61749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085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Teitl 1">
            <a:extLst>
              <a:ext uri="{FF2B5EF4-FFF2-40B4-BE49-F238E27FC236}">
                <a16:creationId xmlns:a16="http://schemas.microsoft.com/office/drawing/2014/main" id="{C1544C36-FC82-4BDB-B079-E6616B465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B9F9D52E-63EB-41FE-B20E-E7B9373581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F355EFFF-48B7-4656-9057-F5DB30EFF5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675F5-1115-4357-B9B6-DA57D23A758F}" type="datetimeFigureOut">
              <a:rPr lang="cy-GB" smtClean="0"/>
              <a:t>27/09/2022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FE4E8FC5-C17D-49D3-B20A-784D442B1E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01419386-3EA8-476A-A75A-3468948FC8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B9F608-74AD-4EE4-8F40-396579C72B0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88708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3FD102-C86A-4451-8024-0D060800A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ABE4B3-EAD7-4CD3-ADF8-6195284A66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3E8273-D0DA-4C21-9055-1FBEFE8C76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0F5E66-B1E9-419A-B42D-C4D1E3B3A85C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EB52A8-3344-4B9D-A2FA-8929C477F8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60576A-BA1A-4ACE-A2B8-B651260680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398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2782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aled.p.williams@pcydds.ac.uk" TargetMode="Externa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helpfulprofessor.com/classroom-layout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10229-3802-42DC-BA21-EB2037FBF3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/>
              <a:t>ECAD6008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B6C584-C901-40E9-B229-ACB11EA208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/>
              <a:t>Beth ydw i’n Addysgu?</a:t>
            </a:r>
          </a:p>
          <a:p>
            <a:r>
              <a:rPr lang="cy-GB"/>
              <a:t>Aled Williams – Tiwtor Pwnc Cymraeg Uwchradd</a:t>
            </a:r>
          </a:p>
          <a:p>
            <a:r>
              <a:rPr lang="cy-GB">
                <a:hlinkClick r:id="rId2"/>
              </a:rPr>
              <a:t>aled.p.williams@pcydds.ac.uk</a:t>
            </a:r>
            <a:r>
              <a:rPr lang="cy-GB"/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838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itl 3">
            <a:extLst>
              <a:ext uri="{FF2B5EF4-FFF2-40B4-BE49-F238E27FC236}">
                <a16:creationId xmlns:a16="http://schemas.microsoft.com/office/drawing/2014/main" id="{A028E447-DB3D-4FB5-B38C-C8D7055F41A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/>
              <a:t>Rheoli Ymddygiad</a:t>
            </a:r>
          </a:p>
        </p:txBody>
      </p:sp>
      <p:sp>
        <p:nvSpPr>
          <p:cNvPr id="5" name="Isdeitl 4">
            <a:extLst>
              <a:ext uri="{FF2B5EF4-FFF2-40B4-BE49-F238E27FC236}">
                <a16:creationId xmlns:a16="http://schemas.microsoft.com/office/drawing/2014/main" id="{A9B2CBD3-0B53-4018-8591-C93E3E6493C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990856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2085333" y="62197"/>
            <a:ext cx="7886700" cy="617591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Dydd</a:t>
            </a:r>
            <a:r>
              <a:rPr lang="en-GB" dirty="0"/>
              <a:t> Mawrth 4/10/22 - Bore</a:t>
            </a:r>
            <a:endParaRPr lang="cy-GB" dirty="0"/>
          </a:p>
        </p:txBody>
      </p:sp>
      <p:graphicFrame>
        <p:nvGraphicFramePr>
          <p:cNvPr id="6" name="Dalfan Cynnwys 5"/>
          <p:cNvGraphicFramePr>
            <a:graphicFrameLocks noGrp="1"/>
          </p:cNvGraphicFramePr>
          <p:nvPr>
            <p:ph sz="half" idx="1"/>
          </p:nvPr>
        </p:nvGraphicFramePr>
        <p:xfrm>
          <a:off x="1966434" y="757165"/>
          <a:ext cx="8355724" cy="509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3034">
                  <a:extLst>
                    <a:ext uri="{9D8B030D-6E8A-4147-A177-3AD203B41FA5}">
                      <a16:colId xmlns:a16="http://schemas.microsoft.com/office/drawing/2014/main" val="1125421653"/>
                    </a:ext>
                  </a:extLst>
                </a:gridCol>
                <a:gridCol w="6342690">
                  <a:extLst>
                    <a:ext uri="{9D8B030D-6E8A-4147-A177-3AD203B41FA5}">
                      <a16:colId xmlns:a16="http://schemas.microsoft.com/office/drawing/2014/main" val="30346785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err="1"/>
                        <a:t>Amser</a:t>
                      </a:r>
                      <a:endParaRPr lang="cy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Gweithgaredd</a:t>
                      </a:r>
                      <a:endParaRPr lang="cy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5490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000" dirty="0"/>
                        <a:t>9am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000" dirty="0" err="1"/>
                        <a:t>Cyflwyniad</a:t>
                      </a:r>
                      <a:r>
                        <a:rPr lang="en-GB" sz="2000" dirty="0"/>
                        <a:t> ‘</a:t>
                      </a:r>
                      <a:r>
                        <a:rPr lang="en-GB" sz="2000" dirty="0" err="1"/>
                        <a:t>Rheoli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Ymddygiad</a:t>
                      </a:r>
                      <a:r>
                        <a:rPr lang="en-GB" sz="2000" dirty="0"/>
                        <a:t>’ – Aled Williams (Moodle neu Teams)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6486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9:30am</a:t>
                      </a:r>
                      <a:endParaRPr lang="cy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000" dirty="0"/>
                        <a:t>TEAMS – </a:t>
                      </a:r>
                      <a:r>
                        <a:rPr lang="en-GB" sz="2000" dirty="0" err="1"/>
                        <a:t>cyflwyno’r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diwrnod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43370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000" dirty="0"/>
                        <a:t>9:45am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Darllen</a:t>
                      </a:r>
                      <a:r>
                        <a:rPr lang="en-GB" sz="2000" dirty="0"/>
                        <a:t> ‘Basics of Behaviour Management’ – Getting the Buggers to Behave, Sue Cowley</a:t>
                      </a:r>
                    </a:p>
                    <a:p>
                      <a:r>
                        <a:rPr lang="en-GB" sz="2000" dirty="0" err="1"/>
                        <a:t>Darllen</a:t>
                      </a:r>
                      <a:r>
                        <a:rPr lang="en-GB" sz="2000" dirty="0"/>
                        <a:t> ‘Introduction’ - No-Drama Discipline, Dan Siegel a Tina Bryson</a:t>
                      </a:r>
                    </a:p>
                    <a:p>
                      <a:r>
                        <a:rPr lang="en-GB" sz="2000" dirty="0" err="1"/>
                        <a:t>Tasgau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byr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ar</a:t>
                      </a:r>
                      <a:r>
                        <a:rPr lang="en-GB" sz="2000" dirty="0"/>
                        <a:t> y </a:t>
                      </a:r>
                      <a:r>
                        <a:rPr lang="en-GB" sz="2000" dirty="0" err="1"/>
                        <a:t>ddau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ddarn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darllen</a:t>
                      </a:r>
                      <a:endParaRPr lang="cy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09347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y-GB" sz="2000" dirty="0"/>
                        <a:t>10:45am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TEAMS – </a:t>
                      </a:r>
                      <a:r>
                        <a:rPr lang="en-GB" sz="2000" dirty="0" err="1"/>
                        <a:t>sgwrs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mewn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parau</a:t>
                      </a:r>
                      <a:r>
                        <a:rPr lang="en-GB" sz="2000" dirty="0"/>
                        <a:t> am y </a:t>
                      </a:r>
                      <a:r>
                        <a:rPr lang="en-GB" sz="2000" dirty="0" err="1"/>
                        <a:t>tasgau</a:t>
                      </a:r>
                      <a:endParaRPr lang="cy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43286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000" dirty="0"/>
                        <a:t>11:00am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TEAMS – </a:t>
                      </a:r>
                      <a:r>
                        <a:rPr lang="en-GB" sz="2000" dirty="0" err="1"/>
                        <a:t>pawb</a:t>
                      </a:r>
                      <a:r>
                        <a:rPr lang="en-GB" sz="2000" dirty="0"/>
                        <a:t>, </a:t>
                      </a:r>
                      <a:r>
                        <a:rPr lang="en-GB" sz="2000" dirty="0" err="1"/>
                        <a:t>crynhoi</a:t>
                      </a:r>
                      <a:r>
                        <a:rPr lang="en-GB" sz="2000" dirty="0"/>
                        <a:t> </a:t>
                      </a:r>
                      <a:endParaRPr lang="cy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91053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000" dirty="0"/>
                        <a:t>11:15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EGWYL</a:t>
                      </a:r>
                      <a:endParaRPr lang="cy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79564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000" dirty="0"/>
                        <a:t>11:30am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Tasg</a:t>
                      </a:r>
                      <a:r>
                        <a:rPr lang="en-GB" sz="2000" dirty="0"/>
                        <a:t> – </a:t>
                      </a:r>
                      <a:r>
                        <a:rPr lang="en-GB" sz="2000" dirty="0" err="1"/>
                        <a:t>ysgrifennu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pum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brawddeg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gyntaf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eich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gwers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gyntaf</a:t>
                      </a:r>
                      <a:endParaRPr lang="cy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92237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000" dirty="0"/>
                        <a:t>12:30pm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000" dirty="0"/>
                        <a:t>CINIO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48424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3721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2085333" y="62197"/>
            <a:ext cx="7886700" cy="617591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Dydd</a:t>
            </a:r>
            <a:r>
              <a:rPr lang="en-GB" dirty="0"/>
              <a:t> Mawrth 4/10/22 - </a:t>
            </a:r>
            <a:r>
              <a:rPr lang="en-GB" dirty="0" err="1"/>
              <a:t>Prynhawn</a:t>
            </a:r>
            <a:endParaRPr lang="cy-GB" dirty="0"/>
          </a:p>
        </p:txBody>
      </p:sp>
      <p:graphicFrame>
        <p:nvGraphicFramePr>
          <p:cNvPr id="6" name="Dalfan Cynnwys 5"/>
          <p:cNvGraphicFramePr>
            <a:graphicFrameLocks noGrp="1"/>
          </p:cNvGraphicFramePr>
          <p:nvPr>
            <p:ph sz="half" idx="1"/>
          </p:nvPr>
        </p:nvGraphicFramePr>
        <p:xfrm>
          <a:off x="1509039" y="757165"/>
          <a:ext cx="9587177" cy="2773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9712">
                  <a:extLst>
                    <a:ext uri="{9D8B030D-6E8A-4147-A177-3AD203B41FA5}">
                      <a16:colId xmlns:a16="http://schemas.microsoft.com/office/drawing/2014/main" val="1125421653"/>
                    </a:ext>
                  </a:extLst>
                </a:gridCol>
                <a:gridCol w="7277465">
                  <a:extLst>
                    <a:ext uri="{9D8B030D-6E8A-4147-A177-3AD203B41FA5}">
                      <a16:colId xmlns:a16="http://schemas.microsoft.com/office/drawing/2014/main" val="30346785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err="1"/>
                        <a:t>Amser</a:t>
                      </a:r>
                      <a:endParaRPr lang="cy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Gweithgaredd</a:t>
                      </a:r>
                      <a:endParaRPr lang="cy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5490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000" dirty="0"/>
                        <a:t>1:30pm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000" dirty="0"/>
                        <a:t>TEAMS – Scenarios </a:t>
                      </a:r>
                      <a:r>
                        <a:rPr lang="en-GB" sz="2000" dirty="0" err="1"/>
                        <a:t>ymddygiad</a:t>
                      </a:r>
                      <a:r>
                        <a:rPr lang="en-GB" sz="2000" dirty="0"/>
                        <a:t> – </a:t>
                      </a:r>
                      <a:r>
                        <a:rPr lang="en-GB" sz="2000" dirty="0" err="1"/>
                        <a:t>trafod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mewn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grwpiau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6486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2:00pm</a:t>
                      </a:r>
                      <a:endParaRPr lang="cy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000" dirty="0"/>
                        <a:t>TEAMS – </a:t>
                      </a:r>
                      <a:r>
                        <a:rPr lang="en-GB" sz="2000" dirty="0" err="1"/>
                        <a:t>Cynlluniau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eistedd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43370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000" dirty="0"/>
                        <a:t>2:15pm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Tasg</a:t>
                      </a:r>
                      <a:r>
                        <a:rPr lang="en-GB" sz="2000" dirty="0"/>
                        <a:t> – </a:t>
                      </a:r>
                      <a:r>
                        <a:rPr lang="en-GB" sz="2000" dirty="0" err="1"/>
                        <a:t>creu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cynllun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eistedd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ar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gyfer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dosbarth</a:t>
                      </a:r>
                      <a:endParaRPr lang="cy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09347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y-GB" sz="2000" dirty="0"/>
                        <a:t>2:45pm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TEAMS – </a:t>
                      </a:r>
                      <a:r>
                        <a:rPr lang="en-GB" sz="2000" dirty="0" err="1"/>
                        <a:t>rhannu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cynlluniau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eistedd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mewn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parau</a:t>
                      </a:r>
                      <a:r>
                        <a:rPr lang="en-GB" sz="2000" dirty="0"/>
                        <a:t>/tri</a:t>
                      </a:r>
                      <a:endParaRPr lang="cy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43286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000" dirty="0"/>
                        <a:t>3:00pm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Tasg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ddarllen</a:t>
                      </a:r>
                      <a:r>
                        <a:rPr lang="en-GB" sz="2000" dirty="0"/>
                        <a:t> – </a:t>
                      </a:r>
                      <a:r>
                        <a:rPr lang="en-GB" sz="2000" dirty="0" err="1"/>
                        <a:t>amrywiaeth</a:t>
                      </a:r>
                      <a:r>
                        <a:rPr lang="en-GB" sz="2000" dirty="0"/>
                        <a:t> o </a:t>
                      </a:r>
                      <a:r>
                        <a:rPr lang="en-GB" sz="2000" dirty="0" err="1"/>
                        <a:t>gynlluniau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eistedd</a:t>
                      </a:r>
                      <a:r>
                        <a:rPr lang="en-GB" sz="2000" dirty="0"/>
                        <a:t> </a:t>
                      </a:r>
                      <a:endParaRPr lang="cy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91053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000" dirty="0"/>
                        <a:t>3:30pm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TEAMS – </a:t>
                      </a:r>
                      <a:r>
                        <a:rPr lang="en-GB" sz="2000" dirty="0" err="1"/>
                        <a:t>trawsnewidiadau</a:t>
                      </a:r>
                      <a:r>
                        <a:rPr lang="en-GB" sz="2000" dirty="0"/>
                        <a:t> + </a:t>
                      </a:r>
                      <a:r>
                        <a:rPr lang="en-GB" sz="2000" dirty="0" err="1"/>
                        <a:t>crynhoi</a:t>
                      </a:r>
                      <a:r>
                        <a:rPr lang="en-GB" sz="2000" dirty="0"/>
                        <a:t> y </a:t>
                      </a:r>
                      <a:r>
                        <a:rPr lang="en-GB" sz="2000" dirty="0" err="1"/>
                        <a:t>dydd</a:t>
                      </a:r>
                      <a:endParaRPr lang="cy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92237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97869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0DC46AF0-198E-4936-9E2E-743BAFA3B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73E41462-9323-4EEE-8871-FCCE032964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y-GB" dirty="0"/>
              <a:t>Darllen ‘</a:t>
            </a:r>
            <a:r>
              <a:rPr lang="cy-GB" dirty="0" err="1"/>
              <a:t>Getting</a:t>
            </a:r>
            <a:r>
              <a:rPr lang="cy-GB" dirty="0"/>
              <a:t> the </a:t>
            </a:r>
            <a:r>
              <a:rPr lang="cy-GB" dirty="0" err="1"/>
              <a:t>Buggers</a:t>
            </a:r>
            <a:r>
              <a:rPr lang="cy-GB" dirty="0"/>
              <a:t> to </a:t>
            </a:r>
            <a:r>
              <a:rPr lang="cy-GB" dirty="0" err="1"/>
              <a:t>Behave</a:t>
            </a:r>
            <a:r>
              <a:rPr lang="cy-GB" dirty="0"/>
              <a:t>’</a:t>
            </a:r>
          </a:p>
          <a:p>
            <a:pPr marL="0" indent="0">
              <a:buNone/>
            </a:pPr>
            <a:r>
              <a:rPr lang="cy-GB" dirty="0"/>
              <a:t>Ysgrifennu:</a:t>
            </a:r>
          </a:p>
          <a:p>
            <a:pPr marL="1028700" lvl="1" indent="-571500">
              <a:buFont typeface="+mj-lt"/>
              <a:buAutoNum type="alphaLcParenR"/>
            </a:pPr>
            <a:r>
              <a:rPr lang="cy-GB" dirty="0"/>
              <a:t>5 peth fyddi di yn gwneud yn y wers gyntaf</a:t>
            </a:r>
          </a:p>
          <a:p>
            <a:pPr marL="1028700" lvl="1" indent="-571500">
              <a:buFont typeface="+mj-lt"/>
              <a:buAutoNum type="alphaLcParenR"/>
            </a:pPr>
            <a:r>
              <a:rPr lang="cy-GB" dirty="0"/>
              <a:t>5 peth fyddi di ddim yn gwneud yn y wers gyntaf</a:t>
            </a:r>
          </a:p>
          <a:p>
            <a:pPr marL="0" indent="0">
              <a:buNone/>
            </a:pPr>
            <a:endParaRPr lang="cy-GB" dirty="0"/>
          </a:p>
          <a:p>
            <a:pPr marL="514350" indent="-514350">
              <a:buFont typeface="+mj-lt"/>
              <a:buAutoNum type="arabicPeriod" startAt="2"/>
            </a:pPr>
            <a:r>
              <a:rPr lang="cy-GB" dirty="0"/>
              <a:t>Darllen ‘</a:t>
            </a:r>
            <a:r>
              <a:rPr lang="cy-GB" dirty="0" err="1"/>
              <a:t>No</a:t>
            </a:r>
            <a:r>
              <a:rPr lang="cy-GB" dirty="0"/>
              <a:t>-Drama </a:t>
            </a:r>
            <a:r>
              <a:rPr lang="cy-GB" dirty="0" err="1"/>
              <a:t>Discipline</a:t>
            </a:r>
            <a:r>
              <a:rPr lang="cy-GB" dirty="0"/>
              <a:t>’</a:t>
            </a:r>
          </a:p>
          <a:p>
            <a:pPr marL="0" indent="0">
              <a:buNone/>
            </a:pPr>
            <a:r>
              <a:rPr lang="cy-GB" dirty="0"/>
              <a:t>Ysgrifennu:</a:t>
            </a:r>
          </a:p>
          <a:p>
            <a:pPr marL="971550" lvl="1" indent="-514350">
              <a:buFont typeface="+mj-lt"/>
              <a:buAutoNum type="alphaLcParenR"/>
            </a:pPr>
            <a:r>
              <a:rPr lang="cy-GB" dirty="0"/>
              <a:t>Beth yw disgyblaeth (</a:t>
            </a:r>
            <a:r>
              <a:rPr lang="cy-GB" dirty="0" err="1"/>
              <a:t>discipline</a:t>
            </a:r>
            <a:r>
              <a:rPr lang="cy-GB" dirty="0"/>
              <a:t>)?</a:t>
            </a:r>
          </a:p>
          <a:p>
            <a:pPr marL="971550" lvl="1" indent="-514350">
              <a:buFont typeface="+mj-lt"/>
              <a:buAutoNum type="alphaLcParenR"/>
            </a:pPr>
            <a:r>
              <a:rPr lang="cy-GB" dirty="0"/>
              <a:t>Beth yw dwy nod </a:t>
            </a:r>
            <a:r>
              <a:rPr lang="cy-GB" dirty="0" err="1"/>
              <a:t>No</a:t>
            </a:r>
            <a:r>
              <a:rPr lang="cy-GB" dirty="0"/>
              <a:t>-Drama </a:t>
            </a:r>
            <a:r>
              <a:rPr lang="cy-GB" dirty="0" err="1"/>
              <a:t>Discipline</a:t>
            </a:r>
            <a:r>
              <a:rPr lang="cy-GB" dirty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719047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D9C6E122-DE04-48E1-84B1-EAC4627DB2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Yr olwg gyntaf (</a:t>
            </a:r>
            <a:r>
              <a:rPr lang="cy-GB" dirty="0" err="1"/>
              <a:t>first</a:t>
            </a:r>
            <a:r>
              <a:rPr lang="cy-GB" dirty="0"/>
              <a:t> </a:t>
            </a:r>
            <a:r>
              <a:rPr lang="cy-GB" dirty="0" err="1"/>
              <a:t>impressions</a:t>
            </a:r>
            <a:r>
              <a:rPr lang="cy-GB" dirty="0"/>
              <a:t>)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819D4148-4B02-46FD-9459-C9A0DC1151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  <a:p>
            <a:r>
              <a:rPr lang="cy-GB" dirty="0"/>
              <a:t>Edrychwch ar y lluniau ar y sleidiau nesaf. </a:t>
            </a:r>
          </a:p>
          <a:p>
            <a:r>
              <a:rPr lang="cy-GB" dirty="0"/>
              <a:t>Pa fath o argraff maen nhw yn creu arnoch chi?</a:t>
            </a:r>
          </a:p>
          <a:p>
            <a:r>
              <a:rPr lang="cy-GB" dirty="0"/>
              <a:t>Oes modd newid hynny? Sut?</a:t>
            </a:r>
          </a:p>
        </p:txBody>
      </p:sp>
    </p:spTree>
    <p:extLst>
      <p:ext uri="{BB962C8B-B14F-4D97-AF65-F5344CB8AC3E}">
        <p14:creationId xmlns:p14="http://schemas.microsoft.com/office/powerpoint/2010/main" val="1476478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i.telegraph.co.uk/multimedia/archive/02026/AJGE5E_2026469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21" y="121633"/>
            <a:ext cx="4381500" cy="2733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http://media.tumblr.com/fdad00ebd4d3bcee4e0d45459e19764d/tumblr_inline_mj5myf8Jcd1qz4rg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560" y="2996953"/>
            <a:ext cx="3826396" cy="2556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http://aegschools.files.wordpress.com/2010/09/teacher-and-student-using-compute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064" y="188640"/>
            <a:ext cx="3584399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www.dallasnews.com/incoming/20121026-istock_000002034458large.jpg.ece/BINARY/w620x413/iStock_000002034458Larg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6121" y="2276873"/>
            <a:ext cx="2401425" cy="3408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E6C4BA8-F4C8-45B2-B4A0-63BDA4579DBE}"/>
              </a:ext>
            </a:extLst>
          </p:cNvPr>
          <p:cNvSpPr/>
          <p:nvPr/>
        </p:nvSpPr>
        <p:spPr>
          <a:xfrm>
            <a:off x="1847822" y="116632"/>
            <a:ext cx="582211" cy="923330"/>
          </a:xfrm>
          <a:prstGeom prst="rect">
            <a:avLst/>
          </a:prstGeom>
          <a:solidFill>
            <a:srgbClr val="92D05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rgbClr val="00B0F0"/>
                  </a:solidFill>
                  <a:prstDash val="solid"/>
                </a:ln>
                <a:pattFill prst="pct50">
                  <a:fgClr>
                    <a:srgbClr val="00B0F0"/>
                  </a:fgClr>
                  <a:bgClr>
                    <a:srgbClr val="00B0F0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00B0F0"/>
                  </a:outerShdw>
                </a:effectLst>
                <a:latin typeface="Myriad Pro"/>
              </a:rPr>
              <a:t>1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CD8905B-C4BE-48A8-8E3A-F1E6943C96BC}"/>
              </a:ext>
            </a:extLst>
          </p:cNvPr>
          <p:cNvSpPr/>
          <p:nvPr/>
        </p:nvSpPr>
        <p:spPr>
          <a:xfrm>
            <a:off x="6672062" y="188640"/>
            <a:ext cx="582212" cy="923330"/>
          </a:xfrm>
          <a:prstGeom prst="rect">
            <a:avLst/>
          </a:prstGeom>
          <a:solidFill>
            <a:srgbClr val="92D05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rgbClr val="00B0F0"/>
                  </a:solidFill>
                  <a:prstDash val="solid"/>
                </a:ln>
                <a:pattFill prst="pct50">
                  <a:fgClr>
                    <a:srgbClr val="00B0F0"/>
                  </a:fgClr>
                  <a:bgClr>
                    <a:srgbClr val="00B0F0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00B0F0"/>
                  </a:outerShdw>
                </a:effectLst>
                <a:latin typeface="Myriad Pro"/>
              </a:rPr>
              <a:t>2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17A6929-638C-4D24-B5D7-3C893F749C04}"/>
              </a:ext>
            </a:extLst>
          </p:cNvPr>
          <p:cNvSpPr/>
          <p:nvPr/>
        </p:nvSpPr>
        <p:spPr>
          <a:xfrm>
            <a:off x="7152380" y="2276872"/>
            <a:ext cx="582211" cy="923330"/>
          </a:xfrm>
          <a:prstGeom prst="rect">
            <a:avLst/>
          </a:prstGeom>
          <a:solidFill>
            <a:srgbClr val="92D050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rgbClr val="00B0F0"/>
                  </a:solidFill>
                  <a:prstDash val="solid"/>
                </a:ln>
                <a:pattFill prst="pct50">
                  <a:fgClr>
                    <a:srgbClr val="00B0F0"/>
                  </a:fgClr>
                  <a:bgClr>
                    <a:srgbClr val="00B0F0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00B0F0"/>
                  </a:outerShdw>
                </a:effectLst>
                <a:latin typeface="Myriad Pro"/>
              </a:rPr>
              <a:t>4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D395475-6CE0-4B89-8191-2687C726173F}"/>
              </a:ext>
            </a:extLst>
          </p:cNvPr>
          <p:cNvSpPr/>
          <p:nvPr/>
        </p:nvSpPr>
        <p:spPr>
          <a:xfrm>
            <a:off x="2152620" y="2996952"/>
            <a:ext cx="582212" cy="923330"/>
          </a:xfrm>
          <a:prstGeom prst="rect">
            <a:avLst/>
          </a:prstGeom>
          <a:solidFill>
            <a:srgbClr val="92D05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rgbClr val="00B0F0"/>
                  </a:solidFill>
                  <a:prstDash val="solid"/>
                </a:ln>
                <a:pattFill prst="pct50">
                  <a:fgClr>
                    <a:srgbClr val="00B0F0"/>
                  </a:fgClr>
                  <a:bgClr>
                    <a:srgbClr val="00B0F0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00B0F0"/>
                  </a:outerShdw>
                </a:effectLst>
                <a:latin typeface="Myriad Pro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0197490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www.slate.com/content/dam/slate/articles/business/the_dismal_science/2012/01/120105_DS_goodTeacher.jpg.CROP.rectangle3-lar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9758" y="116633"/>
            <a:ext cx="4194235" cy="2554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http://www.educationinitiation.com/wp-content/uploads/2013/06/how-to-become-a-high-school-teach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7656" y="2780929"/>
            <a:ext cx="3918437" cy="2893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f.tqn.com/y/parentingteens/1/W/3/z/9352244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4033" y="44625"/>
            <a:ext cx="3667125" cy="286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img1.findthebest.com/sites/default/files/stories/t4/Worst_Cites_for_High_School_Teachers_4453_5269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6428" y="2708920"/>
            <a:ext cx="4282060" cy="2863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B419205-65BE-472E-BED4-DAA292EBADFC}"/>
              </a:ext>
            </a:extLst>
          </p:cNvPr>
          <p:cNvSpPr/>
          <p:nvPr/>
        </p:nvSpPr>
        <p:spPr>
          <a:xfrm>
            <a:off x="1833163" y="116632"/>
            <a:ext cx="582212" cy="923330"/>
          </a:xfrm>
          <a:prstGeom prst="rect">
            <a:avLst/>
          </a:prstGeom>
          <a:solidFill>
            <a:srgbClr val="92D05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rgbClr val="00B0F0"/>
                  </a:solidFill>
                  <a:prstDash val="solid"/>
                </a:ln>
                <a:pattFill prst="pct50">
                  <a:fgClr>
                    <a:srgbClr val="00B0F0"/>
                  </a:fgClr>
                  <a:bgClr>
                    <a:srgbClr val="00B0F0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00B0F0"/>
                  </a:outerShdw>
                </a:effectLst>
                <a:latin typeface="Myriad Pro"/>
              </a:rPr>
              <a:t>5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04922AF-648C-4764-B9FD-F97E006332F7}"/>
              </a:ext>
            </a:extLst>
          </p:cNvPr>
          <p:cNvSpPr/>
          <p:nvPr/>
        </p:nvSpPr>
        <p:spPr>
          <a:xfrm>
            <a:off x="1967653" y="2780928"/>
            <a:ext cx="582212" cy="923330"/>
          </a:xfrm>
          <a:prstGeom prst="rect">
            <a:avLst/>
          </a:prstGeom>
          <a:solidFill>
            <a:srgbClr val="92D05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rgbClr val="00B0F0"/>
                  </a:solidFill>
                  <a:prstDash val="solid"/>
                </a:ln>
                <a:pattFill prst="pct50">
                  <a:fgClr>
                    <a:srgbClr val="00B0F0"/>
                  </a:fgClr>
                  <a:bgClr>
                    <a:srgbClr val="00B0F0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00B0F0"/>
                  </a:outerShdw>
                </a:effectLst>
                <a:latin typeface="Myriad Pro"/>
              </a:rPr>
              <a:t>7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670D4D-5DC1-40D8-B29B-5171FF51F656}"/>
              </a:ext>
            </a:extLst>
          </p:cNvPr>
          <p:cNvSpPr/>
          <p:nvPr/>
        </p:nvSpPr>
        <p:spPr>
          <a:xfrm>
            <a:off x="6384031" y="44624"/>
            <a:ext cx="582212" cy="923330"/>
          </a:xfrm>
          <a:prstGeom prst="rect">
            <a:avLst/>
          </a:prstGeom>
          <a:solidFill>
            <a:srgbClr val="92D05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rgbClr val="00B0F0"/>
                  </a:solidFill>
                  <a:prstDash val="solid"/>
                </a:ln>
                <a:pattFill prst="pct50">
                  <a:fgClr>
                    <a:srgbClr val="00B0F0"/>
                  </a:fgClr>
                  <a:bgClr>
                    <a:srgbClr val="00B0F0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00B0F0"/>
                  </a:outerShdw>
                </a:effectLst>
                <a:latin typeface="Myriad Pro"/>
              </a:rPr>
              <a:t>6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3E342D-3BA5-4DCE-8997-9D56B14D8A00}"/>
              </a:ext>
            </a:extLst>
          </p:cNvPr>
          <p:cNvSpPr/>
          <p:nvPr/>
        </p:nvSpPr>
        <p:spPr>
          <a:xfrm>
            <a:off x="6206427" y="2780928"/>
            <a:ext cx="582212" cy="923330"/>
          </a:xfrm>
          <a:prstGeom prst="rect">
            <a:avLst/>
          </a:prstGeom>
          <a:solidFill>
            <a:srgbClr val="92D05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rgbClr val="00B0F0"/>
                  </a:solidFill>
                  <a:prstDash val="solid"/>
                </a:ln>
                <a:pattFill prst="pct50">
                  <a:fgClr>
                    <a:srgbClr val="00B0F0"/>
                  </a:fgClr>
                  <a:bgClr>
                    <a:srgbClr val="00B0F0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00B0F0"/>
                  </a:outerShdw>
                </a:effectLst>
                <a:latin typeface="Myriad Pro"/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15751722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260648"/>
            <a:ext cx="8229600" cy="5040560"/>
          </a:xfrm>
        </p:spPr>
        <p:txBody>
          <a:bodyPr>
            <a:noAutofit/>
          </a:bodyPr>
          <a:lstStyle/>
          <a:p>
            <a:r>
              <a:rPr lang="en-US" sz="2800" dirty="0"/>
              <a:t>“Seven seconds or less. That’s all the time you have to make a first impression. From studies</a:t>
            </a:r>
            <a:br>
              <a:rPr lang="en-US" sz="2800" dirty="0"/>
            </a:br>
            <a:r>
              <a:rPr lang="en-US" sz="2800" dirty="0"/>
              <a:t>where viewers saw a microsecond of political candidates and predicted who would win the </a:t>
            </a:r>
            <a:br>
              <a:rPr lang="en-US" sz="2800" dirty="0"/>
            </a:br>
            <a:r>
              <a:rPr lang="en-US" sz="2800" dirty="0"/>
              <a:t>election to studies measuring the impact of eye contact, first impressions are a well-dissected</a:t>
            </a:r>
            <a:br>
              <a:rPr lang="en-US" sz="2800" dirty="0"/>
            </a:br>
            <a:r>
              <a:rPr lang="en-US" sz="2800" dirty="0"/>
              <a:t>human interaction.”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Susan Springer</a:t>
            </a:r>
            <a:br>
              <a:rPr lang="en-US" sz="2800" dirty="0"/>
            </a:br>
            <a:r>
              <a:rPr lang="en-US" sz="2800" b="1" dirty="0"/>
              <a:t>10 Best Ways to Make a Great First Impression</a:t>
            </a: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10446083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0DC46AF0-198E-4936-9E2E-743BAFA3B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73E41462-9323-4EEE-8871-FCCE032964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y-GB" dirty="0"/>
              <a:t>Ysgrifennu paragraff – pum brawddeg dy eiriau cyntaf yn dy wers gyntaf</a:t>
            </a:r>
          </a:p>
          <a:p>
            <a:pPr marL="514350" indent="-514350">
              <a:buFont typeface="+mj-lt"/>
              <a:buAutoNum type="arabicPeriod"/>
            </a:pPr>
            <a:endParaRPr lang="cy-GB" dirty="0"/>
          </a:p>
          <a:p>
            <a:pPr marL="514350" indent="-514350">
              <a:buFont typeface="+mj-lt"/>
              <a:buAutoNum type="arabicPeriod"/>
            </a:pPr>
            <a:r>
              <a:rPr lang="cy-GB" dirty="0"/>
              <a:t>Defnyddio </a:t>
            </a:r>
            <a:r>
              <a:rPr lang="cy-GB" dirty="0" err="1"/>
              <a:t>tud</a:t>
            </a:r>
            <a:r>
              <a:rPr lang="cy-GB" dirty="0"/>
              <a:t> 14 ‘</a:t>
            </a:r>
            <a:r>
              <a:rPr lang="cy-GB" dirty="0" err="1"/>
              <a:t>Getting</a:t>
            </a:r>
            <a:r>
              <a:rPr lang="cy-GB" dirty="0"/>
              <a:t> the </a:t>
            </a:r>
            <a:r>
              <a:rPr lang="cy-GB" dirty="0" err="1"/>
              <a:t>Buggers</a:t>
            </a:r>
            <a:r>
              <a:rPr lang="cy-GB" dirty="0"/>
              <a:t> to </a:t>
            </a:r>
            <a:r>
              <a:rPr lang="cy-GB" dirty="0" err="1"/>
              <a:t>Behave</a:t>
            </a:r>
            <a:r>
              <a:rPr lang="cy-GB" dirty="0"/>
              <a:t>’ fel canllaw</a:t>
            </a:r>
          </a:p>
        </p:txBody>
      </p:sp>
    </p:spTree>
    <p:extLst>
      <p:ext uri="{BB962C8B-B14F-4D97-AF65-F5344CB8AC3E}">
        <p14:creationId xmlns:p14="http://schemas.microsoft.com/office/powerpoint/2010/main" val="33214009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87CA1124-FFC1-4F59-BA6F-F9D72BD896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/>
              <a:t>Cynllun eistedd</a:t>
            </a:r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17BF4049-6412-4443-8A8D-EB70A18D41D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465599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Title 1">
            <a:extLst>
              <a:ext uri="{FF2B5EF4-FFF2-40B4-BE49-F238E27FC236}">
                <a16:creationId xmlns:a16="http://schemas.microsoft.com/office/drawing/2014/main" id="{7847AECE-8E7F-4A21-A99C-17BD34185AE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28003" name="Subtitle 2">
            <a:extLst>
              <a:ext uri="{FF2B5EF4-FFF2-40B4-BE49-F238E27FC236}">
                <a16:creationId xmlns:a16="http://schemas.microsoft.com/office/drawing/2014/main" id="{F29FA9FB-08BE-443A-8A7A-47A3181AAB9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GB" altLang="en-US">
              <a:solidFill>
                <a:srgbClr val="FF0000"/>
              </a:solidFill>
            </a:endParaRPr>
          </a:p>
        </p:txBody>
      </p:sp>
      <p:sp>
        <p:nvSpPr>
          <p:cNvPr id="128004" name="TextBox 1">
            <a:extLst>
              <a:ext uri="{FF2B5EF4-FFF2-40B4-BE49-F238E27FC236}">
                <a16:creationId xmlns:a16="http://schemas.microsoft.com/office/drawing/2014/main" id="{C58CB6E6-6F60-4CED-8526-AAAACB7FF4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43126" y="460375"/>
            <a:ext cx="8208963" cy="5632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Franklin Gothic Medium" panose="020B06030201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Franklin Gothic Medium" panose="020B06030201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Franklin Gothic Medium" panose="020B06030201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Franklin Gothic Medium" panose="020B06030201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Franklin Gothic Medium" panose="020B06030201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Franklin Gothic Medium" panose="020B06030201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Franklin Gothic Medium" panose="020B06030201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Franklin Gothic Medium" panose="020B06030201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Franklin Gothic Medium" panose="020B06030201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600">
                <a:latin typeface="Calibri" panose="020F0502020204030204" pitchFamily="34" charset="0"/>
              </a:rPr>
              <a:t>Data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latin typeface="Calibri" panose="020F050202020403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latin typeface="Calibri" panose="020F050202020403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latin typeface="Calibri" panose="020F050202020403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latin typeface="Calibri" panose="020F050202020403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latin typeface="Calibri" panose="020F050202020403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latin typeface="Calibri" panose="020F050202020403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latin typeface="Calibri" panose="020F050202020403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latin typeface="Calibri" panose="020F050202020403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latin typeface="Calibri" panose="020F050202020403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latin typeface="Calibri" panose="020F050202020403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latin typeface="Calibri" panose="020F050202020403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latin typeface="Calibri" panose="020F050202020403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latin typeface="Calibri" panose="020F050202020403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latin typeface="Calibri" panose="020F050202020403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latin typeface="Calibri" panose="020F050202020403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latin typeface="Calibri" panose="020F050202020403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latin typeface="Calibri" panose="020F050202020403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latin typeface="Calibri" panose="020F0502020204030204" pitchFamily="34" charset="0"/>
            </a:endParaRPr>
          </a:p>
        </p:txBody>
      </p:sp>
      <p:pic>
        <p:nvPicPr>
          <p:cNvPr id="128005" name="Picture 5">
            <a:extLst>
              <a:ext uri="{FF2B5EF4-FFF2-40B4-BE49-F238E27FC236}">
                <a16:creationId xmlns:a16="http://schemas.microsoft.com/office/drawing/2014/main" id="{06711EC2-A05A-45EE-83E5-DB188ACC5B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950" y="194922"/>
            <a:ext cx="10836910" cy="6630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92B37A5A-C028-4CB1-81A9-A413ABE32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2277F1AF-B6F5-444D-B45F-1E740C509D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Dewis un o’r cynlluniau dosbarth ar y ddwy sleid nesaf (llinellau neu grwpiau)</a:t>
            </a:r>
          </a:p>
          <a:p>
            <a:r>
              <a:rPr lang="cy-GB" dirty="0"/>
              <a:t>Creu cynllun eistedd ar gyfer y dosbarth</a:t>
            </a:r>
          </a:p>
          <a:p>
            <a:r>
              <a:rPr lang="cy-GB" dirty="0"/>
              <a:t>Sut ydych chi’n rhannu’r cynllun gyda’r disgyblion wrth iddyn nhw gyrraedd yr ystafell ddosbarth? (meddyliwch am ddull sy’n lleihau ffws, yn gyflym ac yn osgoi creu problemau pellach</a:t>
            </a:r>
          </a:p>
          <a:p>
            <a:r>
              <a:rPr lang="cy-GB" dirty="0"/>
              <a:t>Beth yw manteision ac anfanteision gosod y dosbarth fel hyn? (llinellau/grwpiau)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1421246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ows or stadium classroom layout">
            <a:extLst>
              <a:ext uri="{FF2B5EF4-FFF2-40B4-BE49-F238E27FC236}">
                <a16:creationId xmlns:a16="http://schemas.microsoft.com/office/drawing/2014/main" id="{0CEF2366-E650-40CA-9218-C4B4652976A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91615" y="178683"/>
            <a:ext cx="7008770" cy="6500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3327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table groups classroom layout">
            <a:extLst>
              <a:ext uri="{FF2B5EF4-FFF2-40B4-BE49-F238E27FC236}">
                <a16:creationId xmlns:a16="http://schemas.microsoft.com/office/drawing/2014/main" id="{77C4307E-EC27-4E5C-85DE-2AD3BFDF91F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73470" y="161853"/>
            <a:ext cx="7045060" cy="6534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78200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E07431F9-EAC3-47FB-8060-096701BED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Syniadau gwahanol sut i osod ystafell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480E0926-8291-488C-8F02-5C44BD2DCF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>
                <a:hlinkClick r:id="rId2"/>
              </a:rPr>
              <a:t>https://helpfulprofessor.com/classroom-layouts/</a:t>
            </a:r>
            <a:r>
              <a:rPr lang="cy-GB" dirty="0"/>
              <a:t> </a:t>
            </a:r>
          </a:p>
        </p:txBody>
      </p:sp>
      <p:pic>
        <p:nvPicPr>
          <p:cNvPr id="5" name="Llun 4">
            <a:extLst>
              <a:ext uri="{FF2B5EF4-FFF2-40B4-BE49-F238E27FC236}">
                <a16:creationId xmlns:a16="http://schemas.microsoft.com/office/drawing/2014/main" id="{FDC19A7C-5072-476E-A293-3F7F3060E83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4560" t="36551" r="10509" b="27292"/>
          <a:stretch/>
        </p:blipFill>
        <p:spPr>
          <a:xfrm>
            <a:off x="3621881" y="2920998"/>
            <a:ext cx="2564607" cy="2479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376061"/>
      </p:ext>
    </p:extLst>
  </p:cSld>
  <p:clrMapOvr>
    <a:masterClrMapping/>
  </p:clrMapOvr>
</p:sld>
</file>

<file path=ppt/theme/theme1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905</TotalTime>
  <Words>451</Words>
  <Application>Microsoft Office PowerPoint</Application>
  <PresentationFormat>Sgrin Lydan</PresentationFormat>
  <Paragraphs>96</Paragraphs>
  <Slides>17</Slides>
  <Notes>2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4</vt:i4>
      </vt:variant>
      <vt:variant>
        <vt:lpstr>Thema</vt:lpstr>
      </vt:variant>
      <vt:variant>
        <vt:i4>3</vt:i4>
      </vt:variant>
      <vt:variant>
        <vt:lpstr>Teitlau Sleidiau</vt:lpstr>
      </vt:variant>
      <vt:variant>
        <vt:i4>17</vt:i4>
      </vt:variant>
    </vt:vector>
  </HeadingPairs>
  <TitlesOfParts>
    <vt:vector size="24" baseType="lpstr">
      <vt:lpstr>Myriad Pro</vt:lpstr>
      <vt:lpstr>Arial</vt:lpstr>
      <vt:lpstr>Calibri</vt:lpstr>
      <vt:lpstr>Calibri Light</vt:lpstr>
      <vt:lpstr>Thema Office</vt:lpstr>
      <vt:lpstr>Office Theme</vt:lpstr>
      <vt:lpstr>20140311PresentationUWTSDTemplate</vt:lpstr>
      <vt:lpstr>Cyflwyniad PowerPoint</vt:lpstr>
      <vt:lpstr>ECAD6008</vt:lpstr>
      <vt:lpstr>Rheoli Ymddygiad</vt:lpstr>
      <vt:lpstr>Dydd Mawrth 4/10/22 - Bore</vt:lpstr>
      <vt:lpstr>Dydd Mawrth 4/10/22 - Prynhawn</vt:lpstr>
      <vt:lpstr>Tasg</vt:lpstr>
      <vt:lpstr>Yr olwg gyntaf (first impressions)</vt:lpstr>
      <vt:lpstr>Cyflwyniad PowerPoint</vt:lpstr>
      <vt:lpstr>Cyflwyniad PowerPoint</vt:lpstr>
      <vt:lpstr>“Seven seconds or less. That’s all the time you have to make a first impression. From studies where viewers saw a microsecond of political candidates and predicted who would win the  election to studies measuring the impact of eye contact, first impressions are a well-dissected human interaction.”  Susan Springer 10 Best Ways to Make a Great First Impression</vt:lpstr>
      <vt:lpstr>Tasg</vt:lpstr>
      <vt:lpstr>Cynllun eistedd</vt:lpstr>
      <vt:lpstr>Cyflwyniad PowerPoint</vt:lpstr>
      <vt:lpstr>Tasg</vt:lpstr>
      <vt:lpstr>Cyflwyniad PowerPoint</vt:lpstr>
      <vt:lpstr>Cyflwyniad PowerPoint</vt:lpstr>
      <vt:lpstr>Syniadau gwahanol sut i osod ystafell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 PowerPoint</dc:title>
  <dc:creator>Aled P Williams</dc:creator>
  <cp:lastModifiedBy>Aled P Williams</cp:lastModifiedBy>
  <cp:revision>3</cp:revision>
  <dcterms:created xsi:type="dcterms:W3CDTF">2021-10-10T21:03:47Z</dcterms:created>
  <dcterms:modified xsi:type="dcterms:W3CDTF">2022-09-27T11:08:36Z</dcterms:modified>
</cp:coreProperties>
</file>