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7" r:id="rId3"/>
    <p:sldId id="258" r:id="rId4"/>
    <p:sldId id="259" r:id="rId5"/>
    <p:sldId id="260" r:id="rId6"/>
    <p:sldId id="261" r:id="rId7"/>
    <p:sldId id="262" r:id="rId8"/>
    <p:sldId id="275" r:id="rId9"/>
    <p:sldId id="263" r:id="rId10"/>
    <p:sldId id="264" r:id="rId11"/>
    <p:sldId id="267" r:id="rId12"/>
    <p:sldId id="268" r:id="rId13"/>
    <p:sldId id="277" r:id="rId14"/>
    <p:sldId id="280" r:id="rId15"/>
    <p:sldId id="276" r:id="rId16"/>
    <p:sldId id="269" r:id="rId17"/>
    <p:sldId id="271" r:id="rId18"/>
    <p:sldId id="270" r:id="rId19"/>
    <p:sldId id="265" r:id="rId20"/>
    <p:sldId id="272" r:id="rId21"/>
    <p:sldId id="273" r:id="rId22"/>
    <p:sldId id="274" r:id="rId23"/>
    <p:sldId id="279" r:id="rId24"/>
    <p:sldId id="278"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6"/>
    <p:restoredTop sz="94696"/>
  </p:normalViewPr>
  <p:slideViewPr>
    <p:cSldViewPr snapToGrid="0" snapToObjects="1">
      <p:cViewPr varScale="1">
        <p:scale>
          <a:sx n="110" d="100"/>
          <a:sy n="110" d="100"/>
        </p:scale>
        <p:origin x="3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7/7/19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6968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7/7/19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045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7/7/19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21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522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9486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9710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6786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7/7/19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12050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7/7/19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226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4188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7/7/19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107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7/7/19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815745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8" r:id="rId7"/>
    <p:sldLayoutId id="2147483739" r:id="rId8"/>
    <p:sldLayoutId id="2147483740" r:id="rId9"/>
    <p:sldLayoutId id="2147483742" r:id="rId10"/>
    <p:sldLayoutId id="2147483741" r:id="rId11"/>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2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15" name="Picture 3">
            <a:extLst>
              <a:ext uri="{FF2B5EF4-FFF2-40B4-BE49-F238E27FC236}">
                <a16:creationId xmlns:a16="http://schemas.microsoft.com/office/drawing/2014/main" id="{F903DD44-92C7-4106-9018-79DB6D035832}"/>
              </a:ext>
            </a:extLst>
          </p:cNvPr>
          <p:cNvPicPr>
            <a:picLocks noChangeAspect="1"/>
          </p:cNvPicPr>
          <p:nvPr/>
        </p:nvPicPr>
        <p:blipFill rotWithShape="1">
          <a:blip r:embed="rId2"/>
          <a:srcRect r="14137"/>
          <a:stretch/>
        </p:blipFill>
        <p:spPr>
          <a:xfrm>
            <a:off x="453302" y="457200"/>
            <a:ext cx="7588885" cy="5899650"/>
          </a:xfrm>
          <a:prstGeom prst="rect">
            <a:avLst/>
          </a:prstGeom>
        </p:spPr>
      </p:pic>
      <p:sp>
        <p:nvSpPr>
          <p:cNvPr id="28" name="Rectangle 22">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D5BF5E-1648-7045-B12C-2280F8CB71EF}"/>
              </a:ext>
            </a:extLst>
          </p:cNvPr>
          <p:cNvSpPr>
            <a:spLocks noGrp="1"/>
          </p:cNvSpPr>
          <p:nvPr>
            <p:ph type="ctrTitle"/>
          </p:nvPr>
        </p:nvSpPr>
        <p:spPr>
          <a:xfrm>
            <a:off x="8372723" y="850791"/>
            <a:ext cx="3202016" cy="4198288"/>
          </a:xfrm>
        </p:spPr>
        <p:txBody>
          <a:bodyPr anchor="ctr">
            <a:normAutofit/>
          </a:bodyPr>
          <a:lstStyle/>
          <a:p>
            <a:r>
              <a:rPr lang="en-US">
                <a:solidFill>
                  <a:srgbClr val="FFFFFF"/>
                </a:solidFill>
              </a:rPr>
              <a:t>Climate change</a:t>
            </a:r>
          </a:p>
        </p:txBody>
      </p:sp>
      <p:sp>
        <p:nvSpPr>
          <p:cNvPr id="29" name="Rectangle 24">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93A40446-C440-7E41-84DB-05F1D3BF2E47}"/>
              </a:ext>
            </a:extLst>
          </p:cNvPr>
          <p:cNvSpPr>
            <a:spLocks noGrp="1"/>
          </p:cNvSpPr>
          <p:nvPr>
            <p:ph type="subTitle" idx="1"/>
          </p:nvPr>
        </p:nvSpPr>
        <p:spPr>
          <a:xfrm>
            <a:off x="8372723" y="5545331"/>
            <a:ext cx="3202016" cy="649222"/>
          </a:xfrm>
          <a:noFill/>
        </p:spPr>
        <p:txBody>
          <a:bodyPr anchor="ctr">
            <a:normAutofit/>
          </a:bodyPr>
          <a:lstStyle/>
          <a:p>
            <a:r>
              <a:rPr lang="en-US" sz="1800">
                <a:solidFill>
                  <a:srgbClr val="FFFFFF">
                    <a:alpha val="75000"/>
                  </a:srgbClr>
                </a:solidFill>
              </a:rPr>
              <a:t>Wales and the world</a:t>
            </a:r>
          </a:p>
        </p:txBody>
      </p:sp>
    </p:spTree>
    <p:extLst>
      <p:ext uri="{BB962C8B-B14F-4D97-AF65-F5344CB8AC3E}">
        <p14:creationId xmlns:p14="http://schemas.microsoft.com/office/powerpoint/2010/main" val="3557662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lone polar bear floating on a small piece of ice surrounded by rubbish in the water.&#10;&#10;Description automatically generated">
            <a:extLst>
              <a:ext uri="{FF2B5EF4-FFF2-40B4-BE49-F238E27FC236}">
                <a16:creationId xmlns:a16="http://schemas.microsoft.com/office/drawing/2014/main" id="{634CA7DB-4245-AF4D-816D-319BDE7BFD91}"/>
              </a:ext>
            </a:extLst>
          </p:cNvPr>
          <p:cNvPicPr>
            <a:picLocks noGrp="1" noChangeAspect="1"/>
          </p:cNvPicPr>
          <p:nvPr>
            <p:ph sz="half" idx="2"/>
          </p:nvPr>
        </p:nvPicPr>
        <p:blipFill rotWithShape="1">
          <a:blip r:embed="rId2"/>
          <a:srcRect t="9091" r="9091"/>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0A112A-EB8B-BF43-AF3F-2797B817F455}"/>
              </a:ext>
            </a:extLst>
          </p:cNvPr>
          <p:cNvSpPr>
            <a:spLocks noGrp="1"/>
          </p:cNvSpPr>
          <p:nvPr>
            <p:ph type="title"/>
          </p:nvPr>
        </p:nvSpPr>
        <p:spPr>
          <a:xfrm>
            <a:off x="681540" y="1131195"/>
            <a:ext cx="3730810" cy="1247938"/>
          </a:xfrm>
        </p:spPr>
        <p:txBody>
          <a:bodyPr vert="horz" lIns="91440" tIns="45720" rIns="91440" bIns="45720" rtlCol="0" anchor="ctr">
            <a:normAutofit/>
          </a:bodyPr>
          <a:lstStyle/>
          <a:p>
            <a:pPr>
              <a:lnSpc>
                <a:spcPct val="90000"/>
              </a:lnSpc>
            </a:pPr>
            <a:r>
              <a:rPr lang="en-US" sz="2600">
                <a:solidFill>
                  <a:srgbClr val="FFFFFF"/>
                </a:solidFill>
              </a:rPr>
              <a:t>The Age of the Anthropocene and Climate change </a:t>
            </a:r>
          </a:p>
        </p:txBody>
      </p:sp>
      <p:sp>
        <p:nvSpPr>
          <p:cNvPr id="3" name="Content Placeholder 2">
            <a:extLst>
              <a:ext uri="{FF2B5EF4-FFF2-40B4-BE49-F238E27FC236}">
                <a16:creationId xmlns:a16="http://schemas.microsoft.com/office/drawing/2014/main" id="{10045FDD-72CF-254A-AD6E-78E2F1AE1AE6}"/>
              </a:ext>
            </a:extLst>
          </p:cNvPr>
          <p:cNvSpPr>
            <a:spLocks noGrp="1"/>
          </p:cNvSpPr>
          <p:nvPr>
            <p:ph sz="half" idx="1"/>
          </p:nvPr>
        </p:nvSpPr>
        <p:spPr>
          <a:xfrm>
            <a:off x="678531" y="2438399"/>
            <a:ext cx="3730810" cy="3505201"/>
          </a:xfrm>
        </p:spPr>
        <p:txBody>
          <a:bodyPr vert="horz" lIns="91440" tIns="45720" rIns="91440" bIns="45720" rtlCol="0" anchor="ctr">
            <a:normAutofit/>
          </a:bodyPr>
          <a:lstStyle/>
          <a:p>
            <a:pPr>
              <a:lnSpc>
                <a:spcPct val="90000"/>
              </a:lnSpc>
            </a:pPr>
            <a:r>
              <a:rPr lang="en-US" sz="1500">
                <a:solidFill>
                  <a:srgbClr val="FFFFFF"/>
                </a:solidFill>
              </a:rPr>
              <a:t>Approximately 200 years ago the Age of the Anthropocene began.</a:t>
            </a:r>
          </a:p>
          <a:p>
            <a:pPr>
              <a:lnSpc>
                <a:spcPct val="90000"/>
              </a:lnSpc>
            </a:pPr>
            <a:r>
              <a:rPr lang="en-US" sz="1500">
                <a:solidFill>
                  <a:srgbClr val="FFFFFF"/>
                </a:solidFill>
              </a:rPr>
              <a:t>The A of A is the name given to the current epoch and describes the time in planetary history when human activity is considered to be able to significantly affect global drivers. That means our activities are changing the way the planet runs itself, making its previous methods alter. </a:t>
            </a:r>
          </a:p>
          <a:p>
            <a:pPr>
              <a:lnSpc>
                <a:spcPct val="90000"/>
              </a:lnSpc>
            </a:pPr>
            <a:r>
              <a:rPr lang="en-US" sz="1500">
                <a:solidFill>
                  <a:srgbClr val="FFFFFF"/>
                </a:solidFill>
              </a:rPr>
              <a:t>The phrase Climate Change (CC) is associated with the Anthropocene. CC is linked to the activities that have produced the Anthropocene.</a:t>
            </a:r>
          </a:p>
          <a:p>
            <a:pPr>
              <a:lnSpc>
                <a:spcPct val="90000"/>
              </a:lnSpc>
            </a:pPr>
            <a:endParaRPr lang="en-US" sz="1500">
              <a:solidFill>
                <a:srgbClr val="FFFFFF"/>
              </a:solidFill>
            </a:endParaRPr>
          </a:p>
        </p:txBody>
      </p:sp>
    </p:spTree>
    <p:extLst>
      <p:ext uri="{BB962C8B-B14F-4D97-AF65-F5344CB8AC3E}">
        <p14:creationId xmlns:p14="http://schemas.microsoft.com/office/powerpoint/2010/main" val="12303211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C147D9B-3CF5-0045-9ED1-767E5C657CB4}"/>
              </a:ext>
            </a:extLst>
          </p:cNvPr>
          <p:cNvSpPr>
            <a:spLocks noGrp="1"/>
          </p:cNvSpPr>
          <p:nvPr>
            <p:ph type="ctrTitle"/>
          </p:nvPr>
        </p:nvSpPr>
        <p:spPr>
          <a:xfrm>
            <a:off x="1893715" y="708498"/>
            <a:ext cx="7574507" cy="3330055"/>
          </a:xfrm>
        </p:spPr>
        <p:txBody>
          <a:bodyPr anchor="ctr">
            <a:normAutofit/>
          </a:bodyPr>
          <a:lstStyle/>
          <a:p>
            <a:r>
              <a:rPr lang="en-US" sz="6000">
                <a:solidFill>
                  <a:srgbClr val="FFFFFF"/>
                </a:solidFill>
              </a:rPr>
              <a:t>The industrial revolution – when it all began</a:t>
            </a:r>
          </a:p>
        </p:txBody>
      </p:sp>
      <p:sp>
        <p:nvSpPr>
          <p:cNvPr id="16" name="Rectangle 15">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5" name="Subtitle 4">
            <a:extLst>
              <a:ext uri="{FF2B5EF4-FFF2-40B4-BE49-F238E27FC236}">
                <a16:creationId xmlns:a16="http://schemas.microsoft.com/office/drawing/2014/main" id="{A97DFF08-3E38-F54E-84E9-299EBE7C94E0}"/>
              </a:ext>
            </a:extLst>
          </p:cNvPr>
          <p:cNvSpPr>
            <a:spLocks noGrp="1"/>
          </p:cNvSpPr>
          <p:nvPr>
            <p:ph type="subTitle" idx="1"/>
          </p:nvPr>
        </p:nvSpPr>
        <p:spPr>
          <a:xfrm>
            <a:off x="1893715" y="4502576"/>
            <a:ext cx="7574507" cy="1640983"/>
          </a:xfrm>
        </p:spPr>
        <p:txBody>
          <a:bodyPr anchor="t">
            <a:normAutofit/>
          </a:bodyPr>
          <a:lstStyle/>
          <a:p>
            <a:r>
              <a:rPr lang="en-US" sz="3200">
                <a:solidFill>
                  <a:srgbClr val="FFFFFF"/>
                </a:solidFill>
              </a:rPr>
              <a:t>What does the term describe?</a:t>
            </a:r>
          </a:p>
        </p:txBody>
      </p:sp>
    </p:spTree>
    <p:extLst>
      <p:ext uri="{BB962C8B-B14F-4D97-AF65-F5344CB8AC3E}">
        <p14:creationId xmlns:p14="http://schemas.microsoft.com/office/powerpoint/2010/main" val="1386990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8" name="Content Placeholder 7" descr="A group of people standing in front of a building&#10;&#10;Description automatically generated">
            <a:extLst>
              <a:ext uri="{FF2B5EF4-FFF2-40B4-BE49-F238E27FC236}">
                <a16:creationId xmlns:a16="http://schemas.microsoft.com/office/drawing/2014/main" id="{ED454E85-0108-B949-8EEF-B1C0F01C63C3}"/>
              </a:ext>
            </a:extLst>
          </p:cNvPr>
          <p:cNvPicPr>
            <a:picLocks noGrp="1" noChangeAspect="1"/>
          </p:cNvPicPr>
          <p:nvPr>
            <p:ph sz="half" idx="1"/>
          </p:nvPr>
        </p:nvPicPr>
        <p:blipFill rotWithShape="1">
          <a:blip r:embed="rId2"/>
          <a:srcRect t="14492" b="8453"/>
          <a:stretch/>
        </p:blipFill>
        <p:spPr>
          <a:xfrm>
            <a:off x="20" y="10"/>
            <a:ext cx="12191980" cy="6857988"/>
          </a:xfrm>
          <a:prstGeom prst="rect">
            <a:avLst/>
          </a:prstGeom>
        </p:spPr>
      </p:pic>
      <p:sp>
        <p:nvSpPr>
          <p:cNvPr id="32" name="Rectangle 3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A10C557A-93A9-6848-839B-39951F5583EC}"/>
              </a:ext>
            </a:extLst>
          </p:cNvPr>
          <p:cNvSpPr>
            <a:spLocks noGrp="1"/>
          </p:cNvSpPr>
          <p:nvPr>
            <p:ph type="title"/>
          </p:nvPr>
        </p:nvSpPr>
        <p:spPr>
          <a:xfrm>
            <a:off x="6873606" y="938022"/>
            <a:ext cx="4597758" cy="1188720"/>
          </a:xfrm>
        </p:spPr>
        <p:txBody>
          <a:bodyPr vert="horz" lIns="91440" tIns="45720" rIns="91440" bIns="45720" rtlCol="0" anchor="b">
            <a:normAutofit fontScale="90000"/>
          </a:bodyPr>
          <a:lstStyle/>
          <a:p>
            <a:r>
              <a:rPr lang="en-US" dirty="0">
                <a:solidFill>
                  <a:srgbClr val="FFFFFF"/>
                </a:solidFill>
              </a:rPr>
              <a:t>The industrial revolution was the time when…</a:t>
            </a:r>
          </a:p>
        </p:txBody>
      </p:sp>
      <p:sp>
        <p:nvSpPr>
          <p:cNvPr id="6" name="Content Placeholder 5">
            <a:extLst>
              <a:ext uri="{FF2B5EF4-FFF2-40B4-BE49-F238E27FC236}">
                <a16:creationId xmlns:a16="http://schemas.microsoft.com/office/drawing/2014/main" id="{3678D7A0-A284-B640-A685-8436FAF03FA0}"/>
              </a:ext>
            </a:extLst>
          </p:cNvPr>
          <p:cNvSpPr>
            <a:spLocks noGrp="1"/>
          </p:cNvSpPr>
          <p:nvPr>
            <p:ph sz="half" idx="2"/>
          </p:nvPr>
        </p:nvSpPr>
        <p:spPr>
          <a:xfrm>
            <a:off x="6873606" y="2340864"/>
            <a:ext cx="4597758" cy="3793237"/>
          </a:xfrm>
        </p:spPr>
        <p:txBody>
          <a:bodyPr vert="horz" lIns="91440" tIns="45720" rIns="91440" bIns="45720" rtlCol="0" anchor="ctr">
            <a:normAutofit/>
          </a:bodyPr>
          <a:lstStyle/>
          <a:p>
            <a:pPr>
              <a:lnSpc>
                <a:spcPct val="90000"/>
              </a:lnSpc>
            </a:pPr>
            <a:r>
              <a:rPr lang="en-US" sz="1500" dirty="0">
                <a:solidFill>
                  <a:srgbClr val="FFFFFF"/>
                </a:solidFill>
              </a:rPr>
              <a:t>People moved from rural to urban settings, where people moved from working on the land and creating  handicrafts into factory or </a:t>
            </a:r>
            <a:r>
              <a:rPr lang="en-US" sz="1500" dirty="0" err="1">
                <a:solidFill>
                  <a:srgbClr val="FFFFFF"/>
                </a:solidFill>
              </a:rPr>
              <a:t>mechanised</a:t>
            </a:r>
            <a:r>
              <a:rPr lang="en-US" sz="1500" dirty="0">
                <a:solidFill>
                  <a:srgbClr val="FFFFFF"/>
                </a:solidFill>
              </a:rPr>
              <a:t> </a:t>
            </a:r>
            <a:r>
              <a:rPr lang="en-US" sz="1500" dirty="0" err="1">
                <a:solidFill>
                  <a:srgbClr val="FFFFFF"/>
                </a:solidFill>
              </a:rPr>
              <a:t>labour</a:t>
            </a:r>
            <a:r>
              <a:rPr lang="en-US" sz="1500" dirty="0">
                <a:solidFill>
                  <a:srgbClr val="FFFFFF"/>
                </a:solidFill>
              </a:rPr>
              <a:t> where people repeated the same task on a production line all day.</a:t>
            </a:r>
          </a:p>
          <a:p>
            <a:pPr>
              <a:lnSpc>
                <a:spcPct val="90000"/>
              </a:lnSpc>
            </a:pPr>
            <a:r>
              <a:rPr lang="en-US" sz="1500" dirty="0">
                <a:solidFill>
                  <a:srgbClr val="FFFFFF"/>
                </a:solidFill>
              </a:rPr>
              <a:t> This was a time when production changed from being </a:t>
            </a:r>
            <a:r>
              <a:rPr lang="en-US" sz="1500" dirty="0" err="1">
                <a:solidFill>
                  <a:srgbClr val="FFFFFF"/>
                </a:solidFill>
              </a:rPr>
              <a:t>personalised</a:t>
            </a:r>
            <a:r>
              <a:rPr lang="en-US" sz="1500" dirty="0">
                <a:solidFill>
                  <a:srgbClr val="FFFFFF"/>
                </a:solidFill>
              </a:rPr>
              <a:t> to automated and disassociated. Or as Marx describes it ‘alienated’. It was called a revolution because it dramatically altered life, re shaped society and what it meant to be human.</a:t>
            </a:r>
          </a:p>
          <a:p>
            <a:pPr>
              <a:lnSpc>
                <a:spcPct val="90000"/>
              </a:lnSpc>
            </a:pPr>
            <a:r>
              <a:rPr lang="en-US" sz="1500" dirty="0">
                <a:solidFill>
                  <a:srgbClr val="FFFFFF"/>
                </a:solidFill>
              </a:rPr>
              <a:t>It altered the landscape, the way resources were used and how people’s days were structured.</a:t>
            </a:r>
          </a:p>
          <a:p>
            <a:pPr>
              <a:lnSpc>
                <a:spcPct val="90000"/>
              </a:lnSpc>
            </a:pPr>
            <a:endParaRPr lang="en-US" sz="1500" dirty="0">
              <a:solidFill>
                <a:srgbClr val="FFFFFF"/>
              </a:solidFill>
            </a:endParaRPr>
          </a:p>
        </p:txBody>
      </p:sp>
    </p:spTree>
    <p:extLst>
      <p:ext uri="{BB962C8B-B14F-4D97-AF65-F5344CB8AC3E}">
        <p14:creationId xmlns:p14="http://schemas.microsoft.com/office/powerpoint/2010/main" val="149295178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7" name="Picture 6" descr="A picture containing indoor, dark&#10;&#10;Description automatically generated">
            <a:extLst>
              <a:ext uri="{FF2B5EF4-FFF2-40B4-BE49-F238E27FC236}">
                <a16:creationId xmlns:a16="http://schemas.microsoft.com/office/drawing/2014/main" id="{8A5A120A-8DAF-BE46-A7FD-698800640CF4}"/>
              </a:ext>
            </a:extLst>
          </p:cNvPr>
          <p:cNvPicPr>
            <a:picLocks noChangeAspect="1"/>
          </p:cNvPicPr>
          <p:nvPr/>
        </p:nvPicPr>
        <p:blipFill rotWithShape="1">
          <a:blip r:embed="rId2"/>
          <a:srcRect l="23733" r="3912" b="1"/>
          <a:stretch/>
        </p:blipFill>
        <p:spPr>
          <a:xfrm>
            <a:off x="453302" y="457200"/>
            <a:ext cx="7588885" cy="5899650"/>
          </a:xfrm>
          <a:prstGeom prst="rect">
            <a:avLst/>
          </a:prstGeom>
        </p:spPr>
      </p:pic>
      <p:sp>
        <p:nvSpPr>
          <p:cNvPr id="54" name="Rectangle 53">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4EFAED6-722E-4245-8158-AB2327D69725}"/>
              </a:ext>
            </a:extLst>
          </p:cNvPr>
          <p:cNvSpPr>
            <a:spLocks noGrp="1"/>
          </p:cNvSpPr>
          <p:nvPr>
            <p:ph type="ctrTitle"/>
          </p:nvPr>
        </p:nvSpPr>
        <p:spPr>
          <a:xfrm>
            <a:off x="8372723" y="850791"/>
            <a:ext cx="3202016" cy="4198288"/>
          </a:xfrm>
        </p:spPr>
        <p:txBody>
          <a:bodyPr anchor="ctr">
            <a:normAutofit/>
          </a:bodyPr>
          <a:lstStyle/>
          <a:p>
            <a:pPr>
              <a:lnSpc>
                <a:spcPct val="90000"/>
              </a:lnSpc>
            </a:pPr>
            <a:r>
              <a:rPr lang="en-US" sz="2800">
                <a:solidFill>
                  <a:srgbClr val="FFFFFF"/>
                </a:solidFill>
              </a:rPr>
              <a:t>Do you know Which countries are primarily associated with the beginnings of the industrial revolution?</a:t>
            </a:r>
          </a:p>
        </p:txBody>
      </p:sp>
      <p:sp>
        <p:nvSpPr>
          <p:cNvPr id="56" name="Rectangle 55">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Subtitle 4">
            <a:extLst>
              <a:ext uri="{FF2B5EF4-FFF2-40B4-BE49-F238E27FC236}">
                <a16:creationId xmlns:a16="http://schemas.microsoft.com/office/drawing/2014/main" id="{AD743BCA-E427-0D4C-AFCB-6A60CA5A05D9}"/>
              </a:ext>
            </a:extLst>
          </p:cNvPr>
          <p:cNvSpPr>
            <a:spLocks noGrp="1"/>
          </p:cNvSpPr>
          <p:nvPr>
            <p:ph type="subTitle" idx="1"/>
          </p:nvPr>
        </p:nvSpPr>
        <p:spPr>
          <a:xfrm>
            <a:off x="8372723" y="5545331"/>
            <a:ext cx="3202016" cy="649222"/>
          </a:xfrm>
          <a:noFill/>
        </p:spPr>
        <p:txBody>
          <a:bodyPr anchor="ctr">
            <a:normAutofit/>
          </a:bodyPr>
          <a:lstStyle/>
          <a:p>
            <a:pPr>
              <a:lnSpc>
                <a:spcPct val="90000"/>
              </a:lnSpc>
            </a:pPr>
            <a:r>
              <a:rPr lang="en-US" sz="1500">
                <a:solidFill>
                  <a:srgbClr val="FFFFFF">
                    <a:alpha val="75000"/>
                  </a:srgbClr>
                </a:solidFill>
              </a:rPr>
              <a:t>Wales </a:t>
            </a:r>
          </a:p>
          <a:p>
            <a:pPr>
              <a:lnSpc>
                <a:spcPct val="90000"/>
              </a:lnSpc>
            </a:pPr>
            <a:r>
              <a:rPr lang="en-US" sz="1500">
                <a:solidFill>
                  <a:srgbClr val="FFFFFF">
                    <a:alpha val="75000"/>
                  </a:srgbClr>
                </a:solidFill>
              </a:rPr>
              <a:t>England</a:t>
            </a:r>
          </a:p>
        </p:txBody>
      </p:sp>
    </p:spTree>
    <p:extLst>
      <p:ext uri="{BB962C8B-B14F-4D97-AF65-F5344CB8AC3E}">
        <p14:creationId xmlns:p14="http://schemas.microsoft.com/office/powerpoint/2010/main" val="364226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D75D8D80-C4D5-2F4D-86C1-2C57EF444608}"/>
              </a:ext>
            </a:extLst>
          </p:cNvPr>
          <p:cNvSpPr>
            <a:spLocks noGrp="1"/>
          </p:cNvSpPr>
          <p:nvPr>
            <p:ph type="title"/>
          </p:nvPr>
        </p:nvSpPr>
        <p:spPr>
          <a:xfrm>
            <a:off x="609906" y="702156"/>
            <a:ext cx="3568661" cy="1188720"/>
          </a:xfrm>
        </p:spPr>
        <p:txBody>
          <a:bodyPr vert="horz" lIns="91440" tIns="45720" rIns="91440" bIns="45720" rtlCol="0" anchor="b">
            <a:normAutofit/>
          </a:bodyPr>
          <a:lstStyle/>
          <a:p>
            <a:r>
              <a:rPr lang="en-US" dirty="0"/>
              <a:t>Welsh contribution</a:t>
            </a:r>
          </a:p>
        </p:txBody>
      </p:sp>
      <p:sp>
        <p:nvSpPr>
          <p:cNvPr id="20" name="Rectangle 1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D9DE2A-8DAC-5842-BFFB-E5BCBEE1CC23}"/>
              </a:ext>
            </a:extLst>
          </p:cNvPr>
          <p:cNvSpPr>
            <a:spLocks noGrp="1"/>
          </p:cNvSpPr>
          <p:nvPr>
            <p:ph sz="half" idx="1"/>
          </p:nvPr>
        </p:nvSpPr>
        <p:spPr>
          <a:xfrm>
            <a:off x="609906" y="2340864"/>
            <a:ext cx="3568661" cy="3634486"/>
          </a:xfrm>
        </p:spPr>
        <p:txBody>
          <a:bodyPr vert="horz" lIns="91440" tIns="45720" rIns="91440" bIns="45720" rtlCol="0" anchor="ctr">
            <a:normAutofit/>
          </a:bodyPr>
          <a:lstStyle/>
          <a:p>
            <a:pPr>
              <a:lnSpc>
                <a:spcPct val="90000"/>
              </a:lnSpc>
            </a:pPr>
            <a:r>
              <a:rPr lang="en-US" sz="1500"/>
              <a:t>Wales took a leading role because it produced the coal that ran the machines and made the iron and steel that was fashioned into those same machines. Wales was instrumental in kicking off this revolution. </a:t>
            </a:r>
          </a:p>
          <a:p>
            <a:pPr>
              <a:lnSpc>
                <a:spcPct val="90000"/>
              </a:lnSpc>
            </a:pPr>
            <a:r>
              <a:rPr lang="en-US" sz="1500"/>
              <a:t>By 1830 Wales exported half of all the iron made in Britain and Wales was central in developing the steam engine used to power the machines. </a:t>
            </a:r>
          </a:p>
          <a:p>
            <a:pPr>
              <a:lnSpc>
                <a:spcPct val="90000"/>
              </a:lnSpc>
            </a:pPr>
            <a:r>
              <a:rPr lang="en-US" sz="1500"/>
              <a:t>By 1851 Wales was established the world’s 2</a:t>
            </a:r>
            <a:r>
              <a:rPr lang="en-US" sz="1500" baseline="30000"/>
              <a:t>nd</a:t>
            </a:r>
            <a:r>
              <a:rPr lang="en-US" sz="1500"/>
              <a:t> industrial nation, with industries in both the north and south of the country. </a:t>
            </a:r>
          </a:p>
        </p:txBody>
      </p:sp>
      <p:pic>
        <p:nvPicPr>
          <p:cNvPr id="7" name="Content Placeholder 6" descr="A group of people posing for a photo&#10;&#10;Description automatically generated">
            <a:extLst>
              <a:ext uri="{FF2B5EF4-FFF2-40B4-BE49-F238E27FC236}">
                <a16:creationId xmlns:a16="http://schemas.microsoft.com/office/drawing/2014/main" id="{E6A37109-5DE3-5D40-87B4-3CAE6490FBBE}"/>
              </a:ext>
            </a:extLst>
          </p:cNvPr>
          <p:cNvPicPr>
            <a:picLocks noGrp="1" noChangeAspect="1"/>
          </p:cNvPicPr>
          <p:nvPr>
            <p:ph sz="half" idx="2"/>
          </p:nvPr>
        </p:nvPicPr>
        <p:blipFill rotWithShape="1">
          <a:blip r:embed="rId2"/>
          <a:srcRect l="26909"/>
          <a:stretch/>
        </p:blipFill>
        <p:spPr>
          <a:xfrm>
            <a:off x="4654295" y="10"/>
            <a:ext cx="7537705" cy="6857990"/>
          </a:xfrm>
          <a:prstGeom prst="rect">
            <a:avLst/>
          </a:prstGeom>
        </p:spPr>
      </p:pic>
    </p:spTree>
    <p:extLst>
      <p:ext uri="{BB962C8B-B14F-4D97-AF65-F5344CB8AC3E}">
        <p14:creationId xmlns:p14="http://schemas.microsoft.com/office/powerpoint/2010/main" val="493497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17400E-A4F8-504A-B5B1-91F8B2240C18}"/>
              </a:ext>
            </a:extLst>
          </p:cNvPr>
          <p:cNvSpPr>
            <a:spLocks noGrp="1"/>
          </p:cNvSpPr>
          <p:nvPr>
            <p:ph type="ctrTitle"/>
          </p:nvPr>
        </p:nvSpPr>
        <p:spPr>
          <a:xfrm>
            <a:off x="1893715" y="708498"/>
            <a:ext cx="7574507" cy="3330055"/>
          </a:xfrm>
        </p:spPr>
        <p:txBody>
          <a:bodyPr anchor="ctr">
            <a:normAutofit/>
          </a:bodyPr>
          <a:lstStyle/>
          <a:p>
            <a:pPr>
              <a:lnSpc>
                <a:spcPct val="90000"/>
              </a:lnSpc>
            </a:pPr>
            <a:r>
              <a:rPr lang="en-US" sz="4700" dirty="0">
                <a:solidFill>
                  <a:srgbClr val="FFFFFF"/>
                </a:solidFill>
              </a:rPr>
              <a:t>The industrial revolution </a:t>
            </a:r>
            <a:r>
              <a:rPr lang="en-US" sz="4700" i="1" dirty="0">
                <a:solidFill>
                  <a:srgbClr val="FFFFFF"/>
                </a:solidFill>
              </a:rPr>
              <a:t>that began in wales </a:t>
            </a:r>
            <a:r>
              <a:rPr lang="en-US" sz="4700" dirty="0">
                <a:solidFill>
                  <a:srgbClr val="FFFFFF"/>
                </a:solidFill>
              </a:rPr>
              <a:t>encouraged global </a:t>
            </a:r>
            <a:r>
              <a:rPr lang="en-US" sz="4700" dirty="0" err="1">
                <a:solidFill>
                  <a:srgbClr val="FFFFFF"/>
                </a:solidFill>
              </a:rPr>
              <a:t>mechanisation</a:t>
            </a:r>
            <a:endParaRPr lang="en-US" sz="4700" dirty="0">
              <a:solidFill>
                <a:srgbClr val="FFFFFF"/>
              </a:solidFill>
            </a:endParaRPr>
          </a:p>
        </p:txBody>
      </p:sp>
      <p:sp>
        <p:nvSpPr>
          <p:cNvPr id="32" name="Rectangle 31">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7" name="Subtitle 6">
            <a:extLst>
              <a:ext uri="{FF2B5EF4-FFF2-40B4-BE49-F238E27FC236}">
                <a16:creationId xmlns:a16="http://schemas.microsoft.com/office/drawing/2014/main" id="{74177F1C-3EFC-4746-B9CB-96889C49FCEB}"/>
              </a:ext>
            </a:extLst>
          </p:cNvPr>
          <p:cNvSpPr>
            <a:spLocks noGrp="1"/>
          </p:cNvSpPr>
          <p:nvPr>
            <p:ph type="subTitle" idx="1"/>
          </p:nvPr>
        </p:nvSpPr>
        <p:spPr>
          <a:xfrm>
            <a:off x="1893715" y="4502576"/>
            <a:ext cx="7574507" cy="1640983"/>
          </a:xfrm>
        </p:spPr>
        <p:txBody>
          <a:bodyPr anchor="t">
            <a:normAutofit/>
          </a:bodyPr>
          <a:lstStyle/>
          <a:p>
            <a:r>
              <a:rPr lang="en-US" sz="3200" dirty="0">
                <a:solidFill>
                  <a:srgbClr val="FFFFFF"/>
                </a:solidFill>
              </a:rPr>
              <a:t>The consequence is the Anthropocene and climate change</a:t>
            </a:r>
          </a:p>
        </p:txBody>
      </p:sp>
    </p:spTree>
    <p:extLst>
      <p:ext uri="{BB962C8B-B14F-4D97-AF65-F5344CB8AC3E}">
        <p14:creationId xmlns:p14="http://schemas.microsoft.com/office/powerpoint/2010/main" val="807877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E948C37-13E3-7449-94E7-B68D34FB055E}"/>
              </a:ext>
            </a:extLst>
          </p:cNvPr>
          <p:cNvSpPr>
            <a:spLocks noGrp="1"/>
          </p:cNvSpPr>
          <p:nvPr>
            <p:ph type="title"/>
          </p:nvPr>
        </p:nvSpPr>
        <p:spPr>
          <a:xfrm>
            <a:off x="638620" y="863695"/>
            <a:ext cx="3511233" cy="3779995"/>
          </a:xfrm>
        </p:spPr>
        <p:txBody>
          <a:bodyPr vert="horz" lIns="91440" tIns="45720" rIns="91440" bIns="45720" rtlCol="0" anchor="ctr">
            <a:normAutofit/>
          </a:bodyPr>
          <a:lstStyle/>
          <a:p>
            <a:pPr>
              <a:lnSpc>
                <a:spcPct val="90000"/>
              </a:lnSpc>
            </a:pPr>
            <a:r>
              <a:rPr lang="en-US" sz="3100" dirty="0">
                <a:solidFill>
                  <a:schemeClr val="tx1"/>
                </a:solidFill>
              </a:rPr>
              <a:t>But how can we understand climate change? </a:t>
            </a:r>
            <a:br>
              <a:rPr lang="en-US" sz="3100" dirty="0">
                <a:solidFill>
                  <a:schemeClr val="tx1"/>
                </a:solidFill>
              </a:rPr>
            </a:br>
            <a:r>
              <a:rPr lang="en-US" sz="3100" dirty="0">
                <a:solidFill>
                  <a:schemeClr val="tx1"/>
                </a:solidFill>
              </a:rPr>
              <a:t>It is so complicated and controversial.</a:t>
            </a:r>
          </a:p>
        </p:txBody>
      </p:sp>
      <p:sp>
        <p:nvSpPr>
          <p:cNvPr id="22" name="Rectangle 2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blue and white smoke&#10;&#10;Description automatically generated">
            <a:extLst>
              <a:ext uri="{FF2B5EF4-FFF2-40B4-BE49-F238E27FC236}">
                <a16:creationId xmlns:a16="http://schemas.microsoft.com/office/drawing/2014/main" id="{3C0B8129-9BE0-644F-8054-AEAC7A3FA165}"/>
              </a:ext>
            </a:extLst>
          </p:cNvPr>
          <p:cNvPicPr>
            <a:picLocks noGrp="1" noChangeAspect="1"/>
          </p:cNvPicPr>
          <p:nvPr>
            <p:ph idx="1"/>
          </p:nvPr>
        </p:nvPicPr>
        <p:blipFill rotWithShape="1">
          <a:blip r:embed="rId2"/>
          <a:srcRect l="29723" r="4330"/>
          <a:stretch/>
        </p:blipFill>
        <p:spPr>
          <a:xfrm>
            <a:off x="4654295" y="10"/>
            <a:ext cx="7537705" cy="6857990"/>
          </a:xfrm>
          <a:prstGeom prst="rect">
            <a:avLst/>
          </a:prstGeom>
        </p:spPr>
      </p:pic>
    </p:spTree>
    <p:extLst>
      <p:ext uri="{BB962C8B-B14F-4D97-AF65-F5344CB8AC3E}">
        <p14:creationId xmlns:p14="http://schemas.microsoft.com/office/powerpoint/2010/main" val="331813432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1" name="Rectangle 3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D8FF51-D86D-DE47-9009-A388784F2D41}"/>
              </a:ext>
            </a:extLst>
          </p:cNvPr>
          <p:cNvSpPr>
            <a:spLocks noGrp="1"/>
          </p:cNvSpPr>
          <p:nvPr>
            <p:ph type="title"/>
          </p:nvPr>
        </p:nvSpPr>
        <p:spPr>
          <a:xfrm>
            <a:off x="581193" y="702156"/>
            <a:ext cx="6540462" cy="1583844"/>
          </a:xfrm>
        </p:spPr>
        <p:txBody>
          <a:bodyPr vert="horz" lIns="91440" tIns="45720" rIns="91440" bIns="45720" rtlCol="0" anchor="b">
            <a:normAutofit/>
          </a:bodyPr>
          <a:lstStyle/>
          <a:p>
            <a:r>
              <a:rPr lang="en-US" dirty="0">
                <a:solidFill>
                  <a:schemeClr val="tx2"/>
                </a:solidFill>
              </a:rPr>
              <a:t>Eco-philosopher, timothy Morton (2013) says </a:t>
            </a:r>
            <a:r>
              <a:rPr lang="en-US" dirty="0" err="1">
                <a:solidFill>
                  <a:schemeClr val="tx2"/>
                </a:solidFill>
              </a:rPr>
              <a:t>hyperobjects</a:t>
            </a:r>
            <a:r>
              <a:rPr lang="en-US" dirty="0">
                <a:solidFill>
                  <a:schemeClr val="tx2"/>
                </a:solidFill>
              </a:rPr>
              <a:t> help us grasp climate change</a:t>
            </a:r>
          </a:p>
        </p:txBody>
      </p:sp>
      <p:sp>
        <p:nvSpPr>
          <p:cNvPr id="33" name="Rectangle 3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E123316B-ED8A-C549-8DFF-DBC7E7872A49}"/>
              </a:ext>
            </a:extLst>
          </p:cNvPr>
          <p:cNvSpPr>
            <a:spLocks noGrp="1"/>
          </p:cNvSpPr>
          <p:nvPr>
            <p:ph sz="half" idx="1"/>
          </p:nvPr>
        </p:nvSpPr>
        <p:spPr>
          <a:xfrm>
            <a:off x="581194" y="1896533"/>
            <a:ext cx="6309003" cy="3962266"/>
          </a:xfrm>
        </p:spPr>
        <p:txBody>
          <a:bodyPr vert="horz" lIns="91440" tIns="45720" rIns="91440" bIns="45720" rtlCol="0" anchor="ctr">
            <a:normAutofit/>
          </a:bodyPr>
          <a:lstStyle/>
          <a:p>
            <a:r>
              <a:rPr lang="en-US">
                <a:solidFill>
                  <a:schemeClr val="tx2"/>
                </a:solidFill>
              </a:rPr>
              <a:t>Hyperobjects, are extensive, ungraspable entities that exist simultaneously in different states. He lists things like the climate, air, plastics, lava, water, tsunamis, viruses, algae, meteors, and even capitalism as hyperobjects. </a:t>
            </a:r>
          </a:p>
        </p:txBody>
      </p:sp>
      <p:pic>
        <p:nvPicPr>
          <p:cNvPr id="7" name="Content Placeholder 6">
            <a:extLst>
              <a:ext uri="{FF2B5EF4-FFF2-40B4-BE49-F238E27FC236}">
                <a16:creationId xmlns:a16="http://schemas.microsoft.com/office/drawing/2014/main" id="{E306FF18-21D6-1442-8F78-ED087D9448AB}"/>
              </a:ext>
            </a:extLst>
          </p:cNvPr>
          <p:cNvPicPr>
            <a:picLocks noGrp="1" noChangeAspect="1"/>
          </p:cNvPicPr>
          <p:nvPr>
            <p:ph sz="half" idx="2"/>
          </p:nvPr>
        </p:nvPicPr>
        <p:blipFill rotWithShape="1">
          <a:blip r:embed="rId2"/>
          <a:srcRect t="2016" r="-1" b="-1"/>
          <a:stretch/>
        </p:blipFill>
        <p:spPr>
          <a:xfrm>
            <a:off x="7521283" y="10"/>
            <a:ext cx="4670717" cy="6857990"/>
          </a:xfrm>
          <a:prstGeom prst="rect">
            <a:avLst/>
          </a:prstGeom>
        </p:spPr>
      </p:pic>
    </p:spTree>
    <p:extLst>
      <p:ext uri="{BB962C8B-B14F-4D97-AF65-F5344CB8AC3E}">
        <p14:creationId xmlns:p14="http://schemas.microsoft.com/office/powerpoint/2010/main" val="4076295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B36AD35-79BB-4049-B6B5-C3F8260F30C6}"/>
              </a:ext>
            </a:extLst>
          </p:cNvPr>
          <p:cNvSpPr>
            <a:spLocks noGrp="1"/>
          </p:cNvSpPr>
          <p:nvPr>
            <p:ph type="title"/>
          </p:nvPr>
        </p:nvSpPr>
        <p:spPr>
          <a:xfrm>
            <a:off x="609906" y="702156"/>
            <a:ext cx="3568661" cy="1188720"/>
          </a:xfrm>
        </p:spPr>
        <p:txBody>
          <a:bodyPr vert="horz" lIns="91440" tIns="45720" rIns="91440" bIns="45720" rtlCol="0" anchor="b">
            <a:normAutofit/>
          </a:bodyPr>
          <a:lstStyle/>
          <a:p>
            <a:pPr>
              <a:lnSpc>
                <a:spcPct val="90000"/>
              </a:lnSpc>
            </a:pPr>
            <a:r>
              <a:rPr lang="en-US" sz="1500"/>
              <a:t>For Morton (2013), the end of the world has already started – and he knows this because of the hyperobjects.</a:t>
            </a:r>
            <a:br>
              <a:rPr lang="en-US" sz="1500"/>
            </a:br>
            <a:endParaRPr lang="en-US" sz="1500"/>
          </a:p>
        </p:txBody>
      </p:sp>
      <p:sp>
        <p:nvSpPr>
          <p:cNvPr id="47" name="Rectangle 4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CDB8BA9-325D-144C-B94F-3DD35E40B16A}"/>
              </a:ext>
            </a:extLst>
          </p:cNvPr>
          <p:cNvSpPr>
            <a:spLocks noGrp="1"/>
          </p:cNvSpPr>
          <p:nvPr>
            <p:ph sz="half" idx="1"/>
          </p:nvPr>
        </p:nvSpPr>
        <p:spPr>
          <a:xfrm>
            <a:off x="609906" y="2340864"/>
            <a:ext cx="3568661" cy="3634486"/>
          </a:xfrm>
        </p:spPr>
        <p:txBody>
          <a:bodyPr vert="horz" lIns="91440" tIns="45720" rIns="91440" bIns="45720" rtlCol="0" anchor="ctr">
            <a:normAutofit/>
          </a:bodyPr>
          <a:lstStyle/>
          <a:p>
            <a:r>
              <a:rPr lang="en-US" dirty="0"/>
              <a:t>To be clear, </a:t>
            </a:r>
            <a:r>
              <a:rPr lang="en-US" dirty="0" err="1"/>
              <a:t>hyperobjects</a:t>
            </a:r>
            <a:r>
              <a:rPr lang="en-US" dirty="0"/>
              <a:t> are not causally linked to the end of the world. They are simply a mechanism or method through which we can get a glimpse at the ‘strange-strange…[ness]’ (Morton 2010: 61) of our situation. In other words, by looking at what the climate is doing, we can get a sense of the almighty shifts that are taking place.</a:t>
            </a:r>
          </a:p>
        </p:txBody>
      </p:sp>
      <p:pic>
        <p:nvPicPr>
          <p:cNvPr id="10" name="Content Placeholder 9" descr="A view of the earth from space&#10;&#10;Description automatically generated">
            <a:extLst>
              <a:ext uri="{FF2B5EF4-FFF2-40B4-BE49-F238E27FC236}">
                <a16:creationId xmlns:a16="http://schemas.microsoft.com/office/drawing/2014/main" id="{FE31EC37-49F3-0248-8A71-419914B75A71}"/>
              </a:ext>
            </a:extLst>
          </p:cNvPr>
          <p:cNvPicPr>
            <a:picLocks noGrp="1" noChangeAspect="1"/>
          </p:cNvPicPr>
          <p:nvPr>
            <p:ph sz="half" idx="2"/>
          </p:nvPr>
        </p:nvPicPr>
        <p:blipFill rotWithShape="1">
          <a:blip r:embed="rId2"/>
          <a:srcRect l="63" r="27010" b="4"/>
          <a:stretch/>
        </p:blipFill>
        <p:spPr>
          <a:xfrm>
            <a:off x="4654295" y="10"/>
            <a:ext cx="7537705" cy="6857990"/>
          </a:xfrm>
          <a:prstGeom prst="rect">
            <a:avLst/>
          </a:prstGeom>
        </p:spPr>
      </p:pic>
    </p:spTree>
    <p:extLst>
      <p:ext uri="{BB962C8B-B14F-4D97-AF65-F5344CB8AC3E}">
        <p14:creationId xmlns:p14="http://schemas.microsoft.com/office/powerpoint/2010/main" val="211555689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7" name="Rectangle 3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5" descr="A person cycling through very deep flood water&#10;&#10;Description automatically generated">
            <a:extLst>
              <a:ext uri="{FF2B5EF4-FFF2-40B4-BE49-F238E27FC236}">
                <a16:creationId xmlns:a16="http://schemas.microsoft.com/office/drawing/2014/main" id="{B7DFEA43-4307-E54D-BFF9-B5D8B353ADDC}"/>
              </a:ext>
            </a:extLst>
          </p:cNvPr>
          <p:cNvPicPr>
            <a:picLocks noGrp="1" noChangeAspect="1"/>
          </p:cNvPicPr>
          <p:nvPr>
            <p:ph sz="half" idx="2"/>
          </p:nvPr>
        </p:nvPicPr>
        <p:blipFill rotWithShape="1">
          <a:blip r:embed="rId2"/>
          <a:srcRect t="6951" r="9091" b="2140"/>
          <a:stretch/>
        </p:blipFill>
        <p:spPr>
          <a:xfrm>
            <a:off x="20" y="10"/>
            <a:ext cx="12191980" cy="6857988"/>
          </a:xfrm>
          <a:prstGeom prst="rect">
            <a:avLst/>
          </a:prstGeom>
        </p:spPr>
      </p:pic>
      <p:sp>
        <p:nvSpPr>
          <p:cNvPr id="39" name="Rectangle 3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150ECE8-A3C5-074E-BCDD-A5575CDBE03E}"/>
              </a:ext>
            </a:extLst>
          </p:cNvPr>
          <p:cNvSpPr>
            <a:spLocks noGrp="1"/>
          </p:cNvSpPr>
          <p:nvPr>
            <p:ph type="title"/>
          </p:nvPr>
        </p:nvSpPr>
        <p:spPr>
          <a:xfrm>
            <a:off x="584200" y="238193"/>
            <a:ext cx="3412067" cy="6018605"/>
          </a:xfrm>
        </p:spPr>
        <p:txBody>
          <a:bodyPr vert="horz" lIns="91440" tIns="45720" rIns="91440" bIns="45720" rtlCol="0" anchor="b">
            <a:normAutofit/>
          </a:bodyPr>
          <a:lstStyle/>
          <a:p>
            <a:pPr>
              <a:lnSpc>
                <a:spcPct val="90000"/>
              </a:lnSpc>
            </a:pPr>
            <a:r>
              <a:rPr lang="en-US" dirty="0">
                <a:solidFill>
                  <a:srgbClr val="FFFFFF"/>
                </a:solidFill>
              </a:rPr>
              <a:t>How the </a:t>
            </a:r>
            <a:r>
              <a:rPr lang="en-US" dirty="0" err="1">
                <a:solidFill>
                  <a:srgbClr val="FFFFFF"/>
                </a:solidFill>
              </a:rPr>
              <a:t>hyperobject</a:t>
            </a:r>
            <a:r>
              <a:rPr lang="en-US" dirty="0">
                <a:solidFill>
                  <a:srgbClr val="FFFFFF"/>
                </a:solidFill>
              </a:rPr>
              <a:t> Water behaves allows the effects of climate change to be tangible.</a:t>
            </a:r>
            <a:br>
              <a:rPr lang="en-US" dirty="0">
                <a:solidFill>
                  <a:srgbClr val="FFFFFF"/>
                </a:solidFill>
              </a:rPr>
            </a:br>
            <a:r>
              <a:rPr lang="en-US" dirty="0">
                <a:solidFill>
                  <a:srgbClr val="FFFFFF"/>
                </a:solidFill>
              </a:rPr>
              <a:t>let’s briefly look at the relationship between human activities and what water is doing.</a:t>
            </a:r>
          </a:p>
        </p:txBody>
      </p:sp>
    </p:spTree>
    <p:extLst>
      <p:ext uri="{BB962C8B-B14F-4D97-AF65-F5344CB8AC3E}">
        <p14:creationId xmlns:p14="http://schemas.microsoft.com/office/powerpoint/2010/main" val="2621378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1" name="Rectangle 4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39E927-BBFD-BD47-B74F-22101BBC6C76}"/>
              </a:ext>
            </a:extLst>
          </p:cNvPr>
          <p:cNvSpPr>
            <a:spLocks noGrp="1"/>
          </p:cNvSpPr>
          <p:nvPr>
            <p:ph type="title"/>
          </p:nvPr>
        </p:nvSpPr>
        <p:spPr>
          <a:xfrm>
            <a:off x="638620" y="863695"/>
            <a:ext cx="3511233" cy="3779995"/>
          </a:xfrm>
        </p:spPr>
        <p:txBody>
          <a:bodyPr vert="horz" lIns="91440" tIns="45720" rIns="91440" bIns="45720" rtlCol="0" anchor="ctr">
            <a:normAutofit/>
          </a:bodyPr>
          <a:lstStyle/>
          <a:p>
            <a:pPr marL="571500" indent="-571500" algn="r"/>
            <a:r>
              <a:rPr lang="en-US" sz="3300" dirty="0">
                <a:solidFill>
                  <a:schemeClr val="tx1"/>
                </a:solidFill>
              </a:rPr>
              <a:t>Plastic and</a:t>
            </a:r>
            <a:br>
              <a:rPr lang="en-US" sz="3300" dirty="0">
                <a:solidFill>
                  <a:schemeClr val="tx1"/>
                </a:solidFill>
              </a:rPr>
            </a:br>
            <a:r>
              <a:rPr lang="en-US" sz="3300" dirty="0">
                <a:solidFill>
                  <a:schemeClr val="tx1"/>
                </a:solidFill>
              </a:rPr>
              <a:t>Detergent in the water affects how it moves.</a:t>
            </a:r>
            <a:br>
              <a:rPr lang="en-US" sz="3300" dirty="0">
                <a:solidFill>
                  <a:schemeClr val="tx1"/>
                </a:solidFill>
              </a:rPr>
            </a:br>
            <a:endParaRPr lang="en-US" sz="3300" dirty="0">
              <a:solidFill>
                <a:schemeClr val="tx1"/>
              </a:solidFill>
            </a:endParaRPr>
          </a:p>
        </p:txBody>
      </p:sp>
      <p:sp>
        <p:nvSpPr>
          <p:cNvPr id="43" name="Rectangle 4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28" name="Content Placeholder 7" descr="A group of people on a rocky beach&#10;&#10;Description automatically generated">
            <a:extLst>
              <a:ext uri="{FF2B5EF4-FFF2-40B4-BE49-F238E27FC236}">
                <a16:creationId xmlns:a16="http://schemas.microsoft.com/office/drawing/2014/main" id="{16878F5A-7483-F248-8595-4DE467B0DD48}"/>
              </a:ext>
            </a:extLst>
          </p:cNvPr>
          <p:cNvPicPr>
            <a:picLocks noGrp="1" noChangeAspect="1"/>
          </p:cNvPicPr>
          <p:nvPr>
            <p:ph sz="half" idx="1"/>
          </p:nvPr>
        </p:nvPicPr>
        <p:blipFill rotWithShape="1">
          <a:blip r:embed="rId2"/>
          <a:srcRect t="31763" r="1" b="1"/>
          <a:stretch/>
        </p:blipFill>
        <p:spPr>
          <a:xfrm>
            <a:off x="4654295" y="10"/>
            <a:ext cx="7537705" cy="6857990"/>
          </a:xfrm>
          <a:prstGeom prst="rect">
            <a:avLst/>
          </a:prstGeom>
        </p:spPr>
      </p:pic>
    </p:spTree>
    <p:extLst>
      <p:ext uri="{BB962C8B-B14F-4D97-AF65-F5344CB8AC3E}">
        <p14:creationId xmlns:p14="http://schemas.microsoft.com/office/powerpoint/2010/main" val="402307271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BDAFD77-8CC7-2748-9033-F25706F9AA90}"/>
              </a:ext>
            </a:extLst>
          </p:cNvPr>
          <p:cNvSpPr>
            <a:spLocks noGrp="1"/>
          </p:cNvSpPr>
          <p:nvPr>
            <p:ph type="title"/>
          </p:nvPr>
        </p:nvSpPr>
        <p:spPr>
          <a:xfrm>
            <a:off x="8109235" y="863695"/>
            <a:ext cx="3511233" cy="5337080"/>
          </a:xfrm>
        </p:spPr>
        <p:txBody>
          <a:bodyPr vert="horz" lIns="91440" tIns="45720" rIns="91440" bIns="45720" rtlCol="0" anchor="ctr">
            <a:normAutofit/>
          </a:bodyPr>
          <a:lstStyle/>
          <a:p>
            <a:pPr>
              <a:lnSpc>
                <a:spcPct val="90000"/>
              </a:lnSpc>
            </a:pPr>
            <a:r>
              <a:rPr lang="en-US" dirty="0">
                <a:solidFill>
                  <a:schemeClr val="tx1"/>
                </a:solidFill>
              </a:rPr>
              <a:t>Water uses a characteristic serpentine action to move naturally.</a:t>
            </a:r>
            <a:br>
              <a:rPr lang="en-US" dirty="0">
                <a:solidFill>
                  <a:schemeClr val="tx1"/>
                </a:solidFill>
              </a:rPr>
            </a:br>
            <a:r>
              <a:rPr lang="en-US" dirty="0">
                <a:solidFill>
                  <a:schemeClr val="tx1"/>
                </a:solidFill>
              </a:rPr>
              <a:t>Adding Detergent inhibits this, causing water’s ability to flow to alter</a:t>
            </a:r>
            <a:br>
              <a:rPr lang="en-US" dirty="0">
                <a:solidFill>
                  <a:schemeClr val="tx1"/>
                </a:solidFill>
              </a:rPr>
            </a:br>
            <a:r>
              <a:rPr lang="en-US" dirty="0">
                <a:solidFill>
                  <a:schemeClr val="tx1"/>
                </a:solidFill>
              </a:rPr>
              <a:t>(</a:t>
            </a:r>
            <a:r>
              <a:rPr lang="en-US" dirty="0" err="1">
                <a:solidFill>
                  <a:schemeClr val="tx1"/>
                </a:solidFill>
              </a:rPr>
              <a:t>Schwenk</a:t>
            </a:r>
            <a:r>
              <a:rPr lang="en-US" dirty="0">
                <a:solidFill>
                  <a:schemeClr val="tx1"/>
                </a:solidFill>
              </a:rPr>
              <a:t> 2001).</a:t>
            </a:r>
          </a:p>
        </p:txBody>
      </p:sp>
      <p:pic>
        <p:nvPicPr>
          <p:cNvPr id="9" name="Content Placeholder 5" descr="A picture containing indoor, wall, sitting&#10;&#10;Description automatically generated">
            <a:extLst>
              <a:ext uri="{FF2B5EF4-FFF2-40B4-BE49-F238E27FC236}">
                <a16:creationId xmlns:a16="http://schemas.microsoft.com/office/drawing/2014/main" id="{9892278D-A0F0-7141-9A2D-05E2C7B840E5}"/>
              </a:ext>
            </a:extLst>
          </p:cNvPr>
          <p:cNvPicPr>
            <a:picLocks noGrp="1" noChangeAspect="1"/>
          </p:cNvPicPr>
          <p:nvPr>
            <p:ph sz="half" idx="2"/>
          </p:nvPr>
        </p:nvPicPr>
        <p:blipFill rotWithShape="1">
          <a:blip r:embed="rId2"/>
          <a:srcRect l="17567"/>
          <a:stretch/>
        </p:blipFill>
        <p:spPr>
          <a:xfrm>
            <a:off x="20" y="10"/>
            <a:ext cx="7537685" cy="6857990"/>
          </a:xfrm>
          <a:prstGeom prst="rect">
            <a:avLst/>
          </a:prstGeom>
        </p:spPr>
      </p:pic>
      <p:sp>
        <p:nvSpPr>
          <p:cNvPr id="24" name="Rectangle 2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9421606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124E1A04-39B9-40B4-9262-CDD9ED752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581B9858-A5E9-4EB2-830E-72BB81A84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83B291D-F718-46F4-AF9D-812BD0032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26CE20F2-4BFC-4B5B-B1B9-B3A04E58F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60"/>
            <a:ext cx="12192139" cy="68584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Content Placeholder 7" descr="A train traveling down a dirt road&#10;&#10;Description automatically generated">
            <a:extLst>
              <a:ext uri="{FF2B5EF4-FFF2-40B4-BE49-F238E27FC236}">
                <a16:creationId xmlns:a16="http://schemas.microsoft.com/office/drawing/2014/main" id="{4869F8E1-E80C-634B-AACE-610E95B48EC4}"/>
              </a:ext>
            </a:extLst>
          </p:cNvPr>
          <p:cNvPicPr>
            <a:picLocks noChangeAspect="1"/>
          </p:cNvPicPr>
          <p:nvPr/>
        </p:nvPicPr>
        <p:blipFill rotWithShape="1">
          <a:blip r:embed="rId2"/>
          <a:srcRect l="47033" r="21375"/>
          <a:stretch/>
        </p:blipFill>
        <p:spPr>
          <a:xfrm>
            <a:off x="4530515" y="-1"/>
            <a:ext cx="3851789" cy="6858000"/>
          </a:xfrm>
          <a:prstGeom prst="rect">
            <a:avLst/>
          </a:prstGeom>
        </p:spPr>
      </p:pic>
      <p:pic>
        <p:nvPicPr>
          <p:cNvPr id="11" name="Content Placeholder 5" descr="A body of water&#10;&#10;Description automatically generated">
            <a:extLst>
              <a:ext uri="{FF2B5EF4-FFF2-40B4-BE49-F238E27FC236}">
                <a16:creationId xmlns:a16="http://schemas.microsoft.com/office/drawing/2014/main" id="{FA2B6A9D-8A9E-B040-9D10-49C5CBEF0EF7}"/>
              </a:ext>
            </a:extLst>
          </p:cNvPr>
          <p:cNvPicPr>
            <a:picLocks noChangeAspect="1"/>
          </p:cNvPicPr>
          <p:nvPr/>
        </p:nvPicPr>
        <p:blipFill rotWithShape="1">
          <a:blip r:embed="rId3"/>
          <a:srcRect t="14628" r="3" b="3"/>
          <a:stretch/>
        </p:blipFill>
        <p:spPr>
          <a:xfrm>
            <a:off x="20" y="2"/>
            <a:ext cx="4578252" cy="2608957"/>
          </a:xfrm>
          <a:prstGeom prst="rect">
            <a:avLst/>
          </a:prstGeom>
        </p:spPr>
      </p:pic>
      <p:sp>
        <p:nvSpPr>
          <p:cNvPr id="42" name="Rectangle 41">
            <a:extLst>
              <a:ext uri="{FF2B5EF4-FFF2-40B4-BE49-F238E27FC236}">
                <a16:creationId xmlns:a16="http://schemas.microsoft.com/office/drawing/2014/main" id="{2C2811D4-5347-4268-B736-DF29160D7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2054"/>
            <a:ext cx="4576634" cy="4235946"/>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87DFE1-D2FA-DC48-8A2B-60636F425707}"/>
              </a:ext>
            </a:extLst>
          </p:cNvPr>
          <p:cNvSpPr>
            <a:spLocks noGrp="1"/>
          </p:cNvSpPr>
          <p:nvPr>
            <p:ph type="title"/>
          </p:nvPr>
        </p:nvSpPr>
        <p:spPr>
          <a:xfrm>
            <a:off x="584200" y="3066618"/>
            <a:ext cx="3412067" cy="850174"/>
          </a:xfrm>
        </p:spPr>
        <p:txBody>
          <a:bodyPr vert="horz" lIns="91440" tIns="45720" rIns="91440" bIns="45720" rtlCol="0" anchor="ctr">
            <a:normAutofit/>
          </a:bodyPr>
          <a:lstStyle/>
          <a:p>
            <a:pPr>
              <a:lnSpc>
                <a:spcPct val="90000"/>
              </a:lnSpc>
            </a:pPr>
            <a:r>
              <a:rPr lang="en-US" sz="2200" b="0" kern="1200" cap="all">
                <a:solidFill>
                  <a:srgbClr val="FFFFFF"/>
                </a:solidFill>
                <a:latin typeface="+mj-lt"/>
                <a:ea typeface="+mj-ea"/>
                <a:cs typeface="+mj-cs"/>
              </a:rPr>
              <a:t>Inability to meander causes flooding</a:t>
            </a:r>
          </a:p>
        </p:txBody>
      </p:sp>
      <p:sp>
        <p:nvSpPr>
          <p:cNvPr id="44" name="Rectangle 43">
            <a:extLst>
              <a:ext uri="{FF2B5EF4-FFF2-40B4-BE49-F238E27FC236}">
                <a16:creationId xmlns:a16="http://schemas.microsoft.com/office/drawing/2014/main" id="{C9313C9E-0227-4919-B36E-DE3343267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sp>
      <p:sp>
        <p:nvSpPr>
          <p:cNvPr id="31" name="Content Placeholder 30">
            <a:extLst>
              <a:ext uri="{FF2B5EF4-FFF2-40B4-BE49-F238E27FC236}">
                <a16:creationId xmlns:a16="http://schemas.microsoft.com/office/drawing/2014/main" id="{6E7B1AC5-E1AC-4A88-82FD-3E7397945072}"/>
              </a:ext>
            </a:extLst>
          </p:cNvPr>
          <p:cNvSpPr>
            <a:spLocks noGrp="1"/>
          </p:cNvSpPr>
          <p:nvPr>
            <p:ph sz="half" idx="2"/>
          </p:nvPr>
        </p:nvSpPr>
        <p:spPr>
          <a:xfrm>
            <a:off x="581193" y="4102059"/>
            <a:ext cx="3415074" cy="2154552"/>
          </a:xfrm>
        </p:spPr>
        <p:txBody>
          <a:bodyPr vert="horz" lIns="91440" tIns="45720" rIns="91440" bIns="45720" rtlCol="0" anchor="t">
            <a:normAutofit/>
          </a:bodyPr>
          <a:lstStyle/>
          <a:p>
            <a:pPr marL="0" indent="0">
              <a:buNone/>
            </a:pPr>
            <a:endParaRPr lang="en-US" dirty="0">
              <a:solidFill>
                <a:srgbClr val="FFFFFF"/>
              </a:solidFill>
            </a:endParaRPr>
          </a:p>
        </p:txBody>
      </p:sp>
      <p:sp>
        <p:nvSpPr>
          <p:cNvPr id="46" name="Rectangle 45">
            <a:extLst>
              <a:ext uri="{FF2B5EF4-FFF2-40B4-BE49-F238E27FC236}">
                <a16:creationId xmlns:a16="http://schemas.microsoft.com/office/drawing/2014/main" id="{74EFA34C-3CB6-4E42-AA45-8B85EB878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Content Placeholder 9" descr="A sign above a body of water&#10;&#10;Description automatically generated">
            <a:extLst>
              <a:ext uri="{FF2B5EF4-FFF2-40B4-BE49-F238E27FC236}">
                <a16:creationId xmlns:a16="http://schemas.microsoft.com/office/drawing/2014/main" id="{7FBB4AF6-6B56-684D-9ED0-7F5FF0BB892B}"/>
              </a:ext>
            </a:extLst>
          </p:cNvPr>
          <p:cNvPicPr>
            <a:picLocks noGrp="1" noChangeAspect="1"/>
          </p:cNvPicPr>
          <p:nvPr>
            <p:ph sz="half" idx="1"/>
          </p:nvPr>
        </p:nvPicPr>
        <p:blipFill rotWithShape="1">
          <a:blip r:embed="rId4"/>
          <a:srcRect l="11689" r="51369"/>
          <a:stretch/>
        </p:blipFill>
        <p:spPr>
          <a:xfrm>
            <a:off x="8382302" y="-471"/>
            <a:ext cx="3809697" cy="6858000"/>
          </a:xfrm>
          <a:prstGeom prst="rect">
            <a:avLst/>
          </a:prstGeom>
        </p:spPr>
      </p:pic>
      <p:sp>
        <p:nvSpPr>
          <p:cNvPr id="48" name="Rectangle 47">
            <a:extLst>
              <a:ext uri="{FF2B5EF4-FFF2-40B4-BE49-F238E27FC236}">
                <a16:creationId xmlns:a16="http://schemas.microsoft.com/office/drawing/2014/main" id="{154D46EC-BBDD-4492-86BC-7AC7F34E5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859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13375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1" name="Rectangle 30">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5" name="Content Placeholder 5" descr="A picture containing outdoor, snow, nature, polar&#10;&#10;Description automatically generated">
            <a:extLst>
              <a:ext uri="{FF2B5EF4-FFF2-40B4-BE49-F238E27FC236}">
                <a16:creationId xmlns:a16="http://schemas.microsoft.com/office/drawing/2014/main" id="{B11F33DF-C34C-ED40-B4C5-A57B4D0FD348}"/>
              </a:ext>
            </a:extLst>
          </p:cNvPr>
          <p:cNvPicPr>
            <a:picLocks noGrp="1" noChangeAspect="1"/>
          </p:cNvPicPr>
          <p:nvPr>
            <p:ph sz="half" idx="1"/>
          </p:nvPr>
        </p:nvPicPr>
        <p:blipFill rotWithShape="1">
          <a:blip r:embed="rId2"/>
          <a:srcRect l="6991" r="12294" b="2"/>
          <a:stretch/>
        </p:blipFill>
        <p:spPr>
          <a:xfrm>
            <a:off x="453302" y="457200"/>
            <a:ext cx="7588885" cy="5899650"/>
          </a:xfrm>
          <a:prstGeom prst="rect">
            <a:avLst/>
          </a:prstGeom>
        </p:spPr>
      </p:pic>
      <p:sp>
        <p:nvSpPr>
          <p:cNvPr id="33" name="Rectangle 32">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CAEB3E0-5D4A-9047-91C1-8C6F48EABECA}"/>
              </a:ext>
            </a:extLst>
          </p:cNvPr>
          <p:cNvSpPr>
            <a:spLocks noGrp="1"/>
          </p:cNvSpPr>
          <p:nvPr>
            <p:ph type="title"/>
          </p:nvPr>
        </p:nvSpPr>
        <p:spPr>
          <a:xfrm>
            <a:off x="8372723" y="850791"/>
            <a:ext cx="3202016" cy="4198288"/>
          </a:xfrm>
        </p:spPr>
        <p:txBody>
          <a:bodyPr vert="horz" lIns="91440" tIns="45720" rIns="91440" bIns="45720" rtlCol="0" anchor="ctr">
            <a:normAutofit/>
          </a:bodyPr>
          <a:lstStyle/>
          <a:p>
            <a:r>
              <a:rPr lang="en-US" sz="3600">
                <a:solidFill>
                  <a:srgbClr val="FFFFFF"/>
                </a:solidFill>
              </a:rPr>
              <a:t>Increased atmospheric Co</a:t>
            </a:r>
            <a:r>
              <a:rPr lang="en-US" sz="3600" baseline="30000">
                <a:solidFill>
                  <a:srgbClr val="FFFFFF"/>
                </a:solidFill>
              </a:rPr>
              <a:t>2</a:t>
            </a:r>
            <a:r>
              <a:rPr lang="en-US" sz="3600">
                <a:solidFill>
                  <a:srgbClr val="FFFFFF"/>
                </a:solidFill>
              </a:rPr>
              <a:t> = acidic oceans and ice melt</a:t>
            </a:r>
            <a:br>
              <a:rPr lang="en-US" sz="3600">
                <a:solidFill>
                  <a:srgbClr val="FFFFFF"/>
                </a:solidFill>
              </a:rPr>
            </a:br>
            <a:endParaRPr lang="en-US" sz="3600">
              <a:solidFill>
                <a:srgbClr val="FFFFFF"/>
              </a:solidFill>
            </a:endParaRPr>
          </a:p>
        </p:txBody>
      </p:sp>
      <p:sp>
        <p:nvSpPr>
          <p:cNvPr id="35" name="Rectangle 34">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5797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60">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62">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64">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67" name="Rectangle 66">
            <a:extLst>
              <a:ext uri="{FF2B5EF4-FFF2-40B4-BE49-F238E27FC236}">
                <a16:creationId xmlns:a16="http://schemas.microsoft.com/office/drawing/2014/main" id="{5AB2E6AC-5E8D-4680-8E51-C7DEBC229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F26AAF2D-2300-4B67-BCB0-3AF9A0E9B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70">
            <a:extLst>
              <a:ext uri="{FF2B5EF4-FFF2-40B4-BE49-F238E27FC236}">
                <a16:creationId xmlns:a16="http://schemas.microsoft.com/office/drawing/2014/main" id="{6CFB0754-4B80-4D42-9CC6-CD4DA5D14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CF9D515-1DD5-4351-BC29-817B82FF4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1" name="Content Placeholder 5" descr="A large body of water&#10;&#10;Description automatically generated">
            <a:extLst>
              <a:ext uri="{FF2B5EF4-FFF2-40B4-BE49-F238E27FC236}">
                <a16:creationId xmlns:a16="http://schemas.microsoft.com/office/drawing/2014/main" id="{07C4985A-2BCC-9D42-B9DC-6C85A98BD51D}"/>
              </a:ext>
            </a:extLst>
          </p:cNvPr>
          <p:cNvPicPr>
            <a:picLocks noChangeAspect="1"/>
          </p:cNvPicPr>
          <p:nvPr/>
        </p:nvPicPr>
        <p:blipFill rotWithShape="1">
          <a:blip r:embed="rId2"/>
          <a:srcRect t="11793" r="-2" b="18693"/>
          <a:stretch/>
        </p:blipFill>
        <p:spPr>
          <a:xfrm>
            <a:off x="446532" y="641102"/>
            <a:ext cx="7497731" cy="3465902"/>
          </a:xfrm>
          <a:prstGeom prst="rect">
            <a:avLst/>
          </a:prstGeom>
        </p:spPr>
      </p:pic>
      <p:pic>
        <p:nvPicPr>
          <p:cNvPr id="8" name="Content Placeholder 7" descr="A group of people standing next to a palm tree&#10;&#10;Description automatically generated">
            <a:extLst>
              <a:ext uri="{FF2B5EF4-FFF2-40B4-BE49-F238E27FC236}">
                <a16:creationId xmlns:a16="http://schemas.microsoft.com/office/drawing/2014/main" id="{F7C070BE-B28A-7A41-8952-B0D03BF941B0}"/>
              </a:ext>
            </a:extLst>
          </p:cNvPr>
          <p:cNvPicPr>
            <a:picLocks noGrp="1" noChangeAspect="1"/>
          </p:cNvPicPr>
          <p:nvPr>
            <p:ph sz="half" idx="2"/>
          </p:nvPr>
        </p:nvPicPr>
        <p:blipFill rotWithShape="1">
          <a:blip r:embed="rId3"/>
          <a:srcRect l="12912" r="15513" b="-4"/>
          <a:stretch/>
        </p:blipFill>
        <p:spPr>
          <a:xfrm>
            <a:off x="8036240" y="641102"/>
            <a:ext cx="3702435" cy="3465902"/>
          </a:xfrm>
          <a:prstGeom prst="rect">
            <a:avLst/>
          </a:prstGeom>
        </p:spPr>
      </p:pic>
      <p:sp>
        <p:nvSpPr>
          <p:cNvPr id="75" name="Rectangle 74">
            <a:extLst>
              <a:ext uri="{FF2B5EF4-FFF2-40B4-BE49-F238E27FC236}">
                <a16:creationId xmlns:a16="http://schemas.microsoft.com/office/drawing/2014/main" id="{C77E36AC-2E9C-49D7-8A42-C9C585912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F574D46-4CDA-3847-89DD-5D4417BF3453}"/>
              </a:ext>
            </a:extLst>
          </p:cNvPr>
          <p:cNvSpPr>
            <a:spLocks noGrp="1"/>
          </p:cNvSpPr>
          <p:nvPr>
            <p:ph type="title"/>
          </p:nvPr>
        </p:nvSpPr>
        <p:spPr>
          <a:xfrm>
            <a:off x="581191" y="4334837"/>
            <a:ext cx="10993549" cy="1140874"/>
          </a:xfrm>
        </p:spPr>
        <p:txBody>
          <a:bodyPr vert="horz" lIns="91440" tIns="45720" rIns="91440" bIns="45720" rtlCol="0" anchor="b">
            <a:normAutofit/>
          </a:bodyPr>
          <a:lstStyle/>
          <a:p>
            <a:r>
              <a:rPr lang="en-US" sz="3600">
                <a:solidFill>
                  <a:srgbClr val="FFFFFF"/>
                </a:solidFill>
              </a:rPr>
              <a:t>Less ice = more water</a:t>
            </a:r>
          </a:p>
        </p:txBody>
      </p:sp>
      <p:sp>
        <p:nvSpPr>
          <p:cNvPr id="13" name="Content Placeholder 12">
            <a:extLst>
              <a:ext uri="{FF2B5EF4-FFF2-40B4-BE49-F238E27FC236}">
                <a16:creationId xmlns:a16="http://schemas.microsoft.com/office/drawing/2014/main" id="{44D2338A-E210-4E12-A9C3-B987F21FE31B}"/>
              </a:ext>
            </a:extLst>
          </p:cNvPr>
          <p:cNvSpPr>
            <a:spLocks noGrp="1"/>
          </p:cNvSpPr>
          <p:nvPr>
            <p:ph sz="half" idx="1"/>
          </p:nvPr>
        </p:nvSpPr>
        <p:spPr>
          <a:xfrm>
            <a:off x="581194" y="5475712"/>
            <a:ext cx="10993546" cy="590321"/>
          </a:xfrm>
        </p:spPr>
        <p:txBody>
          <a:bodyPr vert="horz" lIns="91440" tIns="45720" rIns="91440" bIns="45720" rtlCol="0" anchor="t">
            <a:normAutofit/>
          </a:bodyPr>
          <a:lstStyle/>
          <a:p>
            <a:pPr marL="0" indent="0">
              <a:buNone/>
            </a:pPr>
            <a:r>
              <a:rPr lang="en-US" sz="1600" cap="all" dirty="0">
                <a:solidFill>
                  <a:srgbClr val="FFFFFF">
                    <a:alpha val="75000"/>
                  </a:srgbClr>
                </a:solidFill>
              </a:rPr>
              <a:t>Rising water levels is causing destructive flooding, coastal erosion and some islands will submerge</a:t>
            </a:r>
          </a:p>
        </p:txBody>
      </p:sp>
    </p:spTree>
    <p:extLst>
      <p:ext uri="{BB962C8B-B14F-4D97-AF65-F5344CB8AC3E}">
        <p14:creationId xmlns:p14="http://schemas.microsoft.com/office/powerpoint/2010/main" val="627904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bird standing on a rocky beach&#10;&#10;Description automatically generated">
            <a:extLst>
              <a:ext uri="{FF2B5EF4-FFF2-40B4-BE49-F238E27FC236}">
                <a16:creationId xmlns:a16="http://schemas.microsoft.com/office/drawing/2014/main" id="{EB87E307-6354-C44E-A5AB-F12C7E14BB64}"/>
              </a:ext>
            </a:extLst>
          </p:cNvPr>
          <p:cNvPicPr>
            <a:picLocks noGrp="1" noChangeAspect="1"/>
          </p:cNvPicPr>
          <p:nvPr>
            <p:ph sz="half" idx="1"/>
          </p:nvPr>
        </p:nvPicPr>
        <p:blipFill rotWithShape="1">
          <a:blip r:embed="rId2"/>
          <a:srcRect t="23391" r="9091"/>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4965FF-C36F-E24E-9A0E-508BCAF983DC}"/>
              </a:ext>
            </a:extLst>
          </p:cNvPr>
          <p:cNvSpPr>
            <a:spLocks noGrp="1"/>
          </p:cNvSpPr>
          <p:nvPr>
            <p:ph type="title"/>
          </p:nvPr>
        </p:nvSpPr>
        <p:spPr>
          <a:xfrm>
            <a:off x="681540" y="1131195"/>
            <a:ext cx="3730810" cy="1247938"/>
          </a:xfrm>
        </p:spPr>
        <p:txBody>
          <a:bodyPr vert="horz" lIns="91440" tIns="45720" rIns="91440" bIns="45720" rtlCol="0" anchor="ctr">
            <a:normAutofit/>
          </a:bodyPr>
          <a:lstStyle/>
          <a:p>
            <a:pPr>
              <a:lnSpc>
                <a:spcPct val="90000"/>
              </a:lnSpc>
            </a:pPr>
            <a:r>
              <a:rPr lang="en-US" sz="2000">
                <a:solidFill>
                  <a:srgbClr val="FFFFFF"/>
                </a:solidFill>
              </a:rPr>
              <a:t>Declining water quality – </a:t>
            </a:r>
            <a:br>
              <a:rPr lang="en-US" sz="2000">
                <a:solidFill>
                  <a:srgbClr val="FFFFFF"/>
                </a:solidFill>
              </a:rPr>
            </a:br>
            <a:r>
              <a:rPr lang="en-US" sz="2000">
                <a:solidFill>
                  <a:srgbClr val="FFFFFF"/>
                </a:solidFill>
              </a:rPr>
              <a:t>Acidic oceans and warmer rivers</a:t>
            </a:r>
          </a:p>
        </p:txBody>
      </p:sp>
      <p:sp>
        <p:nvSpPr>
          <p:cNvPr id="4" name="Content Placeholder 3">
            <a:extLst>
              <a:ext uri="{FF2B5EF4-FFF2-40B4-BE49-F238E27FC236}">
                <a16:creationId xmlns:a16="http://schemas.microsoft.com/office/drawing/2014/main" id="{86C543B3-0714-5F41-82EE-6DA2BA7DD98B}"/>
              </a:ext>
            </a:extLst>
          </p:cNvPr>
          <p:cNvSpPr>
            <a:spLocks noGrp="1"/>
          </p:cNvSpPr>
          <p:nvPr>
            <p:ph sz="half" idx="2"/>
          </p:nvPr>
        </p:nvSpPr>
        <p:spPr>
          <a:xfrm>
            <a:off x="678531" y="2438399"/>
            <a:ext cx="3730810" cy="3505201"/>
          </a:xfrm>
        </p:spPr>
        <p:txBody>
          <a:bodyPr vert="horz" lIns="91440" tIns="45720" rIns="91440" bIns="45720" rtlCol="0" anchor="ctr">
            <a:normAutofit/>
          </a:bodyPr>
          <a:lstStyle/>
          <a:p>
            <a:r>
              <a:rPr lang="en-US" dirty="0">
                <a:solidFill>
                  <a:srgbClr val="FFFFFF"/>
                </a:solidFill>
              </a:rPr>
              <a:t>Aquatic animals are stressed by reduced oxygen in the water</a:t>
            </a:r>
          </a:p>
          <a:p>
            <a:r>
              <a:rPr lang="en-US" dirty="0">
                <a:solidFill>
                  <a:srgbClr val="FFFFFF"/>
                </a:solidFill>
              </a:rPr>
              <a:t>Increased air temp means less snow and more rain (precipitation).</a:t>
            </a:r>
          </a:p>
          <a:p>
            <a:r>
              <a:rPr lang="en-US" dirty="0">
                <a:solidFill>
                  <a:srgbClr val="FFFFFF"/>
                </a:solidFill>
              </a:rPr>
              <a:t> Increased rain washes away sediment, pathogens, pesticides (</a:t>
            </a:r>
            <a:r>
              <a:rPr lang="en-US" dirty="0" err="1">
                <a:solidFill>
                  <a:srgbClr val="FFFFFF"/>
                </a:solidFill>
              </a:rPr>
              <a:t>inc.</a:t>
            </a:r>
            <a:r>
              <a:rPr lang="en-US" dirty="0">
                <a:solidFill>
                  <a:srgbClr val="FFFFFF"/>
                </a:solidFill>
              </a:rPr>
              <a:t> nitrogen from agriculture) and increases pollution downstream creates ideal conditions for harmful algae and bacteria</a:t>
            </a:r>
          </a:p>
        </p:txBody>
      </p:sp>
    </p:spTree>
    <p:extLst>
      <p:ext uri="{BB962C8B-B14F-4D97-AF65-F5344CB8AC3E}">
        <p14:creationId xmlns:p14="http://schemas.microsoft.com/office/powerpoint/2010/main" val="163138737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83A0BEF-8FBF-3F44-B1D8-C495BE881E3E}"/>
              </a:ext>
            </a:extLst>
          </p:cNvPr>
          <p:cNvSpPr>
            <a:spLocks noGrp="1"/>
          </p:cNvSpPr>
          <p:nvPr>
            <p:ph type="title"/>
          </p:nvPr>
        </p:nvSpPr>
        <p:spPr>
          <a:xfrm>
            <a:off x="8013433" y="702156"/>
            <a:ext cx="3568661" cy="1188720"/>
          </a:xfrm>
        </p:spPr>
        <p:txBody>
          <a:bodyPr vert="horz" lIns="91440" tIns="45720" rIns="91440" bIns="45720" rtlCol="0" anchor="b">
            <a:normAutofit fontScale="90000"/>
          </a:bodyPr>
          <a:lstStyle/>
          <a:p>
            <a:pPr>
              <a:lnSpc>
                <a:spcPct val="90000"/>
              </a:lnSpc>
            </a:pPr>
            <a:r>
              <a:rPr lang="en-US" sz="2000" dirty="0"/>
              <a:t>The science shows that, in general terms, the global north will get wetter and the south drier</a:t>
            </a:r>
          </a:p>
        </p:txBody>
      </p:sp>
      <p:pic>
        <p:nvPicPr>
          <p:cNvPr id="6" name="Content Placeholder 5" descr="A pile of dirt&#10;&#10;Description automatically generated">
            <a:extLst>
              <a:ext uri="{FF2B5EF4-FFF2-40B4-BE49-F238E27FC236}">
                <a16:creationId xmlns:a16="http://schemas.microsoft.com/office/drawing/2014/main" id="{6F94F188-D668-1F49-856B-7DDDC7D52055}"/>
              </a:ext>
            </a:extLst>
          </p:cNvPr>
          <p:cNvPicPr>
            <a:picLocks noGrp="1" noChangeAspect="1"/>
          </p:cNvPicPr>
          <p:nvPr>
            <p:ph sz="half" idx="2"/>
          </p:nvPr>
        </p:nvPicPr>
        <p:blipFill rotWithShape="1">
          <a:blip r:embed="rId2"/>
          <a:srcRect l="6451" r="20733" b="-1"/>
          <a:stretch/>
        </p:blipFill>
        <p:spPr>
          <a:xfrm>
            <a:off x="20" y="10"/>
            <a:ext cx="7537685" cy="6857990"/>
          </a:xfrm>
          <a:prstGeom prst="rect">
            <a:avLst/>
          </a:prstGeom>
        </p:spPr>
      </p:pic>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3FF92CD-DCCD-B84E-966A-D4A62B95B3F3}"/>
              </a:ext>
            </a:extLst>
          </p:cNvPr>
          <p:cNvSpPr>
            <a:spLocks noGrp="1"/>
          </p:cNvSpPr>
          <p:nvPr>
            <p:ph sz="half" idx="1"/>
          </p:nvPr>
        </p:nvSpPr>
        <p:spPr>
          <a:xfrm>
            <a:off x="8013433" y="2340864"/>
            <a:ext cx="3568661" cy="3634486"/>
          </a:xfrm>
        </p:spPr>
        <p:txBody>
          <a:bodyPr vert="horz" lIns="91440" tIns="45720" rIns="91440" bIns="45720" rtlCol="0" anchor="ctr">
            <a:normAutofit/>
          </a:bodyPr>
          <a:lstStyle/>
          <a:p>
            <a:r>
              <a:rPr lang="en-US" dirty="0"/>
              <a:t>‘A warmer climate causes more water to evaporate from both land and oceans…equally, a warmer atmosphere can hold more water – roughly four percent more water for every 1ºF rise in temperature’ </a:t>
            </a:r>
          </a:p>
          <a:p>
            <a:pPr marL="0" indent="0">
              <a:buNone/>
            </a:pPr>
            <a:r>
              <a:rPr lang="en-US" dirty="0"/>
              <a:t>	(</a:t>
            </a:r>
            <a:r>
              <a:rPr lang="en-US" dirty="0" err="1"/>
              <a:t>ucsusa.org</a:t>
            </a:r>
            <a:r>
              <a:rPr lang="en-US" dirty="0"/>
              <a:t> 2019).</a:t>
            </a:r>
          </a:p>
        </p:txBody>
      </p:sp>
    </p:spTree>
    <p:extLst>
      <p:ext uri="{BB962C8B-B14F-4D97-AF65-F5344CB8AC3E}">
        <p14:creationId xmlns:p14="http://schemas.microsoft.com/office/powerpoint/2010/main" val="1519784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Rectangle 119">
            <a:extLst>
              <a:ext uri="{FF2B5EF4-FFF2-40B4-BE49-F238E27FC236}">
                <a16:creationId xmlns:a16="http://schemas.microsoft.com/office/drawing/2014/main" id="{124E1A04-39B9-40B4-9262-CDD9ED752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2" name="Rectangle 121">
            <a:extLst>
              <a:ext uri="{FF2B5EF4-FFF2-40B4-BE49-F238E27FC236}">
                <a16:creationId xmlns:a16="http://schemas.microsoft.com/office/drawing/2014/main" id="{581B9858-A5E9-4EB2-830E-72BB81A84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4" name="Rectangle 123">
            <a:extLst>
              <a:ext uri="{FF2B5EF4-FFF2-40B4-BE49-F238E27FC236}">
                <a16:creationId xmlns:a16="http://schemas.microsoft.com/office/drawing/2014/main" id="{C83B291D-F718-46F4-AF9D-812BD0032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6" name="Rectangle 125">
            <a:extLst>
              <a:ext uri="{FF2B5EF4-FFF2-40B4-BE49-F238E27FC236}">
                <a16:creationId xmlns:a16="http://schemas.microsoft.com/office/drawing/2014/main" id="{86261C36-54A7-4257-8145-A85D30C0E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28" name="Rectangle 127">
            <a:extLst>
              <a:ext uri="{FF2B5EF4-FFF2-40B4-BE49-F238E27FC236}">
                <a16:creationId xmlns:a16="http://schemas.microsoft.com/office/drawing/2014/main" id="{3FD90186-F30E-41DE-BCC9-06B6C412E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Content Placeholder 27" descr="A herd of cattle standing on top of a sandy beach&#10;&#10;Description automatically generated">
            <a:extLst>
              <a:ext uri="{FF2B5EF4-FFF2-40B4-BE49-F238E27FC236}">
                <a16:creationId xmlns:a16="http://schemas.microsoft.com/office/drawing/2014/main" id="{E196F82B-6457-794C-B1D1-CCF0E9B1ADEE}"/>
              </a:ext>
            </a:extLst>
          </p:cNvPr>
          <p:cNvPicPr>
            <a:picLocks noGrp="1" noChangeAspect="1"/>
          </p:cNvPicPr>
          <p:nvPr>
            <p:ph sz="half" idx="2"/>
          </p:nvPr>
        </p:nvPicPr>
        <p:blipFill rotWithShape="1">
          <a:blip r:embed="rId2"/>
          <a:srcRect t="13621" r="-2" b="1438"/>
          <a:stretch/>
        </p:blipFill>
        <p:spPr>
          <a:xfrm>
            <a:off x="-2" y="-1"/>
            <a:ext cx="7554140" cy="4266954"/>
          </a:xfrm>
          <a:prstGeom prst="rect">
            <a:avLst/>
          </a:prstGeom>
        </p:spPr>
      </p:pic>
      <p:pic>
        <p:nvPicPr>
          <p:cNvPr id="91" name="Content Placeholder 21" descr="A person standing on top of a sandy beach&#10;&#10;Description automatically generated">
            <a:extLst>
              <a:ext uri="{FF2B5EF4-FFF2-40B4-BE49-F238E27FC236}">
                <a16:creationId xmlns:a16="http://schemas.microsoft.com/office/drawing/2014/main" id="{36635C84-44E3-8B4C-AFE3-7996143BA01B}"/>
              </a:ext>
            </a:extLst>
          </p:cNvPr>
          <p:cNvPicPr>
            <a:picLocks noChangeAspect="1"/>
          </p:cNvPicPr>
          <p:nvPr/>
        </p:nvPicPr>
        <p:blipFill rotWithShape="1">
          <a:blip r:embed="rId3"/>
          <a:srcRect r="469" b="3"/>
          <a:stretch/>
        </p:blipFill>
        <p:spPr>
          <a:xfrm>
            <a:off x="7596851" y="10"/>
            <a:ext cx="4595149" cy="2596864"/>
          </a:xfrm>
          <a:prstGeom prst="rect">
            <a:avLst/>
          </a:prstGeom>
        </p:spPr>
      </p:pic>
      <p:sp>
        <p:nvSpPr>
          <p:cNvPr id="130" name="Rectangle 129">
            <a:extLst>
              <a:ext uri="{FF2B5EF4-FFF2-40B4-BE49-F238E27FC236}">
                <a16:creationId xmlns:a16="http://schemas.microsoft.com/office/drawing/2014/main" id="{F3210EB2-7484-41FF-8189-5C048F60C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9256D8-9B8D-A841-89D1-0BBE1DC32BA9}"/>
              </a:ext>
            </a:extLst>
          </p:cNvPr>
          <p:cNvSpPr>
            <a:spLocks noGrp="1"/>
          </p:cNvSpPr>
          <p:nvPr>
            <p:ph type="title"/>
          </p:nvPr>
        </p:nvSpPr>
        <p:spPr>
          <a:xfrm>
            <a:off x="446531" y="5162026"/>
            <a:ext cx="6591957" cy="1037907"/>
          </a:xfrm>
        </p:spPr>
        <p:txBody>
          <a:bodyPr vert="horz" lIns="91440" tIns="45720" rIns="91440" bIns="45720" rtlCol="0" anchor="b">
            <a:normAutofit fontScale="90000"/>
          </a:bodyPr>
          <a:lstStyle/>
          <a:p>
            <a:pPr>
              <a:lnSpc>
                <a:spcPct val="90000"/>
              </a:lnSpc>
            </a:pPr>
            <a:r>
              <a:rPr lang="en-US" sz="3300" dirty="0">
                <a:solidFill>
                  <a:srgbClr val="FFFFFF"/>
                </a:solidFill>
              </a:rPr>
              <a:t>North and east Kenya, drought-induced creeping desertification is causing suffering.</a:t>
            </a:r>
          </a:p>
        </p:txBody>
      </p:sp>
      <p:sp>
        <p:nvSpPr>
          <p:cNvPr id="132" name="Rectangle 131">
            <a:extLst>
              <a:ext uri="{FF2B5EF4-FFF2-40B4-BE49-F238E27FC236}">
                <a16:creationId xmlns:a16="http://schemas.microsoft.com/office/drawing/2014/main" id="{BD9A18B0-0782-44A1-B999-5A0B4F62A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220158"/>
            <a:ext cx="7554921"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pic>
        <p:nvPicPr>
          <p:cNvPr id="56" name="Content Placeholder 7" descr="Children collecting water&#10;&#10;Description automatically generated">
            <a:extLst>
              <a:ext uri="{FF2B5EF4-FFF2-40B4-BE49-F238E27FC236}">
                <a16:creationId xmlns:a16="http://schemas.microsoft.com/office/drawing/2014/main" id="{BCF11A06-F210-0442-8F76-F83669EBFFEF}"/>
              </a:ext>
            </a:extLst>
          </p:cNvPr>
          <p:cNvPicPr>
            <a:picLocks noGrp="1" noChangeAspect="1"/>
          </p:cNvPicPr>
          <p:nvPr>
            <p:ph sz="half" idx="1"/>
          </p:nvPr>
        </p:nvPicPr>
        <p:blipFill rotWithShape="1">
          <a:blip r:embed="rId4"/>
          <a:srcRect l="13473" r="13770" b="3"/>
          <a:stretch/>
        </p:blipFill>
        <p:spPr>
          <a:xfrm>
            <a:off x="7554142" y="2650971"/>
            <a:ext cx="4637861" cy="4207029"/>
          </a:xfrm>
          <a:prstGeom prst="rect">
            <a:avLst/>
          </a:prstGeom>
        </p:spPr>
      </p:pic>
      <p:sp>
        <p:nvSpPr>
          <p:cNvPr id="134" name="Rectangle 133">
            <a:extLst>
              <a:ext uri="{FF2B5EF4-FFF2-40B4-BE49-F238E27FC236}">
                <a16:creationId xmlns:a16="http://schemas.microsoft.com/office/drawing/2014/main" id="{74E468B1-8EA7-411D-B785-E24321C1C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429" y="-460"/>
            <a:ext cx="91440"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6" name="Rectangle 135">
            <a:extLst>
              <a:ext uri="{FF2B5EF4-FFF2-40B4-BE49-F238E27FC236}">
                <a16:creationId xmlns:a16="http://schemas.microsoft.com/office/drawing/2014/main" id="{14A2409B-D43E-4943-8B22-8ECD020703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814560" y="273531"/>
            <a:ext cx="91440" cy="4663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2557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D0E7B0C-F7B3-5C49-857B-849E3C52DADA}"/>
              </a:ext>
            </a:extLst>
          </p:cNvPr>
          <p:cNvSpPr>
            <a:spLocks noGrp="1"/>
          </p:cNvSpPr>
          <p:nvPr>
            <p:ph type="title"/>
          </p:nvPr>
        </p:nvSpPr>
        <p:spPr>
          <a:xfrm>
            <a:off x="8013433" y="702156"/>
            <a:ext cx="3568661" cy="1188720"/>
          </a:xfrm>
        </p:spPr>
        <p:txBody>
          <a:bodyPr vert="horz" lIns="91440" tIns="45720" rIns="91440" bIns="45720" rtlCol="0" anchor="b">
            <a:normAutofit/>
          </a:bodyPr>
          <a:lstStyle/>
          <a:p>
            <a:pPr>
              <a:lnSpc>
                <a:spcPct val="90000"/>
              </a:lnSpc>
            </a:pPr>
            <a:r>
              <a:rPr lang="en-US" sz="2000" dirty="0"/>
              <a:t>Without an income harvest failure produces vital adaptation consequences</a:t>
            </a:r>
          </a:p>
        </p:txBody>
      </p:sp>
      <p:pic>
        <p:nvPicPr>
          <p:cNvPr id="6" name="Content Placeholder 5" descr="A person that is standing in the dirt&#10;&#10;Description automatically generated">
            <a:extLst>
              <a:ext uri="{FF2B5EF4-FFF2-40B4-BE49-F238E27FC236}">
                <a16:creationId xmlns:a16="http://schemas.microsoft.com/office/drawing/2014/main" id="{1D8FBE8E-38EB-1F4E-B57C-77E7FBAE9362}"/>
              </a:ext>
            </a:extLst>
          </p:cNvPr>
          <p:cNvPicPr>
            <a:picLocks noGrp="1" noChangeAspect="1"/>
          </p:cNvPicPr>
          <p:nvPr>
            <p:ph sz="half" idx="2"/>
          </p:nvPr>
        </p:nvPicPr>
        <p:blipFill rotWithShape="1">
          <a:blip r:embed="rId2"/>
          <a:srcRect l="11208" r="15701"/>
          <a:stretch/>
        </p:blipFill>
        <p:spPr>
          <a:xfrm>
            <a:off x="20" y="10"/>
            <a:ext cx="7537685" cy="6857990"/>
          </a:xfrm>
          <a:prstGeom prst="rect">
            <a:avLst/>
          </a:prstGeom>
        </p:spPr>
      </p:pic>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A4DCD0-64A1-2540-ABA0-6BEC9425BF70}"/>
              </a:ext>
            </a:extLst>
          </p:cNvPr>
          <p:cNvSpPr>
            <a:spLocks noGrp="1"/>
          </p:cNvSpPr>
          <p:nvPr>
            <p:ph sz="half" idx="1"/>
          </p:nvPr>
        </p:nvSpPr>
        <p:spPr>
          <a:xfrm>
            <a:off x="8013433" y="2340864"/>
            <a:ext cx="3568661" cy="3634486"/>
          </a:xfrm>
        </p:spPr>
        <p:txBody>
          <a:bodyPr vert="horz" lIns="91440" tIns="45720" rIns="91440" bIns="45720" rtlCol="0" anchor="ctr">
            <a:normAutofit/>
          </a:bodyPr>
          <a:lstStyle/>
          <a:p>
            <a:pPr>
              <a:lnSpc>
                <a:spcPct val="90000"/>
              </a:lnSpc>
            </a:pPr>
            <a:r>
              <a:rPr lang="en-US" dirty="0"/>
              <a:t>Horticulturalists rely on the environment to survive</a:t>
            </a:r>
          </a:p>
          <a:p>
            <a:pPr>
              <a:lnSpc>
                <a:spcPct val="90000"/>
              </a:lnSpc>
            </a:pPr>
            <a:r>
              <a:rPr lang="en-US" dirty="0"/>
              <a:t>Climate change makes planting insecure; people </a:t>
            </a:r>
            <a:r>
              <a:rPr lang="en-US" dirty="0" err="1"/>
              <a:t>labour</a:t>
            </a:r>
            <a:r>
              <a:rPr lang="en-US" dirty="0"/>
              <a:t> but their plants die</a:t>
            </a:r>
          </a:p>
          <a:p>
            <a:pPr>
              <a:lnSpc>
                <a:spcPct val="90000"/>
              </a:lnSpc>
            </a:pPr>
            <a:r>
              <a:rPr lang="en-US" dirty="0"/>
              <a:t>Years without harvests has increased charcoal production to create an income so that food can be purchased</a:t>
            </a:r>
          </a:p>
          <a:p>
            <a:pPr>
              <a:lnSpc>
                <a:spcPct val="90000"/>
              </a:lnSpc>
            </a:pPr>
            <a:r>
              <a:rPr lang="en-US" dirty="0"/>
              <a:t>Increased deforestation reduces biodiversity, but increases soil aridity and air temps</a:t>
            </a:r>
          </a:p>
        </p:txBody>
      </p:sp>
    </p:spTree>
    <p:extLst>
      <p:ext uri="{BB962C8B-B14F-4D97-AF65-F5344CB8AC3E}">
        <p14:creationId xmlns:p14="http://schemas.microsoft.com/office/powerpoint/2010/main" val="22088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124E1A04-39B9-40B4-9262-CDD9ED752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104">
            <a:extLst>
              <a:ext uri="{FF2B5EF4-FFF2-40B4-BE49-F238E27FC236}">
                <a16:creationId xmlns:a16="http://schemas.microsoft.com/office/drawing/2014/main" id="{581B9858-A5E9-4EB2-830E-72BB81A84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106">
            <a:extLst>
              <a:ext uri="{FF2B5EF4-FFF2-40B4-BE49-F238E27FC236}">
                <a16:creationId xmlns:a16="http://schemas.microsoft.com/office/drawing/2014/main" id="{C83B291D-F718-46F4-AF9D-812BD0032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108">
            <a:extLst>
              <a:ext uri="{FF2B5EF4-FFF2-40B4-BE49-F238E27FC236}">
                <a16:creationId xmlns:a16="http://schemas.microsoft.com/office/drawing/2014/main" id="{26CE20F2-4BFC-4B5B-B1B9-B3A04E58F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60"/>
            <a:ext cx="12192139" cy="68584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8" name="Content Placeholder 13">
            <a:extLst>
              <a:ext uri="{FF2B5EF4-FFF2-40B4-BE49-F238E27FC236}">
                <a16:creationId xmlns:a16="http://schemas.microsoft.com/office/drawing/2014/main" id="{D369647E-34F4-A84E-8D13-C0EAD34AA9AA}"/>
              </a:ext>
            </a:extLst>
          </p:cNvPr>
          <p:cNvPicPr>
            <a:picLocks noChangeAspect="1"/>
          </p:cNvPicPr>
          <p:nvPr/>
        </p:nvPicPr>
        <p:blipFill rotWithShape="1">
          <a:blip r:embed="rId2"/>
          <a:srcRect l="15476" r="15185"/>
          <a:stretch/>
        </p:blipFill>
        <p:spPr>
          <a:xfrm>
            <a:off x="4530515" y="-1"/>
            <a:ext cx="3851789" cy="6858000"/>
          </a:xfrm>
          <a:prstGeom prst="rect">
            <a:avLst/>
          </a:prstGeom>
        </p:spPr>
      </p:pic>
      <p:pic>
        <p:nvPicPr>
          <p:cNvPr id="44" name="Content Placeholder 5" descr="A tree in a forest&#10;&#10;Description automatically generated">
            <a:extLst>
              <a:ext uri="{FF2B5EF4-FFF2-40B4-BE49-F238E27FC236}">
                <a16:creationId xmlns:a16="http://schemas.microsoft.com/office/drawing/2014/main" id="{42626ACD-44AB-984E-87C4-73FCA82421DF}"/>
              </a:ext>
            </a:extLst>
          </p:cNvPr>
          <p:cNvPicPr>
            <a:picLocks noChangeAspect="1"/>
          </p:cNvPicPr>
          <p:nvPr/>
        </p:nvPicPr>
        <p:blipFill rotWithShape="1">
          <a:blip r:embed="rId3"/>
          <a:srcRect t="2171" r="3" b="3"/>
          <a:stretch/>
        </p:blipFill>
        <p:spPr>
          <a:xfrm>
            <a:off x="-1" y="3"/>
            <a:ext cx="4578272" cy="2608957"/>
          </a:xfrm>
          <a:prstGeom prst="rect">
            <a:avLst/>
          </a:prstGeom>
        </p:spPr>
      </p:pic>
      <p:sp>
        <p:nvSpPr>
          <p:cNvPr id="111" name="Rectangle 110">
            <a:extLst>
              <a:ext uri="{FF2B5EF4-FFF2-40B4-BE49-F238E27FC236}">
                <a16:creationId xmlns:a16="http://schemas.microsoft.com/office/drawing/2014/main" id="{2C2811D4-5347-4268-B736-DF29160D7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2054"/>
            <a:ext cx="4576634" cy="4235946"/>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D76743-EB64-E842-A622-F4CEA82F3BA8}"/>
              </a:ext>
            </a:extLst>
          </p:cNvPr>
          <p:cNvSpPr>
            <a:spLocks noGrp="1"/>
          </p:cNvSpPr>
          <p:nvPr>
            <p:ph type="title"/>
          </p:nvPr>
        </p:nvSpPr>
        <p:spPr>
          <a:xfrm>
            <a:off x="584200" y="3066618"/>
            <a:ext cx="3412067" cy="850174"/>
          </a:xfrm>
        </p:spPr>
        <p:txBody>
          <a:bodyPr vert="horz" lIns="91440" tIns="45720" rIns="91440" bIns="45720" rtlCol="0" anchor="ctr">
            <a:normAutofit/>
          </a:bodyPr>
          <a:lstStyle/>
          <a:p>
            <a:pPr>
              <a:lnSpc>
                <a:spcPct val="90000"/>
              </a:lnSpc>
            </a:pPr>
            <a:r>
              <a:rPr lang="en-US" sz="2200" b="0" kern="1200" cap="all">
                <a:solidFill>
                  <a:srgbClr val="FFFFFF"/>
                </a:solidFill>
                <a:latin typeface="+mj-lt"/>
                <a:ea typeface="+mj-ea"/>
                <a:cs typeface="+mj-cs"/>
              </a:rPr>
              <a:t>Deforestation of Africa for charcoal</a:t>
            </a:r>
          </a:p>
        </p:txBody>
      </p:sp>
      <p:sp>
        <p:nvSpPr>
          <p:cNvPr id="113" name="Rectangle 112">
            <a:extLst>
              <a:ext uri="{FF2B5EF4-FFF2-40B4-BE49-F238E27FC236}">
                <a16:creationId xmlns:a16="http://schemas.microsoft.com/office/drawing/2014/main" id="{C9313C9E-0227-4919-B36E-DE3343267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sp>
      <p:sp>
        <p:nvSpPr>
          <p:cNvPr id="100" name="Content Placeholder 99">
            <a:extLst>
              <a:ext uri="{FF2B5EF4-FFF2-40B4-BE49-F238E27FC236}">
                <a16:creationId xmlns:a16="http://schemas.microsoft.com/office/drawing/2014/main" id="{FD780FC5-34C9-435E-9608-A99C49224AA6}"/>
              </a:ext>
            </a:extLst>
          </p:cNvPr>
          <p:cNvSpPr>
            <a:spLocks noGrp="1"/>
          </p:cNvSpPr>
          <p:nvPr>
            <p:ph sz="half" idx="2"/>
          </p:nvPr>
        </p:nvSpPr>
        <p:spPr>
          <a:xfrm>
            <a:off x="581193" y="4102059"/>
            <a:ext cx="3415074" cy="2154552"/>
          </a:xfrm>
        </p:spPr>
        <p:txBody>
          <a:bodyPr vert="horz" lIns="91440" tIns="45720" rIns="91440" bIns="45720" rtlCol="0" anchor="t">
            <a:normAutofit/>
          </a:bodyPr>
          <a:lstStyle/>
          <a:p>
            <a:r>
              <a:rPr lang="en-US" dirty="0">
                <a:solidFill>
                  <a:srgbClr val="FFFFFF"/>
                </a:solidFill>
              </a:rPr>
              <a:t>One tree creates a few bags of charcoal. Each bag sells for just more than 2 kg of maize flour.</a:t>
            </a:r>
          </a:p>
          <a:p>
            <a:r>
              <a:rPr lang="en-US" dirty="0">
                <a:solidFill>
                  <a:srgbClr val="FFFFFF"/>
                </a:solidFill>
              </a:rPr>
              <a:t>Most families need 2 bags of maize per day</a:t>
            </a:r>
          </a:p>
          <a:p>
            <a:pPr marL="0" indent="0">
              <a:buNone/>
            </a:pPr>
            <a:endParaRPr lang="en-US" dirty="0">
              <a:solidFill>
                <a:srgbClr val="FFFFFF"/>
              </a:solidFill>
            </a:endParaRPr>
          </a:p>
        </p:txBody>
      </p:sp>
      <p:sp>
        <p:nvSpPr>
          <p:cNvPr id="115" name="Rectangle 114">
            <a:extLst>
              <a:ext uri="{FF2B5EF4-FFF2-40B4-BE49-F238E27FC236}">
                <a16:creationId xmlns:a16="http://schemas.microsoft.com/office/drawing/2014/main" id="{74EFA34C-3CB6-4E42-AA45-8B85EB878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Content Placeholder 9" descr="A picture containing ground, outdoor, person, sky&#10;&#10;Description automatically generated">
            <a:extLst>
              <a:ext uri="{FF2B5EF4-FFF2-40B4-BE49-F238E27FC236}">
                <a16:creationId xmlns:a16="http://schemas.microsoft.com/office/drawing/2014/main" id="{77FFDE1D-541C-9040-8CD3-0F97C8432EC9}"/>
              </a:ext>
            </a:extLst>
          </p:cNvPr>
          <p:cNvPicPr>
            <a:picLocks noGrp="1" noChangeAspect="1"/>
          </p:cNvPicPr>
          <p:nvPr>
            <p:ph sz="half" idx="1"/>
          </p:nvPr>
        </p:nvPicPr>
        <p:blipFill rotWithShape="1">
          <a:blip r:embed="rId4"/>
          <a:srcRect l="22221" r="38755" b="1"/>
          <a:stretch/>
        </p:blipFill>
        <p:spPr>
          <a:xfrm>
            <a:off x="8382302" y="-471"/>
            <a:ext cx="3809697" cy="6858000"/>
          </a:xfrm>
          <a:prstGeom prst="rect">
            <a:avLst/>
          </a:prstGeom>
        </p:spPr>
      </p:pic>
      <p:sp>
        <p:nvSpPr>
          <p:cNvPr id="117" name="Rectangle 116">
            <a:extLst>
              <a:ext uri="{FF2B5EF4-FFF2-40B4-BE49-F238E27FC236}">
                <a16:creationId xmlns:a16="http://schemas.microsoft.com/office/drawing/2014/main" id="{154D46EC-BBDD-4492-86BC-7AC7F34E5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859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813145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2AD46C-8236-FB46-AFAD-66F119D4B5A7}"/>
              </a:ext>
            </a:extLst>
          </p:cNvPr>
          <p:cNvSpPr>
            <a:spLocks noGrp="1"/>
          </p:cNvSpPr>
          <p:nvPr>
            <p:ph type="title"/>
          </p:nvPr>
        </p:nvSpPr>
        <p:spPr>
          <a:xfrm>
            <a:off x="8013433" y="702156"/>
            <a:ext cx="3568661" cy="1188720"/>
          </a:xfrm>
        </p:spPr>
        <p:txBody>
          <a:bodyPr vert="horz" lIns="91440" tIns="45720" rIns="91440" bIns="45720" rtlCol="0" anchor="b">
            <a:normAutofit/>
          </a:bodyPr>
          <a:lstStyle/>
          <a:p>
            <a:pPr>
              <a:lnSpc>
                <a:spcPct val="90000"/>
              </a:lnSpc>
            </a:pPr>
            <a:r>
              <a:rPr lang="en-US" sz="2000"/>
              <a:t>Global impact of the destruction of the last tropical forests in Africa</a:t>
            </a:r>
          </a:p>
        </p:txBody>
      </p:sp>
      <p:pic>
        <p:nvPicPr>
          <p:cNvPr id="6" name="Content Placeholder 5" descr="A picture containing grass, outdoor, text, ground&#10;&#10;Description automatically generated">
            <a:extLst>
              <a:ext uri="{FF2B5EF4-FFF2-40B4-BE49-F238E27FC236}">
                <a16:creationId xmlns:a16="http://schemas.microsoft.com/office/drawing/2014/main" id="{8C0B654B-7FD6-F242-AC40-A9491BF5CC9E}"/>
              </a:ext>
            </a:extLst>
          </p:cNvPr>
          <p:cNvPicPr>
            <a:picLocks noGrp="1" noChangeAspect="1"/>
          </p:cNvPicPr>
          <p:nvPr>
            <p:ph sz="half" idx="2"/>
          </p:nvPr>
        </p:nvPicPr>
        <p:blipFill rotWithShape="1">
          <a:blip r:embed="rId2"/>
          <a:srcRect l="8908" r="8659"/>
          <a:stretch/>
        </p:blipFill>
        <p:spPr>
          <a:xfrm>
            <a:off x="21" y="10"/>
            <a:ext cx="7158018" cy="6857990"/>
          </a:xfrm>
          <a:prstGeom prst="rect">
            <a:avLst/>
          </a:prstGeom>
        </p:spPr>
      </p:pic>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6DC9445-797D-C146-9FBF-CDBB6389D622}"/>
              </a:ext>
            </a:extLst>
          </p:cNvPr>
          <p:cNvSpPr>
            <a:spLocks noGrp="1"/>
          </p:cNvSpPr>
          <p:nvPr>
            <p:ph sz="half" idx="1"/>
          </p:nvPr>
        </p:nvSpPr>
        <p:spPr>
          <a:xfrm>
            <a:off x="7572375" y="1890876"/>
            <a:ext cx="4457700" cy="4967124"/>
          </a:xfrm>
        </p:spPr>
        <p:txBody>
          <a:bodyPr vert="horz" lIns="91440" tIns="45720" rIns="91440" bIns="45720" rtlCol="0" anchor="ctr">
            <a:normAutofit fontScale="92500" lnSpcReduction="10000"/>
          </a:bodyPr>
          <a:lstStyle/>
          <a:p>
            <a:pPr>
              <a:lnSpc>
                <a:spcPct val="90000"/>
              </a:lnSpc>
            </a:pPr>
            <a:r>
              <a:rPr lang="en-US" dirty="0"/>
              <a:t>‘Rainforests cool the air above them by turning water from the soil into moisture in the air. Chop the trees down, and you remove the cooling effect ... if all the trees in the tropics were cut down global temperatures could increase by as much as 0.7 degrees.</a:t>
            </a:r>
          </a:p>
          <a:p>
            <a:pPr>
              <a:lnSpc>
                <a:spcPct val="90000"/>
              </a:lnSpc>
            </a:pPr>
            <a:r>
              <a:rPr lang="en-US" dirty="0"/>
              <a:t>With the trees gone the air warms up, creating large, rising masses of warm air. When these air masses hit the upper reaches of the atmosphere, they create ripples called teleconnections that flow towards the mid- and higher latitudes.</a:t>
            </a:r>
          </a:p>
          <a:p>
            <a:pPr>
              <a:lnSpc>
                <a:spcPct val="90000"/>
              </a:lnSpc>
            </a:pPr>
            <a:r>
              <a:rPr lang="en-US" dirty="0"/>
              <a:t>“Imagine steam rising off a pot of boiling water, hitting the ceiling in your kitchen and flowing outward, along the ceiling, out the door to your hallway.”’ (</a:t>
            </a:r>
            <a:r>
              <a:rPr lang="en-US" dirty="0" err="1"/>
              <a:t>Mcsweeny</a:t>
            </a:r>
            <a:r>
              <a:rPr lang="en-US" dirty="0"/>
              <a:t> citing Lawrence 2014)</a:t>
            </a:r>
          </a:p>
          <a:p>
            <a:pPr>
              <a:lnSpc>
                <a:spcPct val="90000"/>
              </a:lnSpc>
            </a:pPr>
            <a:r>
              <a:rPr lang="en-US" dirty="0"/>
              <a:t>Cutting forests in Africa affects Europe.</a:t>
            </a:r>
          </a:p>
          <a:p>
            <a:pPr>
              <a:lnSpc>
                <a:spcPct val="90000"/>
              </a:lnSpc>
            </a:pPr>
            <a:endParaRPr lang="en-US" sz="1100" dirty="0"/>
          </a:p>
        </p:txBody>
      </p:sp>
    </p:spTree>
    <p:extLst>
      <p:ext uri="{BB962C8B-B14F-4D97-AF65-F5344CB8AC3E}">
        <p14:creationId xmlns:p14="http://schemas.microsoft.com/office/powerpoint/2010/main" val="1427033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41CFB68-2E57-F14D-A98F-498891F31675}"/>
              </a:ext>
            </a:extLst>
          </p:cNvPr>
          <p:cNvSpPr>
            <a:spLocks noGrp="1"/>
          </p:cNvSpPr>
          <p:nvPr>
            <p:ph type="title"/>
          </p:nvPr>
        </p:nvSpPr>
        <p:spPr>
          <a:xfrm>
            <a:off x="8013433" y="702156"/>
            <a:ext cx="3568661" cy="1188720"/>
          </a:xfrm>
        </p:spPr>
        <p:txBody>
          <a:bodyPr vert="horz" lIns="91440" tIns="45720" rIns="91440" bIns="45720" rtlCol="0" anchor="b">
            <a:normAutofit/>
          </a:bodyPr>
          <a:lstStyle/>
          <a:p>
            <a:r>
              <a:rPr lang="en-US"/>
              <a:t>Wales leads the world, again!</a:t>
            </a:r>
          </a:p>
        </p:txBody>
      </p:sp>
      <p:pic>
        <p:nvPicPr>
          <p:cNvPr id="10" name="Content Placeholder 9" descr="A group of people standing in front of a crowd posing for the camera&#10;&#10;Description automatically generated">
            <a:extLst>
              <a:ext uri="{FF2B5EF4-FFF2-40B4-BE49-F238E27FC236}">
                <a16:creationId xmlns:a16="http://schemas.microsoft.com/office/drawing/2014/main" id="{1C27ACFA-D2F7-E04F-B879-9F99077D392D}"/>
              </a:ext>
            </a:extLst>
          </p:cNvPr>
          <p:cNvPicPr>
            <a:picLocks noGrp="1" noChangeAspect="1"/>
          </p:cNvPicPr>
          <p:nvPr>
            <p:ph sz="half" idx="2"/>
          </p:nvPr>
        </p:nvPicPr>
        <p:blipFill rotWithShape="1">
          <a:blip r:embed="rId2"/>
          <a:srcRect l="26317" r="11859"/>
          <a:stretch/>
        </p:blipFill>
        <p:spPr>
          <a:xfrm>
            <a:off x="20" y="10"/>
            <a:ext cx="7537685" cy="6857990"/>
          </a:xfrm>
          <a:prstGeom prst="rect">
            <a:avLst/>
          </a:prstGeom>
        </p:spPr>
      </p:pic>
      <p:sp>
        <p:nvSpPr>
          <p:cNvPr id="32" name="Rectangle 3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5010F29-426B-EC47-AF77-15F2909A0F64}"/>
              </a:ext>
            </a:extLst>
          </p:cNvPr>
          <p:cNvSpPr>
            <a:spLocks noGrp="1"/>
          </p:cNvSpPr>
          <p:nvPr>
            <p:ph sz="half" idx="1"/>
          </p:nvPr>
        </p:nvSpPr>
        <p:spPr>
          <a:xfrm>
            <a:off x="8013433" y="2340864"/>
            <a:ext cx="3568661" cy="3634486"/>
          </a:xfrm>
        </p:spPr>
        <p:txBody>
          <a:bodyPr vert="horz" lIns="91440" tIns="45720" rIns="91440" bIns="45720" rtlCol="0" anchor="ctr">
            <a:normAutofit lnSpcReduction="10000"/>
          </a:bodyPr>
          <a:lstStyle/>
          <a:p>
            <a:r>
              <a:rPr lang="en-US" dirty="0"/>
              <a:t>At the end of April this year, Wales was the first country to declare a climate emergency and offered its intention to create a low carbon economy by 2030….a couple of days later, after pressure from the </a:t>
            </a:r>
            <a:r>
              <a:rPr lang="en-US" dirty="0" err="1"/>
              <a:t>Labour</a:t>
            </a:r>
            <a:r>
              <a:rPr lang="en-US" dirty="0"/>
              <a:t> party, the UK govt did the same, claiming it was the first country in the world to do so after pressure from </a:t>
            </a:r>
            <a:r>
              <a:rPr lang="en-US" dirty="0" err="1"/>
              <a:t>eXtinction</a:t>
            </a:r>
            <a:r>
              <a:rPr lang="en-US" dirty="0"/>
              <a:t> Rebellion and youth groups including Greta.</a:t>
            </a:r>
          </a:p>
        </p:txBody>
      </p:sp>
    </p:spTree>
    <p:extLst>
      <p:ext uri="{BB962C8B-B14F-4D97-AF65-F5344CB8AC3E}">
        <p14:creationId xmlns:p14="http://schemas.microsoft.com/office/powerpoint/2010/main" val="78684330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AE309D-FDFC-EF4F-BDAF-4B2FFA3F1BEB}"/>
              </a:ext>
            </a:extLst>
          </p:cNvPr>
          <p:cNvSpPr>
            <a:spLocks noGrp="1"/>
          </p:cNvSpPr>
          <p:nvPr>
            <p:ph type="title"/>
          </p:nvPr>
        </p:nvSpPr>
        <p:spPr>
          <a:xfrm>
            <a:off x="8013433" y="702156"/>
            <a:ext cx="3568661" cy="1188720"/>
          </a:xfrm>
        </p:spPr>
        <p:txBody>
          <a:bodyPr vert="horz" lIns="91440" tIns="45720" rIns="91440" bIns="45720" rtlCol="0" anchor="b">
            <a:normAutofit/>
          </a:bodyPr>
          <a:lstStyle/>
          <a:p>
            <a:r>
              <a:rPr lang="en-US" dirty="0"/>
              <a:t>IN conclusion</a:t>
            </a:r>
          </a:p>
        </p:txBody>
      </p:sp>
      <p:pic>
        <p:nvPicPr>
          <p:cNvPr id="6" name="Content Placeholder 5" descr="A picture containing sky, outdoor, person, transport&#10;&#10;Description automatically generated">
            <a:extLst>
              <a:ext uri="{FF2B5EF4-FFF2-40B4-BE49-F238E27FC236}">
                <a16:creationId xmlns:a16="http://schemas.microsoft.com/office/drawing/2014/main" id="{5056C036-45CB-2544-B6A7-BA2111F6D300}"/>
              </a:ext>
            </a:extLst>
          </p:cNvPr>
          <p:cNvPicPr>
            <a:picLocks noGrp="1" noChangeAspect="1"/>
          </p:cNvPicPr>
          <p:nvPr>
            <p:ph sz="half" idx="2"/>
          </p:nvPr>
        </p:nvPicPr>
        <p:blipFill rotWithShape="1">
          <a:blip r:embed="rId2"/>
          <a:srcRect l="13272" r="15562" b="1"/>
          <a:stretch/>
        </p:blipFill>
        <p:spPr>
          <a:xfrm>
            <a:off x="20" y="10"/>
            <a:ext cx="7537685" cy="6857990"/>
          </a:xfrm>
          <a:prstGeom prst="rect">
            <a:avLst/>
          </a:prstGeom>
        </p:spPr>
      </p:pic>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DD693E-AA1B-9F45-B692-3E24FBD61003}"/>
              </a:ext>
            </a:extLst>
          </p:cNvPr>
          <p:cNvSpPr>
            <a:spLocks noGrp="1"/>
          </p:cNvSpPr>
          <p:nvPr>
            <p:ph sz="half" idx="1"/>
          </p:nvPr>
        </p:nvSpPr>
        <p:spPr>
          <a:xfrm>
            <a:off x="8013433" y="2340864"/>
            <a:ext cx="3568661" cy="3634486"/>
          </a:xfrm>
        </p:spPr>
        <p:txBody>
          <a:bodyPr vert="horz" lIns="91440" tIns="45720" rIns="91440" bIns="45720" rtlCol="0" anchor="ctr">
            <a:normAutofit/>
          </a:bodyPr>
          <a:lstStyle/>
          <a:p>
            <a:r>
              <a:rPr lang="en-US" dirty="0"/>
              <a:t>How you behave (what you buy, use </a:t>
            </a:r>
            <a:r>
              <a:rPr lang="en-US" dirty="0" err="1"/>
              <a:t>etc</a:t>
            </a:r>
            <a:r>
              <a:rPr lang="en-US" dirty="0"/>
              <a:t>) affects people who live far away from you.  Similarly, what they do affects you in turn. We are all part of the same global system.</a:t>
            </a:r>
          </a:p>
          <a:p>
            <a:r>
              <a:rPr lang="en-US" dirty="0"/>
              <a:t>The Welsh government once leading the way in carbon production is now leading the way towards stopping carbon production.</a:t>
            </a:r>
          </a:p>
          <a:p>
            <a:endParaRPr lang="en-US" dirty="0"/>
          </a:p>
        </p:txBody>
      </p:sp>
    </p:spTree>
    <p:extLst>
      <p:ext uri="{BB962C8B-B14F-4D97-AF65-F5344CB8AC3E}">
        <p14:creationId xmlns:p14="http://schemas.microsoft.com/office/powerpoint/2010/main" val="1914821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BAB689-2CB9-F14C-816A-4A3613EEBAF6}"/>
              </a:ext>
            </a:extLst>
          </p:cNvPr>
          <p:cNvSpPr>
            <a:spLocks noGrp="1"/>
          </p:cNvSpPr>
          <p:nvPr>
            <p:ph type="title"/>
          </p:nvPr>
        </p:nvSpPr>
        <p:spPr>
          <a:xfrm>
            <a:off x="771148" y="1037967"/>
            <a:ext cx="3054091" cy="4709131"/>
          </a:xfrm>
        </p:spPr>
        <p:txBody>
          <a:bodyPr anchor="ctr">
            <a:normAutofit/>
          </a:bodyPr>
          <a:lstStyle/>
          <a:p>
            <a:r>
              <a:rPr lang="en-US" sz="3200">
                <a:solidFill>
                  <a:srgbClr val="FFFEFF"/>
                </a:solidFill>
              </a:rPr>
              <a:t>references</a:t>
            </a:r>
          </a:p>
        </p:txBody>
      </p:sp>
      <p:sp>
        <p:nvSpPr>
          <p:cNvPr id="22" name="Content Placeholder 2">
            <a:extLst>
              <a:ext uri="{FF2B5EF4-FFF2-40B4-BE49-F238E27FC236}">
                <a16:creationId xmlns:a16="http://schemas.microsoft.com/office/drawing/2014/main" id="{CEC4CC76-9161-A148-AEFB-7F4E6D6E4851}"/>
              </a:ext>
            </a:extLst>
          </p:cNvPr>
          <p:cNvSpPr>
            <a:spLocks noGrp="1"/>
          </p:cNvSpPr>
          <p:nvPr>
            <p:ph idx="1"/>
          </p:nvPr>
        </p:nvSpPr>
        <p:spPr>
          <a:xfrm>
            <a:off x="4534935" y="1037968"/>
            <a:ext cx="7014423" cy="4820832"/>
          </a:xfrm>
        </p:spPr>
        <p:txBody>
          <a:bodyPr>
            <a:normAutofit/>
          </a:bodyPr>
          <a:lstStyle/>
          <a:p>
            <a:pPr>
              <a:lnSpc>
                <a:spcPct val="90000"/>
              </a:lnSpc>
            </a:pPr>
            <a:r>
              <a:rPr lang="en-US" sz="2000"/>
              <a:t>McSweeny,, R. 2014 Deforestation in the Tropics </a:t>
            </a:r>
            <a:r>
              <a:rPr lang="en-US" sz="2000" i="1"/>
              <a:t>Carbon Brief: clear on climate</a:t>
            </a:r>
            <a:r>
              <a:rPr lang="en-US" sz="2000"/>
              <a:t>[online] Available at https://www.carbonbrief.org/deforestation-in-the-tropics-affects-climate-around-the-world-study-finds</a:t>
            </a:r>
          </a:p>
          <a:p>
            <a:pPr>
              <a:lnSpc>
                <a:spcPct val="90000"/>
              </a:lnSpc>
            </a:pPr>
            <a:r>
              <a:rPr lang="en-US" sz="2000"/>
              <a:t>Morton, T. 2010. </a:t>
            </a:r>
            <a:r>
              <a:rPr lang="en-US" sz="2000" i="1"/>
              <a:t>The Ecological Thought </a:t>
            </a:r>
            <a:r>
              <a:rPr lang="en-US" sz="2000"/>
              <a:t>Cambridge, MA: Harvard University Press</a:t>
            </a:r>
          </a:p>
          <a:p>
            <a:pPr>
              <a:lnSpc>
                <a:spcPct val="90000"/>
              </a:lnSpc>
            </a:pPr>
            <a:r>
              <a:rPr lang="en-US" sz="2000"/>
              <a:t>Morton, T. 2013 </a:t>
            </a:r>
            <a:r>
              <a:rPr lang="en-US" sz="2000" i="1"/>
              <a:t>Hyperobjects: philosophy and ecology after the end of the world </a:t>
            </a:r>
            <a:r>
              <a:rPr lang="en-US" sz="2000"/>
              <a:t>Minnesota: University of Minnesota Press</a:t>
            </a:r>
            <a:endParaRPr lang="en-US" sz="2000" i="1"/>
          </a:p>
          <a:p>
            <a:pPr>
              <a:lnSpc>
                <a:spcPct val="90000"/>
              </a:lnSpc>
            </a:pPr>
            <a:r>
              <a:rPr lang="en-US" sz="2000"/>
              <a:t>Schwenk, T. 2001 </a:t>
            </a:r>
            <a:r>
              <a:rPr lang="en-US" sz="2000" i="1"/>
              <a:t>Sensitive Chaos: the creation of flowing forms in water and air. </a:t>
            </a:r>
            <a:r>
              <a:rPr lang="en-US" sz="2000"/>
              <a:t>Rudolph Steiner Press</a:t>
            </a:r>
          </a:p>
          <a:p>
            <a:pPr>
              <a:lnSpc>
                <a:spcPct val="90000"/>
              </a:lnSpc>
            </a:pPr>
            <a:r>
              <a:rPr lang="en-US" sz="2000"/>
              <a:t>ucsusa.org 2019 Water and Climate Change, </a:t>
            </a:r>
            <a:r>
              <a:rPr lang="en-US" sz="2000" i="1"/>
              <a:t>Union of Concerned Scientists: science for a healthy planet and safer world</a:t>
            </a:r>
            <a:r>
              <a:rPr lang="en-US" sz="2000"/>
              <a:t>[online] Available at https://www.ucsusa.org/global-warming/science-and-impacts/impacts/water-and-climate-change.html</a:t>
            </a:r>
            <a:endParaRPr lang="en-US" sz="2000" i="1"/>
          </a:p>
          <a:p>
            <a:pPr>
              <a:lnSpc>
                <a:spcPct val="90000"/>
              </a:lnSpc>
            </a:pPr>
            <a:endParaRPr lang="en-US" sz="2000"/>
          </a:p>
        </p:txBody>
      </p:sp>
    </p:spTree>
    <p:extLst>
      <p:ext uri="{BB962C8B-B14F-4D97-AF65-F5344CB8AC3E}">
        <p14:creationId xmlns:p14="http://schemas.microsoft.com/office/powerpoint/2010/main" val="4204488225"/>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324059"/>
      </a:dk2>
      <a:lt2>
        <a:srgbClr val="E2E8E2"/>
      </a:lt2>
      <a:accent1>
        <a:srgbClr val="C44CBF"/>
      </a:accent1>
      <a:accent2>
        <a:srgbClr val="853AB2"/>
      </a:accent2>
      <a:accent3>
        <a:srgbClr val="654CC4"/>
      </a:accent3>
      <a:accent4>
        <a:srgbClr val="3A53B2"/>
      </a:accent4>
      <a:accent5>
        <a:srgbClr val="4C97C4"/>
      </a:accent5>
      <a:accent6>
        <a:srgbClr val="3AB2AD"/>
      </a:accent6>
      <a:hlink>
        <a:srgbClr val="264972"/>
      </a:hlink>
      <a:folHlink>
        <a:srgbClr val="4C4C4C"/>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2</TotalTime>
  <Words>1151</Words>
  <Application>Microsoft Macintosh PowerPoint</Application>
  <PresentationFormat>Widescreen</PresentationFormat>
  <Paragraphs>65</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Gill Sans MT</vt:lpstr>
      <vt:lpstr>Wingdings 2</vt:lpstr>
      <vt:lpstr>DividendVTI</vt:lpstr>
      <vt:lpstr>Climate change</vt:lpstr>
      <vt:lpstr>The Age of the Anthropocene and Climate change </vt:lpstr>
      <vt:lpstr>The industrial revolution – when it all began</vt:lpstr>
      <vt:lpstr>The industrial revolution was the time when…</vt:lpstr>
      <vt:lpstr>Do you know Which countries are primarily associated with the beginnings of the industrial revolution?</vt:lpstr>
      <vt:lpstr>Welsh contribution</vt:lpstr>
      <vt:lpstr>The industrial revolution that began in wales encouraged global mechanisation</vt:lpstr>
      <vt:lpstr>But how can we understand climate change?  It is so complicated and controversial.</vt:lpstr>
      <vt:lpstr>Eco-philosopher, timothy Morton (2013) says hyperobjects help us grasp climate change</vt:lpstr>
      <vt:lpstr>For Morton (2013), the end of the world has already started – and he knows this because of the hyperobjects. </vt:lpstr>
      <vt:lpstr>How the hyperobject Water behaves allows the effects of climate change to be tangible. let’s briefly look at the relationship between human activities and what water is doing.</vt:lpstr>
      <vt:lpstr>Plastic and Detergent in the water affects how it moves. </vt:lpstr>
      <vt:lpstr>Water uses a characteristic serpentine action to move naturally. Adding Detergent inhibits this, causing water’s ability to flow to alter (Schwenk 2001).</vt:lpstr>
      <vt:lpstr>Inability to meander causes flooding</vt:lpstr>
      <vt:lpstr>Increased atmospheric Co2 = acidic oceans and ice melt </vt:lpstr>
      <vt:lpstr>Less ice = more water</vt:lpstr>
      <vt:lpstr>Declining water quality –  Acidic oceans and warmer rivers</vt:lpstr>
      <vt:lpstr>The science shows that, in general terms, the global north will get wetter and the south drier</vt:lpstr>
      <vt:lpstr>North and east Kenya, drought-induced creeping desertification is causing suffering.</vt:lpstr>
      <vt:lpstr>Without an income harvest failure produces vital adaptation consequences</vt:lpstr>
      <vt:lpstr>Deforestation of Africa for charcoal</vt:lpstr>
      <vt:lpstr>Global impact of the destruction of the last tropical forests in Africa</vt:lpstr>
      <vt:lpstr>Wales leads the world, again!</vt:lpstr>
      <vt:lpstr>IN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dc:title>
  <dc:creator>Luci  Attala</dc:creator>
  <cp:lastModifiedBy>Luci  Attala</cp:lastModifiedBy>
  <cp:revision>2</cp:revision>
  <dcterms:created xsi:type="dcterms:W3CDTF">2019-07-05T09:45:42Z</dcterms:created>
  <dcterms:modified xsi:type="dcterms:W3CDTF">2019-07-07T18:41:03Z</dcterms:modified>
</cp:coreProperties>
</file>