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528" r:id="rId4"/>
    <p:sldId id="628" r:id="rId5"/>
    <p:sldId id="261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80" r:id="rId14"/>
    <p:sldId id="629" r:id="rId15"/>
    <p:sldId id="281" r:id="rId16"/>
    <p:sldId id="282" r:id="rId17"/>
    <p:sldId id="283" r:id="rId18"/>
    <p:sldId id="285" r:id="rId19"/>
    <p:sldId id="630" r:id="rId20"/>
    <p:sldId id="631" r:id="rId21"/>
    <p:sldId id="267" r:id="rId22"/>
    <p:sldId id="268" r:id="rId23"/>
    <p:sldId id="269" r:id="rId24"/>
    <p:sldId id="270" r:id="rId25"/>
    <p:sldId id="271" r:id="rId26"/>
    <p:sldId id="272" r:id="rId27"/>
    <p:sldId id="273" r:id="rId28"/>
    <p:sldId id="274" r:id="rId29"/>
    <p:sldId id="275" r:id="rId30"/>
    <p:sldId id="276" r:id="rId31"/>
    <p:sldId id="277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147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2ee3c1af-825e-450d-8b1e-d59252291e99" providerId="ADAL" clId="{3AA4783D-B629-4C18-8A49-DE15C3FB0EA2}"/>
    <pc:docChg chg="custSel addSld delSld modSld sldOrd">
      <pc:chgData name="Justin Evans" userId="2ee3c1af-825e-450d-8b1e-d59252291e99" providerId="ADAL" clId="{3AA4783D-B629-4C18-8A49-DE15C3FB0EA2}" dt="2026-10-01T17:16:12.076" v="163" actId="1076"/>
      <pc:docMkLst>
        <pc:docMk/>
      </pc:docMkLst>
      <pc:sldChg chg="del">
        <pc:chgData name="Justin Evans" userId="2ee3c1af-825e-450d-8b1e-d59252291e99" providerId="ADAL" clId="{3AA4783D-B629-4C18-8A49-DE15C3FB0EA2}" dt="2026-09-30T14:45:00.954" v="12" actId="2696"/>
        <pc:sldMkLst>
          <pc:docMk/>
          <pc:sldMk cId="0" sldId="258"/>
        </pc:sldMkLst>
      </pc:sldChg>
      <pc:sldChg chg="modSp mod">
        <pc:chgData name="Justin Evans" userId="2ee3c1af-825e-450d-8b1e-d59252291e99" providerId="ADAL" clId="{3AA4783D-B629-4C18-8A49-DE15C3FB0EA2}" dt="2026-09-30T14:49:07.359" v="158" actId="20577"/>
        <pc:sldMkLst>
          <pc:docMk/>
          <pc:sldMk cId="0" sldId="259"/>
        </pc:sldMkLst>
        <pc:spChg chg="mod">
          <ac:chgData name="Justin Evans" userId="2ee3c1af-825e-450d-8b1e-d59252291e99" providerId="ADAL" clId="{3AA4783D-B629-4C18-8A49-DE15C3FB0EA2}" dt="2026-09-30T14:49:07.359" v="158" actId="20577"/>
          <ac:spMkLst>
            <pc:docMk/>
            <pc:sldMk cId="0" sldId="259"/>
            <ac:spMk id="2" creationId="{00000000-0000-0000-0000-000000000000}"/>
          </ac:spMkLst>
        </pc:spChg>
      </pc:sldChg>
      <pc:sldChg chg="addSp modSp mod ord">
        <pc:chgData name="Justin Evans" userId="2ee3c1af-825e-450d-8b1e-d59252291e99" providerId="ADAL" clId="{3AA4783D-B629-4C18-8A49-DE15C3FB0EA2}" dt="2026-10-01T17:16:12.076" v="163" actId="1076"/>
        <pc:sldMkLst>
          <pc:docMk/>
          <pc:sldMk cId="0" sldId="261"/>
        </pc:sldMkLst>
        <pc:picChg chg="add mod">
          <ac:chgData name="Justin Evans" userId="2ee3c1af-825e-450d-8b1e-d59252291e99" providerId="ADAL" clId="{3AA4783D-B629-4C18-8A49-DE15C3FB0EA2}" dt="2026-10-01T17:16:12.076" v="163" actId="1076"/>
          <ac:picMkLst>
            <pc:docMk/>
            <pc:sldMk cId="0" sldId="261"/>
            <ac:picMk id="12" creationId="{AD943729-5C79-E0BB-8636-95FA77DB0EAD}"/>
          </ac:picMkLst>
        </pc:picChg>
      </pc:sldChg>
      <pc:sldChg chg="mod modShow">
        <pc:chgData name="Justin Evans" userId="2ee3c1af-825e-450d-8b1e-d59252291e99" providerId="ADAL" clId="{3AA4783D-B629-4C18-8A49-DE15C3FB0EA2}" dt="2026-10-01T17:15:02.471" v="159" actId="729"/>
        <pc:sldMkLst>
          <pc:docMk/>
          <pc:sldMk cId="0" sldId="275"/>
        </pc:sldMkLst>
      </pc:sldChg>
      <pc:sldChg chg="addSp modSp add mod">
        <pc:chgData name="Justin Evans" userId="2ee3c1af-825e-450d-8b1e-d59252291e99" providerId="ADAL" clId="{3AA4783D-B629-4C18-8A49-DE15C3FB0EA2}" dt="2026-09-30T13:02:04.662" v="3" actId="22"/>
        <pc:sldMkLst>
          <pc:docMk/>
          <pc:sldMk cId="2056380834" sldId="280"/>
        </pc:sldMkLst>
        <pc:spChg chg="mod">
          <ac:chgData name="Justin Evans" userId="2ee3c1af-825e-450d-8b1e-d59252291e99" providerId="ADAL" clId="{3AA4783D-B629-4C18-8A49-DE15C3FB0EA2}" dt="2026-09-30T13:01:43.116" v="2" actId="1076"/>
          <ac:spMkLst>
            <pc:docMk/>
            <pc:sldMk cId="2056380834" sldId="280"/>
            <ac:spMk id="4" creationId="{D8455046-B5E4-7861-2909-AA69EB746877}"/>
          </ac:spMkLst>
        </pc:spChg>
        <pc:picChg chg="add">
          <ac:chgData name="Justin Evans" userId="2ee3c1af-825e-450d-8b1e-d59252291e99" providerId="ADAL" clId="{3AA4783D-B629-4C18-8A49-DE15C3FB0EA2}" dt="2026-09-30T13:02:04.662" v="3" actId="22"/>
          <ac:picMkLst>
            <pc:docMk/>
            <pc:sldMk cId="2056380834" sldId="280"/>
            <ac:picMk id="6" creationId="{1F7DA953-FB0C-6CBB-2AA9-690C83B151EC}"/>
          </ac:picMkLst>
        </pc:picChg>
      </pc:sldChg>
      <pc:sldChg chg="addSp modSp add mod">
        <pc:chgData name="Justin Evans" userId="2ee3c1af-825e-450d-8b1e-d59252291e99" providerId="ADAL" clId="{3AA4783D-B629-4C18-8A49-DE15C3FB0EA2}" dt="2026-09-30T13:02:12.534" v="5" actId="22"/>
        <pc:sldMkLst>
          <pc:docMk/>
          <pc:sldMk cId="2950864760" sldId="281"/>
        </pc:sldMkLst>
        <pc:spChg chg="mod">
          <ac:chgData name="Justin Evans" userId="2ee3c1af-825e-450d-8b1e-d59252291e99" providerId="ADAL" clId="{3AA4783D-B629-4C18-8A49-DE15C3FB0EA2}" dt="2026-09-30T13:01:27.736" v="1" actId="27636"/>
          <ac:spMkLst>
            <pc:docMk/>
            <pc:sldMk cId="2950864760" sldId="281"/>
            <ac:spMk id="3" creationId="{3EF63BE5-C12D-7B9B-6465-05BC9C5D3AF9}"/>
          </ac:spMkLst>
        </pc:spChg>
        <pc:picChg chg="add">
          <ac:chgData name="Justin Evans" userId="2ee3c1af-825e-450d-8b1e-d59252291e99" providerId="ADAL" clId="{3AA4783D-B629-4C18-8A49-DE15C3FB0EA2}" dt="2026-09-30T13:02:12.534" v="5" actId="22"/>
          <ac:picMkLst>
            <pc:docMk/>
            <pc:sldMk cId="2950864760" sldId="281"/>
            <ac:picMk id="7" creationId="{4BFEF81C-0B83-6297-14AF-84091316AE42}"/>
          </ac:picMkLst>
        </pc:picChg>
      </pc:sldChg>
      <pc:sldChg chg="addSp modSp add mod">
        <pc:chgData name="Justin Evans" userId="2ee3c1af-825e-450d-8b1e-d59252291e99" providerId="ADAL" clId="{3AA4783D-B629-4C18-8A49-DE15C3FB0EA2}" dt="2026-09-30T13:02:18.028" v="7" actId="167"/>
        <pc:sldMkLst>
          <pc:docMk/>
          <pc:sldMk cId="2773517983" sldId="282"/>
        </pc:sldMkLst>
        <pc:picChg chg="add ord">
          <ac:chgData name="Justin Evans" userId="2ee3c1af-825e-450d-8b1e-d59252291e99" providerId="ADAL" clId="{3AA4783D-B629-4C18-8A49-DE15C3FB0EA2}" dt="2026-09-30T13:02:18.028" v="7" actId="167"/>
          <ac:picMkLst>
            <pc:docMk/>
            <pc:sldMk cId="2773517983" sldId="282"/>
            <ac:picMk id="6" creationId="{10855E81-408D-AC24-9D8C-704A2668CF40}"/>
          </ac:picMkLst>
        </pc:picChg>
      </pc:sldChg>
      <pc:sldChg chg="add">
        <pc:chgData name="Justin Evans" userId="2ee3c1af-825e-450d-8b1e-d59252291e99" providerId="ADAL" clId="{3AA4783D-B629-4C18-8A49-DE15C3FB0EA2}" dt="2026-09-30T13:01:27.627" v="0"/>
        <pc:sldMkLst>
          <pc:docMk/>
          <pc:sldMk cId="806082114" sldId="283"/>
        </pc:sldMkLst>
      </pc:sldChg>
      <pc:sldChg chg="add del">
        <pc:chgData name="Justin Evans" userId="2ee3c1af-825e-450d-8b1e-d59252291e99" providerId="ADAL" clId="{3AA4783D-B629-4C18-8A49-DE15C3FB0EA2}" dt="2026-09-30T13:02:24.181" v="8" actId="47"/>
        <pc:sldMkLst>
          <pc:docMk/>
          <pc:sldMk cId="3594163962" sldId="284"/>
        </pc:sldMkLst>
      </pc:sldChg>
      <pc:sldChg chg="addSp add mod">
        <pc:chgData name="Justin Evans" userId="2ee3c1af-825e-450d-8b1e-d59252291e99" providerId="ADAL" clId="{3AA4783D-B629-4C18-8A49-DE15C3FB0EA2}" dt="2026-09-30T13:02:29.684" v="9" actId="22"/>
        <pc:sldMkLst>
          <pc:docMk/>
          <pc:sldMk cId="2724251066" sldId="285"/>
        </pc:sldMkLst>
        <pc:picChg chg="add">
          <ac:chgData name="Justin Evans" userId="2ee3c1af-825e-450d-8b1e-d59252291e99" providerId="ADAL" clId="{3AA4783D-B629-4C18-8A49-DE15C3FB0EA2}" dt="2026-09-30T13:02:29.684" v="9" actId="22"/>
          <ac:picMkLst>
            <pc:docMk/>
            <pc:sldMk cId="2724251066" sldId="285"/>
            <ac:picMk id="7" creationId="{810CFA24-2DFA-02DB-7A4A-DC53FE433CCE}"/>
          </ac:picMkLst>
        </pc:picChg>
      </pc:sldChg>
      <pc:sldChg chg="addSp modSp mod">
        <pc:chgData name="Justin Evans" userId="2ee3c1af-825e-450d-8b1e-d59252291e99" providerId="ADAL" clId="{3AA4783D-B629-4C18-8A49-DE15C3FB0EA2}" dt="2026-09-30T14:47:42.411" v="128" actId="14100"/>
        <pc:sldMkLst>
          <pc:docMk/>
          <pc:sldMk cId="359177494" sldId="528"/>
        </pc:sldMkLst>
        <pc:spChg chg="mod">
          <ac:chgData name="Justin Evans" userId="2ee3c1af-825e-450d-8b1e-d59252291e99" providerId="ADAL" clId="{3AA4783D-B629-4C18-8A49-DE15C3FB0EA2}" dt="2026-09-30T14:45:46.904" v="39" actId="20577"/>
          <ac:spMkLst>
            <pc:docMk/>
            <pc:sldMk cId="359177494" sldId="528"/>
            <ac:spMk id="2" creationId="{1E7B43CE-0914-D1F0-A505-75FAFDDF2BAD}"/>
          </ac:spMkLst>
        </pc:spChg>
        <pc:spChg chg="add mod">
          <ac:chgData name="Justin Evans" userId="2ee3c1af-825e-450d-8b1e-d59252291e99" providerId="ADAL" clId="{3AA4783D-B629-4C18-8A49-DE15C3FB0EA2}" dt="2026-09-30T14:47:08.803" v="119" actId="1076"/>
          <ac:spMkLst>
            <pc:docMk/>
            <pc:sldMk cId="359177494" sldId="528"/>
            <ac:spMk id="8" creationId="{28C771E9-4103-17DB-F41C-1A3495082640}"/>
          </ac:spMkLst>
        </pc:spChg>
        <pc:spChg chg="add mod">
          <ac:chgData name="Justin Evans" userId="2ee3c1af-825e-450d-8b1e-d59252291e99" providerId="ADAL" clId="{3AA4783D-B629-4C18-8A49-DE15C3FB0EA2}" dt="2026-09-30T14:47:42.411" v="128" actId="14100"/>
          <ac:spMkLst>
            <pc:docMk/>
            <pc:sldMk cId="359177494" sldId="528"/>
            <ac:spMk id="10" creationId="{BC2ED800-E5B3-9D5E-8452-1DE46D7CE9D4}"/>
          </ac:spMkLst>
        </pc:spChg>
        <pc:picChg chg="mod">
          <ac:chgData name="Justin Evans" userId="2ee3c1af-825e-450d-8b1e-d59252291e99" providerId="ADAL" clId="{3AA4783D-B629-4C18-8A49-DE15C3FB0EA2}" dt="2026-09-30T14:46:06.445" v="40" actId="1076"/>
          <ac:picMkLst>
            <pc:docMk/>
            <pc:sldMk cId="359177494" sldId="528"/>
            <ac:picMk id="7" creationId="{18A37F74-CDA4-8C44-AE67-699DFA49779A}"/>
          </ac:picMkLst>
        </pc:picChg>
      </pc:sldChg>
      <pc:sldChg chg="addSp add mod">
        <pc:chgData name="Justin Evans" userId="2ee3c1af-825e-450d-8b1e-d59252291e99" providerId="ADAL" clId="{3AA4783D-B629-4C18-8A49-DE15C3FB0EA2}" dt="2026-09-30T13:02:09.454" v="4" actId="22"/>
        <pc:sldMkLst>
          <pc:docMk/>
          <pc:sldMk cId="716528179" sldId="629"/>
        </pc:sldMkLst>
        <pc:picChg chg="add">
          <ac:chgData name="Justin Evans" userId="2ee3c1af-825e-450d-8b1e-d59252291e99" providerId="ADAL" clId="{3AA4783D-B629-4C18-8A49-DE15C3FB0EA2}" dt="2026-09-30T13:02:09.454" v="4" actId="22"/>
          <ac:picMkLst>
            <pc:docMk/>
            <pc:sldMk cId="716528179" sldId="629"/>
            <ac:picMk id="7" creationId="{7CF7BD14-F7E2-E8C4-82DE-363CEFE84FF2}"/>
          </ac:picMkLst>
        </pc:picChg>
      </pc:sldChg>
      <pc:sldChg chg="addSp add mod">
        <pc:chgData name="Justin Evans" userId="2ee3c1af-825e-450d-8b1e-d59252291e99" providerId="ADAL" clId="{3AA4783D-B629-4C18-8A49-DE15C3FB0EA2}" dt="2026-09-30T13:02:33.973" v="10" actId="22"/>
        <pc:sldMkLst>
          <pc:docMk/>
          <pc:sldMk cId="1271671622" sldId="630"/>
        </pc:sldMkLst>
        <pc:picChg chg="add">
          <ac:chgData name="Justin Evans" userId="2ee3c1af-825e-450d-8b1e-d59252291e99" providerId="ADAL" clId="{3AA4783D-B629-4C18-8A49-DE15C3FB0EA2}" dt="2026-09-30T13:02:33.973" v="10" actId="22"/>
          <ac:picMkLst>
            <pc:docMk/>
            <pc:sldMk cId="1271671622" sldId="630"/>
            <ac:picMk id="7" creationId="{E6D29A8F-2DA2-CF25-62CF-241A6D52444F}"/>
          </ac:picMkLst>
        </pc:picChg>
      </pc:sldChg>
      <pc:sldChg chg="addSp add mod">
        <pc:chgData name="Justin Evans" userId="2ee3c1af-825e-450d-8b1e-d59252291e99" providerId="ADAL" clId="{3AA4783D-B629-4C18-8A49-DE15C3FB0EA2}" dt="2026-09-30T13:02:37.561" v="11" actId="22"/>
        <pc:sldMkLst>
          <pc:docMk/>
          <pc:sldMk cId="1009246875" sldId="631"/>
        </pc:sldMkLst>
        <pc:picChg chg="add">
          <ac:chgData name="Justin Evans" userId="2ee3c1af-825e-450d-8b1e-d59252291e99" providerId="ADAL" clId="{3AA4783D-B629-4C18-8A49-DE15C3FB0EA2}" dt="2026-09-30T13:02:37.561" v="11" actId="22"/>
          <ac:picMkLst>
            <pc:docMk/>
            <pc:sldMk cId="1009246875" sldId="631"/>
            <ac:picMk id="7" creationId="{68BF1E72-E649-63A8-C236-2C3A6584D4A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#1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7216BA-8F4F-414C-A473-4DFA25DBE1A5}" type="doc">
      <dgm:prSet loTypeId="urn:microsoft.com/office/officeart/2018/5/layout/IconCircleLabelList" loCatId="icon" qsTypeId="urn:microsoft.com/office/officeart/2005/8/quickstyle/simple1#20" qsCatId="simple" csTypeId="urn:microsoft.com/office/officeart/2005/8/colors/accent2_2#1" csCatId="accent2" phldr="1"/>
      <dgm:spPr/>
      <dgm:t>
        <a:bodyPr/>
        <a:lstStyle/>
        <a:p>
          <a:endParaRPr lang="en-US"/>
        </a:p>
      </dgm:t>
    </dgm:pt>
    <dgm:pt modelId="{CA55929B-7E45-443A-80AC-58A351C434F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A bit about you........ &amp; Me</a:t>
          </a:r>
          <a:endParaRPr lang="en-US">
            <a:solidFill>
              <a:srgbClr val="FFC000"/>
            </a:solidFill>
          </a:endParaRPr>
        </a:p>
      </dgm:t>
    </dgm:pt>
    <dgm:pt modelId="{D5AAD0C4-BC9C-4F02-AA12-EE89EF3AF158}" type="parTrans" cxnId="{F11E39AA-6DCD-4356-915A-BC8F8CC51BDE}">
      <dgm:prSet/>
      <dgm:spPr/>
      <dgm:t>
        <a:bodyPr/>
        <a:lstStyle/>
        <a:p>
          <a:endParaRPr lang="en-US"/>
        </a:p>
      </dgm:t>
    </dgm:pt>
    <dgm:pt modelId="{8DA2534F-F5F3-48BC-BD0B-62DE39C2BBBA}" type="sibTrans" cxnId="{F11E39AA-6DCD-4356-915A-BC8F8CC51BDE}">
      <dgm:prSet/>
      <dgm:spPr/>
      <dgm:t>
        <a:bodyPr/>
        <a:lstStyle/>
        <a:p>
          <a:endParaRPr lang="en-US"/>
        </a:p>
      </dgm:t>
    </dgm:pt>
    <dgm:pt modelId="{FF5F8BEB-5709-41AD-B338-C5F73DB5DEC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solidFill>
                <a:srgbClr val="FFC000"/>
              </a:solidFill>
            </a:rPr>
            <a:t>Force / Organisation</a:t>
          </a:r>
          <a:endParaRPr lang="en-US" dirty="0">
            <a:solidFill>
              <a:srgbClr val="FFC000"/>
            </a:solidFill>
          </a:endParaRPr>
        </a:p>
      </dgm:t>
    </dgm:pt>
    <dgm:pt modelId="{890F7B05-B7E9-4DE6-8E07-5E0334991957}" type="parTrans" cxnId="{466A07F2-4890-403E-A44B-4E620BA4145D}">
      <dgm:prSet/>
      <dgm:spPr/>
      <dgm:t>
        <a:bodyPr/>
        <a:lstStyle/>
        <a:p>
          <a:endParaRPr lang="en-US"/>
        </a:p>
      </dgm:t>
    </dgm:pt>
    <dgm:pt modelId="{D3C4A5F6-5383-4450-B9A5-BCA5C941B06A}" type="sibTrans" cxnId="{466A07F2-4890-403E-A44B-4E620BA4145D}">
      <dgm:prSet/>
      <dgm:spPr/>
      <dgm:t>
        <a:bodyPr/>
        <a:lstStyle/>
        <a:p>
          <a:endParaRPr lang="en-US"/>
        </a:p>
      </dgm:t>
    </dgm:pt>
    <dgm:pt modelId="{218A3FB6-F2EA-4ABE-A809-6D38AAAD033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Rank &amp; Role</a:t>
          </a:r>
          <a:endParaRPr lang="en-US">
            <a:solidFill>
              <a:srgbClr val="FFC000"/>
            </a:solidFill>
          </a:endParaRPr>
        </a:p>
      </dgm:t>
    </dgm:pt>
    <dgm:pt modelId="{F61C1719-B372-46F6-B684-8D304CC13569}" type="parTrans" cxnId="{D2D1ADB5-882F-4730-B7AA-D544E3803614}">
      <dgm:prSet/>
      <dgm:spPr/>
      <dgm:t>
        <a:bodyPr/>
        <a:lstStyle/>
        <a:p>
          <a:endParaRPr lang="en-US"/>
        </a:p>
      </dgm:t>
    </dgm:pt>
    <dgm:pt modelId="{B97F8E75-349B-4F10-8574-2F4AA09E16B9}" type="sibTrans" cxnId="{D2D1ADB5-882F-4730-B7AA-D544E3803614}">
      <dgm:prSet/>
      <dgm:spPr/>
      <dgm:t>
        <a:bodyPr/>
        <a:lstStyle/>
        <a:p>
          <a:endParaRPr lang="en-US"/>
        </a:p>
      </dgm:t>
    </dgm:pt>
    <dgm:pt modelId="{4D603B99-7ABE-4DBB-BAE3-D6130FABACF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Career history</a:t>
          </a:r>
          <a:endParaRPr lang="en-US">
            <a:solidFill>
              <a:srgbClr val="FFC000"/>
            </a:solidFill>
          </a:endParaRPr>
        </a:p>
      </dgm:t>
    </dgm:pt>
    <dgm:pt modelId="{F4A06DD1-351D-4B6F-9FD2-3FBD1AC092B6}" type="parTrans" cxnId="{8A9653A6-7733-42CE-9835-BAA06DA58E72}">
      <dgm:prSet/>
      <dgm:spPr/>
      <dgm:t>
        <a:bodyPr/>
        <a:lstStyle/>
        <a:p>
          <a:endParaRPr lang="en-US"/>
        </a:p>
      </dgm:t>
    </dgm:pt>
    <dgm:pt modelId="{3625DB2F-0761-4A79-B438-55CF911C47FC}" type="sibTrans" cxnId="{8A9653A6-7733-42CE-9835-BAA06DA58E72}">
      <dgm:prSet/>
      <dgm:spPr/>
      <dgm:t>
        <a:bodyPr/>
        <a:lstStyle/>
        <a:p>
          <a:endParaRPr lang="en-US"/>
        </a:p>
      </dgm:t>
    </dgm:pt>
    <dgm:pt modelId="{F406289F-9E83-4793-A643-309DBA03496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Individual interests</a:t>
          </a:r>
          <a:endParaRPr lang="en-US">
            <a:solidFill>
              <a:srgbClr val="FFC000"/>
            </a:solidFill>
          </a:endParaRPr>
        </a:p>
      </dgm:t>
    </dgm:pt>
    <dgm:pt modelId="{1C0D69B4-17D8-41A2-AFD0-D61B0171F9FD}" type="parTrans" cxnId="{6F2E6430-62B9-4C00-BFD0-5DE5E767DC1E}">
      <dgm:prSet/>
      <dgm:spPr/>
      <dgm:t>
        <a:bodyPr/>
        <a:lstStyle/>
        <a:p>
          <a:endParaRPr lang="en-US"/>
        </a:p>
      </dgm:t>
    </dgm:pt>
    <dgm:pt modelId="{800DECDA-1E3B-48F3-98DA-9A266251A476}" type="sibTrans" cxnId="{6F2E6430-62B9-4C00-BFD0-5DE5E767DC1E}">
      <dgm:prSet/>
      <dgm:spPr/>
      <dgm:t>
        <a:bodyPr/>
        <a:lstStyle/>
        <a:p>
          <a:endParaRPr lang="en-US"/>
        </a:p>
      </dgm:t>
    </dgm:pt>
    <dgm:pt modelId="{33DBC4C0-3562-4196-9D7F-FB8DA9C432D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Academic background</a:t>
          </a:r>
          <a:endParaRPr lang="en-US">
            <a:solidFill>
              <a:srgbClr val="FFC000"/>
            </a:solidFill>
          </a:endParaRPr>
        </a:p>
      </dgm:t>
    </dgm:pt>
    <dgm:pt modelId="{0BA286B8-19D7-4026-B263-51B098DC3E87}" type="parTrans" cxnId="{1EB8E919-2E42-48CB-B1B3-D9BB8E7233FA}">
      <dgm:prSet/>
      <dgm:spPr/>
      <dgm:t>
        <a:bodyPr/>
        <a:lstStyle/>
        <a:p>
          <a:endParaRPr lang="en-US"/>
        </a:p>
      </dgm:t>
    </dgm:pt>
    <dgm:pt modelId="{DD22FA2E-D2B8-4BE9-8C01-60E4E85AAEBF}" type="sibTrans" cxnId="{1EB8E919-2E42-48CB-B1B3-D9BB8E7233FA}">
      <dgm:prSet/>
      <dgm:spPr/>
      <dgm:t>
        <a:bodyPr/>
        <a:lstStyle/>
        <a:p>
          <a:endParaRPr lang="en-US"/>
        </a:p>
      </dgm:t>
    </dgm:pt>
    <dgm:pt modelId="{F23EFDAA-B5AC-4C76-A093-66F37E30FBA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solidFill>
                <a:srgbClr val="FFC000"/>
              </a:solidFill>
            </a:rPr>
            <a:t>Expectations of this module</a:t>
          </a:r>
          <a:r>
            <a:rPr lang="en-GB">
              <a:solidFill>
                <a:srgbClr val="FFC000"/>
              </a:solidFill>
              <a:latin typeface="Aptos Display" panose="020F0302020204030204"/>
            </a:rPr>
            <a:t> / concerns?</a:t>
          </a:r>
          <a:endParaRPr lang="en-US">
            <a:solidFill>
              <a:srgbClr val="FFC000"/>
            </a:solidFill>
          </a:endParaRPr>
        </a:p>
      </dgm:t>
    </dgm:pt>
    <dgm:pt modelId="{7B743A33-FD75-4FE2-B29C-E7CC5A1EDA87}" type="parTrans" cxnId="{D4DAFFED-003D-4B82-8DDD-909D4791C8F7}">
      <dgm:prSet/>
      <dgm:spPr/>
      <dgm:t>
        <a:bodyPr/>
        <a:lstStyle/>
        <a:p>
          <a:endParaRPr lang="en-US"/>
        </a:p>
      </dgm:t>
    </dgm:pt>
    <dgm:pt modelId="{9B0B0A72-09E5-47B9-91B1-41D0043F23DD}" type="sibTrans" cxnId="{D4DAFFED-003D-4B82-8DDD-909D4791C8F7}">
      <dgm:prSet/>
      <dgm:spPr/>
      <dgm:t>
        <a:bodyPr/>
        <a:lstStyle/>
        <a:p>
          <a:endParaRPr lang="en-US"/>
        </a:p>
      </dgm:t>
    </dgm:pt>
    <dgm:pt modelId="{EFC3D954-AC7B-4146-BAD3-9E5F7D8C191D}" type="pres">
      <dgm:prSet presAssocID="{9D7216BA-8F4F-414C-A473-4DFA25DBE1A5}" presName="root" presStyleCnt="0">
        <dgm:presLayoutVars>
          <dgm:dir/>
          <dgm:resizeHandles val="exact"/>
        </dgm:presLayoutVars>
      </dgm:prSet>
      <dgm:spPr/>
    </dgm:pt>
    <dgm:pt modelId="{69D2745A-AA8E-4B25-9DD1-C4617F6E2F7D}" type="pres">
      <dgm:prSet presAssocID="{CA55929B-7E45-443A-80AC-58A351C434FA}" presName="compNode" presStyleCnt="0"/>
      <dgm:spPr/>
    </dgm:pt>
    <dgm:pt modelId="{15D58FA6-4F64-4539-9066-45B723769FD6}" type="pres">
      <dgm:prSet presAssocID="{CA55929B-7E45-443A-80AC-58A351C434FA}" presName="iconBgRect" presStyleLbl="bgShp" presStyleIdx="0" presStyleCnt="7"/>
      <dgm:spPr/>
    </dgm:pt>
    <dgm:pt modelId="{4C4C966D-0D56-4856-A500-1D02738ED85F}" type="pres">
      <dgm:prSet presAssocID="{CA55929B-7E45-443A-80AC-58A351C434FA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17754708-8662-4C46-B6C0-D82F416B3820}" type="pres">
      <dgm:prSet presAssocID="{CA55929B-7E45-443A-80AC-58A351C434FA}" presName="spaceRect" presStyleCnt="0"/>
      <dgm:spPr/>
    </dgm:pt>
    <dgm:pt modelId="{E7F4D91D-4EEC-40CF-B085-D84154CAD419}" type="pres">
      <dgm:prSet presAssocID="{CA55929B-7E45-443A-80AC-58A351C434FA}" presName="textRect" presStyleLbl="revTx" presStyleIdx="0" presStyleCnt="7">
        <dgm:presLayoutVars>
          <dgm:chMax val="1"/>
          <dgm:chPref val="1"/>
        </dgm:presLayoutVars>
      </dgm:prSet>
      <dgm:spPr/>
    </dgm:pt>
    <dgm:pt modelId="{30E5D0D0-4A91-4B49-8033-803231FBD308}" type="pres">
      <dgm:prSet presAssocID="{8DA2534F-F5F3-48BC-BD0B-62DE39C2BBBA}" presName="sibTrans" presStyleCnt="0"/>
      <dgm:spPr/>
    </dgm:pt>
    <dgm:pt modelId="{7F04F14E-2355-4808-8398-0125DC23FA1F}" type="pres">
      <dgm:prSet presAssocID="{FF5F8BEB-5709-41AD-B338-C5F73DB5DEC0}" presName="compNode" presStyleCnt="0"/>
      <dgm:spPr/>
    </dgm:pt>
    <dgm:pt modelId="{408199D0-180D-4504-8A33-B3CBAF21937B}" type="pres">
      <dgm:prSet presAssocID="{FF5F8BEB-5709-41AD-B338-C5F73DB5DEC0}" presName="iconBgRect" presStyleLbl="bgShp" presStyleIdx="1" presStyleCnt="7"/>
      <dgm:spPr/>
    </dgm:pt>
    <dgm:pt modelId="{4053170F-CAF7-4CA2-B331-836A8146BF77}" type="pres">
      <dgm:prSet presAssocID="{FF5F8BEB-5709-41AD-B338-C5F73DB5DEC0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et"/>
        </a:ext>
      </dgm:extLst>
    </dgm:pt>
    <dgm:pt modelId="{2C478B11-A7E9-4EDF-B7AC-31ED2BE58B17}" type="pres">
      <dgm:prSet presAssocID="{FF5F8BEB-5709-41AD-B338-C5F73DB5DEC0}" presName="spaceRect" presStyleCnt="0"/>
      <dgm:spPr/>
    </dgm:pt>
    <dgm:pt modelId="{C084B9FE-33EE-4599-B47B-099BD259DF96}" type="pres">
      <dgm:prSet presAssocID="{FF5F8BEB-5709-41AD-B338-C5F73DB5DEC0}" presName="textRect" presStyleLbl="revTx" presStyleIdx="1" presStyleCnt="7">
        <dgm:presLayoutVars>
          <dgm:chMax val="1"/>
          <dgm:chPref val="1"/>
        </dgm:presLayoutVars>
      </dgm:prSet>
      <dgm:spPr/>
    </dgm:pt>
    <dgm:pt modelId="{0CC2259A-0C3D-4A88-8626-06B013D9979E}" type="pres">
      <dgm:prSet presAssocID="{D3C4A5F6-5383-4450-B9A5-BCA5C941B06A}" presName="sibTrans" presStyleCnt="0"/>
      <dgm:spPr/>
    </dgm:pt>
    <dgm:pt modelId="{03E78D82-C0DD-4CB4-A367-59FC130E88FD}" type="pres">
      <dgm:prSet presAssocID="{218A3FB6-F2EA-4ABE-A809-6D38AAAD033F}" presName="compNode" presStyleCnt="0"/>
      <dgm:spPr/>
    </dgm:pt>
    <dgm:pt modelId="{8D737CF3-49B2-4164-8031-F27F9A3E1402}" type="pres">
      <dgm:prSet presAssocID="{218A3FB6-F2EA-4ABE-A809-6D38AAAD033F}" presName="iconBgRect" presStyleLbl="bgShp" presStyleIdx="2" presStyleCnt="7"/>
      <dgm:spPr/>
    </dgm:pt>
    <dgm:pt modelId="{E7FEB879-7ABD-4E1B-9F59-D6E66E4D215D}" type="pres">
      <dgm:prSet presAssocID="{218A3FB6-F2EA-4ABE-A809-6D38AAAD033F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D49F3CE5-E452-4062-9025-2D5D600F5E0B}" type="pres">
      <dgm:prSet presAssocID="{218A3FB6-F2EA-4ABE-A809-6D38AAAD033F}" presName="spaceRect" presStyleCnt="0"/>
      <dgm:spPr/>
    </dgm:pt>
    <dgm:pt modelId="{B359F12B-7804-4CE2-A3F3-8DBB5183B915}" type="pres">
      <dgm:prSet presAssocID="{218A3FB6-F2EA-4ABE-A809-6D38AAAD033F}" presName="textRect" presStyleLbl="revTx" presStyleIdx="2" presStyleCnt="7">
        <dgm:presLayoutVars>
          <dgm:chMax val="1"/>
          <dgm:chPref val="1"/>
        </dgm:presLayoutVars>
      </dgm:prSet>
      <dgm:spPr/>
    </dgm:pt>
    <dgm:pt modelId="{3739F05D-E9EC-49A7-BAB4-FB3F9E210617}" type="pres">
      <dgm:prSet presAssocID="{B97F8E75-349B-4F10-8574-2F4AA09E16B9}" presName="sibTrans" presStyleCnt="0"/>
      <dgm:spPr/>
    </dgm:pt>
    <dgm:pt modelId="{DD7BDDBE-AF6C-4DDF-A421-9A41F2612820}" type="pres">
      <dgm:prSet presAssocID="{4D603B99-7ABE-4DBB-BAE3-D6130FABACF7}" presName="compNode" presStyleCnt="0"/>
      <dgm:spPr/>
    </dgm:pt>
    <dgm:pt modelId="{88EB60EF-0DDA-4C42-8A32-BAF49D748093}" type="pres">
      <dgm:prSet presAssocID="{4D603B99-7ABE-4DBB-BAE3-D6130FABACF7}" presName="iconBgRect" presStyleLbl="bgShp" presStyleIdx="3" presStyleCnt="7"/>
      <dgm:spPr/>
    </dgm:pt>
    <dgm:pt modelId="{1C87780E-9402-4A46-824A-646FDE273046}" type="pres">
      <dgm:prSet presAssocID="{4D603B99-7ABE-4DBB-BAE3-D6130FABACF7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2AE4EED-AC4F-47F9-B6DD-E8FFF8D1973F}" type="pres">
      <dgm:prSet presAssocID="{4D603B99-7ABE-4DBB-BAE3-D6130FABACF7}" presName="spaceRect" presStyleCnt="0"/>
      <dgm:spPr/>
    </dgm:pt>
    <dgm:pt modelId="{6401B821-53DE-4CB4-90D1-94C226447F8E}" type="pres">
      <dgm:prSet presAssocID="{4D603B99-7ABE-4DBB-BAE3-D6130FABACF7}" presName="textRect" presStyleLbl="revTx" presStyleIdx="3" presStyleCnt="7">
        <dgm:presLayoutVars>
          <dgm:chMax val="1"/>
          <dgm:chPref val="1"/>
        </dgm:presLayoutVars>
      </dgm:prSet>
      <dgm:spPr/>
    </dgm:pt>
    <dgm:pt modelId="{AF48D444-DB01-4E82-9CA5-60FD6AE36CD3}" type="pres">
      <dgm:prSet presAssocID="{3625DB2F-0761-4A79-B438-55CF911C47FC}" presName="sibTrans" presStyleCnt="0"/>
      <dgm:spPr/>
    </dgm:pt>
    <dgm:pt modelId="{580A292E-D2CA-46D1-A1EB-0FCF9C3F8E7C}" type="pres">
      <dgm:prSet presAssocID="{F406289F-9E83-4793-A643-309DBA034961}" presName="compNode" presStyleCnt="0"/>
      <dgm:spPr/>
    </dgm:pt>
    <dgm:pt modelId="{C958326D-90EF-4C1C-9C4D-5364E83E36F0}" type="pres">
      <dgm:prSet presAssocID="{F406289F-9E83-4793-A643-309DBA034961}" presName="iconBgRect" presStyleLbl="bgShp" presStyleIdx="4" presStyleCnt="7"/>
      <dgm:spPr/>
    </dgm:pt>
    <dgm:pt modelId="{389193E1-08F5-46DF-A8BD-9F384F0FE26F}" type="pres">
      <dgm:prSet presAssocID="{F406289F-9E83-4793-A643-309DBA034961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otball"/>
        </a:ext>
      </dgm:extLst>
    </dgm:pt>
    <dgm:pt modelId="{485C11F9-B5C9-41A4-93B7-F1E32D8FC377}" type="pres">
      <dgm:prSet presAssocID="{F406289F-9E83-4793-A643-309DBA034961}" presName="spaceRect" presStyleCnt="0"/>
      <dgm:spPr/>
    </dgm:pt>
    <dgm:pt modelId="{0DAE8968-1D8C-4DE3-B660-2EAF33ADD67A}" type="pres">
      <dgm:prSet presAssocID="{F406289F-9E83-4793-A643-309DBA034961}" presName="textRect" presStyleLbl="revTx" presStyleIdx="4" presStyleCnt="7">
        <dgm:presLayoutVars>
          <dgm:chMax val="1"/>
          <dgm:chPref val="1"/>
        </dgm:presLayoutVars>
      </dgm:prSet>
      <dgm:spPr/>
    </dgm:pt>
    <dgm:pt modelId="{E3A64DE3-AA26-4BFF-A8D6-3F83D2971B72}" type="pres">
      <dgm:prSet presAssocID="{800DECDA-1E3B-48F3-98DA-9A266251A476}" presName="sibTrans" presStyleCnt="0"/>
      <dgm:spPr/>
    </dgm:pt>
    <dgm:pt modelId="{7ACD5C1F-67E4-47E8-8103-4CB1E9A390B2}" type="pres">
      <dgm:prSet presAssocID="{33DBC4C0-3562-4196-9D7F-FB8DA9C432D5}" presName="compNode" presStyleCnt="0"/>
      <dgm:spPr/>
    </dgm:pt>
    <dgm:pt modelId="{BE6D7998-C3C0-4C71-9AE7-A4C156DA8F95}" type="pres">
      <dgm:prSet presAssocID="{33DBC4C0-3562-4196-9D7F-FB8DA9C432D5}" presName="iconBgRect" presStyleLbl="bgShp" presStyleIdx="5" presStyleCnt="7"/>
      <dgm:spPr/>
    </dgm:pt>
    <dgm:pt modelId="{7F641E97-027C-4AAB-95C1-EFD257B7AA85}" type="pres">
      <dgm:prSet presAssocID="{33DBC4C0-3562-4196-9D7F-FB8DA9C432D5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04D0732F-7DAB-44AF-8E6C-6A1E36FC8B86}" type="pres">
      <dgm:prSet presAssocID="{33DBC4C0-3562-4196-9D7F-FB8DA9C432D5}" presName="spaceRect" presStyleCnt="0"/>
      <dgm:spPr/>
    </dgm:pt>
    <dgm:pt modelId="{E72BEA44-1E99-45DA-94B2-5139EB9B2DC3}" type="pres">
      <dgm:prSet presAssocID="{33DBC4C0-3562-4196-9D7F-FB8DA9C432D5}" presName="textRect" presStyleLbl="revTx" presStyleIdx="5" presStyleCnt="7">
        <dgm:presLayoutVars>
          <dgm:chMax val="1"/>
          <dgm:chPref val="1"/>
        </dgm:presLayoutVars>
      </dgm:prSet>
      <dgm:spPr/>
    </dgm:pt>
    <dgm:pt modelId="{9DF6E761-1D99-4738-B80B-FB69A1E5257C}" type="pres">
      <dgm:prSet presAssocID="{DD22FA2E-D2B8-4BE9-8C01-60E4E85AAEBF}" presName="sibTrans" presStyleCnt="0"/>
      <dgm:spPr/>
    </dgm:pt>
    <dgm:pt modelId="{501DE104-4D3B-490F-824B-EE511A5C51F1}" type="pres">
      <dgm:prSet presAssocID="{F23EFDAA-B5AC-4C76-A093-66F37E30FBA1}" presName="compNode" presStyleCnt="0"/>
      <dgm:spPr/>
    </dgm:pt>
    <dgm:pt modelId="{6F8A303B-3133-4C17-8EBF-EDFA17C40A3F}" type="pres">
      <dgm:prSet presAssocID="{F23EFDAA-B5AC-4C76-A093-66F37E30FBA1}" presName="iconBgRect" presStyleLbl="bgShp" presStyleIdx="6" presStyleCnt="7"/>
      <dgm:spPr/>
    </dgm:pt>
    <dgm:pt modelId="{AEB18E80-AC52-43BB-ACC2-7ADF48A19E15}" type="pres">
      <dgm:prSet presAssocID="{F23EFDAA-B5AC-4C76-A093-66F37E30FBA1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7F8189A-43D7-4F64-9BF7-D940856D3586}" type="pres">
      <dgm:prSet presAssocID="{F23EFDAA-B5AC-4C76-A093-66F37E30FBA1}" presName="spaceRect" presStyleCnt="0"/>
      <dgm:spPr/>
    </dgm:pt>
    <dgm:pt modelId="{7E6848E5-2BD7-45AF-A098-6396C83C3CF4}" type="pres">
      <dgm:prSet presAssocID="{F23EFDAA-B5AC-4C76-A093-66F37E30FBA1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1EB8E919-2E42-48CB-B1B3-D9BB8E7233FA}" srcId="{9D7216BA-8F4F-414C-A473-4DFA25DBE1A5}" destId="{33DBC4C0-3562-4196-9D7F-FB8DA9C432D5}" srcOrd="5" destOrd="0" parTransId="{0BA286B8-19D7-4026-B263-51B098DC3E87}" sibTransId="{DD22FA2E-D2B8-4BE9-8C01-60E4E85AAEBF}"/>
    <dgm:cxn modelId="{6F2E6430-62B9-4C00-BFD0-5DE5E767DC1E}" srcId="{9D7216BA-8F4F-414C-A473-4DFA25DBE1A5}" destId="{F406289F-9E83-4793-A643-309DBA034961}" srcOrd="4" destOrd="0" parTransId="{1C0D69B4-17D8-41A2-AFD0-D61B0171F9FD}" sibTransId="{800DECDA-1E3B-48F3-98DA-9A266251A476}"/>
    <dgm:cxn modelId="{F1AD6A35-CFB3-4A70-9082-6AB1F634B62B}" type="presOf" srcId="{F23EFDAA-B5AC-4C76-A093-66F37E30FBA1}" destId="{7E6848E5-2BD7-45AF-A098-6396C83C3CF4}" srcOrd="0" destOrd="0" presId="urn:microsoft.com/office/officeart/2018/5/layout/IconCircleLabelList"/>
    <dgm:cxn modelId="{06CDD762-7757-4E7B-BA06-C2DC3AD0D1ED}" type="presOf" srcId="{CA55929B-7E45-443A-80AC-58A351C434FA}" destId="{E7F4D91D-4EEC-40CF-B085-D84154CAD419}" srcOrd="0" destOrd="0" presId="urn:microsoft.com/office/officeart/2018/5/layout/IconCircleLabelList"/>
    <dgm:cxn modelId="{3993CD65-9458-41FA-A626-C416A8CB4417}" type="presOf" srcId="{218A3FB6-F2EA-4ABE-A809-6D38AAAD033F}" destId="{B359F12B-7804-4CE2-A3F3-8DBB5183B915}" srcOrd="0" destOrd="0" presId="urn:microsoft.com/office/officeart/2018/5/layout/IconCircleLabelList"/>
    <dgm:cxn modelId="{1A44BC50-54A5-41CE-A567-565FC3D3E7DA}" type="presOf" srcId="{4D603B99-7ABE-4DBB-BAE3-D6130FABACF7}" destId="{6401B821-53DE-4CB4-90D1-94C226447F8E}" srcOrd="0" destOrd="0" presId="urn:microsoft.com/office/officeart/2018/5/layout/IconCircleLabelList"/>
    <dgm:cxn modelId="{F4AF4175-E880-44C8-993C-B756C61BFA3E}" type="presOf" srcId="{FF5F8BEB-5709-41AD-B338-C5F73DB5DEC0}" destId="{C084B9FE-33EE-4599-B47B-099BD259DF96}" srcOrd="0" destOrd="0" presId="urn:microsoft.com/office/officeart/2018/5/layout/IconCircleLabelList"/>
    <dgm:cxn modelId="{B0526B58-F001-4ACD-BC59-94510A6A1E14}" type="presOf" srcId="{33DBC4C0-3562-4196-9D7F-FB8DA9C432D5}" destId="{E72BEA44-1E99-45DA-94B2-5139EB9B2DC3}" srcOrd="0" destOrd="0" presId="urn:microsoft.com/office/officeart/2018/5/layout/IconCircleLabelList"/>
    <dgm:cxn modelId="{85618186-FF10-411D-A014-BA05B7D0D604}" type="presOf" srcId="{F406289F-9E83-4793-A643-309DBA034961}" destId="{0DAE8968-1D8C-4DE3-B660-2EAF33ADD67A}" srcOrd="0" destOrd="0" presId="urn:microsoft.com/office/officeart/2018/5/layout/IconCircleLabelList"/>
    <dgm:cxn modelId="{8A9653A6-7733-42CE-9835-BAA06DA58E72}" srcId="{9D7216BA-8F4F-414C-A473-4DFA25DBE1A5}" destId="{4D603B99-7ABE-4DBB-BAE3-D6130FABACF7}" srcOrd="3" destOrd="0" parTransId="{F4A06DD1-351D-4B6F-9FD2-3FBD1AC092B6}" sibTransId="{3625DB2F-0761-4A79-B438-55CF911C47FC}"/>
    <dgm:cxn modelId="{F11E39AA-6DCD-4356-915A-BC8F8CC51BDE}" srcId="{9D7216BA-8F4F-414C-A473-4DFA25DBE1A5}" destId="{CA55929B-7E45-443A-80AC-58A351C434FA}" srcOrd="0" destOrd="0" parTransId="{D5AAD0C4-BC9C-4F02-AA12-EE89EF3AF158}" sibTransId="{8DA2534F-F5F3-48BC-BD0B-62DE39C2BBBA}"/>
    <dgm:cxn modelId="{539C0EB4-68CC-44C2-9104-F642B8A7BFC2}" type="presOf" srcId="{9D7216BA-8F4F-414C-A473-4DFA25DBE1A5}" destId="{EFC3D954-AC7B-4146-BAD3-9E5F7D8C191D}" srcOrd="0" destOrd="0" presId="urn:microsoft.com/office/officeart/2018/5/layout/IconCircleLabelList"/>
    <dgm:cxn modelId="{D2D1ADB5-882F-4730-B7AA-D544E3803614}" srcId="{9D7216BA-8F4F-414C-A473-4DFA25DBE1A5}" destId="{218A3FB6-F2EA-4ABE-A809-6D38AAAD033F}" srcOrd="2" destOrd="0" parTransId="{F61C1719-B372-46F6-B684-8D304CC13569}" sibTransId="{B97F8E75-349B-4F10-8574-2F4AA09E16B9}"/>
    <dgm:cxn modelId="{D4DAFFED-003D-4B82-8DDD-909D4791C8F7}" srcId="{9D7216BA-8F4F-414C-A473-4DFA25DBE1A5}" destId="{F23EFDAA-B5AC-4C76-A093-66F37E30FBA1}" srcOrd="6" destOrd="0" parTransId="{7B743A33-FD75-4FE2-B29C-E7CC5A1EDA87}" sibTransId="{9B0B0A72-09E5-47B9-91B1-41D0043F23DD}"/>
    <dgm:cxn modelId="{466A07F2-4890-403E-A44B-4E620BA4145D}" srcId="{9D7216BA-8F4F-414C-A473-4DFA25DBE1A5}" destId="{FF5F8BEB-5709-41AD-B338-C5F73DB5DEC0}" srcOrd="1" destOrd="0" parTransId="{890F7B05-B7E9-4DE6-8E07-5E0334991957}" sibTransId="{D3C4A5F6-5383-4450-B9A5-BCA5C941B06A}"/>
    <dgm:cxn modelId="{DFF1B662-B982-4362-9BE7-827CFF02AD55}" type="presParOf" srcId="{EFC3D954-AC7B-4146-BAD3-9E5F7D8C191D}" destId="{69D2745A-AA8E-4B25-9DD1-C4617F6E2F7D}" srcOrd="0" destOrd="0" presId="urn:microsoft.com/office/officeart/2018/5/layout/IconCircleLabelList"/>
    <dgm:cxn modelId="{B7591A01-EA03-4E7C-B269-C1132FB0649E}" type="presParOf" srcId="{69D2745A-AA8E-4B25-9DD1-C4617F6E2F7D}" destId="{15D58FA6-4F64-4539-9066-45B723769FD6}" srcOrd="0" destOrd="0" presId="urn:microsoft.com/office/officeart/2018/5/layout/IconCircleLabelList"/>
    <dgm:cxn modelId="{BC2A7317-3F08-4E93-95C4-2C63D5D148FC}" type="presParOf" srcId="{69D2745A-AA8E-4B25-9DD1-C4617F6E2F7D}" destId="{4C4C966D-0D56-4856-A500-1D02738ED85F}" srcOrd="1" destOrd="0" presId="urn:microsoft.com/office/officeart/2018/5/layout/IconCircleLabelList"/>
    <dgm:cxn modelId="{F387C196-C12F-4685-88AE-BE1224D869BD}" type="presParOf" srcId="{69D2745A-AA8E-4B25-9DD1-C4617F6E2F7D}" destId="{17754708-8662-4C46-B6C0-D82F416B3820}" srcOrd="2" destOrd="0" presId="urn:microsoft.com/office/officeart/2018/5/layout/IconCircleLabelList"/>
    <dgm:cxn modelId="{DC9D274C-A3FB-45BB-8A39-AFB2745E1C12}" type="presParOf" srcId="{69D2745A-AA8E-4B25-9DD1-C4617F6E2F7D}" destId="{E7F4D91D-4EEC-40CF-B085-D84154CAD419}" srcOrd="3" destOrd="0" presId="urn:microsoft.com/office/officeart/2018/5/layout/IconCircleLabelList"/>
    <dgm:cxn modelId="{042C17B9-C7A4-4EF8-8DE9-595E22D40161}" type="presParOf" srcId="{EFC3D954-AC7B-4146-BAD3-9E5F7D8C191D}" destId="{30E5D0D0-4A91-4B49-8033-803231FBD308}" srcOrd="1" destOrd="0" presId="urn:microsoft.com/office/officeart/2018/5/layout/IconCircleLabelList"/>
    <dgm:cxn modelId="{1D981BB3-BF95-4450-9C6B-CB9EF24E9D57}" type="presParOf" srcId="{EFC3D954-AC7B-4146-BAD3-9E5F7D8C191D}" destId="{7F04F14E-2355-4808-8398-0125DC23FA1F}" srcOrd="2" destOrd="0" presId="urn:microsoft.com/office/officeart/2018/5/layout/IconCircleLabelList"/>
    <dgm:cxn modelId="{178788FA-69CF-48DF-9236-959B4E11F12E}" type="presParOf" srcId="{7F04F14E-2355-4808-8398-0125DC23FA1F}" destId="{408199D0-180D-4504-8A33-B3CBAF21937B}" srcOrd="0" destOrd="0" presId="urn:microsoft.com/office/officeart/2018/5/layout/IconCircleLabelList"/>
    <dgm:cxn modelId="{BA2116BC-7B4E-4CA5-8765-BAC23ED4FAA1}" type="presParOf" srcId="{7F04F14E-2355-4808-8398-0125DC23FA1F}" destId="{4053170F-CAF7-4CA2-B331-836A8146BF77}" srcOrd="1" destOrd="0" presId="urn:microsoft.com/office/officeart/2018/5/layout/IconCircleLabelList"/>
    <dgm:cxn modelId="{FB1933F2-5CC1-48D8-9D25-2A3865C96F88}" type="presParOf" srcId="{7F04F14E-2355-4808-8398-0125DC23FA1F}" destId="{2C478B11-A7E9-4EDF-B7AC-31ED2BE58B17}" srcOrd="2" destOrd="0" presId="urn:microsoft.com/office/officeart/2018/5/layout/IconCircleLabelList"/>
    <dgm:cxn modelId="{4BA99D2A-56AF-48D6-BA2D-12EA5EEEAB9A}" type="presParOf" srcId="{7F04F14E-2355-4808-8398-0125DC23FA1F}" destId="{C084B9FE-33EE-4599-B47B-099BD259DF96}" srcOrd="3" destOrd="0" presId="urn:microsoft.com/office/officeart/2018/5/layout/IconCircleLabelList"/>
    <dgm:cxn modelId="{EDB8CD74-3FC2-402B-B62C-B5974F6F8DFD}" type="presParOf" srcId="{EFC3D954-AC7B-4146-BAD3-9E5F7D8C191D}" destId="{0CC2259A-0C3D-4A88-8626-06B013D9979E}" srcOrd="3" destOrd="0" presId="urn:microsoft.com/office/officeart/2018/5/layout/IconCircleLabelList"/>
    <dgm:cxn modelId="{149DBC22-430B-459D-B55C-4261C5F22B46}" type="presParOf" srcId="{EFC3D954-AC7B-4146-BAD3-9E5F7D8C191D}" destId="{03E78D82-C0DD-4CB4-A367-59FC130E88FD}" srcOrd="4" destOrd="0" presId="urn:microsoft.com/office/officeart/2018/5/layout/IconCircleLabelList"/>
    <dgm:cxn modelId="{5C1BCE92-F734-4A3C-9751-2489C6695096}" type="presParOf" srcId="{03E78D82-C0DD-4CB4-A367-59FC130E88FD}" destId="{8D737CF3-49B2-4164-8031-F27F9A3E1402}" srcOrd="0" destOrd="0" presId="urn:microsoft.com/office/officeart/2018/5/layout/IconCircleLabelList"/>
    <dgm:cxn modelId="{3ED18A4C-03F3-45F2-8FA9-F3EC7A0430B5}" type="presParOf" srcId="{03E78D82-C0DD-4CB4-A367-59FC130E88FD}" destId="{E7FEB879-7ABD-4E1B-9F59-D6E66E4D215D}" srcOrd="1" destOrd="0" presId="urn:microsoft.com/office/officeart/2018/5/layout/IconCircleLabelList"/>
    <dgm:cxn modelId="{234B68A8-BA3A-4B46-BE0D-7F70183B3303}" type="presParOf" srcId="{03E78D82-C0DD-4CB4-A367-59FC130E88FD}" destId="{D49F3CE5-E452-4062-9025-2D5D600F5E0B}" srcOrd="2" destOrd="0" presId="urn:microsoft.com/office/officeart/2018/5/layout/IconCircleLabelList"/>
    <dgm:cxn modelId="{2B3CB2DC-4BF3-448D-BB64-EF6AA749B1C1}" type="presParOf" srcId="{03E78D82-C0DD-4CB4-A367-59FC130E88FD}" destId="{B359F12B-7804-4CE2-A3F3-8DBB5183B915}" srcOrd="3" destOrd="0" presId="urn:microsoft.com/office/officeart/2018/5/layout/IconCircleLabelList"/>
    <dgm:cxn modelId="{AF37D78C-0E05-4DD1-BC81-D7FFCB03A7EF}" type="presParOf" srcId="{EFC3D954-AC7B-4146-BAD3-9E5F7D8C191D}" destId="{3739F05D-E9EC-49A7-BAB4-FB3F9E210617}" srcOrd="5" destOrd="0" presId="urn:microsoft.com/office/officeart/2018/5/layout/IconCircleLabelList"/>
    <dgm:cxn modelId="{C6EDEF1E-2E87-42B0-9858-C26F80C1DDA8}" type="presParOf" srcId="{EFC3D954-AC7B-4146-BAD3-9E5F7D8C191D}" destId="{DD7BDDBE-AF6C-4DDF-A421-9A41F2612820}" srcOrd="6" destOrd="0" presId="urn:microsoft.com/office/officeart/2018/5/layout/IconCircleLabelList"/>
    <dgm:cxn modelId="{3EEAFE48-A3CA-4218-9225-E58315062237}" type="presParOf" srcId="{DD7BDDBE-AF6C-4DDF-A421-9A41F2612820}" destId="{88EB60EF-0DDA-4C42-8A32-BAF49D748093}" srcOrd="0" destOrd="0" presId="urn:microsoft.com/office/officeart/2018/5/layout/IconCircleLabelList"/>
    <dgm:cxn modelId="{B13D2DC2-075E-4146-A439-BF7DD5499144}" type="presParOf" srcId="{DD7BDDBE-AF6C-4DDF-A421-9A41F2612820}" destId="{1C87780E-9402-4A46-824A-646FDE273046}" srcOrd="1" destOrd="0" presId="urn:microsoft.com/office/officeart/2018/5/layout/IconCircleLabelList"/>
    <dgm:cxn modelId="{C7954309-47D2-4842-ADFA-8AA064D4DB52}" type="presParOf" srcId="{DD7BDDBE-AF6C-4DDF-A421-9A41F2612820}" destId="{62AE4EED-AC4F-47F9-B6DD-E8FFF8D1973F}" srcOrd="2" destOrd="0" presId="urn:microsoft.com/office/officeart/2018/5/layout/IconCircleLabelList"/>
    <dgm:cxn modelId="{BEC60FB4-2119-46BC-8724-F1D74CD14700}" type="presParOf" srcId="{DD7BDDBE-AF6C-4DDF-A421-9A41F2612820}" destId="{6401B821-53DE-4CB4-90D1-94C226447F8E}" srcOrd="3" destOrd="0" presId="urn:microsoft.com/office/officeart/2018/5/layout/IconCircleLabelList"/>
    <dgm:cxn modelId="{E8DDC202-ECCD-446F-A608-882DAE458175}" type="presParOf" srcId="{EFC3D954-AC7B-4146-BAD3-9E5F7D8C191D}" destId="{AF48D444-DB01-4E82-9CA5-60FD6AE36CD3}" srcOrd="7" destOrd="0" presId="urn:microsoft.com/office/officeart/2018/5/layout/IconCircleLabelList"/>
    <dgm:cxn modelId="{EA983FE1-BB4F-4C34-97B8-FE3893C36DCE}" type="presParOf" srcId="{EFC3D954-AC7B-4146-BAD3-9E5F7D8C191D}" destId="{580A292E-D2CA-46D1-A1EB-0FCF9C3F8E7C}" srcOrd="8" destOrd="0" presId="urn:microsoft.com/office/officeart/2018/5/layout/IconCircleLabelList"/>
    <dgm:cxn modelId="{18D5BED5-0EA1-4F37-ABF6-C27FCD21101B}" type="presParOf" srcId="{580A292E-D2CA-46D1-A1EB-0FCF9C3F8E7C}" destId="{C958326D-90EF-4C1C-9C4D-5364E83E36F0}" srcOrd="0" destOrd="0" presId="urn:microsoft.com/office/officeart/2018/5/layout/IconCircleLabelList"/>
    <dgm:cxn modelId="{B5AD1B64-7C89-4F95-875B-EDC3A118BA4D}" type="presParOf" srcId="{580A292E-D2CA-46D1-A1EB-0FCF9C3F8E7C}" destId="{389193E1-08F5-46DF-A8BD-9F384F0FE26F}" srcOrd="1" destOrd="0" presId="urn:microsoft.com/office/officeart/2018/5/layout/IconCircleLabelList"/>
    <dgm:cxn modelId="{11FDF808-7AEB-4DCB-813D-76E131E094B9}" type="presParOf" srcId="{580A292E-D2CA-46D1-A1EB-0FCF9C3F8E7C}" destId="{485C11F9-B5C9-41A4-93B7-F1E32D8FC377}" srcOrd="2" destOrd="0" presId="urn:microsoft.com/office/officeart/2018/5/layout/IconCircleLabelList"/>
    <dgm:cxn modelId="{7D6D7278-B22D-46FD-B859-A58DEF6CB812}" type="presParOf" srcId="{580A292E-D2CA-46D1-A1EB-0FCF9C3F8E7C}" destId="{0DAE8968-1D8C-4DE3-B660-2EAF33ADD67A}" srcOrd="3" destOrd="0" presId="urn:microsoft.com/office/officeart/2018/5/layout/IconCircleLabelList"/>
    <dgm:cxn modelId="{4680D418-E053-465E-94C5-1EA968D93C1D}" type="presParOf" srcId="{EFC3D954-AC7B-4146-BAD3-9E5F7D8C191D}" destId="{E3A64DE3-AA26-4BFF-A8D6-3F83D2971B72}" srcOrd="9" destOrd="0" presId="urn:microsoft.com/office/officeart/2018/5/layout/IconCircleLabelList"/>
    <dgm:cxn modelId="{A6DA6FA2-3A88-4A5E-BD6D-B8DFA6BE9C7A}" type="presParOf" srcId="{EFC3D954-AC7B-4146-BAD3-9E5F7D8C191D}" destId="{7ACD5C1F-67E4-47E8-8103-4CB1E9A390B2}" srcOrd="10" destOrd="0" presId="urn:microsoft.com/office/officeart/2018/5/layout/IconCircleLabelList"/>
    <dgm:cxn modelId="{681EB86E-D9DA-4B38-B4A9-D47ABFD1131C}" type="presParOf" srcId="{7ACD5C1F-67E4-47E8-8103-4CB1E9A390B2}" destId="{BE6D7998-C3C0-4C71-9AE7-A4C156DA8F95}" srcOrd="0" destOrd="0" presId="urn:microsoft.com/office/officeart/2018/5/layout/IconCircleLabelList"/>
    <dgm:cxn modelId="{6E4B150A-5836-4432-B69F-6B5077D13324}" type="presParOf" srcId="{7ACD5C1F-67E4-47E8-8103-4CB1E9A390B2}" destId="{7F641E97-027C-4AAB-95C1-EFD257B7AA85}" srcOrd="1" destOrd="0" presId="urn:microsoft.com/office/officeart/2018/5/layout/IconCircleLabelList"/>
    <dgm:cxn modelId="{1DB5E1BC-9338-4303-BDF6-C34393792F97}" type="presParOf" srcId="{7ACD5C1F-67E4-47E8-8103-4CB1E9A390B2}" destId="{04D0732F-7DAB-44AF-8E6C-6A1E36FC8B86}" srcOrd="2" destOrd="0" presId="urn:microsoft.com/office/officeart/2018/5/layout/IconCircleLabelList"/>
    <dgm:cxn modelId="{E79BD0D9-D653-4FB5-A484-02B0700D8285}" type="presParOf" srcId="{7ACD5C1F-67E4-47E8-8103-4CB1E9A390B2}" destId="{E72BEA44-1E99-45DA-94B2-5139EB9B2DC3}" srcOrd="3" destOrd="0" presId="urn:microsoft.com/office/officeart/2018/5/layout/IconCircleLabelList"/>
    <dgm:cxn modelId="{098B66A8-5DD4-4968-922C-CC8EA7CF037C}" type="presParOf" srcId="{EFC3D954-AC7B-4146-BAD3-9E5F7D8C191D}" destId="{9DF6E761-1D99-4738-B80B-FB69A1E5257C}" srcOrd="11" destOrd="0" presId="urn:microsoft.com/office/officeart/2018/5/layout/IconCircleLabelList"/>
    <dgm:cxn modelId="{25DDF722-0874-4D1A-BD14-EFDEF6F3AACB}" type="presParOf" srcId="{EFC3D954-AC7B-4146-BAD3-9E5F7D8C191D}" destId="{501DE104-4D3B-490F-824B-EE511A5C51F1}" srcOrd="12" destOrd="0" presId="urn:microsoft.com/office/officeart/2018/5/layout/IconCircleLabelList"/>
    <dgm:cxn modelId="{58D2F21F-E9C1-4359-B1CD-A8961079FE34}" type="presParOf" srcId="{501DE104-4D3B-490F-824B-EE511A5C51F1}" destId="{6F8A303B-3133-4C17-8EBF-EDFA17C40A3F}" srcOrd="0" destOrd="0" presId="urn:microsoft.com/office/officeart/2018/5/layout/IconCircleLabelList"/>
    <dgm:cxn modelId="{4494E15B-84D5-4DE4-9D23-2095133394D1}" type="presParOf" srcId="{501DE104-4D3B-490F-824B-EE511A5C51F1}" destId="{AEB18E80-AC52-43BB-ACC2-7ADF48A19E15}" srcOrd="1" destOrd="0" presId="urn:microsoft.com/office/officeart/2018/5/layout/IconCircleLabelList"/>
    <dgm:cxn modelId="{66355345-E39E-44C0-AA7B-54AC73254438}" type="presParOf" srcId="{501DE104-4D3B-490F-824B-EE511A5C51F1}" destId="{87F8189A-43D7-4F64-9BF7-D940856D3586}" srcOrd="2" destOrd="0" presId="urn:microsoft.com/office/officeart/2018/5/layout/IconCircleLabelList"/>
    <dgm:cxn modelId="{6AE71510-AA81-4B9E-9EEE-FE3521E0CC3D}" type="presParOf" srcId="{501DE104-4D3B-490F-824B-EE511A5C51F1}" destId="{7E6848E5-2BD7-45AF-A098-6396C83C3CF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58FA6-4F64-4539-9066-45B723769FD6}">
      <dsp:nvSpPr>
        <dsp:cNvPr id="0" name=""/>
        <dsp:cNvSpPr/>
      </dsp:nvSpPr>
      <dsp:spPr>
        <a:xfrm>
          <a:off x="224885" y="659423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4C966D-0D56-4856-A500-1D02738ED85F}">
      <dsp:nvSpPr>
        <dsp:cNvPr id="0" name=""/>
        <dsp:cNvSpPr/>
      </dsp:nvSpPr>
      <dsp:spPr>
        <a:xfrm>
          <a:off x="373649" y="808187"/>
          <a:ext cx="400517" cy="4005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F4D91D-4EEC-40CF-B085-D84154CAD419}">
      <dsp:nvSpPr>
        <dsp:cNvPr id="0" name=""/>
        <dsp:cNvSpPr/>
      </dsp:nvSpPr>
      <dsp:spPr>
        <a:xfrm>
          <a:off x="1739" y="1574892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A bit about you........ &amp; Me</a:t>
          </a:r>
          <a:endParaRPr lang="en-US" sz="1100" kern="1200">
            <a:solidFill>
              <a:srgbClr val="FFC000"/>
            </a:solidFill>
          </a:endParaRPr>
        </a:p>
      </dsp:txBody>
      <dsp:txXfrm>
        <a:off x="1739" y="1574892"/>
        <a:ext cx="1144335" cy="457734"/>
      </dsp:txXfrm>
    </dsp:sp>
    <dsp:sp modelId="{408199D0-180D-4504-8A33-B3CBAF21937B}">
      <dsp:nvSpPr>
        <dsp:cNvPr id="0" name=""/>
        <dsp:cNvSpPr/>
      </dsp:nvSpPr>
      <dsp:spPr>
        <a:xfrm>
          <a:off x="1569480" y="659423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53170F-CAF7-4CA2-B331-836A8146BF77}">
      <dsp:nvSpPr>
        <dsp:cNvPr id="0" name=""/>
        <dsp:cNvSpPr/>
      </dsp:nvSpPr>
      <dsp:spPr>
        <a:xfrm>
          <a:off x="1718243" y="808187"/>
          <a:ext cx="400517" cy="4005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4B9FE-33EE-4599-B47B-099BD259DF96}">
      <dsp:nvSpPr>
        <dsp:cNvPr id="0" name=""/>
        <dsp:cNvSpPr/>
      </dsp:nvSpPr>
      <dsp:spPr>
        <a:xfrm>
          <a:off x="1346334" y="1574892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>
              <a:solidFill>
                <a:srgbClr val="FFC000"/>
              </a:solidFill>
            </a:rPr>
            <a:t>Force / Organisation</a:t>
          </a:r>
          <a:endParaRPr lang="en-US" sz="1100" kern="1200" dirty="0">
            <a:solidFill>
              <a:srgbClr val="FFC000"/>
            </a:solidFill>
          </a:endParaRPr>
        </a:p>
      </dsp:txBody>
      <dsp:txXfrm>
        <a:off x="1346334" y="1574892"/>
        <a:ext cx="1144335" cy="457734"/>
      </dsp:txXfrm>
    </dsp:sp>
    <dsp:sp modelId="{8D737CF3-49B2-4164-8031-F27F9A3E1402}">
      <dsp:nvSpPr>
        <dsp:cNvPr id="0" name=""/>
        <dsp:cNvSpPr/>
      </dsp:nvSpPr>
      <dsp:spPr>
        <a:xfrm>
          <a:off x="2914074" y="659423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FEB879-7ABD-4E1B-9F59-D6E66E4D215D}">
      <dsp:nvSpPr>
        <dsp:cNvPr id="0" name=""/>
        <dsp:cNvSpPr/>
      </dsp:nvSpPr>
      <dsp:spPr>
        <a:xfrm>
          <a:off x="3062838" y="808187"/>
          <a:ext cx="400517" cy="4005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59F12B-7804-4CE2-A3F3-8DBB5183B915}">
      <dsp:nvSpPr>
        <dsp:cNvPr id="0" name=""/>
        <dsp:cNvSpPr/>
      </dsp:nvSpPr>
      <dsp:spPr>
        <a:xfrm>
          <a:off x="2690929" y="1574892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Rank &amp; Role</a:t>
          </a:r>
          <a:endParaRPr lang="en-US" sz="1100" kern="1200">
            <a:solidFill>
              <a:srgbClr val="FFC000"/>
            </a:solidFill>
          </a:endParaRPr>
        </a:p>
      </dsp:txBody>
      <dsp:txXfrm>
        <a:off x="2690929" y="1574892"/>
        <a:ext cx="1144335" cy="457734"/>
      </dsp:txXfrm>
    </dsp:sp>
    <dsp:sp modelId="{88EB60EF-0DDA-4C42-8A32-BAF49D748093}">
      <dsp:nvSpPr>
        <dsp:cNvPr id="0" name=""/>
        <dsp:cNvSpPr/>
      </dsp:nvSpPr>
      <dsp:spPr>
        <a:xfrm>
          <a:off x="4258669" y="659423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87780E-9402-4A46-824A-646FDE273046}">
      <dsp:nvSpPr>
        <dsp:cNvPr id="0" name=""/>
        <dsp:cNvSpPr/>
      </dsp:nvSpPr>
      <dsp:spPr>
        <a:xfrm>
          <a:off x="4407433" y="808187"/>
          <a:ext cx="400517" cy="4005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1B821-53DE-4CB4-90D1-94C226447F8E}">
      <dsp:nvSpPr>
        <dsp:cNvPr id="0" name=""/>
        <dsp:cNvSpPr/>
      </dsp:nvSpPr>
      <dsp:spPr>
        <a:xfrm>
          <a:off x="4035524" y="1574892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Career history</a:t>
          </a:r>
          <a:endParaRPr lang="en-US" sz="1100" kern="1200">
            <a:solidFill>
              <a:srgbClr val="FFC000"/>
            </a:solidFill>
          </a:endParaRPr>
        </a:p>
      </dsp:txBody>
      <dsp:txXfrm>
        <a:off x="4035524" y="1574892"/>
        <a:ext cx="1144335" cy="457734"/>
      </dsp:txXfrm>
    </dsp:sp>
    <dsp:sp modelId="{C958326D-90EF-4C1C-9C4D-5364E83E36F0}">
      <dsp:nvSpPr>
        <dsp:cNvPr id="0" name=""/>
        <dsp:cNvSpPr/>
      </dsp:nvSpPr>
      <dsp:spPr>
        <a:xfrm>
          <a:off x="897182" y="2318710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9193E1-08F5-46DF-A8BD-9F384F0FE26F}">
      <dsp:nvSpPr>
        <dsp:cNvPr id="0" name=""/>
        <dsp:cNvSpPr/>
      </dsp:nvSpPr>
      <dsp:spPr>
        <a:xfrm>
          <a:off x="1045946" y="2467474"/>
          <a:ext cx="400517" cy="4005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E8968-1D8C-4DE3-B660-2EAF33ADD67A}">
      <dsp:nvSpPr>
        <dsp:cNvPr id="0" name=""/>
        <dsp:cNvSpPr/>
      </dsp:nvSpPr>
      <dsp:spPr>
        <a:xfrm>
          <a:off x="674037" y="3234179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Individual interests</a:t>
          </a:r>
          <a:endParaRPr lang="en-US" sz="1100" kern="1200">
            <a:solidFill>
              <a:srgbClr val="FFC000"/>
            </a:solidFill>
          </a:endParaRPr>
        </a:p>
      </dsp:txBody>
      <dsp:txXfrm>
        <a:off x="674037" y="3234179"/>
        <a:ext cx="1144335" cy="457734"/>
      </dsp:txXfrm>
    </dsp:sp>
    <dsp:sp modelId="{BE6D7998-C3C0-4C71-9AE7-A4C156DA8F95}">
      <dsp:nvSpPr>
        <dsp:cNvPr id="0" name=""/>
        <dsp:cNvSpPr/>
      </dsp:nvSpPr>
      <dsp:spPr>
        <a:xfrm>
          <a:off x="2241777" y="2318710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641E97-027C-4AAB-95C1-EFD257B7AA85}">
      <dsp:nvSpPr>
        <dsp:cNvPr id="0" name=""/>
        <dsp:cNvSpPr/>
      </dsp:nvSpPr>
      <dsp:spPr>
        <a:xfrm>
          <a:off x="2390541" y="2467474"/>
          <a:ext cx="400517" cy="4005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BEA44-1E99-45DA-94B2-5139EB9B2DC3}">
      <dsp:nvSpPr>
        <dsp:cNvPr id="0" name=""/>
        <dsp:cNvSpPr/>
      </dsp:nvSpPr>
      <dsp:spPr>
        <a:xfrm>
          <a:off x="2018632" y="3234179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Academic background</a:t>
          </a:r>
          <a:endParaRPr lang="en-US" sz="1100" kern="1200">
            <a:solidFill>
              <a:srgbClr val="FFC000"/>
            </a:solidFill>
          </a:endParaRPr>
        </a:p>
      </dsp:txBody>
      <dsp:txXfrm>
        <a:off x="2018632" y="3234179"/>
        <a:ext cx="1144335" cy="457734"/>
      </dsp:txXfrm>
    </dsp:sp>
    <dsp:sp modelId="{6F8A303B-3133-4C17-8EBF-EDFA17C40A3F}">
      <dsp:nvSpPr>
        <dsp:cNvPr id="0" name=""/>
        <dsp:cNvSpPr/>
      </dsp:nvSpPr>
      <dsp:spPr>
        <a:xfrm>
          <a:off x="3586372" y="2318710"/>
          <a:ext cx="698044" cy="69804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B18E80-AC52-43BB-ACC2-7ADF48A19E15}">
      <dsp:nvSpPr>
        <dsp:cNvPr id="0" name=""/>
        <dsp:cNvSpPr/>
      </dsp:nvSpPr>
      <dsp:spPr>
        <a:xfrm>
          <a:off x="3735135" y="2467474"/>
          <a:ext cx="400517" cy="4005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848E5-2BD7-45AF-A098-6396C83C3CF4}">
      <dsp:nvSpPr>
        <dsp:cNvPr id="0" name=""/>
        <dsp:cNvSpPr/>
      </dsp:nvSpPr>
      <dsp:spPr>
        <a:xfrm>
          <a:off x="3363226" y="3234179"/>
          <a:ext cx="114433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solidFill>
                <a:srgbClr val="FFC000"/>
              </a:solidFill>
            </a:rPr>
            <a:t>Expectations of this module</a:t>
          </a:r>
          <a:r>
            <a:rPr lang="en-GB" sz="1100" kern="1200">
              <a:solidFill>
                <a:srgbClr val="FFC000"/>
              </a:solidFill>
              <a:latin typeface="Aptos Display" panose="020F0302020204030204"/>
            </a:rPr>
            <a:t> / concerns?</a:t>
          </a:r>
          <a:endParaRPr lang="en-US" sz="1100" kern="1200">
            <a:solidFill>
              <a:srgbClr val="FFC000"/>
            </a:solidFill>
          </a:endParaRPr>
        </a:p>
      </dsp:txBody>
      <dsp:txXfrm>
        <a:off x="3363226" y="3234179"/>
        <a:ext cx="1144335" cy="4577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6635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Welcome students. Explain that tonight is deliberately practical: understand the programme, the year ahead, the assessments and how their professional experience becomes Level 6 academic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Keep introductions controlled but useful. If discussion runs over, protect assessment and timetable content.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05DADC-57E0-D1F6-22E7-64F3E0AEA2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8B85E9-B99D-6856-5E77-33B598AC0F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459C65-966C-1699-D1BA-9C4BA92F88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Over to you!! 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0B0587-69E7-07F0-2525-92E8DA2E6F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996955-19C8-447B-9AC7-DE00E46E681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2703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My Introduction 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Relevant areas of Policing experience</a:t>
            </a: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B01F06-D2B4-44B6-8CAF-364DBA3A7AA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848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Activity: ask students to think of one recent professional decision. Give 3–4 minutes to apply the four stages, then invite two examples. Keep operationally sensitive material anonymised.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2025/26 induction identified three 40-credit modules on each route. Emphasise the parallel design: occupational context differs, academic expectations are shared.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a simple example from policing/investigation: 'I followed procedure' is description; 'I selected X because...' begins analysis; evaluating limitations and alternatives moves towards Level 6.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Dates taken from the supplied 2026/27 timetable. Note that the timetable document header says 'Year 2027/2027', which appears inconsistent with the dated sessions; do not dwell on it, but tell students to use the actual dates and check HWB for changes.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Stress the two parallel tracks: work-based modules and the research project. Encourage students to diary deadlines tonight.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Reassure students: they are not expected to arrive with a finished dissertation question. The sequence is designed to develop it progressively.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Ask students to add these to calendars now. Explain that the timetable may be subject to change and HWB/email remain authoritative for updates.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Break.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Guide Students through HWB, or show HWB video: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 students that ALL official communication is via email, rather than social media. If you have specific arrangements for your course, please add them here – BUT students still need to check their email regularly.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information about </a:t>
            </a:r>
            <a:r>
              <a:rPr lang="en-GB" dirty="0" err="1"/>
              <a:t>MyTSD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HD: Give information on what a semester/term/block is and how it works.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737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the students any timetable information that they need that is not part of their personalised timetable on HWB.</a:t>
            </a:r>
          </a:p>
          <a:p>
            <a:endParaRPr lang="en-GB" dirty="0"/>
          </a:p>
          <a:p>
            <a:r>
              <a:rPr lang="en-GB" dirty="0"/>
              <a:t>This is a good space to give information to students on how they will be told of cancelled and rescheduled sessions: text, moodle, email,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898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opportunity to walk students through the basic information they will be able to find in every module (module handbook, assessment information, contact details)</a:t>
            </a:r>
          </a:p>
          <a:p>
            <a:r>
              <a:rPr lang="en-GB" dirty="0"/>
              <a:t>Point out any shared moodle spaces that you wish students to use.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4534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287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This reflects last year's induction structure and the current timetable. Do not invent word counts or task details here; direct students to the current Moodle assessment briefs.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Make the point that professional credibility does not replace academic evidence. Equally, academic writing should not erase the value of professional experience.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Last year's induction had several separate slides on academic writing and referencing. This year, frame them as taught skills embedded in the timetable rather than a long induction lecture.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If practical, screen-share Moodle/HWB rather than spending slides explaining every menu. Never ask students to disclose passwords.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Avoid trying to teach regulations in detail. Signpost where students find current policy and support. Last year's deck became policy-heavy; tonight should keep focus on what students need to do.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Invite additions from students. This can become the cohort working agreement.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Retain this because last year's induction explicitly states it is essential information for programmes based in Wales. Keep the slide concise and signpost current university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Give students 3 minutes to write their own three actions. Invite one commitment each in chat or verbally.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this as verbal retrieval or Vevox if desired. Answers: route modules shown earlier; 29 Jan 2027; 25 Feb 2027; analysis/evaluation/learning; Moodle plus HWB/email for current communications.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Close the formal induction here. Leave final minutes for questions and offer 1:1 follow-up as appropriate.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Return to the expectations/concerns raised at the start. Check whether the session has addressed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047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11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uwtsd.ac.uk/hwb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327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69D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Course Induction 2026/27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t>Thursday 1 October 2026  •  17:30–20:00  •  Online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800" y="1874519"/>
            <a:ext cx="1060704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</a:defRPr>
            </a:pPr>
            <a:r>
              <a:t>BSc Professional Investigation</a:t>
            </a:r>
          </a:p>
          <a:p>
            <a:pPr>
              <a:defRPr sz="3000" b="1">
                <a:solidFill>
                  <a:srgbClr val="FFFFFF"/>
                </a:solidFill>
              </a:defRPr>
            </a:pPr>
            <a:r>
              <a:t>BSc Operational Policing</a:t>
            </a:r>
          </a:p>
          <a:p>
            <a:pPr>
              <a:spcBef>
                <a:spcPts val="1800"/>
              </a:spcBef>
              <a:defRPr sz="1400">
                <a:solidFill>
                  <a:srgbClr val="CDDCE6"/>
                </a:solidFill>
              </a:defRPr>
            </a:pPr>
            <a:r>
              <a:t>Justin Evans MSc  |  Programme Manager  |  j.d.evans@uwtsd.ac.uk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BF498ED9-6E82-FED0-21E5-18BC059D31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Tonight: what we need to achieve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40080" y="1325880"/>
            <a:ext cx="1645920" cy="448056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41247" y="1527048"/>
            <a:ext cx="1243584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17:30–18:00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Welcome, introductions and expectations.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2487168" y="1325880"/>
            <a:ext cx="1645920" cy="448056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2688336" y="1527048"/>
            <a:ext cx="1243584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18:00–18:40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Programme structure, modules and 2026/27 timetable.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34256" y="1325880"/>
            <a:ext cx="1645920" cy="448056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35424" y="1527048"/>
            <a:ext cx="1243584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18:40–18:55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Break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81344" y="1325880"/>
            <a:ext cx="1645920" cy="448056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382512" y="1527048"/>
            <a:ext cx="1243584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18:55–19:30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Assessment, Level 6 expectations and reflective practice.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028431" y="1325880"/>
            <a:ext cx="1645920" cy="448056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29600" y="1527048"/>
            <a:ext cx="1243584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19:30–19:50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Moodle, support, engagement and key actions.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9875519" y="1325880"/>
            <a:ext cx="1645920" cy="448056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076688" y="1527048"/>
            <a:ext cx="1243584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19:50–20:00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Questions and next steps.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E1704-43EF-3C85-C84F-0F898F9294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B43CE-0914-D1F0-A505-75FAFDDF2BA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rPr lang="en-GB" dirty="0"/>
              <a:t>Welcome and Introductions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D6F06F1A-4C05-C97A-013C-69271AD87FF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074200932"/>
              </p:ext>
            </p:extLst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A card with a crown and a circle&#10;&#10;AI-generated content may be incorrect.">
            <a:extLst>
              <a:ext uri="{FF2B5EF4-FFF2-40B4-BE49-F238E27FC236}">
                <a16:creationId xmlns:a16="http://schemas.microsoft.com/office/drawing/2014/main" id="{23D919CA-71B9-296C-71E7-27F6BD5F8EF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72200" y="2095500"/>
            <a:ext cx="5381625" cy="3619500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5" name="Picture 4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EC7A00B5-E72F-BE3B-8DBB-76480CDE14C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8A37F74-CDA4-8C44-AE67-699DFA49779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26370" y="4375243"/>
            <a:ext cx="2200582" cy="5715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8C771E9-4103-17DB-F41C-1A3495082640}"/>
              </a:ext>
            </a:extLst>
          </p:cNvPr>
          <p:cNvSpPr txBox="1"/>
          <p:nvPr/>
        </p:nvSpPr>
        <p:spPr>
          <a:xfrm>
            <a:off x="9692640" y="4418579"/>
            <a:ext cx="24098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BSc Operational Policing</a:t>
            </a:r>
          </a:p>
          <a:p>
            <a:r>
              <a:rPr lang="en-GB" dirty="0"/>
              <a:t>BSc Professional</a:t>
            </a:r>
          </a:p>
          <a:p>
            <a:r>
              <a:rPr lang="en-GB" dirty="0"/>
              <a:t>Investigation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2ED800-E5B3-9D5E-8452-1DE46D7CE9D4}"/>
              </a:ext>
            </a:extLst>
          </p:cNvPr>
          <p:cNvSpPr txBox="1"/>
          <p:nvPr/>
        </p:nvSpPr>
        <p:spPr>
          <a:xfrm>
            <a:off x="10000703" y="3342970"/>
            <a:ext cx="896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UWTSD</a:t>
            </a:r>
          </a:p>
        </p:txBody>
      </p:sp>
    </p:spTree>
    <p:extLst>
      <p:ext uri="{BB962C8B-B14F-4D97-AF65-F5344CB8AC3E}">
        <p14:creationId xmlns:p14="http://schemas.microsoft.com/office/powerpoint/2010/main" val="359177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E061B3-6CAE-AC53-215C-AFD4BFB90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8DE5C-8FD5-F3C3-4E60-7C6A39A6D4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76776"/>
            <a:ext cx="770768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Justin Evans (MSc Policing).</a:t>
            </a:r>
          </a:p>
          <a:p>
            <a:r>
              <a:rPr lang="en-GB" sz="2400" dirty="0"/>
              <a:t>Former South Wales Police Superintendent.</a:t>
            </a:r>
          </a:p>
          <a:p>
            <a:r>
              <a:rPr lang="en-GB" sz="2400" dirty="0"/>
              <a:t>Deputy head of L&amp;D – Managing Police recruitment &amp; Degree pathways.</a:t>
            </a:r>
          </a:p>
          <a:p>
            <a:r>
              <a:rPr lang="en-GB" sz="2400" dirty="0"/>
              <a:t>Tactical Firearms Commander.</a:t>
            </a:r>
          </a:p>
          <a:p>
            <a:r>
              <a:rPr lang="en-GB" sz="2400" dirty="0"/>
              <a:t>All Wales lead Counter Terrorism Security Coordinator.</a:t>
            </a:r>
          </a:p>
          <a:p>
            <a:r>
              <a:rPr lang="en-GB" sz="2400" dirty="0"/>
              <a:t>Senior Investigating Officer – Former DCI.</a:t>
            </a:r>
          </a:p>
          <a:p>
            <a:r>
              <a:rPr lang="en-GB" sz="2400" dirty="0"/>
              <a:t>Tactical JESIP Multi Agency Commander.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C7E4D85-67B9-4584-C9B0-B1963237D8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pic>
        <p:nvPicPr>
          <p:cNvPr id="9" name="Content Placeholder 8" descr="A person holding a certificate&#10;&#10;AI-generated content may be incorrect.">
            <a:extLst>
              <a:ext uri="{FF2B5EF4-FFF2-40B4-BE49-F238E27FC236}">
                <a16:creationId xmlns:a16="http://schemas.microsoft.com/office/drawing/2014/main" id="{D4A6FD47-5B0C-8EDE-12B6-8B62E738419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8333254" y="865296"/>
            <a:ext cx="3135053" cy="43513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FE8936-7AF5-D0B3-C621-01E1D7CF0325}"/>
              </a:ext>
            </a:extLst>
          </p:cNvPr>
          <p:cNvSpPr txBox="1"/>
          <p:nvPr/>
        </p:nvSpPr>
        <p:spPr>
          <a:xfrm>
            <a:off x="3244418" y="61428"/>
            <a:ext cx="5088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+mj-lt"/>
              </a:rPr>
              <a:t>About me: An introduction</a:t>
            </a:r>
          </a:p>
        </p:txBody>
      </p:sp>
    </p:spTree>
    <p:extLst>
      <p:ext uri="{BB962C8B-B14F-4D97-AF65-F5344CB8AC3E}">
        <p14:creationId xmlns:p14="http://schemas.microsoft.com/office/powerpoint/2010/main" val="1413529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E0642389-96A6-5534-21B6-E7C0CC0C77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Reflective practice: turning experience into learning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40080" y="1417320"/>
            <a:ext cx="2569464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41247" y="1618488"/>
            <a:ext cx="2167128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1  EXPERIENCE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What happened?</a:t>
            </a:r>
            <a:br/>
            <a:r>
              <a:t>What was your role?</a:t>
            </a:r>
            <a:br/>
            <a:r>
              <a:t>What evidence is relevant?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410712" y="1417320"/>
            <a:ext cx="2569464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3611880" y="1618488"/>
            <a:ext cx="2167128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2  ANALYSE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Why did it happen?</a:t>
            </a:r>
            <a:br/>
            <a:r>
              <a:t>What assumptions or constraints shaped the response?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181344" y="1417320"/>
            <a:ext cx="2569464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382512" y="1618488"/>
            <a:ext cx="2167128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3  EVALUATE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What worked?</a:t>
            </a:r>
            <a:br/>
            <a:r>
              <a:t>What did not?</a:t>
            </a:r>
            <a:br/>
            <a:r>
              <a:t>What alternative approaches existed?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951976" y="1417320"/>
            <a:ext cx="2569464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153144" y="1618488"/>
            <a:ext cx="2167128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4  APPLY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What have you learned?</a:t>
            </a:r>
            <a:br/>
            <a:r>
              <a:t>What would you do differently next time — and why?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6</a:t>
            </a:r>
          </a:p>
        </p:txBody>
      </p:sp>
      <p:pic>
        <p:nvPicPr>
          <p:cNvPr id="12" name="Picture 11" descr="Session QR Code">
            <a:extLst>
              <a:ext uri="{FF2B5EF4-FFF2-40B4-BE49-F238E27FC236}">
                <a16:creationId xmlns:a16="http://schemas.microsoft.com/office/drawing/2014/main" id="{AD943729-5C79-E0BB-8636-95FA77DB0E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2720" y="1307592"/>
            <a:ext cx="3399873" cy="339987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CB0F736-A1A0-D182-DBF2-20ED7B5339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7173182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rPr dirty="0"/>
              <a:t>Two </a:t>
            </a:r>
            <a:r>
              <a:rPr dirty="0" err="1"/>
              <a:t>programmes</a:t>
            </a:r>
            <a:r>
              <a:rPr dirty="0"/>
              <a:t> — a common Level 6 journey</a:t>
            </a:r>
            <a:endParaRPr lang="en-GB" dirty="0"/>
          </a:p>
          <a:p>
            <a:pPr>
              <a:defRPr sz="2800" b="1">
                <a:solidFill>
                  <a:srgbClr val="13273F"/>
                </a:solidFill>
              </a:defRPr>
            </a:pPr>
            <a:r>
              <a:rPr lang="en-GB" dirty="0"/>
              <a:t>240 Academic Credits L4 &amp; 5</a:t>
            </a:r>
            <a:endParaRPr dirty="0"/>
          </a:p>
        </p:txBody>
      </p:sp>
      <p:sp>
        <p:nvSpPr>
          <p:cNvPr id="3" name="Rounded Rectangle 2"/>
          <p:cNvSpPr/>
          <p:nvPr/>
        </p:nvSpPr>
        <p:spPr>
          <a:xfrm>
            <a:off x="640080" y="1417320"/>
            <a:ext cx="3493008" cy="425196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41247" y="1618488"/>
            <a:ext cx="3090672" cy="3886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Professional Investigation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BMPI6001D</a:t>
            </a:r>
            <a:br/>
            <a:r>
              <a:t>Investigation in the Workplace</a:t>
            </a:r>
            <a:br/>
            <a:br/>
            <a:r>
              <a:t>BMPI6002D</a:t>
            </a:r>
            <a:br/>
            <a:r>
              <a:t>Professional Investigative Practice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334256" y="1417320"/>
            <a:ext cx="3493008" cy="425196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35424" y="1618488"/>
            <a:ext cx="3090672" cy="3886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Operational Policing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BMPO6001D</a:t>
            </a:r>
            <a:br/>
            <a:r>
              <a:t>Operational Policing in the Workplace</a:t>
            </a:r>
            <a:br/>
            <a:br/>
            <a:r>
              <a:t>BMPO6002D</a:t>
            </a:r>
            <a:br/>
            <a:r>
              <a:t>Professional Policing Practice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028431" y="1417320"/>
            <a:ext cx="3493008" cy="425196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229600" y="1618488"/>
            <a:ext cx="3090672" cy="3886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Shared research project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BMPI/O6000D</a:t>
            </a:r>
            <a:br/>
            <a:r>
              <a:t>Research Project</a:t>
            </a:r>
            <a:br/>
            <a:br/>
            <a:r>
              <a:t>A sustained piece of independent Level 6 work.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4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EDBC5A2-6287-E0B9-2F06-587484808E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What Level 6 asks you to do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5A6978"/>
                </a:solidFill>
              </a:defRPr>
            </a:pPr>
            <a:r>
              <a:t>Professional experience is the starting point — not the finished academic argument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41732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Move beyond describing what you do: explain why, evaluate alternatives and justify decisions.</a:t>
            </a:r>
          </a:p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Connect professional practice to evidence: research, policy, legislation and credible professional sources.</a:t>
            </a:r>
          </a:p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Use reflection analytically: identify what happened, why it mattered, what you learned and what you would change.</a:t>
            </a:r>
          </a:p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Write clearly, objectively and with accurate Harvard referencing.</a:t>
            </a:r>
          </a:p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Demonstrate independent judgement rather than simply repeating organisational practice.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5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3A96F1F5-4EBD-F005-44F6-D540A7B4C0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2026/27 timetable — Semester 1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5A6978"/>
                </a:solidFill>
              </a:defRPr>
            </a:pPr>
            <a:r>
              <a:t>Scheduled Thursday teaching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417320"/>
            <a:ext cx="1645920" cy="416052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41247" y="1618488"/>
            <a:ext cx="1243584" cy="379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1 Oct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Introduction to course</a:t>
            </a:r>
            <a:br/>
            <a:r>
              <a:t>&amp; reflective practice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487168" y="1417320"/>
            <a:ext cx="1645920" cy="416052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2688336" y="1618488"/>
            <a:ext cx="1243584" cy="379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15 Oct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Introduction to Dissertation /</a:t>
            </a:r>
            <a:br/>
            <a:r>
              <a:t>Research Project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34256" y="1417320"/>
            <a:ext cx="1645920" cy="416052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35424" y="1618488"/>
            <a:ext cx="1243584" cy="379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29 Oct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Library skills</a:t>
            </a:r>
            <a:br/>
            <a:r>
              <a:t>Critical reading, thinking &amp; writing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181344" y="1417320"/>
            <a:ext cx="1645920" cy="416052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382512" y="1618488"/>
            <a:ext cx="1243584" cy="379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12 Nov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Research proposal</a:t>
            </a:r>
            <a:br/>
            <a:r>
              <a:t>Referencing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028431" y="1417320"/>
            <a:ext cx="1645920" cy="416052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29600" y="1618488"/>
            <a:ext cx="1243584" cy="379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26 Nov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Assignment 1 overview</a:t>
            </a:r>
            <a:br/>
            <a:r>
              <a:t>Referencing &amp; plagiarism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9875519" y="1417320"/>
            <a:ext cx="1645920" cy="416052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076688" y="1618488"/>
            <a:ext cx="1243584" cy="379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10 Dec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Supervision, ethics</a:t>
            </a:r>
            <a:br/>
            <a:r>
              <a:t>&amp; proposals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7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B0FD3B5C-9E85-6A61-4F09-C862C9E0EE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2026/27 timetable — January to May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40080" y="1417320"/>
            <a:ext cx="2569464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41247" y="1618488"/>
            <a:ext cx="2167128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January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7 Jan — Assignment 1 revision + time management</a:t>
            </a:r>
            <a:br/>
            <a:r>
              <a:t>21 Jan — Assignment 1 tasks</a:t>
            </a:r>
            <a:br/>
            <a:r>
              <a:t>29 Jan — Assignment 1 submission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410712" y="1417320"/>
            <a:ext cx="2569464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3611880" y="1618488"/>
            <a:ext cx="2167128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February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4 Feb — Assignment 2 introduction + A1 feedback</a:t>
            </a:r>
            <a:br/>
            <a:r>
              <a:t>4 Feb — Research proposal drop-in</a:t>
            </a:r>
            <a:br/>
            <a:r>
              <a:t>25 Feb — Research proposal deadline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181344" y="1417320"/>
            <a:ext cx="2569464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382512" y="1618488"/>
            <a:ext cx="2167128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March / April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4 Mar — Assignment 2 tasks</a:t>
            </a:r>
            <a:br/>
            <a:r>
              <a:t>18 Mar — Literature review</a:t>
            </a:r>
            <a:br/>
            <a:r>
              <a:t>22 Apr — Assignment 2 revision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951976" y="1417320"/>
            <a:ext cx="2569464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153144" y="1618488"/>
            <a:ext cx="2167128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May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6 May — Assignment 2 submission</a:t>
            </a:r>
            <a:br/>
            <a:r>
              <a:t>13 May — Methodology &amp; ethics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8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456EA6B9-C2BE-42AA-CF56-E0ED8F6BC2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Research Project journey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5A6978"/>
                </a:solidFill>
              </a:defRPr>
            </a:pPr>
            <a:r>
              <a:t>The project develops across the whole academic year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417320"/>
            <a:ext cx="2569464" cy="434340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41247" y="1618488"/>
            <a:ext cx="2167128" cy="3977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Oct–Feb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Introduction → research proposal → ethics → proposal submission</a:t>
            </a:r>
            <a:br/>
            <a:br/>
            <a:r>
              <a:t>Proposal deadline: 25 Feb 2027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410712" y="1417320"/>
            <a:ext cx="2569464" cy="434340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3611880" y="1618488"/>
            <a:ext cx="2167128" cy="3977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Mar–May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Literature review → methodology &amp; ethics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417320"/>
            <a:ext cx="2569464" cy="434340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82512" y="1618488"/>
            <a:ext cx="2167128" cy="3977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Jun–Aug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1:1 support → analysis → conclusion &amp; recommendations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951976" y="1417320"/>
            <a:ext cx="2569464" cy="434340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153144" y="1618488"/>
            <a:ext cx="2167128" cy="3977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Sep–Nov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Final structure &amp; presentation → support → submission</a:t>
            </a:r>
            <a:br/>
            <a:br/>
            <a:r>
              <a:t>Research Project deadline: 5 Nov 2027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rPr dirty="0"/>
              <a:t>BSc Professional Investigation  |  BSc Operational Policing  •  2026/27                                      9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327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Four dates to put in your diary now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t>These are the major submission points shown in the supplied timetable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828800"/>
            <a:ext cx="2514600" cy="23774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22960" y="2148840"/>
            <a:ext cx="2240280" cy="1554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00778B"/>
                </a:solidFill>
              </a:defRPr>
            </a:pPr>
            <a:r>
              <a:t>29 JAN 2027</a:t>
            </a:r>
          </a:p>
          <a:p>
            <a:pPr algn="ctr">
              <a:spcBef>
                <a:spcPts val="1400"/>
              </a:spcBef>
              <a:defRPr sz="1500">
                <a:solidFill>
                  <a:srgbClr val="222A32"/>
                </a:solidFill>
              </a:defRPr>
            </a:pPr>
            <a:r>
              <a:t>Assignment 1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474720" y="1828800"/>
            <a:ext cx="2514600" cy="23774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3611879" y="2148840"/>
            <a:ext cx="2240280" cy="1554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00778B"/>
                </a:solidFill>
              </a:defRPr>
            </a:pPr>
            <a:r>
              <a:t>25 FEB 2027</a:t>
            </a:r>
          </a:p>
          <a:p>
            <a:pPr algn="ctr">
              <a:spcBef>
                <a:spcPts val="1400"/>
              </a:spcBef>
              <a:defRPr sz="1500">
                <a:solidFill>
                  <a:srgbClr val="222A32"/>
                </a:solidFill>
              </a:defRPr>
            </a:pPr>
            <a:r>
              <a:t>Research Proposal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63640" y="1828800"/>
            <a:ext cx="2514600" cy="23774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00800" y="2148840"/>
            <a:ext cx="2240280" cy="1554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00778B"/>
                </a:solidFill>
              </a:defRPr>
            </a:pPr>
            <a:r>
              <a:t>06 MAY 2027</a:t>
            </a:r>
          </a:p>
          <a:p>
            <a:pPr algn="ctr">
              <a:spcBef>
                <a:spcPts val="1400"/>
              </a:spcBef>
              <a:defRPr sz="1500">
                <a:solidFill>
                  <a:srgbClr val="222A32"/>
                </a:solidFill>
              </a:defRPr>
            </a:pPr>
            <a:r>
              <a:t>Assignment 2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052559" y="1828800"/>
            <a:ext cx="2514600" cy="23774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189719" y="2148840"/>
            <a:ext cx="2240280" cy="1554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00778B"/>
                </a:solidFill>
              </a:defRPr>
            </a:pPr>
            <a:r>
              <a:t>05 NOV 2027</a:t>
            </a:r>
          </a:p>
          <a:p>
            <a:pPr algn="ctr">
              <a:spcBef>
                <a:spcPts val="1400"/>
              </a:spcBef>
              <a:defRPr sz="1500">
                <a:solidFill>
                  <a:srgbClr val="222A32"/>
                </a:solidFill>
              </a:defRPr>
            </a:pPr>
            <a:r>
              <a:t>Research Project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7D30D29-3377-7A20-AB76-14C98CCA15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7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15-minute break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t>Back at 18:55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F14CD-C17F-41FF-11D2-AB1702F39C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13125"/>
            <a:ext cx="11481847" cy="1085563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UWTSD HWB: Your first line of support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541164" y="1417966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13045" y="1295474"/>
            <a:ext cx="7237908" cy="4106789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F7DA953-FB0C-6CBB-2AA9-690C83B151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3808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B6113-5254-4489-A663-DB1C10880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655" y="274638"/>
            <a:ext cx="10561781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HWB Student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CDAF1-F0EA-426F-AD71-67D6213AFD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1800">
                <a:hlinkClick r:id="rId2"/>
              </a:rPr>
              <a:t>Student Hwb | University of Wales Trinity Saint David (uwtsd.ac.uk)</a:t>
            </a:r>
            <a:endParaRPr lang="en-GB" sz="1800"/>
          </a:p>
          <a:p>
            <a:endParaRPr lang="en-GB" sz="1800"/>
          </a:p>
          <a:p>
            <a:r>
              <a:rPr lang="en-GB" sz="1800"/>
              <a:t>App Store</a:t>
            </a:r>
          </a:p>
          <a:p>
            <a:r>
              <a:rPr lang="en-GB" sz="1800"/>
              <a:t>Student email account</a:t>
            </a:r>
          </a:p>
          <a:p>
            <a:r>
              <a:rPr lang="en-GB" sz="1800"/>
              <a:t>FAQ’s </a:t>
            </a:r>
          </a:p>
          <a:p>
            <a:r>
              <a:rPr lang="en-GB" sz="1800"/>
              <a:t>Health &amp; wellbeing</a:t>
            </a:r>
          </a:p>
          <a:p>
            <a:r>
              <a:rPr lang="en-GB" sz="1800"/>
              <a:t>Helpdesks</a:t>
            </a:r>
          </a:p>
          <a:p>
            <a:r>
              <a:rPr lang="en-GB" sz="1800"/>
              <a:t>Library</a:t>
            </a:r>
          </a:p>
          <a:p>
            <a:r>
              <a:rPr lang="en-GB" sz="1800"/>
              <a:t>Academic support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A3410AAD-08A8-4DB3-9A2B-FF65CF9E3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2458866"/>
            <a:ext cx="4038600" cy="2271711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34D6E5-6960-4004-A56E-6B81BFA89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CF7BD14-F7E2-E8C4-82DE-363CEFE84F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528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Your University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4255"/>
            <a:ext cx="7920140" cy="362730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 algn="l" rtl="0" fontAlgn="base">
              <a:buNone/>
            </a:pPr>
            <a:r>
              <a:rPr lang="en-GB" sz="3200" b="1" i="0" u="none" strike="noStrike" dirty="0">
                <a:effectLst/>
                <a:latin typeface="+mj-lt"/>
              </a:rPr>
              <a:t>The university, your lecturers and the Institute will contact you by email</a:t>
            </a:r>
            <a:r>
              <a:rPr lang="en-GB" sz="3200" b="0" i="0" u="none" strike="noStrike" dirty="0">
                <a:effectLst/>
                <a:latin typeface="+mj-lt"/>
              </a:rPr>
              <a:t> for most things:</a:t>
            </a:r>
            <a:r>
              <a:rPr lang="en-US" sz="3200" b="0" i="0" dirty="0">
                <a:effectLst/>
                <a:latin typeface="+mj-lt"/>
              </a:rPr>
              <a:t>​</a:t>
            </a:r>
            <a:endParaRPr lang="en-US" sz="44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Changes to timetable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Meetings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Course information, changes and news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Any issues</a:t>
            </a:r>
            <a:r>
              <a:rPr lang="en-US" b="0" i="0" dirty="0">
                <a:effectLst/>
                <a:latin typeface="+mj-lt"/>
              </a:rPr>
              <a:t>​</a:t>
            </a:r>
          </a:p>
          <a:p>
            <a:pPr marL="0" indent="0" fontAlgn="base">
              <a:buNone/>
            </a:pPr>
            <a:r>
              <a:rPr lang="en-US" sz="4400" dirty="0">
                <a:latin typeface="+mj-lt"/>
              </a:rPr>
              <a:t>Check your email.</a:t>
            </a:r>
            <a:endParaRPr lang="en-US" sz="4400" dirty="0">
              <a:latin typeface="+mj-lt"/>
              <a:ea typeface="Calibri Light"/>
              <a:cs typeface="Calibri Light"/>
            </a:endParaRPr>
          </a:p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endParaRPr lang="en-GB" sz="4400" dirty="0">
              <a:latin typeface="+mj-lt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321D934-2EB3-7895-A936-4FD63940E77C}"/>
              </a:ext>
            </a:extLst>
          </p:cNvPr>
          <p:cNvSpPr/>
          <p:nvPr/>
        </p:nvSpPr>
        <p:spPr>
          <a:xfrm>
            <a:off x="9375468" y="202703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university email</a:t>
            </a:r>
          </a:p>
        </p:txBody>
      </p:sp>
      <p:pic>
        <p:nvPicPr>
          <p:cNvPr id="5" name="Picture 4" descr="8 Ways to Maximize Email Throughput ...">
            <a:extLst>
              <a:ext uri="{FF2B5EF4-FFF2-40B4-BE49-F238E27FC236}">
                <a16:creationId xmlns:a16="http://schemas.microsoft.com/office/drawing/2014/main" id="{120BD938-E983-0D0C-DE60-B6F9FE313B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5260" y="2304278"/>
            <a:ext cx="4406446" cy="29314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BFEF81C-0B83-6297-14AF-84091316AE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8647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0855E81-408D-AC24-9D8C-704A2668CF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9D4B87-6EA6-75CB-89CD-217165711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19299"/>
          </a:xfrm>
          <a:solidFill>
            <a:srgbClr val="002060"/>
          </a:solidFill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MyTSD</a:t>
            </a:r>
            <a:r>
              <a:rPr lang="en-GB" dirty="0">
                <a:solidFill>
                  <a:schemeClr val="bg1"/>
                </a:solidFill>
              </a:rPr>
              <a:t>: Your access to your information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777A76-B485-CCC0-F934-ADAC8FC75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912" y="1326098"/>
            <a:ext cx="7371012" cy="4182336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4DA7710-0645-54DB-F66E-ACC43EC1A18B}"/>
              </a:ext>
            </a:extLst>
          </p:cNvPr>
          <p:cNvSpPr/>
          <p:nvPr/>
        </p:nvSpPr>
        <p:spPr>
          <a:xfrm>
            <a:off x="8682182" y="1256145"/>
            <a:ext cx="3048000" cy="40640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 into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Have you completed enrolment?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Identify the modules you are taking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E279C-BC25-9EA2-8321-58E1714B9C2B}"/>
              </a:ext>
            </a:extLst>
          </p:cNvPr>
          <p:cNvSpPr/>
          <p:nvPr/>
        </p:nvSpPr>
        <p:spPr>
          <a:xfrm>
            <a:off x="3637503" y="5828044"/>
            <a:ext cx="3899371" cy="664831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Remember to keep your information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 up to date.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06F834-EF98-54E0-BFB4-11C8CC5C264D}"/>
              </a:ext>
            </a:extLst>
          </p:cNvPr>
          <p:cNvSpPr/>
          <p:nvPr/>
        </p:nvSpPr>
        <p:spPr>
          <a:xfrm>
            <a:off x="1590449" y="4121300"/>
            <a:ext cx="1664122" cy="793058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5179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40836" cy="3575934"/>
          </a:xfrm>
        </p:spPr>
        <p:txBody>
          <a:bodyPr/>
          <a:lstStyle/>
          <a:p>
            <a:r>
              <a:rPr lang="en-GB" dirty="0"/>
              <a:t>Your personalised timetable is on HWB.</a:t>
            </a:r>
          </a:p>
          <a:p>
            <a:r>
              <a:rPr lang="en-GB" dirty="0"/>
              <a:t>Small changes on your timetable will happen.</a:t>
            </a:r>
          </a:p>
          <a:p>
            <a:r>
              <a:rPr lang="en-GB" dirty="0"/>
              <a:t>Make sure that you check your timetable regularly.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A1A583-C478-2238-E143-22BBEE869366}"/>
              </a:ext>
            </a:extLst>
          </p:cNvPr>
          <p:cNvSpPr/>
          <p:nvPr/>
        </p:nvSpPr>
        <p:spPr>
          <a:xfrm>
            <a:off x="8592128" y="1715639"/>
            <a:ext cx="3089563" cy="2292929"/>
          </a:xfrm>
          <a:prstGeom prst="ellipse">
            <a:avLst/>
          </a:prstGeom>
          <a:ln>
            <a:solidFill>
              <a:srgbClr val="4472C4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Check your personalised timetable on HWB.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Where and when your lessons will be held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9EFC0B06-4BE7-A75F-4CB8-5A1C602A2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164" y="3538551"/>
            <a:ext cx="6885710" cy="1866007"/>
          </a:xfrm>
          <a:prstGeom prst="rect">
            <a:avLst/>
          </a:prstGeom>
        </p:spPr>
      </p:pic>
      <p:sp>
        <p:nvSpPr>
          <p:cNvPr id="14" name="Arrow: Up 13">
            <a:extLst>
              <a:ext uri="{FF2B5EF4-FFF2-40B4-BE49-F238E27FC236}">
                <a16:creationId xmlns:a16="http://schemas.microsoft.com/office/drawing/2014/main" id="{D4CF4CC1-9C79-B2AE-3653-A6ECD5ECDD8B}"/>
              </a:ext>
            </a:extLst>
          </p:cNvPr>
          <p:cNvSpPr/>
          <p:nvPr/>
        </p:nvSpPr>
        <p:spPr>
          <a:xfrm rot="-2340000">
            <a:off x="4655179" y="4529016"/>
            <a:ext cx="1163504" cy="1747334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0821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C7C7-F762-156D-8E01-94DF043A1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00578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Moodle: Your virtual learning environment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7FBF7B1-8F51-C1E5-ABB8-0AB4FB72DAA5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UWTSD Moodle.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Access the modules you are taking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9A0FF66F-16E6-A80E-8E50-47EA6853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53" y="1266750"/>
            <a:ext cx="7799695" cy="4425547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140CC4-E305-1906-ACE1-27BBC2CCCADF}"/>
              </a:ext>
            </a:extLst>
          </p:cNvPr>
          <p:cNvSpPr/>
          <p:nvPr/>
        </p:nvSpPr>
        <p:spPr>
          <a:xfrm>
            <a:off x="1651379" y="3429000"/>
            <a:ext cx="1794681" cy="931460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0CFA24-2DFA-02DB-7A4A-DC53FE433C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2510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3A625-9FCF-4C17-BCC7-E097DC75A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928" y="274638"/>
            <a:ext cx="10781144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Moodle – VLE Platform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B12A6-BEE9-4BA3-9F54-461EB29685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2012" y="1370014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r>
              <a:rPr lang="en-GB" sz="1800" dirty="0"/>
              <a:t>Moodle is UWTSD’s learning platform and hosts online courses, content and assignments.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Student Programme of Study Handbook.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 Module Directory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Contact Details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Welcome / course details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Turnitin submission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Module workbooks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Academic writing guidance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Referencing guides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CC197-DE62-40B6-84F9-3B38872F8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pic>
        <p:nvPicPr>
          <p:cNvPr id="6" name="Picture 5" descr="A close-up of a person&amp;#39;s face&#10;&#10;Description automatically generated">
            <a:extLst>
              <a:ext uri="{FF2B5EF4-FFF2-40B4-BE49-F238E27FC236}">
                <a16:creationId xmlns:a16="http://schemas.microsoft.com/office/drawing/2014/main" id="{F6D347DA-D050-0918-0D5E-C6764FE06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4291" y="2309533"/>
            <a:ext cx="6761019" cy="1712460"/>
          </a:xfrm>
          <a:prstGeom prst="rect">
            <a:avLst/>
          </a:prstGeom>
        </p:spPr>
      </p:pic>
      <p:pic>
        <p:nvPicPr>
          <p:cNvPr id="8" name="Picture 7" descr="A close-up of a blue and white sign&#10;&#10;Description automatically generated">
            <a:extLst>
              <a:ext uri="{FF2B5EF4-FFF2-40B4-BE49-F238E27FC236}">
                <a16:creationId xmlns:a16="http://schemas.microsoft.com/office/drawing/2014/main" id="{BCBF3499-2FE9-B504-97B2-98DE2A5C35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4291" y="4221398"/>
            <a:ext cx="7176655" cy="14285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6D29A8F-2DA2-CF25-62CF-241A6D5244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6716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C1D858D-76A7-4CAA-9E49-9A5270C61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837" y="274638"/>
            <a:ext cx="10180781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Turnitin – Assessment Submissions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0A54C4-EDC4-41A0-BC94-A40F5CF10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2164" y="1558637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Assignment submission tool.</a:t>
            </a:r>
          </a:p>
          <a:p>
            <a:r>
              <a:rPr lang="en-GB" sz="2400" dirty="0"/>
              <a:t>Allows students to identify and rectify any occurrences of plagiarism.</a:t>
            </a:r>
          </a:p>
          <a:p>
            <a:r>
              <a:rPr lang="en-GB" sz="2400" dirty="0"/>
              <a:t>Provides feedback / similarity score.</a:t>
            </a:r>
          </a:p>
          <a:p>
            <a:r>
              <a:rPr lang="en-GB" sz="2400" dirty="0"/>
              <a:t>Accessed via module tile on Moodle</a:t>
            </a:r>
            <a:r>
              <a:rPr lang="en-GB" sz="1800" dirty="0"/>
              <a:t>.</a:t>
            </a:r>
          </a:p>
          <a:p>
            <a:endParaRPr lang="en-GB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1BEA4EE-525E-455B-B495-CC7C03D97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pic>
        <p:nvPicPr>
          <p:cNvPr id="3" name="Picture 2" descr="A close-up of a logo&#10;&#10;Description automatically generated">
            <a:extLst>
              <a:ext uri="{FF2B5EF4-FFF2-40B4-BE49-F238E27FC236}">
                <a16:creationId xmlns:a16="http://schemas.microsoft.com/office/drawing/2014/main" id="{2B989720-3361-3282-6F5F-6CE0BDBA11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144" y="1713429"/>
            <a:ext cx="4736387" cy="28831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BF1E72-E649-63A8-C236-2C3A6584D4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2468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0646790-BD25-6EFC-A837-EFC4B002D0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Assessment structure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5A6978"/>
                </a:solidFill>
              </a:defRPr>
            </a:pPr>
            <a:r>
              <a:t>Three 40-credit modules on each programme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417320"/>
            <a:ext cx="3493008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41247" y="1618488"/>
            <a:ext cx="3090672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Module 1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Work-based learning workbook</a:t>
            </a:r>
            <a:br/>
            <a:br/>
            <a:r>
              <a:t>Professional Investigation: BMPI6001D</a:t>
            </a:r>
            <a:br/>
            <a:r>
              <a:t>Operational Policing: BMPO6001D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34256" y="1417320"/>
            <a:ext cx="3493008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4535424" y="1618488"/>
            <a:ext cx="3090672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Module 2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Work-based learning workbook</a:t>
            </a:r>
            <a:br/>
            <a:br/>
            <a:r>
              <a:t>Professional Investigation: BMPI6002D</a:t>
            </a:r>
            <a:br/>
            <a:r>
              <a:t>Operational Policing: BMPO6002D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028431" y="1417320"/>
            <a:ext cx="3493008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229600" y="1618488"/>
            <a:ext cx="3090672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Research Project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BMPI/O6000D</a:t>
            </a:r>
            <a:br/>
            <a:br/>
            <a:r>
              <a:t>Research proposal and ethics lead into the final independent project.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12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EFDFE18-8A0D-26BD-861A-89E68EAA4E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Work-based learning: what good evidence looks like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41732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Specific: grounded in a real aspect of your professional practice.</a:t>
            </a:r>
          </a:p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Anonymised: protect operational, organisational and personal information.</a:t>
            </a:r>
          </a:p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Analytical: explain and evaluate, rather than simply recount events.</a:t>
            </a:r>
          </a:p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Evidence-informed: connect practice to appropriate literature, policy and professional guidance.</a:t>
            </a:r>
          </a:p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Reflective: identify learning and implications for future practice.</a:t>
            </a:r>
          </a:p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Mapped: answer the assessment task and learning outcomes — not the topic you would prefer to write about.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13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F6EA9FE6-0ABA-31FD-63B1-E80618F47B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Academic skills are built into the timetable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40080" y="1417320"/>
            <a:ext cx="2569464" cy="420624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41247" y="1618488"/>
            <a:ext cx="2167128" cy="3840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29 Oct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Library skills</a:t>
            </a:r>
            <a:br/>
            <a:r>
              <a:t>Critical reading</a:t>
            </a:r>
            <a:br/>
            <a:r>
              <a:t>Critical thinking</a:t>
            </a:r>
            <a:br/>
            <a:r>
              <a:t>Critical writing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410712" y="1417320"/>
            <a:ext cx="2569464" cy="420624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3611880" y="1618488"/>
            <a:ext cx="2167128" cy="3840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12 Nov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Research proposal</a:t>
            </a:r>
            <a:br/>
            <a:r>
              <a:t>Harvard referencing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181344" y="1417320"/>
            <a:ext cx="2569464" cy="420624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382512" y="1618488"/>
            <a:ext cx="2167128" cy="3840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26 Nov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Referencing</a:t>
            </a:r>
            <a:br/>
            <a:r>
              <a:t>Plagiarism</a:t>
            </a:r>
            <a:br/>
            <a:r>
              <a:t>Assignment 1 overview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951976" y="1417320"/>
            <a:ext cx="2569464" cy="420624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153144" y="1618488"/>
            <a:ext cx="2167128" cy="3840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Throughout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Planning</a:t>
            </a:r>
            <a:br/>
            <a:r>
              <a:t>Time management</a:t>
            </a:r>
            <a:br/>
            <a:r>
              <a:t>Using feedback</a:t>
            </a:r>
            <a:br/>
            <a:r>
              <a:t>1:1 support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14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3C782164-4BAE-9566-E915-B7B4FA733C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Your digital essentials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5A6978"/>
                </a:solidFill>
              </a:defRPr>
            </a:pPr>
            <a:r>
              <a:t>Check these before the next taught session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417320"/>
            <a:ext cx="2569464" cy="416052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41247" y="1618488"/>
            <a:ext cx="2167128" cy="379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University email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Official course communication.</a:t>
            </a:r>
            <a:br/>
            <a:r>
              <a:t>Check it regularly.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410712" y="1417320"/>
            <a:ext cx="2569464" cy="416052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3611880" y="1618488"/>
            <a:ext cx="2167128" cy="379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HWB / MyTSD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Personal timetable, enrolment and student information.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417320"/>
            <a:ext cx="2569464" cy="416052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82512" y="1618488"/>
            <a:ext cx="2167128" cy="379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Moodle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Module materials, handbooks, assessment information and learning resources.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951976" y="1417320"/>
            <a:ext cx="2569464" cy="416052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153144" y="1618488"/>
            <a:ext cx="2167128" cy="379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Turnitin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Assessment submission and feedback route — use the link in the relevant Moodle module.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15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E0957474-40D7-049B-2287-812B4C2313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Support: use it early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40080" y="1417320"/>
            <a:ext cx="2569464" cy="420624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41247" y="1618488"/>
            <a:ext cx="2167128" cy="3840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Programme support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Justin Evans</a:t>
            </a:r>
            <a:br/>
            <a:r>
              <a:t>j.d.evans@uwtsd.ac.uk</a:t>
            </a:r>
            <a:br/>
            <a:br/>
            <a:r>
              <a:t>1:1 support can be arranged.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410712" y="1417320"/>
            <a:ext cx="2569464" cy="420624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3611880" y="1618488"/>
            <a:ext cx="2167128" cy="3840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Academic support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Library and academic skills support: research, reading, writing and referencing.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181344" y="1417320"/>
            <a:ext cx="2569464" cy="420624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382512" y="1618488"/>
            <a:ext cx="2167128" cy="3840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Student support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HWB provides routes to wellbeing, helpdesks and wider student services.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951976" y="1417320"/>
            <a:ext cx="2569464" cy="420624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153144" y="1618488"/>
            <a:ext cx="2167128" cy="3840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If something changes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Tell the programme team early if circumstances are affecting engagement or assessment.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16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F6490ED0-045A-5278-708C-D173C3F49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Working agreement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5A6978"/>
                </a:solidFill>
              </a:defRPr>
            </a:pPr>
            <a:r>
              <a:t>What I need from you — and what you can expect from me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417320"/>
            <a:ext cx="3493008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41247" y="1618488"/>
            <a:ext cx="3090672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From you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Attend and engage.</a:t>
            </a:r>
            <a:br/>
            <a:r>
              <a:t>Prepare for scheduled sessions.</a:t>
            </a:r>
            <a:br/>
            <a:r>
              <a:t>Check email/Moodle.</a:t>
            </a:r>
            <a:br/>
            <a:r>
              <a:t>Meet deadlines.</a:t>
            </a:r>
            <a:br/>
            <a:r>
              <a:t>Ask for help early.</a:t>
            </a:r>
            <a:br/>
            <a:r>
              <a:t>Maintain academic and professional integrity.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34256" y="1417320"/>
            <a:ext cx="3493008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4535424" y="1618488"/>
            <a:ext cx="3090672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From me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Clear direction.</a:t>
            </a:r>
            <a:br/>
            <a:r>
              <a:t>Assessment-focused teaching.</a:t>
            </a:r>
            <a:br/>
            <a:r>
              <a:t>Constructive challenge.</a:t>
            </a:r>
            <a:br/>
            <a:r>
              <a:t>Accessible support.</a:t>
            </a:r>
            <a:br/>
            <a:r>
              <a:t>Useful feedback.</a:t>
            </a:r>
            <a:br/>
            <a:r>
              <a:t>Respect for your professional experience.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028431" y="1417320"/>
            <a:ext cx="3493008" cy="429768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229600" y="1618488"/>
            <a:ext cx="3090672" cy="3931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From all of us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Respectful discussion.</a:t>
            </a:r>
            <a:br/>
            <a:r>
              <a:t>Challenge ideas, not people.</a:t>
            </a:r>
            <a:br/>
            <a:r>
              <a:t>Protect confidentiality.</a:t>
            </a:r>
            <a:br/>
            <a:r>
              <a:t>Share experience without identifying operationally sensitive information.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17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03E6865-5BE4-490D-B44D-F67A58ED13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Welsh language rights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41732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Students studying in Wales have rights to receive specified university services in Welsh.</a:t>
            </a:r>
          </a:p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This includes access to Welsh-language documents and correspondence, and the ability to submit written work in Welsh.</a:t>
            </a:r>
          </a:p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Students can also request Welsh-language support in relevant student-service contexts.</a:t>
            </a:r>
          </a:p>
          <a:p>
            <a:pPr>
              <a:spcAft>
                <a:spcPts val="1000"/>
              </a:spcAft>
              <a:defRPr sz="1800">
                <a:solidFill>
                  <a:srgbClr val="222A32"/>
                </a:solidFill>
              </a:defRPr>
            </a:pPr>
            <a:r>
              <a:t>Use the University's current Welsh-language information on HWB for the full arrangements.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18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64C5F2D8-5BA3-FD39-93DF-C1B75F4716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Activity: your first 30 days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5A6978"/>
                </a:solidFill>
              </a:defRPr>
            </a:pPr>
            <a:r>
              <a:t>What will make the strongest start?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417320"/>
            <a:ext cx="2569464" cy="420624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41247" y="1618488"/>
            <a:ext cx="2167128" cy="3840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This week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Confirm email, HWB, Moodle and modules.</a:t>
            </a:r>
            <a:br/>
            <a:r>
              <a:t>Put key dates in your diary.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410712" y="1417320"/>
            <a:ext cx="2569464" cy="420624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3611880" y="1618488"/>
            <a:ext cx="2167128" cy="3840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Before 15 Oct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Think about areas of professional practice that genuinely interest you as possible research directions.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417320"/>
            <a:ext cx="2569464" cy="420624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82512" y="1618488"/>
            <a:ext cx="2167128" cy="3840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Before 29 Oct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Identify one aspect of academic writing or research you want to improve.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951976" y="1417320"/>
            <a:ext cx="2569464" cy="4206240"/>
          </a:xfrm>
          <a:prstGeom prst="roundRect">
            <a:avLst/>
          </a:prstGeom>
          <a:solidFill>
            <a:srgbClr val="F4F7F9"/>
          </a:solidFill>
          <a:ln>
            <a:solidFill>
              <a:srgbClr val="E4EFF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153144" y="1618488"/>
            <a:ext cx="2167128" cy="3840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778B"/>
                </a:solidFill>
              </a:defRPr>
            </a:pPr>
            <a:r>
              <a:t>Ongoing</a:t>
            </a:r>
          </a:p>
          <a:p>
            <a:pPr>
              <a:spcBef>
                <a:spcPts val="800"/>
              </a:spcBef>
              <a:defRPr sz="1300">
                <a:solidFill>
                  <a:srgbClr val="222A32"/>
                </a:solidFill>
              </a:defRPr>
            </a:pPr>
            <a:r>
              <a:t>Protect regular study time. Do not wait for an assessment deadline to begin engaging.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19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A3AD52F-DA57-761B-FB2F-F34B66FD41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73F"/>
                </a:solidFill>
              </a:defRPr>
            </a:pPr>
            <a:r>
              <a:t>Quick check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5A6978"/>
                </a:solidFill>
              </a:defRPr>
            </a:pPr>
            <a:r>
              <a:t>Five questions before we finish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41732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222A32"/>
                </a:solidFill>
              </a:defRPr>
            </a:pPr>
            <a:r>
              <a:t>1. What are the three modules on your route?</a:t>
            </a:r>
          </a:p>
          <a:p>
            <a:pPr>
              <a:spcAft>
                <a:spcPts val="1000"/>
              </a:spcAft>
              <a:defRPr sz="2000">
                <a:solidFill>
                  <a:srgbClr val="222A32"/>
                </a:solidFill>
              </a:defRPr>
            </a:pPr>
            <a:r>
              <a:t>2. When is Assignment 1 due?</a:t>
            </a:r>
          </a:p>
          <a:p>
            <a:pPr>
              <a:spcAft>
                <a:spcPts val="1000"/>
              </a:spcAft>
              <a:defRPr sz="2000">
                <a:solidFill>
                  <a:srgbClr val="222A32"/>
                </a:solidFill>
              </a:defRPr>
            </a:pPr>
            <a:r>
              <a:t>3. When is the Research Proposal due?</a:t>
            </a:r>
          </a:p>
          <a:p>
            <a:pPr>
              <a:spcAft>
                <a:spcPts val="1000"/>
              </a:spcAft>
              <a:defRPr sz="2000">
                <a:solidFill>
                  <a:srgbClr val="222A32"/>
                </a:solidFill>
              </a:defRPr>
            </a:pPr>
            <a:r>
              <a:t>4. What is the difference between describing professional practice and critically reflecting on it?</a:t>
            </a:r>
          </a:p>
          <a:p>
            <a:pPr>
              <a:spcAft>
                <a:spcPts val="1000"/>
              </a:spcAft>
              <a:defRPr sz="2000">
                <a:solidFill>
                  <a:srgbClr val="222A32"/>
                </a:solidFill>
              </a:defRPr>
            </a:pPr>
            <a:r>
              <a:t>5. Where should you look for current module materials and assessment information?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A6978"/>
                </a:solidFill>
              </a:defRPr>
            </a:pPr>
            <a:r>
              <a:t>BSc Professional Investigation  |  BSc Operational Policing  •  2026/27                                      20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327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5BCD760-162B-6E9C-6C4C-35D9C7875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Next taught session: 15 October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t>Introduction to the Dissertation / Research Project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828800"/>
            <a:ext cx="10332720" cy="3200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000"/>
              </a:spcAft>
              <a:defRPr sz="2000" b="1">
                <a:solidFill>
                  <a:srgbClr val="FFFFFF"/>
                </a:solidFill>
              </a:defRPr>
            </a:pPr>
            <a:r>
              <a:t>Before then:</a:t>
            </a:r>
          </a:p>
          <a:p>
            <a:pPr>
              <a:spcAft>
                <a:spcPts val="1000"/>
              </a:spcAft>
              <a:defRPr sz="1700" b="0">
                <a:solidFill>
                  <a:srgbClr val="FFFFFF"/>
                </a:solidFill>
              </a:defRPr>
            </a:pPr>
            <a:r>
              <a:t>• Make sure you can access all modules on Moodle.</a:t>
            </a:r>
          </a:p>
          <a:p>
            <a:pPr>
              <a:spcAft>
                <a:spcPts val="1000"/>
              </a:spcAft>
              <a:defRPr sz="1700" b="0">
                <a:solidFill>
                  <a:srgbClr val="FFFFFF"/>
                </a:solidFill>
              </a:defRPr>
            </a:pPr>
            <a:r>
              <a:t>• Put the four major deadlines in your diary.</a:t>
            </a:r>
          </a:p>
          <a:p>
            <a:pPr>
              <a:spcAft>
                <a:spcPts val="1000"/>
              </a:spcAft>
              <a:defRPr sz="1700" b="0">
                <a:solidFill>
                  <a:srgbClr val="FFFFFF"/>
                </a:solidFill>
              </a:defRPr>
            </a:pPr>
            <a:r>
              <a:t>• Bring one or two broad professional topics you might be interested in researching.</a:t>
            </a:r>
          </a:p>
          <a:p>
            <a:pPr>
              <a:spcAft>
                <a:spcPts val="1000"/>
              </a:spcAft>
              <a:defRPr sz="1700" b="0">
                <a:solidFill>
                  <a:srgbClr val="FFFFFF"/>
                </a:solidFill>
              </a:defRPr>
            </a:pPr>
            <a:r>
              <a:t>• Email me early if access, enrolment or programme details do not look right.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78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47472"/>
            <a:ext cx="110185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Questions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t>What is still unclear before we start the programme?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2011680"/>
            <a:ext cx="10515600" cy="1371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400" b="1">
                <a:solidFill>
                  <a:srgbClr val="FFFFFF"/>
                </a:solidFill>
              </a:defRPr>
            </a:pPr>
            <a:r>
              <a:t>j.d.evans@uwtsd.ac.uk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D8F118-9834-98B4-AA1C-3F9F1BBAC9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2561</Words>
  <Application>Microsoft Office PowerPoint</Application>
  <PresentationFormat>Widescreen</PresentationFormat>
  <Paragraphs>305</Paragraphs>
  <Slides>31</Slides>
  <Notes>29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Aptos Display</vt:lpstr>
      <vt:lpstr>Arial</vt:lpstr>
      <vt:lpstr>Calibri</vt:lpstr>
      <vt:lpstr>Office Theme</vt:lpstr>
      <vt:lpstr>PowerPoint Presentation</vt:lpstr>
      <vt:lpstr>PowerPoint Presentation</vt:lpstr>
      <vt:lpstr>Welcome and Introductions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UWTSD HWB: Your first line of support</vt:lpstr>
      <vt:lpstr>HWB Student App</vt:lpstr>
      <vt:lpstr>Your University Email</vt:lpstr>
      <vt:lpstr>MyTSD: Your access to your information</vt:lpstr>
      <vt:lpstr>Your Timetable</vt:lpstr>
      <vt:lpstr>Moodle: Your virtual learning environment</vt:lpstr>
      <vt:lpstr>Moodle – VLE Platform</vt:lpstr>
      <vt:lpstr>Turnitin – Assessment Submissions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Justin Evans</dc:creator>
  <cp:keywords/>
  <dc:description>generated using python-pptx</dc:description>
  <cp:lastModifiedBy>Justin Evans</cp:lastModifiedBy>
  <cp:revision>2</cp:revision>
  <dcterms:created xsi:type="dcterms:W3CDTF">2013-01-27T09:14:16Z</dcterms:created>
  <dcterms:modified xsi:type="dcterms:W3CDTF">2026-10-01T17:16:14Z</dcterms:modified>
  <cp:category/>
</cp:coreProperties>
</file>