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9"/>
  </p:notesMasterIdLst>
  <p:handoutMasterIdLst>
    <p:handoutMasterId r:id="rId60"/>
  </p:handoutMasterIdLst>
  <p:sldIdLst>
    <p:sldId id="257" r:id="rId3"/>
    <p:sldId id="256" r:id="rId4"/>
    <p:sldId id="258" r:id="rId5"/>
    <p:sldId id="259" r:id="rId6"/>
    <p:sldId id="260" r:id="rId7"/>
    <p:sldId id="261" r:id="rId8"/>
    <p:sldId id="262" r:id="rId9"/>
    <p:sldId id="263" r:id="rId10"/>
    <p:sldId id="264" r:id="rId11"/>
    <p:sldId id="292" r:id="rId12"/>
    <p:sldId id="332" r:id="rId13"/>
    <p:sldId id="333" r:id="rId14"/>
    <p:sldId id="334" r:id="rId15"/>
    <p:sldId id="337" r:id="rId16"/>
    <p:sldId id="335" r:id="rId17"/>
    <p:sldId id="338" r:id="rId18"/>
    <p:sldId id="298" r:id="rId19"/>
    <p:sldId id="339" r:id="rId20"/>
    <p:sldId id="340" r:id="rId21"/>
    <p:sldId id="341" r:id="rId22"/>
    <p:sldId id="342" r:id="rId23"/>
    <p:sldId id="343" r:id="rId24"/>
    <p:sldId id="293" r:id="rId25"/>
    <p:sldId id="344" r:id="rId26"/>
    <p:sldId id="346" r:id="rId27"/>
    <p:sldId id="345" r:id="rId28"/>
    <p:sldId id="347" r:id="rId29"/>
    <p:sldId id="265" r:id="rId30"/>
    <p:sldId id="267" r:id="rId31"/>
    <p:sldId id="268" r:id="rId32"/>
    <p:sldId id="269" r:id="rId33"/>
    <p:sldId id="270" r:id="rId34"/>
    <p:sldId id="271" r:id="rId35"/>
    <p:sldId id="272" r:id="rId36"/>
    <p:sldId id="273" r:id="rId37"/>
    <p:sldId id="274" r:id="rId38"/>
    <p:sldId id="275" r:id="rId39"/>
    <p:sldId id="266" r:id="rId40"/>
    <p:sldId id="276" r:id="rId41"/>
    <p:sldId id="348" r:id="rId42"/>
    <p:sldId id="349" r:id="rId43"/>
    <p:sldId id="350" r:id="rId44"/>
    <p:sldId id="351" r:id="rId45"/>
    <p:sldId id="352" r:id="rId46"/>
    <p:sldId id="353" r:id="rId47"/>
    <p:sldId id="354" r:id="rId48"/>
    <p:sldId id="355" r:id="rId49"/>
    <p:sldId id="356" r:id="rId50"/>
    <p:sldId id="357" r:id="rId51"/>
    <p:sldId id="358" r:id="rId52"/>
    <p:sldId id="359" r:id="rId53"/>
    <p:sldId id="360" r:id="rId54"/>
    <p:sldId id="361" r:id="rId55"/>
    <p:sldId id="362" r:id="rId56"/>
    <p:sldId id="363" r:id="rId57"/>
    <p:sldId id="364"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E9B44-EF9D-48F4-A041-D60DBF644755}" v="13" dt="2024-02-19T01:14:34.9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showGuides="1">
      <p:cViewPr varScale="1">
        <p:scale>
          <a:sx n="68" d="100"/>
          <a:sy n="68" d="100"/>
        </p:scale>
        <p:origin x="816" y="60"/>
      </p:cViewPr>
      <p:guideLst/>
    </p:cSldViewPr>
  </p:slideViewPr>
  <p:notesTextViewPr>
    <p:cViewPr>
      <p:scale>
        <a:sx n="1" d="1"/>
        <a:sy n="1" d="1"/>
      </p:scale>
      <p:origin x="0" y="0"/>
    </p:cViewPr>
  </p:notesTextViewPr>
  <p:sorterViewPr>
    <p:cViewPr>
      <p:scale>
        <a:sx n="25" d="100"/>
        <a:sy n="25" d="100"/>
      </p:scale>
      <p:origin x="0" y="0"/>
    </p:cViewPr>
  </p:sorterViewPr>
  <p:notesViewPr>
    <p:cSldViewPr snapToGrid="0" showGuides="1">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handoutMaster" Target="handoutMasters/handoutMaster1.xml"/><Relationship Id="rId65"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vdalina Veli" userId="616692d8cd5344dd" providerId="LiveId" clId="{B61E9B44-EF9D-48F4-A041-D60DBF644755}"/>
    <pc:docChg chg="undo custSel addSld delSld modSld sldOrd">
      <pc:chgData name="sevdalina Veli" userId="616692d8cd5344dd" providerId="LiveId" clId="{B61E9B44-EF9D-48F4-A041-D60DBF644755}" dt="2024-02-19T01:18:43.635" v="74" actId="14861"/>
      <pc:docMkLst>
        <pc:docMk/>
      </pc:docMkLst>
      <pc:sldChg chg="modSp mod setBg">
        <pc:chgData name="sevdalina Veli" userId="616692d8cd5344dd" providerId="LiveId" clId="{B61E9B44-EF9D-48F4-A041-D60DBF644755}" dt="2024-02-19T01:18:43.635" v="74" actId="14861"/>
        <pc:sldMkLst>
          <pc:docMk/>
          <pc:sldMk cId="3058759558" sldId="257"/>
        </pc:sldMkLst>
        <pc:spChg chg="mod">
          <ac:chgData name="sevdalina Veli" userId="616692d8cd5344dd" providerId="LiveId" clId="{B61E9B44-EF9D-48F4-A041-D60DBF644755}" dt="2024-02-19T01:18:20.936" v="73" actId="1076"/>
          <ac:spMkLst>
            <pc:docMk/>
            <pc:sldMk cId="3058759558" sldId="257"/>
            <ac:spMk id="3" creationId="{351FA40C-1096-55A9-011C-7F34D1258DCE}"/>
          </ac:spMkLst>
        </pc:spChg>
        <pc:spChg chg="mod">
          <ac:chgData name="sevdalina Veli" userId="616692d8cd5344dd" providerId="LiveId" clId="{B61E9B44-EF9D-48F4-A041-D60DBF644755}" dt="2024-02-19T01:18:43.635" v="74" actId="14861"/>
          <ac:spMkLst>
            <pc:docMk/>
            <pc:sldMk cId="3058759558" sldId="257"/>
            <ac:spMk id="4" creationId="{B23355C0-5533-9441-6756-EF3315260830}"/>
          </ac:spMkLst>
        </pc:spChg>
      </pc:sldChg>
      <pc:sldChg chg="ord">
        <pc:chgData name="sevdalina Veli" userId="616692d8cd5344dd" providerId="LiveId" clId="{B61E9B44-EF9D-48F4-A041-D60DBF644755}" dt="2024-02-19T01:12:20.990" v="56"/>
        <pc:sldMkLst>
          <pc:docMk/>
          <pc:sldMk cId="3935820546" sldId="292"/>
        </pc:sldMkLst>
      </pc:sldChg>
      <pc:sldChg chg="ord">
        <pc:chgData name="sevdalina Veli" userId="616692d8cd5344dd" providerId="LiveId" clId="{B61E9B44-EF9D-48F4-A041-D60DBF644755}" dt="2024-02-19T01:13:01.807" v="62"/>
        <pc:sldMkLst>
          <pc:docMk/>
          <pc:sldMk cId="181441444" sldId="293"/>
        </pc:sldMkLst>
      </pc:sldChg>
      <pc:sldChg chg="ord">
        <pc:chgData name="sevdalina Veli" userId="616692d8cd5344dd" providerId="LiveId" clId="{B61E9B44-EF9D-48F4-A041-D60DBF644755}" dt="2024-02-19T01:13:01.807" v="62"/>
        <pc:sldMkLst>
          <pc:docMk/>
          <pc:sldMk cId="3415023592" sldId="298"/>
        </pc:sldMkLst>
      </pc:sldChg>
      <pc:sldChg chg="ord">
        <pc:chgData name="sevdalina Veli" userId="616692d8cd5344dd" providerId="LiveId" clId="{B61E9B44-EF9D-48F4-A041-D60DBF644755}" dt="2024-02-19T01:12:32.135" v="58"/>
        <pc:sldMkLst>
          <pc:docMk/>
          <pc:sldMk cId="2251033588" sldId="332"/>
        </pc:sldMkLst>
      </pc:sldChg>
      <pc:sldChg chg="ord">
        <pc:chgData name="sevdalina Veli" userId="616692d8cd5344dd" providerId="LiveId" clId="{B61E9B44-EF9D-48F4-A041-D60DBF644755}" dt="2024-02-19T01:12:44.756" v="60"/>
        <pc:sldMkLst>
          <pc:docMk/>
          <pc:sldMk cId="4290010609" sldId="333"/>
        </pc:sldMkLst>
      </pc:sldChg>
      <pc:sldChg chg="modSp mod ord">
        <pc:chgData name="sevdalina Veli" userId="616692d8cd5344dd" providerId="LiveId" clId="{B61E9B44-EF9D-48F4-A041-D60DBF644755}" dt="2024-02-19T01:12:44.756" v="60"/>
        <pc:sldMkLst>
          <pc:docMk/>
          <pc:sldMk cId="2942808295" sldId="334"/>
        </pc:sldMkLst>
        <pc:spChg chg="mod">
          <ac:chgData name="sevdalina Veli" userId="616692d8cd5344dd" providerId="LiveId" clId="{B61E9B44-EF9D-48F4-A041-D60DBF644755}" dt="2024-02-19T00:47:57.299" v="10" actId="20577"/>
          <ac:spMkLst>
            <pc:docMk/>
            <pc:sldMk cId="2942808295" sldId="334"/>
            <ac:spMk id="7" creationId="{FCA6E0DF-8DF0-E520-787B-20C655617C41}"/>
          </ac:spMkLst>
        </pc:spChg>
      </pc:sldChg>
      <pc:sldChg chg="ord">
        <pc:chgData name="sevdalina Veli" userId="616692d8cd5344dd" providerId="LiveId" clId="{B61E9B44-EF9D-48F4-A041-D60DBF644755}" dt="2024-02-19T01:12:44.756" v="60"/>
        <pc:sldMkLst>
          <pc:docMk/>
          <pc:sldMk cId="1160742718" sldId="335"/>
        </pc:sldMkLst>
      </pc:sldChg>
      <pc:sldChg chg="ord">
        <pc:chgData name="sevdalina Veli" userId="616692d8cd5344dd" providerId="LiveId" clId="{B61E9B44-EF9D-48F4-A041-D60DBF644755}" dt="2024-02-19T01:12:44.756" v="60"/>
        <pc:sldMkLst>
          <pc:docMk/>
          <pc:sldMk cId="924127798" sldId="337"/>
        </pc:sldMkLst>
      </pc:sldChg>
      <pc:sldChg chg="delSp modSp mod ord">
        <pc:chgData name="sevdalina Veli" userId="616692d8cd5344dd" providerId="LiveId" clId="{B61E9B44-EF9D-48F4-A041-D60DBF644755}" dt="2024-02-19T01:13:01.807" v="62"/>
        <pc:sldMkLst>
          <pc:docMk/>
          <pc:sldMk cId="787704726" sldId="338"/>
        </pc:sldMkLst>
        <pc:spChg chg="mod">
          <ac:chgData name="sevdalina Veli" userId="616692d8cd5344dd" providerId="LiveId" clId="{B61E9B44-EF9D-48F4-A041-D60DBF644755}" dt="2024-02-19T00:52:20.534" v="12" actId="1076"/>
          <ac:spMkLst>
            <pc:docMk/>
            <pc:sldMk cId="787704726" sldId="338"/>
            <ac:spMk id="2" creationId="{503F28F4-7370-8156-4405-2D248714153E}"/>
          </ac:spMkLst>
        </pc:spChg>
        <pc:spChg chg="mod">
          <ac:chgData name="sevdalina Veli" userId="616692d8cd5344dd" providerId="LiveId" clId="{B61E9B44-EF9D-48F4-A041-D60DBF644755}" dt="2024-02-19T00:53:01.738" v="13" actId="1076"/>
          <ac:spMkLst>
            <pc:docMk/>
            <pc:sldMk cId="787704726" sldId="338"/>
            <ac:spMk id="8" creationId="{2F2FE545-1FC4-134F-530D-92226744669D}"/>
          </ac:spMkLst>
        </pc:spChg>
        <pc:picChg chg="del">
          <ac:chgData name="sevdalina Veli" userId="616692d8cd5344dd" providerId="LiveId" clId="{B61E9B44-EF9D-48F4-A041-D60DBF644755}" dt="2024-02-19T00:52:05.359" v="11" actId="21"/>
          <ac:picMkLst>
            <pc:docMk/>
            <pc:sldMk cId="787704726" sldId="338"/>
            <ac:picMk id="15" creationId="{31719E35-9F85-5F6D-0C1F-369B1817AD19}"/>
          </ac:picMkLst>
        </pc:picChg>
      </pc:sldChg>
      <pc:sldChg chg="ord">
        <pc:chgData name="sevdalina Veli" userId="616692d8cd5344dd" providerId="LiveId" clId="{B61E9B44-EF9D-48F4-A041-D60DBF644755}" dt="2024-02-19T01:13:01.807" v="62"/>
        <pc:sldMkLst>
          <pc:docMk/>
          <pc:sldMk cId="2604321760" sldId="339"/>
        </pc:sldMkLst>
      </pc:sldChg>
      <pc:sldChg chg="ord">
        <pc:chgData name="sevdalina Veli" userId="616692d8cd5344dd" providerId="LiveId" clId="{B61E9B44-EF9D-48F4-A041-D60DBF644755}" dt="2024-02-19T01:13:01.807" v="62"/>
        <pc:sldMkLst>
          <pc:docMk/>
          <pc:sldMk cId="706627630" sldId="340"/>
        </pc:sldMkLst>
      </pc:sldChg>
      <pc:sldChg chg="ord">
        <pc:chgData name="sevdalina Veli" userId="616692d8cd5344dd" providerId="LiveId" clId="{B61E9B44-EF9D-48F4-A041-D60DBF644755}" dt="2024-02-19T01:13:01.807" v="62"/>
        <pc:sldMkLst>
          <pc:docMk/>
          <pc:sldMk cId="1014770760" sldId="341"/>
        </pc:sldMkLst>
      </pc:sldChg>
      <pc:sldChg chg="ord">
        <pc:chgData name="sevdalina Veli" userId="616692d8cd5344dd" providerId="LiveId" clId="{B61E9B44-EF9D-48F4-A041-D60DBF644755}" dt="2024-02-19T01:13:01.807" v="62"/>
        <pc:sldMkLst>
          <pc:docMk/>
          <pc:sldMk cId="2624637818" sldId="342"/>
        </pc:sldMkLst>
      </pc:sldChg>
      <pc:sldChg chg="ord">
        <pc:chgData name="sevdalina Veli" userId="616692d8cd5344dd" providerId="LiveId" clId="{B61E9B44-EF9D-48F4-A041-D60DBF644755}" dt="2024-02-19T01:13:01.807" v="62"/>
        <pc:sldMkLst>
          <pc:docMk/>
          <pc:sldMk cId="146785941" sldId="343"/>
        </pc:sldMkLst>
      </pc:sldChg>
      <pc:sldChg chg="ord">
        <pc:chgData name="sevdalina Veli" userId="616692d8cd5344dd" providerId="LiveId" clId="{B61E9B44-EF9D-48F4-A041-D60DBF644755}" dt="2024-02-19T01:13:01.807" v="62"/>
        <pc:sldMkLst>
          <pc:docMk/>
          <pc:sldMk cId="2722848457" sldId="344"/>
        </pc:sldMkLst>
      </pc:sldChg>
      <pc:sldChg chg="ord">
        <pc:chgData name="sevdalina Veli" userId="616692d8cd5344dd" providerId="LiveId" clId="{B61E9B44-EF9D-48F4-A041-D60DBF644755}" dt="2024-02-19T01:13:01.807" v="62"/>
        <pc:sldMkLst>
          <pc:docMk/>
          <pc:sldMk cId="1598681922" sldId="345"/>
        </pc:sldMkLst>
      </pc:sldChg>
      <pc:sldChg chg="ord">
        <pc:chgData name="sevdalina Veli" userId="616692d8cd5344dd" providerId="LiveId" clId="{B61E9B44-EF9D-48F4-A041-D60DBF644755}" dt="2024-02-19T01:13:01.807" v="62"/>
        <pc:sldMkLst>
          <pc:docMk/>
          <pc:sldMk cId="905039988" sldId="346"/>
        </pc:sldMkLst>
      </pc:sldChg>
      <pc:sldChg chg="ord">
        <pc:chgData name="sevdalina Veli" userId="616692d8cd5344dd" providerId="LiveId" clId="{B61E9B44-EF9D-48F4-A041-D60DBF644755}" dt="2024-02-19T01:13:09.703" v="64"/>
        <pc:sldMkLst>
          <pc:docMk/>
          <pc:sldMk cId="2888157410" sldId="347"/>
        </pc:sldMkLst>
      </pc:sldChg>
      <pc:sldChg chg="add del">
        <pc:chgData name="sevdalina Veli" userId="616692d8cd5344dd" providerId="LiveId" clId="{B61E9B44-EF9D-48F4-A041-D60DBF644755}" dt="2024-02-19T01:10:45.674" v="19"/>
        <pc:sldMkLst>
          <pc:docMk/>
          <pc:sldMk cId="4211861833" sldId="365"/>
        </pc:sldMkLst>
      </pc:sldChg>
      <pc:sldChg chg="add del setBg">
        <pc:chgData name="sevdalina Veli" userId="616692d8cd5344dd" providerId="LiveId" clId="{B61E9B44-EF9D-48F4-A041-D60DBF644755}" dt="2024-02-19T01:10:45.674" v="19"/>
        <pc:sldMkLst>
          <pc:docMk/>
          <pc:sldMk cId="4285793299" sldId="366"/>
        </pc:sldMkLst>
      </pc:sldChg>
      <pc:sldChg chg="add del setBg">
        <pc:chgData name="sevdalina Veli" userId="616692d8cd5344dd" providerId="LiveId" clId="{B61E9B44-EF9D-48F4-A041-D60DBF644755}" dt="2024-02-19T01:10:45.674" v="19"/>
        <pc:sldMkLst>
          <pc:docMk/>
          <pc:sldMk cId="3712824007" sldId="367"/>
        </pc:sldMkLst>
      </pc:sldChg>
      <pc:sldChg chg="add del setBg">
        <pc:chgData name="sevdalina Veli" userId="616692d8cd5344dd" providerId="LiveId" clId="{B61E9B44-EF9D-48F4-A041-D60DBF644755}" dt="2024-02-19T01:10:45.674" v="19"/>
        <pc:sldMkLst>
          <pc:docMk/>
          <pc:sldMk cId="639336235" sldId="368"/>
        </pc:sldMkLst>
      </pc:sldChg>
      <pc:sldChg chg="add del setBg">
        <pc:chgData name="sevdalina Veli" userId="616692d8cd5344dd" providerId="LiveId" clId="{B61E9B44-EF9D-48F4-A041-D60DBF644755}" dt="2024-02-19T01:10:45.674" v="19"/>
        <pc:sldMkLst>
          <pc:docMk/>
          <pc:sldMk cId="1673756378" sldId="369"/>
        </pc:sldMkLst>
      </pc:sldChg>
      <pc:sldChg chg="add del setBg">
        <pc:chgData name="sevdalina Veli" userId="616692d8cd5344dd" providerId="LiveId" clId="{B61E9B44-EF9D-48F4-A041-D60DBF644755}" dt="2024-02-19T01:10:45.674" v="19"/>
        <pc:sldMkLst>
          <pc:docMk/>
          <pc:sldMk cId="1715309619" sldId="370"/>
        </pc:sldMkLst>
      </pc:sldChg>
      <pc:sldChg chg="add del setBg">
        <pc:chgData name="sevdalina Veli" userId="616692d8cd5344dd" providerId="LiveId" clId="{B61E9B44-EF9D-48F4-A041-D60DBF644755}" dt="2024-02-19T01:10:45.674" v="19"/>
        <pc:sldMkLst>
          <pc:docMk/>
          <pc:sldMk cId="3906950702" sldId="371"/>
        </pc:sldMkLst>
      </pc:sldChg>
      <pc:sldChg chg="add del">
        <pc:chgData name="sevdalina Veli" userId="616692d8cd5344dd" providerId="LiveId" clId="{B61E9B44-EF9D-48F4-A041-D60DBF644755}" dt="2024-02-19T01:10:45.674" v="19"/>
        <pc:sldMkLst>
          <pc:docMk/>
          <pc:sldMk cId="4253687097" sldId="372"/>
        </pc:sldMkLst>
      </pc:sldChg>
      <pc:sldChg chg="add del setBg">
        <pc:chgData name="sevdalina Veli" userId="616692d8cd5344dd" providerId="LiveId" clId="{B61E9B44-EF9D-48F4-A041-D60DBF644755}" dt="2024-02-19T01:10:45.674" v="19"/>
        <pc:sldMkLst>
          <pc:docMk/>
          <pc:sldMk cId="761363138" sldId="373"/>
        </pc:sldMkLst>
      </pc:sldChg>
      <pc:sldChg chg="add del setBg">
        <pc:chgData name="sevdalina Veli" userId="616692d8cd5344dd" providerId="LiveId" clId="{B61E9B44-EF9D-48F4-A041-D60DBF644755}" dt="2024-02-19T01:10:45.674" v="19"/>
        <pc:sldMkLst>
          <pc:docMk/>
          <pc:sldMk cId="961865082" sldId="374"/>
        </pc:sldMkLst>
      </pc:sldChg>
      <pc:sldChg chg="add del setBg">
        <pc:chgData name="sevdalina Veli" userId="616692d8cd5344dd" providerId="LiveId" clId="{B61E9B44-EF9D-48F4-A041-D60DBF644755}" dt="2024-02-19T01:10:45.674" v="19"/>
        <pc:sldMkLst>
          <pc:docMk/>
          <pc:sldMk cId="2888248787" sldId="375"/>
        </pc:sldMkLst>
      </pc:sldChg>
      <pc:sldChg chg="add del setBg">
        <pc:chgData name="sevdalina Veli" userId="616692d8cd5344dd" providerId="LiveId" clId="{B61E9B44-EF9D-48F4-A041-D60DBF644755}" dt="2024-02-19T01:10:45.674" v="19"/>
        <pc:sldMkLst>
          <pc:docMk/>
          <pc:sldMk cId="1184855807" sldId="376"/>
        </pc:sldMkLst>
      </pc:sldChg>
      <pc:sldChg chg="add del setBg">
        <pc:chgData name="sevdalina Veli" userId="616692d8cd5344dd" providerId="LiveId" clId="{B61E9B44-EF9D-48F4-A041-D60DBF644755}" dt="2024-02-19T01:10:45.674" v="19"/>
        <pc:sldMkLst>
          <pc:docMk/>
          <pc:sldMk cId="1240087825" sldId="377"/>
        </pc:sldMkLst>
      </pc:sldChg>
      <pc:sldChg chg="add del setBg">
        <pc:chgData name="sevdalina Veli" userId="616692d8cd5344dd" providerId="LiveId" clId="{B61E9B44-EF9D-48F4-A041-D60DBF644755}" dt="2024-02-19T01:10:45.674" v="19"/>
        <pc:sldMkLst>
          <pc:docMk/>
          <pc:sldMk cId="343153915" sldId="378"/>
        </pc:sldMkLst>
      </pc:sldChg>
      <pc:sldChg chg="add del setBg">
        <pc:chgData name="sevdalina Veli" userId="616692d8cd5344dd" providerId="LiveId" clId="{B61E9B44-EF9D-48F4-A041-D60DBF644755}" dt="2024-02-19T01:10:45.674" v="19"/>
        <pc:sldMkLst>
          <pc:docMk/>
          <pc:sldMk cId="3756931700" sldId="379"/>
        </pc:sldMkLst>
      </pc:sldChg>
      <pc:sldChg chg="add del setBg">
        <pc:chgData name="sevdalina Veli" userId="616692d8cd5344dd" providerId="LiveId" clId="{B61E9B44-EF9D-48F4-A041-D60DBF644755}" dt="2024-02-19T01:10:45.674" v="19"/>
        <pc:sldMkLst>
          <pc:docMk/>
          <pc:sldMk cId="195551791" sldId="380"/>
        </pc:sldMkLst>
      </pc:sldChg>
      <pc:sldChg chg="add del setBg">
        <pc:chgData name="sevdalina Veli" userId="616692d8cd5344dd" providerId="LiveId" clId="{B61E9B44-EF9D-48F4-A041-D60DBF644755}" dt="2024-02-19T01:10:45.674" v="19"/>
        <pc:sldMkLst>
          <pc:docMk/>
          <pc:sldMk cId="3499963312" sldId="381"/>
        </pc:sldMkLst>
      </pc:sldChg>
      <pc:sldChg chg="add del setBg">
        <pc:chgData name="sevdalina Veli" userId="616692d8cd5344dd" providerId="LiveId" clId="{B61E9B44-EF9D-48F4-A041-D60DBF644755}" dt="2024-02-19T01:10:45.674" v="19"/>
        <pc:sldMkLst>
          <pc:docMk/>
          <pc:sldMk cId="3121575087" sldId="38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4" Type="http://schemas.openxmlformats.org/officeDocument/2006/relationships/image" Target="../media/image78.svg"/></Relationships>
</file>

<file path=ppt/diagrams/_rels/data6.xml.rels><?xml version="1.0" encoding="UTF-8" standalone="yes"?>
<Relationships xmlns="http://schemas.openxmlformats.org/package/2006/relationships"><Relationship Id="rId8" Type="http://schemas.openxmlformats.org/officeDocument/2006/relationships/image" Target="../media/image84.svg"/><Relationship Id="rId3" Type="http://schemas.openxmlformats.org/officeDocument/2006/relationships/image" Target="../media/image80.png"/><Relationship Id="rId7" Type="http://schemas.openxmlformats.org/officeDocument/2006/relationships/image" Target="../media/image83.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2.png"/><Relationship Id="rId10" Type="http://schemas.openxmlformats.org/officeDocument/2006/relationships/image" Target="../media/image86.svg"/><Relationship Id="rId4" Type="http://schemas.openxmlformats.org/officeDocument/2006/relationships/image" Target="../media/image81.svg"/><Relationship Id="rId9" Type="http://schemas.openxmlformats.org/officeDocument/2006/relationships/image" Target="../media/image8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4" Type="http://schemas.openxmlformats.org/officeDocument/2006/relationships/image" Target="../media/image7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84.svg"/><Relationship Id="rId3" Type="http://schemas.openxmlformats.org/officeDocument/2006/relationships/image" Target="../media/image80.png"/><Relationship Id="rId7" Type="http://schemas.openxmlformats.org/officeDocument/2006/relationships/image" Target="../media/image83.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2.png"/><Relationship Id="rId10" Type="http://schemas.openxmlformats.org/officeDocument/2006/relationships/image" Target="../media/image86.svg"/><Relationship Id="rId4" Type="http://schemas.openxmlformats.org/officeDocument/2006/relationships/image" Target="../media/image81.svg"/><Relationship Id="rId9" Type="http://schemas.openxmlformats.org/officeDocument/2006/relationships/image" Target="../media/image8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6E752B-ED68-49CF-8F3C-B2DEC74E3FEC}"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73927-618B-495F-B3CE-6690929C8C53}">
      <dgm:prSet/>
      <dgm:spPr/>
      <dgm:t>
        <a:bodyPr/>
        <a:lstStyle/>
        <a:p>
          <a:pPr>
            <a:defRPr b="1"/>
          </a:pPr>
          <a:r>
            <a:rPr lang="en-GB" b="1"/>
            <a:t>Domiciliary Care:</a:t>
          </a:r>
          <a:endParaRPr lang="en-US"/>
        </a:p>
      </dgm:t>
    </dgm:pt>
    <dgm:pt modelId="{9CDCCD87-74FB-4FEC-9B77-2181B8FA238E}" type="parTrans" cxnId="{A9B6B500-9924-43FB-968A-C6BA86F9EC87}">
      <dgm:prSet/>
      <dgm:spPr/>
      <dgm:t>
        <a:bodyPr/>
        <a:lstStyle/>
        <a:p>
          <a:endParaRPr lang="en-US"/>
        </a:p>
      </dgm:t>
    </dgm:pt>
    <dgm:pt modelId="{53706AB3-C1BC-4880-A6DC-1364D0E49557}" type="sibTrans" cxnId="{A9B6B500-9924-43FB-968A-C6BA86F9EC87}">
      <dgm:prSet/>
      <dgm:spPr/>
      <dgm:t>
        <a:bodyPr/>
        <a:lstStyle/>
        <a:p>
          <a:endParaRPr lang="en-US"/>
        </a:p>
      </dgm:t>
    </dgm:pt>
    <dgm:pt modelId="{C182CE53-933A-4D36-A129-94BF3A7163B6}">
      <dgm:prSet/>
      <dgm:spPr/>
      <dgm:t>
        <a:bodyPr/>
        <a:lstStyle/>
        <a:p>
          <a:r>
            <a:rPr lang="en-GB" i="1"/>
            <a:t>Theory:</a:t>
          </a:r>
          <a:r>
            <a:rPr lang="en-GB"/>
            <a:t> Aging in place, independence (Atkinson and Crozier, 2020). </a:t>
          </a:r>
          <a:endParaRPr lang="en-US"/>
        </a:p>
      </dgm:t>
    </dgm:pt>
    <dgm:pt modelId="{BE1E8C14-2D7F-4B23-8909-62D5F1033CEC}" type="parTrans" cxnId="{8C744BEB-B090-4DD1-B132-0630F776F8A5}">
      <dgm:prSet/>
      <dgm:spPr/>
      <dgm:t>
        <a:bodyPr/>
        <a:lstStyle/>
        <a:p>
          <a:endParaRPr lang="en-US"/>
        </a:p>
      </dgm:t>
    </dgm:pt>
    <dgm:pt modelId="{368B1651-0AC3-438E-8D5F-2C46DE15FF46}" type="sibTrans" cxnId="{8C744BEB-B090-4DD1-B132-0630F776F8A5}">
      <dgm:prSet/>
      <dgm:spPr/>
      <dgm:t>
        <a:bodyPr/>
        <a:lstStyle/>
        <a:p>
          <a:endParaRPr lang="en-US"/>
        </a:p>
      </dgm:t>
    </dgm:pt>
    <dgm:pt modelId="{821307F7-4FD3-465A-AA36-A8FCF89012A8}">
      <dgm:prSet/>
      <dgm:spPr/>
      <dgm:t>
        <a:bodyPr/>
        <a:lstStyle/>
        <a:p>
          <a:r>
            <a:rPr lang="en-GB" i="1"/>
            <a:t>Policy:</a:t>
          </a:r>
          <a:r>
            <a:rPr lang="en-GB"/>
            <a:t> Support for caregivers, promoting autonomy.</a:t>
          </a:r>
          <a:endParaRPr lang="en-US"/>
        </a:p>
      </dgm:t>
    </dgm:pt>
    <dgm:pt modelId="{E8051720-872D-4F7C-AD04-6932C650DD11}" type="parTrans" cxnId="{F6E84AF0-1F9F-46F2-B573-86E040B7E766}">
      <dgm:prSet/>
      <dgm:spPr/>
      <dgm:t>
        <a:bodyPr/>
        <a:lstStyle/>
        <a:p>
          <a:endParaRPr lang="en-US"/>
        </a:p>
      </dgm:t>
    </dgm:pt>
    <dgm:pt modelId="{40C91D7F-012A-41AF-BFE6-B1BEB54C5CB1}" type="sibTrans" cxnId="{F6E84AF0-1F9F-46F2-B573-86E040B7E766}">
      <dgm:prSet/>
      <dgm:spPr/>
      <dgm:t>
        <a:bodyPr/>
        <a:lstStyle/>
        <a:p>
          <a:endParaRPr lang="en-US"/>
        </a:p>
      </dgm:t>
    </dgm:pt>
    <dgm:pt modelId="{A51686A8-BBA1-47A9-B628-274B14FE63EF}">
      <dgm:prSet/>
      <dgm:spPr/>
      <dgm:t>
        <a:bodyPr/>
        <a:lstStyle/>
        <a:p>
          <a:r>
            <a:rPr lang="en-GB" i="1"/>
            <a:t>Practice:</a:t>
          </a:r>
          <a:r>
            <a:rPr lang="en-GB"/>
            <a:t> Assistance with daily activities, provided in the individual's home.</a:t>
          </a:r>
          <a:endParaRPr lang="en-US"/>
        </a:p>
      </dgm:t>
    </dgm:pt>
    <dgm:pt modelId="{EB759A70-A6B7-4CC8-952A-EB0F07200C24}" type="parTrans" cxnId="{DB19F982-BCDD-4ED9-868E-60E4086B176E}">
      <dgm:prSet/>
      <dgm:spPr/>
      <dgm:t>
        <a:bodyPr/>
        <a:lstStyle/>
        <a:p>
          <a:endParaRPr lang="en-US"/>
        </a:p>
      </dgm:t>
    </dgm:pt>
    <dgm:pt modelId="{799F8890-A21F-4DBC-A70B-FD2A764DA51B}" type="sibTrans" cxnId="{DB19F982-BCDD-4ED9-868E-60E4086B176E}">
      <dgm:prSet/>
      <dgm:spPr/>
      <dgm:t>
        <a:bodyPr/>
        <a:lstStyle/>
        <a:p>
          <a:endParaRPr lang="en-US"/>
        </a:p>
      </dgm:t>
    </dgm:pt>
    <dgm:pt modelId="{BD742CCB-BF35-4A2B-8537-B1F612C7028F}">
      <dgm:prSet/>
      <dgm:spPr/>
      <dgm:t>
        <a:bodyPr/>
        <a:lstStyle/>
        <a:p>
          <a:pPr>
            <a:defRPr b="1"/>
          </a:pPr>
          <a:r>
            <a:rPr lang="en-GB" b="1"/>
            <a:t>Residential Care:</a:t>
          </a:r>
          <a:endParaRPr lang="en-US"/>
        </a:p>
      </dgm:t>
    </dgm:pt>
    <dgm:pt modelId="{4D784087-999B-4B16-8F59-A467BC311F41}" type="parTrans" cxnId="{A52CCE3C-5923-4D74-BC1E-13E1C9B5A1BF}">
      <dgm:prSet/>
      <dgm:spPr/>
      <dgm:t>
        <a:bodyPr/>
        <a:lstStyle/>
        <a:p>
          <a:endParaRPr lang="en-US"/>
        </a:p>
      </dgm:t>
    </dgm:pt>
    <dgm:pt modelId="{97E787FE-994F-4C69-A5C1-49C503076080}" type="sibTrans" cxnId="{A52CCE3C-5923-4D74-BC1E-13E1C9B5A1BF}">
      <dgm:prSet/>
      <dgm:spPr/>
      <dgm:t>
        <a:bodyPr/>
        <a:lstStyle/>
        <a:p>
          <a:endParaRPr lang="en-US"/>
        </a:p>
      </dgm:t>
    </dgm:pt>
    <dgm:pt modelId="{A18A76AE-FC11-45D3-8789-AFC215DD0BB7}">
      <dgm:prSet/>
      <dgm:spPr/>
      <dgm:t>
        <a:bodyPr/>
        <a:lstStyle/>
        <a:p>
          <a:r>
            <a:rPr lang="en-GB" i="1"/>
            <a:t>Theory:</a:t>
          </a:r>
          <a:r>
            <a:rPr lang="en-GB"/>
            <a:t> A higher level of support, communal living.</a:t>
          </a:r>
          <a:endParaRPr lang="en-US"/>
        </a:p>
      </dgm:t>
    </dgm:pt>
    <dgm:pt modelId="{52C2DD06-0064-48B0-AB83-1A51863D5F11}" type="parTrans" cxnId="{6752A36E-022B-4FD7-8BD7-206D290A76F8}">
      <dgm:prSet/>
      <dgm:spPr/>
      <dgm:t>
        <a:bodyPr/>
        <a:lstStyle/>
        <a:p>
          <a:endParaRPr lang="en-US"/>
        </a:p>
      </dgm:t>
    </dgm:pt>
    <dgm:pt modelId="{FA893C0E-45B9-4988-AFC4-CBDFB5EA8044}" type="sibTrans" cxnId="{6752A36E-022B-4FD7-8BD7-206D290A76F8}">
      <dgm:prSet/>
      <dgm:spPr/>
      <dgm:t>
        <a:bodyPr/>
        <a:lstStyle/>
        <a:p>
          <a:endParaRPr lang="en-US"/>
        </a:p>
      </dgm:t>
    </dgm:pt>
    <dgm:pt modelId="{0B623EF4-7193-4C3B-BDB1-DB046ADB2149}">
      <dgm:prSet/>
      <dgm:spPr/>
      <dgm:t>
        <a:bodyPr/>
        <a:lstStyle/>
        <a:p>
          <a:r>
            <a:rPr lang="en-GB" i="1"/>
            <a:t>Policy:</a:t>
          </a:r>
          <a:r>
            <a:rPr lang="en-GB"/>
            <a:t> Regulations on staffing, and facility standards (Milte et al., 2016). </a:t>
          </a:r>
          <a:endParaRPr lang="en-US"/>
        </a:p>
      </dgm:t>
    </dgm:pt>
    <dgm:pt modelId="{9D0D714F-3E53-45AF-BA1F-380CE1EDE576}" type="parTrans" cxnId="{EA39387C-5944-4A4B-BAF0-140E11EE518D}">
      <dgm:prSet/>
      <dgm:spPr/>
      <dgm:t>
        <a:bodyPr/>
        <a:lstStyle/>
        <a:p>
          <a:endParaRPr lang="en-US"/>
        </a:p>
      </dgm:t>
    </dgm:pt>
    <dgm:pt modelId="{AE507305-4C4E-401E-84E1-A5593527A0F8}" type="sibTrans" cxnId="{EA39387C-5944-4A4B-BAF0-140E11EE518D}">
      <dgm:prSet/>
      <dgm:spPr/>
      <dgm:t>
        <a:bodyPr/>
        <a:lstStyle/>
        <a:p>
          <a:endParaRPr lang="en-US"/>
        </a:p>
      </dgm:t>
    </dgm:pt>
    <dgm:pt modelId="{C2CA25C6-9F12-43EB-BD39-654D55B0CCCF}">
      <dgm:prSet/>
      <dgm:spPr/>
      <dgm:t>
        <a:bodyPr/>
        <a:lstStyle/>
        <a:p>
          <a:r>
            <a:rPr lang="en-GB" i="1"/>
            <a:t>Practice:</a:t>
          </a:r>
          <a:r>
            <a:rPr lang="en-GB"/>
            <a:t> Round-the-clock care in dedicated facilities.</a:t>
          </a:r>
          <a:endParaRPr lang="en-US"/>
        </a:p>
      </dgm:t>
    </dgm:pt>
    <dgm:pt modelId="{B8065CC9-79F0-44D4-B206-1DD1966E2E4E}" type="parTrans" cxnId="{3788E88A-3CF2-476A-949D-484BC850CC0C}">
      <dgm:prSet/>
      <dgm:spPr/>
      <dgm:t>
        <a:bodyPr/>
        <a:lstStyle/>
        <a:p>
          <a:endParaRPr lang="en-US"/>
        </a:p>
      </dgm:t>
    </dgm:pt>
    <dgm:pt modelId="{88E8A4AE-C4D6-4F61-BFDB-356327F9B401}" type="sibTrans" cxnId="{3788E88A-3CF2-476A-949D-484BC850CC0C}">
      <dgm:prSet/>
      <dgm:spPr/>
      <dgm:t>
        <a:bodyPr/>
        <a:lstStyle/>
        <a:p>
          <a:endParaRPr lang="en-US"/>
        </a:p>
      </dgm:t>
    </dgm:pt>
    <dgm:pt modelId="{1465FCD6-90A8-4C23-92ED-AD9570FB8BCF}" type="pres">
      <dgm:prSet presAssocID="{D66E752B-ED68-49CF-8F3C-B2DEC74E3FEC}" presName="root" presStyleCnt="0">
        <dgm:presLayoutVars>
          <dgm:dir/>
          <dgm:resizeHandles val="exact"/>
        </dgm:presLayoutVars>
      </dgm:prSet>
      <dgm:spPr/>
    </dgm:pt>
    <dgm:pt modelId="{2376A72E-FD7F-42B6-BE1C-437235A1D56B}" type="pres">
      <dgm:prSet presAssocID="{74073927-618B-495F-B3CE-6690929C8C53}" presName="compNode" presStyleCnt="0"/>
      <dgm:spPr/>
    </dgm:pt>
    <dgm:pt modelId="{FB5C4978-1684-4F3D-88A1-1D2600194353}" type="pres">
      <dgm:prSet presAssocID="{74073927-618B-495F-B3CE-6690929C8C5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tune Cookie"/>
        </a:ext>
      </dgm:extLst>
    </dgm:pt>
    <dgm:pt modelId="{B87B7BCE-5CDA-4F7D-A489-99C38E3D78A6}" type="pres">
      <dgm:prSet presAssocID="{74073927-618B-495F-B3CE-6690929C8C53}" presName="iconSpace" presStyleCnt="0"/>
      <dgm:spPr/>
    </dgm:pt>
    <dgm:pt modelId="{868A30D7-2D7E-4787-B930-B045F7EF8DF0}" type="pres">
      <dgm:prSet presAssocID="{74073927-618B-495F-B3CE-6690929C8C53}" presName="parTx" presStyleLbl="revTx" presStyleIdx="0" presStyleCnt="4">
        <dgm:presLayoutVars>
          <dgm:chMax val="0"/>
          <dgm:chPref val="0"/>
        </dgm:presLayoutVars>
      </dgm:prSet>
      <dgm:spPr/>
    </dgm:pt>
    <dgm:pt modelId="{59BF22B8-A497-4551-85AC-E012A1ACB7E4}" type="pres">
      <dgm:prSet presAssocID="{74073927-618B-495F-B3CE-6690929C8C53}" presName="txSpace" presStyleCnt="0"/>
      <dgm:spPr/>
    </dgm:pt>
    <dgm:pt modelId="{57BDF75E-E152-42B1-9DFA-56B0507FAB4B}" type="pres">
      <dgm:prSet presAssocID="{74073927-618B-495F-B3CE-6690929C8C53}" presName="desTx" presStyleLbl="revTx" presStyleIdx="1" presStyleCnt="4">
        <dgm:presLayoutVars/>
      </dgm:prSet>
      <dgm:spPr/>
    </dgm:pt>
    <dgm:pt modelId="{51D94A22-5092-4609-A7BF-31D87A46A671}" type="pres">
      <dgm:prSet presAssocID="{53706AB3-C1BC-4880-A6DC-1364D0E49557}" presName="sibTrans" presStyleCnt="0"/>
      <dgm:spPr/>
    </dgm:pt>
    <dgm:pt modelId="{D279578B-7604-430C-BDF7-692B1588E7B3}" type="pres">
      <dgm:prSet presAssocID="{BD742CCB-BF35-4A2B-8537-B1F612C7028F}" presName="compNode" presStyleCnt="0"/>
      <dgm:spPr/>
    </dgm:pt>
    <dgm:pt modelId="{F53A97CF-7549-4886-9987-C8A35AEA3E53}" type="pres">
      <dgm:prSet presAssocID="{BD742CCB-BF35-4A2B-8537-B1F612C7028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8780BDC5-C8A7-4EDA-AD72-D594E1D72A9C}" type="pres">
      <dgm:prSet presAssocID="{BD742CCB-BF35-4A2B-8537-B1F612C7028F}" presName="iconSpace" presStyleCnt="0"/>
      <dgm:spPr/>
    </dgm:pt>
    <dgm:pt modelId="{76D0CF2E-C3E7-4B10-B566-DB8BB00C64B3}" type="pres">
      <dgm:prSet presAssocID="{BD742CCB-BF35-4A2B-8537-B1F612C7028F}" presName="parTx" presStyleLbl="revTx" presStyleIdx="2" presStyleCnt="4">
        <dgm:presLayoutVars>
          <dgm:chMax val="0"/>
          <dgm:chPref val="0"/>
        </dgm:presLayoutVars>
      </dgm:prSet>
      <dgm:spPr/>
    </dgm:pt>
    <dgm:pt modelId="{81167280-5FD4-4575-92EC-B8050104EAC4}" type="pres">
      <dgm:prSet presAssocID="{BD742CCB-BF35-4A2B-8537-B1F612C7028F}" presName="txSpace" presStyleCnt="0"/>
      <dgm:spPr/>
    </dgm:pt>
    <dgm:pt modelId="{246ABEFC-01D1-43AD-A306-B4377FA80646}" type="pres">
      <dgm:prSet presAssocID="{BD742CCB-BF35-4A2B-8537-B1F612C7028F}" presName="desTx" presStyleLbl="revTx" presStyleIdx="3" presStyleCnt="4">
        <dgm:presLayoutVars/>
      </dgm:prSet>
      <dgm:spPr/>
    </dgm:pt>
  </dgm:ptLst>
  <dgm:cxnLst>
    <dgm:cxn modelId="{A9B6B500-9924-43FB-968A-C6BA86F9EC87}" srcId="{D66E752B-ED68-49CF-8F3C-B2DEC74E3FEC}" destId="{74073927-618B-495F-B3CE-6690929C8C53}" srcOrd="0" destOrd="0" parTransId="{9CDCCD87-74FB-4FEC-9B77-2181B8FA238E}" sibTransId="{53706AB3-C1BC-4880-A6DC-1364D0E49557}"/>
    <dgm:cxn modelId="{B0BEC015-037C-4B75-AF1A-E15C33382F16}" type="presOf" srcId="{BD742CCB-BF35-4A2B-8537-B1F612C7028F}" destId="{76D0CF2E-C3E7-4B10-B566-DB8BB00C64B3}" srcOrd="0" destOrd="0" presId="urn:microsoft.com/office/officeart/2018/2/layout/IconLabelDescriptionList"/>
    <dgm:cxn modelId="{19236D2C-8456-4829-892F-00AD95194A1B}" type="presOf" srcId="{74073927-618B-495F-B3CE-6690929C8C53}" destId="{868A30D7-2D7E-4787-B930-B045F7EF8DF0}" srcOrd="0" destOrd="0" presId="urn:microsoft.com/office/officeart/2018/2/layout/IconLabelDescriptionList"/>
    <dgm:cxn modelId="{A52CCE3C-5923-4D74-BC1E-13E1C9B5A1BF}" srcId="{D66E752B-ED68-49CF-8F3C-B2DEC74E3FEC}" destId="{BD742CCB-BF35-4A2B-8537-B1F612C7028F}" srcOrd="1" destOrd="0" parTransId="{4D784087-999B-4B16-8F59-A467BC311F41}" sibTransId="{97E787FE-994F-4C69-A5C1-49C503076080}"/>
    <dgm:cxn modelId="{187F5D65-CC55-4FAF-9DA3-3F8BE1BD126D}" type="presOf" srcId="{D66E752B-ED68-49CF-8F3C-B2DEC74E3FEC}" destId="{1465FCD6-90A8-4C23-92ED-AD9570FB8BCF}" srcOrd="0" destOrd="0" presId="urn:microsoft.com/office/officeart/2018/2/layout/IconLabelDescriptionList"/>
    <dgm:cxn modelId="{6752A36E-022B-4FD7-8BD7-206D290A76F8}" srcId="{BD742CCB-BF35-4A2B-8537-B1F612C7028F}" destId="{A18A76AE-FC11-45D3-8789-AFC215DD0BB7}" srcOrd="0" destOrd="0" parTransId="{52C2DD06-0064-48B0-AB83-1A51863D5F11}" sibTransId="{FA893C0E-45B9-4988-AFC4-CBDFB5EA8044}"/>
    <dgm:cxn modelId="{EA39387C-5944-4A4B-BAF0-140E11EE518D}" srcId="{BD742CCB-BF35-4A2B-8537-B1F612C7028F}" destId="{0B623EF4-7193-4C3B-BDB1-DB046ADB2149}" srcOrd="1" destOrd="0" parTransId="{9D0D714F-3E53-45AF-BA1F-380CE1EDE576}" sibTransId="{AE507305-4C4E-401E-84E1-A5593527A0F8}"/>
    <dgm:cxn modelId="{934A6D80-6588-4C8F-9B3A-52268DB4E47B}" type="presOf" srcId="{A51686A8-BBA1-47A9-B628-274B14FE63EF}" destId="{57BDF75E-E152-42B1-9DFA-56B0507FAB4B}" srcOrd="0" destOrd="2" presId="urn:microsoft.com/office/officeart/2018/2/layout/IconLabelDescriptionList"/>
    <dgm:cxn modelId="{DB19F982-BCDD-4ED9-868E-60E4086B176E}" srcId="{74073927-618B-495F-B3CE-6690929C8C53}" destId="{A51686A8-BBA1-47A9-B628-274B14FE63EF}" srcOrd="2" destOrd="0" parTransId="{EB759A70-A6B7-4CC8-952A-EB0F07200C24}" sibTransId="{799F8890-A21F-4DBC-A70B-FD2A764DA51B}"/>
    <dgm:cxn modelId="{3788E88A-3CF2-476A-949D-484BC850CC0C}" srcId="{BD742CCB-BF35-4A2B-8537-B1F612C7028F}" destId="{C2CA25C6-9F12-43EB-BD39-654D55B0CCCF}" srcOrd="2" destOrd="0" parTransId="{B8065CC9-79F0-44D4-B206-1DD1966E2E4E}" sibTransId="{88E8A4AE-C4D6-4F61-BFDB-356327F9B401}"/>
    <dgm:cxn modelId="{42415B98-6F09-4DA4-9A08-2AE2340769EE}" type="presOf" srcId="{C2CA25C6-9F12-43EB-BD39-654D55B0CCCF}" destId="{246ABEFC-01D1-43AD-A306-B4377FA80646}" srcOrd="0" destOrd="2" presId="urn:microsoft.com/office/officeart/2018/2/layout/IconLabelDescriptionList"/>
    <dgm:cxn modelId="{13BD25EA-3FAF-48E8-9143-117A763E649A}" type="presOf" srcId="{C182CE53-933A-4D36-A129-94BF3A7163B6}" destId="{57BDF75E-E152-42B1-9DFA-56B0507FAB4B}" srcOrd="0" destOrd="0" presId="urn:microsoft.com/office/officeart/2018/2/layout/IconLabelDescriptionList"/>
    <dgm:cxn modelId="{8C744BEB-B090-4DD1-B132-0630F776F8A5}" srcId="{74073927-618B-495F-B3CE-6690929C8C53}" destId="{C182CE53-933A-4D36-A129-94BF3A7163B6}" srcOrd="0" destOrd="0" parTransId="{BE1E8C14-2D7F-4B23-8909-62D5F1033CEC}" sibTransId="{368B1651-0AC3-438E-8D5F-2C46DE15FF46}"/>
    <dgm:cxn modelId="{F6E84AF0-1F9F-46F2-B573-86E040B7E766}" srcId="{74073927-618B-495F-B3CE-6690929C8C53}" destId="{821307F7-4FD3-465A-AA36-A8FCF89012A8}" srcOrd="1" destOrd="0" parTransId="{E8051720-872D-4F7C-AD04-6932C650DD11}" sibTransId="{40C91D7F-012A-41AF-BFE6-B1BEB54C5CB1}"/>
    <dgm:cxn modelId="{DA149EF2-522D-4945-96A9-93EDBF1917BC}" type="presOf" srcId="{0B623EF4-7193-4C3B-BDB1-DB046ADB2149}" destId="{246ABEFC-01D1-43AD-A306-B4377FA80646}" srcOrd="0" destOrd="1" presId="urn:microsoft.com/office/officeart/2018/2/layout/IconLabelDescriptionList"/>
    <dgm:cxn modelId="{8B4ED3F8-7F80-4D66-9F27-CD55C3D45182}" type="presOf" srcId="{821307F7-4FD3-465A-AA36-A8FCF89012A8}" destId="{57BDF75E-E152-42B1-9DFA-56B0507FAB4B}" srcOrd="0" destOrd="1" presId="urn:microsoft.com/office/officeart/2018/2/layout/IconLabelDescriptionList"/>
    <dgm:cxn modelId="{285689FA-694A-4951-9172-5E99DEC5468B}" type="presOf" srcId="{A18A76AE-FC11-45D3-8789-AFC215DD0BB7}" destId="{246ABEFC-01D1-43AD-A306-B4377FA80646}" srcOrd="0" destOrd="0" presId="urn:microsoft.com/office/officeart/2018/2/layout/IconLabelDescriptionList"/>
    <dgm:cxn modelId="{3E0EF647-1BC3-41ED-84FD-EC6242183980}" type="presParOf" srcId="{1465FCD6-90A8-4C23-92ED-AD9570FB8BCF}" destId="{2376A72E-FD7F-42B6-BE1C-437235A1D56B}" srcOrd="0" destOrd="0" presId="urn:microsoft.com/office/officeart/2018/2/layout/IconLabelDescriptionList"/>
    <dgm:cxn modelId="{9FEFF077-BA32-4570-9FDE-5EB8C98C3497}" type="presParOf" srcId="{2376A72E-FD7F-42B6-BE1C-437235A1D56B}" destId="{FB5C4978-1684-4F3D-88A1-1D2600194353}" srcOrd="0" destOrd="0" presId="urn:microsoft.com/office/officeart/2018/2/layout/IconLabelDescriptionList"/>
    <dgm:cxn modelId="{59AB38FF-8E2D-4234-96CB-1F5071D98A67}" type="presParOf" srcId="{2376A72E-FD7F-42B6-BE1C-437235A1D56B}" destId="{B87B7BCE-5CDA-4F7D-A489-99C38E3D78A6}" srcOrd="1" destOrd="0" presId="urn:microsoft.com/office/officeart/2018/2/layout/IconLabelDescriptionList"/>
    <dgm:cxn modelId="{B5704D8A-7D2E-4B85-A1EF-A1514C8C54B2}" type="presParOf" srcId="{2376A72E-FD7F-42B6-BE1C-437235A1D56B}" destId="{868A30D7-2D7E-4787-B930-B045F7EF8DF0}" srcOrd="2" destOrd="0" presId="urn:microsoft.com/office/officeart/2018/2/layout/IconLabelDescriptionList"/>
    <dgm:cxn modelId="{77EEC40E-2667-4B37-A855-A00F891C96A4}" type="presParOf" srcId="{2376A72E-FD7F-42B6-BE1C-437235A1D56B}" destId="{59BF22B8-A497-4551-85AC-E012A1ACB7E4}" srcOrd="3" destOrd="0" presId="urn:microsoft.com/office/officeart/2018/2/layout/IconLabelDescriptionList"/>
    <dgm:cxn modelId="{8A20F2D0-161C-4BC2-A636-60ADAF06A5AF}" type="presParOf" srcId="{2376A72E-FD7F-42B6-BE1C-437235A1D56B}" destId="{57BDF75E-E152-42B1-9DFA-56B0507FAB4B}" srcOrd="4" destOrd="0" presId="urn:microsoft.com/office/officeart/2018/2/layout/IconLabelDescriptionList"/>
    <dgm:cxn modelId="{1600EAC1-7168-4EF8-9A32-F767A2F54ABA}" type="presParOf" srcId="{1465FCD6-90A8-4C23-92ED-AD9570FB8BCF}" destId="{51D94A22-5092-4609-A7BF-31D87A46A671}" srcOrd="1" destOrd="0" presId="urn:microsoft.com/office/officeart/2018/2/layout/IconLabelDescriptionList"/>
    <dgm:cxn modelId="{6BB878BE-7BE4-44D4-90E0-8C12D5D276CE}" type="presParOf" srcId="{1465FCD6-90A8-4C23-92ED-AD9570FB8BCF}" destId="{D279578B-7604-430C-BDF7-692B1588E7B3}" srcOrd="2" destOrd="0" presId="urn:microsoft.com/office/officeart/2018/2/layout/IconLabelDescriptionList"/>
    <dgm:cxn modelId="{6F108957-3E48-43CB-AE9B-E05048FCA7D5}" type="presParOf" srcId="{D279578B-7604-430C-BDF7-692B1588E7B3}" destId="{F53A97CF-7549-4886-9987-C8A35AEA3E53}" srcOrd="0" destOrd="0" presId="urn:microsoft.com/office/officeart/2018/2/layout/IconLabelDescriptionList"/>
    <dgm:cxn modelId="{743A2E7A-6958-4F64-B614-1CA95CA80C53}" type="presParOf" srcId="{D279578B-7604-430C-BDF7-692B1588E7B3}" destId="{8780BDC5-C8A7-4EDA-AD72-D594E1D72A9C}" srcOrd="1" destOrd="0" presId="urn:microsoft.com/office/officeart/2018/2/layout/IconLabelDescriptionList"/>
    <dgm:cxn modelId="{9AB0D938-0047-4DD4-BAF5-9AF695A0681F}" type="presParOf" srcId="{D279578B-7604-430C-BDF7-692B1588E7B3}" destId="{76D0CF2E-C3E7-4B10-B566-DB8BB00C64B3}" srcOrd="2" destOrd="0" presId="urn:microsoft.com/office/officeart/2018/2/layout/IconLabelDescriptionList"/>
    <dgm:cxn modelId="{A76E225D-D670-4119-B38C-277EF20BECEF}" type="presParOf" srcId="{D279578B-7604-430C-BDF7-692B1588E7B3}" destId="{81167280-5FD4-4575-92EC-B8050104EAC4}" srcOrd="3" destOrd="0" presId="urn:microsoft.com/office/officeart/2018/2/layout/IconLabelDescriptionList"/>
    <dgm:cxn modelId="{E04E889A-841F-4800-A835-7C60463B41B2}" type="presParOf" srcId="{D279578B-7604-430C-BDF7-692B1588E7B3}" destId="{246ABEFC-01D1-43AD-A306-B4377FA80646}"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45DD97-C1AF-4733-A4FF-8462FCB722D8}"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C5F19624-8CB2-418B-A315-840482763A86}">
      <dgm:prSet/>
      <dgm:spPr/>
      <dgm:t>
        <a:bodyPr/>
        <a:lstStyle/>
        <a:p>
          <a:r>
            <a:rPr lang="en-GB" b="1"/>
            <a:t>UK Funding Options:</a:t>
          </a:r>
          <a:endParaRPr lang="en-US"/>
        </a:p>
      </dgm:t>
    </dgm:pt>
    <dgm:pt modelId="{FCEF02CD-29ED-4D48-9A9D-BFDBD5E5A2A4}" type="parTrans" cxnId="{4904F7E6-4B3F-418D-B48F-4B708652DAE2}">
      <dgm:prSet/>
      <dgm:spPr/>
      <dgm:t>
        <a:bodyPr/>
        <a:lstStyle/>
        <a:p>
          <a:endParaRPr lang="en-US"/>
        </a:p>
      </dgm:t>
    </dgm:pt>
    <dgm:pt modelId="{FE89D1BF-2218-4563-BAAE-BA9C690AC8C3}" type="sibTrans" cxnId="{4904F7E6-4B3F-418D-B48F-4B708652DAE2}">
      <dgm:prSet/>
      <dgm:spPr/>
      <dgm:t>
        <a:bodyPr/>
        <a:lstStyle/>
        <a:p>
          <a:endParaRPr lang="en-US"/>
        </a:p>
      </dgm:t>
    </dgm:pt>
    <dgm:pt modelId="{6CA2D0C1-8843-4FCD-BA9D-A1CBD2DB42B2}">
      <dgm:prSet/>
      <dgm:spPr/>
      <dgm:t>
        <a:bodyPr/>
        <a:lstStyle/>
        <a:p>
          <a:pPr>
            <a:lnSpc>
              <a:spcPct val="100000"/>
            </a:lnSpc>
          </a:pPr>
          <a:r>
            <a:rPr lang="en-GB" i="1"/>
            <a:t>Theory:</a:t>
          </a:r>
          <a:r>
            <a:rPr lang="en-GB"/>
            <a:t> Balancing affordability, and accessibility.</a:t>
          </a:r>
          <a:endParaRPr lang="en-US"/>
        </a:p>
      </dgm:t>
    </dgm:pt>
    <dgm:pt modelId="{01D76837-5874-4D89-9062-CC76CAD70FB4}" type="parTrans" cxnId="{48515E9F-008A-4C5E-8A70-F253E367EFA7}">
      <dgm:prSet/>
      <dgm:spPr/>
      <dgm:t>
        <a:bodyPr/>
        <a:lstStyle/>
        <a:p>
          <a:endParaRPr lang="en-US"/>
        </a:p>
      </dgm:t>
    </dgm:pt>
    <dgm:pt modelId="{58C287BF-641B-48A0-B4FF-E0FFE7927EE2}" type="sibTrans" cxnId="{48515E9F-008A-4C5E-8A70-F253E367EFA7}">
      <dgm:prSet/>
      <dgm:spPr/>
      <dgm:t>
        <a:bodyPr/>
        <a:lstStyle/>
        <a:p>
          <a:endParaRPr lang="en-US"/>
        </a:p>
      </dgm:t>
    </dgm:pt>
    <dgm:pt modelId="{53715FE8-9FDC-4E0E-8D3E-9E0C2C8DC0C9}">
      <dgm:prSet/>
      <dgm:spPr/>
      <dgm:t>
        <a:bodyPr/>
        <a:lstStyle/>
        <a:p>
          <a:pPr>
            <a:lnSpc>
              <a:spcPct val="100000"/>
            </a:lnSpc>
          </a:pPr>
          <a:r>
            <a:rPr lang="en-GB" i="1"/>
            <a:t>Policy:</a:t>
          </a:r>
          <a:r>
            <a:rPr lang="en-GB"/>
            <a:t> Means-tested social care, and NHS contributions (Maruthappu, and Marshall, 2018). </a:t>
          </a:r>
          <a:endParaRPr lang="en-US"/>
        </a:p>
      </dgm:t>
    </dgm:pt>
    <dgm:pt modelId="{D17787EB-BA95-4224-AC7A-43FE1607FE6A}" type="parTrans" cxnId="{1DC3633F-EA45-41C2-8CEB-4A2DE68370DC}">
      <dgm:prSet/>
      <dgm:spPr/>
      <dgm:t>
        <a:bodyPr/>
        <a:lstStyle/>
        <a:p>
          <a:endParaRPr lang="en-US"/>
        </a:p>
      </dgm:t>
    </dgm:pt>
    <dgm:pt modelId="{5E75CA90-A6CF-43D1-9875-927397DA1D61}" type="sibTrans" cxnId="{1DC3633F-EA45-41C2-8CEB-4A2DE68370DC}">
      <dgm:prSet/>
      <dgm:spPr/>
      <dgm:t>
        <a:bodyPr/>
        <a:lstStyle/>
        <a:p>
          <a:endParaRPr lang="en-US"/>
        </a:p>
      </dgm:t>
    </dgm:pt>
    <dgm:pt modelId="{2735D899-2D53-4171-A017-28D230110254}">
      <dgm:prSet/>
      <dgm:spPr/>
      <dgm:t>
        <a:bodyPr/>
        <a:lstStyle/>
        <a:p>
          <a:pPr>
            <a:lnSpc>
              <a:spcPct val="100000"/>
            </a:lnSpc>
          </a:pPr>
          <a:r>
            <a:rPr lang="en-GB" i="1"/>
            <a:t>Practice:</a:t>
          </a:r>
          <a:r>
            <a:rPr lang="en-GB"/>
            <a:t> Personal savings, public assistance, private insurance.</a:t>
          </a:r>
          <a:endParaRPr lang="en-US"/>
        </a:p>
      </dgm:t>
    </dgm:pt>
    <dgm:pt modelId="{D61E13A2-98FC-412F-AD88-8FAFFF4218F8}" type="parTrans" cxnId="{5160C11F-AA09-426D-A184-0E4CD6207396}">
      <dgm:prSet/>
      <dgm:spPr/>
      <dgm:t>
        <a:bodyPr/>
        <a:lstStyle/>
        <a:p>
          <a:endParaRPr lang="en-US"/>
        </a:p>
      </dgm:t>
    </dgm:pt>
    <dgm:pt modelId="{C92BC8F8-A05B-46B1-878C-5C86877BCF60}" type="sibTrans" cxnId="{5160C11F-AA09-426D-A184-0E4CD6207396}">
      <dgm:prSet/>
      <dgm:spPr/>
      <dgm:t>
        <a:bodyPr/>
        <a:lstStyle/>
        <a:p>
          <a:endParaRPr lang="en-US"/>
        </a:p>
      </dgm:t>
    </dgm:pt>
    <dgm:pt modelId="{1ADA7026-36CD-4114-AEC8-7EBD71CF4D57}">
      <dgm:prSet/>
      <dgm:spPr/>
      <dgm:t>
        <a:bodyPr/>
        <a:lstStyle/>
        <a:p>
          <a:r>
            <a:rPr lang="en-GB" b="1"/>
            <a:t>Comparison with Other Countries:</a:t>
          </a:r>
          <a:endParaRPr lang="en-US"/>
        </a:p>
      </dgm:t>
    </dgm:pt>
    <dgm:pt modelId="{3A7244FC-9101-4E67-93E3-ACFC1B36733A}" type="parTrans" cxnId="{51A1A3AE-B48C-403D-B18B-906651AD5CD5}">
      <dgm:prSet/>
      <dgm:spPr/>
      <dgm:t>
        <a:bodyPr/>
        <a:lstStyle/>
        <a:p>
          <a:endParaRPr lang="en-US"/>
        </a:p>
      </dgm:t>
    </dgm:pt>
    <dgm:pt modelId="{6BFAE1DA-C12D-41BE-B9F9-35E4813434BF}" type="sibTrans" cxnId="{51A1A3AE-B48C-403D-B18B-906651AD5CD5}">
      <dgm:prSet/>
      <dgm:spPr/>
      <dgm:t>
        <a:bodyPr/>
        <a:lstStyle/>
        <a:p>
          <a:endParaRPr lang="en-US"/>
        </a:p>
      </dgm:t>
    </dgm:pt>
    <dgm:pt modelId="{4E42C85E-86BF-4A10-A041-D1A45FAACCC3}">
      <dgm:prSet/>
      <dgm:spPr/>
      <dgm:t>
        <a:bodyPr/>
        <a:lstStyle/>
        <a:p>
          <a:pPr>
            <a:lnSpc>
              <a:spcPct val="100000"/>
            </a:lnSpc>
          </a:pPr>
          <a:r>
            <a:rPr lang="en-GB" i="1"/>
            <a:t>Theory:</a:t>
          </a:r>
          <a:r>
            <a:rPr lang="en-GB"/>
            <a:t> Varied healthcare financing models.</a:t>
          </a:r>
          <a:endParaRPr lang="en-US"/>
        </a:p>
      </dgm:t>
    </dgm:pt>
    <dgm:pt modelId="{F2FEDBFD-6B57-4879-A482-1DAAD7A10C31}" type="parTrans" cxnId="{05E405FF-E63D-4B74-81F0-660AC2CA3CC9}">
      <dgm:prSet/>
      <dgm:spPr/>
      <dgm:t>
        <a:bodyPr/>
        <a:lstStyle/>
        <a:p>
          <a:endParaRPr lang="en-US"/>
        </a:p>
      </dgm:t>
    </dgm:pt>
    <dgm:pt modelId="{59BB1105-8669-4E1B-BE57-0F0AB7A7A2C2}" type="sibTrans" cxnId="{05E405FF-E63D-4B74-81F0-660AC2CA3CC9}">
      <dgm:prSet/>
      <dgm:spPr/>
      <dgm:t>
        <a:bodyPr/>
        <a:lstStyle/>
        <a:p>
          <a:endParaRPr lang="en-US"/>
        </a:p>
      </dgm:t>
    </dgm:pt>
    <dgm:pt modelId="{32855B68-612D-412D-961B-88314A895AB5}">
      <dgm:prSet/>
      <dgm:spPr/>
      <dgm:t>
        <a:bodyPr/>
        <a:lstStyle/>
        <a:p>
          <a:pPr>
            <a:lnSpc>
              <a:spcPct val="100000"/>
            </a:lnSpc>
          </a:pPr>
          <a:r>
            <a:rPr lang="en-GB" i="1"/>
            <a:t>Policy:</a:t>
          </a:r>
          <a:r>
            <a:rPr lang="en-GB"/>
            <a:t> Public vs. private contributions.</a:t>
          </a:r>
          <a:endParaRPr lang="en-US"/>
        </a:p>
      </dgm:t>
    </dgm:pt>
    <dgm:pt modelId="{15F1F623-3BE4-4AE4-8E04-C65D66F62433}" type="parTrans" cxnId="{7EB4B464-E145-461B-8832-D1B374996065}">
      <dgm:prSet/>
      <dgm:spPr/>
      <dgm:t>
        <a:bodyPr/>
        <a:lstStyle/>
        <a:p>
          <a:endParaRPr lang="en-US"/>
        </a:p>
      </dgm:t>
    </dgm:pt>
    <dgm:pt modelId="{1D04F08A-0AAD-4D99-BB86-21877591F298}" type="sibTrans" cxnId="{7EB4B464-E145-461B-8832-D1B374996065}">
      <dgm:prSet/>
      <dgm:spPr/>
      <dgm:t>
        <a:bodyPr/>
        <a:lstStyle/>
        <a:p>
          <a:endParaRPr lang="en-US"/>
        </a:p>
      </dgm:t>
    </dgm:pt>
    <dgm:pt modelId="{3D6EC15F-3D64-4463-B265-EF7DEBCD3BAA}">
      <dgm:prSet/>
      <dgm:spPr/>
      <dgm:t>
        <a:bodyPr/>
        <a:lstStyle/>
        <a:p>
          <a:pPr>
            <a:lnSpc>
              <a:spcPct val="100000"/>
            </a:lnSpc>
          </a:pPr>
          <a:r>
            <a:rPr lang="en-GB" i="1"/>
            <a:t>Practice:</a:t>
          </a:r>
          <a:r>
            <a:rPr lang="en-GB"/>
            <a:t> Universal healthcare systems, insurance-based models.</a:t>
          </a:r>
          <a:endParaRPr lang="en-US"/>
        </a:p>
      </dgm:t>
    </dgm:pt>
    <dgm:pt modelId="{815C878F-CD8B-4366-88B8-DAF776777B1C}" type="parTrans" cxnId="{FCE1A090-7CB9-4176-B0A6-89B9E8DE0D3B}">
      <dgm:prSet/>
      <dgm:spPr/>
      <dgm:t>
        <a:bodyPr/>
        <a:lstStyle/>
        <a:p>
          <a:endParaRPr lang="en-US"/>
        </a:p>
      </dgm:t>
    </dgm:pt>
    <dgm:pt modelId="{AE028913-C2E5-49DF-9E39-CE4EEFDC71A9}" type="sibTrans" cxnId="{FCE1A090-7CB9-4176-B0A6-89B9E8DE0D3B}">
      <dgm:prSet/>
      <dgm:spPr/>
      <dgm:t>
        <a:bodyPr/>
        <a:lstStyle/>
        <a:p>
          <a:endParaRPr lang="en-US"/>
        </a:p>
      </dgm:t>
    </dgm:pt>
    <dgm:pt modelId="{4BB67EE9-2981-4CDF-BCD9-72D39A466734}" type="pres">
      <dgm:prSet presAssocID="{0A45DD97-C1AF-4733-A4FF-8462FCB722D8}" presName="linear" presStyleCnt="0">
        <dgm:presLayoutVars>
          <dgm:dir/>
          <dgm:animLvl val="lvl"/>
          <dgm:resizeHandles val="exact"/>
        </dgm:presLayoutVars>
      </dgm:prSet>
      <dgm:spPr/>
    </dgm:pt>
    <dgm:pt modelId="{4EE04F28-EC63-46EC-B037-2478BA48C432}" type="pres">
      <dgm:prSet presAssocID="{C5F19624-8CB2-418B-A315-840482763A86}" presName="parentLin" presStyleCnt="0"/>
      <dgm:spPr/>
    </dgm:pt>
    <dgm:pt modelId="{33C2BA55-CA97-4DFB-82DD-C9DF3457D54B}" type="pres">
      <dgm:prSet presAssocID="{C5F19624-8CB2-418B-A315-840482763A86}" presName="parentLeftMargin" presStyleLbl="node1" presStyleIdx="0" presStyleCnt="2"/>
      <dgm:spPr/>
    </dgm:pt>
    <dgm:pt modelId="{2C3E4A40-7BDA-4BCF-835F-7648228A903D}" type="pres">
      <dgm:prSet presAssocID="{C5F19624-8CB2-418B-A315-840482763A86}" presName="parentText" presStyleLbl="node1" presStyleIdx="0" presStyleCnt="2">
        <dgm:presLayoutVars>
          <dgm:chMax val="0"/>
          <dgm:bulletEnabled val="1"/>
        </dgm:presLayoutVars>
      </dgm:prSet>
      <dgm:spPr/>
    </dgm:pt>
    <dgm:pt modelId="{F57B1E8E-BA71-4FC1-9841-71C4AC6A3E2E}" type="pres">
      <dgm:prSet presAssocID="{C5F19624-8CB2-418B-A315-840482763A86}" presName="negativeSpace" presStyleCnt="0"/>
      <dgm:spPr/>
    </dgm:pt>
    <dgm:pt modelId="{88A6E69C-C05D-43D4-AA0F-625867E99B46}" type="pres">
      <dgm:prSet presAssocID="{C5F19624-8CB2-418B-A315-840482763A86}" presName="childText" presStyleLbl="conFgAcc1" presStyleIdx="0" presStyleCnt="2">
        <dgm:presLayoutVars>
          <dgm:bulletEnabled val="1"/>
        </dgm:presLayoutVars>
      </dgm:prSet>
      <dgm:spPr/>
    </dgm:pt>
    <dgm:pt modelId="{AFC9A7BF-6443-4C4C-ABF4-8EE472276BCD}" type="pres">
      <dgm:prSet presAssocID="{FE89D1BF-2218-4563-BAAE-BA9C690AC8C3}" presName="spaceBetweenRectangles" presStyleCnt="0"/>
      <dgm:spPr/>
    </dgm:pt>
    <dgm:pt modelId="{9876B3F0-49DA-4236-A32B-04D93EE56A28}" type="pres">
      <dgm:prSet presAssocID="{1ADA7026-36CD-4114-AEC8-7EBD71CF4D57}" presName="parentLin" presStyleCnt="0"/>
      <dgm:spPr/>
    </dgm:pt>
    <dgm:pt modelId="{EB82A249-557F-4038-83EE-CA09981BC4A8}" type="pres">
      <dgm:prSet presAssocID="{1ADA7026-36CD-4114-AEC8-7EBD71CF4D57}" presName="parentLeftMargin" presStyleLbl="node1" presStyleIdx="0" presStyleCnt="2"/>
      <dgm:spPr/>
    </dgm:pt>
    <dgm:pt modelId="{85179808-3AF3-484E-8C43-654517247EBE}" type="pres">
      <dgm:prSet presAssocID="{1ADA7026-36CD-4114-AEC8-7EBD71CF4D57}" presName="parentText" presStyleLbl="node1" presStyleIdx="1" presStyleCnt="2">
        <dgm:presLayoutVars>
          <dgm:chMax val="0"/>
          <dgm:bulletEnabled val="1"/>
        </dgm:presLayoutVars>
      </dgm:prSet>
      <dgm:spPr/>
    </dgm:pt>
    <dgm:pt modelId="{99349C71-D909-4034-8BB7-AE93930FE11C}" type="pres">
      <dgm:prSet presAssocID="{1ADA7026-36CD-4114-AEC8-7EBD71CF4D57}" presName="negativeSpace" presStyleCnt="0"/>
      <dgm:spPr/>
    </dgm:pt>
    <dgm:pt modelId="{41C1D79D-E6E1-42BB-B45D-52A891BB5B21}" type="pres">
      <dgm:prSet presAssocID="{1ADA7026-36CD-4114-AEC8-7EBD71CF4D57}" presName="childText" presStyleLbl="conFgAcc1" presStyleIdx="1" presStyleCnt="2">
        <dgm:presLayoutVars>
          <dgm:bulletEnabled val="1"/>
        </dgm:presLayoutVars>
      </dgm:prSet>
      <dgm:spPr/>
    </dgm:pt>
  </dgm:ptLst>
  <dgm:cxnLst>
    <dgm:cxn modelId="{2B11C101-6159-440D-B6FC-10DB92862DCD}" type="presOf" srcId="{1ADA7026-36CD-4114-AEC8-7EBD71CF4D57}" destId="{85179808-3AF3-484E-8C43-654517247EBE}" srcOrd="1" destOrd="0" presId="urn:microsoft.com/office/officeart/2005/8/layout/list1"/>
    <dgm:cxn modelId="{5160C11F-AA09-426D-A184-0E4CD6207396}" srcId="{C5F19624-8CB2-418B-A315-840482763A86}" destId="{2735D899-2D53-4171-A017-28D230110254}" srcOrd="2" destOrd="0" parTransId="{D61E13A2-98FC-412F-AD88-8FAFFF4218F8}" sibTransId="{C92BC8F8-A05B-46B1-878C-5C86877BCF60}"/>
    <dgm:cxn modelId="{B70CBC29-BBD7-47FC-86D5-C9F4789C0B27}" type="presOf" srcId="{0A45DD97-C1AF-4733-A4FF-8462FCB722D8}" destId="{4BB67EE9-2981-4CDF-BCD9-72D39A466734}" srcOrd="0" destOrd="0" presId="urn:microsoft.com/office/officeart/2005/8/layout/list1"/>
    <dgm:cxn modelId="{1DC3633F-EA45-41C2-8CEB-4A2DE68370DC}" srcId="{C5F19624-8CB2-418B-A315-840482763A86}" destId="{53715FE8-9FDC-4E0E-8D3E-9E0C2C8DC0C9}" srcOrd="1" destOrd="0" parTransId="{D17787EB-BA95-4224-AC7A-43FE1607FE6A}" sibTransId="{5E75CA90-A6CF-43D1-9875-927397DA1D61}"/>
    <dgm:cxn modelId="{7EB4B464-E145-461B-8832-D1B374996065}" srcId="{1ADA7026-36CD-4114-AEC8-7EBD71CF4D57}" destId="{32855B68-612D-412D-961B-88314A895AB5}" srcOrd="1" destOrd="0" parTransId="{15F1F623-3BE4-4AE4-8E04-C65D66F62433}" sibTransId="{1D04F08A-0AAD-4D99-BB86-21877591F298}"/>
    <dgm:cxn modelId="{A3C5FA75-978B-42C3-A1C1-0A9FEA73F1DB}" type="presOf" srcId="{2735D899-2D53-4171-A017-28D230110254}" destId="{88A6E69C-C05D-43D4-AA0F-625867E99B46}" srcOrd="0" destOrd="2" presId="urn:microsoft.com/office/officeart/2005/8/layout/list1"/>
    <dgm:cxn modelId="{39EE3176-FFA3-4917-80FD-9960068913D8}" type="presOf" srcId="{4E42C85E-86BF-4A10-A041-D1A45FAACCC3}" destId="{41C1D79D-E6E1-42BB-B45D-52A891BB5B21}" srcOrd="0" destOrd="0" presId="urn:microsoft.com/office/officeart/2005/8/layout/list1"/>
    <dgm:cxn modelId="{8A59FB7A-6B9E-427B-AEA9-8086320A0943}" type="presOf" srcId="{53715FE8-9FDC-4E0E-8D3E-9E0C2C8DC0C9}" destId="{88A6E69C-C05D-43D4-AA0F-625867E99B46}" srcOrd="0" destOrd="1" presId="urn:microsoft.com/office/officeart/2005/8/layout/list1"/>
    <dgm:cxn modelId="{E4BC5F7B-C467-4E25-8547-478C86E1EC4E}" type="presOf" srcId="{32855B68-612D-412D-961B-88314A895AB5}" destId="{41C1D79D-E6E1-42BB-B45D-52A891BB5B21}" srcOrd="0" destOrd="1" presId="urn:microsoft.com/office/officeart/2005/8/layout/list1"/>
    <dgm:cxn modelId="{FCE1A090-7CB9-4176-B0A6-89B9E8DE0D3B}" srcId="{1ADA7026-36CD-4114-AEC8-7EBD71CF4D57}" destId="{3D6EC15F-3D64-4463-B265-EF7DEBCD3BAA}" srcOrd="2" destOrd="0" parTransId="{815C878F-CD8B-4366-88B8-DAF776777B1C}" sibTransId="{AE028913-C2E5-49DF-9E39-CE4EEFDC71A9}"/>
    <dgm:cxn modelId="{48515E9F-008A-4C5E-8A70-F253E367EFA7}" srcId="{C5F19624-8CB2-418B-A315-840482763A86}" destId="{6CA2D0C1-8843-4FCD-BA9D-A1CBD2DB42B2}" srcOrd="0" destOrd="0" parTransId="{01D76837-5874-4D89-9062-CC76CAD70FB4}" sibTransId="{58C287BF-641B-48A0-B4FF-E0FFE7927EE2}"/>
    <dgm:cxn modelId="{24BFC9A4-8731-4445-B08B-4CB9D264B555}" type="presOf" srcId="{C5F19624-8CB2-418B-A315-840482763A86}" destId="{2C3E4A40-7BDA-4BCF-835F-7648228A903D}" srcOrd="1" destOrd="0" presId="urn:microsoft.com/office/officeart/2005/8/layout/list1"/>
    <dgm:cxn modelId="{B322F8A9-4546-421B-B2D8-0E43EF78E87D}" type="presOf" srcId="{1ADA7026-36CD-4114-AEC8-7EBD71CF4D57}" destId="{EB82A249-557F-4038-83EE-CA09981BC4A8}" srcOrd="0" destOrd="0" presId="urn:microsoft.com/office/officeart/2005/8/layout/list1"/>
    <dgm:cxn modelId="{51A1A3AE-B48C-403D-B18B-906651AD5CD5}" srcId="{0A45DD97-C1AF-4733-A4FF-8462FCB722D8}" destId="{1ADA7026-36CD-4114-AEC8-7EBD71CF4D57}" srcOrd="1" destOrd="0" parTransId="{3A7244FC-9101-4E67-93E3-ACFC1B36733A}" sibTransId="{6BFAE1DA-C12D-41BE-B9F9-35E4813434BF}"/>
    <dgm:cxn modelId="{2790EBCA-5E89-4335-8294-3FFAEB1807C1}" type="presOf" srcId="{6CA2D0C1-8843-4FCD-BA9D-A1CBD2DB42B2}" destId="{88A6E69C-C05D-43D4-AA0F-625867E99B46}" srcOrd="0" destOrd="0" presId="urn:microsoft.com/office/officeart/2005/8/layout/list1"/>
    <dgm:cxn modelId="{F40AFBCB-8ED3-43A6-B93E-D701276F3DD8}" type="presOf" srcId="{3D6EC15F-3D64-4463-B265-EF7DEBCD3BAA}" destId="{41C1D79D-E6E1-42BB-B45D-52A891BB5B21}" srcOrd="0" destOrd="2" presId="urn:microsoft.com/office/officeart/2005/8/layout/list1"/>
    <dgm:cxn modelId="{4904F7E6-4B3F-418D-B48F-4B708652DAE2}" srcId="{0A45DD97-C1AF-4733-A4FF-8462FCB722D8}" destId="{C5F19624-8CB2-418B-A315-840482763A86}" srcOrd="0" destOrd="0" parTransId="{FCEF02CD-29ED-4D48-9A9D-BFDBD5E5A2A4}" sibTransId="{FE89D1BF-2218-4563-BAAE-BA9C690AC8C3}"/>
    <dgm:cxn modelId="{E6D27CF4-3F4B-41C2-BF0F-E8BC484644DE}" type="presOf" srcId="{C5F19624-8CB2-418B-A315-840482763A86}" destId="{33C2BA55-CA97-4DFB-82DD-C9DF3457D54B}" srcOrd="0" destOrd="0" presId="urn:microsoft.com/office/officeart/2005/8/layout/list1"/>
    <dgm:cxn modelId="{05E405FF-E63D-4B74-81F0-660AC2CA3CC9}" srcId="{1ADA7026-36CD-4114-AEC8-7EBD71CF4D57}" destId="{4E42C85E-86BF-4A10-A041-D1A45FAACCC3}" srcOrd="0" destOrd="0" parTransId="{F2FEDBFD-6B57-4879-A482-1DAAD7A10C31}" sibTransId="{59BB1105-8669-4E1B-BE57-0F0AB7A7A2C2}"/>
    <dgm:cxn modelId="{9AB552A5-CEE9-4696-AEC6-B5A76DF5212F}" type="presParOf" srcId="{4BB67EE9-2981-4CDF-BCD9-72D39A466734}" destId="{4EE04F28-EC63-46EC-B037-2478BA48C432}" srcOrd="0" destOrd="0" presId="urn:microsoft.com/office/officeart/2005/8/layout/list1"/>
    <dgm:cxn modelId="{5F3C73CC-0D20-4756-A175-76C2DECAC2C1}" type="presParOf" srcId="{4EE04F28-EC63-46EC-B037-2478BA48C432}" destId="{33C2BA55-CA97-4DFB-82DD-C9DF3457D54B}" srcOrd="0" destOrd="0" presId="urn:microsoft.com/office/officeart/2005/8/layout/list1"/>
    <dgm:cxn modelId="{58835EC6-3AA0-49BF-95FD-A9345D931E2B}" type="presParOf" srcId="{4EE04F28-EC63-46EC-B037-2478BA48C432}" destId="{2C3E4A40-7BDA-4BCF-835F-7648228A903D}" srcOrd="1" destOrd="0" presId="urn:microsoft.com/office/officeart/2005/8/layout/list1"/>
    <dgm:cxn modelId="{188BDE2B-3D93-40F7-BF62-554DA606D06B}" type="presParOf" srcId="{4BB67EE9-2981-4CDF-BCD9-72D39A466734}" destId="{F57B1E8E-BA71-4FC1-9841-71C4AC6A3E2E}" srcOrd="1" destOrd="0" presId="urn:microsoft.com/office/officeart/2005/8/layout/list1"/>
    <dgm:cxn modelId="{0EAE76EC-8786-4A07-B9A4-CD71CC4AA914}" type="presParOf" srcId="{4BB67EE9-2981-4CDF-BCD9-72D39A466734}" destId="{88A6E69C-C05D-43D4-AA0F-625867E99B46}" srcOrd="2" destOrd="0" presId="urn:microsoft.com/office/officeart/2005/8/layout/list1"/>
    <dgm:cxn modelId="{79DE087A-0652-468C-8697-7BC682FF5814}" type="presParOf" srcId="{4BB67EE9-2981-4CDF-BCD9-72D39A466734}" destId="{AFC9A7BF-6443-4C4C-ABF4-8EE472276BCD}" srcOrd="3" destOrd="0" presId="urn:microsoft.com/office/officeart/2005/8/layout/list1"/>
    <dgm:cxn modelId="{D3894108-88A5-42CA-8C55-84C042F8CEF7}" type="presParOf" srcId="{4BB67EE9-2981-4CDF-BCD9-72D39A466734}" destId="{9876B3F0-49DA-4236-A32B-04D93EE56A28}" srcOrd="4" destOrd="0" presId="urn:microsoft.com/office/officeart/2005/8/layout/list1"/>
    <dgm:cxn modelId="{CD16F50F-444D-4AEC-AB09-25888BC9F435}" type="presParOf" srcId="{9876B3F0-49DA-4236-A32B-04D93EE56A28}" destId="{EB82A249-557F-4038-83EE-CA09981BC4A8}" srcOrd="0" destOrd="0" presId="urn:microsoft.com/office/officeart/2005/8/layout/list1"/>
    <dgm:cxn modelId="{DEA64627-1C52-48B3-BD21-136D1CD1A54E}" type="presParOf" srcId="{9876B3F0-49DA-4236-A32B-04D93EE56A28}" destId="{85179808-3AF3-484E-8C43-654517247EBE}" srcOrd="1" destOrd="0" presId="urn:microsoft.com/office/officeart/2005/8/layout/list1"/>
    <dgm:cxn modelId="{CD0C2CE7-3114-4DF3-8EE9-0F3F3CD03862}" type="presParOf" srcId="{4BB67EE9-2981-4CDF-BCD9-72D39A466734}" destId="{99349C71-D909-4034-8BB7-AE93930FE11C}" srcOrd="5" destOrd="0" presId="urn:microsoft.com/office/officeart/2005/8/layout/list1"/>
    <dgm:cxn modelId="{4DAEB349-EF74-4EBB-81B9-B8239BE82F47}" type="presParOf" srcId="{4BB67EE9-2981-4CDF-BCD9-72D39A466734}" destId="{41C1D79D-E6E1-42BB-B45D-52A891BB5B21}"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52CC98-7C08-40DF-BAC5-2D0E62D8B47F}"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61C7F4-B18C-4B54-B5CA-7990D9267DD0}">
      <dgm:prSet/>
      <dgm:spPr/>
      <dgm:t>
        <a:bodyPr/>
        <a:lstStyle/>
        <a:p>
          <a:pPr>
            <a:defRPr b="1"/>
          </a:pPr>
          <a:r>
            <a:rPr lang="en-GB" b="1"/>
            <a:t>End of Life Care:</a:t>
          </a:r>
          <a:endParaRPr lang="en-US"/>
        </a:p>
      </dgm:t>
    </dgm:pt>
    <dgm:pt modelId="{A0B2CEBC-41A3-4EBB-A395-C6ED0F53F32A}" type="parTrans" cxnId="{44E16BF2-047B-461C-91C7-3BE90A24F183}">
      <dgm:prSet/>
      <dgm:spPr/>
      <dgm:t>
        <a:bodyPr/>
        <a:lstStyle/>
        <a:p>
          <a:endParaRPr lang="en-US"/>
        </a:p>
      </dgm:t>
    </dgm:pt>
    <dgm:pt modelId="{B4307A15-D81A-47FF-844C-DCB12F8A6847}" type="sibTrans" cxnId="{44E16BF2-047B-461C-91C7-3BE90A24F183}">
      <dgm:prSet/>
      <dgm:spPr/>
      <dgm:t>
        <a:bodyPr/>
        <a:lstStyle/>
        <a:p>
          <a:endParaRPr lang="en-US"/>
        </a:p>
      </dgm:t>
    </dgm:pt>
    <dgm:pt modelId="{78C1340A-47CA-4431-AF5B-10745E79B866}">
      <dgm:prSet/>
      <dgm:spPr/>
      <dgm:t>
        <a:bodyPr/>
        <a:lstStyle/>
        <a:p>
          <a:r>
            <a:rPr lang="en-GB" i="1"/>
            <a:t>Theory:</a:t>
          </a:r>
          <a:r>
            <a:rPr lang="en-GB"/>
            <a:t> Compassionate support, and dignity (Dalal and Bruera, 2017).</a:t>
          </a:r>
          <a:endParaRPr lang="en-US"/>
        </a:p>
      </dgm:t>
    </dgm:pt>
    <dgm:pt modelId="{D9E6431D-B92E-4C79-89BB-9906F09DEB27}" type="parTrans" cxnId="{ECF46BA6-E24A-41E7-A9C6-95A8809D011F}">
      <dgm:prSet/>
      <dgm:spPr/>
      <dgm:t>
        <a:bodyPr/>
        <a:lstStyle/>
        <a:p>
          <a:endParaRPr lang="en-US"/>
        </a:p>
      </dgm:t>
    </dgm:pt>
    <dgm:pt modelId="{69A3B8AE-C210-4FDF-A8CE-1283E42F480A}" type="sibTrans" cxnId="{ECF46BA6-E24A-41E7-A9C6-95A8809D011F}">
      <dgm:prSet/>
      <dgm:spPr/>
      <dgm:t>
        <a:bodyPr/>
        <a:lstStyle/>
        <a:p>
          <a:endParaRPr lang="en-US"/>
        </a:p>
      </dgm:t>
    </dgm:pt>
    <dgm:pt modelId="{5B952543-C382-4677-BA2C-326CF0220041}">
      <dgm:prSet/>
      <dgm:spPr/>
      <dgm:t>
        <a:bodyPr/>
        <a:lstStyle/>
        <a:p>
          <a:r>
            <a:rPr lang="en-GB" i="1"/>
            <a:t>Policy:</a:t>
          </a:r>
          <a:r>
            <a:rPr lang="en-GB"/>
            <a:t> NHS Long Term Plan, End of Life Care Strategy.</a:t>
          </a:r>
          <a:endParaRPr lang="en-US"/>
        </a:p>
      </dgm:t>
    </dgm:pt>
    <dgm:pt modelId="{13123B28-50A9-4C14-A23B-1BA4F37C28C1}" type="parTrans" cxnId="{F8D4C1B0-72E4-41F1-9DB9-AA326DF25E91}">
      <dgm:prSet/>
      <dgm:spPr/>
      <dgm:t>
        <a:bodyPr/>
        <a:lstStyle/>
        <a:p>
          <a:endParaRPr lang="en-US"/>
        </a:p>
      </dgm:t>
    </dgm:pt>
    <dgm:pt modelId="{C2263B37-A38F-4334-9F4C-F2884CC6D1A2}" type="sibTrans" cxnId="{F8D4C1B0-72E4-41F1-9DB9-AA326DF25E91}">
      <dgm:prSet/>
      <dgm:spPr/>
      <dgm:t>
        <a:bodyPr/>
        <a:lstStyle/>
        <a:p>
          <a:endParaRPr lang="en-US"/>
        </a:p>
      </dgm:t>
    </dgm:pt>
    <dgm:pt modelId="{1CFA49DA-ADB9-49E5-9EE1-E1258108F498}">
      <dgm:prSet/>
      <dgm:spPr/>
      <dgm:t>
        <a:bodyPr/>
        <a:lstStyle/>
        <a:p>
          <a:r>
            <a:rPr lang="en-GB" i="1"/>
            <a:t>Practice:</a:t>
          </a:r>
          <a:r>
            <a:rPr lang="en-GB"/>
            <a:t> Holistic care addressing physical, emotional, and spiritual needs.</a:t>
          </a:r>
          <a:endParaRPr lang="en-US"/>
        </a:p>
      </dgm:t>
    </dgm:pt>
    <dgm:pt modelId="{CCB9D96D-D910-4769-ABFB-CC37EDCE787B}" type="parTrans" cxnId="{83794C1C-86C8-4C38-96CF-CC6D0015913E}">
      <dgm:prSet/>
      <dgm:spPr/>
      <dgm:t>
        <a:bodyPr/>
        <a:lstStyle/>
        <a:p>
          <a:endParaRPr lang="en-US"/>
        </a:p>
      </dgm:t>
    </dgm:pt>
    <dgm:pt modelId="{B6C1C2BA-A587-4874-BB5A-89468F2A3142}" type="sibTrans" cxnId="{83794C1C-86C8-4C38-96CF-CC6D0015913E}">
      <dgm:prSet/>
      <dgm:spPr/>
      <dgm:t>
        <a:bodyPr/>
        <a:lstStyle/>
        <a:p>
          <a:endParaRPr lang="en-US"/>
        </a:p>
      </dgm:t>
    </dgm:pt>
    <dgm:pt modelId="{EF5D8F43-A3CE-464C-885A-A387561A8D3F}">
      <dgm:prSet/>
      <dgm:spPr/>
      <dgm:t>
        <a:bodyPr/>
        <a:lstStyle/>
        <a:p>
          <a:pPr>
            <a:defRPr b="1"/>
          </a:pPr>
          <a:r>
            <a:rPr lang="en-GB" b="1"/>
            <a:t>Palliative Care:</a:t>
          </a:r>
          <a:endParaRPr lang="en-US"/>
        </a:p>
      </dgm:t>
    </dgm:pt>
    <dgm:pt modelId="{A2065E75-C8EC-419B-A6C4-818FBB60B566}" type="parTrans" cxnId="{CD8A118F-6DFD-4040-895B-9C1D6C092D21}">
      <dgm:prSet/>
      <dgm:spPr/>
      <dgm:t>
        <a:bodyPr/>
        <a:lstStyle/>
        <a:p>
          <a:endParaRPr lang="en-US"/>
        </a:p>
      </dgm:t>
    </dgm:pt>
    <dgm:pt modelId="{56DC2A0E-E49A-4427-AD66-B1B754F6B15A}" type="sibTrans" cxnId="{CD8A118F-6DFD-4040-895B-9C1D6C092D21}">
      <dgm:prSet/>
      <dgm:spPr/>
      <dgm:t>
        <a:bodyPr/>
        <a:lstStyle/>
        <a:p>
          <a:endParaRPr lang="en-US"/>
        </a:p>
      </dgm:t>
    </dgm:pt>
    <dgm:pt modelId="{0200BC5E-3D5A-4BEC-A009-EB3C866542A8}">
      <dgm:prSet/>
      <dgm:spPr/>
      <dgm:t>
        <a:bodyPr/>
        <a:lstStyle/>
        <a:p>
          <a:r>
            <a:rPr lang="en-GB" i="1"/>
            <a:t>Theory:</a:t>
          </a:r>
          <a:r>
            <a:rPr lang="en-GB"/>
            <a:t> Relieving suffering, and enhancing the quality of life (Hallenbeck, 2022). </a:t>
          </a:r>
          <a:endParaRPr lang="en-US"/>
        </a:p>
      </dgm:t>
    </dgm:pt>
    <dgm:pt modelId="{C14AB6B2-94AF-4BAC-BC1B-C175C5D59BAF}" type="parTrans" cxnId="{3918508E-5752-4CCC-9305-FC918569C0C0}">
      <dgm:prSet/>
      <dgm:spPr/>
      <dgm:t>
        <a:bodyPr/>
        <a:lstStyle/>
        <a:p>
          <a:endParaRPr lang="en-US"/>
        </a:p>
      </dgm:t>
    </dgm:pt>
    <dgm:pt modelId="{F5C99B00-5BCB-4078-A12D-0FC8B43A8F17}" type="sibTrans" cxnId="{3918508E-5752-4CCC-9305-FC918569C0C0}">
      <dgm:prSet/>
      <dgm:spPr/>
      <dgm:t>
        <a:bodyPr/>
        <a:lstStyle/>
        <a:p>
          <a:endParaRPr lang="en-US"/>
        </a:p>
      </dgm:t>
    </dgm:pt>
    <dgm:pt modelId="{318E9C43-AF54-4610-A337-2E12F8498BC4}">
      <dgm:prSet/>
      <dgm:spPr/>
      <dgm:t>
        <a:bodyPr/>
        <a:lstStyle/>
        <a:p>
          <a:r>
            <a:rPr lang="en-GB" i="1"/>
            <a:t>Policy:</a:t>
          </a:r>
          <a:r>
            <a:rPr lang="en-GB"/>
            <a:t> Access to high-quality care, person-centred approach.</a:t>
          </a:r>
          <a:endParaRPr lang="en-US"/>
        </a:p>
      </dgm:t>
    </dgm:pt>
    <dgm:pt modelId="{1BC816FD-08F3-4C9A-BCA3-5F899211F7DB}" type="parTrans" cxnId="{0C09D12E-CD99-4BC7-96A3-6099B2DC8322}">
      <dgm:prSet/>
      <dgm:spPr/>
      <dgm:t>
        <a:bodyPr/>
        <a:lstStyle/>
        <a:p>
          <a:endParaRPr lang="en-US"/>
        </a:p>
      </dgm:t>
    </dgm:pt>
    <dgm:pt modelId="{A3CF888F-3ACA-4F45-B607-9C687A275242}" type="sibTrans" cxnId="{0C09D12E-CD99-4BC7-96A3-6099B2DC8322}">
      <dgm:prSet/>
      <dgm:spPr/>
      <dgm:t>
        <a:bodyPr/>
        <a:lstStyle/>
        <a:p>
          <a:endParaRPr lang="en-US"/>
        </a:p>
      </dgm:t>
    </dgm:pt>
    <dgm:pt modelId="{7C84AAE0-95F7-466A-8686-7582D6B2A6A7}">
      <dgm:prSet/>
      <dgm:spPr/>
      <dgm:t>
        <a:bodyPr/>
        <a:lstStyle/>
        <a:p>
          <a:r>
            <a:rPr lang="en-GB" i="1"/>
            <a:t>Practice:</a:t>
          </a:r>
          <a:r>
            <a:rPr lang="en-GB"/>
            <a:t> Multidisciplinary teams, symptom management, family support.</a:t>
          </a:r>
          <a:endParaRPr lang="en-US"/>
        </a:p>
      </dgm:t>
    </dgm:pt>
    <dgm:pt modelId="{0990C2BB-023C-41CD-8352-8DADF8AFAFC5}" type="parTrans" cxnId="{885665C9-28E1-4B1A-81BB-18776FEE36FF}">
      <dgm:prSet/>
      <dgm:spPr/>
      <dgm:t>
        <a:bodyPr/>
        <a:lstStyle/>
        <a:p>
          <a:endParaRPr lang="en-US"/>
        </a:p>
      </dgm:t>
    </dgm:pt>
    <dgm:pt modelId="{473C317E-2AB0-4394-8960-DFAFEF651ED6}" type="sibTrans" cxnId="{885665C9-28E1-4B1A-81BB-18776FEE36FF}">
      <dgm:prSet/>
      <dgm:spPr/>
      <dgm:t>
        <a:bodyPr/>
        <a:lstStyle/>
        <a:p>
          <a:endParaRPr lang="en-US"/>
        </a:p>
      </dgm:t>
    </dgm:pt>
    <dgm:pt modelId="{7B5BE85C-09AD-4D64-BF8C-369F8A01101F}" type="pres">
      <dgm:prSet presAssocID="{9552CC98-7C08-40DF-BAC5-2D0E62D8B47F}" presName="root" presStyleCnt="0">
        <dgm:presLayoutVars>
          <dgm:dir/>
          <dgm:resizeHandles val="exact"/>
        </dgm:presLayoutVars>
      </dgm:prSet>
      <dgm:spPr/>
    </dgm:pt>
    <dgm:pt modelId="{2CCABA0F-39E2-4948-BA28-81F754DC5206}" type="pres">
      <dgm:prSet presAssocID="{AC61C7F4-B18C-4B54-B5CA-7990D9267DD0}" presName="compNode" presStyleCnt="0"/>
      <dgm:spPr/>
    </dgm:pt>
    <dgm:pt modelId="{A09A3D6F-21E1-4502-AE7E-AD6BD08F9D1E}" type="pres">
      <dgm:prSet presAssocID="{AC61C7F4-B18C-4B54-B5CA-7990D9267DD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34BA95D6-6739-4C42-B4A4-FC425ADFD7BD}" type="pres">
      <dgm:prSet presAssocID="{AC61C7F4-B18C-4B54-B5CA-7990D9267DD0}" presName="iconSpace" presStyleCnt="0"/>
      <dgm:spPr/>
    </dgm:pt>
    <dgm:pt modelId="{1EBE41E8-CD45-4DF5-956B-245974FA7A8C}" type="pres">
      <dgm:prSet presAssocID="{AC61C7F4-B18C-4B54-B5CA-7990D9267DD0}" presName="parTx" presStyleLbl="revTx" presStyleIdx="0" presStyleCnt="4">
        <dgm:presLayoutVars>
          <dgm:chMax val="0"/>
          <dgm:chPref val="0"/>
        </dgm:presLayoutVars>
      </dgm:prSet>
      <dgm:spPr/>
    </dgm:pt>
    <dgm:pt modelId="{1597FDC3-E996-4AA0-BAD8-A20757CC2062}" type="pres">
      <dgm:prSet presAssocID="{AC61C7F4-B18C-4B54-B5CA-7990D9267DD0}" presName="txSpace" presStyleCnt="0"/>
      <dgm:spPr/>
    </dgm:pt>
    <dgm:pt modelId="{476F0701-980A-430D-8CF5-F9D591FC43B8}" type="pres">
      <dgm:prSet presAssocID="{AC61C7F4-B18C-4B54-B5CA-7990D9267DD0}" presName="desTx" presStyleLbl="revTx" presStyleIdx="1" presStyleCnt="4">
        <dgm:presLayoutVars/>
      </dgm:prSet>
      <dgm:spPr/>
    </dgm:pt>
    <dgm:pt modelId="{D0B0F0F8-EE67-4175-B487-4677443A9937}" type="pres">
      <dgm:prSet presAssocID="{B4307A15-D81A-47FF-844C-DCB12F8A6847}" presName="sibTrans" presStyleCnt="0"/>
      <dgm:spPr/>
    </dgm:pt>
    <dgm:pt modelId="{A2B014E5-5D47-486E-A16F-63870CD5A852}" type="pres">
      <dgm:prSet presAssocID="{EF5D8F43-A3CE-464C-885A-A387561A8D3F}" presName="compNode" presStyleCnt="0"/>
      <dgm:spPr/>
    </dgm:pt>
    <dgm:pt modelId="{2EF227C7-8457-4081-B44E-37345D3C65C5}" type="pres">
      <dgm:prSet presAssocID="{EF5D8F43-A3CE-464C-885A-A387561A8D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DB6EF6CE-130E-4D51-AF36-2268C2F4D039}" type="pres">
      <dgm:prSet presAssocID="{EF5D8F43-A3CE-464C-885A-A387561A8D3F}" presName="iconSpace" presStyleCnt="0"/>
      <dgm:spPr/>
    </dgm:pt>
    <dgm:pt modelId="{7A07802B-7B59-46E7-B732-EECE428D98BC}" type="pres">
      <dgm:prSet presAssocID="{EF5D8F43-A3CE-464C-885A-A387561A8D3F}" presName="parTx" presStyleLbl="revTx" presStyleIdx="2" presStyleCnt="4">
        <dgm:presLayoutVars>
          <dgm:chMax val="0"/>
          <dgm:chPref val="0"/>
        </dgm:presLayoutVars>
      </dgm:prSet>
      <dgm:spPr/>
    </dgm:pt>
    <dgm:pt modelId="{51BDB435-C33C-4854-8ADF-C9B5934FA148}" type="pres">
      <dgm:prSet presAssocID="{EF5D8F43-A3CE-464C-885A-A387561A8D3F}" presName="txSpace" presStyleCnt="0"/>
      <dgm:spPr/>
    </dgm:pt>
    <dgm:pt modelId="{E9DA3FAB-E9F2-43CE-9FCA-0A486F4C9A2F}" type="pres">
      <dgm:prSet presAssocID="{EF5D8F43-A3CE-464C-885A-A387561A8D3F}" presName="desTx" presStyleLbl="revTx" presStyleIdx="3" presStyleCnt="4">
        <dgm:presLayoutVars/>
      </dgm:prSet>
      <dgm:spPr/>
    </dgm:pt>
  </dgm:ptLst>
  <dgm:cxnLst>
    <dgm:cxn modelId="{83794C1C-86C8-4C38-96CF-CC6D0015913E}" srcId="{AC61C7F4-B18C-4B54-B5CA-7990D9267DD0}" destId="{1CFA49DA-ADB9-49E5-9EE1-E1258108F498}" srcOrd="2" destOrd="0" parTransId="{CCB9D96D-D910-4769-ABFB-CC37EDCE787B}" sibTransId="{B6C1C2BA-A587-4874-BB5A-89468F2A3142}"/>
    <dgm:cxn modelId="{0C09D12E-CD99-4BC7-96A3-6099B2DC8322}" srcId="{EF5D8F43-A3CE-464C-885A-A387561A8D3F}" destId="{318E9C43-AF54-4610-A337-2E12F8498BC4}" srcOrd="1" destOrd="0" parTransId="{1BC816FD-08F3-4C9A-BCA3-5F899211F7DB}" sibTransId="{A3CF888F-3ACA-4F45-B607-9C687A275242}"/>
    <dgm:cxn modelId="{D5D0783F-4671-4EC7-9F7D-F775D2088E4E}" type="presOf" srcId="{AC61C7F4-B18C-4B54-B5CA-7990D9267DD0}" destId="{1EBE41E8-CD45-4DF5-956B-245974FA7A8C}" srcOrd="0" destOrd="0" presId="urn:microsoft.com/office/officeart/2018/5/layout/CenteredIconLabelDescriptionList"/>
    <dgm:cxn modelId="{AF67CF64-794F-45B2-9850-5AD1CB05A315}" type="presOf" srcId="{1CFA49DA-ADB9-49E5-9EE1-E1258108F498}" destId="{476F0701-980A-430D-8CF5-F9D591FC43B8}" srcOrd="0" destOrd="2" presId="urn:microsoft.com/office/officeart/2018/5/layout/CenteredIconLabelDescriptionList"/>
    <dgm:cxn modelId="{B7F0D546-1B05-419C-9A2D-576BB1162ADB}" type="presOf" srcId="{78C1340A-47CA-4431-AF5B-10745E79B866}" destId="{476F0701-980A-430D-8CF5-F9D591FC43B8}" srcOrd="0" destOrd="0" presId="urn:microsoft.com/office/officeart/2018/5/layout/CenteredIconLabelDescriptionList"/>
    <dgm:cxn modelId="{3D2EB385-D605-4FF7-84C3-B3622F6CACDC}" type="presOf" srcId="{5B952543-C382-4677-BA2C-326CF0220041}" destId="{476F0701-980A-430D-8CF5-F9D591FC43B8}" srcOrd="0" destOrd="1" presId="urn:microsoft.com/office/officeart/2018/5/layout/CenteredIconLabelDescriptionList"/>
    <dgm:cxn modelId="{3918508E-5752-4CCC-9305-FC918569C0C0}" srcId="{EF5D8F43-A3CE-464C-885A-A387561A8D3F}" destId="{0200BC5E-3D5A-4BEC-A009-EB3C866542A8}" srcOrd="0" destOrd="0" parTransId="{C14AB6B2-94AF-4BAC-BC1B-C175C5D59BAF}" sibTransId="{F5C99B00-5BCB-4078-A12D-0FC8B43A8F17}"/>
    <dgm:cxn modelId="{CD8A118F-6DFD-4040-895B-9C1D6C092D21}" srcId="{9552CC98-7C08-40DF-BAC5-2D0E62D8B47F}" destId="{EF5D8F43-A3CE-464C-885A-A387561A8D3F}" srcOrd="1" destOrd="0" parTransId="{A2065E75-C8EC-419B-A6C4-818FBB60B566}" sibTransId="{56DC2A0E-E49A-4427-AD66-B1B754F6B15A}"/>
    <dgm:cxn modelId="{9DCE9495-AEA9-4B92-B2FE-56DF57B68C18}" type="presOf" srcId="{9552CC98-7C08-40DF-BAC5-2D0E62D8B47F}" destId="{7B5BE85C-09AD-4D64-BF8C-369F8A01101F}" srcOrd="0" destOrd="0" presId="urn:microsoft.com/office/officeart/2018/5/layout/CenteredIconLabelDescriptionList"/>
    <dgm:cxn modelId="{119EE295-0986-4AFD-B70C-CC4D2F7F92FB}" type="presOf" srcId="{EF5D8F43-A3CE-464C-885A-A387561A8D3F}" destId="{7A07802B-7B59-46E7-B732-EECE428D98BC}" srcOrd="0" destOrd="0" presId="urn:microsoft.com/office/officeart/2018/5/layout/CenteredIconLabelDescriptionList"/>
    <dgm:cxn modelId="{9D31D999-D192-4003-BBF4-E4E3D5D26886}" type="presOf" srcId="{0200BC5E-3D5A-4BEC-A009-EB3C866542A8}" destId="{E9DA3FAB-E9F2-43CE-9FCA-0A486F4C9A2F}" srcOrd="0" destOrd="0" presId="urn:microsoft.com/office/officeart/2018/5/layout/CenteredIconLabelDescriptionList"/>
    <dgm:cxn modelId="{ECF46BA6-E24A-41E7-A9C6-95A8809D011F}" srcId="{AC61C7F4-B18C-4B54-B5CA-7990D9267DD0}" destId="{78C1340A-47CA-4431-AF5B-10745E79B866}" srcOrd="0" destOrd="0" parTransId="{D9E6431D-B92E-4C79-89BB-9906F09DEB27}" sibTransId="{69A3B8AE-C210-4FDF-A8CE-1283E42F480A}"/>
    <dgm:cxn modelId="{04CA9FAD-FF84-42C7-8899-7A534DCAD2F0}" type="presOf" srcId="{7C84AAE0-95F7-466A-8686-7582D6B2A6A7}" destId="{E9DA3FAB-E9F2-43CE-9FCA-0A486F4C9A2F}" srcOrd="0" destOrd="2" presId="urn:microsoft.com/office/officeart/2018/5/layout/CenteredIconLabelDescriptionList"/>
    <dgm:cxn modelId="{F8D4C1B0-72E4-41F1-9DB9-AA326DF25E91}" srcId="{AC61C7F4-B18C-4B54-B5CA-7990D9267DD0}" destId="{5B952543-C382-4677-BA2C-326CF0220041}" srcOrd="1" destOrd="0" parTransId="{13123B28-50A9-4C14-A23B-1BA4F37C28C1}" sibTransId="{C2263B37-A38F-4334-9F4C-F2884CC6D1A2}"/>
    <dgm:cxn modelId="{885665C9-28E1-4B1A-81BB-18776FEE36FF}" srcId="{EF5D8F43-A3CE-464C-885A-A387561A8D3F}" destId="{7C84AAE0-95F7-466A-8686-7582D6B2A6A7}" srcOrd="2" destOrd="0" parTransId="{0990C2BB-023C-41CD-8352-8DADF8AFAFC5}" sibTransId="{473C317E-2AB0-4394-8960-DFAFEF651ED6}"/>
    <dgm:cxn modelId="{909BF1E9-313A-4C51-80E4-C75573EA08BA}" type="presOf" srcId="{318E9C43-AF54-4610-A337-2E12F8498BC4}" destId="{E9DA3FAB-E9F2-43CE-9FCA-0A486F4C9A2F}" srcOrd="0" destOrd="1" presId="urn:microsoft.com/office/officeart/2018/5/layout/CenteredIconLabelDescriptionList"/>
    <dgm:cxn modelId="{44E16BF2-047B-461C-91C7-3BE90A24F183}" srcId="{9552CC98-7C08-40DF-BAC5-2D0E62D8B47F}" destId="{AC61C7F4-B18C-4B54-B5CA-7990D9267DD0}" srcOrd="0" destOrd="0" parTransId="{A0B2CEBC-41A3-4EBB-A395-C6ED0F53F32A}" sibTransId="{B4307A15-D81A-47FF-844C-DCB12F8A6847}"/>
    <dgm:cxn modelId="{B7EAF4AB-000D-435E-8559-8D97844B48D4}" type="presParOf" srcId="{7B5BE85C-09AD-4D64-BF8C-369F8A01101F}" destId="{2CCABA0F-39E2-4948-BA28-81F754DC5206}" srcOrd="0" destOrd="0" presId="urn:microsoft.com/office/officeart/2018/5/layout/CenteredIconLabelDescriptionList"/>
    <dgm:cxn modelId="{6A676D6B-2F68-4FC9-B881-C439206F4816}" type="presParOf" srcId="{2CCABA0F-39E2-4948-BA28-81F754DC5206}" destId="{A09A3D6F-21E1-4502-AE7E-AD6BD08F9D1E}" srcOrd="0" destOrd="0" presId="urn:microsoft.com/office/officeart/2018/5/layout/CenteredIconLabelDescriptionList"/>
    <dgm:cxn modelId="{558F8EDE-417E-48C2-8DB8-4C89665FA3F4}" type="presParOf" srcId="{2CCABA0F-39E2-4948-BA28-81F754DC5206}" destId="{34BA95D6-6739-4C42-B4A4-FC425ADFD7BD}" srcOrd="1" destOrd="0" presId="urn:microsoft.com/office/officeart/2018/5/layout/CenteredIconLabelDescriptionList"/>
    <dgm:cxn modelId="{DFA36F0A-F3D6-4904-8E71-DD4D94947BE3}" type="presParOf" srcId="{2CCABA0F-39E2-4948-BA28-81F754DC5206}" destId="{1EBE41E8-CD45-4DF5-956B-245974FA7A8C}" srcOrd="2" destOrd="0" presId="urn:microsoft.com/office/officeart/2018/5/layout/CenteredIconLabelDescriptionList"/>
    <dgm:cxn modelId="{266D9942-AA39-4B30-AF2A-6E67E4597800}" type="presParOf" srcId="{2CCABA0F-39E2-4948-BA28-81F754DC5206}" destId="{1597FDC3-E996-4AA0-BAD8-A20757CC2062}" srcOrd="3" destOrd="0" presId="urn:microsoft.com/office/officeart/2018/5/layout/CenteredIconLabelDescriptionList"/>
    <dgm:cxn modelId="{0ED013DB-D450-426A-A2E1-4E20188A4539}" type="presParOf" srcId="{2CCABA0F-39E2-4948-BA28-81F754DC5206}" destId="{476F0701-980A-430D-8CF5-F9D591FC43B8}" srcOrd="4" destOrd="0" presId="urn:microsoft.com/office/officeart/2018/5/layout/CenteredIconLabelDescriptionList"/>
    <dgm:cxn modelId="{C5AD3360-E9B2-4BE0-99C4-F6438E179E81}" type="presParOf" srcId="{7B5BE85C-09AD-4D64-BF8C-369F8A01101F}" destId="{D0B0F0F8-EE67-4175-B487-4677443A9937}" srcOrd="1" destOrd="0" presId="urn:microsoft.com/office/officeart/2018/5/layout/CenteredIconLabelDescriptionList"/>
    <dgm:cxn modelId="{0FA3FB9F-C3B3-404B-91D9-DB57B3E61CAF}" type="presParOf" srcId="{7B5BE85C-09AD-4D64-BF8C-369F8A01101F}" destId="{A2B014E5-5D47-486E-A16F-63870CD5A852}" srcOrd="2" destOrd="0" presId="urn:microsoft.com/office/officeart/2018/5/layout/CenteredIconLabelDescriptionList"/>
    <dgm:cxn modelId="{DFEB20A4-1350-4064-902C-27C7065CB287}" type="presParOf" srcId="{A2B014E5-5D47-486E-A16F-63870CD5A852}" destId="{2EF227C7-8457-4081-B44E-37345D3C65C5}" srcOrd="0" destOrd="0" presId="urn:microsoft.com/office/officeart/2018/5/layout/CenteredIconLabelDescriptionList"/>
    <dgm:cxn modelId="{6CC17DAE-CEF2-4522-BBE7-2A25F3A19DF8}" type="presParOf" srcId="{A2B014E5-5D47-486E-A16F-63870CD5A852}" destId="{DB6EF6CE-130E-4D51-AF36-2268C2F4D039}" srcOrd="1" destOrd="0" presId="urn:microsoft.com/office/officeart/2018/5/layout/CenteredIconLabelDescriptionList"/>
    <dgm:cxn modelId="{EE877D65-FF54-439A-ABFB-F562343DF315}" type="presParOf" srcId="{A2B014E5-5D47-486E-A16F-63870CD5A852}" destId="{7A07802B-7B59-46E7-B732-EECE428D98BC}" srcOrd="2" destOrd="0" presId="urn:microsoft.com/office/officeart/2018/5/layout/CenteredIconLabelDescriptionList"/>
    <dgm:cxn modelId="{D18BCE42-26B5-405F-A327-F0C011D3AB5C}" type="presParOf" srcId="{A2B014E5-5D47-486E-A16F-63870CD5A852}" destId="{51BDB435-C33C-4854-8ADF-C9B5934FA148}" srcOrd="3" destOrd="0" presId="urn:microsoft.com/office/officeart/2018/5/layout/CenteredIconLabelDescriptionList"/>
    <dgm:cxn modelId="{4EBFE44A-238B-48F4-8E22-2C7A457A914A}" type="presParOf" srcId="{A2B014E5-5D47-486E-A16F-63870CD5A852}" destId="{E9DA3FAB-E9F2-43CE-9FCA-0A486F4C9A2F}"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9A8DC6-753D-4CCB-B29A-14BC398E8F60}"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1F8B636F-8D6B-4AE8-BBA7-0DF931311333}">
      <dgm:prSet/>
      <dgm:spPr/>
      <dgm:t>
        <a:bodyPr/>
        <a:lstStyle/>
        <a:p>
          <a:pPr>
            <a:defRPr b="1"/>
          </a:pPr>
          <a:r>
            <a:rPr lang="en-GB" b="1"/>
            <a:t>Delivery Settings:</a:t>
          </a:r>
          <a:endParaRPr lang="en-US"/>
        </a:p>
      </dgm:t>
    </dgm:pt>
    <dgm:pt modelId="{D7CEE43F-4537-4260-8D72-60B0254BB3EC}" type="parTrans" cxnId="{111D6FFD-CC7B-4235-9AF1-4C024FDF42D0}">
      <dgm:prSet/>
      <dgm:spPr/>
      <dgm:t>
        <a:bodyPr/>
        <a:lstStyle/>
        <a:p>
          <a:endParaRPr lang="en-US"/>
        </a:p>
      </dgm:t>
    </dgm:pt>
    <dgm:pt modelId="{4631497A-976C-4AA5-835D-20ED9D0D23C3}" type="sibTrans" cxnId="{111D6FFD-CC7B-4235-9AF1-4C024FDF42D0}">
      <dgm:prSet/>
      <dgm:spPr/>
      <dgm:t>
        <a:bodyPr/>
        <a:lstStyle/>
        <a:p>
          <a:endParaRPr lang="en-US"/>
        </a:p>
      </dgm:t>
    </dgm:pt>
    <dgm:pt modelId="{C53A84A6-84B1-4DDE-800A-DE9109602E2F}">
      <dgm:prSet/>
      <dgm:spPr/>
      <dgm:t>
        <a:bodyPr/>
        <a:lstStyle/>
        <a:p>
          <a:r>
            <a:rPr lang="en-GB" i="1"/>
            <a:t>Theory:</a:t>
          </a:r>
          <a:r>
            <a:rPr lang="en-GB"/>
            <a:t> Meeting individuals' preferences, and needs.</a:t>
          </a:r>
          <a:endParaRPr lang="en-US"/>
        </a:p>
      </dgm:t>
    </dgm:pt>
    <dgm:pt modelId="{174FC2C3-6E81-4393-86AA-DE2A462F6649}" type="parTrans" cxnId="{4D83C9BB-717C-4EDD-BBD5-A2C822F5A83F}">
      <dgm:prSet/>
      <dgm:spPr/>
      <dgm:t>
        <a:bodyPr/>
        <a:lstStyle/>
        <a:p>
          <a:endParaRPr lang="en-US"/>
        </a:p>
      </dgm:t>
    </dgm:pt>
    <dgm:pt modelId="{5539FA5E-FAD7-40C0-BEFF-0B6A4542ADD7}" type="sibTrans" cxnId="{4D83C9BB-717C-4EDD-BBD5-A2C822F5A83F}">
      <dgm:prSet/>
      <dgm:spPr/>
      <dgm:t>
        <a:bodyPr/>
        <a:lstStyle/>
        <a:p>
          <a:endParaRPr lang="en-US"/>
        </a:p>
      </dgm:t>
    </dgm:pt>
    <dgm:pt modelId="{8703D286-879C-4005-9A3C-638A268484B6}">
      <dgm:prSet/>
      <dgm:spPr/>
      <dgm:t>
        <a:bodyPr/>
        <a:lstStyle/>
        <a:p>
          <a:r>
            <a:rPr lang="en-GB" i="1"/>
            <a:t>Policy:</a:t>
          </a:r>
          <a:r>
            <a:rPr lang="en-GB"/>
            <a:t> Accessibility, and choice in care settings.</a:t>
          </a:r>
          <a:endParaRPr lang="en-US"/>
        </a:p>
      </dgm:t>
    </dgm:pt>
    <dgm:pt modelId="{B0878F6F-0D94-4494-99DF-3C60C149FB57}" type="parTrans" cxnId="{A5812B03-352A-402E-A3A3-5CB5F81EDA09}">
      <dgm:prSet/>
      <dgm:spPr/>
      <dgm:t>
        <a:bodyPr/>
        <a:lstStyle/>
        <a:p>
          <a:endParaRPr lang="en-US"/>
        </a:p>
      </dgm:t>
    </dgm:pt>
    <dgm:pt modelId="{9E8AAF12-E493-402A-81E7-3BABA00AC642}" type="sibTrans" cxnId="{A5812B03-352A-402E-A3A3-5CB5F81EDA09}">
      <dgm:prSet/>
      <dgm:spPr/>
      <dgm:t>
        <a:bodyPr/>
        <a:lstStyle/>
        <a:p>
          <a:endParaRPr lang="en-US"/>
        </a:p>
      </dgm:t>
    </dgm:pt>
    <dgm:pt modelId="{CB0B0965-66F5-4234-9BCE-D3A42F26869E}">
      <dgm:prSet/>
      <dgm:spPr/>
      <dgm:t>
        <a:bodyPr/>
        <a:lstStyle/>
        <a:p>
          <a:r>
            <a:rPr lang="en-GB" i="1"/>
            <a:t>Practice:</a:t>
          </a:r>
          <a:r>
            <a:rPr lang="en-GB"/>
            <a:t> Hospitals, hospices, homes, care facilities.</a:t>
          </a:r>
          <a:endParaRPr lang="en-US"/>
        </a:p>
      </dgm:t>
    </dgm:pt>
    <dgm:pt modelId="{8E949617-B091-4DCD-961A-D53A6F0EAEF3}" type="parTrans" cxnId="{D5733F41-EC7E-453D-95D3-66FEC80570F2}">
      <dgm:prSet/>
      <dgm:spPr/>
      <dgm:t>
        <a:bodyPr/>
        <a:lstStyle/>
        <a:p>
          <a:endParaRPr lang="en-US"/>
        </a:p>
      </dgm:t>
    </dgm:pt>
    <dgm:pt modelId="{61153785-AC7E-4193-9DEF-7024EF694DC6}" type="sibTrans" cxnId="{D5733F41-EC7E-453D-95D3-66FEC80570F2}">
      <dgm:prSet/>
      <dgm:spPr/>
      <dgm:t>
        <a:bodyPr/>
        <a:lstStyle/>
        <a:p>
          <a:endParaRPr lang="en-US"/>
        </a:p>
      </dgm:t>
    </dgm:pt>
    <dgm:pt modelId="{7110A8AE-BAC7-4C33-A381-CFF54DBB3CCB}">
      <dgm:prSet/>
      <dgm:spPr/>
      <dgm:t>
        <a:bodyPr/>
        <a:lstStyle/>
        <a:p>
          <a:pPr>
            <a:defRPr b="1"/>
          </a:pPr>
          <a:r>
            <a:rPr lang="en-GB" b="1"/>
            <a:t>Multidisciplinary Approach:</a:t>
          </a:r>
          <a:endParaRPr lang="en-US"/>
        </a:p>
      </dgm:t>
    </dgm:pt>
    <dgm:pt modelId="{B0DD30B9-F946-413C-A01D-726DBE512C83}" type="parTrans" cxnId="{A9A16D4E-81FC-41BC-9268-EA757293943E}">
      <dgm:prSet/>
      <dgm:spPr/>
      <dgm:t>
        <a:bodyPr/>
        <a:lstStyle/>
        <a:p>
          <a:endParaRPr lang="en-US"/>
        </a:p>
      </dgm:t>
    </dgm:pt>
    <dgm:pt modelId="{BEB543B5-99BF-43B1-B73F-E88C0D9264B8}" type="sibTrans" cxnId="{A9A16D4E-81FC-41BC-9268-EA757293943E}">
      <dgm:prSet/>
      <dgm:spPr/>
      <dgm:t>
        <a:bodyPr/>
        <a:lstStyle/>
        <a:p>
          <a:endParaRPr lang="en-US"/>
        </a:p>
      </dgm:t>
    </dgm:pt>
    <dgm:pt modelId="{40AE9179-AC2B-45C5-83BD-A42AD9B01273}">
      <dgm:prSet/>
      <dgm:spPr/>
      <dgm:t>
        <a:bodyPr/>
        <a:lstStyle/>
        <a:p>
          <a:r>
            <a:rPr lang="en-GB" i="1"/>
            <a:t>Theory:</a:t>
          </a:r>
          <a:r>
            <a:rPr lang="en-GB"/>
            <a:t> Comprehensive support for patients, and families.</a:t>
          </a:r>
          <a:endParaRPr lang="en-US"/>
        </a:p>
      </dgm:t>
    </dgm:pt>
    <dgm:pt modelId="{4494A47B-C15E-4926-B0DD-A4B666EFDBBE}" type="parTrans" cxnId="{32EBAA00-82CB-4915-BA67-1627F4707060}">
      <dgm:prSet/>
      <dgm:spPr/>
      <dgm:t>
        <a:bodyPr/>
        <a:lstStyle/>
        <a:p>
          <a:endParaRPr lang="en-US"/>
        </a:p>
      </dgm:t>
    </dgm:pt>
    <dgm:pt modelId="{5F6D7552-C441-4DE4-98F8-C1CE888DF07A}" type="sibTrans" cxnId="{32EBAA00-82CB-4915-BA67-1627F4707060}">
      <dgm:prSet/>
      <dgm:spPr/>
      <dgm:t>
        <a:bodyPr/>
        <a:lstStyle/>
        <a:p>
          <a:endParaRPr lang="en-US"/>
        </a:p>
      </dgm:t>
    </dgm:pt>
    <dgm:pt modelId="{3B6B39F4-519A-4CD1-9209-19D27F973423}">
      <dgm:prSet/>
      <dgm:spPr/>
      <dgm:t>
        <a:bodyPr/>
        <a:lstStyle/>
        <a:p>
          <a:r>
            <a:rPr lang="en-GB" i="1"/>
            <a:t>Policy:</a:t>
          </a:r>
          <a:r>
            <a:rPr lang="en-GB"/>
            <a:t> Integration of healthcare services (Abel, </a:t>
          </a:r>
          <a:r>
            <a:rPr lang="en-GB" err="1"/>
            <a:t>Kellehear</a:t>
          </a:r>
          <a:r>
            <a:rPr lang="en-GB"/>
            <a:t>, and </a:t>
          </a:r>
          <a:r>
            <a:rPr lang="en-GB" err="1"/>
            <a:t>Karapliagou</a:t>
          </a:r>
          <a:r>
            <a:rPr lang="en-GB"/>
            <a:t>, 2018).</a:t>
          </a:r>
          <a:r>
            <a:rPr lang="en-GB">
              <a:latin typeface="Aptos Display" panose="020F0302020204030204"/>
            </a:rPr>
            <a:t> </a:t>
          </a:r>
          <a:endParaRPr lang="en-US"/>
        </a:p>
      </dgm:t>
    </dgm:pt>
    <dgm:pt modelId="{7F062FB1-1B40-417B-A583-EAB4593BA56D}" type="parTrans" cxnId="{09964194-38F4-4AA7-86F3-E805DD38FE92}">
      <dgm:prSet/>
      <dgm:spPr/>
      <dgm:t>
        <a:bodyPr/>
        <a:lstStyle/>
        <a:p>
          <a:endParaRPr lang="en-US"/>
        </a:p>
      </dgm:t>
    </dgm:pt>
    <dgm:pt modelId="{74B7FBB6-3CAE-4A91-A299-AFB264D0BD7B}" type="sibTrans" cxnId="{09964194-38F4-4AA7-86F3-E805DD38FE92}">
      <dgm:prSet/>
      <dgm:spPr/>
      <dgm:t>
        <a:bodyPr/>
        <a:lstStyle/>
        <a:p>
          <a:endParaRPr lang="en-US"/>
        </a:p>
      </dgm:t>
    </dgm:pt>
    <dgm:pt modelId="{079C796A-161B-4974-B68E-E47679AEF4E1}">
      <dgm:prSet/>
      <dgm:spPr/>
      <dgm:t>
        <a:bodyPr/>
        <a:lstStyle/>
        <a:p>
          <a:r>
            <a:rPr lang="en-GB" i="1"/>
            <a:t>Practice:</a:t>
          </a:r>
          <a:r>
            <a:rPr lang="en-GB"/>
            <a:t> Doctors, nurses, social workers, and chaplains collaborating.</a:t>
          </a:r>
          <a:endParaRPr lang="en-US"/>
        </a:p>
      </dgm:t>
    </dgm:pt>
    <dgm:pt modelId="{CC32BDCB-BB13-48C8-B627-6F9D6034EF4A}" type="parTrans" cxnId="{FACF0DD7-AF8B-4A66-83AC-D0650760661B}">
      <dgm:prSet/>
      <dgm:spPr/>
      <dgm:t>
        <a:bodyPr/>
        <a:lstStyle/>
        <a:p>
          <a:endParaRPr lang="en-US"/>
        </a:p>
      </dgm:t>
    </dgm:pt>
    <dgm:pt modelId="{840A4483-0A69-4610-849C-22C19CFDFE17}" type="sibTrans" cxnId="{FACF0DD7-AF8B-4A66-83AC-D0650760661B}">
      <dgm:prSet/>
      <dgm:spPr/>
      <dgm:t>
        <a:bodyPr/>
        <a:lstStyle/>
        <a:p>
          <a:endParaRPr lang="en-US"/>
        </a:p>
      </dgm:t>
    </dgm:pt>
    <dgm:pt modelId="{B0C8390C-4116-42C1-9037-C9C7C78ED1AC}" type="pres">
      <dgm:prSet presAssocID="{9B9A8DC6-753D-4CCB-B29A-14BC398E8F60}" presName="linear" presStyleCnt="0">
        <dgm:presLayoutVars>
          <dgm:animLvl val="lvl"/>
          <dgm:resizeHandles val="exact"/>
        </dgm:presLayoutVars>
      </dgm:prSet>
      <dgm:spPr/>
    </dgm:pt>
    <dgm:pt modelId="{5AF75343-08BC-4BC5-B2B6-BDDCF492845A}" type="pres">
      <dgm:prSet presAssocID="{1F8B636F-8D6B-4AE8-BBA7-0DF931311333}" presName="parentText" presStyleLbl="node1" presStyleIdx="0" presStyleCnt="2">
        <dgm:presLayoutVars>
          <dgm:chMax val="0"/>
          <dgm:bulletEnabled val="1"/>
        </dgm:presLayoutVars>
      </dgm:prSet>
      <dgm:spPr/>
    </dgm:pt>
    <dgm:pt modelId="{F40F4896-EEA2-4973-8E04-B6FACA0B5953}" type="pres">
      <dgm:prSet presAssocID="{1F8B636F-8D6B-4AE8-BBA7-0DF931311333}" presName="childText" presStyleLbl="revTx" presStyleIdx="0" presStyleCnt="2">
        <dgm:presLayoutVars>
          <dgm:bulletEnabled val="1"/>
        </dgm:presLayoutVars>
      </dgm:prSet>
      <dgm:spPr/>
    </dgm:pt>
    <dgm:pt modelId="{251F8828-B60A-4C89-BD71-5BA10B48F523}" type="pres">
      <dgm:prSet presAssocID="{7110A8AE-BAC7-4C33-A381-CFF54DBB3CCB}" presName="parentText" presStyleLbl="node1" presStyleIdx="1" presStyleCnt="2">
        <dgm:presLayoutVars>
          <dgm:chMax val="0"/>
          <dgm:bulletEnabled val="1"/>
        </dgm:presLayoutVars>
      </dgm:prSet>
      <dgm:spPr/>
    </dgm:pt>
    <dgm:pt modelId="{0C7799D2-86AC-4850-8BE9-CBB815106893}" type="pres">
      <dgm:prSet presAssocID="{7110A8AE-BAC7-4C33-A381-CFF54DBB3CCB}" presName="childText" presStyleLbl="revTx" presStyleIdx="1" presStyleCnt="2">
        <dgm:presLayoutVars>
          <dgm:bulletEnabled val="1"/>
        </dgm:presLayoutVars>
      </dgm:prSet>
      <dgm:spPr/>
    </dgm:pt>
  </dgm:ptLst>
  <dgm:cxnLst>
    <dgm:cxn modelId="{32EBAA00-82CB-4915-BA67-1627F4707060}" srcId="{7110A8AE-BAC7-4C33-A381-CFF54DBB3CCB}" destId="{40AE9179-AC2B-45C5-83BD-A42AD9B01273}" srcOrd="0" destOrd="0" parTransId="{4494A47B-C15E-4926-B0DD-A4B666EFDBBE}" sibTransId="{5F6D7552-C441-4DE4-98F8-C1CE888DF07A}"/>
    <dgm:cxn modelId="{16D31403-D528-465F-A286-C088C58845C2}" type="presOf" srcId="{8703D286-879C-4005-9A3C-638A268484B6}" destId="{F40F4896-EEA2-4973-8E04-B6FACA0B5953}" srcOrd="0" destOrd="1" presId="urn:microsoft.com/office/officeart/2005/8/layout/vList2"/>
    <dgm:cxn modelId="{A5812B03-352A-402E-A3A3-5CB5F81EDA09}" srcId="{1F8B636F-8D6B-4AE8-BBA7-0DF931311333}" destId="{8703D286-879C-4005-9A3C-638A268484B6}" srcOrd="1" destOrd="0" parTransId="{B0878F6F-0D94-4494-99DF-3C60C149FB57}" sibTransId="{9E8AAF12-E493-402A-81E7-3BABA00AC642}"/>
    <dgm:cxn modelId="{AE2AD50C-0BF2-48B2-BC8A-0DDF8BABB19E}" type="presOf" srcId="{1F8B636F-8D6B-4AE8-BBA7-0DF931311333}" destId="{5AF75343-08BC-4BC5-B2B6-BDDCF492845A}" srcOrd="0" destOrd="0" presId="urn:microsoft.com/office/officeart/2005/8/layout/vList2"/>
    <dgm:cxn modelId="{13C2E10E-844F-4FA1-8279-8BF2E7A1D7D4}" type="presOf" srcId="{3B6B39F4-519A-4CD1-9209-19D27F973423}" destId="{0C7799D2-86AC-4850-8BE9-CBB815106893}" srcOrd="0" destOrd="1" presId="urn:microsoft.com/office/officeart/2005/8/layout/vList2"/>
    <dgm:cxn modelId="{67647212-C6CF-4A09-B6DF-126F56CF57C3}" type="presOf" srcId="{CB0B0965-66F5-4234-9BCE-D3A42F26869E}" destId="{F40F4896-EEA2-4973-8E04-B6FACA0B5953}" srcOrd="0" destOrd="2" presId="urn:microsoft.com/office/officeart/2005/8/layout/vList2"/>
    <dgm:cxn modelId="{A656BA26-657A-427B-908F-F1AB49F73FA3}" type="presOf" srcId="{079C796A-161B-4974-B68E-E47679AEF4E1}" destId="{0C7799D2-86AC-4850-8BE9-CBB815106893}" srcOrd="0" destOrd="2" presId="urn:microsoft.com/office/officeart/2005/8/layout/vList2"/>
    <dgm:cxn modelId="{7D907327-1716-45EE-9A98-F47DEF697E8A}" type="presOf" srcId="{C53A84A6-84B1-4DDE-800A-DE9109602E2F}" destId="{F40F4896-EEA2-4973-8E04-B6FACA0B5953}" srcOrd="0" destOrd="0" presId="urn:microsoft.com/office/officeart/2005/8/layout/vList2"/>
    <dgm:cxn modelId="{D5733F41-EC7E-453D-95D3-66FEC80570F2}" srcId="{1F8B636F-8D6B-4AE8-BBA7-0DF931311333}" destId="{CB0B0965-66F5-4234-9BCE-D3A42F26869E}" srcOrd="2" destOrd="0" parTransId="{8E949617-B091-4DCD-961A-D53A6F0EAEF3}" sibTransId="{61153785-AC7E-4193-9DEF-7024EF694DC6}"/>
    <dgm:cxn modelId="{A9A16D4E-81FC-41BC-9268-EA757293943E}" srcId="{9B9A8DC6-753D-4CCB-B29A-14BC398E8F60}" destId="{7110A8AE-BAC7-4C33-A381-CFF54DBB3CCB}" srcOrd="1" destOrd="0" parTransId="{B0DD30B9-F946-413C-A01D-726DBE512C83}" sibTransId="{BEB543B5-99BF-43B1-B73F-E88C0D9264B8}"/>
    <dgm:cxn modelId="{9C12007A-203A-4E14-A469-EB27CEB27CDE}" type="presOf" srcId="{7110A8AE-BAC7-4C33-A381-CFF54DBB3CCB}" destId="{251F8828-B60A-4C89-BD71-5BA10B48F523}" srcOrd="0" destOrd="0" presId="urn:microsoft.com/office/officeart/2005/8/layout/vList2"/>
    <dgm:cxn modelId="{09964194-38F4-4AA7-86F3-E805DD38FE92}" srcId="{7110A8AE-BAC7-4C33-A381-CFF54DBB3CCB}" destId="{3B6B39F4-519A-4CD1-9209-19D27F973423}" srcOrd="1" destOrd="0" parTransId="{7F062FB1-1B40-417B-A583-EAB4593BA56D}" sibTransId="{74B7FBB6-3CAE-4A91-A299-AFB264D0BD7B}"/>
    <dgm:cxn modelId="{550E33A2-0431-42E9-8CFD-F7E1310C7280}" type="presOf" srcId="{9B9A8DC6-753D-4CCB-B29A-14BC398E8F60}" destId="{B0C8390C-4116-42C1-9037-C9C7C78ED1AC}" srcOrd="0" destOrd="0" presId="urn:microsoft.com/office/officeart/2005/8/layout/vList2"/>
    <dgm:cxn modelId="{4D83C9BB-717C-4EDD-BBD5-A2C822F5A83F}" srcId="{1F8B636F-8D6B-4AE8-BBA7-0DF931311333}" destId="{C53A84A6-84B1-4DDE-800A-DE9109602E2F}" srcOrd="0" destOrd="0" parTransId="{174FC2C3-6E81-4393-86AA-DE2A462F6649}" sibTransId="{5539FA5E-FAD7-40C0-BEFF-0B6A4542ADD7}"/>
    <dgm:cxn modelId="{FACF0DD7-AF8B-4A66-83AC-D0650760661B}" srcId="{7110A8AE-BAC7-4C33-A381-CFF54DBB3CCB}" destId="{079C796A-161B-4974-B68E-E47679AEF4E1}" srcOrd="2" destOrd="0" parTransId="{CC32BDCB-BB13-48C8-B627-6F9D6034EF4A}" sibTransId="{840A4483-0A69-4610-849C-22C19CFDFE17}"/>
    <dgm:cxn modelId="{F7F0B6F3-45AB-49A7-8A2C-A656DB6585C4}" type="presOf" srcId="{40AE9179-AC2B-45C5-83BD-A42AD9B01273}" destId="{0C7799D2-86AC-4850-8BE9-CBB815106893}" srcOrd="0" destOrd="0" presId="urn:microsoft.com/office/officeart/2005/8/layout/vList2"/>
    <dgm:cxn modelId="{111D6FFD-CC7B-4235-9AF1-4C024FDF42D0}" srcId="{9B9A8DC6-753D-4CCB-B29A-14BC398E8F60}" destId="{1F8B636F-8D6B-4AE8-BBA7-0DF931311333}" srcOrd="0" destOrd="0" parTransId="{D7CEE43F-4537-4260-8D72-60B0254BB3EC}" sibTransId="{4631497A-976C-4AA5-835D-20ED9D0D23C3}"/>
    <dgm:cxn modelId="{46377D51-32CB-4045-A522-12A349FFF256}" type="presParOf" srcId="{B0C8390C-4116-42C1-9037-C9C7C78ED1AC}" destId="{5AF75343-08BC-4BC5-B2B6-BDDCF492845A}" srcOrd="0" destOrd="0" presId="urn:microsoft.com/office/officeart/2005/8/layout/vList2"/>
    <dgm:cxn modelId="{2E22E9CB-0BDC-484E-B5E8-E99CC6E1E3F5}" type="presParOf" srcId="{B0C8390C-4116-42C1-9037-C9C7C78ED1AC}" destId="{F40F4896-EEA2-4973-8E04-B6FACA0B5953}" srcOrd="1" destOrd="0" presId="urn:microsoft.com/office/officeart/2005/8/layout/vList2"/>
    <dgm:cxn modelId="{8169ECE2-4062-41A7-80F2-93A5C96525EC}" type="presParOf" srcId="{B0C8390C-4116-42C1-9037-C9C7C78ED1AC}" destId="{251F8828-B60A-4C89-BD71-5BA10B48F523}" srcOrd="2" destOrd="0" presId="urn:microsoft.com/office/officeart/2005/8/layout/vList2"/>
    <dgm:cxn modelId="{7912FC93-DA7C-4218-8779-640F49CD3B07}" type="presParOf" srcId="{B0C8390C-4116-42C1-9037-C9C7C78ED1AC}" destId="{0C7799D2-86AC-4850-8BE9-CBB815106893}"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5C8D16-808C-427E-A859-1979FCDC678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7D2B20E-62C6-4634-9F69-401DC934506A}">
      <dgm:prSet/>
      <dgm:spPr/>
      <dgm:t>
        <a:bodyPr/>
        <a:lstStyle/>
        <a:p>
          <a:pPr>
            <a:lnSpc>
              <a:spcPct val="100000"/>
            </a:lnSpc>
          </a:pPr>
          <a:r>
            <a:rPr lang="en-GB"/>
            <a:t>End-of-life care refers to support provided to individuals nearing the end of their lives, focusing on comfort and quality of life (National Institute for Health and Care Excellence, 2004). </a:t>
          </a:r>
          <a:endParaRPr lang="en-US"/>
        </a:p>
      </dgm:t>
    </dgm:pt>
    <dgm:pt modelId="{0D96A6E5-F34E-445F-97C3-D072D317DB85}" type="parTrans" cxnId="{053D6AF4-E5AD-451E-B124-DEE765DA4330}">
      <dgm:prSet/>
      <dgm:spPr/>
      <dgm:t>
        <a:bodyPr/>
        <a:lstStyle/>
        <a:p>
          <a:endParaRPr lang="en-US"/>
        </a:p>
      </dgm:t>
    </dgm:pt>
    <dgm:pt modelId="{31C6EFE1-B2C2-4838-B1D5-4DF1CB0E4850}" type="sibTrans" cxnId="{053D6AF4-E5AD-451E-B124-DEE765DA4330}">
      <dgm:prSet/>
      <dgm:spPr/>
      <dgm:t>
        <a:bodyPr/>
        <a:lstStyle/>
        <a:p>
          <a:endParaRPr lang="en-US"/>
        </a:p>
      </dgm:t>
    </dgm:pt>
    <dgm:pt modelId="{355AA2AF-8777-42F1-91B3-CEB03BDEEAF0}">
      <dgm:prSet/>
      <dgm:spPr/>
      <dgm:t>
        <a:bodyPr/>
        <a:lstStyle/>
        <a:p>
          <a:pPr>
            <a:lnSpc>
              <a:spcPct val="100000"/>
            </a:lnSpc>
          </a:pPr>
          <a:r>
            <a:rPr lang="en-GB"/>
            <a:t>It's delivered through home-based care, hospices, hospitals, and residential care settings.</a:t>
          </a:r>
          <a:endParaRPr lang="en-US"/>
        </a:p>
      </dgm:t>
    </dgm:pt>
    <dgm:pt modelId="{0494565D-0F52-4366-A82C-20B0815E41F9}" type="parTrans" cxnId="{3D2CB6E7-142A-4E64-AC2B-20EF3ACD62FF}">
      <dgm:prSet/>
      <dgm:spPr/>
      <dgm:t>
        <a:bodyPr/>
        <a:lstStyle/>
        <a:p>
          <a:endParaRPr lang="en-US"/>
        </a:p>
      </dgm:t>
    </dgm:pt>
    <dgm:pt modelId="{695D747A-6CE9-4EBC-9FEF-DE1FE7B462CF}" type="sibTrans" cxnId="{3D2CB6E7-142A-4E64-AC2B-20EF3ACD62FF}">
      <dgm:prSet/>
      <dgm:spPr/>
      <dgm:t>
        <a:bodyPr/>
        <a:lstStyle/>
        <a:p>
          <a:endParaRPr lang="en-US"/>
        </a:p>
      </dgm:t>
    </dgm:pt>
    <dgm:pt modelId="{6825C856-6BC0-4F9E-8B1E-DD1E15945709}" type="pres">
      <dgm:prSet presAssocID="{DC5C8D16-808C-427E-A859-1979FCDC678B}" presName="root" presStyleCnt="0">
        <dgm:presLayoutVars>
          <dgm:dir/>
          <dgm:resizeHandles val="exact"/>
        </dgm:presLayoutVars>
      </dgm:prSet>
      <dgm:spPr/>
    </dgm:pt>
    <dgm:pt modelId="{E7719901-E996-4E74-B6F5-9B9DB35F6E1B}" type="pres">
      <dgm:prSet presAssocID="{E7D2B20E-62C6-4634-9F69-401DC934506A}" presName="compNode" presStyleCnt="0"/>
      <dgm:spPr/>
    </dgm:pt>
    <dgm:pt modelId="{D827D597-FEAB-4BC2-AD88-5F409E3DAA23}" type="pres">
      <dgm:prSet presAssocID="{E7D2B20E-62C6-4634-9F69-401DC93450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fe ring"/>
        </a:ext>
      </dgm:extLst>
    </dgm:pt>
    <dgm:pt modelId="{E2D6AE84-A005-4765-B93C-B0D1D87DCBF2}" type="pres">
      <dgm:prSet presAssocID="{E7D2B20E-62C6-4634-9F69-401DC934506A}" presName="spaceRect" presStyleCnt="0"/>
      <dgm:spPr/>
    </dgm:pt>
    <dgm:pt modelId="{B2D208AE-E793-406C-9792-50081BE41230}" type="pres">
      <dgm:prSet presAssocID="{E7D2B20E-62C6-4634-9F69-401DC934506A}" presName="textRect" presStyleLbl="revTx" presStyleIdx="0" presStyleCnt="2">
        <dgm:presLayoutVars>
          <dgm:chMax val="1"/>
          <dgm:chPref val="1"/>
        </dgm:presLayoutVars>
      </dgm:prSet>
      <dgm:spPr/>
    </dgm:pt>
    <dgm:pt modelId="{4877DD91-F55C-41F8-B406-E0C374597096}" type="pres">
      <dgm:prSet presAssocID="{31C6EFE1-B2C2-4838-B1D5-4DF1CB0E4850}" presName="sibTrans" presStyleCnt="0"/>
      <dgm:spPr/>
    </dgm:pt>
    <dgm:pt modelId="{29D00AFD-277C-413D-A2A6-FB2518B96F48}" type="pres">
      <dgm:prSet presAssocID="{355AA2AF-8777-42F1-91B3-CEB03BDEEAF0}" presName="compNode" presStyleCnt="0"/>
      <dgm:spPr/>
    </dgm:pt>
    <dgm:pt modelId="{DADD590C-53CD-46E2-B6E3-31F6B4CC50A2}" type="pres">
      <dgm:prSet presAssocID="{355AA2AF-8777-42F1-91B3-CEB03BDEEA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E8249FD0-1520-4C98-9A65-647B7640BD2A}" type="pres">
      <dgm:prSet presAssocID="{355AA2AF-8777-42F1-91B3-CEB03BDEEAF0}" presName="spaceRect" presStyleCnt="0"/>
      <dgm:spPr/>
    </dgm:pt>
    <dgm:pt modelId="{DB602C2C-FFFB-46F9-857B-D4D6D87EA708}" type="pres">
      <dgm:prSet presAssocID="{355AA2AF-8777-42F1-91B3-CEB03BDEEAF0}" presName="textRect" presStyleLbl="revTx" presStyleIdx="1" presStyleCnt="2">
        <dgm:presLayoutVars>
          <dgm:chMax val="1"/>
          <dgm:chPref val="1"/>
        </dgm:presLayoutVars>
      </dgm:prSet>
      <dgm:spPr/>
    </dgm:pt>
  </dgm:ptLst>
  <dgm:cxnLst>
    <dgm:cxn modelId="{C919570E-AAEA-4079-A819-F3CE4899E5E6}" type="presOf" srcId="{E7D2B20E-62C6-4634-9F69-401DC934506A}" destId="{B2D208AE-E793-406C-9792-50081BE41230}" srcOrd="0" destOrd="0" presId="urn:microsoft.com/office/officeart/2018/2/layout/IconLabelList"/>
    <dgm:cxn modelId="{24E01E62-C4C7-44E6-8B84-087C15AF7CEF}" type="presOf" srcId="{355AA2AF-8777-42F1-91B3-CEB03BDEEAF0}" destId="{DB602C2C-FFFB-46F9-857B-D4D6D87EA708}" srcOrd="0" destOrd="0" presId="urn:microsoft.com/office/officeart/2018/2/layout/IconLabelList"/>
    <dgm:cxn modelId="{44EF564E-1F21-4F59-B60D-66D0FD48F6FE}" type="presOf" srcId="{DC5C8D16-808C-427E-A859-1979FCDC678B}" destId="{6825C856-6BC0-4F9E-8B1E-DD1E15945709}" srcOrd="0" destOrd="0" presId="urn:microsoft.com/office/officeart/2018/2/layout/IconLabelList"/>
    <dgm:cxn modelId="{3D2CB6E7-142A-4E64-AC2B-20EF3ACD62FF}" srcId="{DC5C8D16-808C-427E-A859-1979FCDC678B}" destId="{355AA2AF-8777-42F1-91B3-CEB03BDEEAF0}" srcOrd="1" destOrd="0" parTransId="{0494565D-0F52-4366-A82C-20B0815E41F9}" sibTransId="{695D747A-6CE9-4EBC-9FEF-DE1FE7B462CF}"/>
    <dgm:cxn modelId="{053D6AF4-E5AD-451E-B124-DEE765DA4330}" srcId="{DC5C8D16-808C-427E-A859-1979FCDC678B}" destId="{E7D2B20E-62C6-4634-9F69-401DC934506A}" srcOrd="0" destOrd="0" parTransId="{0D96A6E5-F34E-445F-97C3-D072D317DB85}" sibTransId="{31C6EFE1-B2C2-4838-B1D5-4DF1CB0E4850}"/>
    <dgm:cxn modelId="{2E3F9C70-2C46-45A8-B52E-E4170F39E7DD}" type="presParOf" srcId="{6825C856-6BC0-4F9E-8B1E-DD1E15945709}" destId="{E7719901-E996-4E74-B6F5-9B9DB35F6E1B}" srcOrd="0" destOrd="0" presId="urn:microsoft.com/office/officeart/2018/2/layout/IconLabelList"/>
    <dgm:cxn modelId="{37B0FB6F-1F0E-413F-98FC-CA302C8AFC58}" type="presParOf" srcId="{E7719901-E996-4E74-B6F5-9B9DB35F6E1B}" destId="{D827D597-FEAB-4BC2-AD88-5F409E3DAA23}" srcOrd="0" destOrd="0" presId="urn:microsoft.com/office/officeart/2018/2/layout/IconLabelList"/>
    <dgm:cxn modelId="{6C7A95DE-3650-412E-A0A9-077EB932683E}" type="presParOf" srcId="{E7719901-E996-4E74-B6F5-9B9DB35F6E1B}" destId="{E2D6AE84-A005-4765-B93C-B0D1D87DCBF2}" srcOrd="1" destOrd="0" presId="urn:microsoft.com/office/officeart/2018/2/layout/IconLabelList"/>
    <dgm:cxn modelId="{C5D04E11-02FC-47DA-9739-6891149051E5}" type="presParOf" srcId="{E7719901-E996-4E74-B6F5-9B9DB35F6E1B}" destId="{B2D208AE-E793-406C-9792-50081BE41230}" srcOrd="2" destOrd="0" presId="urn:microsoft.com/office/officeart/2018/2/layout/IconLabelList"/>
    <dgm:cxn modelId="{FF2CFEC4-1347-4170-BD1F-F2C8FB892249}" type="presParOf" srcId="{6825C856-6BC0-4F9E-8B1E-DD1E15945709}" destId="{4877DD91-F55C-41F8-B406-E0C374597096}" srcOrd="1" destOrd="0" presId="urn:microsoft.com/office/officeart/2018/2/layout/IconLabelList"/>
    <dgm:cxn modelId="{C89AE125-F489-47A8-B2B0-31724ABA9561}" type="presParOf" srcId="{6825C856-6BC0-4F9E-8B1E-DD1E15945709}" destId="{29D00AFD-277C-413D-A2A6-FB2518B96F48}" srcOrd="2" destOrd="0" presId="urn:microsoft.com/office/officeart/2018/2/layout/IconLabelList"/>
    <dgm:cxn modelId="{E4008C58-ED29-40F4-A90E-0FC43AC587DB}" type="presParOf" srcId="{29D00AFD-277C-413D-A2A6-FB2518B96F48}" destId="{DADD590C-53CD-46E2-B6E3-31F6B4CC50A2}" srcOrd="0" destOrd="0" presId="urn:microsoft.com/office/officeart/2018/2/layout/IconLabelList"/>
    <dgm:cxn modelId="{C70F8EF8-085E-4B25-88E2-2069D5AFD1DE}" type="presParOf" srcId="{29D00AFD-277C-413D-A2A6-FB2518B96F48}" destId="{E8249FD0-1520-4C98-9A65-647B7640BD2A}" srcOrd="1" destOrd="0" presId="urn:microsoft.com/office/officeart/2018/2/layout/IconLabelList"/>
    <dgm:cxn modelId="{C5EB3F4C-3492-4D68-9697-3D70A504FD5C}" type="presParOf" srcId="{29D00AFD-277C-413D-A2A6-FB2518B96F48}" destId="{DB602C2C-FFFB-46F9-857B-D4D6D87EA7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238DD5-7636-4459-A485-A08E442C05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929CCC-D598-4A45-ABD6-E1A0E333E014}">
      <dgm:prSet/>
      <dgm:spPr/>
      <dgm:t>
        <a:bodyPr/>
        <a:lstStyle/>
        <a:p>
          <a:pPr>
            <a:lnSpc>
              <a:spcPct val="100000"/>
            </a:lnSpc>
          </a:pPr>
          <a:r>
            <a:rPr lang="en-GB"/>
            <a:t>Legislation such as the Care Act 2014 emphasizes the duty of local authorities to assess and meet the care needs of older individuals.</a:t>
          </a:r>
          <a:endParaRPr lang="en-US"/>
        </a:p>
      </dgm:t>
    </dgm:pt>
    <dgm:pt modelId="{0072544D-AC77-43FD-A9DF-E6F48BCD7EEF}" type="parTrans" cxnId="{A68F9E73-0B4E-4170-9107-83135519FAA7}">
      <dgm:prSet/>
      <dgm:spPr/>
      <dgm:t>
        <a:bodyPr/>
        <a:lstStyle/>
        <a:p>
          <a:endParaRPr lang="en-US"/>
        </a:p>
      </dgm:t>
    </dgm:pt>
    <dgm:pt modelId="{F757C3A0-F104-456A-8178-38385CFB1EBD}" type="sibTrans" cxnId="{A68F9E73-0B4E-4170-9107-83135519FAA7}">
      <dgm:prSet/>
      <dgm:spPr/>
      <dgm:t>
        <a:bodyPr/>
        <a:lstStyle/>
        <a:p>
          <a:endParaRPr lang="en-US"/>
        </a:p>
      </dgm:t>
    </dgm:pt>
    <dgm:pt modelId="{44CC9ACC-656A-419C-9CE7-2586D43A316B}">
      <dgm:prSet/>
      <dgm:spPr/>
      <dgm:t>
        <a:bodyPr/>
        <a:lstStyle/>
        <a:p>
          <a:pPr>
            <a:lnSpc>
              <a:spcPct val="100000"/>
            </a:lnSpc>
          </a:pPr>
          <a:r>
            <a:rPr lang="en-GB"/>
            <a:t>The Care Act underscores the importance of ensuring the safety and well-being of individuals, including the provision of suitable accommodation and support services.</a:t>
          </a:r>
          <a:endParaRPr lang="en-US"/>
        </a:p>
      </dgm:t>
    </dgm:pt>
    <dgm:pt modelId="{01FB3192-4FF7-4890-9263-AAE273A7A519}" type="parTrans" cxnId="{9E020E46-B6CD-429C-AEF6-AE142DC55351}">
      <dgm:prSet/>
      <dgm:spPr/>
      <dgm:t>
        <a:bodyPr/>
        <a:lstStyle/>
        <a:p>
          <a:endParaRPr lang="en-US"/>
        </a:p>
      </dgm:t>
    </dgm:pt>
    <dgm:pt modelId="{7C6E486C-C08F-4D15-885C-74CB8625BE30}" type="sibTrans" cxnId="{9E020E46-B6CD-429C-AEF6-AE142DC55351}">
      <dgm:prSet/>
      <dgm:spPr/>
      <dgm:t>
        <a:bodyPr/>
        <a:lstStyle/>
        <a:p>
          <a:endParaRPr lang="en-US"/>
        </a:p>
      </dgm:t>
    </dgm:pt>
    <dgm:pt modelId="{8851653D-1048-44EC-87BD-EFB9E9B1ECEE}">
      <dgm:prSet/>
      <dgm:spPr/>
      <dgm:t>
        <a:bodyPr/>
        <a:lstStyle/>
        <a:p>
          <a:pPr>
            <a:lnSpc>
              <a:spcPct val="100000"/>
            </a:lnSpc>
          </a:pPr>
          <a:r>
            <a:rPr lang="en-GB"/>
            <a:t>Remaining at home may not always align with these legislative mandates, especially if home environments pose risks to individuals' health and safety.</a:t>
          </a:r>
          <a:endParaRPr lang="en-US"/>
        </a:p>
      </dgm:t>
    </dgm:pt>
    <dgm:pt modelId="{4D1C4D3F-602B-4C23-A025-A57B396BAA64}" type="parTrans" cxnId="{3186C25A-3647-4533-AA74-A609B5FA5BEE}">
      <dgm:prSet/>
      <dgm:spPr/>
      <dgm:t>
        <a:bodyPr/>
        <a:lstStyle/>
        <a:p>
          <a:endParaRPr lang="en-US"/>
        </a:p>
      </dgm:t>
    </dgm:pt>
    <dgm:pt modelId="{21C90583-DE1B-4FCE-8AD7-FB005F09C0CE}" type="sibTrans" cxnId="{3186C25A-3647-4533-AA74-A609B5FA5BEE}">
      <dgm:prSet/>
      <dgm:spPr/>
      <dgm:t>
        <a:bodyPr/>
        <a:lstStyle/>
        <a:p>
          <a:endParaRPr lang="en-US"/>
        </a:p>
      </dgm:t>
    </dgm:pt>
    <dgm:pt modelId="{AB86BDD7-BF67-4C9E-A502-F419E9F86762}">
      <dgm:prSet/>
      <dgm:spPr/>
      <dgm:t>
        <a:bodyPr/>
        <a:lstStyle/>
        <a:p>
          <a:pPr>
            <a:lnSpc>
              <a:spcPct val="100000"/>
            </a:lnSpc>
          </a:pPr>
          <a:r>
            <a:rPr lang="en-GB"/>
            <a:t>Therefore, alternative care settings may be necessary to address safety concerns and ensure compliance with legislative requirements. (care act 2014)</a:t>
          </a:r>
          <a:endParaRPr lang="en-US"/>
        </a:p>
      </dgm:t>
    </dgm:pt>
    <dgm:pt modelId="{AD3576DF-092E-4E09-853D-4F898DD7EB6E}" type="parTrans" cxnId="{48A1BE74-175B-4D01-87BD-D6F8C133A3C4}">
      <dgm:prSet/>
      <dgm:spPr/>
      <dgm:t>
        <a:bodyPr/>
        <a:lstStyle/>
        <a:p>
          <a:endParaRPr lang="en-US"/>
        </a:p>
      </dgm:t>
    </dgm:pt>
    <dgm:pt modelId="{23A6458B-2144-43F8-8314-F300577D531B}" type="sibTrans" cxnId="{48A1BE74-175B-4D01-87BD-D6F8C133A3C4}">
      <dgm:prSet/>
      <dgm:spPr/>
      <dgm:t>
        <a:bodyPr/>
        <a:lstStyle/>
        <a:p>
          <a:endParaRPr lang="en-US"/>
        </a:p>
      </dgm:t>
    </dgm:pt>
    <dgm:pt modelId="{0F34BFF6-0A88-41F0-9F61-2F8205893A8A}">
      <dgm:prSet/>
      <dgm:spPr/>
      <dgm:t>
        <a:bodyPr/>
        <a:lstStyle/>
        <a:p>
          <a:pPr>
            <a:lnSpc>
              <a:spcPct val="100000"/>
            </a:lnSpc>
          </a:pPr>
          <a:r>
            <a:rPr lang="en-GB"/>
            <a:t>Policy initiatives, such as end-of-life care strategies and palliative care frameworks, guide the delivery of services and support for older people during their final stages of life.</a:t>
          </a:r>
          <a:endParaRPr lang="en-US"/>
        </a:p>
      </dgm:t>
    </dgm:pt>
    <dgm:pt modelId="{6467EB14-AD00-4C51-A133-4C4E8C451200}" type="parTrans" cxnId="{506BF8C7-F085-4CDB-B0EF-FF8D3213EE03}">
      <dgm:prSet/>
      <dgm:spPr/>
      <dgm:t>
        <a:bodyPr/>
        <a:lstStyle/>
        <a:p>
          <a:endParaRPr lang="en-US"/>
        </a:p>
      </dgm:t>
    </dgm:pt>
    <dgm:pt modelId="{EDD6AA41-1630-4092-A1DF-1C7260141B7B}" type="sibTrans" cxnId="{506BF8C7-F085-4CDB-B0EF-FF8D3213EE03}">
      <dgm:prSet/>
      <dgm:spPr/>
      <dgm:t>
        <a:bodyPr/>
        <a:lstStyle/>
        <a:p>
          <a:endParaRPr lang="en-US"/>
        </a:p>
      </dgm:t>
    </dgm:pt>
    <dgm:pt modelId="{FA4E2536-51A5-4C3D-BB95-D03AA1CF571D}" type="pres">
      <dgm:prSet presAssocID="{2C238DD5-7636-4459-A485-A08E442C05B5}" presName="root" presStyleCnt="0">
        <dgm:presLayoutVars>
          <dgm:dir/>
          <dgm:resizeHandles val="exact"/>
        </dgm:presLayoutVars>
      </dgm:prSet>
      <dgm:spPr/>
    </dgm:pt>
    <dgm:pt modelId="{5B33828F-DADE-4A50-A5C4-6C3CDF5E452C}" type="pres">
      <dgm:prSet presAssocID="{F2929CCC-D598-4A45-ABD6-E1A0E333E014}" presName="compNode" presStyleCnt="0"/>
      <dgm:spPr/>
    </dgm:pt>
    <dgm:pt modelId="{9D9545B3-7A47-45AD-9028-A33756CB817C}" type="pres">
      <dgm:prSet presAssocID="{F2929CCC-D598-4A45-ABD6-E1A0E333E014}" presName="bgRect" presStyleLbl="bgShp" presStyleIdx="0" presStyleCnt="5"/>
      <dgm:spPr/>
    </dgm:pt>
    <dgm:pt modelId="{52BF90EB-D323-4445-B290-76880C09D4A3}" type="pres">
      <dgm:prSet presAssocID="{F2929CCC-D598-4A45-ABD6-E1A0E333E0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3FA7FC4A-26FD-406F-AA85-4589C8AC2EA0}" type="pres">
      <dgm:prSet presAssocID="{F2929CCC-D598-4A45-ABD6-E1A0E333E014}" presName="spaceRect" presStyleCnt="0"/>
      <dgm:spPr/>
    </dgm:pt>
    <dgm:pt modelId="{9C60879B-E308-46CF-8A90-5A2449A7E5DE}" type="pres">
      <dgm:prSet presAssocID="{F2929CCC-D598-4A45-ABD6-E1A0E333E014}" presName="parTx" presStyleLbl="revTx" presStyleIdx="0" presStyleCnt="5">
        <dgm:presLayoutVars>
          <dgm:chMax val="0"/>
          <dgm:chPref val="0"/>
        </dgm:presLayoutVars>
      </dgm:prSet>
      <dgm:spPr/>
    </dgm:pt>
    <dgm:pt modelId="{3FA2E48E-1A0C-4F0A-9BDF-38305A7F5997}" type="pres">
      <dgm:prSet presAssocID="{F757C3A0-F104-456A-8178-38385CFB1EBD}" presName="sibTrans" presStyleCnt="0"/>
      <dgm:spPr/>
    </dgm:pt>
    <dgm:pt modelId="{07B26639-77CB-4147-9C80-1CEF7ADEFB18}" type="pres">
      <dgm:prSet presAssocID="{44CC9ACC-656A-419C-9CE7-2586D43A316B}" presName="compNode" presStyleCnt="0"/>
      <dgm:spPr/>
    </dgm:pt>
    <dgm:pt modelId="{8A038F03-42B8-4C7C-9739-BF38ACE2D299}" type="pres">
      <dgm:prSet presAssocID="{44CC9ACC-656A-419C-9CE7-2586D43A316B}" presName="bgRect" presStyleLbl="bgShp" presStyleIdx="1" presStyleCnt="5"/>
      <dgm:spPr/>
    </dgm:pt>
    <dgm:pt modelId="{D6DEF4CC-E802-4002-B1C8-67F4CA6C37CF}" type="pres">
      <dgm:prSet presAssocID="{44CC9ACC-656A-419C-9CE7-2586D43A31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1F7262C1-CA50-4018-9B42-51277F43986B}" type="pres">
      <dgm:prSet presAssocID="{44CC9ACC-656A-419C-9CE7-2586D43A316B}" presName="spaceRect" presStyleCnt="0"/>
      <dgm:spPr/>
    </dgm:pt>
    <dgm:pt modelId="{67BEEB83-E1B7-4712-8666-69E4FEDCA0C8}" type="pres">
      <dgm:prSet presAssocID="{44CC9ACC-656A-419C-9CE7-2586D43A316B}" presName="parTx" presStyleLbl="revTx" presStyleIdx="1" presStyleCnt="5">
        <dgm:presLayoutVars>
          <dgm:chMax val="0"/>
          <dgm:chPref val="0"/>
        </dgm:presLayoutVars>
      </dgm:prSet>
      <dgm:spPr/>
    </dgm:pt>
    <dgm:pt modelId="{4B991A48-3736-4CEA-B2BF-5537196EB9A9}" type="pres">
      <dgm:prSet presAssocID="{7C6E486C-C08F-4D15-885C-74CB8625BE30}" presName="sibTrans" presStyleCnt="0"/>
      <dgm:spPr/>
    </dgm:pt>
    <dgm:pt modelId="{BBE0A2EB-39F4-4CEB-B775-F27A556621DB}" type="pres">
      <dgm:prSet presAssocID="{8851653D-1048-44EC-87BD-EFB9E9B1ECEE}" presName="compNode" presStyleCnt="0"/>
      <dgm:spPr/>
    </dgm:pt>
    <dgm:pt modelId="{22E4BE71-B60B-4F14-AC0E-F782FFC3D6C8}" type="pres">
      <dgm:prSet presAssocID="{8851653D-1048-44EC-87BD-EFB9E9B1ECEE}" presName="bgRect" presStyleLbl="bgShp" presStyleIdx="2" presStyleCnt="5"/>
      <dgm:spPr/>
    </dgm:pt>
    <dgm:pt modelId="{FB7CC370-232F-4557-BC86-91AC89151677}" type="pres">
      <dgm:prSet presAssocID="{8851653D-1048-44EC-87BD-EFB9E9B1EC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urban scene"/>
        </a:ext>
      </dgm:extLst>
    </dgm:pt>
    <dgm:pt modelId="{9E7ABE1D-13C9-4392-9866-6DD5BFDED547}" type="pres">
      <dgm:prSet presAssocID="{8851653D-1048-44EC-87BD-EFB9E9B1ECEE}" presName="spaceRect" presStyleCnt="0"/>
      <dgm:spPr/>
    </dgm:pt>
    <dgm:pt modelId="{B441F64E-22A6-4279-8B23-A8A38ABEA576}" type="pres">
      <dgm:prSet presAssocID="{8851653D-1048-44EC-87BD-EFB9E9B1ECEE}" presName="parTx" presStyleLbl="revTx" presStyleIdx="2" presStyleCnt="5">
        <dgm:presLayoutVars>
          <dgm:chMax val="0"/>
          <dgm:chPref val="0"/>
        </dgm:presLayoutVars>
      </dgm:prSet>
      <dgm:spPr/>
    </dgm:pt>
    <dgm:pt modelId="{9500045B-7525-4458-AE09-5BB7F884A4F3}" type="pres">
      <dgm:prSet presAssocID="{21C90583-DE1B-4FCE-8AD7-FB005F09C0CE}" presName="sibTrans" presStyleCnt="0"/>
      <dgm:spPr/>
    </dgm:pt>
    <dgm:pt modelId="{DE2C8F6B-E273-4D45-B03E-D916CB171419}" type="pres">
      <dgm:prSet presAssocID="{AB86BDD7-BF67-4C9E-A502-F419E9F86762}" presName="compNode" presStyleCnt="0"/>
      <dgm:spPr/>
    </dgm:pt>
    <dgm:pt modelId="{CB13D724-17CB-4F5A-9908-D6CFA1623A48}" type="pres">
      <dgm:prSet presAssocID="{AB86BDD7-BF67-4C9E-A502-F419E9F86762}" presName="bgRect" presStyleLbl="bgShp" presStyleIdx="3" presStyleCnt="5"/>
      <dgm:spPr/>
    </dgm:pt>
    <dgm:pt modelId="{6F96774A-A567-49C7-B768-94F304EA85A1}" type="pres">
      <dgm:prSet presAssocID="{AB86BDD7-BF67-4C9E-A502-F419E9F867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20B6C306-5C0A-454B-B2D1-7E58E31E4131}" type="pres">
      <dgm:prSet presAssocID="{AB86BDD7-BF67-4C9E-A502-F419E9F86762}" presName="spaceRect" presStyleCnt="0"/>
      <dgm:spPr/>
    </dgm:pt>
    <dgm:pt modelId="{7DA2C777-99E9-44DF-8075-F9E49CE8B9A3}" type="pres">
      <dgm:prSet presAssocID="{AB86BDD7-BF67-4C9E-A502-F419E9F86762}" presName="parTx" presStyleLbl="revTx" presStyleIdx="3" presStyleCnt="5">
        <dgm:presLayoutVars>
          <dgm:chMax val="0"/>
          <dgm:chPref val="0"/>
        </dgm:presLayoutVars>
      </dgm:prSet>
      <dgm:spPr/>
    </dgm:pt>
    <dgm:pt modelId="{DBD4DF0E-D1AA-4472-949E-76239A5DB85C}" type="pres">
      <dgm:prSet presAssocID="{23A6458B-2144-43F8-8314-F300577D531B}" presName="sibTrans" presStyleCnt="0"/>
      <dgm:spPr/>
    </dgm:pt>
    <dgm:pt modelId="{138AC3CA-54BA-4BA7-BF13-D92E56559DD1}" type="pres">
      <dgm:prSet presAssocID="{0F34BFF6-0A88-41F0-9F61-2F8205893A8A}" presName="compNode" presStyleCnt="0"/>
      <dgm:spPr/>
    </dgm:pt>
    <dgm:pt modelId="{EA308189-CCB9-4827-A70D-C6BCF9B1AD9A}" type="pres">
      <dgm:prSet presAssocID="{0F34BFF6-0A88-41F0-9F61-2F8205893A8A}" presName="bgRect" presStyleLbl="bgShp" presStyleIdx="4" presStyleCnt="5"/>
      <dgm:spPr/>
    </dgm:pt>
    <dgm:pt modelId="{349E0224-1C08-4C8B-8D3E-00C2E5E04D59}" type="pres">
      <dgm:prSet presAssocID="{0F34BFF6-0A88-41F0-9F61-2F8205893A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ospital"/>
        </a:ext>
      </dgm:extLst>
    </dgm:pt>
    <dgm:pt modelId="{3E1E00EE-0DC4-4B81-BCAD-06E0C3FB4403}" type="pres">
      <dgm:prSet presAssocID="{0F34BFF6-0A88-41F0-9F61-2F8205893A8A}" presName="spaceRect" presStyleCnt="0"/>
      <dgm:spPr/>
    </dgm:pt>
    <dgm:pt modelId="{417F7BEE-9CEF-4047-9BF7-AFCBC0E39058}" type="pres">
      <dgm:prSet presAssocID="{0F34BFF6-0A88-41F0-9F61-2F8205893A8A}" presName="parTx" presStyleLbl="revTx" presStyleIdx="4" presStyleCnt="5">
        <dgm:presLayoutVars>
          <dgm:chMax val="0"/>
          <dgm:chPref val="0"/>
        </dgm:presLayoutVars>
      </dgm:prSet>
      <dgm:spPr/>
    </dgm:pt>
  </dgm:ptLst>
  <dgm:cxnLst>
    <dgm:cxn modelId="{E250FC17-AA71-4C4B-B68D-58574B1779E4}" type="presOf" srcId="{44CC9ACC-656A-419C-9CE7-2586D43A316B}" destId="{67BEEB83-E1B7-4712-8666-69E4FEDCA0C8}" srcOrd="0" destOrd="0" presId="urn:microsoft.com/office/officeart/2018/2/layout/IconVerticalSolidList"/>
    <dgm:cxn modelId="{9E020E46-B6CD-429C-AEF6-AE142DC55351}" srcId="{2C238DD5-7636-4459-A485-A08E442C05B5}" destId="{44CC9ACC-656A-419C-9CE7-2586D43A316B}" srcOrd="1" destOrd="0" parTransId="{01FB3192-4FF7-4890-9263-AAE273A7A519}" sibTransId="{7C6E486C-C08F-4D15-885C-74CB8625BE30}"/>
    <dgm:cxn modelId="{A68F9E73-0B4E-4170-9107-83135519FAA7}" srcId="{2C238DD5-7636-4459-A485-A08E442C05B5}" destId="{F2929CCC-D598-4A45-ABD6-E1A0E333E014}" srcOrd="0" destOrd="0" parTransId="{0072544D-AC77-43FD-A9DF-E6F48BCD7EEF}" sibTransId="{F757C3A0-F104-456A-8178-38385CFB1EBD}"/>
    <dgm:cxn modelId="{48A1BE74-175B-4D01-87BD-D6F8C133A3C4}" srcId="{2C238DD5-7636-4459-A485-A08E442C05B5}" destId="{AB86BDD7-BF67-4C9E-A502-F419E9F86762}" srcOrd="3" destOrd="0" parTransId="{AD3576DF-092E-4E09-853D-4F898DD7EB6E}" sibTransId="{23A6458B-2144-43F8-8314-F300577D531B}"/>
    <dgm:cxn modelId="{8692B158-70FC-470C-9AA6-34A7F7370322}" type="presOf" srcId="{8851653D-1048-44EC-87BD-EFB9E9B1ECEE}" destId="{B441F64E-22A6-4279-8B23-A8A38ABEA576}" srcOrd="0" destOrd="0" presId="urn:microsoft.com/office/officeart/2018/2/layout/IconVerticalSolidList"/>
    <dgm:cxn modelId="{3186C25A-3647-4533-AA74-A609B5FA5BEE}" srcId="{2C238DD5-7636-4459-A485-A08E442C05B5}" destId="{8851653D-1048-44EC-87BD-EFB9E9B1ECEE}" srcOrd="2" destOrd="0" parTransId="{4D1C4D3F-602B-4C23-A025-A57B396BAA64}" sibTransId="{21C90583-DE1B-4FCE-8AD7-FB005F09C0CE}"/>
    <dgm:cxn modelId="{C469A383-7E1B-43A0-8ACF-2263041861B4}" type="presOf" srcId="{0F34BFF6-0A88-41F0-9F61-2F8205893A8A}" destId="{417F7BEE-9CEF-4047-9BF7-AFCBC0E39058}" srcOrd="0" destOrd="0" presId="urn:microsoft.com/office/officeart/2018/2/layout/IconVerticalSolidList"/>
    <dgm:cxn modelId="{3BAEE9A3-3842-4F3D-9639-34857FD13B06}" type="presOf" srcId="{2C238DD5-7636-4459-A485-A08E442C05B5}" destId="{FA4E2536-51A5-4C3D-BB95-D03AA1CF571D}" srcOrd="0" destOrd="0" presId="urn:microsoft.com/office/officeart/2018/2/layout/IconVerticalSolidList"/>
    <dgm:cxn modelId="{733284C7-CBBB-4791-82E5-85DA269ADE9C}" type="presOf" srcId="{AB86BDD7-BF67-4C9E-A502-F419E9F86762}" destId="{7DA2C777-99E9-44DF-8075-F9E49CE8B9A3}" srcOrd="0" destOrd="0" presId="urn:microsoft.com/office/officeart/2018/2/layout/IconVerticalSolidList"/>
    <dgm:cxn modelId="{506BF8C7-F085-4CDB-B0EF-FF8D3213EE03}" srcId="{2C238DD5-7636-4459-A485-A08E442C05B5}" destId="{0F34BFF6-0A88-41F0-9F61-2F8205893A8A}" srcOrd="4" destOrd="0" parTransId="{6467EB14-AD00-4C51-A133-4C4E8C451200}" sibTransId="{EDD6AA41-1630-4092-A1DF-1C7260141B7B}"/>
    <dgm:cxn modelId="{A64922F3-918D-45A9-97B2-8DD1D63EECCB}" type="presOf" srcId="{F2929CCC-D598-4A45-ABD6-E1A0E333E014}" destId="{9C60879B-E308-46CF-8A90-5A2449A7E5DE}" srcOrd="0" destOrd="0" presId="urn:microsoft.com/office/officeart/2018/2/layout/IconVerticalSolidList"/>
    <dgm:cxn modelId="{5DD6F024-0917-4DA1-8ECB-5F52E086BCC2}" type="presParOf" srcId="{FA4E2536-51A5-4C3D-BB95-D03AA1CF571D}" destId="{5B33828F-DADE-4A50-A5C4-6C3CDF5E452C}" srcOrd="0" destOrd="0" presId="urn:microsoft.com/office/officeart/2018/2/layout/IconVerticalSolidList"/>
    <dgm:cxn modelId="{DFEF7D02-C885-4735-A001-BD37D35CE360}" type="presParOf" srcId="{5B33828F-DADE-4A50-A5C4-6C3CDF5E452C}" destId="{9D9545B3-7A47-45AD-9028-A33756CB817C}" srcOrd="0" destOrd="0" presId="urn:microsoft.com/office/officeart/2018/2/layout/IconVerticalSolidList"/>
    <dgm:cxn modelId="{D47EFB82-CC61-4352-AADB-8D9F91394D4D}" type="presParOf" srcId="{5B33828F-DADE-4A50-A5C4-6C3CDF5E452C}" destId="{52BF90EB-D323-4445-B290-76880C09D4A3}" srcOrd="1" destOrd="0" presId="urn:microsoft.com/office/officeart/2018/2/layout/IconVerticalSolidList"/>
    <dgm:cxn modelId="{5DE63093-D2E3-4DE6-B711-910D5DA97819}" type="presParOf" srcId="{5B33828F-DADE-4A50-A5C4-6C3CDF5E452C}" destId="{3FA7FC4A-26FD-406F-AA85-4589C8AC2EA0}" srcOrd="2" destOrd="0" presId="urn:microsoft.com/office/officeart/2018/2/layout/IconVerticalSolidList"/>
    <dgm:cxn modelId="{468D386C-673C-4ED3-BE8E-92DC859DAE07}" type="presParOf" srcId="{5B33828F-DADE-4A50-A5C4-6C3CDF5E452C}" destId="{9C60879B-E308-46CF-8A90-5A2449A7E5DE}" srcOrd="3" destOrd="0" presId="urn:microsoft.com/office/officeart/2018/2/layout/IconVerticalSolidList"/>
    <dgm:cxn modelId="{222AFF1B-F866-4E38-9940-05873DC55FBA}" type="presParOf" srcId="{FA4E2536-51A5-4C3D-BB95-D03AA1CF571D}" destId="{3FA2E48E-1A0C-4F0A-9BDF-38305A7F5997}" srcOrd="1" destOrd="0" presId="urn:microsoft.com/office/officeart/2018/2/layout/IconVerticalSolidList"/>
    <dgm:cxn modelId="{85B067A7-AE84-4B2E-86D5-349DA1E11D6D}" type="presParOf" srcId="{FA4E2536-51A5-4C3D-BB95-D03AA1CF571D}" destId="{07B26639-77CB-4147-9C80-1CEF7ADEFB18}" srcOrd="2" destOrd="0" presId="urn:microsoft.com/office/officeart/2018/2/layout/IconVerticalSolidList"/>
    <dgm:cxn modelId="{7D38D4F6-3400-4219-9FCD-1E57D9DD6DD3}" type="presParOf" srcId="{07B26639-77CB-4147-9C80-1CEF7ADEFB18}" destId="{8A038F03-42B8-4C7C-9739-BF38ACE2D299}" srcOrd="0" destOrd="0" presId="urn:microsoft.com/office/officeart/2018/2/layout/IconVerticalSolidList"/>
    <dgm:cxn modelId="{47B78692-499D-4F67-8712-D3221948585F}" type="presParOf" srcId="{07B26639-77CB-4147-9C80-1CEF7ADEFB18}" destId="{D6DEF4CC-E802-4002-B1C8-67F4CA6C37CF}" srcOrd="1" destOrd="0" presId="urn:microsoft.com/office/officeart/2018/2/layout/IconVerticalSolidList"/>
    <dgm:cxn modelId="{37D3224D-64CD-4E5E-A308-C42332141F63}" type="presParOf" srcId="{07B26639-77CB-4147-9C80-1CEF7ADEFB18}" destId="{1F7262C1-CA50-4018-9B42-51277F43986B}" srcOrd="2" destOrd="0" presId="urn:microsoft.com/office/officeart/2018/2/layout/IconVerticalSolidList"/>
    <dgm:cxn modelId="{727C9FAA-D9E2-45A4-A4A1-B501AECE4982}" type="presParOf" srcId="{07B26639-77CB-4147-9C80-1CEF7ADEFB18}" destId="{67BEEB83-E1B7-4712-8666-69E4FEDCA0C8}" srcOrd="3" destOrd="0" presId="urn:microsoft.com/office/officeart/2018/2/layout/IconVerticalSolidList"/>
    <dgm:cxn modelId="{95C0C5C2-CC96-4307-A6E8-1338F87E04CC}" type="presParOf" srcId="{FA4E2536-51A5-4C3D-BB95-D03AA1CF571D}" destId="{4B991A48-3736-4CEA-B2BF-5537196EB9A9}" srcOrd="3" destOrd="0" presId="urn:microsoft.com/office/officeart/2018/2/layout/IconVerticalSolidList"/>
    <dgm:cxn modelId="{2071D180-4D9E-4EEF-8693-2B0751A76BED}" type="presParOf" srcId="{FA4E2536-51A5-4C3D-BB95-D03AA1CF571D}" destId="{BBE0A2EB-39F4-4CEB-B775-F27A556621DB}" srcOrd="4" destOrd="0" presId="urn:microsoft.com/office/officeart/2018/2/layout/IconVerticalSolidList"/>
    <dgm:cxn modelId="{A368F83A-FB14-491B-804B-08181A4BCB6D}" type="presParOf" srcId="{BBE0A2EB-39F4-4CEB-B775-F27A556621DB}" destId="{22E4BE71-B60B-4F14-AC0E-F782FFC3D6C8}" srcOrd="0" destOrd="0" presId="urn:microsoft.com/office/officeart/2018/2/layout/IconVerticalSolidList"/>
    <dgm:cxn modelId="{A321E97C-04B0-4AF4-BD6D-4C06AC9DF98B}" type="presParOf" srcId="{BBE0A2EB-39F4-4CEB-B775-F27A556621DB}" destId="{FB7CC370-232F-4557-BC86-91AC89151677}" srcOrd="1" destOrd="0" presId="urn:microsoft.com/office/officeart/2018/2/layout/IconVerticalSolidList"/>
    <dgm:cxn modelId="{E93471E4-DCF0-4ED6-83A1-BA54A2CF99BD}" type="presParOf" srcId="{BBE0A2EB-39F4-4CEB-B775-F27A556621DB}" destId="{9E7ABE1D-13C9-4392-9866-6DD5BFDED547}" srcOrd="2" destOrd="0" presId="urn:microsoft.com/office/officeart/2018/2/layout/IconVerticalSolidList"/>
    <dgm:cxn modelId="{12FDA027-525E-4354-A6CB-560BFCF5B98D}" type="presParOf" srcId="{BBE0A2EB-39F4-4CEB-B775-F27A556621DB}" destId="{B441F64E-22A6-4279-8B23-A8A38ABEA576}" srcOrd="3" destOrd="0" presId="urn:microsoft.com/office/officeart/2018/2/layout/IconVerticalSolidList"/>
    <dgm:cxn modelId="{48C1309D-3219-45AC-BA50-E6D853FFE62F}" type="presParOf" srcId="{FA4E2536-51A5-4C3D-BB95-D03AA1CF571D}" destId="{9500045B-7525-4458-AE09-5BB7F884A4F3}" srcOrd="5" destOrd="0" presId="urn:microsoft.com/office/officeart/2018/2/layout/IconVerticalSolidList"/>
    <dgm:cxn modelId="{0CD2CA52-116C-49F5-91A6-FD25573CB647}" type="presParOf" srcId="{FA4E2536-51A5-4C3D-BB95-D03AA1CF571D}" destId="{DE2C8F6B-E273-4D45-B03E-D916CB171419}" srcOrd="6" destOrd="0" presId="urn:microsoft.com/office/officeart/2018/2/layout/IconVerticalSolidList"/>
    <dgm:cxn modelId="{F6D8AE0E-E16D-4BEC-896A-E3EF95CF75E0}" type="presParOf" srcId="{DE2C8F6B-E273-4D45-B03E-D916CB171419}" destId="{CB13D724-17CB-4F5A-9908-D6CFA1623A48}" srcOrd="0" destOrd="0" presId="urn:microsoft.com/office/officeart/2018/2/layout/IconVerticalSolidList"/>
    <dgm:cxn modelId="{B45B92C4-D139-495E-979C-C3716936A712}" type="presParOf" srcId="{DE2C8F6B-E273-4D45-B03E-D916CB171419}" destId="{6F96774A-A567-49C7-B768-94F304EA85A1}" srcOrd="1" destOrd="0" presId="urn:microsoft.com/office/officeart/2018/2/layout/IconVerticalSolidList"/>
    <dgm:cxn modelId="{A1A373F0-E585-4127-8794-2391FEBE6225}" type="presParOf" srcId="{DE2C8F6B-E273-4D45-B03E-D916CB171419}" destId="{20B6C306-5C0A-454B-B2D1-7E58E31E4131}" srcOrd="2" destOrd="0" presId="urn:microsoft.com/office/officeart/2018/2/layout/IconVerticalSolidList"/>
    <dgm:cxn modelId="{F8C8EDFC-C9B7-4A97-8382-A4BE1781396E}" type="presParOf" srcId="{DE2C8F6B-E273-4D45-B03E-D916CB171419}" destId="{7DA2C777-99E9-44DF-8075-F9E49CE8B9A3}" srcOrd="3" destOrd="0" presId="urn:microsoft.com/office/officeart/2018/2/layout/IconVerticalSolidList"/>
    <dgm:cxn modelId="{3161AE82-7305-4EFB-A6EB-355BC15BCD7D}" type="presParOf" srcId="{FA4E2536-51A5-4C3D-BB95-D03AA1CF571D}" destId="{DBD4DF0E-D1AA-4472-949E-76239A5DB85C}" srcOrd="7" destOrd="0" presId="urn:microsoft.com/office/officeart/2018/2/layout/IconVerticalSolidList"/>
    <dgm:cxn modelId="{9CCB35B9-D51B-4CBC-B7B3-3AC4EE9A310B}" type="presParOf" srcId="{FA4E2536-51A5-4C3D-BB95-D03AA1CF571D}" destId="{138AC3CA-54BA-4BA7-BF13-D92E56559DD1}" srcOrd="8" destOrd="0" presId="urn:microsoft.com/office/officeart/2018/2/layout/IconVerticalSolidList"/>
    <dgm:cxn modelId="{7125A0AB-B2C0-49CD-A567-CB7E45068B38}" type="presParOf" srcId="{138AC3CA-54BA-4BA7-BF13-D92E56559DD1}" destId="{EA308189-CCB9-4827-A70D-C6BCF9B1AD9A}" srcOrd="0" destOrd="0" presId="urn:microsoft.com/office/officeart/2018/2/layout/IconVerticalSolidList"/>
    <dgm:cxn modelId="{1F25EE06-5F45-495D-8E8C-0DD769C40E6E}" type="presParOf" srcId="{138AC3CA-54BA-4BA7-BF13-D92E56559DD1}" destId="{349E0224-1C08-4C8B-8D3E-00C2E5E04D59}" srcOrd="1" destOrd="0" presId="urn:microsoft.com/office/officeart/2018/2/layout/IconVerticalSolidList"/>
    <dgm:cxn modelId="{41127B0A-8639-4B92-AC09-A30D192B66B2}" type="presParOf" srcId="{138AC3CA-54BA-4BA7-BF13-D92E56559DD1}" destId="{3E1E00EE-0DC4-4B81-BCAD-06E0C3FB4403}" srcOrd="2" destOrd="0" presId="urn:microsoft.com/office/officeart/2018/2/layout/IconVerticalSolidList"/>
    <dgm:cxn modelId="{B12EAFAC-9A93-43FD-A03E-BAA02BF232A2}" type="presParOf" srcId="{138AC3CA-54BA-4BA7-BF13-D92E56559DD1}" destId="{417F7BEE-9CEF-4047-9BF7-AFCBC0E390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E04F039-7FB6-4805-B379-A5949A2AA9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EB3E2B-1D94-42D4-9122-77DAFF0C9BC4}">
      <dgm:prSet/>
      <dgm:spPr/>
      <dgm:t>
        <a:bodyPr/>
        <a:lstStyle/>
        <a:p>
          <a:r>
            <a:rPr lang="en-GB"/>
            <a:t>The socioemotional selectivity theory suggests that as individuals age, they prioritize emotionally meaningful goals, such as spending time with loved ones and engaging in activities that enhance well-being (Carstensen, 1991).</a:t>
          </a:r>
          <a:endParaRPr lang="en-US"/>
        </a:p>
      </dgm:t>
    </dgm:pt>
    <dgm:pt modelId="{DB0463FF-1379-49F6-9CDA-74EEB58BABB1}" type="parTrans" cxnId="{8ADBDA64-F873-4AE2-92E3-F9D4A3DE6959}">
      <dgm:prSet/>
      <dgm:spPr/>
      <dgm:t>
        <a:bodyPr/>
        <a:lstStyle/>
        <a:p>
          <a:endParaRPr lang="en-US"/>
        </a:p>
      </dgm:t>
    </dgm:pt>
    <dgm:pt modelId="{77330D83-8B5E-477D-B265-667615F8DCEE}" type="sibTrans" cxnId="{8ADBDA64-F873-4AE2-92E3-F9D4A3DE6959}">
      <dgm:prSet/>
      <dgm:spPr/>
      <dgm:t>
        <a:bodyPr/>
        <a:lstStyle/>
        <a:p>
          <a:endParaRPr lang="en-US"/>
        </a:p>
      </dgm:t>
    </dgm:pt>
    <dgm:pt modelId="{5BA1FE81-B7C5-4C41-B59A-818A09C7707D}">
      <dgm:prSet/>
      <dgm:spPr/>
      <dgm:t>
        <a:bodyPr/>
        <a:lstStyle/>
        <a:p>
          <a:r>
            <a:rPr lang="en-GB"/>
            <a:t>Remaining at home may limit older individuals' ability to fulfill these goals, as caregiving responsibilities and safety concerns may restrict social interactions and meaningful activities.</a:t>
          </a:r>
          <a:endParaRPr lang="en-US"/>
        </a:p>
      </dgm:t>
    </dgm:pt>
    <dgm:pt modelId="{AE557153-31C5-47EB-B07D-9080DF60FC02}" type="parTrans" cxnId="{2BED9AFF-B054-4744-8D00-87CAFE540B38}">
      <dgm:prSet/>
      <dgm:spPr/>
      <dgm:t>
        <a:bodyPr/>
        <a:lstStyle/>
        <a:p>
          <a:endParaRPr lang="en-US"/>
        </a:p>
      </dgm:t>
    </dgm:pt>
    <dgm:pt modelId="{EB3EF21F-F30F-4D10-BA3D-EADD031E9531}" type="sibTrans" cxnId="{2BED9AFF-B054-4744-8D00-87CAFE540B38}">
      <dgm:prSet/>
      <dgm:spPr/>
      <dgm:t>
        <a:bodyPr/>
        <a:lstStyle/>
        <a:p>
          <a:endParaRPr lang="en-US"/>
        </a:p>
      </dgm:t>
    </dgm:pt>
    <dgm:pt modelId="{286F568D-A82C-4563-B4D6-2B929CB47B34}">
      <dgm:prSet/>
      <dgm:spPr/>
      <dgm:t>
        <a:bodyPr/>
        <a:lstStyle/>
        <a:p>
          <a:r>
            <a:rPr lang="en-GB"/>
            <a:t>Alternative care settings, such as hospices or assisted living facilities, offer opportunities for older individuals to engage in social activities, receive professional care, and maintain emotional connections with peers.</a:t>
          </a:r>
          <a:endParaRPr lang="en-US"/>
        </a:p>
      </dgm:t>
    </dgm:pt>
    <dgm:pt modelId="{AA2A0DAE-EBB8-4FEE-8069-6A63BAE61882}" type="parTrans" cxnId="{7F6257B7-4DBA-4C84-97D2-ECC9AA439ACC}">
      <dgm:prSet/>
      <dgm:spPr/>
      <dgm:t>
        <a:bodyPr/>
        <a:lstStyle/>
        <a:p>
          <a:endParaRPr lang="en-US"/>
        </a:p>
      </dgm:t>
    </dgm:pt>
    <dgm:pt modelId="{2BD14E39-4E83-4474-BFAD-E3696DED5E06}" type="sibTrans" cxnId="{7F6257B7-4DBA-4C84-97D2-ECC9AA439ACC}">
      <dgm:prSet/>
      <dgm:spPr/>
      <dgm:t>
        <a:bodyPr/>
        <a:lstStyle/>
        <a:p>
          <a:endParaRPr lang="en-US"/>
        </a:p>
      </dgm:t>
    </dgm:pt>
    <dgm:pt modelId="{5FBD239B-A07C-460D-94F5-1225D5124000}">
      <dgm:prSet/>
      <dgm:spPr/>
      <dgm:t>
        <a:bodyPr/>
        <a:lstStyle/>
        <a:p>
          <a:r>
            <a:rPr lang="en-GB"/>
            <a:t>Therefore, considering alternative care settings may better support older individuals' psychosocial well-being and fulfillment of meaningful goals as they age.</a:t>
          </a:r>
          <a:endParaRPr lang="en-US"/>
        </a:p>
      </dgm:t>
    </dgm:pt>
    <dgm:pt modelId="{901CB3FC-FC00-4BEF-AA2A-BDE8BBB5C6F6}" type="parTrans" cxnId="{B310FC7A-D95F-4528-B467-1A98E2A406D9}">
      <dgm:prSet/>
      <dgm:spPr/>
      <dgm:t>
        <a:bodyPr/>
        <a:lstStyle/>
        <a:p>
          <a:endParaRPr lang="en-US"/>
        </a:p>
      </dgm:t>
    </dgm:pt>
    <dgm:pt modelId="{B8F391F8-82D3-42CC-BDEF-B195E5E5E816}" type="sibTrans" cxnId="{B310FC7A-D95F-4528-B467-1A98E2A406D9}">
      <dgm:prSet/>
      <dgm:spPr/>
      <dgm:t>
        <a:bodyPr/>
        <a:lstStyle/>
        <a:p>
          <a:endParaRPr lang="en-US"/>
        </a:p>
      </dgm:t>
    </dgm:pt>
    <dgm:pt modelId="{331BBB82-40F2-416E-9874-C006A120D9CC}" type="pres">
      <dgm:prSet presAssocID="{BE04F039-7FB6-4805-B379-A5949A2AA9FE}" presName="linear" presStyleCnt="0">
        <dgm:presLayoutVars>
          <dgm:animLvl val="lvl"/>
          <dgm:resizeHandles val="exact"/>
        </dgm:presLayoutVars>
      </dgm:prSet>
      <dgm:spPr/>
    </dgm:pt>
    <dgm:pt modelId="{CCF02327-90C4-43D8-916F-EC72D054BA6F}" type="pres">
      <dgm:prSet presAssocID="{95EB3E2B-1D94-42D4-9122-77DAFF0C9BC4}" presName="parentText" presStyleLbl="node1" presStyleIdx="0" presStyleCnt="4">
        <dgm:presLayoutVars>
          <dgm:chMax val="0"/>
          <dgm:bulletEnabled val="1"/>
        </dgm:presLayoutVars>
      </dgm:prSet>
      <dgm:spPr/>
    </dgm:pt>
    <dgm:pt modelId="{8FB2EE4C-1C13-4DF2-8523-F62AD161814E}" type="pres">
      <dgm:prSet presAssocID="{77330D83-8B5E-477D-B265-667615F8DCEE}" presName="spacer" presStyleCnt="0"/>
      <dgm:spPr/>
    </dgm:pt>
    <dgm:pt modelId="{33C2EDCC-C2A2-423E-A4D7-B388F7D6FB61}" type="pres">
      <dgm:prSet presAssocID="{5BA1FE81-B7C5-4C41-B59A-818A09C7707D}" presName="parentText" presStyleLbl="node1" presStyleIdx="1" presStyleCnt="4">
        <dgm:presLayoutVars>
          <dgm:chMax val="0"/>
          <dgm:bulletEnabled val="1"/>
        </dgm:presLayoutVars>
      </dgm:prSet>
      <dgm:spPr/>
    </dgm:pt>
    <dgm:pt modelId="{3BCFFD0A-225F-4C99-80BA-42FFB3EDE549}" type="pres">
      <dgm:prSet presAssocID="{EB3EF21F-F30F-4D10-BA3D-EADD031E9531}" presName="spacer" presStyleCnt="0"/>
      <dgm:spPr/>
    </dgm:pt>
    <dgm:pt modelId="{33B8B78D-39CE-4E60-893D-0C5A615E3CA6}" type="pres">
      <dgm:prSet presAssocID="{286F568D-A82C-4563-B4D6-2B929CB47B34}" presName="parentText" presStyleLbl="node1" presStyleIdx="2" presStyleCnt="4">
        <dgm:presLayoutVars>
          <dgm:chMax val="0"/>
          <dgm:bulletEnabled val="1"/>
        </dgm:presLayoutVars>
      </dgm:prSet>
      <dgm:spPr/>
    </dgm:pt>
    <dgm:pt modelId="{97398FF4-DE64-4945-826B-BC9F254C3867}" type="pres">
      <dgm:prSet presAssocID="{2BD14E39-4E83-4474-BFAD-E3696DED5E06}" presName="spacer" presStyleCnt="0"/>
      <dgm:spPr/>
    </dgm:pt>
    <dgm:pt modelId="{52C3C3A5-9174-458A-B0CA-9F7219E832D9}" type="pres">
      <dgm:prSet presAssocID="{5FBD239B-A07C-460D-94F5-1225D5124000}" presName="parentText" presStyleLbl="node1" presStyleIdx="3" presStyleCnt="4">
        <dgm:presLayoutVars>
          <dgm:chMax val="0"/>
          <dgm:bulletEnabled val="1"/>
        </dgm:presLayoutVars>
      </dgm:prSet>
      <dgm:spPr/>
    </dgm:pt>
  </dgm:ptLst>
  <dgm:cxnLst>
    <dgm:cxn modelId="{DF2CE702-8780-47C3-A114-96FCA749C214}" type="presOf" srcId="{286F568D-A82C-4563-B4D6-2B929CB47B34}" destId="{33B8B78D-39CE-4E60-893D-0C5A615E3CA6}" srcOrd="0" destOrd="0" presId="urn:microsoft.com/office/officeart/2005/8/layout/vList2"/>
    <dgm:cxn modelId="{56D5551A-0069-4955-B28F-E3F331D62489}" type="presOf" srcId="{5FBD239B-A07C-460D-94F5-1225D5124000}" destId="{52C3C3A5-9174-458A-B0CA-9F7219E832D9}" srcOrd="0" destOrd="0" presId="urn:microsoft.com/office/officeart/2005/8/layout/vList2"/>
    <dgm:cxn modelId="{8ADBDA64-F873-4AE2-92E3-F9D4A3DE6959}" srcId="{BE04F039-7FB6-4805-B379-A5949A2AA9FE}" destId="{95EB3E2B-1D94-42D4-9122-77DAFF0C9BC4}" srcOrd="0" destOrd="0" parTransId="{DB0463FF-1379-49F6-9CDA-74EEB58BABB1}" sibTransId="{77330D83-8B5E-477D-B265-667615F8DCEE}"/>
    <dgm:cxn modelId="{B310FC7A-D95F-4528-B467-1A98E2A406D9}" srcId="{BE04F039-7FB6-4805-B379-A5949A2AA9FE}" destId="{5FBD239B-A07C-460D-94F5-1225D5124000}" srcOrd="3" destOrd="0" parTransId="{901CB3FC-FC00-4BEF-AA2A-BDE8BBB5C6F6}" sibTransId="{B8F391F8-82D3-42CC-BDEF-B195E5E5E816}"/>
    <dgm:cxn modelId="{F4190FA7-B6F9-4530-93CF-D335B10BF5AE}" type="presOf" srcId="{95EB3E2B-1D94-42D4-9122-77DAFF0C9BC4}" destId="{CCF02327-90C4-43D8-916F-EC72D054BA6F}" srcOrd="0" destOrd="0" presId="urn:microsoft.com/office/officeart/2005/8/layout/vList2"/>
    <dgm:cxn modelId="{7F6257B7-4DBA-4C84-97D2-ECC9AA439ACC}" srcId="{BE04F039-7FB6-4805-B379-A5949A2AA9FE}" destId="{286F568D-A82C-4563-B4D6-2B929CB47B34}" srcOrd="2" destOrd="0" parTransId="{AA2A0DAE-EBB8-4FEE-8069-6A63BAE61882}" sibTransId="{2BD14E39-4E83-4474-BFAD-E3696DED5E06}"/>
    <dgm:cxn modelId="{3D8D84CE-0A20-4AAD-8D96-FDC6DF55C5C8}" type="presOf" srcId="{5BA1FE81-B7C5-4C41-B59A-818A09C7707D}" destId="{33C2EDCC-C2A2-423E-A4D7-B388F7D6FB61}" srcOrd="0" destOrd="0" presId="urn:microsoft.com/office/officeart/2005/8/layout/vList2"/>
    <dgm:cxn modelId="{8783A8D1-BBF7-4392-88B2-B0ACA5388AD1}" type="presOf" srcId="{BE04F039-7FB6-4805-B379-A5949A2AA9FE}" destId="{331BBB82-40F2-416E-9874-C006A120D9CC}" srcOrd="0" destOrd="0" presId="urn:microsoft.com/office/officeart/2005/8/layout/vList2"/>
    <dgm:cxn modelId="{2BED9AFF-B054-4744-8D00-87CAFE540B38}" srcId="{BE04F039-7FB6-4805-B379-A5949A2AA9FE}" destId="{5BA1FE81-B7C5-4C41-B59A-818A09C7707D}" srcOrd="1" destOrd="0" parTransId="{AE557153-31C5-47EB-B07D-9080DF60FC02}" sibTransId="{EB3EF21F-F30F-4D10-BA3D-EADD031E9531}"/>
    <dgm:cxn modelId="{77375E97-4326-4659-914E-1B87C76C59F8}" type="presParOf" srcId="{331BBB82-40F2-416E-9874-C006A120D9CC}" destId="{CCF02327-90C4-43D8-916F-EC72D054BA6F}" srcOrd="0" destOrd="0" presId="urn:microsoft.com/office/officeart/2005/8/layout/vList2"/>
    <dgm:cxn modelId="{84225DDF-91EE-45C3-8098-26A5BC39CD17}" type="presParOf" srcId="{331BBB82-40F2-416E-9874-C006A120D9CC}" destId="{8FB2EE4C-1C13-4DF2-8523-F62AD161814E}" srcOrd="1" destOrd="0" presId="urn:microsoft.com/office/officeart/2005/8/layout/vList2"/>
    <dgm:cxn modelId="{96003B5B-49F7-4440-A737-2678D365AD5C}" type="presParOf" srcId="{331BBB82-40F2-416E-9874-C006A120D9CC}" destId="{33C2EDCC-C2A2-423E-A4D7-B388F7D6FB61}" srcOrd="2" destOrd="0" presId="urn:microsoft.com/office/officeart/2005/8/layout/vList2"/>
    <dgm:cxn modelId="{78841230-1047-45E5-A08E-D10FB61CF8C4}" type="presParOf" srcId="{331BBB82-40F2-416E-9874-C006A120D9CC}" destId="{3BCFFD0A-225F-4C99-80BA-42FFB3EDE549}" srcOrd="3" destOrd="0" presId="urn:microsoft.com/office/officeart/2005/8/layout/vList2"/>
    <dgm:cxn modelId="{55D00BBA-8B15-4C44-B7DA-46D3A2DF8753}" type="presParOf" srcId="{331BBB82-40F2-416E-9874-C006A120D9CC}" destId="{33B8B78D-39CE-4E60-893D-0C5A615E3CA6}" srcOrd="4" destOrd="0" presId="urn:microsoft.com/office/officeart/2005/8/layout/vList2"/>
    <dgm:cxn modelId="{C95D4439-CD8B-4FBB-9B67-6E2EA9232081}" type="presParOf" srcId="{331BBB82-40F2-416E-9874-C006A120D9CC}" destId="{97398FF4-DE64-4945-826B-BC9F254C3867}" srcOrd="5" destOrd="0" presId="urn:microsoft.com/office/officeart/2005/8/layout/vList2"/>
    <dgm:cxn modelId="{253ACD53-7ADB-499E-B77A-F416E4DAA846}" type="presParOf" srcId="{331BBB82-40F2-416E-9874-C006A120D9CC}" destId="{52C3C3A5-9174-458A-B0CA-9F7219E832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FD58C5-E659-4DCD-8DE4-77DDA6F53A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04E039-AB24-47FA-95A1-B564B88A0673}">
      <dgm:prSet/>
      <dgm:spPr/>
      <dgm:t>
        <a:bodyPr/>
        <a:lstStyle/>
        <a:p>
          <a:r>
            <a:rPr lang="en-GB"/>
            <a:t>Loss of Independence: Residential care may involve a loss of autonomy and control over daily routines and decision-making, leading to feelings of helplessness and dependence (Genet et al., 2011).</a:t>
          </a:r>
          <a:endParaRPr lang="en-US"/>
        </a:p>
      </dgm:t>
    </dgm:pt>
    <dgm:pt modelId="{210677C0-5607-49DE-A656-A62650400217}" type="parTrans" cxnId="{F6930CDA-5F92-457D-8F04-257A01CD4068}">
      <dgm:prSet/>
      <dgm:spPr/>
      <dgm:t>
        <a:bodyPr/>
        <a:lstStyle/>
        <a:p>
          <a:endParaRPr lang="en-US"/>
        </a:p>
      </dgm:t>
    </dgm:pt>
    <dgm:pt modelId="{BC4D279E-99CA-4555-A08D-760E2760DB64}" type="sibTrans" cxnId="{F6930CDA-5F92-457D-8F04-257A01CD4068}">
      <dgm:prSet/>
      <dgm:spPr/>
      <dgm:t>
        <a:bodyPr/>
        <a:lstStyle/>
        <a:p>
          <a:endParaRPr lang="en-US"/>
        </a:p>
      </dgm:t>
    </dgm:pt>
    <dgm:pt modelId="{DA85F808-771B-4EB4-97EC-5616B44E6A27}">
      <dgm:prSet/>
      <dgm:spPr/>
      <dgm:t>
        <a:bodyPr/>
        <a:lstStyle/>
        <a:p>
          <a:r>
            <a:rPr lang="en-GB"/>
            <a:t>Quality of Care Concerns: Residential care settings may vary in terms of quality of care, staffing levels, and adherence to regulatory standards, raising concerns about neglect, abuse, or substandard treatment (Park et al., 2017).</a:t>
          </a:r>
          <a:endParaRPr lang="en-US"/>
        </a:p>
      </dgm:t>
    </dgm:pt>
    <dgm:pt modelId="{EF3061B9-A437-4431-AE8C-913BA27F76C3}" type="parTrans" cxnId="{326D48E9-F689-4100-9747-4552F83FA2F0}">
      <dgm:prSet/>
      <dgm:spPr/>
      <dgm:t>
        <a:bodyPr/>
        <a:lstStyle/>
        <a:p>
          <a:endParaRPr lang="en-US"/>
        </a:p>
      </dgm:t>
    </dgm:pt>
    <dgm:pt modelId="{19B54CDE-FD9D-4040-9F9B-00582A72E907}" type="sibTrans" cxnId="{326D48E9-F689-4100-9747-4552F83FA2F0}">
      <dgm:prSet/>
      <dgm:spPr/>
      <dgm:t>
        <a:bodyPr/>
        <a:lstStyle/>
        <a:p>
          <a:endParaRPr lang="en-US"/>
        </a:p>
      </dgm:t>
    </dgm:pt>
    <dgm:pt modelId="{22D90724-F72B-43E5-8C77-DC682BB8992F}" type="pres">
      <dgm:prSet presAssocID="{C8FD58C5-E659-4DCD-8DE4-77DDA6F53A10}" presName="linear" presStyleCnt="0">
        <dgm:presLayoutVars>
          <dgm:animLvl val="lvl"/>
          <dgm:resizeHandles val="exact"/>
        </dgm:presLayoutVars>
      </dgm:prSet>
      <dgm:spPr/>
    </dgm:pt>
    <dgm:pt modelId="{82F102A4-76AA-40D5-A925-37BC8F92424F}" type="pres">
      <dgm:prSet presAssocID="{EF04E039-AB24-47FA-95A1-B564B88A0673}" presName="parentText" presStyleLbl="node1" presStyleIdx="0" presStyleCnt="2">
        <dgm:presLayoutVars>
          <dgm:chMax val="0"/>
          <dgm:bulletEnabled val="1"/>
        </dgm:presLayoutVars>
      </dgm:prSet>
      <dgm:spPr/>
    </dgm:pt>
    <dgm:pt modelId="{0C4DDDE3-AFE4-4198-9A4D-C5B57A5B2A5A}" type="pres">
      <dgm:prSet presAssocID="{BC4D279E-99CA-4555-A08D-760E2760DB64}" presName="spacer" presStyleCnt="0"/>
      <dgm:spPr/>
    </dgm:pt>
    <dgm:pt modelId="{72640AED-7A9A-4442-9DD6-505BAFC572D5}" type="pres">
      <dgm:prSet presAssocID="{DA85F808-771B-4EB4-97EC-5616B44E6A27}" presName="parentText" presStyleLbl="node1" presStyleIdx="1" presStyleCnt="2">
        <dgm:presLayoutVars>
          <dgm:chMax val="0"/>
          <dgm:bulletEnabled val="1"/>
        </dgm:presLayoutVars>
      </dgm:prSet>
      <dgm:spPr/>
    </dgm:pt>
  </dgm:ptLst>
  <dgm:cxnLst>
    <dgm:cxn modelId="{D1E15319-50FC-448B-B27A-EE6F89025CF8}" type="presOf" srcId="{EF04E039-AB24-47FA-95A1-B564B88A0673}" destId="{82F102A4-76AA-40D5-A925-37BC8F92424F}" srcOrd="0" destOrd="0" presId="urn:microsoft.com/office/officeart/2005/8/layout/vList2"/>
    <dgm:cxn modelId="{85E10E36-133B-404C-A51F-E515C6AE2CEA}" type="presOf" srcId="{DA85F808-771B-4EB4-97EC-5616B44E6A27}" destId="{72640AED-7A9A-4442-9DD6-505BAFC572D5}" srcOrd="0" destOrd="0" presId="urn:microsoft.com/office/officeart/2005/8/layout/vList2"/>
    <dgm:cxn modelId="{A3A5CB69-3AC6-47BD-9FB5-4E6E240F201F}" type="presOf" srcId="{C8FD58C5-E659-4DCD-8DE4-77DDA6F53A10}" destId="{22D90724-F72B-43E5-8C77-DC682BB8992F}" srcOrd="0" destOrd="0" presId="urn:microsoft.com/office/officeart/2005/8/layout/vList2"/>
    <dgm:cxn modelId="{F6930CDA-5F92-457D-8F04-257A01CD4068}" srcId="{C8FD58C5-E659-4DCD-8DE4-77DDA6F53A10}" destId="{EF04E039-AB24-47FA-95A1-B564B88A0673}" srcOrd="0" destOrd="0" parTransId="{210677C0-5607-49DE-A656-A62650400217}" sibTransId="{BC4D279E-99CA-4555-A08D-760E2760DB64}"/>
    <dgm:cxn modelId="{326D48E9-F689-4100-9747-4552F83FA2F0}" srcId="{C8FD58C5-E659-4DCD-8DE4-77DDA6F53A10}" destId="{DA85F808-771B-4EB4-97EC-5616B44E6A27}" srcOrd="1" destOrd="0" parTransId="{EF3061B9-A437-4431-AE8C-913BA27F76C3}" sibTransId="{19B54CDE-FD9D-4040-9F9B-00582A72E907}"/>
    <dgm:cxn modelId="{2349CD9C-1F3B-4691-9949-54BEF38E4F56}" type="presParOf" srcId="{22D90724-F72B-43E5-8C77-DC682BB8992F}" destId="{82F102A4-76AA-40D5-A925-37BC8F92424F}" srcOrd="0" destOrd="0" presId="urn:microsoft.com/office/officeart/2005/8/layout/vList2"/>
    <dgm:cxn modelId="{84375ED8-17E4-42AD-B116-C0055B1EC595}" type="presParOf" srcId="{22D90724-F72B-43E5-8C77-DC682BB8992F}" destId="{0C4DDDE3-AFE4-4198-9A4D-C5B57A5B2A5A}" srcOrd="1" destOrd="0" presId="urn:microsoft.com/office/officeart/2005/8/layout/vList2"/>
    <dgm:cxn modelId="{EC6FB208-9B6A-4DEF-98F7-3FF24376026E}" type="presParOf" srcId="{22D90724-F72B-43E5-8C77-DC682BB8992F}" destId="{72640AED-7A9A-4442-9DD6-505BAFC572D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C4978-1684-4F3D-88A1-1D2600194353}">
      <dsp:nvSpPr>
        <dsp:cNvPr id="0" name=""/>
        <dsp:cNvSpPr/>
      </dsp:nvSpPr>
      <dsp:spPr>
        <a:xfrm>
          <a:off x="765914" y="80662"/>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8A30D7-2D7E-4787-B930-B045F7EF8DF0}">
      <dsp:nvSpPr>
        <dsp:cNvPr id="0" name=""/>
        <dsp:cNvSpPr/>
      </dsp:nvSpPr>
      <dsp:spPr>
        <a:xfrm>
          <a:off x="765914" y="1766016"/>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90000"/>
            </a:lnSpc>
            <a:spcBef>
              <a:spcPct val="0"/>
            </a:spcBef>
            <a:spcAft>
              <a:spcPct val="35000"/>
            </a:spcAft>
            <a:buNone/>
            <a:defRPr b="1"/>
          </a:pPr>
          <a:r>
            <a:rPr lang="en-GB" sz="3600" b="1" kern="1200"/>
            <a:t>Domiciliary Care:</a:t>
          </a:r>
          <a:endParaRPr lang="en-US" sz="3600" kern="1200"/>
        </a:p>
      </dsp:txBody>
      <dsp:txXfrm>
        <a:off x="765914" y="1766016"/>
        <a:ext cx="4320000" cy="648000"/>
      </dsp:txXfrm>
    </dsp:sp>
    <dsp:sp modelId="{57BDF75E-E152-42B1-9DFA-56B0507FAB4B}">
      <dsp:nvSpPr>
        <dsp:cNvPr id="0" name=""/>
        <dsp:cNvSpPr/>
      </dsp:nvSpPr>
      <dsp:spPr>
        <a:xfrm>
          <a:off x="765914" y="2494645"/>
          <a:ext cx="4320000" cy="1617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i="1" kern="1200"/>
            <a:t>Theory:</a:t>
          </a:r>
          <a:r>
            <a:rPr lang="en-GB" sz="1700" kern="1200"/>
            <a:t> Aging in place, independence (Atkinson and Crozier, 2020). </a:t>
          </a:r>
          <a:endParaRPr lang="en-US" sz="1700" kern="1200"/>
        </a:p>
        <a:p>
          <a:pPr marL="0" lvl="0" indent="0" algn="l" defTabSz="755650">
            <a:lnSpc>
              <a:spcPct val="90000"/>
            </a:lnSpc>
            <a:spcBef>
              <a:spcPct val="0"/>
            </a:spcBef>
            <a:spcAft>
              <a:spcPct val="35000"/>
            </a:spcAft>
            <a:buNone/>
          </a:pPr>
          <a:r>
            <a:rPr lang="en-GB" sz="1700" i="1" kern="1200"/>
            <a:t>Policy:</a:t>
          </a:r>
          <a:r>
            <a:rPr lang="en-GB" sz="1700" kern="1200"/>
            <a:t> Support for caregivers, promoting autonomy.</a:t>
          </a:r>
          <a:endParaRPr lang="en-US" sz="1700" kern="1200"/>
        </a:p>
        <a:p>
          <a:pPr marL="0" lvl="0" indent="0" algn="l" defTabSz="755650">
            <a:lnSpc>
              <a:spcPct val="90000"/>
            </a:lnSpc>
            <a:spcBef>
              <a:spcPct val="0"/>
            </a:spcBef>
            <a:spcAft>
              <a:spcPct val="35000"/>
            </a:spcAft>
            <a:buNone/>
          </a:pPr>
          <a:r>
            <a:rPr lang="en-GB" sz="1700" i="1" kern="1200"/>
            <a:t>Practice:</a:t>
          </a:r>
          <a:r>
            <a:rPr lang="en-GB" sz="1700" kern="1200"/>
            <a:t> Assistance with daily activities, provided in the individual's home.</a:t>
          </a:r>
          <a:endParaRPr lang="en-US" sz="1700" kern="1200"/>
        </a:p>
      </dsp:txBody>
      <dsp:txXfrm>
        <a:off x="765914" y="2494645"/>
        <a:ext cx="4320000" cy="1617497"/>
      </dsp:txXfrm>
    </dsp:sp>
    <dsp:sp modelId="{F53A97CF-7549-4886-9987-C8A35AEA3E53}">
      <dsp:nvSpPr>
        <dsp:cNvPr id="0" name=""/>
        <dsp:cNvSpPr/>
      </dsp:nvSpPr>
      <dsp:spPr>
        <a:xfrm>
          <a:off x="5841914" y="80662"/>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D0CF2E-C3E7-4B10-B566-DB8BB00C64B3}">
      <dsp:nvSpPr>
        <dsp:cNvPr id="0" name=""/>
        <dsp:cNvSpPr/>
      </dsp:nvSpPr>
      <dsp:spPr>
        <a:xfrm>
          <a:off x="5841914" y="1766016"/>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90000"/>
            </a:lnSpc>
            <a:spcBef>
              <a:spcPct val="0"/>
            </a:spcBef>
            <a:spcAft>
              <a:spcPct val="35000"/>
            </a:spcAft>
            <a:buNone/>
            <a:defRPr b="1"/>
          </a:pPr>
          <a:r>
            <a:rPr lang="en-GB" sz="3600" b="1" kern="1200"/>
            <a:t>Residential Care:</a:t>
          </a:r>
          <a:endParaRPr lang="en-US" sz="3600" kern="1200"/>
        </a:p>
      </dsp:txBody>
      <dsp:txXfrm>
        <a:off x="5841914" y="1766016"/>
        <a:ext cx="4320000" cy="648000"/>
      </dsp:txXfrm>
    </dsp:sp>
    <dsp:sp modelId="{246ABEFC-01D1-43AD-A306-B4377FA80646}">
      <dsp:nvSpPr>
        <dsp:cNvPr id="0" name=""/>
        <dsp:cNvSpPr/>
      </dsp:nvSpPr>
      <dsp:spPr>
        <a:xfrm>
          <a:off x="5841914" y="2494645"/>
          <a:ext cx="4320000" cy="1617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i="1" kern="1200"/>
            <a:t>Theory:</a:t>
          </a:r>
          <a:r>
            <a:rPr lang="en-GB" sz="1700" kern="1200"/>
            <a:t> A higher level of support, communal living.</a:t>
          </a:r>
          <a:endParaRPr lang="en-US" sz="1700" kern="1200"/>
        </a:p>
        <a:p>
          <a:pPr marL="0" lvl="0" indent="0" algn="l" defTabSz="755650">
            <a:lnSpc>
              <a:spcPct val="90000"/>
            </a:lnSpc>
            <a:spcBef>
              <a:spcPct val="0"/>
            </a:spcBef>
            <a:spcAft>
              <a:spcPct val="35000"/>
            </a:spcAft>
            <a:buNone/>
          </a:pPr>
          <a:r>
            <a:rPr lang="en-GB" sz="1700" i="1" kern="1200"/>
            <a:t>Policy:</a:t>
          </a:r>
          <a:r>
            <a:rPr lang="en-GB" sz="1700" kern="1200"/>
            <a:t> Regulations on staffing, and facility standards (Milte et al., 2016). </a:t>
          </a:r>
          <a:endParaRPr lang="en-US" sz="1700" kern="1200"/>
        </a:p>
        <a:p>
          <a:pPr marL="0" lvl="0" indent="0" algn="l" defTabSz="755650">
            <a:lnSpc>
              <a:spcPct val="90000"/>
            </a:lnSpc>
            <a:spcBef>
              <a:spcPct val="0"/>
            </a:spcBef>
            <a:spcAft>
              <a:spcPct val="35000"/>
            </a:spcAft>
            <a:buNone/>
          </a:pPr>
          <a:r>
            <a:rPr lang="en-GB" sz="1700" i="1" kern="1200"/>
            <a:t>Practice:</a:t>
          </a:r>
          <a:r>
            <a:rPr lang="en-GB" sz="1700" kern="1200"/>
            <a:t> Round-the-clock care in dedicated facilities.</a:t>
          </a:r>
          <a:endParaRPr lang="en-US" sz="1700" kern="1200"/>
        </a:p>
      </dsp:txBody>
      <dsp:txXfrm>
        <a:off x="5841914" y="2494645"/>
        <a:ext cx="4320000" cy="16174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6E69C-C05D-43D4-AA0F-625867E99B46}">
      <dsp:nvSpPr>
        <dsp:cNvPr id="0" name=""/>
        <dsp:cNvSpPr/>
      </dsp:nvSpPr>
      <dsp:spPr>
        <a:xfrm>
          <a:off x="0" y="609709"/>
          <a:ext cx="6666833" cy="2205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100000"/>
            </a:lnSpc>
            <a:spcBef>
              <a:spcPct val="0"/>
            </a:spcBef>
            <a:spcAft>
              <a:spcPct val="15000"/>
            </a:spcAft>
            <a:buChar char="•"/>
          </a:pPr>
          <a:r>
            <a:rPr lang="en-GB" sz="2000" i="1" kern="1200"/>
            <a:t>Theory:</a:t>
          </a:r>
          <a:r>
            <a:rPr lang="en-GB" sz="2000" kern="1200"/>
            <a:t> Balancing affordability, and accessibility.</a:t>
          </a:r>
          <a:endParaRPr lang="en-US" sz="2000" kern="1200"/>
        </a:p>
        <a:p>
          <a:pPr marL="228600" lvl="1" indent="-228600" algn="l" defTabSz="889000">
            <a:lnSpc>
              <a:spcPct val="100000"/>
            </a:lnSpc>
            <a:spcBef>
              <a:spcPct val="0"/>
            </a:spcBef>
            <a:spcAft>
              <a:spcPct val="15000"/>
            </a:spcAft>
            <a:buChar char="•"/>
          </a:pPr>
          <a:r>
            <a:rPr lang="en-GB" sz="2000" i="1" kern="1200"/>
            <a:t>Policy:</a:t>
          </a:r>
          <a:r>
            <a:rPr lang="en-GB" sz="2000" kern="1200"/>
            <a:t> Means-tested social care, and NHS contributions (Maruthappu, and Marshall, 2018). </a:t>
          </a:r>
          <a:endParaRPr lang="en-US" sz="2000" kern="1200"/>
        </a:p>
        <a:p>
          <a:pPr marL="228600" lvl="1" indent="-228600" algn="l" defTabSz="889000">
            <a:lnSpc>
              <a:spcPct val="100000"/>
            </a:lnSpc>
            <a:spcBef>
              <a:spcPct val="0"/>
            </a:spcBef>
            <a:spcAft>
              <a:spcPct val="15000"/>
            </a:spcAft>
            <a:buChar char="•"/>
          </a:pPr>
          <a:r>
            <a:rPr lang="en-GB" sz="2000" i="1" kern="1200"/>
            <a:t>Practice:</a:t>
          </a:r>
          <a:r>
            <a:rPr lang="en-GB" sz="2000" kern="1200"/>
            <a:t> Personal savings, public assistance, private insurance.</a:t>
          </a:r>
          <a:endParaRPr lang="en-US" sz="2000" kern="1200"/>
        </a:p>
      </dsp:txBody>
      <dsp:txXfrm>
        <a:off x="0" y="609709"/>
        <a:ext cx="6666833" cy="2205000"/>
      </dsp:txXfrm>
    </dsp:sp>
    <dsp:sp modelId="{2C3E4A40-7BDA-4BCF-835F-7648228A903D}">
      <dsp:nvSpPr>
        <dsp:cNvPr id="0" name=""/>
        <dsp:cNvSpPr/>
      </dsp:nvSpPr>
      <dsp:spPr>
        <a:xfrm>
          <a:off x="333341" y="314509"/>
          <a:ext cx="4666783" cy="590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GB" sz="2000" b="1" kern="1200"/>
            <a:t>UK Funding Options:</a:t>
          </a:r>
          <a:endParaRPr lang="en-US" sz="2000" kern="1200"/>
        </a:p>
      </dsp:txBody>
      <dsp:txXfrm>
        <a:off x="362162" y="343330"/>
        <a:ext cx="4609141" cy="532758"/>
      </dsp:txXfrm>
    </dsp:sp>
    <dsp:sp modelId="{41C1D79D-E6E1-42BB-B45D-52A891BB5B21}">
      <dsp:nvSpPr>
        <dsp:cNvPr id="0" name=""/>
        <dsp:cNvSpPr/>
      </dsp:nvSpPr>
      <dsp:spPr>
        <a:xfrm>
          <a:off x="0" y="3217910"/>
          <a:ext cx="6666833" cy="1921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100000"/>
            </a:lnSpc>
            <a:spcBef>
              <a:spcPct val="0"/>
            </a:spcBef>
            <a:spcAft>
              <a:spcPct val="15000"/>
            </a:spcAft>
            <a:buChar char="•"/>
          </a:pPr>
          <a:r>
            <a:rPr lang="en-GB" sz="2000" i="1" kern="1200"/>
            <a:t>Theory:</a:t>
          </a:r>
          <a:r>
            <a:rPr lang="en-GB" sz="2000" kern="1200"/>
            <a:t> Varied healthcare financing models.</a:t>
          </a:r>
          <a:endParaRPr lang="en-US" sz="2000" kern="1200"/>
        </a:p>
        <a:p>
          <a:pPr marL="228600" lvl="1" indent="-228600" algn="l" defTabSz="889000">
            <a:lnSpc>
              <a:spcPct val="100000"/>
            </a:lnSpc>
            <a:spcBef>
              <a:spcPct val="0"/>
            </a:spcBef>
            <a:spcAft>
              <a:spcPct val="15000"/>
            </a:spcAft>
            <a:buChar char="•"/>
          </a:pPr>
          <a:r>
            <a:rPr lang="en-GB" sz="2000" i="1" kern="1200"/>
            <a:t>Policy:</a:t>
          </a:r>
          <a:r>
            <a:rPr lang="en-GB" sz="2000" kern="1200"/>
            <a:t> Public vs. private contributions.</a:t>
          </a:r>
          <a:endParaRPr lang="en-US" sz="2000" kern="1200"/>
        </a:p>
        <a:p>
          <a:pPr marL="228600" lvl="1" indent="-228600" algn="l" defTabSz="889000">
            <a:lnSpc>
              <a:spcPct val="100000"/>
            </a:lnSpc>
            <a:spcBef>
              <a:spcPct val="0"/>
            </a:spcBef>
            <a:spcAft>
              <a:spcPct val="15000"/>
            </a:spcAft>
            <a:buChar char="•"/>
          </a:pPr>
          <a:r>
            <a:rPr lang="en-GB" sz="2000" i="1" kern="1200"/>
            <a:t>Practice:</a:t>
          </a:r>
          <a:r>
            <a:rPr lang="en-GB" sz="2000" kern="1200"/>
            <a:t> Universal healthcare systems, insurance-based models.</a:t>
          </a:r>
          <a:endParaRPr lang="en-US" sz="2000" kern="1200"/>
        </a:p>
      </dsp:txBody>
      <dsp:txXfrm>
        <a:off x="0" y="3217910"/>
        <a:ext cx="6666833" cy="1921500"/>
      </dsp:txXfrm>
    </dsp:sp>
    <dsp:sp modelId="{85179808-3AF3-484E-8C43-654517247EBE}">
      <dsp:nvSpPr>
        <dsp:cNvPr id="0" name=""/>
        <dsp:cNvSpPr/>
      </dsp:nvSpPr>
      <dsp:spPr>
        <a:xfrm>
          <a:off x="333341" y="2922710"/>
          <a:ext cx="4666783" cy="590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GB" sz="2000" b="1" kern="1200"/>
            <a:t>Comparison with Other Countries:</a:t>
          </a:r>
          <a:endParaRPr lang="en-US" sz="2000" kern="1200"/>
        </a:p>
      </dsp:txBody>
      <dsp:txXfrm>
        <a:off x="362162" y="2951531"/>
        <a:ext cx="4609141" cy="532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A3D6F-21E1-4502-AE7E-AD6BD08F9D1E}">
      <dsp:nvSpPr>
        <dsp:cNvPr id="0" name=""/>
        <dsp:cNvSpPr/>
      </dsp:nvSpPr>
      <dsp:spPr>
        <a:xfrm>
          <a:off x="1963800" y="154464"/>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E41E8-CD45-4DF5-956B-245974FA7A8C}">
      <dsp:nvSpPr>
        <dsp:cNvPr id="0" name=""/>
        <dsp:cNvSpPr/>
      </dsp:nvSpPr>
      <dsp:spPr>
        <a:xfrm>
          <a:off x="559800" y="1840287"/>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GB" sz="3600" b="1" kern="1200"/>
            <a:t>End of Life Care:</a:t>
          </a:r>
          <a:endParaRPr lang="en-US" sz="3600" kern="1200"/>
        </a:p>
      </dsp:txBody>
      <dsp:txXfrm>
        <a:off x="559800" y="1840287"/>
        <a:ext cx="4320000" cy="648000"/>
      </dsp:txXfrm>
    </dsp:sp>
    <dsp:sp modelId="{476F0701-980A-430D-8CF5-F9D591FC43B8}">
      <dsp:nvSpPr>
        <dsp:cNvPr id="0" name=""/>
        <dsp:cNvSpPr/>
      </dsp:nvSpPr>
      <dsp:spPr>
        <a:xfrm>
          <a:off x="559800" y="2569135"/>
          <a:ext cx="4320000" cy="1627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i="1" kern="1200"/>
            <a:t>Theory:</a:t>
          </a:r>
          <a:r>
            <a:rPr lang="en-GB" sz="1700" kern="1200"/>
            <a:t> Compassionate support, and dignity (Dalal and Bruera, 2017).</a:t>
          </a:r>
          <a:endParaRPr lang="en-US" sz="1700" kern="1200"/>
        </a:p>
        <a:p>
          <a:pPr marL="0" lvl="0" indent="0" algn="ctr" defTabSz="755650">
            <a:lnSpc>
              <a:spcPct val="90000"/>
            </a:lnSpc>
            <a:spcBef>
              <a:spcPct val="0"/>
            </a:spcBef>
            <a:spcAft>
              <a:spcPct val="35000"/>
            </a:spcAft>
            <a:buNone/>
          </a:pPr>
          <a:r>
            <a:rPr lang="en-GB" sz="1700" i="1" kern="1200"/>
            <a:t>Policy:</a:t>
          </a:r>
          <a:r>
            <a:rPr lang="en-GB" sz="1700" kern="1200"/>
            <a:t> NHS Long Term Plan, End of Life Care Strategy.</a:t>
          </a:r>
          <a:endParaRPr lang="en-US" sz="1700" kern="1200"/>
        </a:p>
        <a:p>
          <a:pPr marL="0" lvl="0" indent="0" algn="ctr" defTabSz="755650">
            <a:lnSpc>
              <a:spcPct val="90000"/>
            </a:lnSpc>
            <a:spcBef>
              <a:spcPct val="0"/>
            </a:spcBef>
            <a:spcAft>
              <a:spcPct val="35000"/>
            </a:spcAft>
            <a:buNone/>
          </a:pPr>
          <a:r>
            <a:rPr lang="en-GB" sz="1700" i="1" kern="1200"/>
            <a:t>Practice:</a:t>
          </a:r>
          <a:r>
            <a:rPr lang="en-GB" sz="1700" kern="1200"/>
            <a:t> Holistic care addressing physical, emotional, and spiritual needs.</a:t>
          </a:r>
          <a:endParaRPr lang="en-US" sz="1700" kern="1200"/>
        </a:p>
      </dsp:txBody>
      <dsp:txXfrm>
        <a:off x="559800" y="2569135"/>
        <a:ext cx="4320000" cy="1627738"/>
      </dsp:txXfrm>
    </dsp:sp>
    <dsp:sp modelId="{2EF227C7-8457-4081-B44E-37345D3C65C5}">
      <dsp:nvSpPr>
        <dsp:cNvPr id="0" name=""/>
        <dsp:cNvSpPr/>
      </dsp:nvSpPr>
      <dsp:spPr>
        <a:xfrm>
          <a:off x="7039800" y="154464"/>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7802B-7B59-46E7-B732-EECE428D98BC}">
      <dsp:nvSpPr>
        <dsp:cNvPr id="0" name=""/>
        <dsp:cNvSpPr/>
      </dsp:nvSpPr>
      <dsp:spPr>
        <a:xfrm>
          <a:off x="5635800" y="1840287"/>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GB" sz="3600" b="1" kern="1200"/>
            <a:t>Palliative Care:</a:t>
          </a:r>
          <a:endParaRPr lang="en-US" sz="3600" kern="1200"/>
        </a:p>
      </dsp:txBody>
      <dsp:txXfrm>
        <a:off x="5635800" y="1840287"/>
        <a:ext cx="4320000" cy="648000"/>
      </dsp:txXfrm>
    </dsp:sp>
    <dsp:sp modelId="{E9DA3FAB-E9F2-43CE-9FCA-0A486F4C9A2F}">
      <dsp:nvSpPr>
        <dsp:cNvPr id="0" name=""/>
        <dsp:cNvSpPr/>
      </dsp:nvSpPr>
      <dsp:spPr>
        <a:xfrm>
          <a:off x="5635800" y="2569135"/>
          <a:ext cx="4320000" cy="1627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i="1" kern="1200"/>
            <a:t>Theory:</a:t>
          </a:r>
          <a:r>
            <a:rPr lang="en-GB" sz="1700" kern="1200"/>
            <a:t> Relieving suffering, and enhancing the quality of life (Hallenbeck, 2022). </a:t>
          </a:r>
          <a:endParaRPr lang="en-US" sz="1700" kern="1200"/>
        </a:p>
        <a:p>
          <a:pPr marL="0" lvl="0" indent="0" algn="ctr" defTabSz="755650">
            <a:lnSpc>
              <a:spcPct val="90000"/>
            </a:lnSpc>
            <a:spcBef>
              <a:spcPct val="0"/>
            </a:spcBef>
            <a:spcAft>
              <a:spcPct val="35000"/>
            </a:spcAft>
            <a:buNone/>
          </a:pPr>
          <a:r>
            <a:rPr lang="en-GB" sz="1700" i="1" kern="1200"/>
            <a:t>Policy:</a:t>
          </a:r>
          <a:r>
            <a:rPr lang="en-GB" sz="1700" kern="1200"/>
            <a:t> Access to high-quality care, person-centred approach.</a:t>
          </a:r>
          <a:endParaRPr lang="en-US" sz="1700" kern="1200"/>
        </a:p>
        <a:p>
          <a:pPr marL="0" lvl="0" indent="0" algn="ctr" defTabSz="755650">
            <a:lnSpc>
              <a:spcPct val="90000"/>
            </a:lnSpc>
            <a:spcBef>
              <a:spcPct val="0"/>
            </a:spcBef>
            <a:spcAft>
              <a:spcPct val="35000"/>
            </a:spcAft>
            <a:buNone/>
          </a:pPr>
          <a:r>
            <a:rPr lang="en-GB" sz="1700" i="1" kern="1200"/>
            <a:t>Practice:</a:t>
          </a:r>
          <a:r>
            <a:rPr lang="en-GB" sz="1700" kern="1200"/>
            <a:t> Multidisciplinary teams, symptom management, family support.</a:t>
          </a:r>
          <a:endParaRPr lang="en-US" sz="1700" kern="1200"/>
        </a:p>
      </dsp:txBody>
      <dsp:txXfrm>
        <a:off x="5635800" y="2569135"/>
        <a:ext cx="4320000" cy="1627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75343-08BC-4BC5-B2B6-BDDCF492845A}">
      <dsp:nvSpPr>
        <dsp:cNvPr id="0" name=""/>
        <dsp:cNvSpPr/>
      </dsp:nvSpPr>
      <dsp:spPr>
        <a:xfrm>
          <a:off x="0" y="39429"/>
          <a:ext cx="5393361" cy="56511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b="1"/>
          </a:pPr>
          <a:r>
            <a:rPr lang="en-GB" sz="2300" b="1" kern="1200"/>
            <a:t>Delivery Settings:</a:t>
          </a:r>
          <a:endParaRPr lang="en-US" sz="2300" kern="1200"/>
        </a:p>
      </dsp:txBody>
      <dsp:txXfrm>
        <a:off x="27586" y="67015"/>
        <a:ext cx="5338189" cy="509938"/>
      </dsp:txXfrm>
    </dsp:sp>
    <dsp:sp modelId="{F40F4896-EEA2-4973-8E04-B6FACA0B5953}">
      <dsp:nvSpPr>
        <dsp:cNvPr id="0" name=""/>
        <dsp:cNvSpPr/>
      </dsp:nvSpPr>
      <dsp:spPr>
        <a:xfrm>
          <a:off x="0" y="604538"/>
          <a:ext cx="5393361" cy="142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i="1" kern="1200"/>
            <a:t>Theory:</a:t>
          </a:r>
          <a:r>
            <a:rPr lang="en-GB" sz="1800" kern="1200"/>
            <a:t> Meeting individuals' preferences, and needs.</a:t>
          </a:r>
          <a:endParaRPr lang="en-US" sz="1800" kern="1200"/>
        </a:p>
        <a:p>
          <a:pPr marL="171450" lvl="1" indent="-171450" algn="l" defTabSz="800100">
            <a:lnSpc>
              <a:spcPct val="90000"/>
            </a:lnSpc>
            <a:spcBef>
              <a:spcPct val="0"/>
            </a:spcBef>
            <a:spcAft>
              <a:spcPct val="20000"/>
            </a:spcAft>
            <a:buChar char="•"/>
          </a:pPr>
          <a:r>
            <a:rPr lang="en-GB" sz="1800" i="1" kern="1200"/>
            <a:t>Policy:</a:t>
          </a:r>
          <a:r>
            <a:rPr lang="en-GB" sz="1800" kern="1200"/>
            <a:t> Accessibility, and choice in care settings.</a:t>
          </a:r>
          <a:endParaRPr lang="en-US" sz="1800" kern="1200"/>
        </a:p>
        <a:p>
          <a:pPr marL="171450" lvl="1" indent="-171450" algn="l" defTabSz="800100">
            <a:lnSpc>
              <a:spcPct val="90000"/>
            </a:lnSpc>
            <a:spcBef>
              <a:spcPct val="0"/>
            </a:spcBef>
            <a:spcAft>
              <a:spcPct val="20000"/>
            </a:spcAft>
            <a:buChar char="•"/>
          </a:pPr>
          <a:r>
            <a:rPr lang="en-GB" sz="1800" i="1" kern="1200"/>
            <a:t>Practice:</a:t>
          </a:r>
          <a:r>
            <a:rPr lang="en-GB" sz="1800" kern="1200"/>
            <a:t> Hospitals, hospices, homes, care facilities.</a:t>
          </a:r>
          <a:endParaRPr lang="en-US" sz="1800" kern="1200"/>
        </a:p>
      </dsp:txBody>
      <dsp:txXfrm>
        <a:off x="0" y="604538"/>
        <a:ext cx="5393361" cy="1428300"/>
      </dsp:txXfrm>
    </dsp:sp>
    <dsp:sp modelId="{251F8828-B60A-4C89-BD71-5BA10B48F523}">
      <dsp:nvSpPr>
        <dsp:cNvPr id="0" name=""/>
        <dsp:cNvSpPr/>
      </dsp:nvSpPr>
      <dsp:spPr>
        <a:xfrm>
          <a:off x="0" y="2032839"/>
          <a:ext cx="5393361" cy="56511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b="1"/>
          </a:pPr>
          <a:r>
            <a:rPr lang="en-GB" sz="2300" b="1" kern="1200"/>
            <a:t>Multidisciplinary Approach:</a:t>
          </a:r>
          <a:endParaRPr lang="en-US" sz="2300" kern="1200"/>
        </a:p>
      </dsp:txBody>
      <dsp:txXfrm>
        <a:off x="27586" y="2060425"/>
        <a:ext cx="5338189" cy="509938"/>
      </dsp:txXfrm>
    </dsp:sp>
    <dsp:sp modelId="{0C7799D2-86AC-4850-8BE9-CBB815106893}">
      <dsp:nvSpPr>
        <dsp:cNvPr id="0" name=""/>
        <dsp:cNvSpPr/>
      </dsp:nvSpPr>
      <dsp:spPr>
        <a:xfrm>
          <a:off x="0" y="2597949"/>
          <a:ext cx="5393361"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i="1" kern="1200"/>
            <a:t>Theory:</a:t>
          </a:r>
          <a:r>
            <a:rPr lang="en-GB" sz="1800" kern="1200"/>
            <a:t> Comprehensive support for patients, and families.</a:t>
          </a:r>
          <a:endParaRPr lang="en-US" sz="1800" kern="1200"/>
        </a:p>
        <a:p>
          <a:pPr marL="171450" lvl="1" indent="-171450" algn="l" defTabSz="800100">
            <a:lnSpc>
              <a:spcPct val="90000"/>
            </a:lnSpc>
            <a:spcBef>
              <a:spcPct val="0"/>
            </a:spcBef>
            <a:spcAft>
              <a:spcPct val="20000"/>
            </a:spcAft>
            <a:buChar char="•"/>
          </a:pPr>
          <a:r>
            <a:rPr lang="en-GB" sz="1800" i="1" kern="1200"/>
            <a:t>Policy:</a:t>
          </a:r>
          <a:r>
            <a:rPr lang="en-GB" sz="1800" kern="1200"/>
            <a:t> Integration of healthcare services (Abel, </a:t>
          </a:r>
          <a:r>
            <a:rPr lang="en-GB" sz="1800" kern="1200" err="1"/>
            <a:t>Kellehear</a:t>
          </a:r>
          <a:r>
            <a:rPr lang="en-GB" sz="1800" kern="1200"/>
            <a:t>, and </a:t>
          </a:r>
          <a:r>
            <a:rPr lang="en-GB" sz="1800" kern="1200" err="1"/>
            <a:t>Karapliagou</a:t>
          </a:r>
          <a:r>
            <a:rPr lang="en-GB" sz="1800" kern="1200"/>
            <a:t>, 2018).</a:t>
          </a:r>
          <a:r>
            <a:rPr lang="en-GB" sz="1800" kern="1200">
              <a:latin typeface="Aptos Display" panose="020F0302020204030204"/>
            </a:rPr>
            <a:t> </a:t>
          </a:r>
          <a:endParaRPr lang="en-US" sz="1800" kern="1200"/>
        </a:p>
        <a:p>
          <a:pPr marL="171450" lvl="1" indent="-171450" algn="l" defTabSz="800100">
            <a:lnSpc>
              <a:spcPct val="90000"/>
            </a:lnSpc>
            <a:spcBef>
              <a:spcPct val="0"/>
            </a:spcBef>
            <a:spcAft>
              <a:spcPct val="20000"/>
            </a:spcAft>
            <a:buChar char="•"/>
          </a:pPr>
          <a:r>
            <a:rPr lang="en-GB" sz="1800" i="1" kern="1200"/>
            <a:t>Practice:</a:t>
          </a:r>
          <a:r>
            <a:rPr lang="en-GB" sz="1800" kern="1200"/>
            <a:t> Doctors, nurses, social workers, and chaplains collaborating.</a:t>
          </a:r>
          <a:endParaRPr lang="en-US" sz="1800" kern="1200"/>
        </a:p>
      </dsp:txBody>
      <dsp:txXfrm>
        <a:off x="0" y="2597949"/>
        <a:ext cx="5393361" cy="1713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7D597-FEAB-4BC2-AD88-5F409E3DAA23}">
      <dsp:nvSpPr>
        <dsp:cNvPr id="0" name=""/>
        <dsp:cNvSpPr/>
      </dsp:nvSpPr>
      <dsp:spPr>
        <a:xfrm>
          <a:off x="668502" y="716933"/>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208AE-E793-406C-9792-50081BE41230}">
      <dsp:nvSpPr>
        <dsp:cNvPr id="0" name=""/>
        <dsp:cNvSpPr/>
      </dsp:nvSpPr>
      <dsp:spPr>
        <a:xfrm>
          <a:off x="21909" y="2112654"/>
          <a:ext cx="235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End-of-life care refers to support provided to individuals nearing the end of their lives, focusing on comfort and quality of life (National Institute for Health and Care Excellence, 2004). </a:t>
          </a:r>
          <a:endParaRPr lang="en-US" sz="1100" kern="1200"/>
        </a:p>
      </dsp:txBody>
      <dsp:txXfrm>
        <a:off x="21909" y="2112654"/>
        <a:ext cx="2351250" cy="855000"/>
      </dsp:txXfrm>
    </dsp:sp>
    <dsp:sp modelId="{DADD590C-53CD-46E2-B6E3-31F6B4CC50A2}">
      <dsp:nvSpPr>
        <dsp:cNvPr id="0" name=""/>
        <dsp:cNvSpPr/>
      </dsp:nvSpPr>
      <dsp:spPr>
        <a:xfrm>
          <a:off x="3431221" y="716933"/>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02C2C-FFFB-46F9-857B-D4D6D87EA708}">
      <dsp:nvSpPr>
        <dsp:cNvPr id="0" name=""/>
        <dsp:cNvSpPr/>
      </dsp:nvSpPr>
      <dsp:spPr>
        <a:xfrm>
          <a:off x="2784627" y="2112654"/>
          <a:ext cx="235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It's delivered through home-based care, hospices, hospitals, and residential care settings.</a:t>
          </a:r>
          <a:endParaRPr lang="en-US" sz="1100" kern="1200"/>
        </a:p>
      </dsp:txBody>
      <dsp:txXfrm>
        <a:off x="2784627" y="2112654"/>
        <a:ext cx="2351250" cy="85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545B3-7A47-45AD-9028-A33756CB817C}">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F90EB-D323-4445-B290-76880C09D4A3}">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60879B-E308-46CF-8A90-5A2449A7E5D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Legislation such as the Care Act 2014 emphasizes the duty of local authorities to assess and meet the care needs of older individuals.</a:t>
          </a:r>
          <a:endParaRPr lang="en-US" sz="1800" kern="1200"/>
        </a:p>
      </dsp:txBody>
      <dsp:txXfrm>
        <a:off x="836323" y="3399"/>
        <a:ext cx="9679276" cy="724089"/>
      </dsp:txXfrm>
    </dsp:sp>
    <dsp:sp modelId="{8A038F03-42B8-4C7C-9739-BF38ACE2D299}">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EF4CC-E802-4002-B1C8-67F4CA6C37C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BEEB83-E1B7-4712-8666-69E4FEDCA0C8}">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The Care Act underscores the importance of ensuring the safety and well-being of individuals, including the provision of suitable accommodation and support services.</a:t>
          </a:r>
          <a:endParaRPr lang="en-US" sz="1800" kern="1200"/>
        </a:p>
      </dsp:txBody>
      <dsp:txXfrm>
        <a:off x="836323" y="908511"/>
        <a:ext cx="9679276" cy="724089"/>
      </dsp:txXfrm>
    </dsp:sp>
    <dsp:sp modelId="{22E4BE71-B60B-4F14-AC0E-F782FFC3D6C8}">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CC370-232F-4557-BC86-91AC89151677}">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1F64E-22A6-4279-8B23-A8A38ABEA576}">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Remaining at home may not always align with these legislative mandates, especially if home environments pose risks to individuals' health and safety.</a:t>
          </a:r>
          <a:endParaRPr lang="en-US" sz="1800" kern="1200"/>
        </a:p>
      </dsp:txBody>
      <dsp:txXfrm>
        <a:off x="836323" y="1813624"/>
        <a:ext cx="9679276" cy="724089"/>
      </dsp:txXfrm>
    </dsp:sp>
    <dsp:sp modelId="{CB13D724-17CB-4F5A-9908-D6CFA1623A48}">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6774A-A567-49C7-B768-94F304EA85A1}">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2C777-99E9-44DF-8075-F9E49CE8B9A3}">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Therefore, alternative care settings may be necessary to address safety concerns and ensure compliance with legislative requirements. (care act 2014)</a:t>
          </a:r>
          <a:endParaRPr lang="en-US" sz="1800" kern="1200"/>
        </a:p>
      </dsp:txBody>
      <dsp:txXfrm>
        <a:off x="836323" y="2718736"/>
        <a:ext cx="9679276" cy="724089"/>
      </dsp:txXfrm>
    </dsp:sp>
    <dsp:sp modelId="{EA308189-CCB9-4827-A70D-C6BCF9B1AD9A}">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E0224-1C08-4C8B-8D3E-00C2E5E04D59}">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7F7BEE-9CEF-4047-9BF7-AFCBC0E39058}">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Policy initiatives, such as end-of-life care strategies and palliative care frameworks, guide the delivery of services and support for older people during their final stages of life.</a:t>
          </a:r>
          <a:endParaRPr lang="en-US" sz="1800" kern="1200"/>
        </a:p>
      </dsp:txBody>
      <dsp:txXfrm>
        <a:off x="836323" y="3623848"/>
        <a:ext cx="9679276"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02327-90C4-43D8-916F-EC72D054BA6F}">
      <dsp:nvSpPr>
        <dsp:cNvPr id="0" name=""/>
        <dsp:cNvSpPr/>
      </dsp:nvSpPr>
      <dsp:spPr>
        <a:xfrm>
          <a:off x="0" y="396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socioemotional selectivity theory suggests that as individuals age, they prioritize emotionally meaningful goals, such as spending time with loved ones and engaging in activities that enhance well-being (Carstensen, 1991).</a:t>
          </a:r>
          <a:endParaRPr lang="en-US" sz="1900" kern="1200"/>
        </a:p>
      </dsp:txBody>
      <dsp:txXfrm>
        <a:off x="51003" y="54972"/>
        <a:ext cx="10413594" cy="942803"/>
      </dsp:txXfrm>
    </dsp:sp>
    <dsp:sp modelId="{33C2EDCC-C2A2-423E-A4D7-B388F7D6FB61}">
      <dsp:nvSpPr>
        <dsp:cNvPr id="0" name=""/>
        <dsp:cNvSpPr/>
      </dsp:nvSpPr>
      <dsp:spPr>
        <a:xfrm>
          <a:off x="0" y="110349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Remaining at home may limit older individuals' ability to fulfill these goals, as caregiving responsibilities and safety concerns may restrict social interactions and meaningful activities.</a:t>
          </a:r>
          <a:endParaRPr lang="en-US" sz="1900" kern="1200"/>
        </a:p>
      </dsp:txBody>
      <dsp:txXfrm>
        <a:off x="51003" y="1154502"/>
        <a:ext cx="10413594" cy="942803"/>
      </dsp:txXfrm>
    </dsp:sp>
    <dsp:sp modelId="{33B8B78D-39CE-4E60-893D-0C5A615E3CA6}">
      <dsp:nvSpPr>
        <dsp:cNvPr id="0" name=""/>
        <dsp:cNvSpPr/>
      </dsp:nvSpPr>
      <dsp:spPr>
        <a:xfrm>
          <a:off x="0" y="220302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Alternative care settings, such as hospices or assisted living facilities, offer opportunities for older individuals to engage in social activities, receive professional care, and maintain emotional connections with peers.</a:t>
          </a:r>
          <a:endParaRPr lang="en-US" sz="1900" kern="1200"/>
        </a:p>
      </dsp:txBody>
      <dsp:txXfrm>
        <a:off x="51003" y="2254032"/>
        <a:ext cx="10413594" cy="942803"/>
      </dsp:txXfrm>
    </dsp:sp>
    <dsp:sp modelId="{52C3C3A5-9174-458A-B0CA-9F7219E832D9}">
      <dsp:nvSpPr>
        <dsp:cNvPr id="0" name=""/>
        <dsp:cNvSpPr/>
      </dsp:nvSpPr>
      <dsp:spPr>
        <a:xfrm>
          <a:off x="0" y="330255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Therefore, considering alternative care settings may better support older individuals' psychosocial well-being and fulfillment of meaningful goals as they age.</a:t>
          </a:r>
          <a:endParaRPr lang="en-US" sz="1900" kern="1200"/>
        </a:p>
      </dsp:txBody>
      <dsp:txXfrm>
        <a:off x="51003" y="3353562"/>
        <a:ext cx="10413594" cy="9428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102A4-76AA-40D5-A925-37BC8F92424F}">
      <dsp:nvSpPr>
        <dsp:cNvPr id="0" name=""/>
        <dsp:cNvSpPr/>
      </dsp:nvSpPr>
      <dsp:spPr>
        <a:xfrm>
          <a:off x="0" y="339116"/>
          <a:ext cx="5183188" cy="147869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Loss of Independence: Residential care may involve a loss of autonomy and control over daily routines and decision-making, leading to feelings of helplessness and dependence (Genet et al., 2011).</a:t>
          </a:r>
          <a:endParaRPr lang="en-US" sz="1700" kern="1200"/>
        </a:p>
      </dsp:txBody>
      <dsp:txXfrm>
        <a:off x="72184" y="411300"/>
        <a:ext cx="5038820" cy="1334329"/>
      </dsp:txXfrm>
    </dsp:sp>
    <dsp:sp modelId="{72640AED-7A9A-4442-9DD6-505BAFC572D5}">
      <dsp:nvSpPr>
        <dsp:cNvPr id="0" name=""/>
        <dsp:cNvSpPr/>
      </dsp:nvSpPr>
      <dsp:spPr>
        <a:xfrm>
          <a:off x="0" y="1866774"/>
          <a:ext cx="5183188" cy="147869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Quality of Care Concerns: Residential care settings may vary in terms of quality of care, staffing levels, and adherence to regulatory standards, raising concerns about neglect, abuse, or substandard treatment (Park et al., 2017).</a:t>
          </a:r>
          <a:endParaRPr lang="en-US" sz="1700" kern="1200"/>
        </a:p>
      </dsp:txBody>
      <dsp:txXfrm>
        <a:off x="72184" y="1938958"/>
        <a:ext cx="5038820" cy="133432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A2093FF-6971-5089-895F-EE1BF85FB7F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D97BF11-90ED-B75E-3EB8-5089D90AFE2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3458057-0350-4063-AF4B-F287940F9C6F}" type="datetimeFigureOut">
              <a:rPr lang="en-US" smtClean="0"/>
              <a:t>2/19/2024</a:t>
            </a:fld>
            <a:endParaRPr lang="en-US"/>
          </a:p>
        </p:txBody>
      </p:sp>
      <p:sp>
        <p:nvSpPr>
          <p:cNvPr id="4" name="Footer Placeholder 3">
            <a:extLst>
              <a:ext uri="{FF2B5EF4-FFF2-40B4-BE49-F238E27FC236}">
                <a16:creationId xmlns:a16="http://schemas.microsoft.com/office/drawing/2014/main" id="{141FACAC-F58D-B50D-22F2-1E926FE5E86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4994752-04A5-0AC5-BB7A-465EE8E61B9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C747B96-C3CD-4205-91B9-134192812543}" type="slidenum">
              <a:rPr lang="en-US" smtClean="0"/>
              <a:t>‹#›</a:t>
            </a:fld>
            <a:endParaRPr lang="en-US"/>
          </a:p>
        </p:txBody>
      </p:sp>
    </p:spTree>
    <p:extLst>
      <p:ext uri="{BB962C8B-B14F-4D97-AF65-F5344CB8AC3E}">
        <p14:creationId xmlns:p14="http://schemas.microsoft.com/office/powerpoint/2010/main" val="218546741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F90FA-35A5-4601-92A2-23D54E9F6139}" type="datetimeFigureOut">
              <a:rPr lang="en-US" smtClean="0"/>
              <a:t>2/19/2024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DA9C8-00BA-45AF-B0E5-BDB3AB99B69A}" type="slidenum">
              <a:rPr lang="en-US" smtClean="0"/>
              <a:t>‹#›</a:t>
            </a:fld>
            <a:endParaRPr lang="en-US"/>
          </a:p>
        </p:txBody>
      </p:sp>
    </p:spTree>
    <p:extLst>
      <p:ext uri="{BB962C8B-B14F-4D97-AF65-F5344CB8AC3E}">
        <p14:creationId xmlns:p14="http://schemas.microsoft.com/office/powerpoint/2010/main" val="145433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19139-C38B-BC52-D21E-6C0416697C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64929A-260E-5788-0372-A0A8921341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C28AC9-54A5-18CD-11B3-AAAC3A91EEE0}"/>
              </a:ext>
            </a:extLst>
          </p:cNvPr>
          <p:cNvSpPr>
            <a:spLocks noGrp="1"/>
          </p:cNvSpPr>
          <p:nvPr>
            <p:ph type="body" idx="1"/>
          </p:nvPr>
        </p:nvSpPr>
        <p:spPr/>
        <p:txBody>
          <a:bodyPr/>
          <a:lstStyle/>
          <a:p>
            <a:r>
              <a:rPr lang="en-US" dirty="0"/>
              <a:t>By </a:t>
            </a:r>
            <a:r>
              <a:rPr lang="en-US" dirty="0" err="1"/>
              <a:t>specialising</a:t>
            </a:r>
            <a:r>
              <a:rPr lang="en-US" dirty="0"/>
              <a:t> in in-domestic assistance, domiciliary care promotes independence and makes it viable for people to age in the region with an </a:t>
            </a:r>
            <a:r>
              <a:rPr lang="en-US" dirty="0" err="1"/>
              <a:t>individualised</a:t>
            </a:r>
            <a:r>
              <a:rPr lang="en-US" dirty="0"/>
              <a:t> guide. To assure the supply of superb care, regulations positioned precedence on carer guidance. In evaluation, residential care is to be had across the clock in particular locations and gives a more advanced degree of help in shared living environments which can be a challenge to staffing and facility necessities. Residential care ensures non-stop supervision and specialized sources for complicated wishes, whereas domiciliary care promotes independence and familiarity. Both techniques accommodate different needs and choices for senior care, considering all people's diplomas of independence and assistance needed.</a:t>
            </a:r>
          </a:p>
        </p:txBody>
      </p:sp>
      <p:sp>
        <p:nvSpPr>
          <p:cNvPr id="4" name="Slide Number Placeholder 3">
            <a:extLst>
              <a:ext uri="{FF2B5EF4-FFF2-40B4-BE49-F238E27FC236}">
                <a16:creationId xmlns:a16="http://schemas.microsoft.com/office/drawing/2014/main" id="{6D0ECD0C-D998-8142-A119-426E5876C41F}"/>
              </a:ext>
            </a:extLst>
          </p:cNvPr>
          <p:cNvSpPr>
            <a:spLocks noGrp="1"/>
          </p:cNvSpPr>
          <p:nvPr>
            <p:ph type="sldNum" sz="quarter" idx="5"/>
          </p:nvPr>
        </p:nvSpPr>
        <p:spPr/>
        <p:txBody>
          <a:bodyPr/>
          <a:lstStyle/>
          <a:p>
            <a:fld id="{240243E9-B4A1-4F91-A3B3-7A948BD7486D}" type="slidenum">
              <a:t>4</a:t>
            </a:fld>
            <a:endParaRPr lang="en-GB"/>
          </a:p>
        </p:txBody>
      </p:sp>
    </p:spTree>
    <p:extLst>
      <p:ext uri="{BB962C8B-B14F-4D97-AF65-F5344CB8AC3E}">
        <p14:creationId xmlns:p14="http://schemas.microsoft.com/office/powerpoint/2010/main" val="193062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70717-762B-D4CB-2E44-C6EC7105A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CAC33B-38F6-17E5-D14A-3697ECF5B0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82E74B-2CB5-4DEF-B60C-DAC3F78E973E}"/>
              </a:ext>
            </a:extLst>
          </p:cNvPr>
          <p:cNvSpPr>
            <a:spLocks noGrp="1"/>
          </p:cNvSpPr>
          <p:nvPr>
            <p:ph type="body" idx="1"/>
          </p:nvPr>
        </p:nvSpPr>
        <p:spPr/>
        <p:txBody>
          <a:bodyPr/>
          <a:lstStyle/>
          <a:p>
            <a:r>
              <a:rPr lang="en-US" dirty="0">
                <a:cs typeface="Calibri"/>
              </a:rPr>
              <a:t>Care finance within the UK combines personal coverage, NHS contributions, way-examined social care, and personal savings. On the other hand, different international locations have a whole lot of healthcare finance fashions, with various public and personal costs, consisting of regular healthcare systems and coverage-primarily based fashions. These systems alter the unique requirements and priorities of every kingdom's population to offer an equitable right of entry to care at the same time as reducing economic burdens. Countries attempt to acquire stability by providing entire care coverage and maintaining budgetary sustainability within their respective healthcare frameworks by way of navigating quite several investment options.</a:t>
            </a:r>
          </a:p>
        </p:txBody>
      </p:sp>
      <p:sp>
        <p:nvSpPr>
          <p:cNvPr id="4" name="Slide Number Placeholder 3">
            <a:extLst>
              <a:ext uri="{FF2B5EF4-FFF2-40B4-BE49-F238E27FC236}">
                <a16:creationId xmlns:a16="http://schemas.microsoft.com/office/drawing/2014/main" id="{E160B1A5-0391-439E-E567-10C7D141793C}"/>
              </a:ext>
            </a:extLst>
          </p:cNvPr>
          <p:cNvSpPr>
            <a:spLocks noGrp="1"/>
          </p:cNvSpPr>
          <p:nvPr>
            <p:ph type="sldNum" sz="quarter" idx="5"/>
          </p:nvPr>
        </p:nvSpPr>
        <p:spPr/>
        <p:txBody>
          <a:bodyPr/>
          <a:lstStyle/>
          <a:p>
            <a:fld id="{240243E9-B4A1-4F91-A3B3-7A948BD7486D}" type="slidenum">
              <a:t>5</a:t>
            </a:fld>
            <a:endParaRPr lang="en-GB"/>
          </a:p>
        </p:txBody>
      </p:sp>
    </p:spTree>
    <p:extLst>
      <p:ext uri="{BB962C8B-B14F-4D97-AF65-F5344CB8AC3E}">
        <p14:creationId xmlns:p14="http://schemas.microsoft.com/office/powerpoint/2010/main" val="3613781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07C4E-C922-8123-0660-69414267A4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25D906-27B5-DFD5-0E6E-66401D7479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D3B01C-D852-AC34-5267-D9EF8F3B52C6}"/>
              </a:ext>
            </a:extLst>
          </p:cNvPr>
          <p:cNvSpPr>
            <a:spLocks noGrp="1"/>
          </p:cNvSpPr>
          <p:nvPr>
            <p:ph type="body" idx="1"/>
          </p:nvPr>
        </p:nvSpPr>
        <p:spPr/>
        <p:txBody>
          <a:bodyPr/>
          <a:lstStyle/>
          <a:p>
            <a:r>
              <a:rPr lang="en-US" dirty="0"/>
              <a:t>Care finance within the UK combines personal coverage, NHS contributions, way-examined social care, and personal savings. On the other hand, different international locations have a whole lot of healthcare finance fashions, with various public and personal costs, consisting of regular healthcare systems and coverage-primarily based fashions. These systems alter the unique requirements and priorities of every kingdom's population to offer an equitable right of entry to care at the same time as reducing economic burdens. Countries attempt to acquire stability by providing entire care coverage and maintaining budgetary sustainability within their respective healthcare frameworks by way of navigating quite several investment options.</a:t>
            </a:r>
          </a:p>
        </p:txBody>
      </p:sp>
      <p:sp>
        <p:nvSpPr>
          <p:cNvPr id="4" name="Slide Number Placeholder 3">
            <a:extLst>
              <a:ext uri="{FF2B5EF4-FFF2-40B4-BE49-F238E27FC236}">
                <a16:creationId xmlns:a16="http://schemas.microsoft.com/office/drawing/2014/main" id="{9CBCE732-783C-1EDB-C018-FC72D9B49F99}"/>
              </a:ext>
            </a:extLst>
          </p:cNvPr>
          <p:cNvSpPr>
            <a:spLocks noGrp="1"/>
          </p:cNvSpPr>
          <p:nvPr>
            <p:ph type="sldNum" sz="quarter" idx="5"/>
          </p:nvPr>
        </p:nvSpPr>
        <p:spPr/>
        <p:txBody>
          <a:bodyPr/>
          <a:lstStyle/>
          <a:p>
            <a:fld id="{240243E9-B4A1-4F91-A3B3-7A948BD7486D}" type="slidenum">
              <a:t>6</a:t>
            </a:fld>
            <a:endParaRPr lang="en-GB"/>
          </a:p>
        </p:txBody>
      </p:sp>
    </p:spTree>
    <p:extLst>
      <p:ext uri="{BB962C8B-B14F-4D97-AF65-F5344CB8AC3E}">
        <p14:creationId xmlns:p14="http://schemas.microsoft.com/office/powerpoint/2010/main" val="4230891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C316C-FAF8-98E3-7279-C69411597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34D9E4-752F-ACAC-A303-4441106F3B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3864AD-E69A-C0A8-2B21-0B8D2D948B7E}"/>
              </a:ext>
            </a:extLst>
          </p:cNvPr>
          <p:cNvSpPr>
            <a:spLocks noGrp="1"/>
          </p:cNvSpPr>
          <p:nvPr>
            <p:ph type="body" idx="1"/>
          </p:nvPr>
        </p:nvSpPr>
        <p:spPr/>
        <p:txBody>
          <a:bodyPr/>
          <a:lstStyle/>
          <a:p>
            <a:r>
              <a:rPr lang="en-US" dirty="0"/>
              <a:t>End-of-life and palliative care offerings are furnished in a way that respects patients' alternatives and desires when policies assisting accessibility and preference are in the area. Services are supplied in several settings, along with hospitals, hospices, houses, and care </a:t>
            </a:r>
            <a:r>
              <a:rPr lang="en-US" dirty="0" err="1"/>
              <a:t>centres</a:t>
            </a:r>
            <a:r>
              <a:rPr lang="en-US" dirty="0"/>
              <a:t>. A multidisciplinary technique combines clinical services through taking part with social people, chaplains, nurses, and doctors to provide all-encompassing treatment. These </a:t>
            </a:r>
            <a:r>
              <a:rPr lang="en-US" dirty="0" err="1"/>
              <a:t>programmes</a:t>
            </a:r>
            <a:r>
              <a:rPr lang="en-US" dirty="0"/>
              <a:t> are trying to address the special necessities of patients and their families with the aid of embracing various environments and interdisciplinary teamwork, encouraging a type and </a:t>
            </a:r>
            <a:r>
              <a:rPr lang="en-US" dirty="0" err="1"/>
              <a:t>individualised</a:t>
            </a:r>
            <a:r>
              <a:rPr lang="en-US" dirty="0"/>
              <a:t> method to the availability of up-of-life care.</a:t>
            </a:r>
          </a:p>
        </p:txBody>
      </p:sp>
      <p:sp>
        <p:nvSpPr>
          <p:cNvPr id="4" name="Slide Number Placeholder 3">
            <a:extLst>
              <a:ext uri="{FF2B5EF4-FFF2-40B4-BE49-F238E27FC236}">
                <a16:creationId xmlns:a16="http://schemas.microsoft.com/office/drawing/2014/main" id="{D7ACD8F4-FB66-9C3B-62CA-0FACAE9BD0FF}"/>
              </a:ext>
            </a:extLst>
          </p:cNvPr>
          <p:cNvSpPr>
            <a:spLocks noGrp="1"/>
          </p:cNvSpPr>
          <p:nvPr>
            <p:ph type="sldNum" sz="quarter" idx="5"/>
          </p:nvPr>
        </p:nvSpPr>
        <p:spPr/>
        <p:txBody>
          <a:bodyPr/>
          <a:lstStyle/>
          <a:p>
            <a:fld id="{240243E9-B4A1-4F91-A3B3-7A948BD7486D}" type="slidenum">
              <a:t>7</a:t>
            </a:fld>
            <a:endParaRPr lang="en-GB"/>
          </a:p>
        </p:txBody>
      </p:sp>
    </p:spTree>
    <p:extLst>
      <p:ext uri="{BB962C8B-B14F-4D97-AF65-F5344CB8AC3E}">
        <p14:creationId xmlns:p14="http://schemas.microsoft.com/office/powerpoint/2010/main" val="4059433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FBE58-0C89-26B4-BCDD-57827FA28E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DBC71D-1F8C-0B02-E5D5-553662534E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569F29-EE6C-E518-9354-F989DC8FF3AD}"/>
              </a:ext>
            </a:extLst>
          </p:cNvPr>
          <p:cNvSpPr>
            <a:spLocks noGrp="1"/>
          </p:cNvSpPr>
          <p:nvPr>
            <p:ph type="body" idx="1"/>
          </p:nvPr>
        </p:nvSpPr>
        <p:spPr/>
        <p:txBody>
          <a:bodyPr/>
          <a:lstStyle/>
          <a:p>
            <a:r>
              <a:rPr lang="en-US" dirty="0"/>
              <a:t>Residential care offers advantages including social interplay, 24/7 help, regulated exquisite care, and a higher level of assistance in comparison to domiciliary care. Conversely, domiciliary care fosters independence, permitting seniors to age in a familiar setting. Each method addresses the precise desires and choices of people requiring help. While residential care offers a supportive community and steady supervision, domiciliary care promotes autonomy and comfort within one's domestic surroundings. Both alternatives play crucial roles in ensuring elderly people receive appropriate care tailored to their precise situations, enhancing their high-quality existence and well-being.</a:t>
            </a:r>
          </a:p>
        </p:txBody>
      </p:sp>
      <p:sp>
        <p:nvSpPr>
          <p:cNvPr id="4" name="Slide Number Placeholder 3">
            <a:extLst>
              <a:ext uri="{FF2B5EF4-FFF2-40B4-BE49-F238E27FC236}">
                <a16:creationId xmlns:a16="http://schemas.microsoft.com/office/drawing/2014/main" id="{3F729B14-8F27-3117-981A-907811C3E89A}"/>
              </a:ext>
            </a:extLst>
          </p:cNvPr>
          <p:cNvSpPr>
            <a:spLocks noGrp="1"/>
          </p:cNvSpPr>
          <p:nvPr>
            <p:ph type="sldNum" sz="quarter" idx="5"/>
          </p:nvPr>
        </p:nvSpPr>
        <p:spPr/>
        <p:txBody>
          <a:bodyPr/>
          <a:lstStyle/>
          <a:p>
            <a:fld id="{240243E9-B4A1-4F91-A3B3-7A948BD7486D}" type="slidenum">
              <a:t>8</a:t>
            </a:fld>
            <a:endParaRPr lang="en-GB"/>
          </a:p>
        </p:txBody>
      </p:sp>
    </p:spTree>
    <p:extLst>
      <p:ext uri="{BB962C8B-B14F-4D97-AF65-F5344CB8AC3E}">
        <p14:creationId xmlns:p14="http://schemas.microsoft.com/office/powerpoint/2010/main" val="182987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90A72-962B-DC41-7E36-EE416C6DF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A3275-5439-F21D-9593-0576B6B5E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BE5789-06DA-E184-65D3-1A1911621A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A3D8AB-3FC6-5493-D178-12CFBABCF7E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84164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2DABE-9F97-6FC9-7444-8ABF9D7FE9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442DC-ADD9-D7E9-6001-6420DBE8B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5D9E1A-B48C-4D02-CFD3-E84C207C8E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655D4A-C593-873C-67A3-6264589BBAB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3496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FA96C-3F77-6FA4-B541-D0773CA3FE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07C0D9-05E1-1B9C-3B5D-FF6A4A81A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5CE188-F9FF-93FF-502B-A3065F304B56}"/>
              </a:ext>
            </a:extLst>
          </p:cNvPr>
          <p:cNvSpPr>
            <a:spLocks noGrp="1"/>
          </p:cNvSpPr>
          <p:nvPr>
            <p:ph type="body" idx="1"/>
          </p:nvPr>
        </p:nvSpPr>
        <p:spPr/>
        <p:txBody>
          <a:bodyPr/>
          <a:lstStyle/>
          <a:p>
            <a:r>
              <a:rPr lang="en-US" dirty="0"/>
              <a:t>Patient-centeredness is described as the foundation for the three concepts in its core principles of equality and power sharing between health care professionals</a:t>
            </a:r>
          </a:p>
          <a:p>
            <a:r>
              <a:rPr lang="en-US" dirty="0"/>
              <a:t>and patients. Where person-centred care reflects the overall goal for the health care professional and patient relationships, shared decision making, self-management</a:t>
            </a:r>
          </a:p>
          <a:p>
            <a:r>
              <a:rPr lang="en-US" dirty="0"/>
              <a:t>support, and care and support planning are seen as building blocks for this approach (</a:t>
            </a:r>
            <a:r>
              <a:rPr lang="en-US" dirty="0" err="1"/>
              <a:t>Lhussier</a:t>
            </a:r>
            <a:r>
              <a:rPr lang="en-US" dirty="0"/>
              <a:t> M,2013) .Patients want to be more involved in their care and pointing to the problems that can arise from a lack of involvement(NHS Foundation Trust,2014).</a:t>
            </a:r>
          </a:p>
          <a:p>
            <a:endParaRPr lang="en-US" dirty="0"/>
          </a:p>
          <a:p>
            <a:endParaRPr lang="en-US" dirty="0"/>
          </a:p>
        </p:txBody>
      </p:sp>
      <p:sp>
        <p:nvSpPr>
          <p:cNvPr id="4" name="Slide Number Placeholder 3">
            <a:extLst>
              <a:ext uri="{FF2B5EF4-FFF2-40B4-BE49-F238E27FC236}">
                <a16:creationId xmlns:a16="http://schemas.microsoft.com/office/drawing/2014/main" id="{7EC6559D-E8D4-CC4D-78D6-B175AC3BF3E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6800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0715E-F879-62E6-7CB6-8657F4ACD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B766F-EE82-3AEB-B9B2-5E653FFEF2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731C4A-16A5-53B8-E686-73290AFC01FD}"/>
              </a:ext>
            </a:extLst>
          </p:cNvPr>
          <p:cNvSpPr>
            <a:spLocks noGrp="1"/>
          </p:cNvSpPr>
          <p:nvPr>
            <p:ph type="body" idx="1"/>
          </p:nvPr>
        </p:nvSpPr>
        <p:spPr/>
        <p:txBody>
          <a:bodyPr/>
          <a:lstStyle/>
          <a:p>
            <a:r>
              <a:rPr lang="en-US" dirty="0"/>
              <a:t>Experienced and highly trained staff providing  quality care.</a:t>
            </a:r>
          </a:p>
          <a:p>
            <a:r>
              <a:rPr lang="en-US" dirty="0"/>
              <a:t>Personalized  care plan which meet individual needs.</a:t>
            </a:r>
          </a:p>
          <a:p>
            <a:r>
              <a:rPr lang="en-US" dirty="0"/>
              <a:t>Maintain  the person independences .</a:t>
            </a:r>
          </a:p>
          <a:p>
            <a:r>
              <a:rPr lang="en-US" dirty="0"/>
              <a:t>Partnership and collaboration with Health Providers.</a:t>
            </a:r>
          </a:p>
          <a:p>
            <a:r>
              <a:rPr lang="en-US" dirty="0"/>
              <a:t>Incorporating health tech, telehealth monitoring system.</a:t>
            </a:r>
          </a:p>
          <a:p>
            <a:endParaRPr lang="en-US" dirty="0"/>
          </a:p>
          <a:p>
            <a:endParaRPr lang="en-US" dirty="0"/>
          </a:p>
        </p:txBody>
      </p:sp>
      <p:sp>
        <p:nvSpPr>
          <p:cNvPr id="4" name="Slide Number Placeholder 3">
            <a:extLst>
              <a:ext uri="{FF2B5EF4-FFF2-40B4-BE49-F238E27FC236}">
                <a16:creationId xmlns:a16="http://schemas.microsoft.com/office/drawing/2014/main" id="{C4B6DD39-592A-A008-D037-9B72136F89C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53249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9035E-3AC6-C86B-1104-7CF7777A6A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AE3284-B2FC-C581-64E5-A72C2331B3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31D424-2685-4248-1BB9-AC228018032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68E7AF8-C35D-E924-B344-5F5443A5D94B}"/>
              </a:ext>
            </a:extLst>
          </p:cNvPr>
          <p:cNvSpPr>
            <a:spLocks noGrp="1"/>
          </p:cNvSpPr>
          <p:nvPr>
            <p:ph type="sldNum" sz="quarter" idx="5"/>
          </p:nvPr>
        </p:nvSpPr>
        <p:spPr/>
        <p:txBody>
          <a:bodyPr/>
          <a:lstStyle/>
          <a:p>
            <a:fld id="{B466E866-398E-453F-89EF-3ED1C769908D}" type="slidenum">
              <a:rPr lang="en-US" smtClean="0"/>
              <a:t>17</a:t>
            </a:fld>
            <a:endParaRPr lang="en-US"/>
          </a:p>
        </p:txBody>
      </p:sp>
    </p:spTree>
    <p:extLst>
      <p:ext uri="{BB962C8B-B14F-4D97-AF65-F5344CB8AC3E}">
        <p14:creationId xmlns:p14="http://schemas.microsoft.com/office/powerpoint/2010/main" val="2203265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DF69B-D498-1B3A-B116-733F418F19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4D2FEC-244A-6825-ABAF-7C428A0494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DFA3A2-386E-76B7-3043-9F1F901D8E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B1947A-062F-2D75-2B34-ED58581BE50A}"/>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34569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48E11-73EB-006C-3F2E-D44A6432C2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5662E-3B99-AC1C-BF7F-BB56EA053E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6E92EA-A7E6-4758-B904-FBEAA878C12E}"/>
              </a:ext>
            </a:extLst>
          </p:cNvPr>
          <p:cNvSpPr>
            <a:spLocks noGrp="1"/>
          </p:cNvSpPr>
          <p:nvPr>
            <p:ph type="body" idx="1"/>
          </p:nvPr>
        </p:nvSpPr>
        <p:spPr/>
        <p:txBody>
          <a:bodyPr/>
          <a:lstStyle/>
          <a:p>
            <a:r>
              <a:rPr lang="en-US" dirty="0"/>
              <a:t>The findings show that good relationships built on familiarity, regularity, and consistency between an older person and caregiver significantly boost feelings of autonomy. A sense of autonomy is made possible when professional caregivers are aware of the different ways that people age. Furthermore, understanding the importance that an older person places on their home space all contribute to better care(Hughes,2020).</a:t>
            </a:r>
          </a:p>
          <a:p>
            <a:endParaRPr lang="en-US" dirty="0"/>
          </a:p>
        </p:txBody>
      </p:sp>
      <p:sp>
        <p:nvSpPr>
          <p:cNvPr id="4" name="Slide Number Placeholder 3">
            <a:extLst>
              <a:ext uri="{FF2B5EF4-FFF2-40B4-BE49-F238E27FC236}">
                <a16:creationId xmlns:a16="http://schemas.microsoft.com/office/drawing/2014/main" id="{674CE2F3-3C53-1CAE-1162-E3D435C804D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6324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22B7E-3055-6C18-5495-AA8FA74F62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49F542-C38A-A3C7-D48E-E9C1E0D1B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B35CFE-5D50-BA39-0EAE-3984439C9665}"/>
              </a:ext>
            </a:extLst>
          </p:cNvPr>
          <p:cNvSpPr>
            <a:spLocks noGrp="1"/>
          </p:cNvSpPr>
          <p:nvPr>
            <p:ph type="body" idx="1"/>
          </p:nvPr>
        </p:nvSpPr>
        <p:spPr/>
        <p:txBody>
          <a:bodyPr/>
          <a:lstStyle/>
          <a:p>
            <a:r>
              <a:rPr lang="en-US" dirty="0"/>
              <a:t>The Care Act(2014) sets out a clear legal framework for how local authorities and other parts of the system should protect adults at risk of abuse or neglect. </a:t>
            </a:r>
          </a:p>
          <a:p>
            <a:endParaRPr lang="en-US" dirty="0"/>
          </a:p>
        </p:txBody>
      </p:sp>
      <p:sp>
        <p:nvSpPr>
          <p:cNvPr id="4" name="Slide Number Placeholder 3">
            <a:extLst>
              <a:ext uri="{FF2B5EF4-FFF2-40B4-BE49-F238E27FC236}">
                <a16:creationId xmlns:a16="http://schemas.microsoft.com/office/drawing/2014/main" id="{69D14679-99DE-6EE7-2E0A-BC2916EF6050}"/>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72248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A2918-B8E8-81AA-3E36-7F1F27E252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C46731-B3AF-AC70-9761-28FDEBD28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E26F4A-60D7-C79E-6CC6-174249DBED58}"/>
              </a:ext>
            </a:extLst>
          </p:cNvPr>
          <p:cNvSpPr>
            <a:spLocks noGrp="1"/>
          </p:cNvSpPr>
          <p:nvPr>
            <p:ph type="body" idx="1"/>
          </p:nvPr>
        </p:nvSpPr>
        <p:spPr/>
        <p:txBody>
          <a:bodyPr/>
          <a:lstStyle/>
          <a:p>
            <a:r>
              <a:rPr lang="en-US" dirty="0"/>
              <a:t>Home care : Equipment fitting. Management  for wheelchairs, supportive devices or monitors. Adapting equipment.</a:t>
            </a:r>
          </a:p>
          <a:p>
            <a:r>
              <a:rPr lang="en-US" dirty="0"/>
              <a:t>Care home : For older adults living in congregate long term care settings, loneliness is a common phenomenon, with cross-sectional studies suggesting links to depression, suicidal ideation, and frailty(Lapane,2022).</a:t>
            </a:r>
          </a:p>
        </p:txBody>
      </p:sp>
      <p:sp>
        <p:nvSpPr>
          <p:cNvPr id="4" name="Slide Number Placeholder 3">
            <a:extLst>
              <a:ext uri="{FF2B5EF4-FFF2-40B4-BE49-F238E27FC236}">
                <a16:creationId xmlns:a16="http://schemas.microsoft.com/office/drawing/2014/main" id="{DDE362A5-1D29-CD54-D138-FE5439E0A2A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7891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BF427-BB4B-79F1-B5C4-DD30CAB3AC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B7DAC2-15AA-7294-47B7-C44F58AA7D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AD04E-870D-3BCA-739E-1E711210E06A}"/>
              </a:ext>
            </a:extLst>
          </p:cNvPr>
          <p:cNvSpPr>
            <a:spLocks noGrp="1"/>
          </p:cNvSpPr>
          <p:nvPr>
            <p:ph type="body" idx="1"/>
          </p:nvPr>
        </p:nvSpPr>
        <p:spPr/>
        <p:txBody>
          <a:bodyPr/>
          <a:lstStyle/>
          <a:p>
            <a:r>
              <a:rPr lang="en-US" dirty="0"/>
              <a:t>The findings highlight the difficulties that residential care homes face, including high levels of healthcare needs between residents, the demands of caring for residents with dementia, changes in care staff knowledge and skill set, inequity in the level of healthcare support, the challenges of building a good relationship with DNs, and funding pressures on care homes (Dudman,2018).</a:t>
            </a:r>
          </a:p>
        </p:txBody>
      </p:sp>
      <p:sp>
        <p:nvSpPr>
          <p:cNvPr id="4" name="Slide Number Placeholder 3">
            <a:extLst>
              <a:ext uri="{FF2B5EF4-FFF2-40B4-BE49-F238E27FC236}">
                <a16:creationId xmlns:a16="http://schemas.microsoft.com/office/drawing/2014/main" id="{94143696-AA6A-9458-A7D6-AD39AA49427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7953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25BCC-3C50-1073-2FFF-622522A0DF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4E129C-5825-884F-8B16-764804013A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CA2F83-9691-8860-C2E0-AD6003574D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D5A5827-73C3-8B8F-8290-16A14A2C900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406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6AEE-77D1-1962-18B5-C07F44223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C3E2EDF-53C5-F607-BC7C-95D58E76A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D1150C2-4A5B-EF48-1FA2-8B866B719D4C}"/>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514AB7E0-19C3-4F2F-7763-B14FA404E1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8DA185-BEE2-E304-7CDF-BE09C29C66D5}"/>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865545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15818-2D51-5010-C647-3927E8E1BB7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917282-D263-9A7B-93CC-692E8823C9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C64209-AA3C-2454-2739-09885484D7A2}"/>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2D232F10-D417-4366-774D-C65F449DD7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203F36-EDF6-F4EA-0201-08BE44CE0280}"/>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586914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59EF8-D820-7992-555E-BBB77D6A0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C4F0995-6101-444B-8EB3-A4D776FC54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B85E42-E950-1963-025E-BF2913FB1117}"/>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B24EE16B-D445-A755-4903-711BCFB8E7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43BFFC-D489-2044-A519-1C2878710865}"/>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85753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C186C-D2A9-2503-6A8F-DF7EA375F9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A75FE6-E16B-9029-1979-14BDE89D70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2805C6F-BFF5-E1CC-ED9A-963E897E8E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FBA08A-3CE4-F1E3-1239-4DDA9B11FFC2}"/>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id="{63294EE9-9C52-13D8-0F54-6155A8F28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CA5EE-F17B-3F69-568E-ACB42681640A}"/>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71345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57734-EFC0-FF5D-6A2C-3B63E7A139B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24AE20C-AB5F-04BA-6D4C-81E9F834BF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625455-A830-7A54-A450-B01BE64D22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F29BE9-9251-80FA-062F-7AA9E7E4B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B2F04F-7D9D-31B3-47EA-09557ABFA0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8B64B2-6C7B-6F8C-E0F4-9FA59BE17103}"/>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8" name="Footer Placeholder 7">
            <a:extLst>
              <a:ext uri="{FF2B5EF4-FFF2-40B4-BE49-F238E27FC236}">
                <a16:creationId xmlns:a16="http://schemas.microsoft.com/office/drawing/2014/main" id="{B1980281-7721-2487-9FF0-2C787796C6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4CB727-5159-AAAE-0854-1D7593CF0967}"/>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4185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0E10F-3708-F067-7B95-3ACAF502BC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44E1309-1860-61FE-A25B-ADCBB003EA09}"/>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4" name="Footer Placeholder 3">
            <a:extLst>
              <a:ext uri="{FF2B5EF4-FFF2-40B4-BE49-F238E27FC236}">
                <a16:creationId xmlns:a16="http://schemas.microsoft.com/office/drawing/2014/main" id="{031AB291-5D53-F7D1-F806-61A7204F2A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6D5E2C-BB82-C344-E6D2-068A30870F61}"/>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1577566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17D816-0CBF-5950-9FA8-AFB03B848FB4}"/>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3" name="Footer Placeholder 2">
            <a:extLst>
              <a:ext uri="{FF2B5EF4-FFF2-40B4-BE49-F238E27FC236}">
                <a16:creationId xmlns:a16="http://schemas.microsoft.com/office/drawing/2014/main" id="{490CA265-27AB-693E-F740-75FF67E15C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406B98-BC03-F8A9-D087-72008A2143F4}"/>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29777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6FB7D-FCFB-52AB-A484-F11646AEA7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DB2BAB-9916-C748-3941-4188AAECF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0264DF-2677-0C5B-DB48-857E71FEB6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AD248F-E296-43E1-B693-34BA9FCB775E}"/>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id="{827CB917-5BDF-4417-3957-1A64C82A97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2A157-4581-A239-EAF4-BB24FAE205EB}"/>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18703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6A39D-26D1-9945-2E8F-9111938518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9E36FD-FE48-FBF3-EF84-84282C1186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BDC2815-7CB5-5BB6-BBA5-BECC7086E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179BD3-6230-2696-934C-97BA97DC68D8}"/>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id="{27FE646B-E0A9-2A1B-ED86-6018AA2DD9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EC6C4C-3369-476F-ABA3-EFA14A43B75D}"/>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890349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F10FD-0F50-BDCC-AA04-CFDB54E5A0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C6FC51-2E43-7D64-2D7A-A3796081A4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0047BF-93BF-CAE0-B2C5-A3C6B78D7A0F}"/>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FAF13C2F-7090-EA85-2BD7-54B1D594CB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E3FADE-C6B8-4051-1939-E144F989B5EB}"/>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66904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7F723A-7263-6129-B190-28FD8F16B1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6A0CE6-C169-B303-2FCF-A15003A3D6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A1771A-FAF2-731B-889C-79A0F7443F4F}"/>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187C22B8-A5AC-68C8-1B06-77B800B75E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DA1C39-DB85-C2DB-E1B5-59A6D23BF543}"/>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4154280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pPr defTabSz="304815"/>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3312508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pPr defTabSz="304815"/>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4103059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70"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70" y="3602038"/>
            <a:ext cx="9001462"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pPr defTabSz="304815"/>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30511513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7"/>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9"/>
            <a:ext cx="9733512" cy="1500187"/>
          </a:xfrm>
        </p:spPr>
        <p:txBody>
          <a:bodyPr/>
          <a:lstStyle>
            <a:lvl1pPr marL="0" indent="0" algn="ctr">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pPr defTabSz="304815"/>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1566367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863121-5BEB-768F-E015-3FD373E44F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88C4BC-F2E4-2DD8-24D9-714815879F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ACD90B-1364-79B1-76F9-160EAF5B0D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F9462BDE-9E0E-18C1-1C68-2DAF66F4E4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4B80A2D-2741-AE1C-BF4C-B4A35F3B6D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A7B87-6697-42C0-9B02-79B20969ECD8}" type="slidenum">
              <a:rPr lang="en-US" smtClean="0"/>
              <a:t>‹#›</a:t>
            </a:fld>
            <a:endParaRPr lang="en-US"/>
          </a:p>
        </p:txBody>
      </p:sp>
    </p:spTree>
    <p:extLst>
      <p:ext uri="{BB962C8B-B14F-4D97-AF65-F5344CB8AC3E}">
        <p14:creationId xmlns:p14="http://schemas.microsoft.com/office/powerpoint/2010/main" val="2622041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6" y="609601"/>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6"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6"/>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D8BD707-D9CF-40AE-B4C6-C98DA3205C09}" type="datetimeFigureOut">
              <a:rPr lang="en-US" smtClean="0"/>
              <a:pPr/>
              <a:t>2/19/2024</a:t>
            </a:fld>
            <a:endParaRPr lang="en-US"/>
          </a:p>
        </p:txBody>
      </p:sp>
      <p:sp>
        <p:nvSpPr>
          <p:cNvPr id="5" name="Footer Placeholder 4"/>
          <p:cNvSpPr>
            <a:spLocks noGrp="1"/>
          </p:cNvSpPr>
          <p:nvPr>
            <p:ph type="ftr" sz="quarter" idx="3"/>
          </p:nvPr>
        </p:nvSpPr>
        <p:spPr>
          <a:xfrm>
            <a:off x="913795" y="5883276"/>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2" y="5883276"/>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154971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ctr" defTabSz="914446"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11" indent="-228611" algn="l" defTabSz="914446"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34" indent="-228611" algn="l" defTabSz="914446"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57" indent="-228611" algn="l" defTabSz="914446"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80" indent="-228611" algn="l" defTabSz="914446"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503"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726"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949"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171"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394"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powerpoint.officeapps.live.com/pods/ppt.aspx?ui=en-GB&amp;rs=en-GB&amp;new=1&amp;wdenableroaming=1&amp;mscc=1&amp;wdodb=1&amp;hid=9SaFfV%2BwwEmsfDZp5Se24w.0.0&amp;sc=%7b%22pmo%22:%22https://onedrive.live.com%22%7d&amp;wdnewandopenct=1708067780593&amp;wdorigin=SDX.Skydrive*Root&amp;wdprevioussessionsrc=HarmonyWeb&amp;wdprevioussession=f3ff61bb-4270-4d31-bba3-b9e0f4725d08&amp;uih=onedrivecom&amp;jsapi=1&amp;jsapiver=v2&amp;corrid=b2e79a39-4969-4e21-a364-ad4711034aeb&amp;usid=b2e79a39-4969-4e21-a364-ad4711034aeb&amp;newsession=1&amp;sftc=1&amp;uihit=editaspx&amp;muv=1&amp;dchat=1&amp;wdhostclicktime=1708067788355&amp;wdpodsurl=https://powerpoint.officeapps.live.com/pods/&amp;wdpopsurl=https://powerpoint.officeapps.live.com/&amp;wdoverrides=devicepixelratio:1.25,RenderGifSlideShow:true&amp;filename=Presentation%2046.pptx&amp;filegeturlbool=true&amp;ro=false&amp;fastboot=true&amp;noauth=1&amp;thpanel=639&amp;sw=1212&amp;sh=586&amp;postmessagetoken=b2e79a39-4969-4e21-a364-ad4711034aeb#_Toc158979959" TargetMode="External"/><Relationship Id="rId7" Type="http://schemas.openxmlformats.org/officeDocument/2006/relationships/hyperlink" Target="https://powerpoint.officeapps.live.com/pods/ppt.aspx?ui=en-GB&amp;rs=en-GB&amp;new=1&amp;wdenableroaming=1&amp;mscc=1&amp;wdodb=1&amp;hid=9SaFfV%2BwwEmsfDZp5Se24w.0.0&amp;sc=%7b%22pmo%22:%22https://onedrive.live.com%22%7d&amp;wdnewandopenct=1708067780593&amp;wdorigin=SDX.Skydrive*Root&amp;wdprevioussessionsrc=HarmonyWeb&amp;wdprevioussession=f3ff61bb-4270-4d31-bba3-b9e0f4725d08&amp;uih=onedrivecom&amp;jsapi=1&amp;jsapiver=v2&amp;corrid=b2e79a39-4969-4e21-a364-ad4711034aeb&amp;usid=b2e79a39-4969-4e21-a364-ad4711034aeb&amp;newsession=1&amp;sftc=1&amp;uihit=editaspx&amp;muv=1&amp;dchat=1&amp;wdhostclicktime=1708067788355&amp;wdpodsurl=https://powerpoint.officeapps.live.com/pods/&amp;wdpopsurl=https://powerpoint.officeapps.live.com/&amp;wdoverrides=devicepixelratio:1.25,RenderGifSlideShow:true&amp;filename=Presentation%2046.pptx&amp;filegeturlbool=true&amp;ro=false&amp;fastboot=true&amp;noauth=1&amp;thpanel=639&amp;sw=1212&amp;sh=586&amp;postmessagetoken=b2e79a39-4969-4e21-a364-ad4711034aeb#_Toc158979963" TargetMode="External"/><Relationship Id="rId2" Type="http://schemas.openxmlformats.org/officeDocument/2006/relationships/hyperlink" Target="https://powerpoint.officeapps.live.com/pods/ppt.aspx?ui=en-GB&amp;rs=en-GB&amp;new=1&amp;wdenableroaming=1&amp;mscc=1&amp;wdodb=1&amp;hid=9SaFfV%2BwwEmsfDZp5Se24w.0.0&amp;sc=%7b%22pmo%22:%22https://onedrive.live.com%22%7d&amp;wdnewandopenct=1708067780593&amp;wdorigin=SDX.Skydrive*Root&amp;wdprevioussessionsrc=HarmonyWeb&amp;wdprevioussession=f3ff61bb-4270-4d31-bba3-b9e0f4725d08&amp;uih=onedrivecom&amp;jsapi=1&amp;jsapiver=v2&amp;corrid=b2e79a39-4969-4e21-a364-ad4711034aeb&amp;usid=b2e79a39-4969-4e21-a364-ad4711034aeb&amp;newsession=1&amp;sftc=1&amp;uihit=editaspx&amp;muv=1&amp;dchat=1&amp;wdhostclicktime=1708067788355&amp;wdpodsurl=https://powerpoint.officeapps.live.com/pods/&amp;wdpopsurl=https://powerpoint.officeapps.live.com/&amp;wdoverrides=devicepixelratio:1.25,RenderGifSlideShow:true&amp;filename=Presentation%2046.pptx&amp;filegeturlbool=true&amp;ro=false&amp;fastboot=true&amp;noauth=1&amp;thpanel=639&amp;sw=1212&amp;sh=586&amp;postmessagetoken=b2e79a39-4969-4e21-a364-ad4711034aeb#_Toc158979958" TargetMode="External"/><Relationship Id="rId1" Type="http://schemas.openxmlformats.org/officeDocument/2006/relationships/slideLayout" Target="../slideLayouts/slideLayout2.xml"/><Relationship Id="rId6" Type="http://schemas.openxmlformats.org/officeDocument/2006/relationships/hyperlink" Target="https://powerpoint.officeapps.live.com/pods/ppt.aspx?ui=en-GB&amp;rs=en-GB&amp;new=1&amp;wdenableroaming=1&amp;mscc=1&amp;wdodb=1&amp;hid=9SaFfV%2BwwEmsfDZp5Se24w.0.0&amp;sc=%7b%22pmo%22:%22https://onedrive.live.com%22%7d&amp;wdnewandopenct=1708067780593&amp;wdorigin=SDX.Skydrive*Root&amp;wdprevioussessionsrc=HarmonyWeb&amp;wdprevioussession=f3ff61bb-4270-4d31-bba3-b9e0f4725d08&amp;uih=onedrivecom&amp;jsapi=1&amp;jsapiver=v2&amp;corrid=b2e79a39-4969-4e21-a364-ad4711034aeb&amp;usid=b2e79a39-4969-4e21-a364-ad4711034aeb&amp;newsession=1&amp;sftc=1&amp;uihit=editaspx&amp;muv=1&amp;dchat=1&amp;wdhostclicktime=1708067788355&amp;wdpodsurl=https://powerpoint.officeapps.live.com/pods/&amp;wdpopsurl=https://powerpoint.officeapps.live.com/&amp;wdoverrides=devicepixelratio:1.25,RenderGifSlideShow:true&amp;filename=Presentation%2046.pptx&amp;filegeturlbool=true&amp;ro=false&amp;fastboot=true&amp;noauth=1&amp;thpanel=639&amp;sw=1212&amp;sh=586&amp;postmessagetoken=b2e79a39-4969-4e21-a364-ad4711034aeb#_Toc158979962" TargetMode="External"/><Relationship Id="rId5" Type="http://schemas.openxmlformats.org/officeDocument/2006/relationships/hyperlink" Target="https://powerpoint.officeapps.live.com/pods/ppt.aspx?ui=en-GB&amp;rs=en-GB&amp;new=1&amp;wdenableroaming=1&amp;mscc=1&amp;wdodb=1&amp;hid=9SaFfV%2BwwEmsfDZp5Se24w.0.0&amp;sc=%7b%22pmo%22:%22https://onedrive.live.com%22%7d&amp;wdnewandopenct=1708067780593&amp;wdorigin=SDX.Skydrive*Root&amp;wdprevioussessionsrc=HarmonyWeb&amp;wdprevioussession=f3ff61bb-4270-4d31-bba3-b9e0f4725d08&amp;uih=onedrivecom&amp;jsapi=1&amp;jsapiver=v2&amp;corrid=b2e79a39-4969-4e21-a364-ad4711034aeb&amp;usid=b2e79a39-4969-4e21-a364-ad4711034aeb&amp;newsession=1&amp;sftc=1&amp;uihit=editaspx&amp;muv=1&amp;dchat=1&amp;wdhostclicktime=1708067788355&amp;wdpodsurl=https://powerpoint.officeapps.live.com/pods/&amp;wdpopsurl=https://powerpoint.officeapps.live.com/&amp;wdoverrides=devicepixelratio:1.25,RenderGifSlideShow:true&amp;filename=Presentation%2046.pptx&amp;filegeturlbool=true&amp;ro=false&amp;fastboot=true&amp;noauth=1&amp;thpanel=639&amp;sw=1212&amp;sh=586&amp;postmessagetoken=b2e79a39-4969-4e21-a364-ad4711034aeb#_Toc158979961" TargetMode="External"/><Relationship Id="rId4" Type="http://schemas.openxmlformats.org/officeDocument/2006/relationships/hyperlink" Target="https://powerpoint.officeapps.live.com/pods/ppt.aspx?ui=en-GB&amp;rs=en-GB&amp;new=1&amp;wdenableroaming=1&amp;mscc=1&amp;wdodb=1&amp;hid=9SaFfV%2BwwEmsfDZp5Se24w.0.0&amp;sc=%7b%22pmo%22:%22https://onedrive.live.com%22%7d&amp;wdnewandopenct=1708067780593&amp;wdorigin=SDX.Skydrive*Root&amp;wdprevioussessionsrc=HarmonyWeb&amp;wdprevioussession=f3ff61bb-4270-4d31-bba3-b9e0f4725d08&amp;uih=onedrivecom&amp;jsapi=1&amp;jsapiver=v2&amp;corrid=b2e79a39-4969-4e21-a364-ad4711034aeb&amp;usid=b2e79a39-4969-4e21-a364-ad4711034aeb&amp;newsession=1&amp;sftc=1&amp;uihit=editaspx&amp;muv=1&amp;dchat=1&amp;wdhostclicktime=1708067788355&amp;wdpodsurl=https://powerpoint.officeapps.live.com/pods/&amp;wdpopsurl=https://powerpoint.officeapps.live.com/&amp;wdoverrides=devicepixelratio:1.25,RenderGifSlideShow:true&amp;filename=Presentation%2046.pptx&amp;filegeturlbool=true&amp;ro=false&amp;fastboot=true&amp;noauth=1&amp;thpanel=639&amp;sw=1212&amp;sh=586&amp;postmessagetoken=b2e79a39-4969-4e21-a364-ad4711034aeb#_Toc158979960" TargetMode="External"/><Relationship Id="rId9"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2.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1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17.svg"/><Relationship Id="rId9" Type="http://schemas.openxmlformats.org/officeDocument/2006/relationships/image" Target="../media/image32.png"/></Relationships>
</file>

<file path=ppt/slides/_rels/slide1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16.png"/><Relationship Id="rId7"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17.svg"/><Relationship Id="rId9" Type="http://schemas.openxmlformats.org/officeDocument/2006/relationships/image" Target="../media/image40.png"/></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44.png"/><Relationship Id="rId4" Type="http://schemas.openxmlformats.org/officeDocument/2006/relationships/image" Target="../media/image43.jpeg"/></Relationships>
</file>

<file path=ppt/slides/_rels/slide1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12.xml"/><Relationship Id="rId6" Type="http://schemas.openxmlformats.org/officeDocument/2006/relationships/image" Target="../media/image49.png"/><Relationship Id="rId5" Type="http://schemas.openxmlformats.org/officeDocument/2006/relationships/image" Target="../media/image48.svg"/><Relationship Id="rId4" Type="http://schemas.openxmlformats.org/officeDocument/2006/relationships/image" Target="../media/image47.png"/><Relationship Id="rId9" Type="http://schemas.openxmlformats.org/officeDocument/2006/relationships/image" Target="../media/image52.svg"/></Relationships>
</file>

<file path=ppt/slides/_rels/slide20.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slides/_rels/slide21.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1.png"/><Relationship Id="rId1" Type="http://schemas.openxmlformats.org/officeDocument/2006/relationships/slideLayout" Target="../slideLayouts/slideLayout12.xml"/><Relationship Id="rId4" Type="http://schemas.openxmlformats.org/officeDocument/2006/relationships/hyperlink" Target="https://www.publicdomainpictures.net/en/view-image.php?image=169686&amp;picture=dancers-2"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66.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40.png"/><Relationship Id="rId5" Type="http://schemas.openxmlformats.org/officeDocument/2006/relationships/image" Target="../media/image65.png"/><Relationship Id="rId4" Type="http://schemas.openxmlformats.org/officeDocument/2006/relationships/image" Target="../media/image46.svg"/></Relationships>
</file>

<file path=ppt/slides/_rels/slide26.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slides/_rels/slide27.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image" Target="../media/image72.png"/><Relationship Id="rId1" Type="http://schemas.openxmlformats.org/officeDocument/2006/relationships/slideLayout" Target="../slideLayouts/slideLayout12.xml"/><Relationship Id="rId4" Type="http://schemas.openxmlformats.org/officeDocument/2006/relationships/hyperlink" Target="https://www.cqc.org.uk/guidance-providers/regulations-enforcement/regulation-13-safeguarding-service-users-abuse-improper"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england.nhs.uk/ourwork/pe/continuing-care/" TargetMode="External"/><Relationship Id="rId2" Type="http://schemas.openxmlformats.org/officeDocument/2006/relationships/hyperlink" Target="https://www.gov.uk/government/publications/care-and-support-statutory-guidanc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image" Target="../media/image91.png"/><Relationship Id="rId5" Type="http://schemas.openxmlformats.org/officeDocument/2006/relationships/image" Target="../media/image90.svg"/><Relationship Id="rId4" Type="http://schemas.openxmlformats.org/officeDocument/2006/relationships/image" Target="../media/image89.png"/></Relationships>
</file>

<file path=ppt/slides/_rels/slide41.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 Id="rId5" Type="http://schemas.openxmlformats.org/officeDocument/2006/relationships/image" Target="../media/image95.svg"/><Relationship Id="rId4" Type="http://schemas.openxmlformats.org/officeDocument/2006/relationships/image" Target="../media/image94.png"/></Relationships>
</file>

<file path=ppt/slides/_rels/slide42.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0.svg"/><Relationship Id="rId7" Type="http://schemas.openxmlformats.org/officeDocument/2006/relationships/image" Target="../media/image93.svg"/><Relationship Id="rId2"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92.png"/><Relationship Id="rId5" Type="http://schemas.openxmlformats.org/officeDocument/2006/relationships/image" Target="../media/image97.svg"/><Relationship Id="rId4" Type="http://schemas.openxmlformats.org/officeDocument/2006/relationships/image" Target="../media/image96.png"/><Relationship Id="rId9" Type="http://schemas.openxmlformats.org/officeDocument/2006/relationships/image" Target="../media/image99.svg"/></Relationships>
</file>

<file path=ppt/slides/_rels/slide43.xml.rels><?xml version="1.0" encoding="UTF-8" standalone="yes"?>
<Relationships xmlns="http://schemas.openxmlformats.org/package/2006/relationships"><Relationship Id="rId3" Type="http://schemas.openxmlformats.org/officeDocument/2006/relationships/image" Target="../media/image93.svg"/><Relationship Id="rId7" Type="http://schemas.openxmlformats.org/officeDocument/2006/relationships/image" Target="../media/image103.svg"/><Relationship Id="rId2" Type="http://schemas.openxmlformats.org/officeDocument/2006/relationships/image" Target="../media/image92.png"/><Relationship Id="rId1" Type="http://schemas.openxmlformats.org/officeDocument/2006/relationships/slideLayout" Target="../slideLayouts/slideLayout7.xml"/><Relationship Id="rId6" Type="http://schemas.openxmlformats.org/officeDocument/2006/relationships/image" Target="../media/image102.png"/><Relationship Id="rId5" Type="http://schemas.openxmlformats.org/officeDocument/2006/relationships/image" Target="../media/image101.svg"/><Relationship Id="rId4" Type="http://schemas.openxmlformats.org/officeDocument/2006/relationships/image" Target="../media/image100.png"/></Relationships>
</file>

<file path=ppt/slides/_rels/slide44.xml.rels><?xml version="1.0" encoding="UTF-8" standalone="yes"?>
<Relationships xmlns="http://schemas.openxmlformats.org/package/2006/relationships"><Relationship Id="rId3" Type="http://schemas.openxmlformats.org/officeDocument/2006/relationships/image" Target="../media/image105.svg"/><Relationship Id="rId7" Type="http://schemas.openxmlformats.org/officeDocument/2006/relationships/image" Target="../media/image93.svg"/><Relationship Id="rId2" Type="http://schemas.openxmlformats.org/officeDocument/2006/relationships/image" Target="../media/image104.png"/><Relationship Id="rId1" Type="http://schemas.openxmlformats.org/officeDocument/2006/relationships/slideLayout" Target="../slideLayouts/slideLayout7.xml"/><Relationship Id="rId6" Type="http://schemas.openxmlformats.org/officeDocument/2006/relationships/image" Target="../media/image92.png"/><Relationship Id="rId5" Type="http://schemas.openxmlformats.org/officeDocument/2006/relationships/image" Target="../media/image90.svg"/><Relationship Id="rId4" Type="http://schemas.openxmlformats.org/officeDocument/2006/relationships/image" Target="../media/image89.png"/></Relationships>
</file>

<file path=ppt/slides/_rels/slide45.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 Id="rId5" Type="http://schemas.openxmlformats.org/officeDocument/2006/relationships/image" Target="../media/image107.svg"/><Relationship Id="rId4" Type="http://schemas.openxmlformats.org/officeDocument/2006/relationships/image" Target="../media/image106.png"/></Relationships>
</file>

<file path=ppt/slides/_rels/slide46.xml.rels><?xml version="1.0" encoding="UTF-8" standalone="yes"?>
<Relationships xmlns="http://schemas.openxmlformats.org/package/2006/relationships"><Relationship Id="rId3" Type="http://schemas.openxmlformats.org/officeDocument/2006/relationships/image" Target="../media/image109.svg"/><Relationship Id="rId7" Type="http://schemas.openxmlformats.org/officeDocument/2006/relationships/image" Target="../media/image111.svg"/><Relationship Id="rId2" Type="http://schemas.openxmlformats.org/officeDocument/2006/relationships/image" Target="../media/image108.png"/><Relationship Id="rId1" Type="http://schemas.openxmlformats.org/officeDocument/2006/relationships/slideLayout" Target="../slideLayouts/slideLayout7.xml"/><Relationship Id="rId6" Type="http://schemas.openxmlformats.org/officeDocument/2006/relationships/image" Target="../media/image110.png"/><Relationship Id="rId5" Type="http://schemas.openxmlformats.org/officeDocument/2006/relationships/image" Target="../media/image93.svg"/><Relationship Id="rId4" Type="http://schemas.openxmlformats.org/officeDocument/2006/relationships/image" Target="../media/image92.png"/></Relationships>
</file>

<file path=ppt/slides/_rels/slide47.xml.rels><?xml version="1.0" encoding="UTF-8" standalone="yes"?>
<Relationships xmlns="http://schemas.openxmlformats.org/package/2006/relationships"><Relationship Id="rId3" Type="http://schemas.openxmlformats.org/officeDocument/2006/relationships/image" Target="../media/image93.svg"/><Relationship Id="rId7" Type="http://schemas.openxmlformats.org/officeDocument/2006/relationships/image" Target="../media/image115.svg"/><Relationship Id="rId2" Type="http://schemas.openxmlformats.org/officeDocument/2006/relationships/image" Target="../media/image92.png"/><Relationship Id="rId1" Type="http://schemas.openxmlformats.org/officeDocument/2006/relationships/slideLayout" Target="../slideLayouts/slideLayout7.xml"/><Relationship Id="rId6" Type="http://schemas.openxmlformats.org/officeDocument/2006/relationships/image" Target="../media/image114.png"/><Relationship Id="rId5" Type="http://schemas.openxmlformats.org/officeDocument/2006/relationships/image" Target="../media/image113.svg"/><Relationship Id="rId4" Type="http://schemas.openxmlformats.org/officeDocument/2006/relationships/image" Target="../media/image112.png"/></Relationships>
</file>

<file path=ppt/slides/_rels/slide48.xml.rels><?xml version="1.0" encoding="UTF-8" standalone="yes"?>
<Relationships xmlns="http://schemas.openxmlformats.org/package/2006/relationships"><Relationship Id="rId8" Type="http://schemas.openxmlformats.org/officeDocument/2006/relationships/image" Target="../media/image93.svg"/><Relationship Id="rId3" Type="http://schemas.openxmlformats.org/officeDocument/2006/relationships/image" Target="../media/image117.svg"/><Relationship Id="rId7" Type="http://schemas.openxmlformats.org/officeDocument/2006/relationships/image" Target="../media/image92.png"/><Relationship Id="rId12" Type="http://schemas.openxmlformats.org/officeDocument/2006/relationships/image" Target="../media/image122.svg"/><Relationship Id="rId2" Type="http://schemas.openxmlformats.org/officeDocument/2006/relationships/image" Target="../media/image116.png"/><Relationship Id="rId1" Type="http://schemas.openxmlformats.org/officeDocument/2006/relationships/slideLayout" Target="../slideLayouts/slideLayout7.xml"/><Relationship Id="rId6" Type="http://schemas.openxmlformats.org/officeDocument/2006/relationships/image" Target="../media/image90.svg"/><Relationship Id="rId11" Type="http://schemas.openxmlformats.org/officeDocument/2006/relationships/image" Target="../media/image121.png"/><Relationship Id="rId5" Type="http://schemas.openxmlformats.org/officeDocument/2006/relationships/image" Target="../media/image89.png"/><Relationship Id="rId10" Type="http://schemas.openxmlformats.org/officeDocument/2006/relationships/image" Target="../media/image120.svg"/><Relationship Id="rId4" Type="http://schemas.openxmlformats.org/officeDocument/2006/relationships/image" Target="../media/image118.png"/><Relationship Id="rId9" Type="http://schemas.openxmlformats.org/officeDocument/2006/relationships/image" Target="../media/image119.png"/></Relationships>
</file>

<file path=ppt/slides/_rels/slide49.xml.rels><?xml version="1.0" encoding="UTF-8" standalone="yes"?>
<Relationships xmlns="http://schemas.openxmlformats.org/package/2006/relationships"><Relationship Id="rId8" Type="http://schemas.openxmlformats.org/officeDocument/2006/relationships/image" Target="../media/image93.svg"/><Relationship Id="rId3" Type="http://schemas.openxmlformats.org/officeDocument/2006/relationships/image" Target="../media/image117.svg"/><Relationship Id="rId7" Type="http://schemas.openxmlformats.org/officeDocument/2006/relationships/image" Target="../media/image92.png"/><Relationship Id="rId2" Type="http://schemas.openxmlformats.org/officeDocument/2006/relationships/image" Target="../media/image116.png"/><Relationship Id="rId1" Type="http://schemas.openxmlformats.org/officeDocument/2006/relationships/slideLayout" Target="../slideLayouts/slideLayout7.xml"/><Relationship Id="rId6" Type="http://schemas.openxmlformats.org/officeDocument/2006/relationships/image" Target="../media/image123.png"/><Relationship Id="rId5" Type="http://schemas.openxmlformats.org/officeDocument/2006/relationships/image" Target="../media/image90.svg"/><Relationship Id="rId10" Type="http://schemas.openxmlformats.org/officeDocument/2006/relationships/image" Target="../media/image125.svg"/><Relationship Id="rId4" Type="http://schemas.openxmlformats.org/officeDocument/2006/relationships/image" Target="../media/image89.png"/><Relationship Id="rId9" Type="http://schemas.openxmlformats.org/officeDocument/2006/relationships/image" Target="../media/image124.png"/></Relationships>
</file>

<file path=ppt/slides/_rels/slide50.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126.png"/><Relationship Id="rId5" Type="http://schemas.openxmlformats.org/officeDocument/2006/relationships/image" Target="../media/image93.svg"/><Relationship Id="rId4" Type="http://schemas.openxmlformats.org/officeDocument/2006/relationships/image" Target="../media/image92.png"/></Relationships>
</file>

<file path=ppt/slides/_rels/slide51.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 Id="rId6" Type="http://schemas.openxmlformats.org/officeDocument/2006/relationships/image" Target="../media/image127.png"/><Relationship Id="rId5" Type="http://schemas.openxmlformats.org/officeDocument/2006/relationships/image" Target="../media/image90.svg"/><Relationship Id="rId4" Type="http://schemas.openxmlformats.org/officeDocument/2006/relationships/image" Target="../media/image89.png"/></Relationships>
</file>

<file path=ppt/slides/_rels/slide52.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128.png"/><Relationship Id="rId5" Type="http://schemas.openxmlformats.org/officeDocument/2006/relationships/image" Target="../media/image88.svg"/><Relationship Id="rId4" Type="http://schemas.openxmlformats.org/officeDocument/2006/relationships/image" Target="../media/image87.png"/></Relationships>
</file>

<file path=ppt/slides/_rels/slide53.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7.xml"/><Relationship Id="rId4" Type="http://schemas.openxmlformats.org/officeDocument/2006/relationships/hyperlink" Target="https://www.which.co.uk/money/pensions-and-retirement/financing-later-life-care/care-home-fees-ak7lP4h1owc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1FA40C-1096-55A9-011C-7F34D1258DCE}"/>
              </a:ext>
            </a:extLst>
          </p:cNvPr>
          <p:cNvSpPr txBox="1"/>
          <p:nvPr/>
        </p:nvSpPr>
        <p:spPr>
          <a:xfrm>
            <a:off x="1255897" y="1317157"/>
            <a:ext cx="10223339" cy="5355312"/>
          </a:xfrm>
          <a:prstGeom prst="rect">
            <a:avLst/>
          </a:prstGeom>
          <a:noFill/>
        </p:spPr>
        <p:txBody>
          <a:bodyPr wrap="square">
            <a:spAutoFit/>
          </a:bodyPr>
          <a:lstStyle/>
          <a:p>
            <a:r>
              <a:rPr lang="en-US" sz="2400" dirty="0">
                <a:latin typeface="Bahnschrift" panose="020B0502040204020203" pitchFamily="34" charset="0"/>
                <a:cs typeface="Aldhabi" panose="01000000000000000000" pitchFamily="2" charset="-78"/>
              </a:rPr>
              <a:t>Student Name: Gabriela Ungureanu</a:t>
            </a:r>
          </a:p>
          <a:p>
            <a:r>
              <a:rPr lang="en-US" sz="2400" dirty="0">
                <a:latin typeface="Bahnschrift" panose="020B0502040204020203" pitchFamily="34" charset="0"/>
                <a:cs typeface="Aldhabi" panose="01000000000000000000" pitchFamily="2" charset="-78"/>
              </a:rPr>
              <a:t>Student ID:2118376 </a:t>
            </a: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Sevdalina Velinova</a:t>
            </a:r>
          </a:p>
          <a:p>
            <a:r>
              <a:rPr lang="en-US" sz="2400" dirty="0">
                <a:latin typeface="Bahnschrift" panose="020B0502040204020203" pitchFamily="34" charset="0"/>
                <a:cs typeface="Aldhabi" panose="01000000000000000000" pitchFamily="2" charset="-78"/>
              </a:rPr>
              <a:t>Student number:2017540</a:t>
            </a:r>
          </a:p>
          <a:p>
            <a:endParaRPr lang="en-US" sz="2400" dirty="0">
              <a:latin typeface="Bahnschrift" panose="020B0502040204020203" pitchFamily="34" charset="0"/>
              <a:cs typeface="Aldhabi" panose="01000000000000000000" pitchFamily="2" charset="-78"/>
            </a:endParaRP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Mohammad Ilyas</a:t>
            </a:r>
          </a:p>
          <a:p>
            <a:r>
              <a:rPr lang="en-US" sz="2400" dirty="0">
                <a:latin typeface="Bahnschrift" panose="020B0502040204020203" pitchFamily="34" charset="0"/>
                <a:cs typeface="Aldhabi" panose="01000000000000000000" pitchFamily="2" charset="-78"/>
              </a:rPr>
              <a:t>Student Number: 2029045</a:t>
            </a: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Margarita Chaparova </a:t>
            </a:r>
          </a:p>
          <a:p>
            <a:r>
              <a:rPr lang="en-US" sz="2400" dirty="0">
                <a:latin typeface="Bahnschrift" panose="020B0502040204020203" pitchFamily="34" charset="0"/>
                <a:cs typeface="Aldhabi" panose="01000000000000000000" pitchFamily="2" charset="-78"/>
              </a:rPr>
              <a:t>Student number : 2123016</a:t>
            </a:r>
          </a:p>
          <a:p>
            <a:endParaRPr lang="en-US" dirty="0">
              <a:latin typeface="Bahnschrift" panose="020B0502040204020203" pitchFamily="34" charset="0"/>
              <a:cs typeface="Aldhabi" panose="01000000000000000000" pitchFamily="2" charset="-78"/>
            </a:endParaRPr>
          </a:p>
          <a:p>
            <a:endParaRPr lang="en-US" dirty="0"/>
          </a:p>
          <a:p>
            <a:endParaRPr lang="en-US" dirty="0"/>
          </a:p>
        </p:txBody>
      </p:sp>
      <p:sp>
        <p:nvSpPr>
          <p:cNvPr id="4" name="TextBox 3">
            <a:extLst>
              <a:ext uri="{FF2B5EF4-FFF2-40B4-BE49-F238E27FC236}">
                <a16:creationId xmlns:a16="http://schemas.microsoft.com/office/drawing/2014/main" id="{B23355C0-5533-9441-6756-EF3315260830}"/>
              </a:ext>
            </a:extLst>
          </p:cNvPr>
          <p:cNvSpPr txBox="1"/>
          <p:nvPr/>
        </p:nvSpPr>
        <p:spPr>
          <a:xfrm>
            <a:off x="1378225" y="185531"/>
            <a:ext cx="7686261" cy="707886"/>
          </a:xfrm>
          <a:prstGeom prst="rect">
            <a:avLst/>
          </a:prstGeom>
          <a:noFill/>
          <a:effectLst>
            <a:innerShdw blurRad="63500" dist="50800" dir="13500000">
              <a:prstClr val="black">
                <a:alpha val="50000"/>
              </a:prstClr>
            </a:innerShdw>
          </a:effectLst>
        </p:spPr>
        <p:txBody>
          <a:bodyPr wrap="square" rtlCol="0">
            <a:spAutoFit/>
          </a:bodyPr>
          <a:lstStyle/>
          <a:p>
            <a:r>
              <a:rPr lang="en-US" sz="4000" dirty="0">
                <a:latin typeface="Microsoft Sans Serif" panose="020B0604020202020204" pitchFamily="34" charset="0"/>
                <a:ea typeface="Microsoft Sans Serif" panose="020B0604020202020204" pitchFamily="34" charset="0"/>
                <a:cs typeface="Microsoft Sans Serif" panose="020B0604020202020204" pitchFamily="34" charset="0"/>
              </a:rPr>
              <a:t>Group Debate Presentation</a:t>
            </a:r>
          </a:p>
        </p:txBody>
      </p:sp>
    </p:spTree>
    <p:extLst>
      <p:ext uri="{BB962C8B-B14F-4D97-AF65-F5344CB8AC3E}">
        <p14:creationId xmlns:p14="http://schemas.microsoft.com/office/powerpoint/2010/main" val="3058759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343BA1-45C1-CCC5-BCC7-B3F5DDBC132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CA85EB-BC33-43F3-3EE1-5547CA633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8E67B81-1B4A-759F-EF5F-6010A3E7F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6D92E0B-BA7C-EDCE-6A00-AE33D3CCA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0E70B85-0E4B-CE83-872E-F6F870D45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26969C-A0A1-7E9B-0D99-5E3DFCF05E71}"/>
              </a:ext>
            </a:extLst>
          </p:cNvPr>
          <p:cNvSpPr>
            <a:spLocks noGrp="1"/>
          </p:cNvSpPr>
          <p:nvPr>
            <p:ph type="ctrTitle"/>
          </p:nvPr>
        </p:nvSpPr>
        <p:spPr>
          <a:xfrm>
            <a:off x="1127208" y="857251"/>
            <a:ext cx="4747280" cy="3098061"/>
          </a:xfrm>
        </p:spPr>
        <p:txBody>
          <a:bodyPr anchor="b">
            <a:normAutofit/>
          </a:bodyPr>
          <a:lstStyle/>
          <a:p>
            <a:pPr algn="l"/>
            <a:r>
              <a:rPr lang="en-GB" sz="3400" b="1">
                <a:solidFill>
                  <a:srgbClr val="FFFFFF"/>
                </a:solidFill>
                <a:ea typeface="+mj-lt"/>
                <a:cs typeface="+mj-lt"/>
              </a:rPr>
              <a:t>Component 1 – Debate Presentation and supporting paper</a:t>
            </a:r>
            <a:endParaRPr lang="en-US" sz="3400">
              <a:solidFill>
                <a:srgbClr val="FFFFFF"/>
              </a:solidFill>
            </a:endParaRPr>
          </a:p>
          <a:p>
            <a:pPr algn="l"/>
            <a:r>
              <a:rPr lang="en-GB" sz="3400" b="1">
                <a:solidFill>
                  <a:srgbClr val="FFFFFF"/>
                </a:solidFill>
                <a:ea typeface="+mj-lt"/>
                <a:cs typeface="+mj-lt"/>
              </a:rPr>
              <a:t>Living with Care: The Older Person</a:t>
            </a:r>
            <a:endParaRPr lang="en-GB" sz="3400">
              <a:solidFill>
                <a:srgbClr val="FFFFFF"/>
              </a:solidFill>
            </a:endParaRPr>
          </a:p>
          <a:p>
            <a:pPr algn="l"/>
            <a:r>
              <a:rPr lang="en-GB" sz="3400" b="1">
                <a:solidFill>
                  <a:srgbClr val="FFFFFF"/>
                </a:solidFill>
                <a:ea typeface="+mj-lt"/>
                <a:cs typeface="+mj-lt"/>
              </a:rPr>
              <a:t>BMHP6009</a:t>
            </a:r>
            <a:endParaRPr lang="en-GB" sz="3400">
              <a:solidFill>
                <a:srgbClr val="FFFFFF"/>
              </a:solidFill>
            </a:endParaRPr>
          </a:p>
          <a:p>
            <a:pPr algn="l"/>
            <a:endParaRPr lang="en-GB" sz="3400">
              <a:solidFill>
                <a:srgbClr val="FFFFFF"/>
              </a:solidFill>
            </a:endParaRPr>
          </a:p>
        </p:txBody>
      </p:sp>
      <p:sp>
        <p:nvSpPr>
          <p:cNvPr id="17" name="Rectangle 16">
            <a:extLst>
              <a:ext uri="{FF2B5EF4-FFF2-40B4-BE49-F238E27FC236}">
                <a16:creationId xmlns:a16="http://schemas.microsoft.com/office/drawing/2014/main" id="{27AA064B-FAA5-781B-4687-8FB969DF9D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AD65DCB-3E4E-B9A1-B81B-B53F66AD126C}"/>
              </a:ext>
            </a:extLst>
          </p:cNvPr>
          <p:cNvSpPr>
            <a:spLocks noGrp="1"/>
          </p:cNvSpPr>
          <p:nvPr>
            <p:ph type="subTitle" idx="1"/>
          </p:nvPr>
        </p:nvSpPr>
        <p:spPr>
          <a:xfrm>
            <a:off x="1127208" y="4756265"/>
            <a:ext cx="4393278" cy="1244483"/>
          </a:xfrm>
        </p:spPr>
        <p:txBody>
          <a:bodyPr vert="horz" lIns="91440" tIns="45720" rIns="91440" bIns="45720" rtlCol="0" anchor="t">
            <a:normAutofit/>
          </a:bodyPr>
          <a:lstStyle/>
          <a:p>
            <a:pPr algn="l"/>
            <a:r>
              <a:rPr lang="en-GB" sz="1500" b="1" dirty="0">
                <a:solidFill>
                  <a:srgbClr val="FFFFFF"/>
                </a:solidFill>
                <a:ea typeface="+mn-lt"/>
                <a:cs typeface="+mn-lt"/>
              </a:rPr>
              <a:t>Student Name: Gabriela Ungureanu</a:t>
            </a:r>
            <a:endParaRPr lang="en-US" sz="1500" dirty="0">
              <a:solidFill>
                <a:srgbClr val="FFFFFF"/>
              </a:solidFill>
            </a:endParaRPr>
          </a:p>
          <a:p>
            <a:pPr algn="l"/>
            <a:r>
              <a:rPr lang="en-GB" sz="1500" b="1" dirty="0">
                <a:solidFill>
                  <a:srgbClr val="FFFFFF"/>
                </a:solidFill>
                <a:ea typeface="+mn-lt"/>
                <a:cs typeface="+mn-lt"/>
              </a:rPr>
              <a:t>Student ID: 2118376 </a:t>
            </a:r>
            <a:endParaRPr lang="en-GB" sz="1500" dirty="0">
              <a:solidFill>
                <a:srgbClr val="FFFFFF"/>
              </a:solidFill>
            </a:endParaRPr>
          </a:p>
          <a:p>
            <a:pPr algn="l"/>
            <a:endParaRPr lang="en-GB" sz="1500" dirty="0">
              <a:solidFill>
                <a:srgbClr val="FFFFFF"/>
              </a:solidFill>
            </a:endParaRPr>
          </a:p>
        </p:txBody>
      </p:sp>
    </p:spTree>
    <p:extLst>
      <p:ext uri="{BB962C8B-B14F-4D97-AF65-F5344CB8AC3E}">
        <p14:creationId xmlns:p14="http://schemas.microsoft.com/office/powerpoint/2010/main" val="799625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E8ABB-FC28-EEA8-5B21-153D14B3681E}"/>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378436B-0787-5466-B473-274D31E05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9E694-6F80-6706-D22F-B42734A6FD64}"/>
              </a:ext>
            </a:extLst>
          </p:cNvPr>
          <p:cNvSpPr>
            <a:spLocks noGrp="1"/>
          </p:cNvSpPr>
          <p:nvPr>
            <p:ph type="title"/>
          </p:nvPr>
        </p:nvSpPr>
        <p:spPr>
          <a:xfrm>
            <a:off x="1136397" y="502020"/>
            <a:ext cx="5323715" cy="1642970"/>
          </a:xfrm>
        </p:spPr>
        <p:txBody>
          <a:bodyPr anchor="b">
            <a:normAutofit/>
          </a:bodyPr>
          <a:lstStyle/>
          <a:p>
            <a:r>
              <a:rPr lang="en-GB" sz="4000"/>
              <a:t>Table of Contents</a:t>
            </a:r>
          </a:p>
        </p:txBody>
      </p:sp>
      <p:sp>
        <p:nvSpPr>
          <p:cNvPr id="3" name="Content Placeholder 2">
            <a:extLst>
              <a:ext uri="{FF2B5EF4-FFF2-40B4-BE49-F238E27FC236}">
                <a16:creationId xmlns:a16="http://schemas.microsoft.com/office/drawing/2014/main" id="{12A7CF67-D8FC-C67F-92D3-0381B3E77776}"/>
              </a:ext>
            </a:extLst>
          </p:cNvPr>
          <p:cNvSpPr>
            <a:spLocks noGrp="1"/>
          </p:cNvSpPr>
          <p:nvPr>
            <p:ph idx="1"/>
          </p:nvPr>
        </p:nvSpPr>
        <p:spPr>
          <a:xfrm>
            <a:off x="1144923" y="2405894"/>
            <a:ext cx="5315189" cy="3535083"/>
          </a:xfrm>
        </p:spPr>
        <p:txBody>
          <a:bodyPr vert="horz" lIns="91440" tIns="45720" rIns="91440" bIns="45720" rtlCol="0" anchor="t">
            <a:normAutofit/>
          </a:bodyPr>
          <a:lstStyle/>
          <a:p>
            <a:endParaRPr lang="en-US" sz="1900" b="1">
              <a:latin typeface="Times New Roman"/>
              <a:cs typeface="Times New Roman"/>
            </a:endParaRPr>
          </a:p>
          <a:p>
            <a:r>
              <a:rPr lang="en-GB" sz="1900">
                <a:ea typeface="+mn-lt"/>
                <a:cs typeface="+mn-lt"/>
                <a:hlinkClick r:id="rId2"/>
              </a:rPr>
              <a:t>Definition of Domiciliary Care and Residential Care. 3</a:t>
            </a:r>
            <a:endParaRPr lang="en-GB" sz="1900"/>
          </a:p>
          <a:p>
            <a:r>
              <a:rPr lang="en-GB" sz="1900">
                <a:ea typeface="+mn-lt"/>
                <a:cs typeface="+mn-lt"/>
                <a:hlinkClick r:id="rId3"/>
              </a:rPr>
              <a:t>Funding Options for Care in the UK and Comparison with Other Countries. 4</a:t>
            </a:r>
            <a:endParaRPr lang="en-GB" sz="1900"/>
          </a:p>
          <a:p>
            <a:r>
              <a:rPr lang="en-GB" sz="1900">
                <a:ea typeface="+mn-lt"/>
                <a:cs typeface="+mn-lt"/>
                <a:hlinkClick r:id="rId4"/>
              </a:rPr>
              <a:t>End of Life and Palliative Care. 5</a:t>
            </a:r>
            <a:endParaRPr lang="en-GB" sz="1900"/>
          </a:p>
          <a:p>
            <a:r>
              <a:rPr lang="en-GB" sz="1900">
                <a:ea typeface="+mn-lt"/>
                <a:cs typeface="+mn-lt"/>
                <a:hlinkClick r:id="rId5"/>
              </a:rPr>
              <a:t>Delivery of End of Life and Palliative Care. 6</a:t>
            </a:r>
            <a:endParaRPr lang="en-GB" sz="1900"/>
          </a:p>
          <a:p>
            <a:r>
              <a:rPr lang="en-GB" sz="1900">
                <a:ea typeface="+mn-lt"/>
                <a:cs typeface="+mn-lt"/>
                <a:hlinkClick r:id="rId6"/>
              </a:rPr>
              <a:t>Benefits and Disadvantages of Domiciliary Care and Residential Care. 7</a:t>
            </a:r>
            <a:endParaRPr lang="en-GB" sz="1900"/>
          </a:p>
          <a:p>
            <a:r>
              <a:rPr lang="en-GB" sz="1900">
                <a:ea typeface="+mn-lt"/>
                <a:cs typeface="+mn-lt"/>
                <a:hlinkClick r:id="rId7"/>
              </a:rPr>
              <a:t>References. 8</a:t>
            </a:r>
            <a:endParaRPr lang="en-GB" sz="1900"/>
          </a:p>
          <a:p>
            <a:endParaRPr lang="en-GB" sz="1900"/>
          </a:p>
          <a:p>
            <a:endParaRPr lang="en-GB" sz="1900"/>
          </a:p>
        </p:txBody>
      </p:sp>
      <p:sp>
        <p:nvSpPr>
          <p:cNvPr id="37" name="Rectangle 36">
            <a:extLst>
              <a:ext uri="{FF2B5EF4-FFF2-40B4-BE49-F238E27FC236}">
                <a16:creationId xmlns:a16="http://schemas.microsoft.com/office/drawing/2014/main" id="{DF83F090-0103-581E-7468-A217632E5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92473BD-7D10-8103-0385-041FBA9A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D4EB537A-0B16-8724-33AE-9455E576B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3D36D123-CE96-967A-9703-AC6B56BBC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Suburban scene">
            <a:extLst>
              <a:ext uri="{FF2B5EF4-FFF2-40B4-BE49-F238E27FC236}">
                <a16:creationId xmlns:a16="http://schemas.microsoft.com/office/drawing/2014/main" id="{2210B3E3-10D2-FB68-080B-533223C40B6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2592084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AAB10-0CC5-72A5-6614-AC46A5CAC42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2CA964-F2A4-9A19-7837-AD6D6056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32C7F3F-29A1-AF24-167C-871DE0DD6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3B1B498-7B80-C09B-2D1E-62027B124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C8E0429-0F9E-0D28-DBFC-7AF1BE379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48CC25-9E7E-B941-63C3-031DB9AFCD86}"/>
              </a:ext>
            </a:extLst>
          </p:cNvPr>
          <p:cNvSpPr>
            <a:spLocks noGrp="1"/>
          </p:cNvSpPr>
          <p:nvPr>
            <p:ph type="title"/>
          </p:nvPr>
        </p:nvSpPr>
        <p:spPr>
          <a:xfrm>
            <a:off x="1371597" y="348865"/>
            <a:ext cx="10044023" cy="877729"/>
          </a:xfrm>
        </p:spPr>
        <p:txBody>
          <a:bodyPr anchor="ctr">
            <a:normAutofit/>
          </a:bodyPr>
          <a:lstStyle/>
          <a:p>
            <a:r>
              <a:rPr lang="en-GB" sz="3700" dirty="0">
                <a:solidFill>
                  <a:srgbClr val="FFFFFF"/>
                </a:solidFill>
              </a:rPr>
              <a:t>Definition of Domiciliary Care and Residential Care</a:t>
            </a:r>
            <a:endParaRPr lang="en-US" sz="3700" dirty="0">
              <a:solidFill>
                <a:srgbClr val="FFFFFF"/>
              </a:solidFill>
            </a:endParaRPr>
          </a:p>
          <a:p>
            <a:endParaRPr lang="en-GB" sz="3700">
              <a:solidFill>
                <a:srgbClr val="FFFFFF"/>
              </a:solidFill>
            </a:endParaRPr>
          </a:p>
        </p:txBody>
      </p:sp>
      <p:graphicFrame>
        <p:nvGraphicFramePr>
          <p:cNvPr id="5" name="Content Placeholder 2">
            <a:extLst>
              <a:ext uri="{FF2B5EF4-FFF2-40B4-BE49-F238E27FC236}">
                <a16:creationId xmlns:a16="http://schemas.microsoft.com/office/drawing/2014/main" id="{0B9A05D6-AFDA-118D-3ABA-9C0818F1A57E}"/>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0355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D2F17-589D-B909-C0F3-D04B7DD626B4}"/>
            </a:ext>
          </a:extLst>
        </p:cNvPr>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BC6187E-8657-33B2-9F54-9319533D2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0F7D382-2F70-4EB0-2DDB-00A1AF91A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DBAFD01-0B5A-E276-627D-D52D2FB15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BECA228-26D5-00A0-A1BD-90AC87F81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CA13C748-660C-0136-9B86-DF59AE8563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CF5493F2-F823-54A2-6264-F6EE2D85C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226B3-CA45-27F2-22D5-C822DF760E10}"/>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Funding Options for Care in the UK and Comparison with Other Countries</a:t>
            </a:r>
            <a:endParaRPr lang="en-US" sz="3100">
              <a:solidFill>
                <a:srgbClr val="FFFFFF"/>
              </a:solidFill>
            </a:endParaRPr>
          </a:p>
          <a:p>
            <a:pPr algn="r"/>
            <a:endParaRPr lang="en-GB" sz="3100">
              <a:solidFill>
                <a:srgbClr val="FFFFFF"/>
              </a:solidFill>
            </a:endParaRPr>
          </a:p>
        </p:txBody>
      </p:sp>
      <p:graphicFrame>
        <p:nvGraphicFramePr>
          <p:cNvPr id="26" name="Content Placeholder 2">
            <a:extLst>
              <a:ext uri="{FF2B5EF4-FFF2-40B4-BE49-F238E27FC236}">
                <a16:creationId xmlns:a16="http://schemas.microsoft.com/office/drawing/2014/main" id="{5A459A1B-0E7F-4A2C-6A86-5383E80FC90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3962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9CB1C-3C7F-F9BB-433E-A9123E9A0BD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D5108A4-580D-29CF-7D37-0B0A32FF7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7125-8832-7FEC-799A-A391393B70B2}"/>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End of Life and Palliative Care</a:t>
            </a:r>
            <a:endParaRPr lang="en-US">
              <a:solidFill>
                <a:srgbClr val="FFFFFF"/>
              </a:solidFill>
            </a:endParaRPr>
          </a:p>
          <a:p>
            <a:pPr algn="ctr"/>
            <a:endParaRPr lang="en-GB">
              <a:solidFill>
                <a:srgbClr val="FFFFFF"/>
              </a:solidFill>
            </a:endParaRPr>
          </a:p>
        </p:txBody>
      </p:sp>
      <p:sp>
        <p:nvSpPr>
          <p:cNvPr id="11" name="Rectangle: Rounded Corners 10">
            <a:extLst>
              <a:ext uri="{FF2B5EF4-FFF2-40B4-BE49-F238E27FC236}">
                <a16:creationId xmlns:a16="http://schemas.microsoft.com/office/drawing/2014/main" id="{39B1ED0B-E026-38C0-5C5F-21EC869A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33F6F8-AD93-22FF-219E-0C4EB04A133F}"/>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9515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2FB62-DB01-AE3B-C148-EC9F3BCE4C2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D66BA49-A21C-6109-4D91-8A6B953D8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5CB1E8A-11F1-D7E5-692C-910F33454230}"/>
              </a:ext>
            </a:extLst>
          </p:cNvPr>
          <p:cNvSpPr>
            <a:spLocks noGrp="1"/>
          </p:cNvSpPr>
          <p:nvPr>
            <p:ph type="title"/>
          </p:nvPr>
        </p:nvSpPr>
        <p:spPr>
          <a:xfrm>
            <a:off x="838200" y="365125"/>
            <a:ext cx="10515599" cy="1325563"/>
          </a:xfrm>
        </p:spPr>
        <p:txBody>
          <a:bodyPr>
            <a:normAutofit/>
          </a:bodyPr>
          <a:lstStyle/>
          <a:p>
            <a:r>
              <a:rPr lang="en-GB"/>
              <a:t>Delivery of End of Life and Palliative Care</a:t>
            </a:r>
            <a:endParaRPr lang="en-US"/>
          </a:p>
          <a:p>
            <a:endParaRPr lang="en-GB"/>
          </a:p>
        </p:txBody>
      </p:sp>
      <p:pic>
        <p:nvPicPr>
          <p:cNvPr id="25" name="Picture 24" descr="A group of people in a hospital room&#10;&#10;Description automatically generated">
            <a:extLst>
              <a:ext uri="{FF2B5EF4-FFF2-40B4-BE49-F238E27FC236}">
                <a16:creationId xmlns:a16="http://schemas.microsoft.com/office/drawing/2014/main" id="{33BE2440-B634-933E-1217-C32F6B66D3F6}"/>
              </a:ext>
            </a:extLst>
          </p:cNvPr>
          <p:cNvPicPr>
            <a:picLocks noChangeAspect="1"/>
          </p:cNvPicPr>
          <p:nvPr/>
        </p:nvPicPr>
        <p:blipFill rotWithShape="1">
          <a:blip r:embed="rId3"/>
          <a:srcRect l="22874" r="3627" b="2"/>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 name="!!Arc">
            <a:extLst>
              <a:ext uri="{FF2B5EF4-FFF2-40B4-BE49-F238E27FC236}">
                <a16:creationId xmlns:a16="http://schemas.microsoft.com/office/drawing/2014/main" id="{64CB088C-091D-61C7-22AE-7CF208DAC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 name="!!Oval">
            <a:extLst>
              <a:ext uri="{FF2B5EF4-FFF2-40B4-BE49-F238E27FC236}">
                <a16:creationId xmlns:a16="http://schemas.microsoft.com/office/drawing/2014/main" id="{97359120-683C-F018-464F-863975334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7" name="Content Placeholder 2">
            <a:extLst>
              <a:ext uri="{FF2B5EF4-FFF2-40B4-BE49-F238E27FC236}">
                <a16:creationId xmlns:a16="http://schemas.microsoft.com/office/drawing/2014/main" id="{419D8D82-31A0-8F4D-AC28-BCCAB726146D}"/>
              </a:ext>
            </a:extLst>
          </p:cNvPr>
          <p:cNvGraphicFramePr>
            <a:graphicFrameLocks noGrp="1"/>
          </p:cNvGraphicFramePr>
          <p:nvPr>
            <p:ph idx="1"/>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2730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6CE4-2053-2B67-CD4A-175913BC98C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E4EC80-C175-6537-3682-00BC7C255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9A348-6098-7C06-2414-714053687924}"/>
              </a:ext>
            </a:extLst>
          </p:cNvPr>
          <p:cNvSpPr>
            <a:spLocks noGrp="1"/>
          </p:cNvSpPr>
          <p:nvPr>
            <p:ph type="title"/>
          </p:nvPr>
        </p:nvSpPr>
        <p:spPr>
          <a:xfrm>
            <a:off x="1136396" y="502021"/>
            <a:ext cx="6173262" cy="1655483"/>
          </a:xfrm>
        </p:spPr>
        <p:txBody>
          <a:bodyPr anchor="b">
            <a:normAutofit/>
          </a:bodyPr>
          <a:lstStyle/>
          <a:p>
            <a:r>
              <a:rPr lang="en-GB" sz="3700"/>
              <a:t>Benefits and Disadvantages of Domiciliary Care and Residential Care</a:t>
            </a:r>
            <a:endParaRPr lang="en-US" sz="3700"/>
          </a:p>
          <a:p>
            <a:endParaRPr lang="en-GB" sz="3700"/>
          </a:p>
        </p:txBody>
      </p:sp>
      <p:sp>
        <p:nvSpPr>
          <p:cNvPr id="3" name="Content Placeholder 2">
            <a:extLst>
              <a:ext uri="{FF2B5EF4-FFF2-40B4-BE49-F238E27FC236}">
                <a16:creationId xmlns:a16="http://schemas.microsoft.com/office/drawing/2014/main" id="{C1076186-0AED-3EFD-BEE0-52A16B7C66EE}"/>
              </a:ext>
            </a:extLst>
          </p:cNvPr>
          <p:cNvSpPr>
            <a:spLocks noGrp="1"/>
          </p:cNvSpPr>
          <p:nvPr>
            <p:ph idx="1"/>
          </p:nvPr>
        </p:nvSpPr>
        <p:spPr>
          <a:xfrm>
            <a:off x="1136397" y="2408518"/>
            <a:ext cx="6173262" cy="3535083"/>
          </a:xfrm>
        </p:spPr>
        <p:txBody>
          <a:bodyPr vert="horz" lIns="91440" tIns="45720" rIns="91440" bIns="45720" rtlCol="0">
            <a:normAutofit/>
          </a:bodyPr>
          <a:lstStyle/>
          <a:p>
            <a:r>
              <a:rPr lang="en-GB" sz="1900" b="1" dirty="0">
                <a:ea typeface="+mn-lt"/>
                <a:cs typeface="+mn-lt"/>
              </a:rPr>
              <a:t>Domiciliary Care Benefits:</a:t>
            </a:r>
            <a:endParaRPr lang="en-GB" sz="1900" dirty="0"/>
          </a:p>
          <a:p>
            <a:pPr lvl="1"/>
            <a:r>
              <a:rPr lang="en-GB" sz="1900" i="1" dirty="0">
                <a:ea typeface="+mn-lt"/>
                <a:cs typeface="+mn-lt"/>
              </a:rPr>
              <a:t>Theory:</a:t>
            </a:r>
            <a:r>
              <a:rPr lang="en-GB" sz="1900" dirty="0">
                <a:ea typeface="+mn-lt"/>
                <a:cs typeface="+mn-lt"/>
              </a:rPr>
              <a:t> Aging in a familiar environment (</a:t>
            </a:r>
            <a:r>
              <a:rPr lang="en-GB" sz="1900" dirty="0" err="1">
                <a:ea typeface="+mn-lt"/>
                <a:cs typeface="+mn-lt"/>
              </a:rPr>
              <a:t>Raithby</a:t>
            </a:r>
            <a:r>
              <a:rPr lang="en-GB" sz="1900" dirty="0">
                <a:ea typeface="+mn-lt"/>
                <a:cs typeface="+mn-lt"/>
              </a:rPr>
              <a:t>, 2016).</a:t>
            </a:r>
            <a:endParaRPr lang="en-GB" sz="1900" dirty="0"/>
          </a:p>
          <a:p>
            <a:pPr lvl="1"/>
            <a:r>
              <a:rPr lang="en-GB" sz="1900" i="1" dirty="0">
                <a:ea typeface="+mn-lt"/>
                <a:cs typeface="+mn-lt"/>
              </a:rPr>
              <a:t>Policy:</a:t>
            </a:r>
            <a:r>
              <a:rPr lang="en-GB" sz="1900" dirty="0">
                <a:ea typeface="+mn-lt"/>
                <a:cs typeface="+mn-lt"/>
              </a:rPr>
              <a:t> Promoting independence, and autonomy.</a:t>
            </a:r>
            <a:endParaRPr lang="en-GB" sz="1900" dirty="0"/>
          </a:p>
          <a:p>
            <a:pPr lvl="1"/>
            <a:r>
              <a:rPr lang="en-GB" sz="1900" i="1" dirty="0">
                <a:ea typeface="+mn-lt"/>
                <a:cs typeface="+mn-lt"/>
              </a:rPr>
              <a:t>Practice:</a:t>
            </a:r>
            <a:r>
              <a:rPr lang="en-GB" sz="1900" dirty="0">
                <a:ea typeface="+mn-lt"/>
                <a:cs typeface="+mn-lt"/>
              </a:rPr>
              <a:t> Personalized care, comfort of home.</a:t>
            </a:r>
            <a:endParaRPr lang="en-GB" sz="1900" dirty="0"/>
          </a:p>
          <a:p>
            <a:r>
              <a:rPr lang="en-GB" sz="1900" b="1" dirty="0">
                <a:ea typeface="+mn-lt"/>
                <a:cs typeface="+mn-lt"/>
              </a:rPr>
              <a:t>Residential Care Benefits:</a:t>
            </a:r>
            <a:endParaRPr lang="en-GB" sz="1900" dirty="0"/>
          </a:p>
          <a:p>
            <a:pPr lvl="1"/>
            <a:r>
              <a:rPr lang="en-GB" sz="1900" i="1" dirty="0">
                <a:ea typeface="+mn-lt"/>
                <a:cs typeface="+mn-lt"/>
              </a:rPr>
              <a:t>Theory:</a:t>
            </a:r>
            <a:r>
              <a:rPr lang="en-GB" sz="1900" dirty="0">
                <a:ea typeface="+mn-lt"/>
                <a:cs typeface="+mn-lt"/>
              </a:rPr>
              <a:t> A higher level of support, and communal living (Cameron-Mathiassen et al., 2022).</a:t>
            </a:r>
            <a:endParaRPr lang="en-GB" sz="1900" dirty="0"/>
          </a:p>
          <a:p>
            <a:pPr lvl="1"/>
            <a:r>
              <a:rPr lang="en-GB" sz="1900" i="1" dirty="0">
                <a:ea typeface="+mn-lt"/>
                <a:cs typeface="+mn-lt"/>
              </a:rPr>
              <a:t>Policy:</a:t>
            </a:r>
            <a:r>
              <a:rPr lang="en-GB" sz="1900" dirty="0">
                <a:ea typeface="+mn-lt"/>
                <a:cs typeface="+mn-lt"/>
              </a:rPr>
              <a:t> Regulations ensuring quality of care.</a:t>
            </a:r>
            <a:endParaRPr lang="en-GB" sz="1900" dirty="0"/>
          </a:p>
          <a:p>
            <a:pPr lvl="1"/>
            <a:r>
              <a:rPr lang="en-GB" sz="1900" i="1" dirty="0">
                <a:ea typeface="+mn-lt"/>
                <a:cs typeface="+mn-lt"/>
              </a:rPr>
              <a:t>Practice:</a:t>
            </a:r>
            <a:r>
              <a:rPr lang="en-GB" sz="1900" dirty="0">
                <a:ea typeface="+mn-lt"/>
                <a:cs typeface="+mn-lt"/>
              </a:rPr>
              <a:t> Round-the-clock assistance, and social interaction.</a:t>
            </a:r>
            <a:endParaRPr lang="en-GB" sz="1900" dirty="0"/>
          </a:p>
          <a:p>
            <a:endParaRPr lang="en-GB" sz="1900"/>
          </a:p>
        </p:txBody>
      </p:sp>
      <p:pic>
        <p:nvPicPr>
          <p:cNvPr id="5" name="Picture 4" descr="Figures of houses in different position and sizes">
            <a:extLst>
              <a:ext uri="{FF2B5EF4-FFF2-40B4-BE49-F238E27FC236}">
                <a16:creationId xmlns:a16="http://schemas.microsoft.com/office/drawing/2014/main" id="{ECDAB4D9-F6B3-8EED-AD79-4F8FD1357E71}"/>
              </a:ext>
            </a:extLst>
          </p:cNvPr>
          <p:cNvPicPr>
            <a:picLocks noChangeAspect="1"/>
          </p:cNvPicPr>
          <p:nvPr/>
        </p:nvPicPr>
        <p:blipFill rotWithShape="1">
          <a:blip r:embed="rId3"/>
          <a:srcRect l="26048" r="38227" b="5"/>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D997A00C-537B-AB24-46D4-6FFD26A82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2412F-7A53-04CF-FB44-2528B1D7A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3021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AFAD6-C066-7B63-0B77-D01FE386AB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226FD3-89EC-BE9E-2AFC-9CBAEAC2BCA8}"/>
              </a:ext>
            </a:extLst>
          </p:cNvPr>
          <p:cNvSpPr>
            <a:spLocks noGrp="1"/>
          </p:cNvSpPr>
          <p:nvPr>
            <p:ph type="title"/>
          </p:nvPr>
        </p:nvSpPr>
        <p:spPr>
          <a:xfrm>
            <a:off x="5868557" y="1138036"/>
            <a:ext cx="5444382" cy="1402470"/>
          </a:xfrm>
        </p:spPr>
        <p:txBody>
          <a:bodyPr anchor="t">
            <a:normAutofit/>
          </a:bodyPr>
          <a:lstStyle/>
          <a:p>
            <a:r>
              <a:rPr lang="en-GB" sz="3200"/>
              <a:t>References</a:t>
            </a:r>
          </a:p>
        </p:txBody>
      </p:sp>
      <p:pic>
        <p:nvPicPr>
          <p:cNvPr id="5" name="Picture 4" descr="Desk with stethoscope and computer keyboard">
            <a:extLst>
              <a:ext uri="{FF2B5EF4-FFF2-40B4-BE49-F238E27FC236}">
                <a16:creationId xmlns:a16="http://schemas.microsoft.com/office/drawing/2014/main" id="{0B617443-9D74-41CA-0DA5-636113B7F697}"/>
              </a:ext>
            </a:extLst>
          </p:cNvPr>
          <p:cNvPicPr>
            <a:picLocks noChangeAspect="1"/>
          </p:cNvPicPr>
          <p:nvPr/>
        </p:nvPicPr>
        <p:blipFill rotWithShape="1">
          <a:blip r:embed="rId2"/>
          <a:srcRect l="49350" r="516" b="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7BA29339-E194-2073-504B-36F6822F86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8C462D-BB45-7A25-37E1-78C82AB3BA81}"/>
              </a:ext>
            </a:extLst>
          </p:cNvPr>
          <p:cNvSpPr>
            <a:spLocks noGrp="1"/>
          </p:cNvSpPr>
          <p:nvPr>
            <p:ph idx="1"/>
          </p:nvPr>
        </p:nvSpPr>
        <p:spPr>
          <a:xfrm>
            <a:off x="5868557" y="2551176"/>
            <a:ext cx="5444382" cy="3591207"/>
          </a:xfrm>
        </p:spPr>
        <p:txBody>
          <a:bodyPr vert="horz" lIns="91440" tIns="45720" rIns="91440" bIns="45720" rtlCol="0">
            <a:normAutofit/>
          </a:bodyPr>
          <a:lstStyle/>
          <a:p>
            <a:pPr marL="0" indent="0">
              <a:buNone/>
            </a:pPr>
            <a:r>
              <a:rPr lang="en-GB" sz="1100">
                <a:ea typeface="+mn-lt"/>
                <a:cs typeface="+mn-lt"/>
              </a:rPr>
              <a:t>Abel, J., Kellehear, A. and Karapliagou, A., (2018). Palliative care-the new essentials.</a:t>
            </a:r>
            <a:endParaRPr lang="en-GB" sz="1100"/>
          </a:p>
          <a:p>
            <a:pPr marL="0" indent="0">
              <a:buNone/>
            </a:pPr>
            <a:r>
              <a:rPr lang="en-GB" sz="1100">
                <a:ea typeface="+mn-lt"/>
                <a:cs typeface="+mn-lt"/>
              </a:rPr>
              <a:t>Atkinson, C. and Crozier, S., (2020). Fragmented time and domiciliary care quality. Employee Relations: The International Journal, 42(1), pp.35-51.</a:t>
            </a:r>
            <a:endParaRPr lang="en-GB" sz="1100"/>
          </a:p>
          <a:p>
            <a:pPr marL="0" indent="0">
              <a:buNone/>
            </a:pPr>
            <a:r>
              <a:rPr lang="en-GB" sz="1100">
                <a:ea typeface="+mn-lt"/>
                <a:cs typeface="+mn-lt"/>
              </a:rPr>
              <a:t>Cameron-Mathiassen, J., Leiper, J., Simpson, J. and McDermott, E., (2022). What was care like for me? A systematic review of the experiences of young people living in residential care. Children and Youth Services Review, 138, p.106524.</a:t>
            </a:r>
            <a:endParaRPr lang="en-GB" sz="1100"/>
          </a:p>
          <a:p>
            <a:pPr marL="0" indent="0">
              <a:buNone/>
            </a:pPr>
            <a:r>
              <a:rPr lang="en-GB" sz="1100">
                <a:ea typeface="+mn-lt"/>
                <a:cs typeface="+mn-lt"/>
              </a:rPr>
              <a:t>Hallenbeck, J.L., (2022). Palliative care perspectives. Oxford University Press.</a:t>
            </a:r>
            <a:endParaRPr lang="en-GB" sz="1100"/>
          </a:p>
          <a:p>
            <a:pPr marL="0" indent="0">
              <a:buNone/>
            </a:pPr>
            <a:r>
              <a:rPr lang="en-GB" sz="1100">
                <a:ea typeface="+mn-lt"/>
                <a:cs typeface="+mn-lt"/>
              </a:rPr>
              <a:t>Maruthappu, M. and Marshall, D.C., (2018). Viable funding options for the National Health Service in England. Journal of the Royal Society of Medicine, 111(6), pp.189-194.</a:t>
            </a:r>
            <a:endParaRPr lang="en-GB" sz="1100"/>
          </a:p>
          <a:p>
            <a:pPr marL="0" indent="0">
              <a:buNone/>
            </a:pPr>
            <a:r>
              <a:rPr lang="en-GB" sz="1100">
                <a:ea typeface="+mn-lt"/>
                <a:cs typeface="+mn-lt"/>
              </a:rPr>
              <a:t>Milte, R., Shulver, W., Killington, M., Bradley, C., Ratcliffe, J. and Crotty, M., (2016). Quality in residential care from the perspective of people living with dementia: The importance of personhood. Archives of Gerontology and Geriatrics, 63, pp.9-17.</a:t>
            </a:r>
            <a:endParaRPr lang="en-GB" sz="1100"/>
          </a:p>
          <a:p>
            <a:pPr marL="0" indent="0">
              <a:buNone/>
            </a:pPr>
            <a:r>
              <a:rPr lang="en-GB" sz="1100">
                <a:ea typeface="+mn-lt"/>
                <a:cs typeface="+mn-lt"/>
              </a:rPr>
              <a:t>Raithby, M., (2016). Strangers in the House: The Impact of Domiciliary Care for Older People (Doctoral dissertation, Royal Holloway, University of London).</a:t>
            </a:r>
            <a:endParaRPr lang="en-GB" sz="1100"/>
          </a:p>
          <a:p>
            <a:pPr marL="0" indent="0">
              <a:buNone/>
            </a:pPr>
            <a:endParaRPr lang="en-GB" sz="1100"/>
          </a:p>
        </p:txBody>
      </p:sp>
    </p:spTree>
    <p:extLst>
      <p:ext uri="{BB962C8B-B14F-4D97-AF65-F5344CB8AC3E}">
        <p14:creationId xmlns:p14="http://schemas.microsoft.com/office/powerpoint/2010/main" val="2737398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D8907-FE5A-1041-9900-6939C9AB418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A30B9FA-3403-E9C1-CFC4-B2143CA08084}"/>
              </a:ext>
            </a:extLst>
          </p:cNvPr>
          <p:cNvGrpSpPr/>
          <p:nvPr/>
        </p:nvGrpSpPr>
        <p:grpSpPr>
          <a:xfrm>
            <a:off x="-4621" y="-96510"/>
            <a:ext cx="12192000" cy="5798689"/>
            <a:chOff x="0" y="0"/>
            <a:chExt cx="4816593" cy="2290840"/>
          </a:xfrm>
        </p:grpSpPr>
        <p:sp>
          <p:nvSpPr>
            <p:cNvPr id="3" name="Freeform 3">
              <a:extLst>
                <a:ext uri="{FF2B5EF4-FFF2-40B4-BE49-F238E27FC236}">
                  <a16:creationId xmlns:a16="http://schemas.microsoft.com/office/drawing/2014/main" id="{77521A96-4414-E464-9027-D34C6D245419}"/>
                </a:ext>
              </a:extLst>
            </p:cNvPr>
            <p:cNvSpPr/>
            <p:nvPr/>
          </p:nvSpPr>
          <p:spPr>
            <a:xfrm>
              <a:off x="0" y="0"/>
              <a:ext cx="4816592" cy="2290840"/>
            </a:xfrm>
            <a:custGeom>
              <a:avLst/>
              <a:gdLst/>
              <a:ahLst/>
              <a:cxnLst/>
              <a:rect l="l" t="t" r="r" b="b"/>
              <a:pathLst>
                <a:path w="4816592" h="2290840">
                  <a:moveTo>
                    <a:pt x="0" y="0"/>
                  </a:moveTo>
                  <a:lnTo>
                    <a:pt x="4816592" y="0"/>
                  </a:lnTo>
                  <a:lnTo>
                    <a:pt x="4816592" y="2290840"/>
                  </a:lnTo>
                  <a:lnTo>
                    <a:pt x="0" y="2290840"/>
                  </a:lnTo>
                  <a:close/>
                </a:path>
              </a:pathLst>
            </a:custGeom>
            <a:solidFill>
              <a:srgbClr val="FFF3D1"/>
            </a:solidFill>
          </p:spPr>
          <p:txBody>
            <a:bodyPr/>
            <a:lstStyle/>
            <a:p>
              <a:endParaRPr lang="en-US" sz="1200"/>
            </a:p>
          </p:txBody>
        </p:sp>
        <p:sp>
          <p:nvSpPr>
            <p:cNvPr id="4" name="TextBox 4">
              <a:extLst>
                <a:ext uri="{FF2B5EF4-FFF2-40B4-BE49-F238E27FC236}">
                  <a16:creationId xmlns:a16="http://schemas.microsoft.com/office/drawing/2014/main" id="{9861C7A8-DA2C-605A-981F-49792FF4943B}"/>
                </a:ext>
              </a:extLst>
            </p:cNvPr>
            <p:cNvSpPr txBox="1"/>
            <p:nvPr/>
          </p:nvSpPr>
          <p:spPr>
            <a:xfrm>
              <a:off x="0" y="-47625"/>
              <a:ext cx="4816593" cy="2338465"/>
            </a:xfrm>
            <a:prstGeom prst="rect">
              <a:avLst/>
            </a:prstGeom>
          </p:spPr>
          <p:txBody>
            <a:bodyPr lIns="33867" tIns="33867" rIns="33867" bIns="33867" rtlCol="0" anchor="ctr"/>
            <a:lstStyle/>
            <a:p>
              <a:pPr algn="ctr">
                <a:lnSpc>
                  <a:spcPts val="2239"/>
                </a:lnSpc>
              </a:pPr>
              <a:endParaRPr sz="1200"/>
            </a:p>
          </p:txBody>
        </p:sp>
      </p:grpSp>
      <p:grpSp>
        <p:nvGrpSpPr>
          <p:cNvPr id="5" name="Group 5">
            <a:extLst>
              <a:ext uri="{FF2B5EF4-FFF2-40B4-BE49-F238E27FC236}">
                <a16:creationId xmlns:a16="http://schemas.microsoft.com/office/drawing/2014/main" id="{D711D10B-9632-6A14-883B-00B844695F84}"/>
              </a:ext>
            </a:extLst>
          </p:cNvPr>
          <p:cNvGrpSpPr/>
          <p:nvPr/>
        </p:nvGrpSpPr>
        <p:grpSpPr>
          <a:xfrm>
            <a:off x="0" y="5638105"/>
            <a:ext cx="12192000" cy="1219895"/>
            <a:chOff x="0" y="0"/>
            <a:chExt cx="4816593" cy="481934"/>
          </a:xfrm>
        </p:grpSpPr>
        <p:sp>
          <p:nvSpPr>
            <p:cNvPr id="6" name="Freeform 6">
              <a:extLst>
                <a:ext uri="{FF2B5EF4-FFF2-40B4-BE49-F238E27FC236}">
                  <a16:creationId xmlns:a16="http://schemas.microsoft.com/office/drawing/2014/main" id="{3B5A18D1-D4A5-99F8-9FE0-9259E2480C7B}"/>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endParaRPr lang="en-US" sz="1200"/>
            </a:p>
          </p:txBody>
        </p:sp>
        <p:sp>
          <p:nvSpPr>
            <p:cNvPr id="7" name="TextBox 7">
              <a:extLst>
                <a:ext uri="{FF2B5EF4-FFF2-40B4-BE49-F238E27FC236}">
                  <a16:creationId xmlns:a16="http://schemas.microsoft.com/office/drawing/2014/main" id="{6C0D05C5-28A1-62FF-31B5-3090DB92B8E8}"/>
                </a:ext>
              </a:extLst>
            </p:cNvPr>
            <p:cNvSpPr txBox="1"/>
            <p:nvPr/>
          </p:nvSpPr>
          <p:spPr>
            <a:xfrm>
              <a:off x="0" y="-47625"/>
              <a:ext cx="4816593" cy="529559"/>
            </a:xfrm>
            <a:prstGeom prst="rect">
              <a:avLst/>
            </a:prstGeom>
          </p:spPr>
          <p:txBody>
            <a:bodyPr lIns="33867" tIns="33867" rIns="33867" bIns="33867" rtlCol="0" anchor="ctr"/>
            <a:lstStyle/>
            <a:p>
              <a:pPr algn="ctr">
                <a:lnSpc>
                  <a:spcPts val="2239"/>
                </a:lnSpc>
              </a:pPr>
              <a:endParaRPr sz="1200"/>
            </a:p>
          </p:txBody>
        </p:sp>
      </p:grpSp>
      <p:sp>
        <p:nvSpPr>
          <p:cNvPr id="12" name="TextBox 11">
            <a:extLst>
              <a:ext uri="{FF2B5EF4-FFF2-40B4-BE49-F238E27FC236}">
                <a16:creationId xmlns:a16="http://schemas.microsoft.com/office/drawing/2014/main" id="{67817284-3E99-665F-D79F-227F94D938B1}"/>
              </a:ext>
            </a:extLst>
          </p:cNvPr>
          <p:cNvSpPr txBox="1"/>
          <p:nvPr/>
        </p:nvSpPr>
        <p:spPr>
          <a:xfrm>
            <a:off x="3732842" y="1675653"/>
            <a:ext cx="6440343" cy="2677656"/>
          </a:xfrm>
          <a:prstGeom prst="rect">
            <a:avLst/>
          </a:prstGeom>
          <a:noFill/>
        </p:spPr>
        <p:txBody>
          <a:bodyPr wrap="square" rtlCol="0">
            <a:spAutoFit/>
          </a:bodyPr>
          <a:lstStyle/>
          <a:p>
            <a:r>
              <a:rPr lang="en-US" sz="2400" dirty="0">
                <a:solidFill>
                  <a:schemeClr val="tx2">
                    <a:lumMod val="25000"/>
                  </a:schemeClr>
                </a:solidFill>
                <a:latin typeface="Gliker" panose="020B0604020202020204" charset="0"/>
              </a:rPr>
              <a:t>Student name: Sevdalina Velinova</a:t>
            </a:r>
          </a:p>
          <a:p>
            <a:r>
              <a:rPr lang="en-US" sz="2400" dirty="0">
                <a:solidFill>
                  <a:schemeClr val="tx2">
                    <a:lumMod val="25000"/>
                  </a:schemeClr>
                </a:solidFill>
                <a:latin typeface="Gliker" panose="020B0604020202020204" charset="0"/>
              </a:rPr>
              <a:t>Student number : 2017540</a:t>
            </a:r>
          </a:p>
          <a:p>
            <a:r>
              <a:rPr lang="en-US" sz="2400" dirty="0">
                <a:solidFill>
                  <a:schemeClr val="tx2">
                    <a:lumMod val="25000"/>
                  </a:schemeClr>
                </a:solidFill>
                <a:latin typeface="Gliker" panose="020B0604020202020204" charset="0"/>
              </a:rPr>
              <a:t>Programme: BSc Health and Social Care</a:t>
            </a:r>
          </a:p>
          <a:p>
            <a:r>
              <a:rPr lang="en-US" sz="2400" dirty="0">
                <a:solidFill>
                  <a:schemeClr val="tx2">
                    <a:lumMod val="25000"/>
                  </a:schemeClr>
                </a:solidFill>
                <a:latin typeface="Gliker" panose="020B0604020202020204" charset="0"/>
              </a:rPr>
              <a:t>Module: Living with Care: The Older Person </a:t>
            </a:r>
          </a:p>
          <a:p>
            <a:r>
              <a:rPr lang="en-US" sz="2400" dirty="0">
                <a:solidFill>
                  <a:schemeClr val="tx2">
                    <a:lumMod val="25000"/>
                  </a:schemeClr>
                </a:solidFill>
                <a:latin typeface="Gliker" panose="020B0604020202020204" charset="0"/>
              </a:rPr>
              <a:t>Module code: BMHP6009</a:t>
            </a:r>
          </a:p>
          <a:p>
            <a:r>
              <a:rPr lang="en-US" sz="2400" dirty="0">
                <a:solidFill>
                  <a:schemeClr val="tx2">
                    <a:lumMod val="25000"/>
                  </a:schemeClr>
                </a:solidFill>
                <a:latin typeface="Gliker" panose="020B0604020202020204" charset="0"/>
              </a:rPr>
              <a:t>Lecturer: Rebecca Stewart</a:t>
            </a:r>
          </a:p>
          <a:p>
            <a:r>
              <a:rPr lang="en-US" sz="2400" dirty="0">
                <a:solidFill>
                  <a:schemeClr val="tx2">
                    <a:lumMod val="25000"/>
                  </a:schemeClr>
                </a:solidFill>
                <a:latin typeface="Gliker" panose="020B0604020202020204" charset="0"/>
              </a:rPr>
              <a:t>Assignment Title: Debate Presentation </a:t>
            </a:r>
          </a:p>
        </p:txBody>
      </p:sp>
      <p:pic>
        <p:nvPicPr>
          <p:cNvPr id="14" name="Picture 13">
            <a:extLst>
              <a:ext uri="{FF2B5EF4-FFF2-40B4-BE49-F238E27FC236}">
                <a16:creationId xmlns:a16="http://schemas.microsoft.com/office/drawing/2014/main" id="{C66B0DCF-1701-8ECE-ECBF-17617530C636}"/>
              </a:ext>
            </a:extLst>
          </p:cNvPr>
          <p:cNvPicPr>
            <a:picLocks noChangeAspect="1"/>
          </p:cNvPicPr>
          <p:nvPr/>
        </p:nvPicPr>
        <p:blipFill>
          <a:blip r:embed="rId2"/>
          <a:stretch>
            <a:fillRect/>
          </a:stretch>
        </p:blipFill>
        <p:spPr>
          <a:xfrm>
            <a:off x="453127" y="1854200"/>
            <a:ext cx="2821968" cy="2468332"/>
          </a:xfrm>
          <a:prstGeom prst="rect">
            <a:avLst/>
          </a:prstGeom>
        </p:spPr>
      </p:pic>
    </p:spTree>
    <p:extLst>
      <p:ext uri="{BB962C8B-B14F-4D97-AF65-F5344CB8AC3E}">
        <p14:creationId xmlns:p14="http://schemas.microsoft.com/office/powerpoint/2010/main" val="393582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6112B3C7-076E-97D7-74C3-50B1FE5263D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F2221E8-9D8E-5DC7-19C9-53E6D4E2E266}"/>
              </a:ext>
            </a:extLst>
          </p:cNvPr>
          <p:cNvSpPr/>
          <p:nvPr/>
        </p:nvSpPr>
        <p:spPr>
          <a:xfrm>
            <a:off x="0" y="1693569"/>
            <a:ext cx="12331700" cy="5885467"/>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2">
              <a:extLst>
                <a:ext uri="{96DAC541-7B7A-43D3-8B79-37D633B846F1}">
                  <asvg:svgBlip xmlns:asvg="http://schemas.microsoft.com/office/drawing/2016/SVG/main" r:embed="rId3"/>
                </a:ext>
              </a:extLst>
            </a:blip>
            <a:stretch>
              <a:fillRect t="-50620" r="-3500"/>
            </a:stretch>
          </a:blipFill>
        </p:spPr>
        <p:txBody>
          <a:bodyPr/>
          <a:lstStyle/>
          <a:p>
            <a:pPr defTabSz="304815"/>
            <a:endParaRPr lang="en-US" sz="1200">
              <a:solidFill>
                <a:prstClr val="white"/>
              </a:solidFill>
              <a:latin typeface="Rockwell" panose="02060603020205020403"/>
            </a:endParaRPr>
          </a:p>
        </p:txBody>
      </p:sp>
      <p:grpSp>
        <p:nvGrpSpPr>
          <p:cNvPr id="3" name="Group 3">
            <a:extLst>
              <a:ext uri="{FF2B5EF4-FFF2-40B4-BE49-F238E27FC236}">
                <a16:creationId xmlns:a16="http://schemas.microsoft.com/office/drawing/2014/main" id="{81A423E0-1EA2-41D0-905E-CB69DA8C236B}"/>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2CE62D4E-479D-6A0A-9A56-3661B22A464C}"/>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CB429A0F-E3DE-4D12-A0D8-1E9C87EDAF9C}"/>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TextBox 6">
            <a:extLst>
              <a:ext uri="{FF2B5EF4-FFF2-40B4-BE49-F238E27FC236}">
                <a16:creationId xmlns:a16="http://schemas.microsoft.com/office/drawing/2014/main" id="{DF8F2E30-DCC5-3815-7B53-128C8F2AD4A5}"/>
              </a:ext>
            </a:extLst>
          </p:cNvPr>
          <p:cNvSpPr txBox="1"/>
          <p:nvPr/>
        </p:nvSpPr>
        <p:spPr>
          <a:xfrm>
            <a:off x="3098800" y="609948"/>
            <a:ext cx="7122081" cy="1451616"/>
          </a:xfrm>
          <a:prstGeom prst="rect">
            <a:avLst/>
          </a:prstGeom>
          <a:solidFill>
            <a:srgbClr val="FFF3D1"/>
          </a:solidFill>
        </p:spPr>
        <p:txBody>
          <a:bodyPr wrap="square" lIns="0" tIns="0" rIns="0" bIns="0" rtlCol="0" anchor="t">
            <a:spAutoFit/>
          </a:bodyPr>
          <a:lstStyle/>
          <a:p>
            <a:pPr defTabSz="304815">
              <a:lnSpc>
                <a:spcPts val="6000"/>
              </a:lnSpc>
            </a:pPr>
            <a:r>
              <a:rPr lang="en-US" sz="3600" dirty="0">
                <a:solidFill>
                  <a:srgbClr val="ABDAFC">
                    <a:lumMod val="25000"/>
                  </a:srgbClr>
                </a:solidFill>
                <a:latin typeface="Gliker Bold"/>
              </a:rPr>
              <a:t>“Remaining in your own home is best for everyone”. </a:t>
            </a:r>
          </a:p>
        </p:txBody>
      </p:sp>
      <p:pic>
        <p:nvPicPr>
          <p:cNvPr id="13" name="Picture 12">
            <a:extLst>
              <a:ext uri="{FF2B5EF4-FFF2-40B4-BE49-F238E27FC236}">
                <a16:creationId xmlns:a16="http://schemas.microsoft.com/office/drawing/2014/main" id="{F2A6EDFA-817A-77B7-7D01-3C063507E406}"/>
              </a:ext>
            </a:extLst>
          </p:cNvPr>
          <p:cNvPicPr>
            <a:picLocks noChangeAspect="1"/>
          </p:cNvPicPr>
          <p:nvPr/>
        </p:nvPicPr>
        <p:blipFill>
          <a:blip r:embed="rId4"/>
          <a:stretch>
            <a:fillRect/>
          </a:stretch>
        </p:blipFill>
        <p:spPr>
          <a:xfrm>
            <a:off x="841364" y="2082091"/>
            <a:ext cx="3206774" cy="4165961"/>
          </a:xfrm>
          <a:prstGeom prst="rect">
            <a:avLst/>
          </a:prstGeom>
        </p:spPr>
      </p:pic>
      <p:pic>
        <p:nvPicPr>
          <p:cNvPr id="15" name="Picture 14">
            <a:extLst>
              <a:ext uri="{FF2B5EF4-FFF2-40B4-BE49-F238E27FC236}">
                <a16:creationId xmlns:a16="http://schemas.microsoft.com/office/drawing/2014/main" id="{9EDFD8A3-040C-ABA5-48E1-318EC5C4FD46}"/>
              </a:ext>
            </a:extLst>
          </p:cNvPr>
          <p:cNvPicPr>
            <a:picLocks noChangeAspect="1"/>
          </p:cNvPicPr>
          <p:nvPr/>
        </p:nvPicPr>
        <p:blipFill>
          <a:blip r:embed="rId5"/>
          <a:stretch>
            <a:fillRect/>
          </a:stretch>
        </p:blipFill>
        <p:spPr>
          <a:xfrm flipH="1">
            <a:off x="9194800" y="3151063"/>
            <a:ext cx="2597172" cy="2719051"/>
          </a:xfrm>
          <a:prstGeom prst="rect">
            <a:avLst/>
          </a:prstGeom>
        </p:spPr>
      </p:pic>
    </p:spTree>
    <p:extLst>
      <p:ext uri="{BB962C8B-B14F-4D97-AF65-F5344CB8AC3E}">
        <p14:creationId xmlns:p14="http://schemas.microsoft.com/office/powerpoint/2010/main" val="2251033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7A184C53-0ECB-7C5A-1AE6-37CE3962C60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392A78F-7EDC-B553-FC4A-537076F40553}"/>
              </a:ext>
            </a:extLst>
          </p:cNvPr>
          <p:cNvSpPr txBox="1"/>
          <p:nvPr/>
        </p:nvSpPr>
        <p:spPr>
          <a:xfrm>
            <a:off x="263157" y="1960652"/>
            <a:ext cx="3302000" cy="1590179"/>
          </a:xfrm>
          <a:prstGeom prst="rect">
            <a:avLst/>
          </a:prstGeom>
          <a:ln>
            <a:solidFill>
              <a:srgbClr val="FFC000"/>
            </a:solidFill>
          </a:ln>
        </p:spPr>
        <p:txBody>
          <a:bodyPr lIns="0" tIns="0" rIns="0" bIns="0" rtlCol="0" anchor="t">
            <a:spAutoFit/>
          </a:bodyPr>
          <a:lstStyle/>
          <a:p>
            <a:pPr algn="ctr" defTabSz="304815">
              <a:lnSpc>
                <a:spcPts val="3079"/>
              </a:lnSpc>
              <a:spcBef>
                <a:spcPct val="0"/>
              </a:spcBef>
            </a:pPr>
            <a:r>
              <a:rPr lang="en-US" sz="2667" dirty="0">
                <a:solidFill>
                  <a:srgbClr val="ABDAFC">
                    <a:lumMod val="25000"/>
                  </a:srgbClr>
                </a:solidFill>
                <a:latin typeface="Gliker Bold" panose="020B0604020202020204" charset="0"/>
              </a:rPr>
              <a:t>Introduction.</a:t>
            </a:r>
          </a:p>
          <a:p>
            <a:pPr algn="ctr" defTabSz="304815">
              <a:lnSpc>
                <a:spcPts val="3079"/>
              </a:lnSpc>
              <a:spcBef>
                <a:spcPct val="0"/>
              </a:spcBef>
            </a:pPr>
            <a:r>
              <a:rPr lang="en-US" sz="2667" dirty="0">
                <a:solidFill>
                  <a:srgbClr val="ABDAFC">
                    <a:lumMod val="25000"/>
                  </a:srgbClr>
                </a:solidFill>
                <a:latin typeface="Gliker Bold" panose="020B0604020202020204" charset="0"/>
              </a:rPr>
              <a:t>The definitions of Domiciliary care and Residential care.</a:t>
            </a:r>
          </a:p>
        </p:txBody>
      </p:sp>
      <p:sp>
        <p:nvSpPr>
          <p:cNvPr id="3" name="TextBox 3">
            <a:extLst>
              <a:ext uri="{FF2B5EF4-FFF2-40B4-BE49-F238E27FC236}">
                <a16:creationId xmlns:a16="http://schemas.microsoft.com/office/drawing/2014/main" id="{C3F1583F-0071-DD0E-CEBF-BDA7116B5A47}"/>
              </a:ext>
            </a:extLst>
          </p:cNvPr>
          <p:cNvSpPr txBox="1"/>
          <p:nvPr/>
        </p:nvSpPr>
        <p:spPr>
          <a:xfrm>
            <a:off x="4146463" y="1932366"/>
            <a:ext cx="3302848" cy="1987724"/>
          </a:xfrm>
          <a:prstGeom prst="rect">
            <a:avLst/>
          </a:prstGeom>
          <a:ln>
            <a:solidFill>
              <a:srgbClr val="FFC819"/>
            </a:solidFill>
          </a:ln>
        </p:spPr>
        <p:txBody>
          <a:bodyPr lIns="0" tIns="0" rIns="0" bIns="0" rtlCol="0" anchor="t">
            <a:spAutoFit/>
          </a:bodyPr>
          <a:lstStyle/>
          <a:p>
            <a:pPr algn="ctr" defTabSz="304815">
              <a:lnSpc>
                <a:spcPts val="3080"/>
              </a:lnSpc>
              <a:spcBef>
                <a:spcPct val="0"/>
              </a:spcBef>
            </a:pPr>
            <a:r>
              <a:rPr lang="en-US" sz="2667" dirty="0">
                <a:solidFill>
                  <a:srgbClr val="ABDAFC">
                    <a:lumMod val="25000"/>
                  </a:srgbClr>
                </a:solidFill>
                <a:latin typeface="Gliker Bold"/>
              </a:rPr>
              <a:t>Legislation, Policy and Theories of ageing, which are relevant to older people.</a:t>
            </a:r>
          </a:p>
        </p:txBody>
      </p:sp>
      <p:sp>
        <p:nvSpPr>
          <p:cNvPr id="6" name="Freeform 6">
            <a:extLst>
              <a:ext uri="{FF2B5EF4-FFF2-40B4-BE49-F238E27FC236}">
                <a16:creationId xmlns:a16="http://schemas.microsoft.com/office/drawing/2014/main" id="{0152AB16-4354-8390-FBAF-A83FF23A829A}"/>
              </a:ext>
            </a:extLst>
          </p:cNvPr>
          <p:cNvSpPr/>
          <p:nvPr/>
        </p:nvSpPr>
        <p:spPr>
          <a:xfrm>
            <a:off x="1501071" y="635001"/>
            <a:ext cx="826175" cy="826175"/>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60A8"/>
          </a:solidFill>
        </p:spPr>
        <p:txBody>
          <a:bodyPr/>
          <a:lstStyle/>
          <a:p>
            <a:pPr defTabSz="304815"/>
            <a:endParaRPr lang="en-US" sz="1200" dirty="0">
              <a:solidFill>
                <a:srgbClr val="9EC544">
                  <a:lumMod val="75000"/>
                </a:srgbClr>
              </a:solidFill>
              <a:latin typeface="Rockwell" panose="02060603020205020403"/>
            </a:endParaRPr>
          </a:p>
        </p:txBody>
      </p:sp>
      <p:grpSp>
        <p:nvGrpSpPr>
          <p:cNvPr id="8" name="Group 8">
            <a:extLst>
              <a:ext uri="{FF2B5EF4-FFF2-40B4-BE49-F238E27FC236}">
                <a16:creationId xmlns:a16="http://schemas.microsoft.com/office/drawing/2014/main" id="{37A6B34F-0204-3210-5C66-4703B9F62D63}"/>
              </a:ext>
            </a:extLst>
          </p:cNvPr>
          <p:cNvGrpSpPr/>
          <p:nvPr/>
        </p:nvGrpSpPr>
        <p:grpSpPr>
          <a:xfrm>
            <a:off x="5384801" y="635001"/>
            <a:ext cx="826175" cy="826175"/>
            <a:chOff x="0" y="0"/>
            <a:chExt cx="6350000" cy="6350000"/>
          </a:xfrm>
          <a:solidFill>
            <a:srgbClr val="0060A8"/>
          </a:solidFill>
        </p:grpSpPr>
        <p:sp>
          <p:nvSpPr>
            <p:cNvPr id="9" name="Freeform 9">
              <a:extLst>
                <a:ext uri="{FF2B5EF4-FFF2-40B4-BE49-F238E27FC236}">
                  <a16:creationId xmlns:a16="http://schemas.microsoft.com/office/drawing/2014/main" id="{0A20BB95-9BC0-8B32-AD9A-E6AE3831FB07}"/>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grpFill/>
          </p:spPr>
          <p:txBody>
            <a:bodyPr/>
            <a:lstStyle/>
            <a:p>
              <a:pPr defTabSz="304815"/>
              <a:endParaRPr lang="en-US" sz="1200">
                <a:solidFill>
                  <a:srgbClr val="9EC544">
                    <a:lumMod val="75000"/>
                  </a:srgbClr>
                </a:solidFill>
                <a:latin typeface="Rockwell" panose="02060603020205020403"/>
              </a:endParaRPr>
            </a:p>
          </p:txBody>
        </p:sp>
      </p:grpSp>
      <p:grpSp>
        <p:nvGrpSpPr>
          <p:cNvPr id="11" name="Group 11">
            <a:extLst>
              <a:ext uri="{FF2B5EF4-FFF2-40B4-BE49-F238E27FC236}">
                <a16:creationId xmlns:a16="http://schemas.microsoft.com/office/drawing/2014/main" id="{9CD8D5A2-DC01-77DA-1912-16C460F33582}"/>
              </a:ext>
            </a:extLst>
          </p:cNvPr>
          <p:cNvGrpSpPr/>
          <p:nvPr/>
        </p:nvGrpSpPr>
        <p:grpSpPr>
          <a:xfrm>
            <a:off x="9791700" y="635000"/>
            <a:ext cx="826175" cy="826175"/>
            <a:chOff x="0" y="0"/>
            <a:chExt cx="6350000" cy="6350000"/>
          </a:xfrm>
          <a:solidFill>
            <a:srgbClr val="0060A8"/>
          </a:solidFill>
        </p:grpSpPr>
        <p:sp>
          <p:nvSpPr>
            <p:cNvPr id="12" name="Freeform 12">
              <a:extLst>
                <a:ext uri="{FF2B5EF4-FFF2-40B4-BE49-F238E27FC236}">
                  <a16:creationId xmlns:a16="http://schemas.microsoft.com/office/drawing/2014/main" id="{60612DFA-51E7-DD56-8E1E-6D52A5F7F25F}"/>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grpFill/>
          </p:spPr>
          <p:txBody>
            <a:bodyPr/>
            <a:lstStyle/>
            <a:p>
              <a:pPr defTabSz="304815"/>
              <a:endParaRPr lang="en-US" sz="1200">
                <a:solidFill>
                  <a:srgbClr val="9EC544">
                    <a:lumMod val="75000"/>
                  </a:srgbClr>
                </a:solidFill>
                <a:latin typeface="Rockwell" panose="02060603020205020403"/>
              </a:endParaRPr>
            </a:p>
          </p:txBody>
        </p:sp>
      </p:grpSp>
      <p:pic>
        <p:nvPicPr>
          <p:cNvPr id="15" name="Picture 14">
            <a:extLst>
              <a:ext uri="{FF2B5EF4-FFF2-40B4-BE49-F238E27FC236}">
                <a16:creationId xmlns:a16="http://schemas.microsoft.com/office/drawing/2014/main" id="{49B81204-0E84-C3D9-DC78-A49C73B262D0}"/>
              </a:ext>
            </a:extLst>
          </p:cNvPr>
          <p:cNvPicPr>
            <a:picLocks noChangeAspect="1"/>
          </p:cNvPicPr>
          <p:nvPr/>
        </p:nvPicPr>
        <p:blipFill>
          <a:blip r:embed="rId2"/>
          <a:stretch>
            <a:fillRect/>
          </a:stretch>
        </p:blipFill>
        <p:spPr>
          <a:xfrm>
            <a:off x="0" y="5657408"/>
            <a:ext cx="12192000" cy="1179810"/>
          </a:xfrm>
          <a:prstGeom prst="rect">
            <a:avLst/>
          </a:prstGeom>
        </p:spPr>
      </p:pic>
      <p:sp>
        <p:nvSpPr>
          <p:cNvPr id="19" name="TextBox 18">
            <a:extLst>
              <a:ext uri="{FF2B5EF4-FFF2-40B4-BE49-F238E27FC236}">
                <a16:creationId xmlns:a16="http://schemas.microsoft.com/office/drawing/2014/main" id="{1944E4B4-C11A-7D2B-9BA5-E6F63D320678}"/>
              </a:ext>
            </a:extLst>
          </p:cNvPr>
          <p:cNvSpPr txBox="1"/>
          <p:nvPr/>
        </p:nvSpPr>
        <p:spPr>
          <a:xfrm>
            <a:off x="7912100" y="1932366"/>
            <a:ext cx="3759200" cy="1734064"/>
          </a:xfrm>
          <a:prstGeom prst="rect">
            <a:avLst/>
          </a:prstGeom>
          <a:noFill/>
          <a:ln>
            <a:solidFill>
              <a:srgbClr val="FFC000"/>
            </a:solidFill>
          </a:ln>
        </p:spPr>
        <p:txBody>
          <a:bodyPr wrap="square" rtlCol="0">
            <a:spAutoFit/>
          </a:bodyPr>
          <a:lstStyle/>
          <a:p>
            <a:pPr defTabSz="304815"/>
            <a:r>
              <a:rPr lang="en-US" sz="2667" dirty="0">
                <a:solidFill>
                  <a:srgbClr val="ABDAFC">
                    <a:lumMod val="25000"/>
                  </a:srgbClr>
                </a:solidFill>
                <a:latin typeface="Gliker Bold" panose="020B0604020202020204" charset="0"/>
              </a:rPr>
              <a:t>The benefits and disadvantages of Domiciliary care and Residential care.</a:t>
            </a:r>
          </a:p>
        </p:txBody>
      </p:sp>
    </p:spTree>
    <p:extLst>
      <p:ext uri="{BB962C8B-B14F-4D97-AF65-F5344CB8AC3E}">
        <p14:creationId xmlns:p14="http://schemas.microsoft.com/office/powerpoint/2010/main" val="4290010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DD1B58F8-80B4-E7E8-49E1-024A85307AF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4FEC4D8-D708-76EE-0F44-913EA6CD8774}"/>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0BB99D6D-7424-2F36-724E-F44ED61459A9}"/>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6B22B14B-147C-29C8-BD10-704233AAFE59}"/>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TextBox 7">
            <a:extLst>
              <a:ext uri="{FF2B5EF4-FFF2-40B4-BE49-F238E27FC236}">
                <a16:creationId xmlns:a16="http://schemas.microsoft.com/office/drawing/2014/main" id="{FCA6E0DF-8DF0-E520-787B-20C655617C41}"/>
              </a:ext>
            </a:extLst>
          </p:cNvPr>
          <p:cNvSpPr txBox="1"/>
          <p:nvPr/>
        </p:nvSpPr>
        <p:spPr>
          <a:xfrm>
            <a:off x="0" y="179296"/>
            <a:ext cx="7233624" cy="5248296"/>
          </a:xfrm>
          <a:prstGeom prst="rect">
            <a:avLst/>
          </a:prstGeom>
          <a:ln>
            <a:solidFill>
              <a:srgbClr val="FFC819"/>
            </a:solidFill>
          </a:ln>
        </p:spPr>
        <p:txBody>
          <a:bodyPr wrap="square" lIns="0" tIns="0" rIns="0" bIns="0" rtlCol="0" anchor="t">
            <a:spAutoFit/>
          </a:bodyPr>
          <a:lstStyle/>
          <a:p>
            <a:pPr marL="609630" indent="-609630" defTabSz="304815">
              <a:lnSpc>
                <a:spcPts val="6000"/>
              </a:lnSpc>
              <a:buFont typeface="Wingdings" panose="05000000000000000000" pitchFamily="2" charset="2"/>
              <a:buChar char="§"/>
            </a:pPr>
            <a:r>
              <a:rPr lang="en-US" sz="1867" b="1" dirty="0">
                <a:solidFill>
                  <a:srgbClr val="0060A8"/>
                </a:solidFill>
                <a:latin typeface="Gliker" panose="020B0604020202020204" charset="0"/>
              </a:rPr>
              <a:t>Introduction.</a:t>
            </a:r>
          </a:p>
          <a:p>
            <a:pPr marL="609630" indent="-609630" defTabSz="304815">
              <a:lnSpc>
                <a:spcPts val="6000"/>
              </a:lnSpc>
              <a:buFont typeface="Wingdings" panose="05000000000000000000" pitchFamily="2" charset="2"/>
              <a:buChar char="§"/>
            </a:pPr>
            <a:r>
              <a:rPr lang="en-US" sz="1867" b="1" u="sng" dirty="0">
                <a:solidFill>
                  <a:srgbClr val="0060A8"/>
                </a:solidFill>
                <a:latin typeface="Gliker Bold" panose="020B0604020202020204" charset="0"/>
              </a:rPr>
              <a:t>Domiciliary care </a:t>
            </a:r>
            <a:r>
              <a:rPr lang="en-US" sz="1867" dirty="0">
                <a:solidFill>
                  <a:srgbClr val="0060A8"/>
                </a:solidFill>
                <a:latin typeface="Gliker" panose="020B0604020202020204" charset="0"/>
              </a:rPr>
              <a:t>enables people with additional care needs, through illness, medical issues or old age to remain in their own home.(UKCareguide,2024).</a:t>
            </a:r>
          </a:p>
          <a:p>
            <a:pPr marL="609630" indent="-609630" defTabSz="304815">
              <a:lnSpc>
                <a:spcPts val="6000"/>
              </a:lnSpc>
              <a:buFont typeface="Wingdings" panose="05000000000000000000" pitchFamily="2" charset="2"/>
              <a:buChar char="§"/>
            </a:pPr>
            <a:r>
              <a:rPr lang="en-US" sz="1867" b="1" u="sng" dirty="0">
                <a:solidFill>
                  <a:srgbClr val="0060A8"/>
                </a:solidFill>
                <a:latin typeface="Gliker Bold" panose="020B0604020202020204" charset="0"/>
              </a:rPr>
              <a:t>Residential care </a:t>
            </a:r>
            <a:r>
              <a:rPr lang="en-US" sz="1867" dirty="0">
                <a:solidFill>
                  <a:srgbClr val="0060A8"/>
                </a:solidFill>
                <a:latin typeface="Gliker" panose="020B0604020202020204" charset="0"/>
              </a:rPr>
              <a:t>refers to care people who can not live in their own homes .It involves living in a residential setting. (Health Times , 2024).</a:t>
            </a:r>
          </a:p>
        </p:txBody>
      </p:sp>
      <p:sp>
        <p:nvSpPr>
          <p:cNvPr id="9" name="Freeform 9">
            <a:extLst>
              <a:ext uri="{FF2B5EF4-FFF2-40B4-BE49-F238E27FC236}">
                <a16:creationId xmlns:a16="http://schemas.microsoft.com/office/drawing/2014/main" id="{FD6E1B70-9A90-B622-9CF0-067D61388FCF}"/>
              </a:ext>
            </a:extLst>
          </p:cNvPr>
          <p:cNvSpPr/>
          <p:nvPr/>
        </p:nvSpPr>
        <p:spPr>
          <a:xfrm>
            <a:off x="7233624" y="954123"/>
            <a:ext cx="2820221" cy="5293929"/>
          </a:xfrm>
          <a:custGeom>
            <a:avLst/>
            <a:gdLst/>
            <a:ahLst/>
            <a:cxnLst/>
            <a:rect l="l" t="t" r="r" b="b"/>
            <a:pathLst>
              <a:path w="4230331" h="7940894">
                <a:moveTo>
                  <a:pt x="0" y="0"/>
                </a:moveTo>
                <a:lnTo>
                  <a:pt x="4230331" y="0"/>
                </a:lnTo>
                <a:lnTo>
                  <a:pt x="4230331" y="7940895"/>
                </a:lnTo>
                <a:lnTo>
                  <a:pt x="0" y="79408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3" name="TextBox 12">
            <a:extLst>
              <a:ext uri="{FF2B5EF4-FFF2-40B4-BE49-F238E27FC236}">
                <a16:creationId xmlns:a16="http://schemas.microsoft.com/office/drawing/2014/main" id="{39C98FC5-BDFD-7643-C886-8E525F4D204C}"/>
              </a:ext>
            </a:extLst>
          </p:cNvPr>
          <p:cNvSpPr txBox="1"/>
          <p:nvPr/>
        </p:nvSpPr>
        <p:spPr>
          <a:xfrm flipH="1">
            <a:off x="10053845" y="3090540"/>
            <a:ext cx="1930400" cy="2308324"/>
          </a:xfrm>
          <a:prstGeom prst="rect">
            <a:avLst/>
          </a:prstGeom>
          <a:noFill/>
          <a:ln>
            <a:solidFill>
              <a:srgbClr val="00B050"/>
            </a:solidFill>
          </a:ln>
        </p:spPr>
        <p:txBody>
          <a:bodyPr wrap="square" rtlCol="0">
            <a:spAutoFit/>
          </a:bodyPr>
          <a:lstStyle/>
          <a:p>
            <a:pPr defTabSz="304815"/>
            <a:r>
              <a:rPr lang="en-US" sz="1600" dirty="0">
                <a:solidFill>
                  <a:srgbClr val="0060A8"/>
                </a:solidFill>
                <a:latin typeface="Gliker" panose="020B0604020202020204" charset="0"/>
              </a:rPr>
              <a:t>Domiciliary care standards covered  areas such as personal care, protection  and user focusses services (Care Standards Act , 2000).</a:t>
            </a:r>
          </a:p>
        </p:txBody>
      </p:sp>
    </p:spTree>
    <p:extLst>
      <p:ext uri="{BB962C8B-B14F-4D97-AF65-F5344CB8AC3E}">
        <p14:creationId xmlns:p14="http://schemas.microsoft.com/office/powerpoint/2010/main" val="2942808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BE2DD48A-2CE1-7588-3CE2-0AB3C23AC76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EA23262-085B-3E8C-21D8-1FA1F433C43E}"/>
              </a:ext>
            </a:extLst>
          </p:cNvPr>
          <p:cNvGrpSpPr/>
          <p:nvPr/>
        </p:nvGrpSpPr>
        <p:grpSpPr>
          <a:xfrm>
            <a:off x="0" y="5744537"/>
            <a:ext cx="12192000" cy="1113463"/>
            <a:chOff x="0" y="0"/>
            <a:chExt cx="4816593" cy="481934"/>
          </a:xfrm>
        </p:grpSpPr>
        <p:sp>
          <p:nvSpPr>
            <p:cNvPr id="3" name="Freeform 3">
              <a:extLst>
                <a:ext uri="{FF2B5EF4-FFF2-40B4-BE49-F238E27FC236}">
                  <a16:creationId xmlns:a16="http://schemas.microsoft.com/office/drawing/2014/main" id="{42AB0DC5-8590-5E66-A71E-871BD58CC97C}"/>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CCDE048D-D245-EEAF-086E-EAED012466EB}"/>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7" name="TextBox 16">
            <a:extLst>
              <a:ext uri="{FF2B5EF4-FFF2-40B4-BE49-F238E27FC236}">
                <a16:creationId xmlns:a16="http://schemas.microsoft.com/office/drawing/2014/main" id="{3DE2328A-594B-D45E-15E8-F3D30BD98E93}"/>
              </a:ext>
            </a:extLst>
          </p:cNvPr>
          <p:cNvSpPr txBox="1"/>
          <p:nvPr/>
        </p:nvSpPr>
        <p:spPr>
          <a:xfrm flipH="1">
            <a:off x="1117600" y="225078"/>
            <a:ext cx="11074397" cy="4976812"/>
          </a:xfrm>
          <a:prstGeom prst="rect">
            <a:avLst/>
          </a:prstGeom>
          <a:noFill/>
        </p:spPr>
        <p:txBody>
          <a:bodyPr wrap="square" rtlCol="0">
            <a:spAutoFit/>
          </a:bodyPr>
          <a:lstStyle/>
          <a:p>
            <a:pPr marL="304815" indent="-304815" defTabSz="304815">
              <a:buFont typeface="Arial" panose="020B0604020202020204" pitchFamily="34" charset="0"/>
              <a:buChar char="•"/>
            </a:pPr>
            <a:r>
              <a:rPr lang="en-US" sz="1867" dirty="0">
                <a:solidFill>
                  <a:srgbClr val="0060A8"/>
                </a:solidFill>
                <a:latin typeface="Gliker" panose="020B0604020202020204" charset="0"/>
              </a:rPr>
              <a:t>There are a number of factors to consider when deciding whether Domiciliary care is right for you.</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To begin with, must access your care needs and additional support.</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To do this, contact a GP or social worker, who will request a medical report on your health. </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They can carry out a care assessment to determine what kinds of care support you need to live in your home in a secure, confutable and independent way (AgeUK,2022).</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Is the initial stage in choosing a suitable domiciliary care provider consult with local council and local home care providers. </a:t>
            </a: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UKHCA is the UK’s official professional's association of home care providers.</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cost of Domiciliary care in the UK varies (location, level of care, care provider). The hourly rate ranges between £15-£30.</a:t>
            </a: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person might be eligible for benefits, which can be used to cover the cost of domiciliary care(AgeUK,2022).</a:t>
            </a:r>
          </a:p>
        </p:txBody>
      </p:sp>
      <p:pic>
        <p:nvPicPr>
          <p:cNvPr id="18" name="Picture 17">
            <a:extLst>
              <a:ext uri="{FF2B5EF4-FFF2-40B4-BE49-F238E27FC236}">
                <a16:creationId xmlns:a16="http://schemas.microsoft.com/office/drawing/2014/main" id="{41D4F502-0C00-CE0B-6614-3669045941C1}"/>
              </a:ext>
            </a:extLst>
          </p:cNvPr>
          <p:cNvPicPr>
            <a:picLocks noChangeAspect="1"/>
          </p:cNvPicPr>
          <p:nvPr/>
        </p:nvPicPr>
        <p:blipFill>
          <a:blip r:embed="rId3"/>
          <a:stretch>
            <a:fillRect/>
          </a:stretch>
        </p:blipFill>
        <p:spPr>
          <a:xfrm>
            <a:off x="-13857" y="3225801"/>
            <a:ext cx="995766" cy="2784283"/>
          </a:xfrm>
          <a:prstGeom prst="rect">
            <a:avLst/>
          </a:prstGeom>
        </p:spPr>
      </p:pic>
    </p:spTree>
    <p:extLst>
      <p:ext uri="{BB962C8B-B14F-4D97-AF65-F5344CB8AC3E}">
        <p14:creationId xmlns:p14="http://schemas.microsoft.com/office/powerpoint/2010/main" val="924127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9DA88">
            <a:alpha val="40000"/>
          </a:srgbClr>
        </a:solidFill>
        <a:effectLst/>
      </p:bgPr>
    </p:bg>
    <p:spTree>
      <p:nvGrpSpPr>
        <p:cNvPr id="1" name="">
          <a:extLst>
            <a:ext uri="{FF2B5EF4-FFF2-40B4-BE49-F238E27FC236}">
              <a16:creationId xmlns:a16="http://schemas.microsoft.com/office/drawing/2014/main" id="{D038D11D-63FF-120D-0B3D-D37460CDE22A}"/>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0583D5E4-EF48-6DDD-66C7-DCCBD9BFBA43}"/>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D7311010-BAD5-8326-9BEA-C71AE67DDE0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0F12F016-8754-6D25-8A88-DB59177F1AC1}"/>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id="{F20A00B5-BEB4-8446-2334-32DEA6491C8E}"/>
              </a:ext>
            </a:extLst>
          </p:cNvPr>
          <p:cNvSpPr/>
          <p:nvPr/>
        </p:nvSpPr>
        <p:spPr>
          <a:xfrm>
            <a:off x="9848418" y="1480954"/>
            <a:ext cx="2243917" cy="5194571"/>
          </a:xfrm>
          <a:custGeom>
            <a:avLst/>
            <a:gdLst/>
            <a:ahLst/>
            <a:cxnLst/>
            <a:rect l="l" t="t" r="r" b="b"/>
            <a:pathLst>
              <a:path w="5118475" h="9022953">
                <a:moveTo>
                  <a:pt x="0" y="0"/>
                </a:moveTo>
                <a:lnTo>
                  <a:pt x="5118475" y="0"/>
                </a:lnTo>
                <a:lnTo>
                  <a:pt x="5118475" y="9022953"/>
                </a:lnTo>
                <a:lnTo>
                  <a:pt x="0" y="90229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id="{D5F5E259-2A29-49BA-42AF-C53409150BE7}"/>
              </a:ext>
            </a:extLst>
          </p:cNvPr>
          <p:cNvSpPr/>
          <p:nvPr/>
        </p:nvSpPr>
        <p:spPr>
          <a:xfrm>
            <a:off x="10459230" y="222557"/>
            <a:ext cx="1046970" cy="1062423"/>
          </a:xfrm>
          <a:custGeom>
            <a:avLst/>
            <a:gdLst/>
            <a:ahLst/>
            <a:cxnLst/>
            <a:rect l="l" t="t" r="r" b="b"/>
            <a:pathLst>
              <a:path w="1570455" h="1593635">
                <a:moveTo>
                  <a:pt x="0" y="0"/>
                </a:moveTo>
                <a:lnTo>
                  <a:pt x="1570455" y="0"/>
                </a:lnTo>
                <a:lnTo>
                  <a:pt x="1570455" y="1593635"/>
                </a:lnTo>
                <a:lnTo>
                  <a:pt x="0" y="15936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9" name="TextBox 9">
            <a:extLst>
              <a:ext uri="{FF2B5EF4-FFF2-40B4-BE49-F238E27FC236}">
                <a16:creationId xmlns:a16="http://schemas.microsoft.com/office/drawing/2014/main" id="{E64165AA-B809-DD9A-AF84-84FE2DE9D266}"/>
              </a:ext>
            </a:extLst>
          </p:cNvPr>
          <p:cNvSpPr txBox="1"/>
          <p:nvPr/>
        </p:nvSpPr>
        <p:spPr>
          <a:xfrm>
            <a:off x="304801" y="215629"/>
            <a:ext cx="9855199" cy="2908745"/>
          </a:xfrm>
          <a:prstGeom prst="rect">
            <a:avLst/>
          </a:prstGeom>
        </p:spPr>
        <p:txBody>
          <a:bodyPr wrap="square" lIns="0" tIns="0" rIns="0" bIns="0" rtlCol="0" anchor="t">
            <a:spAutoFit/>
          </a:bodyPr>
          <a:lstStyle/>
          <a:p>
            <a:pPr algn="just" defTabSz="304815">
              <a:lnSpc>
                <a:spcPts val="6000"/>
              </a:lnSpc>
              <a:spcBef>
                <a:spcPct val="0"/>
              </a:spcBef>
            </a:pPr>
            <a:r>
              <a:rPr lang="en-US" sz="2933" dirty="0">
                <a:solidFill>
                  <a:srgbClr val="9EC544">
                    <a:lumMod val="75000"/>
                  </a:srgbClr>
                </a:solidFill>
                <a:latin typeface="Gliker Bold"/>
              </a:rPr>
              <a:t>       </a:t>
            </a:r>
            <a:r>
              <a:rPr lang="en-US" sz="2933" dirty="0">
                <a:solidFill>
                  <a:srgbClr val="0060A8"/>
                </a:solidFill>
                <a:latin typeface="Gliker Bold"/>
              </a:rPr>
              <a:t>Person- centred care</a:t>
            </a:r>
          </a:p>
          <a:p>
            <a:pPr algn="just" defTabSz="304815">
              <a:lnSpc>
                <a:spcPts val="6000"/>
              </a:lnSpc>
              <a:spcBef>
                <a:spcPct val="0"/>
              </a:spcBef>
            </a:pPr>
            <a:endParaRPr lang="en-US" sz="3600" dirty="0">
              <a:solidFill>
                <a:srgbClr val="2256A2"/>
              </a:solidFill>
              <a:latin typeface="Gliker Bold"/>
            </a:endParaRPr>
          </a:p>
          <a:p>
            <a:pPr algn="just" defTabSz="304815">
              <a:lnSpc>
                <a:spcPts val="6000"/>
              </a:lnSpc>
              <a:spcBef>
                <a:spcPct val="0"/>
              </a:spcBef>
            </a:pPr>
            <a:endParaRPr lang="en-US" sz="5000" dirty="0">
              <a:solidFill>
                <a:srgbClr val="2256A2"/>
              </a:solidFill>
              <a:latin typeface="Gliker Bold"/>
            </a:endParaRPr>
          </a:p>
          <a:p>
            <a:pPr algn="just" defTabSz="304815">
              <a:lnSpc>
                <a:spcPts val="6000"/>
              </a:lnSpc>
              <a:spcBef>
                <a:spcPct val="0"/>
              </a:spcBef>
            </a:pPr>
            <a:endParaRPr lang="en-US" sz="800" dirty="0">
              <a:solidFill>
                <a:srgbClr val="2256A2"/>
              </a:solidFill>
              <a:latin typeface="Gliker Bold"/>
            </a:endParaRPr>
          </a:p>
        </p:txBody>
      </p:sp>
      <p:sp>
        <p:nvSpPr>
          <p:cNvPr id="26" name="TextBox 25">
            <a:extLst>
              <a:ext uri="{FF2B5EF4-FFF2-40B4-BE49-F238E27FC236}">
                <a16:creationId xmlns:a16="http://schemas.microsoft.com/office/drawing/2014/main" id="{26F2840D-5672-6A4D-048E-04F40E55FA7E}"/>
              </a:ext>
            </a:extLst>
          </p:cNvPr>
          <p:cNvSpPr txBox="1"/>
          <p:nvPr/>
        </p:nvSpPr>
        <p:spPr>
          <a:xfrm>
            <a:off x="5638800" y="182476"/>
            <a:ext cx="4673600" cy="276999"/>
          </a:xfrm>
          <a:prstGeom prst="rect">
            <a:avLst/>
          </a:prstGeom>
          <a:noFill/>
        </p:spPr>
        <p:txBody>
          <a:bodyPr wrap="square" rtlCol="0">
            <a:spAutoFit/>
          </a:bodyPr>
          <a:lstStyle/>
          <a:p>
            <a:pPr defTabSz="304815"/>
            <a:endParaRPr lang="en-US" sz="1200" dirty="0">
              <a:solidFill>
                <a:prstClr val="white"/>
              </a:solidFill>
              <a:latin typeface="Rockwell" panose="02060603020205020403"/>
            </a:endParaRPr>
          </a:p>
        </p:txBody>
      </p:sp>
      <p:sp>
        <p:nvSpPr>
          <p:cNvPr id="27" name="TextBox 26">
            <a:extLst>
              <a:ext uri="{FF2B5EF4-FFF2-40B4-BE49-F238E27FC236}">
                <a16:creationId xmlns:a16="http://schemas.microsoft.com/office/drawing/2014/main" id="{3B2818A4-1CEE-B56C-A885-C089A878A7FE}"/>
              </a:ext>
            </a:extLst>
          </p:cNvPr>
          <p:cNvSpPr txBox="1"/>
          <p:nvPr/>
        </p:nvSpPr>
        <p:spPr>
          <a:xfrm>
            <a:off x="957176" y="831921"/>
            <a:ext cx="9543617" cy="666977"/>
          </a:xfrm>
          <a:prstGeom prst="rect">
            <a:avLst/>
          </a:prstGeom>
          <a:solidFill>
            <a:srgbClr val="FFC819">
              <a:alpha val="54000"/>
            </a:srgbClr>
          </a:solidFill>
          <a:effectLst>
            <a:softEdge rad="279400"/>
          </a:effectLst>
        </p:spPr>
        <p:txBody>
          <a:bodyPr wrap="square" rtlCol="0">
            <a:spAutoFit/>
          </a:bodyPr>
          <a:lstStyle/>
          <a:p>
            <a:pPr defTabSz="304815"/>
            <a:r>
              <a:rPr lang="en-US" sz="1867" dirty="0">
                <a:solidFill>
                  <a:srgbClr val="0060A8"/>
                </a:solidFill>
                <a:latin typeface="Gliker" panose="020B0604020202020204" charset="0"/>
              </a:rPr>
              <a:t>Involves placing people at the centre of their healthcare decision making to ensure it meets their needs, values, and personal circumstances (Moore, H.L., et al. ,2023).</a:t>
            </a:r>
          </a:p>
        </p:txBody>
      </p:sp>
      <p:sp>
        <p:nvSpPr>
          <p:cNvPr id="28" name="TextBox 27">
            <a:extLst>
              <a:ext uri="{FF2B5EF4-FFF2-40B4-BE49-F238E27FC236}">
                <a16:creationId xmlns:a16="http://schemas.microsoft.com/office/drawing/2014/main" id="{980E3B40-7A74-A4FD-DF0C-958411CB15D4}"/>
              </a:ext>
            </a:extLst>
          </p:cNvPr>
          <p:cNvSpPr txBox="1"/>
          <p:nvPr/>
        </p:nvSpPr>
        <p:spPr>
          <a:xfrm>
            <a:off x="957176" y="1939071"/>
            <a:ext cx="9009903" cy="954300"/>
          </a:xfrm>
          <a:prstGeom prst="rect">
            <a:avLst/>
          </a:prstGeom>
          <a:noFill/>
        </p:spPr>
        <p:txBody>
          <a:bodyPr wrap="square" rtlCol="0">
            <a:spAutoFit/>
          </a:bodyPr>
          <a:lstStyle/>
          <a:p>
            <a:pPr defTabSz="304815"/>
            <a:r>
              <a:rPr lang="en-US" sz="1867" dirty="0">
                <a:solidFill>
                  <a:srgbClr val="FFC000"/>
                </a:solidFill>
                <a:latin typeface="Gliker" panose="020B0604020202020204" charset="0"/>
              </a:rPr>
              <a:t>The goals of person- centred care are:</a:t>
            </a:r>
            <a:br>
              <a:rPr lang="en-US" sz="1867" dirty="0">
                <a:solidFill>
                  <a:srgbClr val="9EC544">
                    <a:lumMod val="75000"/>
                  </a:srgbClr>
                </a:solidFill>
                <a:latin typeface="Gliker" panose="020B0604020202020204" charset="0"/>
              </a:rPr>
            </a:br>
            <a:br>
              <a:rPr lang="en-US" sz="1867" dirty="0">
                <a:solidFill>
                  <a:srgbClr val="9EC544">
                    <a:lumMod val="75000"/>
                  </a:srgbClr>
                </a:solidFill>
                <a:latin typeface="Gliker" panose="020B0604020202020204" charset="0"/>
              </a:rPr>
            </a:br>
            <a:endParaRPr lang="en-US" sz="1867" dirty="0">
              <a:solidFill>
                <a:srgbClr val="9EC544">
                  <a:lumMod val="75000"/>
                </a:srgbClr>
              </a:solidFill>
              <a:latin typeface="Gliker" panose="020B0604020202020204" charset="0"/>
            </a:endParaRPr>
          </a:p>
        </p:txBody>
      </p:sp>
      <p:sp>
        <p:nvSpPr>
          <p:cNvPr id="31" name="TextBox 30">
            <a:extLst>
              <a:ext uri="{FF2B5EF4-FFF2-40B4-BE49-F238E27FC236}">
                <a16:creationId xmlns:a16="http://schemas.microsoft.com/office/drawing/2014/main" id="{6BFEC82F-1851-008B-C479-3AE079110B75}"/>
              </a:ext>
            </a:extLst>
          </p:cNvPr>
          <p:cNvSpPr txBox="1"/>
          <p:nvPr/>
        </p:nvSpPr>
        <p:spPr>
          <a:xfrm flipH="1">
            <a:off x="957176" y="2467542"/>
            <a:ext cx="8550447" cy="2678234"/>
          </a:xfrm>
          <a:prstGeom prst="rect">
            <a:avLst/>
          </a:prstGeom>
          <a:noFill/>
          <a:ln>
            <a:solidFill>
              <a:srgbClr val="FFC819"/>
            </a:solidFill>
          </a:ln>
          <a:effectLst>
            <a:glow rad="63500">
              <a:schemeClr val="accent6">
                <a:satMod val="175000"/>
                <a:alpha val="40000"/>
              </a:schemeClr>
            </a:glow>
          </a:effectLst>
        </p:spPr>
        <p:txBody>
          <a:bodyPr wrap="square" rtlCol="0">
            <a:spAutoFit/>
          </a:bodyPr>
          <a:lstStyle/>
          <a:p>
            <a:pPr defTabSz="304815"/>
            <a:r>
              <a:rPr lang="en-US" sz="1867" dirty="0">
                <a:solidFill>
                  <a:srgbClr val="0060A8"/>
                </a:solidFill>
                <a:latin typeface="Gliker" panose="020B0604020202020204" charset="0"/>
              </a:rPr>
              <a:t>All my needs as a person are assessed.</a:t>
            </a:r>
            <a:br>
              <a:rPr lang="en-US" sz="1867" dirty="0">
                <a:solidFill>
                  <a:srgbClr val="0060A8"/>
                </a:solidFill>
                <a:latin typeface="Gliker" panose="020B0604020202020204" charset="0"/>
              </a:rPr>
            </a:br>
            <a:br>
              <a:rPr lang="en-US" sz="1867" dirty="0">
                <a:solidFill>
                  <a:srgbClr val="0060A8"/>
                </a:solidFill>
                <a:latin typeface="Gliker" panose="020B0604020202020204" charset="0"/>
              </a:rPr>
            </a:br>
            <a:r>
              <a:rPr lang="en-US" sz="1867" dirty="0">
                <a:solidFill>
                  <a:srgbClr val="0060A8"/>
                </a:solidFill>
                <a:latin typeface="Gliker" panose="020B0604020202020204" charset="0"/>
              </a:rPr>
              <a:t>My carer/family have their needs recognised and are given support to care for me.</a:t>
            </a:r>
            <a:br>
              <a:rPr lang="en-US" sz="1867" dirty="0">
                <a:solidFill>
                  <a:srgbClr val="0060A8"/>
                </a:solidFill>
                <a:latin typeface="Gliker" panose="020B0604020202020204" charset="0"/>
              </a:rPr>
            </a:br>
            <a:br>
              <a:rPr lang="en-US" sz="1867" dirty="0">
                <a:solidFill>
                  <a:srgbClr val="0060A8"/>
                </a:solidFill>
                <a:latin typeface="Gliker" panose="020B0604020202020204" charset="0"/>
              </a:rPr>
            </a:br>
            <a:r>
              <a:rPr lang="en-US" sz="1867" dirty="0">
                <a:solidFill>
                  <a:srgbClr val="0060A8"/>
                </a:solidFill>
                <a:latin typeface="Gliker" panose="020B0604020202020204" charset="0"/>
              </a:rPr>
              <a:t> I am supported to understand my choices and to set and achieve my goals.</a:t>
            </a:r>
            <a:br>
              <a:rPr lang="en-US" sz="1867" dirty="0">
                <a:solidFill>
                  <a:srgbClr val="0060A8"/>
                </a:solidFill>
                <a:latin typeface="Gliker" panose="020B0604020202020204" charset="0"/>
              </a:rPr>
            </a:br>
            <a:br>
              <a:rPr lang="en-US" sz="1867" dirty="0">
                <a:solidFill>
                  <a:srgbClr val="0060A8"/>
                </a:solidFill>
                <a:latin typeface="Gliker" panose="020B0604020202020204" charset="0"/>
              </a:rPr>
            </a:br>
            <a:r>
              <a:rPr lang="en-US" sz="1867" dirty="0">
                <a:solidFill>
                  <a:srgbClr val="0060A8"/>
                </a:solidFill>
                <a:latin typeface="Gliker" panose="020B0604020202020204" charset="0"/>
              </a:rPr>
              <a:t>Taken together, my care and support help me live the life I want to the best of my ability National Voices (2013).</a:t>
            </a:r>
          </a:p>
        </p:txBody>
      </p:sp>
    </p:spTree>
    <p:extLst>
      <p:ext uri="{BB962C8B-B14F-4D97-AF65-F5344CB8AC3E}">
        <p14:creationId xmlns:p14="http://schemas.microsoft.com/office/powerpoint/2010/main" val="1160742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D4FD40A9-EA98-1B0D-1F1E-C43B1AAC016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03F28F4-7370-8156-4405-2D248714153E}"/>
              </a:ext>
            </a:extLst>
          </p:cNvPr>
          <p:cNvSpPr/>
          <p:nvPr/>
        </p:nvSpPr>
        <p:spPr>
          <a:xfrm>
            <a:off x="-124693" y="356578"/>
            <a:ext cx="12441382" cy="9399509"/>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3">
              <a:extLst>
                <a:ext uri="{96DAC541-7B7A-43D3-8B79-37D633B846F1}">
                  <asvg:svgBlip xmlns:asvg="http://schemas.microsoft.com/office/drawing/2016/SVG/main" r:embed="rId4"/>
                </a:ext>
              </a:extLst>
            </a:blip>
            <a:stretch>
              <a:fillRect t="-50620" r="-3500"/>
            </a:stretch>
          </a:blipFill>
        </p:spPr>
        <p:txBody>
          <a:bodyPr/>
          <a:lstStyle/>
          <a:p>
            <a:pPr defTabSz="304815"/>
            <a:endParaRPr lang="en-US" sz="1200" dirty="0">
              <a:solidFill>
                <a:prstClr val="white"/>
              </a:solidFill>
              <a:latin typeface="Rockwell" panose="02060603020205020403"/>
            </a:endParaRPr>
          </a:p>
        </p:txBody>
      </p:sp>
      <p:grpSp>
        <p:nvGrpSpPr>
          <p:cNvPr id="3" name="Group 3">
            <a:extLst>
              <a:ext uri="{FF2B5EF4-FFF2-40B4-BE49-F238E27FC236}">
                <a16:creationId xmlns:a16="http://schemas.microsoft.com/office/drawing/2014/main" id="{8A59786E-7871-F901-3D9C-763EE494ED7F}"/>
              </a:ext>
            </a:extLst>
          </p:cNvPr>
          <p:cNvGrpSpPr/>
          <p:nvPr/>
        </p:nvGrpSpPr>
        <p:grpSpPr>
          <a:xfrm>
            <a:off x="0" y="6221229"/>
            <a:ext cx="12192000" cy="1219895"/>
            <a:chOff x="0" y="0"/>
            <a:chExt cx="4816593" cy="481934"/>
          </a:xfrm>
        </p:grpSpPr>
        <p:sp>
          <p:nvSpPr>
            <p:cNvPr id="4" name="Freeform 4">
              <a:extLst>
                <a:ext uri="{FF2B5EF4-FFF2-40B4-BE49-F238E27FC236}">
                  <a16:creationId xmlns:a16="http://schemas.microsoft.com/office/drawing/2014/main" id="{2502CDE3-72BD-31E8-F9EE-5BE8A6790E7F}"/>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DC7FE8B4-BF06-23D4-31BE-A3C524FB4BA9}"/>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id="{BCDF4138-740F-6A40-5F54-8435802742A6}"/>
              </a:ext>
            </a:extLst>
          </p:cNvPr>
          <p:cNvSpPr/>
          <p:nvPr/>
        </p:nvSpPr>
        <p:spPr>
          <a:xfrm>
            <a:off x="6962725" y="3444625"/>
            <a:ext cx="1962391" cy="2781739"/>
          </a:xfrm>
          <a:custGeom>
            <a:avLst/>
            <a:gdLst/>
            <a:ahLst/>
            <a:cxnLst/>
            <a:rect l="l" t="t" r="r" b="b"/>
            <a:pathLst>
              <a:path w="2943586" h="4172609">
                <a:moveTo>
                  <a:pt x="0" y="0"/>
                </a:moveTo>
                <a:lnTo>
                  <a:pt x="2943586" y="0"/>
                </a:lnTo>
                <a:lnTo>
                  <a:pt x="2943586" y="4172609"/>
                </a:lnTo>
                <a:lnTo>
                  <a:pt x="0" y="417260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7" name="Freeform 7">
            <a:extLst>
              <a:ext uri="{FF2B5EF4-FFF2-40B4-BE49-F238E27FC236}">
                <a16:creationId xmlns:a16="http://schemas.microsoft.com/office/drawing/2014/main" id="{4826E6B5-F028-B1F5-2068-C92A0FC065E8}"/>
              </a:ext>
            </a:extLst>
          </p:cNvPr>
          <p:cNvSpPr/>
          <p:nvPr/>
        </p:nvSpPr>
        <p:spPr>
          <a:xfrm>
            <a:off x="9827812" y="2589031"/>
            <a:ext cx="1736335" cy="3912391"/>
          </a:xfrm>
          <a:custGeom>
            <a:avLst/>
            <a:gdLst/>
            <a:ahLst/>
            <a:cxnLst/>
            <a:rect l="l" t="t" r="r" b="b"/>
            <a:pathLst>
              <a:path w="2604502" h="5868586">
                <a:moveTo>
                  <a:pt x="0" y="0"/>
                </a:moveTo>
                <a:lnTo>
                  <a:pt x="2604502" y="0"/>
                </a:lnTo>
                <a:lnTo>
                  <a:pt x="2604502" y="5868586"/>
                </a:lnTo>
                <a:lnTo>
                  <a:pt x="0" y="586858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id="{2F2FE545-1FC4-134F-530D-92226744669D}"/>
              </a:ext>
            </a:extLst>
          </p:cNvPr>
          <p:cNvSpPr/>
          <p:nvPr/>
        </p:nvSpPr>
        <p:spPr>
          <a:xfrm>
            <a:off x="10125771" y="175606"/>
            <a:ext cx="832435" cy="1670947"/>
          </a:xfrm>
          <a:custGeom>
            <a:avLst/>
            <a:gdLst/>
            <a:ahLst/>
            <a:cxnLst/>
            <a:rect l="l" t="t" r="r" b="b"/>
            <a:pathLst>
              <a:path w="1248653" h="2506421">
                <a:moveTo>
                  <a:pt x="0" y="0"/>
                </a:moveTo>
                <a:lnTo>
                  <a:pt x="1248654" y="0"/>
                </a:lnTo>
                <a:lnTo>
                  <a:pt x="1248654" y="2506420"/>
                </a:lnTo>
                <a:lnTo>
                  <a:pt x="0" y="250642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0" name="Freeform 10">
            <a:extLst>
              <a:ext uri="{FF2B5EF4-FFF2-40B4-BE49-F238E27FC236}">
                <a16:creationId xmlns:a16="http://schemas.microsoft.com/office/drawing/2014/main" id="{013425FE-29EA-FD8F-218B-355655B408A0}"/>
              </a:ext>
            </a:extLst>
          </p:cNvPr>
          <p:cNvSpPr/>
          <p:nvPr/>
        </p:nvSpPr>
        <p:spPr>
          <a:xfrm>
            <a:off x="-32330" y="5576533"/>
            <a:ext cx="2104913" cy="1733683"/>
          </a:xfrm>
          <a:custGeom>
            <a:avLst/>
            <a:gdLst/>
            <a:ahLst/>
            <a:cxnLst/>
            <a:rect l="l" t="t" r="r" b="b"/>
            <a:pathLst>
              <a:path w="3157369" h="2600524">
                <a:moveTo>
                  <a:pt x="0" y="0"/>
                </a:moveTo>
                <a:lnTo>
                  <a:pt x="3157369" y="0"/>
                </a:lnTo>
                <a:lnTo>
                  <a:pt x="3157369" y="2600524"/>
                </a:lnTo>
                <a:lnTo>
                  <a:pt x="0" y="260052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1" name="TextBox 11">
            <a:extLst>
              <a:ext uri="{FF2B5EF4-FFF2-40B4-BE49-F238E27FC236}">
                <a16:creationId xmlns:a16="http://schemas.microsoft.com/office/drawing/2014/main" id="{1EFDC89B-563A-056A-006A-5E6D751E7E79}"/>
              </a:ext>
            </a:extLst>
          </p:cNvPr>
          <p:cNvSpPr txBox="1"/>
          <p:nvPr/>
        </p:nvSpPr>
        <p:spPr>
          <a:xfrm>
            <a:off x="428447" y="237062"/>
            <a:ext cx="9399365" cy="662746"/>
          </a:xfrm>
          <a:prstGeom prst="rect">
            <a:avLst/>
          </a:prstGeom>
        </p:spPr>
        <p:txBody>
          <a:bodyPr wrap="square" lIns="0" tIns="0" rIns="0" bIns="0" rtlCol="0" anchor="t">
            <a:spAutoFit/>
          </a:bodyPr>
          <a:lstStyle/>
          <a:p>
            <a:pPr defTabSz="304815">
              <a:lnSpc>
                <a:spcPts val="6000"/>
              </a:lnSpc>
              <a:spcBef>
                <a:spcPct val="0"/>
              </a:spcBef>
            </a:pPr>
            <a:r>
              <a:rPr lang="en-US" sz="2933" dirty="0">
                <a:solidFill>
                  <a:srgbClr val="0060A8"/>
                </a:solidFill>
                <a:latin typeface="Gliker Bold"/>
              </a:rPr>
              <a:t>Mental health and wellbeing</a:t>
            </a:r>
          </a:p>
        </p:txBody>
      </p:sp>
      <p:sp>
        <p:nvSpPr>
          <p:cNvPr id="12" name="TextBox 12">
            <a:extLst>
              <a:ext uri="{FF2B5EF4-FFF2-40B4-BE49-F238E27FC236}">
                <a16:creationId xmlns:a16="http://schemas.microsoft.com/office/drawing/2014/main" id="{BB4CA39B-A157-2390-888C-B1709F726029}"/>
              </a:ext>
            </a:extLst>
          </p:cNvPr>
          <p:cNvSpPr txBox="1"/>
          <p:nvPr/>
        </p:nvSpPr>
        <p:spPr>
          <a:xfrm>
            <a:off x="214668" y="1011080"/>
            <a:ext cx="6273474" cy="3619196"/>
          </a:xfrm>
          <a:prstGeom prst="rect">
            <a:avLst/>
          </a:prstGeom>
        </p:spPr>
        <p:txBody>
          <a:bodyPr wrap="square" lIns="0" tIns="0" rIns="0" bIns="0" rtlCol="0" anchor="t">
            <a:spAutoFit/>
          </a:bodyPr>
          <a:lstStyle/>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When one remains at home, they can maintain control over their daily routine activities which can help improve their quality of life and mental health status.</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Carers/nurses can provide essential support that fits in with your lifestyle. </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Respect older people rights to privacy.</a:t>
            </a:r>
          </a:p>
          <a:p>
            <a:pPr algn="just" defTabSz="304815">
              <a:lnSpc>
                <a:spcPts val="4092"/>
              </a:lnSpc>
              <a:spcBef>
                <a:spcPct val="0"/>
              </a:spcBef>
            </a:pPr>
            <a:endParaRPr lang="en-US" sz="2400" dirty="0">
              <a:solidFill>
                <a:srgbClr val="2256A2"/>
              </a:solidFill>
              <a:latin typeface="Gliker"/>
            </a:endParaRPr>
          </a:p>
        </p:txBody>
      </p:sp>
    </p:spTree>
    <p:extLst>
      <p:ext uri="{BB962C8B-B14F-4D97-AF65-F5344CB8AC3E}">
        <p14:creationId xmlns:p14="http://schemas.microsoft.com/office/powerpoint/2010/main" val="787704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727B7-0148-FAFA-1187-2AEA5A8FFA2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52961FA-38FA-994D-373F-FF9B0F12FB11}"/>
              </a:ext>
            </a:extLst>
          </p:cNvPr>
          <p:cNvSpPr/>
          <p:nvPr/>
        </p:nvSpPr>
        <p:spPr>
          <a:xfrm>
            <a:off x="-190168" y="-10658"/>
            <a:ext cx="12331700" cy="5885467"/>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3">
              <a:extLst>
                <a:ext uri="{96DAC541-7B7A-43D3-8B79-37D633B846F1}">
                  <asvg:svgBlip xmlns:asvg="http://schemas.microsoft.com/office/drawing/2016/SVG/main" r:embed="rId4"/>
                </a:ext>
              </a:extLst>
            </a:blip>
            <a:stretch>
              <a:fillRect t="-50620" r="-3500"/>
            </a:stretch>
          </a:blipFill>
        </p:spPr>
        <p:txBody>
          <a:bodyPr/>
          <a:lstStyle/>
          <a:p>
            <a:endParaRPr lang="en-US" sz="1200"/>
          </a:p>
        </p:txBody>
      </p:sp>
      <p:grpSp>
        <p:nvGrpSpPr>
          <p:cNvPr id="3" name="Group 3">
            <a:extLst>
              <a:ext uri="{FF2B5EF4-FFF2-40B4-BE49-F238E27FC236}">
                <a16:creationId xmlns:a16="http://schemas.microsoft.com/office/drawing/2014/main" id="{7C34EFA3-24A2-4C55-245D-13B73BA0EECA}"/>
              </a:ext>
            </a:extLst>
          </p:cNvPr>
          <p:cNvGrpSpPr/>
          <p:nvPr/>
        </p:nvGrpSpPr>
        <p:grpSpPr>
          <a:xfrm>
            <a:off x="-190168" y="5829550"/>
            <a:ext cx="12382168" cy="1028450"/>
            <a:chOff x="0" y="0"/>
            <a:chExt cx="4816593" cy="481934"/>
          </a:xfrm>
        </p:grpSpPr>
        <p:sp>
          <p:nvSpPr>
            <p:cNvPr id="4" name="Freeform 4">
              <a:extLst>
                <a:ext uri="{FF2B5EF4-FFF2-40B4-BE49-F238E27FC236}">
                  <a16:creationId xmlns:a16="http://schemas.microsoft.com/office/drawing/2014/main" id="{B563A519-1B67-264F-4C57-3F681B4975F6}"/>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endParaRPr lang="en-US" sz="1200"/>
            </a:p>
          </p:txBody>
        </p:sp>
        <p:sp>
          <p:nvSpPr>
            <p:cNvPr id="5" name="TextBox 5">
              <a:extLst>
                <a:ext uri="{FF2B5EF4-FFF2-40B4-BE49-F238E27FC236}">
                  <a16:creationId xmlns:a16="http://schemas.microsoft.com/office/drawing/2014/main" id="{FCDFB81A-DE90-0AE6-A396-1203B1A33484}"/>
                </a:ext>
              </a:extLst>
            </p:cNvPr>
            <p:cNvSpPr txBox="1"/>
            <p:nvPr/>
          </p:nvSpPr>
          <p:spPr>
            <a:xfrm>
              <a:off x="0" y="-47625"/>
              <a:ext cx="4816593" cy="529559"/>
            </a:xfrm>
            <a:prstGeom prst="rect">
              <a:avLst/>
            </a:prstGeom>
          </p:spPr>
          <p:txBody>
            <a:bodyPr lIns="33867" tIns="33867" rIns="33867" bIns="33867" rtlCol="0" anchor="ctr"/>
            <a:lstStyle/>
            <a:p>
              <a:pPr algn="ctr">
                <a:lnSpc>
                  <a:spcPts val="2239"/>
                </a:lnSpc>
              </a:pPr>
              <a:endParaRPr sz="1200"/>
            </a:p>
          </p:txBody>
        </p:sp>
      </p:grpSp>
      <p:sp>
        <p:nvSpPr>
          <p:cNvPr id="6" name="Freeform 6">
            <a:extLst>
              <a:ext uri="{FF2B5EF4-FFF2-40B4-BE49-F238E27FC236}">
                <a16:creationId xmlns:a16="http://schemas.microsoft.com/office/drawing/2014/main" id="{813ED870-E2B1-74B7-66C0-3A511DAACF71}"/>
              </a:ext>
            </a:extLst>
          </p:cNvPr>
          <p:cNvSpPr/>
          <p:nvPr/>
        </p:nvSpPr>
        <p:spPr>
          <a:xfrm>
            <a:off x="1310211" y="584200"/>
            <a:ext cx="2444278" cy="5188742"/>
          </a:xfrm>
          <a:custGeom>
            <a:avLst/>
            <a:gdLst/>
            <a:ahLst/>
            <a:cxnLst/>
            <a:rect l="l" t="t" r="r" b="b"/>
            <a:pathLst>
              <a:path w="3666417" h="5761512">
                <a:moveTo>
                  <a:pt x="0" y="0"/>
                </a:moveTo>
                <a:lnTo>
                  <a:pt x="3666417" y="0"/>
                </a:lnTo>
                <a:lnTo>
                  <a:pt x="3666417" y="5761512"/>
                </a:lnTo>
                <a:lnTo>
                  <a:pt x="0" y="57615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7" name="Freeform 7">
            <a:extLst>
              <a:ext uri="{FF2B5EF4-FFF2-40B4-BE49-F238E27FC236}">
                <a16:creationId xmlns:a16="http://schemas.microsoft.com/office/drawing/2014/main" id="{4A1F607C-6356-A145-6793-F7FAAD1C3714}"/>
              </a:ext>
            </a:extLst>
          </p:cNvPr>
          <p:cNvSpPr/>
          <p:nvPr/>
        </p:nvSpPr>
        <p:spPr>
          <a:xfrm>
            <a:off x="-29859" y="3786376"/>
            <a:ext cx="646877" cy="1784901"/>
          </a:xfrm>
          <a:custGeom>
            <a:avLst/>
            <a:gdLst/>
            <a:ahLst/>
            <a:cxnLst/>
            <a:rect l="l" t="t" r="r" b="b"/>
            <a:pathLst>
              <a:path w="970315" h="2677351">
                <a:moveTo>
                  <a:pt x="0" y="0"/>
                </a:moveTo>
                <a:lnTo>
                  <a:pt x="970316" y="0"/>
                </a:lnTo>
                <a:lnTo>
                  <a:pt x="970316" y="2677351"/>
                </a:lnTo>
                <a:lnTo>
                  <a:pt x="0" y="267735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9" name="TextBox 9">
            <a:extLst>
              <a:ext uri="{FF2B5EF4-FFF2-40B4-BE49-F238E27FC236}">
                <a16:creationId xmlns:a16="http://schemas.microsoft.com/office/drawing/2014/main" id="{E9D46E3F-6ACA-98FD-4AE9-F24E33B16655}"/>
              </a:ext>
            </a:extLst>
          </p:cNvPr>
          <p:cNvSpPr txBox="1"/>
          <p:nvPr/>
        </p:nvSpPr>
        <p:spPr>
          <a:xfrm>
            <a:off x="4087210" y="1186208"/>
            <a:ext cx="7721600" cy="1331839"/>
          </a:xfrm>
          <a:prstGeom prst="rect">
            <a:avLst/>
          </a:prstGeom>
        </p:spPr>
        <p:txBody>
          <a:bodyPr wrap="square" lIns="0" tIns="0" rIns="0" bIns="0" rtlCol="0" anchor="t">
            <a:spAutoFit/>
          </a:bodyPr>
          <a:lstStyle/>
          <a:p>
            <a:pPr marL="381019" indent="-381019">
              <a:lnSpc>
                <a:spcPts val="3564"/>
              </a:lnSpc>
              <a:spcBef>
                <a:spcPct val="0"/>
              </a:spcBef>
              <a:buFont typeface="Wingdings" panose="05000000000000000000" pitchFamily="2" charset="2"/>
              <a:buChar char="§"/>
            </a:pPr>
            <a:r>
              <a:rPr lang="en-US" sz="2133" dirty="0">
                <a:solidFill>
                  <a:srgbClr val="0060A8"/>
                </a:solidFill>
                <a:latin typeface="Gliker" panose="020B0604020202020204" charset="0"/>
              </a:rPr>
              <a:t>Enable people high level of choice, independence and control.</a:t>
            </a:r>
          </a:p>
          <a:p>
            <a:pPr marL="381019" indent="-381019">
              <a:lnSpc>
                <a:spcPts val="3564"/>
              </a:lnSpc>
              <a:spcBef>
                <a:spcPct val="0"/>
              </a:spcBef>
              <a:buFont typeface="Wingdings" panose="05000000000000000000" pitchFamily="2" charset="2"/>
              <a:buChar char="§"/>
            </a:pPr>
            <a:endParaRPr lang="en-US" sz="2133" dirty="0">
              <a:solidFill>
                <a:schemeClr val="accent1">
                  <a:lumMod val="75000"/>
                </a:schemeClr>
              </a:solidFill>
              <a:latin typeface="Gliker" panose="020B0604020202020204" charset="0"/>
            </a:endParaRPr>
          </a:p>
        </p:txBody>
      </p:sp>
      <p:sp>
        <p:nvSpPr>
          <p:cNvPr id="10" name="TextBox 10">
            <a:extLst>
              <a:ext uri="{FF2B5EF4-FFF2-40B4-BE49-F238E27FC236}">
                <a16:creationId xmlns:a16="http://schemas.microsoft.com/office/drawing/2014/main" id="{235F2285-E5BB-6D66-DDA9-B9A33B4CC60A}"/>
              </a:ext>
            </a:extLst>
          </p:cNvPr>
          <p:cNvSpPr txBox="1"/>
          <p:nvPr/>
        </p:nvSpPr>
        <p:spPr>
          <a:xfrm>
            <a:off x="4087210" y="2743851"/>
            <a:ext cx="7721600" cy="1472904"/>
          </a:xfrm>
          <a:prstGeom prst="rect">
            <a:avLst/>
          </a:prstGeom>
        </p:spPr>
        <p:txBody>
          <a:bodyPr wrap="square" lIns="0" tIns="0" rIns="0" bIns="0" rtlCol="0" anchor="t">
            <a:spAutoFit/>
          </a:bodyPr>
          <a:lstStyle/>
          <a:p>
            <a:pPr marL="381019" indent="-381019">
              <a:lnSpc>
                <a:spcPts val="4012"/>
              </a:lnSpc>
              <a:spcBef>
                <a:spcPct val="0"/>
              </a:spcBef>
              <a:buFont typeface="Arial" panose="020B0604020202020204" pitchFamily="34" charset="0"/>
              <a:buChar char="•"/>
            </a:pPr>
            <a:r>
              <a:rPr lang="en-US" sz="2133" dirty="0">
                <a:solidFill>
                  <a:srgbClr val="0060A8"/>
                </a:solidFill>
                <a:latin typeface="Gliker" panose="020B0604020202020204" charset="0"/>
              </a:rPr>
              <a:t>Carers and nurses help  older people to feel less isolated, which can benefit their emotional state as well as their physical health.</a:t>
            </a:r>
          </a:p>
        </p:txBody>
      </p:sp>
      <p:pic>
        <p:nvPicPr>
          <p:cNvPr id="11" name="Picture 10">
            <a:extLst>
              <a:ext uri="{FF2B5EF4-FFF2-40B4-BE49-F238E27FC236}">
                <a16:creationId xmlns:a16="http://schemas.microsoft.com/office/drawing/2014/main" id="{B762E66F-2F72-D62D-9445-0C4C2308B68F}"/>
              </a:ext>
            </a:extLst>
          </p:cNvPr>
          <p:cNvPicPr>
            <a:picLocks noChangeAspect="1"/>
          </p:cNvPicPr>
          <p:nvPr/>
        </p:nvPicPr>
        <p:blipFill>
          <a:blip r:embed="rId9"/>
          <a:stretch>
            <a:fillRect/>
          </a:stretch>
        </p:blipFill>
        <p:spPr>
          <a:xfrm>
            <a:off x="10273814" y="3925924"/>
            <a:ext cx="1885859" cy="1812701"/>
          </a:xfrm>
          <a:prstGeom prst="rect">
            <a:avLst/>
          </a:prstGeom>
        </p:spPr>
      </p:pic>
      <p:pic>
        <p:nvPicPr>
          <p:cNvPr id="13" name="Picture 12">
            <a:extLst>
              <a:ext uri="{FF2B5EF4-FFF2-40B4-BE49-F238E27FC236}">
                <a16:creationId xmlns:a16="http://schemas.microsoft.com/office/drawing/2014/main" id="{CDA5003E-2D8E-8F9B-CDA5-A023C422D495}"/>
              </a:ext>
            </a:extLst>
          </p:cNvPr>
          <p:cNvPicPr>
            <a:picLocks noChangeAspect="1"/>
          </p:cNvPicPr>
          <p:nvPr/>
        </p:nvPicPr>
        <p:blipFill>
          <a:blip r:embed="rId10"/>
          <a:stretch>
            <a:fillRect/>
          </a:stretch>
        </p:blipFill>
        <p:spPr>
          <a:xfrm>
            <a:off x="9389411" y="3940040"/>
            <a:ext cx="884403" cy="1012785"/>
          </a:xfrm>
          <a:prstGeom prst="rect">
            <a:avLst/>
          </a:prstGeom>
        </p:spPr>
      </p:pic>
    </p:spTree>
    <p:extLst>
      <p:ext uri="{BB962C8B-B14F-4D97-AF65-F5344CB8AC3E}">
        <p14:creationId xmlns:p14="http://schemas.microsoft.com/office/powerpoint/2010/main" val="3415023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9DA88">
            <a:alpha val="56000"/>
          </a:srgbClr>
        </a:solidFill>
        <a:effectLst/>
      </p:bgPr>
    </p:bg>
    <p:spTree>
      <p:nvGrpSpPr>
        <p:cNvPr id="1" name="">
          <a:extLst>
            <a:ext uri="{FF2B5EF4-FFF2-40B4-BE49-F238E27FC236}">
              <a16:creationId xmlns:a16="http://schemas.microsoft.com/office/drawing/2014/main" id="{A2CE2DD3-E2C3-2906-B8D2-B1B887E4101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A532447-FE79-1DA8-A77B-3099E29A4A11}"/>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E0F6FD5E-7A67-5E0A-592C-9F0B48BC572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A919D88E-AFDE-5176-F2AD-4B52DABDE6A1}"/>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5" name="Group 5">
            <a:extLst>
              <a:ext uri="{FF2B5EF4-FFF2-40B4-BE49-F238E27FC236}">
                <a16:creationId xmlns:a16="http://schemas.microsoft.com/office/drawing/2014/main" id="{CAEFDF9C-77EB-29CE-5719-87EB69A39281}"/>
              </a:ext>
            </a:extLst>
          </p:cNvPr>
          <p:cNvGrpSpPr/>
          <p:nvPr/>
        </p:nvGrpSpPr>
        <p:grpSpPr>
          <a:xfrm>
            <a:off x="0" y="5638105"/>
            <a:ext cx="12192000" cy="1219895"/>
            <a:chOff x="0" y="0"/>
            <a:chExt cx="4816593" cy="481934"/>
          </a:xfrm>
        </p:grpSpPr>
        <p:sp>
          <p:nvSpPr>
            <p:cNvPr id="6" name="Freeform 6">
              <a:extLst>
                <a:ext uri="{FF2B5EF4-FFF2-40B4-BE49-F238E27FC236}">
                  <a16:creationId xmlns:a16="http://schemas.microsoft.com/office/drawing/2014/main" id="{597F997D-6E43-3422-0140-A891599BBCC4}"/>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7" name="TextBox 7">
              <a:extLst>
                <a:ext uri="{FF2B5EF4-FFF2-40B4-BE49-F238E27FC236}">
                  <a16:creationId xmlns:a16="http://schemas.microsoft.com/office/drawing/2014/main" id="{E3BC76A9-C450-3EB0-129A-A608F7A2F54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8" name="Group 8">
            <a:extLst>
              <a:ext uri="{FF2B5EF4-FFF2-40B4-BE49-F238E27FC236}">
                <a16:creationId xmlns:a16="http://schemas.microsoft.com/office/drawing/2014/main" id="{7F81B415-B781-1BAE-78D3-7164C45280ED}"/>
              </a:ext>
            </a:extLst>
          </p:cNvPr>
          <p:cNvGrpSpPr/>
          <p:nvPr/>
        </p:nvGrpSpPr>
        <p:grpSpPr>
          <a:xfrm>
            <a:off x="104584" y="49426"/>
            <a:ext cx="5276958" cy="5588679"/>
            <a:chOff x="-1" y="0"/>
            <a:chExt cx="10553916" cy="11921902"/>
          </a:xfrm>
        </p:grpSpPr>
        <p:pic>
          <p:nvPicPr>
            <p:cNvPr id="9" name="Picture 9">
              <a:extLst>
                <a:ext uri="{FF2B5EF4-FFF2-40B4-BE49-F238E27FC236}">
                  <a16:creationId xmlns:a16="http://schemas.microsoft.com/office/drawing/2014/main" id="{7F3E5CAF-CC7B-3D4B-74EB-EA90BA360686}"/>
                </a:ext>
              </a:extLst>
            </p:cNvPr>
            <p:cNvPicPr>
              <a:picLocks noChangeAspect="1"/>
            </p:cNvPicPr>
            <p:nvPr/>
          </p:nvPicPr>
          <p:blipFill>
            <a:blip r:embed="rId3"/>
            <a:srcRect l="5260" r="5260"/>
            <a:stretch>
              <a:fillRect/>
            </a:stretch>
          </p:blipFill>
          <p:spPr>
            <a:xfrm>
              <a:off x="0" y="0"/>
              <a:ext cx="10553915" cy="7863268"/>
            </a:xfrm>
            <a:prstGeom prst="rect">
              <a:avLst/>
            </a:prstGeom>
          </p:spPr>
        </p:pic>
        <p:pic>
          <p:nvPicPr>
            <p:cNvPr id="10" name="Picture 10">
              <a:extLst>
                <a:ext uri="{FF2B5EF4-FFF2-40B4-BE49-F238E27FC236}">
                  <a16:creationId xmlns:a16="http://schemas.microsoft.com/office/drawing/2014/main" id="{4411E144-626E-0C99-754B-94D503BB34E8}"/>
                </a:ext>
              </a:extLst>
            </p:cNvPr>
            <p:cNvPicPr>
              <a:picLocks noChangeAspect="1"/>
            </p:cNvPicPr>
            <p:nvPr/>
          </p:nvPicPr>
          <p:blipFill>
            <a:blip r:embed="rId4"/>
            <a:srcRect l="20891" r="20891"/>
            <a:stretch>
              <a:fillRect/>
            </a:stretch>
          </p:blipFill>
          <p:spPr>
            <a:xfrm>
              <a:off x="-1" y="7873607"/>
              <a:ext cx="5079996" cy="4048295"/>
            </a:xfrm>
            <a:prstGeom prst="rect">
              <a:avLst/>
            </a:prstGeom>
          </p:spPr>
        </p:pic>
      </p:grpSp>
      <p:sp>
        <p:nvSpPr>
          <p:cNvPr id="13" name="TextBox 13">
            <a:extLst>
              <a:ext uri="{FF2B5EF4-FFF2-40B4-BE49-F238E27FC236}">
                <a16:creationId xmlns:a16="http://schemas.microsoft.com/office/drawing/2014/main" id="{E829D1FD-2EAB-A475-437A-81E0F9FA591C}"/>
              </a:ext>
            </a:extLst>
          </p:cNvPr>
          <p:cNvSpPr txBox="1"/>
          <p:nvPr/>
        </p:nvSpPr>
        <p:spPr>
          <a:xfrm>
            <a:off x="6180753" y="128300"/>
            <a:ext cx="5152687" cy="576183"/>
          </a:xfrm>
          <a:prstGeom prst="rect">
            <a:avLst/>
          </a:prstGeom>
        </p:spPr>
        <p:txBody>
          <a:bodyPr lIns="0" tIns="0" rIns="0" bIns="0" rtlCol="0" anchor="t">
            <a:spAutoFit/>
          </a:bodyPr>
          <a:lstStyle/>
          <a:p>
            <a:pPr algn="just" defTabSz="304815">
              <a:lnSpc>
                <a:spcPts val="5120"/>
              </a:lnSpc>
            </a:pPr>
            <a:r>
              <a:rPr lang="en-US" sz="2933" dirty="0">
                <a:solidFill>
                  <a:srgbClr val="0060A8"/>
                </a:solidFill>
                <a:latin typeface="Gliker Bold" panose="020B0604020202020204" charset="0"/>
              </a:rPr>
              <a:t>One to  one support</a:t>
            </a:r>
          </a:p>
        </p:txBody>
      </p:sp>
      <p:sp>
        <p:nvSpPr>
          <p:cNvPr id="14" name="TextBox 14">
            <a:extLst>
              <a:ext uri="{FF2B5EF4-FFF2-40B4-BE49-F238E27FC236}">
                <a16:creationId xmlns:a16="http://schemas.microsoft.com/office/drawing/2014/main" id="{1B591958-772A-A1D8-0DB6-A3829355DA79}"/>
              </a:ext>
            </a:extLst>
          </p:cNvPr>
          <p:cNvSpPr txBox="1"/>
          <p:nvPr/>
        </p:nvSpPr>
        <p:spPr>
          <a:xfrm>
            <a:off x="5588000" y="1549401"/>
            <a:ext cx="6101972" cy="3556936"/>
          </a:xfrm>
          <a:prstGeom prst="rect">
            <a:avLst/>
          </a:prstGeom>
        </p:spPr>
        <p:txBody>
          <a:bodyPr wrap="square" lIns="0" tIns="0" rIns="0" bIns="0" rtlCol="0" anchor="t">
            <a:spAutoFit/>
          </a:bodyPr>
          <a:lstStyle/>
          <a:p>
            <a:pPr marL="579908" lvl="1" indent="-289954" defTabSz="304815">
              <a:lnSpc>
                <a:spcPts val="3492"/>
              </a:lnSpc>
              <a:buFont typeface="Arial"/>
              <a:buChar char="•"/>
            </a:pPr>
            <a:r>
              <a:rPr lang="en-US" sz="2133" dirty="0">
                <a:solidFill>
                  <a:srgbClr val="0060A8"/>
                </a:solidFill>
                <a:latin typeface="Gliker"/>
              </a:rPr>
              <a:t>Care workers  encourage  independence and mobility wherever possible.</a:t>
            </a:r>
          </a:p>
          <a:p>
            <a:pPr marL="579908" lvl="1" indent="-289954" defTabSz="304815">
              <a:lnSpc>
                <a:spcPts val="3492"/>
              </a:lnSpc>
              <a:buFont typeface="Arial"/>
              <a:buChar char="•"/>
            </a:pPr>
            <a:endParaRPr lang="en-US" sz="2133" dirty="0">
              <a:solidFill>
                <a:srgbClr val="0060A8"/>
              </a:solidFill>
              <a:latin typeface="Gliker"/>
            </a:endParaRPr>
          </a:p>
          <a:p>
            <a:pPr marL="579908" lvl="1" indent="-289954" defTabSz="304815">
              <a:lnSpc>
                <a:spcPts val="3492"/>
              </a:lnSpc>
              <a:buFont typeface="Arial"/>
              <a:buChar char="•"/>
            </a:pPr>
            <a:r>
              <a:rPr lang="en-US" sz="2133" dirty="0">
                <a:solidFill>
                  <a:srgbClr val="0060A8"/>
                </a:solidFill>
                <a:latin typeface="Gliker"/>
              </a:rPr>
              <a:t>Patient goal-oriented interventions by Physical , Speech  and Occupational therapy services in your home.</a:t>
            </a:r>
          </a:p>
          <a:p>
            <a:pPr marL="289954" lvl="1" defTabSz="304815">
              <a:lnSpc>
                <a:spcPts val="3492"/>
              </a:lnSpc>
            </a:pPr>
            <a:endParaRPr lang="en-US" sz="2133" dirty="0">
              <a:solidFill>
                <a:srgbClr val="9EC544">
                  <a:lumMod val="75000"/>
                </a:srgbClr>
              </a:solidFill>
              <a:latin typeface="Gliker"/>
            </a:endParaRPr>
          </a:p>
          <a:p>
            <a:pPr defTabSz="304815">
              <a:lnSpc>
                <a:spcPts val="3492"/>
              </a:lnSpc>
            </a:pPr>
            <a:endParaRPr lang="en-US" sz="2685" dirty="0">
              <a:solidFill>
                <a:srgbClr val="2256A2"/>
              </a:solidFill>
              <a:latin typeface="Gliker"/>
            </a:endParaRPr>
          </a:p>
        </p:txBody>
      </p:sp>
      <p:pic>
        <p:nvPicPr>
          <p:cNvPr id="16" name="Picture 15">
            <a:extLst>
              <a:ext uri="{FF2B5EF4-FFF2-40B4-BE49-F238E27FC236}">
                <a16:creationId xmlns:a16="http://schemas.microsoft.com/office/drawing/2014/main" id="{556557BE-BF62-84E6-6B17-97FC160F77BD}"/>
              </a:ext>
            </a:extLst>
          </p:cNvPr>
          <p:cNvPicPr>
            <a:picLocks noChangeAspect="1"/>
          </p:cNvPicPr>
          <p:nvPr/>
        </p:nvPicPr>
        <p:blipFill>
          <a:blip r:embed="rId5"/>
          <a:stretch>
            <a:fillRect/>
          </a:stretch>
        </p:blipFill>
        <p:spPr>
          <a:xfrm>
            <a:off x="2639964" y="3715028"/>
            <a:ext cx="2736960" cy="1923077"/>
          </a:xfrm>
          <a:prstGeom prst="rect">
            <a:avLst/>
          </a:prstGeom>
        </p:spPr>
      </p:pic>
    </p:spTree>
    <p:extLst>
      <p:ext uri="{BB962C8B-B14F-4D97-AF65-F5344CB8AC3E}">
        <p14:creationId xmlns:p14="http://schemas.microsoft.com/office/powerpoint/2010/main" val="2604321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E089">
            <a:alpha val="53000"/>
          </a:srgbClr>
        </a:solidFill>
        <a:effectLst/>
      </p:bgPr>
    </p:bg>
    <p:spTree>
      <p:nvGrpSpPr>
        <p:cNvPr id="1" name="">
          <a:extLst>
            <a:ext uri="{FF2B5EF4-FFF2-40B4-BE49-F238E27FC236}">
              <a16:creationId xmlns:a16="http://schemas.microsoft.com/office/drawing/2014/main" id="{530B7A76-4013-4836-2101-2C18BC39474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AF64633-21CD-691C-8E1F-8A779499CB0D}"/>
              </a:ext>
            </a:extLst>
          </p:cNvPr>
          <p:cNvGrpSpPr/>
          <p:nvPr/>
        </p:nvGrpSpPr>
        <p:grpSpPr>
          <a:xfrm>
            <a:off x="-4621" y="6289978"/>
            <a:ext cx="12192000" cy="1145869"/>
            <a:chOff x="0" y="0"/>
            <a:chExt cx="4816593" cy="853703"/>
          </a:xfrm>
        </p:grpSpPr>
        <p:sp>
          <p:nvSpPr>
            <p:cNvPr id="3" name="Freeform 3">
              <a:extLst>
                <a:ext uri="{FF2B5EF4-FFF2-40B4-BE49-F238E27FC236}">
                  <a16:creationId xmlns:a16="http://schemas.microsoft.com/office/drawing/2014/main" id="{FAE050E1-04D7-B8E3-7ECA-1387C4875B3D}"/>
                </a:ext>
              </a:extLst>
            </p:cNvPr>
            <p:cNvSpPr/>
            <p:nvPr/>
          </p:nvSpPr>
          <p:spPr>
            <a:xfrm>
              <a:off x="0" y="0"/>
              <a:ext cx="4816592" cy="853703"/>
            </a:xfrm>
            <a:custGeom>
              <a:avLst/>
              <a:gdLst/>
              <a:ahLst/>
              <a:cxnLst/>
              <a:rect l="l" t="t" r="r" b="b"/>
              <a:pathLst>
                <a:path w="4816592" h="853703">
                  <a:moveTo>
                    <a:pt x="0" y="0"/>
                  </a:moveTo>
                  <a:lnTo>
                    <a:pt x="4816592" y="0"/>
                  </a:lnTo>
                  <a:lnTo>
                    <a:pt x="4816592" y="853703"/>
                  </a:lnTo>
                  <a:lnTo>
                    <a:pt x="0" y="853703"/>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9A8FD135-6DA6-CDA0-00EB-40AF17031137}"/>
                </a:ext>
              </a:extLst>
            </p:cNvPr>
            <p:cNvSpPr txBox="1"/>
            <p:nvPr/>
          </p:nvSpPr>
          <p:spPr>
            <a:xfrm>
              <a:off x="0" y="-47625"/>
              <a:ext cx="4816593" cy="901328"/>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8" name="TextBox 8">
            <a:extLst>
              <a:ext uri="{FF2B5EF4-FFF2-40B4-BE49-F238E27FC236}">
                <a16:creationId xmlns:a16="http://schemas.microsoft.com/office/drawing/2014/main" id="{C8ED9BFA-CEC8-38E3-91B0-AF3EE2E9C4B3}"/>
              </a:ext>
            </a:extLst>
          </p:cNvPr>
          <p:cNvSpPr txBox="1"/>
          <p:nvPr/>
        </p:nvSpPr>
        <p:spPr>
          <a:xfrm>
            <a:off x="4621" y="230368"/>
            <a:ext cx="6420482" cy="5806141"/>
          </a:xfrm>
          <a:prstGeom prst="rect">
            <a:avLst/>
          </a:prstGeom>
        </p:spPr>
        <p:txBody>
          <a:bodyPr wrap="square" lIns="0" tIns="0" rIns="0" bIns="0" rtlCol="0" anchor="t">
            <a:spAutoFit/>
          </a:bodyPr>
          <a:lstStyle/>
          <a:p>
            <a:pPr defTabSz="304815">
              <a:lnSpc>
                <a:spcPts val="4569"/>
              </a:lnSpc>
            </a:pPr>
            <a:r>
              <a:rPr lang="en-US" sz="2667" dirty="0">
                <a:solidFill>
                  <a:srgbClr val="2256C3"/>
                </a:solidFill>
                <a:latin typeface="Gliker"/>
              </a:rPr>
              <a:t>    </a:t>
            </a:r>
            <a:r>
              <a:rPr lang="en-US" sz="2933" dirty="0">
                <a:solidFill>
                  <a:srgbClr val="0060A8"/>
                </a:solidFill>
                <a:latin typeface="Gliker Bold" panose="020B0604020202020204" charset="0"/>
                <a:cs typeface="Aldhabi" panose="020F0502020204030204" pitchFamily="2" charset="-78"/>
              </a:rPr>
              <a:t>Managing medication</a:t>
            </a:r>
          </a:p>
          <a:p>
            <a:pPr marL="381019" indent="-381019" defTabSz="304815">
              <a:lnSpc>
                <a:spcPts val="4569"/>
              </a:lnSpc>
              <a:buFont typeface="Arial" panose="020B0604020202020204" pitchFamily="34" charset="0"/>
              <a:buChar char="•"/>
            </a:pPr>
            <a:endParaRPr lang="en-US" sz="2667" dirty="0">
              <a:solidFill>
                <a:srgbClr val="9EC544">
                  <a:lumMod val="75000"/>
                </a:srgbClr>
              </a:solidFill>
              <a:latin typeface="Gliker"/>
            </a:endParaRPr>
          </a:p>
          <a:p>
            <a:pPr marL="381019" indent="-381019" defTabSz="304815">
              <a:lnSpc>
                <a:spcPts val="4569"/>
              </a:lnSpc>
              <a:buFont typeface="Arial" panose="020B0604020202020204" pitchFamily="34" charset="0"/>
              <a:buChar char="•"/>
            </a:pPr>
            <a:r>
              <a:rPr lang="en-US" sz="1867" dirty="0">
                <a:solidFill>
                  <a:srgbClr val="0060A8"/>
                </a:solidFill>
                <a:latin typeface="Gliker"/>
              </a:rPr>
              <a:t>Providing a variety of services, from personal  care to specialized medical support.</a:t>
            </a:r>
          </a:p>
          <a:p>
            <a:pPr marL="381019" indent="-381019" defTabSz="304815">
              <a:lnSpc>
                <a:spcPts val="4569"/>
              </a:lnSpc>
              <a:buFont typeface="Arial" panose="020B0604020202020204" pitchFamily="34" charset="0"/>
              <a:buChar char="•"/>
            </a:pPr>
            <a:endParaRPr lang="en-US" sz="1867" dirty="0">
              <a:solidFill>
                <a:srgbClr val="0060A8"/>
              </a:solidFill>
              <a:latin typeface="Gliker"/>
            </a:endParaRPr>
          </a:p>
          <a:p>
            <a:pPr marL="381019" indent="-381019" defTabSz="304815">
              <a:lnSpc>
                <a:spcPts val="4569"/>
              </a:lnSpc>
              <a:spcBef>
                <a:spcPct val="0"/>
              </a:spcBef>
              <a:buFont typeface="Arial" panose="020B0604020202020204" pitchFamily="34" charset="0"/>
              <a:buChar char="•"/>
            </a:pPr>
            <a:r>
              <a:rPr lang="en-US" sz="1867" dirty="0">
                <a:solidFill>
                  <a:srgbClr val="0060A8"/>
                </a:solidFill>
                <a:latin typeface="Gliker"/>
              </a:rPr>
              <a:t>Strong relationships with local healthcare providers and community organizations.</a:t>
            </a:r>
          </a:p>
          <a:p>
            <a:pPr marL="381019" indent="-381019" defTabSz="304815">
              <a:lnSpc>
                <a:spcPts val="4569"/>
              </a:lnSpc>
              <a:spcBef>
                <a:spcPct val="0"/>
              </a:spcBef>
              <a:buFont typeface="Arial" panose="020B0604020202020204" pitchFamily="34" charset="0"/>
              <a:buChar char="•"/>
            </a:pPr>
            <a:endParaRPr lang="en-US" sz="1867" dirty="0">
              <a:solidFill>
                <a:srgbClr val="0060A8"/>
              </a:solidFill>
              <a:latin typeface="Gliker"/>
            </a:endParaRPr>
          </a:p>
          <a:p>
            <a:pPr marL="381019" indent="-381019" defTabSz="304815">
              <a:lnSpc>
                <a:spcPts val="4569"/>
              </a:lnSpc>
              <a:spcBef>
                <a:spcPct val="0"/>
              </a:spcBef>
              <a:buFont typeface="Arial" panose="020B0604020202020204" pitchFamily="34" charset="0"/>
              <a:buChar char="•"/>
            </a:pPr>
            <a:r>
              <a:rPr lang="en-US" sz="1867" dirty="0">
                <a:solidFill>
                  <a:srgbClr val="0060A8"/>
                </a:solidFill>
                <a:latin typeface="Gliker"/>
              </a:rPr>
              <a:t>Patient goal-oriented interventions .</a:t>
            </a:r>
          </a:p>
          <a:p>
            <a:pPr marL="381019" indent="-381019" defTabSz="304815">
              <a:lnSpc>
                <a:spcPts val="4569"/>
              </a:lnSpc>
              <a:spcBef>
                <a:spcPct val="0"/>
              </a:spcBef>
              <a:buFont typeface="Arial" panose="020B0604020202020204" pitchFamily="34" charset="0"/>
              <a:buChar char="•"/>
            </a:pPr>
            <a:endParaRPr lang="en-US" sz="1867" dirty="0">
              <a:solidFill>
                <a:srgbClr val="9EC544">
                  <a:lumMod val="75000"/>
                </a:srgbClr>
              </a:solidFill>
              <a:latin typeface="Gliker"/>
            </a:endParaRPr>
          </a:p>
        </p:txBody>
      </p:sp>
      <p:sp>
        <p:nvSpPr>
          <p:cNvPr id="9" name="Freeform 9">
            <a:extLst>
              <a:ext uri="{FF2B5EF4-FFF2-40B4-BE49-F238E27FC236}">
                <a16:creationId xmlns:a16="http://schemas.microsoft.com/office/drawing/2014/main" id="{0595E304-8A97-FA59-28C3-12F6C15909DB}"/>
              </a:ext>
            </a:extLst>
          </p:cNvPr>
          <p:cNvSpPr/>
          <p:nvPr/>
        </p:nvSpPr>
        <p:spPr>
          <a:xfrm flipH="1">
            <a:off x="8301178" y="2260600"/>
            <a:ext cx="2590800" cy="4241044"/>
          </a:xfrm>
          <a:custGeom>
            <a:avLst/>
            <a:gdLst/>
            <a:ahLst/>
            <a:cxnLst/>
            <a:rect l="l" t="t" r="r" b="b"/>
            <a:pathLst>
              <a:path w="4189366" h="5447166">
                <a:moveTo>
                  <a:pt x="0" y="0"/>
                </a:moveTo>
                <a:lnTo>
                  <a:pt x="4189366" y="0"/>
                </a:lnTo>
                <a:lnTo>
                  <a:pt x="4189366" y="5447166"/>
                </a:lnTo>
                <a:lnTo>
                  <a:pt x="0" y="54471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304815"/>
            <a:endParaRPr lang="en-US" sz="1200">
              <a:solidFill>
                <a:prstClr val="white"/>
              </a:solidFill>
              <a:latin typeface="Rockwell" panose="02060603020205020403"/>
            </a:endParaRPr>
          </a:p>
        </p:txBody>
      </p:sp>
      <p:pic>
        <p:nvPicPr>
          <p:cNvPr id="13" name="Graphic 12" descr="Homeopathy with solid fill">
            <a:extLst>
              <a:ext uri="{FF2B5EF4-FFF2-40B4-BE49-F238E27FC236}">
                <a16:creationId xmlns:a16="http://schemas.microsoft.com/office/drawing/2014/main" id="{3A539B4C-31EB-E8CE-FD70-E1E8AFDECF1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55071" y="1834686"/>
            <a:ext cx="609600" cy="609600"/>
          </a:xfrm>
          <a:prstGeom prst="rect">
            <a:avLst/>
          </a:prstGeom>
        </p:spPr>
      </p:pic>
      <p:pic>
        <p:nvPicPr>
          <p:cNvPr id="15" name="Graphic 14" descr="Medicine with solid fill">
            <a:extLst>
              <a:ext uri="{FF2B5EF4-FFF2-40B4-BE49-F238E27FC236}">
                <a16:creationId xmlns:a16="http://schemas.microsoft.com/office/drawing/2014/main" id="{BE4C2E62-0166-5AE1-383C-A9137BF4CC8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55071" y="3265317"/>
            <a:ext cx="609600" cy="609600"/>
          </a:xfrm>
          <a:prstGeom prst="rect">
            <a:avLst/>
          </a:prstGeom>
        </p:spPr>
      </p:pic>
      <p:pic>
        <p:nvPicPr>
          <p:cNvPr id="17" name="Graphic 16" descr="Doctor female with solid fill">
            <a:extLst>
              <a:ext uri="{FF2B5EF4-FFF2-40B4-BE49-F238E27FC236}">
                <a16:creationId xmlns:a16="http://schemas.microsoft.com/office/drawing/2014/main" id="{2F8E14ED-205D-3240-996A-F8319B401D3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355071" y="4795423"/>
            <a:ext cx="609600" cy="609600"/>
          </a:xfrm>
          <a:prstGeom prst="rect">
            <a:avLst/>
          </a:prstGeom>
        </p:spPr>
      </p:pic>
    </p:spTree>
    <p:extLst>
      <p:ext uri="{BB962C8B-B14F-4D97-AF65-F5344CB8AC3E}">
        <p14:creationId xmlns:p14="http://schemas.microsoft.com/office/powerpoint/2010/main" val="706627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9DA88">
            <a:alpha val="44000"/>
          </a:srgbClr>
        </a:solidFill>
        <a:effectLst/>
      </p:bgPr>
    </p:bg>
    <p:spTree>
      <p:nvGrpSpPr>
        <p:cNvPr id="1" name="">
          <a:extLst>
            <a:ext uri="{FF2B5EF4-FFF2-40B4-BE49-F238E27FC236}">
              <a16:creationId xmlns:a16="http://schemas.microsoft.com/office/drawing/2014/main" id="{A09036A8-5287-0E34-D978-8A3B126CD724}"/>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CAA3DB46-5DE7-A9E5-18AE-4ACE72AB710F}"/>
              </a:ext>
            </a:extLst>
          </p:cNvPr>
          <p:cNvSpPr txBox="1"/>
          <p:nvPr/>
        </p:nvSpPr>
        <p:spPr>
          <a:xfrm>
            <a:off x="1574800" y="433791"/>
            <a:ext cx="4832894" cy="662746"/>
          </a:xfrm>
          <a:prstGeom prst="rect">
            <a:avLst/>
          </a:prstGeom>
        </p:spPr>
        <p:txBody>
          <a:bodyPr wrap="square" lIns="0" tIns="0" rIns="0" bIns="0" rtlCol="0" anchor="t">
            <a:spAutoFit/>
          </a:bodyPr>
          <a:lstStyle/>
          <a:p>
            <a:pPr algn="just" defTabSz="304815">
              <a:lnSpc>
                <a:spcPts val="6000"/>
              </a:lnSpc>
              <a:spcBef>
                <a:spcPct val="0"/>
              </a:spcBef>
            </a:pPr>
            <a:r>
              <a:rPr lang="en-US" sz="2933" dirty="0">
                <a:solidFill>
                  <a:srgbClr val="0060A8"/>
                </a:solidFill>
                <a:latin typeface="Gliker Bold"/>
              </a:rPr>
              <a:t>Safe environment </a:t>
            </a:r>
          </a:p>
        </p:txBody>
      </p:sp>
      <p:grpSp>
        <p:nvGrpSpPr>
          <p:cNvPr id="4" name="Group 4">
            <a:extLst>
              <a:ext uri="{FF2B5EF4-FFF2-40B4-BE49-F238E27FC236}">
                <a16:creationId xmlns:a16="http://schemas.microsoft.com/office/drawing/2014/main" id="{225DAFAA-2FA2-4E8C-9CF7-EBEFCBCCE237}"/>
              </a:ext>
            </a:extLst>
          </p:cNvPr>
          <p:cNvGrpSpPr/>
          <p:nvPr/>
        </p:nvGrpSpPr>
        <p:grpSpPr>
          <a:xfrm>
            <a:off x="0" y="5638105"/>
            <a:ext cx="12192000" cy="1219895"/>
            <a:chOff x="0" y="0"/>
            <a:chExt cx="4816593" cy="481934"/>
          </a:xfrm>
        </p:grpSpPr>
        <p:sp>
          <p:nvSpPr>
            <p:cNvPr id="5" name="Freeform 5">
              <a:extLst>
                <a:ext uri="{FF2B5EF4-FFF2-40B4-BE49-F238E27FC236}">
                  <a16:creationId xmlns:a16="http://schemas.microsoft.com/office/drawing/2014/main" id="{CFFC05CB-25EE-4F20-B5B4-929533B9C657}"/>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6" name="TextBox 6">
              <a:extLst>
                <a:ext uri="{FF2B5EF4-FFF2-40B4-BE49-F238E27FC236}">
                  <a16:creationId xmlns:a16="http://schemas.microsoft.com/office/drawing/2014/main" id="{AB63D17D-6D03-B6FF-7C80-1B59FC32E198}"/>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Freeform 7">
            <a:extLst>
              <a:ext uri="{FF2B5EF4-FFF2-40B4-BE49-F238E27FC236}">
                <a16:creationId xmlns:a16="http://schemas.microsoft.com/office/drawing/2014/main" id="{19354332-A006-5B35-4C28-1B16798CFE63}"/>
              </a:ext>
            </a:extLst>
          </p:cNvPr>
          <p:cNvSpPr/>
          <p:nvPr/>
        </p:nvSpPr>
        <p:spPr>
          <a:xfrm>
            <a:off x="9163504" y="1889555"/>
            <a:ext cx="2792179" cy="4117154"/>
          </a:xfrm>
          <a:custGeom>
            <a:avLst/>
            <a:gdLst/>
            <a:ahLst/>
            <a:cxnLst/>
            <a:rect l="l" t="t" r="r" b="b"/>
            <a:pathLst>
              <a:path w="4188268" h="6175731">
                <a:moveTo>
                  <a:pt x="0" y="0"/>
                </a:moveTo>
                <a:lnTo>
                  <a:pt x="4188269" y="0"/>
                </a:lnTo>
                <a:lnTo>
                  <a:pt x="4188269" y="6175731"/>
                </a:lnTo>
                <a:lnTo>
                  <a:pt x="0" y="61757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id="{8E6B7A75-45F2-62C4-27EB-0A1DD8C37A08}"/>
              </a:ext>
            </a:extLst>
          </p:cNvPr>
          <p:cNvSpPr txBox="1"/>
          <p:nvPr/>
        </p:nvSpPr>
        <p:spPr>
          <a:xfrm>
            <a:off x="1422400" y="1777187"/>
            <a:ext cx="6701099" cy="3299045"/>
          </a:xfrm>
          <a:prstGeom prst="rect">
            <a:avLst/>
          </a:prstGeom>
        </p:spPr>
        <p:txBody>
          <a:bodyPr wrap="square" lIns="0" tIns="0" rIns="0" bIns="0" rtlCol="0" anchor="t">
            <a:spAutoFit/>
          </a:bodyPr>
          <a:lstStyle/>
          <a:p>
            <a:pPr marL="304815" indent="-304815" defTabSz="304815">
              <a:lnSpc>
                <a:spcPts val="4362"/>
              </a:lnSpc>
              <a:spcBef>
                <a:spcPct val="0"/>
              </a:spcBef>
              <a:buFont typeface="Arial" panose="020B0604020202020204" pitchFamily="34" charset="0"/>
              <a:buChar char="•"/>
            </a:pPr>
            <a:r>
              <a:rPr lang="en-US" sz="1867" dirty="0">
                <a:solidFill>
                  <a:srgbClr val="0060A8"/>
                </a:solidFill>
                <a:latin typeface="Gliker"/>
              </a:rPr>
              <a:t>Care workers or nurses  visit the individual in their home on a regular basis. </a:t>
            </a:r>
          </a:p>
          <a:p>
            <a:pPr marL="304815" indent="-304815" defTabSz="304815">
              <a:lnSpc>
                <a:spcPts val="4362"/>
              </a:lnSpc>
              <a:spcBef>
                <a:spcPct val="0"/>
              </a:spcBef>
              <a:buFont typeface="Arial" panose="020B0604020202020204" pitchFamily="34" charset="0"/>
              <a:buChar char="•"/>
            </a:pPr>
            <a:r>
              <a:rPr lang="en-US" sz="1867" dirty="0">
                <a:solidFill>
                  <a:srgbClr val="0060A8"/>
                </a:solidFill>
                <a:latin typeface="Gliker"/>
              </a:rPr>
              <a:t>This can help to build trust and provide a sense of security for the individual.</a:t>
            </a:r>
          </a:p>
          <a:p>
            <a:pPr marL="304815" indent="-304815" defTabSz="304815">
              <a:lnSpc>
                <a:spcPts val="4362"/>
              </a:lnSpc>
              <a:spcBef>
                <a:spcPct val="0"/>
              </a:spcBef>
              <a:buFont typeface="Arial" panose="020B0604020202020204" pitchFamily="34" charset="0"/>
              <a:buChar char="•"/>
            </a:pPr>
            <a:r>
              <a:rPr lang="en-US" sz="1867" dirty="0">
                <a:solidFill>
                  <a:srgbClr val="0060A8"/>
                </a:solidFill>
                <a:latin typeface="Gliker"/>
              </a:rPr>
              <a:t>Sense of autonomy (Hughes,2020).</a:t>
            </a:r>
          </a:p>
          <a:p>
            <a:pPr marL="304815" indent="-304815" defTabSz="304815">
              <a:lnSpc>
                <a:spcPts val="4362"/>
              </a:lnSpc>
              <a:spcBef>
                <a:spcPct val="0"/>
              </a:spcBef>
              <a:buFont typeface="Arial" panose="020B0604020202020204" pitchFamily="34" charset="0"/>
              <a:buChar char="•"/>
            </a:pPr>
            <a:endParaRPr lang="en-US" sz="1867" dirty="0">
              <a:solidFill>
                <a:srgbClr val="9EC544">
                  <a:lumMod val="75000"/>
                </a:srgbClr>
              </a:solidFill>
              <a:latin typeface="Gliker"/>
            </a:endParaRPr>
          </a:p>
        </p:txBody>
      </p:sp>
      <p:sp>
        <p:nvSpPr>
          <p:cNvPr id="9" name="Freeform 9">
            <a:extLst>
              <a:ext uri="{FF2B5EF4-FFF2-40B4-BE49-F238E27FC236}">
                <a16:creationId xmlns:a16="http://schemas.microsoft.com/office/drawing/2014/main" id="{F2428D66-ED16-CAFF-CFFB-1406EF65EDA0}"/>
              </a:ext>
            </a:extLst>
          </p:cNvPr>
          <p:cNvSpPr/>
          <p:nvPr/>
        </p:nvSpPr>
        <p:spPr>
          <a:xfrm>
            <a:off x="10559594" y="902828"/>
            <a:ext cx="663376" cy="731176"/>
          </a:xfrm>
          <a:custGeom>
            <a:avLst/>
            <a:gdLst/>
            <a:ahLst/>
            <a:cxnLst/>
            <a:rect l="l" t="t" r="r" b="b"/>
            <a:pathLst>
              <a:path w="995064" h="1096764">
                <a:moveTo>
                  <a:pt x="0" y="0"/>
                </a:moveTo>
                <a:lnTo>
                  <a:pt x="995063" y="0"/>
                </a:lnTo>
                <a:lnTo>
                  <a:pt x="995063" y="1096764"/>
                </a:lnTo>
                <a:lnTo>
                  <a:pt x="0" y="109676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0" name="Freeform 10">
            <a:extLst>
              <a:ext uri="{FF2B5EF4-FFF2-40B4-BE49-F238E27FC236}">
                <a16:creationId xmlns:a16="http://schemas.microsoft.com/office/drawing/2014/main" id="{679DDA4F-9DE9-FF2E-F348-152F0D82EA06}"/>
              </a:ext>
            </a:extLst>
          </p:cNvPr>
          <p:cNvSpPr/>
          <p:nvPr/>
        </p:nvSpPr>
        <p:spPr>
          <a:xfrm>
            <a:off x="124839" y="3127845"/>
            <a:ext cx="1040005" cy="2756199"/>
          </a:xfrm>
          <a:custGeom>
            <a:avLst/>
            <a:gdLst/>
            <a:ahLst/>
            <a:cxnLst/>
            <a:rect l="l" t="t" r="r" b="b"/>
            <a:pathLst>
              <a:path w="1560008" h="4134298">
                <a:moveTo>
                  <a:pt x="0" y="0"/>
                </a:moveTo>
                <a:lnTo>
                  <a:pt x="1560008" y="0"/>
                </a:lnTo>
                <a:lnTo>
                  <a:pt x="1560008" y="4134298"/>
                </a:lnTo>
                <a:lnTo>
                  <a:pt x="0" y="4134298"/>
                </a:lnTo>
                <a:lnTo>
                  <a:pt x="0" y="0"/>
                </a:lnTo>
                <a:close/>
              </a:path>
            </a:pathLst>
          </a:custGeom>
          <a:blipFill>
            <a:blip r:embed="rId7"/>
            <a:stretch>
              <a:fillRect/>
            </a:stretch>
          </a:blipFill>
        </p:spPr>
        <p:txBody>
          <a:bodyPr/>
          <a:lstStyle/>
          <a:p>
            <a:pPr defTabSz="304815"/>
            <a:endParaRPr lang="en-US" sz="1200">
              <a:solidFill>
                <a:prstClr val="white"/>
              </a:solidFill>
              <a:latin typeface="Rockwell" panose="02060603020205020403"/>
            </a:endParaRPr>
          </a:p>
        </p:txBody>
      </p:sp>
      <p:pic>
        <p:nvPicPr>
          <p:cNvPr id="11" name="Picture 10">
            <a:extLst>
              <a:ext uri="{FF2B5EF4-FFF2-40B4-BE49-F238E27FC236}">
                <a16:creationId xmlns:a16="http://schemas.microsoft.com/office/drawing/2014/main" id="{421C7B49-60E9-DD0B-E3B5-1C74BD414D53}"/>
              </a:ext>
            </a:extLst>
          </p:cNvPr>
          <p:cNvPicPr>
            <a:picLocks noChangeAspect="1"/>
          </p:cNvPicPr>
          <p:nvPr/>
        </p:nvPicPr>
        <p:blipFill>
          <a:blip r:embed="rId8"/>
          <a:stretch>
            <a:fillRect/>
          </a:stretch>
        </p:blipFill>
        <p:spPr>
          <a:xfrm>
            <a:off x="8403470" y="1096443"/>
            <a:ext cx="760034" cy="4413887"/>
          </a:xfrm>
          <a:prstGeom prst="rect">
            <a:avLst/>
          </a:prstGeom>
        </p:spPr>
      </p:pic>
    </p:spTree>
    <p:extLst>
      <p:ext uri="{BB962C8B-B14F-4D97-AF65-F5344CB8AC3E}">
        <p14:creationId xmlns:p14="http://schemas.microsoft.com/office/powerpoint/2010/main" val="1014770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E089">
            <a:alpha val="47000"/>
          </a:srgbClr>
        </a:solidFill>
        <a:effectLst/>
      </p:bgPr>
    </p:bg>
    <p:spTree>
      <p:nvGrpSpPr>
        <p:cNvPr id="1" name="">
          <a:extLst>
            <a:ext uri="{FF2B5EF4-FFF2-40B4-BE49-F238E27FC236}">
              <a16:creationId xmlns:a16="http://schemas.microsoft.com/office/drawing/2014/main" id="{CAB7197A-3734-C829-6CB5-938E685E8B1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DB9FC19-2706-06A0-1194-9E94A4C2427D}"/>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6EBE1DEE-EC38-E0FF-42EA-08471888C1E1}"/>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4BDCEF08-1F03-E57D-89EE-B4EA58952418}"/>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Freeform 7">
            <a:extLst>
              <a:ext uri="{FF2B5EF4-FFF2-40B4-BE49-F238E27FC236}">
                <a16:creationId xmlns:a16="http://schemas.microsoft.com/office/drawing/2014/main" id="{5460A119-00F3-F75E-49F2-9F3D22B0C75B}"/>
              </a:ext>
            </a:extLst>
          </p:cNvPr>
          <p:cNvSpPr/>
          <p:nvPr/>
        </p:nvSpPr>
        <p:spPr>
          <a:xfrm>
            <a:off x="4814130" y="3243906"/>
            <a:ext cx="2844800" cy="1879871"/>
          </a:xfrm>
          <a:custGeom>
            <a:avLst/>
            <a:gdLst/>
            <a:ahLst/>
            <a:cxnLst/>
            <a:rect l="l" t="t" r="r" b="b"/>
            <a:pathLst>
              <a:path w="2351014" h="2819807">
                <a:moveTo>
                  <a:pt x="0" y="0"/>
                </a:moveTo>
                <a:lnTo>
                  <a:pt x="2351015" y="0"/>
                </a:lnTo>
                <a:lnTo>
                  <a:pt x="2351015" y="2819807"/>
                </a:lnTo>
                <a:lnTo>
                  <a:pt x="0" y="2819807"/>
                </a:lnTo>
                <a:lnTo>
                  <a:pt x="0" y="0"/>
                </a:lnTo>
                <a:close/>
              </a:path>
            </a:pathLst>
          </a:custGeom>
          <a:blipFill>
            <a:blip r:embed="rId2">
              <a:extLst>
                <a:ext uri="{96DAC541-7B7A-43D3-8B79-37D633B846F1}">
                  <asvg:svgBlip xmlns:asvg="http://schemas.microsoft.com/office/drawing/2016/SVG/main" r:embed="rId3"/>
                </a:ext>
              </a:extLst>
            </a:blip>
            <a:stretch>
              <a:fillRect/>
            </a:stretch>
          </a:blipFill>
          <a:ln>
            <a:solidFill>
              <a:srgbClr val="0060A8"/>
            </a:solidFill>
          </a:ln>
        </p:spPr>
        <p:txBody>
          <a:bodyPr/>
          <a:lstStyle/>
          <a:p>
            <a:pPr defTabSz="304815"/>
            <a:endParaRPr lang="en-US" sz="1200" dirty="0">
              <a:solidFill>
                <a:srgbClr val="0060A8"/>
              </a:solidFill>
              <a:latin typeface="Rockwell" panose="02060603020205020403"/>
            </a:endParaRPr>
          </a:p>
        </p:txBody>
      </p:sp>
      <p:sp>
        <p:nvSpPr>
          <p:cNvPr id="8" name="TextBox 8">
            <a:extLst>
              <a:ext uri="{FF2B5EF4-FFF2-40B4-BE49-F238E27FC236}">
                <a16:creationId xmlns:a16="http://schemas.microsoft.com/office/drawing/2014/main" id="{D569A0AD-A258-2E81-594F-2C30E6A09582}"/>
              </a:ext>
            </a:extLst>
          </p:cNvPr>
          <p:cNvSpPr txBox="1"/>
          <p:nvPr/>
        </p:nvSpPr>
        <p:spPr>
          <a:xfrm>
            <a:off x="191330" y="289760"/>
            <a:ext cx="12090400" cy="1513235"/>
          </a:xfrm>
          <a:prstGeom prst="rect">
            <a:avLst/>
          </a:prstGeom>
        </p:spPr>
        <p:txBody>
          <a:bodyPr wrap="square" lIns="0" tIns="0" rIns="0" bIns="0" rtlCol="0" anchor="t">
            <a:spAutoFit/>
          </a:bodyPr>
          <a:lstStyle/>
          <a:p>
            <a:pPr algn="ctr" defTabSz="304815">
              <a:lnSpc>
                <a:spcPts val="5933"/>
              </a:lnSpc>
              <a:spcBef>
                <a:spcPct val="0"/>
              </a:spcBef>
            </a:pPr>
            <a:r>
              <a:rPr lang="en-US" sz="4944" dirty="0">
                <a:solidFill>
                  <a:srgbClr val="0060A8"/>
                </a:solidFill>
                <a:latin typeface="Gliker Bold"/>
              </a:rPr>
              <a:t>Legislation, policy and theories of ageing, which are relevant to older people</a:t>
            </a:r>
          </a:p>
        </p:txBody>
      </p:sp>
    </p:spTree>
    <p:extLst>
      <p:ext uri="{BB962C8B-B14F-4D97-AF65-F5344CB8AC3E}">
        <p14:creationId xmlns:p14="http://schemas.microsoft.com/office/powerpoint/2010/main" val="2624637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9DB45F04-0D44-FF1E-D312-50078AC671FE}"/>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A8715C4-A9BF-C16E-984D-9AE4FF28EC7E}"/>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5DF3FB12-FF99-8D68-5432-8CFBD2AEF693}"/>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19C80D4D-544A-84E2-C9A6-F807D01025B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6" name="Group 6">
            <a:extLst>
              <a:ext uri="{FF2B5EF4-FFF2-40B4-BE49-F238E27FC236}">
                <a16:creationId xmlns:a16="http://schemas.microsoft.com/office/drawing/2014/main" id="{8B929C87-3D5A-4051-1AA2-6D883366E6C5}"/>
              </a:ext>
            </a:extLst>
          </p:cNvPr>
          <p:cNvGrpSpPr/>
          <p:nvPr/>
        </p:nvGrpSpPr>
        <p:grpSpPr>
          <a:xfrm>
            <a:off x="0" y="5638105"/>
            <a:ext cx="12192000" cy="1219895"/>
            <a:chOff x="0" y="0"/>
            <a:chExt cx="4816593" cy="481934"/>
          </a:xfrm>
        </p:grpSpPr>
        <p:sp>
          <p:nvSpPr>
            <p:cNvPr id="7" name="Freeform 7">
              <a:extLst>
                <a:ext uri="{FF2B5EF4-FFF2-40B4-BE49-F238E27FC236}">
                  <a16:creationId xmlns:a16="http://schemas.microsoft.com/office/drawing/2014/main" id="{B0EE8C09-EED2-D655-7CD2-6BA88BD5D017}"/>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id="{455B2A50-7941-68BF-E8D9-035CEC12BA8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9" name="Freeform 19">
            <a:extLst>
              <a:ext uri="{FF2B5EF4-FFF2-40B4-BE49-F238E27FC236}">
                <a16:creationId xmlns:a16="http://schemas.microsoft.com/office/drawing/2014/main" id="{F8622F80-A611-7545-F0F8-9376CBFDD51F}"/>
              </a:ext>
            </a:extLst>
          </p:cNvPr>
          <p:cNvSpPr/>
          <p:nvPr/>
        </p:nvSpPr>
        <p:spPr>
          <a:xfrm>
            <a:off x="762000" y="133566"/>
            <a:ext cx="9335877" cy="640842"/>
          </a:xfrm>
          <a:custGeom>
            <a:avLst/>
            <a:gdLst/>
            <a:ahLst/>
            <a:cxnLst/>
            <a:rect l="l" t="t" r="r" b="b"/>
            <a:pathLst>
              <a:path w="598227" h="431870">
                <a:moveTo>
                  <a:pt x="0" y="0"/>
                </a:moveTo>
                <a:lnTo>
                  <a:pt x="598227" y="0"/>
                </a:lnTo>
                <a:lnTo>
                  <a:pt x="598227" y="431870"/>
                </a:lnTo>
                <a:lnTo>
                  <a:pt x="0" y="431870"/>
                </a:lnTo>
                <a:close/>
              </a:path>
            </a:pathLst>
          </a:custGeom>
          <a:solidFill>
            <a:srgbClr val="000000">
              <a:alpha val="0"/>
            </a:srgbClr>
          </a:solidFill>
          <a:ln>
            <a:solidFill>
              <a:srgbClr val="FFC819"/>
            </a:solidFill>
          </a:ln>
        </p:spPr>
        <p:txBody>
          <a:bodyPr/>
          <a:lstStyle/>
          <a:p>
            <a:pPr defTabSz="304815"/>
            <a:r>
              <a:rPr lang="en-US" sz="2933" dirty="0">
                <a:solidFill>
                  <a:srgbClr val="0060A8"/>
                </a:solidFill>
                <a:latin typeface="Gliker Bold" panose="020B0604020202020204" charset="0"/>
              </a:rPr>
              <a:t>Theories of  Ageing </a:t>
            </a:r>
          </a:p>
        </p:txBody>
      </p:sp>
      <p:sp>
        <p:nvSpPr>
          <p:cNvPr id="27" name="TextBox 27">
            <a:extLst>
              <a:ext uri="{FF2B5EF4-FFF2-40B4-BE49-F238E27FC236}">
                <a16:creationId xmlns:a16="http://schemas.microsoft.com/office/drawing/2014/main" id="{EBDD3719-FE78-EC02-9A9C-22BF244C22DD}"/>
              </a:ext>
            </a:extLst>
          </p:cNvPr>
          <p:cNvSpPr txBox="1"/>
          <p:nvPr/>
        </p:nvSpPr>
        <p:spPr>
          <a:xfrm>
            <a:off x="7307391" y="188874"/>
            <a:ext cx="3800291" cy="1478934"/>
          </a:xfrm>
          <a:prstGeom prst="rect">
            <a:avLst/>
          </a:prstGeom>
        </p:spPr>
        <p:txBody>
          <a:bodyPr lIns="76200" tIns="76200" rIns="76200" bIns="76200" rtlCol="0" anchor="ctr"/>
          <a:lstStyle/>
          <a:p>
            <a:pPr algn="ctr" defTabSz="304815">
              <a:lnSpc>
                <a:spcPts val="7000"/>
              </a:lnSpc>
            </a:pPr>
            <a:endParaRPr lang="en-US" sz="5000" dirty="0">
              <a:solidFill>
                <a:srgbClr val="2256A2"/>
              </a:solidFill>
              <a:latin typeface="Gliker Bold"/>
            </a:endParaRPr>
          </a:p>
        </p:txBody>
      </p:sp>
      <p:sp>
        <p:nvSpPr>
          <p:cNvPr id="31" name="TextBox 31">
            <a:extLst>
              <a:ext uri="{FF2B5EF4-FFF2-40B4-BE49-F238E27FC236}">
                <a16:creationId xmlns:a16="http://schemas.microsoft.com/office/drawing/2014/main" id="{31FCBE03-D8B0-3E70-1C31-34CD0BEBA787}"/>
              </a:ext>
            </a:extLst>
          </p:cNvPr>
          <p:cNvSpPr txBox="1"/>
          <p:nvPr/>
        </p:nvSpPr>
        <p:spPr>
          <a:xfrm>
            <a:off x="4336445" y="3048698"/>
            <a:ext cx="3023267" cy="307777"/>
          </a:xfrm>
          <a:prstGeom prst="rect">
            <a:avLst/>
          </a:prstGeom>
        </p:spPr>
        <p:txBody>
          <a:bodyPr lIns="0" tIns="0" rIns="0" bIns="0" rtlCol="0" anchor="t">
            <a:spAutoFit/>
          </a:bodyPr>
          <a:lstStyle/>
          <a:p>
            <a:pPr algn="ctr" defTabSz="304815">
              <a:lnSpc>
                <a:spcPts val="2400"/>
              </a:lnSpc>
            </a:pPr>
            <a:r>
              <a:rPr lang="en-US" sz="2000" dirty="0">
                <a:solidFill>
                  <a:srgbClr val="2256C3"/>
                </a:solidFill>
                <a:latin typeface="Open Sauce 1"/>
              </a:rPr>
              <a:t>.</a:t>
            </a:r>
          </a:p>
        </p:txBody>
      </p:sp>
      <p:pic>
        <p:nvPicPr>
          <p:cNvPr id="39" name="Picture 38" descr="A group of people in different poses&#10;&#10;Description automatically generated">
            <a:extLst>
              <a:ext uri="{FF2B5EF4-FFF2-40B4-BE49-F238E27FC236}">
                <a16:creationId xmlns:a16="http://schemas.microsoft.com/office/drawing/2014/main" id="{2ECF4AAF-8B87-6762-105C-AF9B46620876}"/>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66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54400" y="1102796"/>
            <a:ext cx="5181600" cy="4155005"/>
          </a:xfrm>
          <a:prstGeom prst="rect">
            <a:avLst/>
          </a:prstGeom>
          <a:pattFill prst="narHorz">
            <a:fgClr>
              <a:srgbClr val="FFC819"/>
            </a:fgClr>
            <a:bgClr>
              <a:srgbClr val="FFC819"/>
            </a:bgClr>
          </a:pattFill>
          <a:effectLst>
            <a:glow rad="228600">
              <a:schemeClr val="accent1">
                <a:satMod val="175000"/>
                <a:alpha val="40000"/>
              </a:schemeClr>
            </a:glow>
            <a:outerShdw blurRad="50800" dist="50800" dir="5400000" algn="ctr" rotWithShape="0">
              <a:srgbClr val="FFC819">
                <a:alpha val="99000"/>
              </a:srgbClr>
            </a:outerShdw>
            <a:softEdge rad="12700"/>
          </a:effectLst>
        </p:spPr>
      </p:pic>
      <p:sp>
        <p:nvSpPr>
          <p:cNvPr id="40" name="TextBox 39">
            <a:extLst>
              <a:ext uri="{FF2B5EF4-FFF2-40B4-BE49-F238E27FC236}">
                <a16:creationId xmlns:a16="http://schemas.microsoft.com/office/drawing/2014/main" id="{E92CB316-F779-C04A-808F-C73D9921A8A3}"/>
              </a:ext>
            </a:extLst>
          </p:cNvPr>
          <p:cNvSpPr txBox="1"/>
          <p:nvPr/>
        </p:nvSpPr>
        <p:spPr>
          <a:xfrm flipH="1">
            <a:off x="9083567" y="1034162"/>
            <a:ext cx="2346433" cy="3702873"/>
          </a:xfrm>
          <a:prstGeom prst="rect">
            <a:avLst/>
          </a:prstGeom>
          <a:noFill/>
          <a:ln>
            <a:solidFill>
              <a:srgbClr val="00B050"/>
            </a:solidFill>
          </a:ln>
        </p:spPr>
        <p:txBody>
          <a:bodyPr wrap="square" rtlCol="0">
            <a:spAutoFit/>
          </a:bodyPr>
          <a:lstStyle/>
          <a:p>
            <a:pPr algn="just" defTabSz="304815"/>
            <a:r>
              <a:rPr lang="en-US" sz="2133" b="1" u="sng" dirty="0">
                <a:solidFill>
                  <a:srgbClr val="0060A8"/>
                </a:solidFill>
                <a:latin typeface="Gliker" panose="020B0604020202020204" charset="0"/>
              </a:rPr>
              <a:t>Continuity theory  </a:t>
            </a:r>
            <a:r>
              <a:rPr lang="en-US" sz="2133" dirty="0">
                <a:solidFill>
                  <a:srgbClr val="0060A8"/>
                </a:solidFill>
                <a:latin typeface="Gliker" panose="020B0604020202020204" charset="0"/>
              </a:rPr>
              <a:t>proposes that older adults maintain the same activities, behaviors, personalities, and relationships of the past (Maddox, G. L. ,1995).</a:t>
            </a:r>
          </a:p>
        </p:txBody>
      </p:sp>
      <p:sp>
        <p:nvSpPr>
          <p:cNvPr id="43" name="TextBox 42">
            <a:extLst>
              <a:ext uri="{FF2B5EF4-FFF2-40B4-BE49-F238E27FC236}">
                <a16:creationId xmlns:a16="http://schemas.microsoft.com/office/drawing/2014/main" id="{09AE38CC-E55F-C473-6EB9-CB2DD00F6754}"/>
              </a:ext>
            </a:extLst>
          </p:cNvPr>
          <p:cNvSpPr txBox="1"/>
          <p:nvPr/>
        </p:nvSpPr>
        <p:spPr>
          <a:xfrm>
            <a:off x="1009569" y="1102796"/>
            <a:ext cx="2049518" cy="2513637"/>
          </a:xfrm>
          <a:prstGeom prst="rect">
            <a:avLst/>
          </a:prstGeom>
          <a:noFill/>
          <a:ln>
            <a:solidFill>
              <a:srgbClr val="00B050"/>
            </a:solidFill>
          </a:ln>
        </p:spPr>
        <p:txBody>
          <a:bodyPr wrap="square" rtlCol="0">
            <a:spAutoFit/>
          </a:bodyPr>
          <a:lstStyle/>
          <a:p>
            <a:pPr algn="just" defTabSz="304815"/>
            <a:r>
              <a:rPr lang="en-US" sz="1867" b="1" u="sng" dirty="0">
                <a:solidFill>
                  <a:srgbClr val="0060A8"/>
                </a:solidFill>
                <a:latin typeface="Gliker" panose="020B0604020202020204" charset="0"/>
              </a:rPr>
              <a:t>Activity theory </a:t>
            </a:r>
            <a:r>
              <a:rPr lang="en-US" sz="1867" dirty="0">
                <a:solidFill>
                  <a:srgbClr val="0060A8"/>
                </a:solidFill>
                <a:latin typeface="Gliker" panose="020B0604020202020204" charset="0"/>
              </a:rPr>
              <a:t>emphasizes the link between  activity and well-being, specifically life satisfactio</a:t>
            </a:r>
            <a:r>
              <a:rPr lang="en-US" sz="2133" dirty="0">
                <a:solidFill>
                  <a:srgbClr val="0060A8"/>
                </a:solidFill>
                <a:latin typeface="Gliker" panose="020B0604020202020204" charset="0"/>
              </a:rPr>
              <a:t>n</a:t>
            </a:r>
          </a:p>
          <a:p>
            <a:pPr algn="just" defTabSz="304815"/>
            <a:r>
              <a:rPr lang="en-US" sz="2133" dirty="0">
                <a:solidFill>
                  <a:srgbClr val="0060A8"/>
                </a:solidFill>
                <a:latin typeface="Gliker" panose="020B0604020202020204" charset="0"/>
              </a:rPr>
              <a:t>(Lemon et al.,1972).</a:t>
            </a:r>
          </a:p>
        </p:txBody>
      </p:sp>
    </p:spTree>
    <p:extLst>
      <p:ext uri="{BB962C8B-B14F-4D97-AF65-F5344CB8AC3E}">
        <p14:creationId xmlns:p14="http://schemas.microsoft.com/office/powerpoint/2010/main" val="146785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D0286594-E383-5A19-A450-9A9A4E4D6E5F}"/>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9CF348A-44FE-D092-4C17-9A68DC6CA886}"/>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B23312FD-0857-839B-0F41-B16989C9E21D}"/>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31E923AB-5168-9BBD-DE14-8FF4421262A5}"/>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pic>
        <p:nvPicPr>
          <p:cNvPr id="2" name="Picture 1">
            <a:extLst>
              <a:ext uri="{FF2B5EF4-FFF2-40B4-BE49-F238E27FC236}">
                <a16:creationId xmlns:a16="http://schemas.microsoft.com/office/drawing/2014/main" id="{A5165813-B4ED-B0F5-DE6B-904C1197BC25}"/>
              </a:ext>
            </a:extLst>
          </p:cNvPr>
          <p:cNvPicPr>
            <a:picLocks noChangeAspect="1"/>
          </p:cNvPicPr>
          <p:nvPr/>
        </p:nvPicPr>
        <p:blipFill>
          <a:blip r:embed="rId3"/>
          <a:stretch>
            <a:fillRect/>
          </a:stretch>
        </p:blipFill>
        <p:spPr>
          <a:xfrm>
            <a:off x="4256441" y="2027296"/>
            <a:ext cx="2064691" cy="3759526"/>
          </a:xfrm>
          <a:prstGeom prst="rect">
            <a:avLst/>
          </a:prstGeom>
        </p:spPr>
      </p:pic>
      <p:sp>
        <p:nvSpPr>
          <p:cNvPr id="7" name="TextBox 6">
            <a:extLst>
              <a:ext uri="{FF2B5EF4-FFF2-40B4-BE49-F238E27FC236}">
                <a16:creationId xmlns:a16="http://schemas.microsoft.com/office/drawing/2014/main" id="{DB61CC2C-34D6-A2D9-4EB0-76CBA3624929}"/>
              </a:ext>
            </a:extLst>
          </p:cNvPr>
          <p:cNvSpPr txBox="1"/>
          <p:nvPr/>
        </p:nvSpPr>
        <p:spPr>
          <a:xfrm>
            <a:off x="152401" y="1752992"/>
            <a:ext cx="4927600" cy="3046411"/>
          </a:xfrm>
          <a:prstGeom prst="rect">
            <a:avLst/>
          </a:prstGeom>
          <a:noFill/>
        </p:spPr>
        <p:txBody>
          <a:bodyPr wrap="square">
            <a:spAutoFit/>
          </a:bodyPr>
          <a:lstStyle/>
          <a:p>
            <a:pPr marL="304815" indent="-304815" defTabSz="304815">
              <a:buFont typeface="Wingdings" panose="05000000000000000000" pitchFamily="2" charset="2"/>
              <a:buChar char="q"/>
            </a:pPr>
            <a:r>
              <a:rPr lang="en-US" sz="2133" dirty="0">
                <a:solidFill>
                  <a:srgbClr val="0060A8"/>
                </a:solidFill>
                <a:latin typeface="Gliker" panose="020B0604020202020204" charset="0"/>
              </a:rPr>
              <a:t>Health and Social care Act 2022</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Care Quality Commisions (CQC) 2009</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Care Act 2014</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Care Standards Act (CSA) 2000</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Equality Act(2010)</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 Mental Capacity Act 2005</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Domiciliary Care Agencies Regulations 2002</a:t>
            </a:r>
          </a:p>
        </p:txBody>
      </p:sp>
      <p:sp>
        <p:nvSpPr>
          <p:cNvPr id="10" name="TextBox 9">
            <a:extLst>
              <a:ext uri="{FF2B5EF4-FFF2-40B4-BE49-F238E27FC236}">
                <a16:creationId xmlns:a16="http://schemas.microsoft.com/office/drawing/2014/main" id="{026C2364-F51D-2342-3903-47D1446C0944}"/>
              </a:ext>
            </a:extLst>
          </p:cNvPr>
          <p:cNvSpPr txBox="1"/>
          <p:nvPr/>
        </p:nvSpPr>
        <p:spPr>
          <a:xfrm>
            <a:off x="6316516" y="120954"/>
            <a:ext cx="5680548" cy="5264133"/>
          </a:xfrm>
          <a:prstGeom prst="rect">
            <a:avLst/>
          </a:prstGeom>
          <a:noFill/>
        </p:spPr>
        <p:txBody>
          <a:bodyPr wrap="square">
            <a:spAutoFit/>
          </a:bodyPr>
          <a:lstStyle/>
          <a:p>
            <a:pPr defTabSz="304815"/>
            <a:r>
              <a:rPr lang="en-US" sz="1867" b="1" dirty="0">
                <a:solidFill>
                  <a:srgbClr val="0060A8"/>
                </a:solidFill>
                <a:latin typeface="Gliker" panose="020B0604020202020204" charset="0"/>
              </a:rPr>
              <a:t>   The principles of the legislation are:</a:t>
            </a:r>
          </a:p>
          <a:p>
            <a:pPr marL="304815" indent="-304815" defTabSz="304815">
              <a:buFont typeface="Courier New" panose="02070309020205020404" pitchFamily="49" charset="0"/>
              <a:buChar char="o"/>
            </a:pPr>
            <a:endParaRPr lang="en-US" sz="1867" dirty="0">
              <a:solidFill>
                <a:srgbClr val="0060A8"/>
              </a:solidFill>
              <a:latin typeface="Gliker" panose="020B0604020202020204" charset="0"/>
            </a:endParaRPr>
          </a:p>
          <a:p>
            <a:pPr marL="304815" indent="-304815" defTabSz="304815">
              <a:buFont typeface="Courier New" panose="02070309020205020404" pitchFamily="49" charset="0"/>
              <a:buChar char="o"/>
            </a:pPr>
            <a:r>
              <a:rPr lang="en-US" sz="1867" dirty="0">
                <a:solidFill>
                  <a:srgbClr val="0060A8"/>
                </a:solidFill>
                <a:latin typeface="Gliker" panose="020B0604020202020204" charset="0"/>
              </a:rPr>
              <a:t>To involve the client at every stage.</a:t>
            </a:r>
          </a:p>
          <a:p>
            <a:pPr marL="304815" indent="-304815" defTabSz="304815">
              <a:buFont typeface="Courier New" panose="02070309020205020404" pitchFamily="49" charset="0"/>
              <a:buChar char="o"/>
            </a:pPr>
            <a:endParaRPr lang="en-US" sz="1867" dirty="0">
              <a:solidFill>
                <a:srgbClr val="0060A8"/>
              </a:solidFill>
              <a:latin typeface="Gliker" panose="020B0604020202020204" charset="0"/>
            </a:endParaRPr>
          </a:p>
          <a:p>
            <a:pPr marL="304815" indent="-304815" defTabSz="304815">
              <a:buFont typeface="Courier New" panose="02070309020205020404" pitchFamily="49" charset="0"/>
              <a:buChar char="o"/>
            </a:pPr>
            <a:r>
              <a:rPr lang="en-US" sz="1867" dirty="0">
                <a:solidFill>
                  <a:srgbClr val="0060A8"/>
                </a:solidFill>
                <a:latin typeface="Gliker" panose="020B0604020202020204" charset="0"/>
              </a:rPr>
              <a:t> To meet the care and treatment needs of the client</a:t>
            </a:r>
          </a:p>
          <a:p>
            <a:pPr marL="304815" indent="-304815" defTabSz="304815">
              <a:buFont typeface="Courier New" panose="02070309020205020404" pitchFamily="49" charset="0"/>
              <a:buChar char="o"/>
            </a:pPr>
            <a:endParaRPr lang="en-US" sz="1867" dirty="0">
              <a:solidFill>
                <a:srgbClr val="0060A8"/>
              </a:solidFill>
              <a:latin typeface="Gliker" panose="020B0604020202020204" charset="0"/>
            </a:endParaRPr>
          </a:p>
          <a:p>
            <a:pPr marL="304815" indent="-304815" defTabSz="304815">
              <a:buFont typeface="Courier New" panose="02070309020205020404" pitchFamily="49" charset="0"/>
              <a:buChar char="o"/>
            </a:pPr>
            <a:r>
              <a:rPr lang="en-US" sz="1867" dirty="0">
                <a:solidFill>
                  <a:srgbClr val="0060A8"/>
                </a:solidFill>
                <a:latin typeface="Gliker" panose="020B0604020202020204" charset="0"/>
              </a:rPr>
              <a:t>To protect the client and offer service in a safe manner.</a:t>
            </a:r>
          </a:p>
          <a:p>
            <a:pPr marL="304815" indent="-304815" defTabSz="304815">
              <a:buFont typeface="Courier New" panose="02070309020205020404" pitchFamily="49" charset="0"/>
              <a:buChar char="o"/>
            </a:pPr>
            <a:endParaRPr lang="en-US" sz="1867" dirty="0">
              <a:solidFill>
                <a:srgbClr val="0060A8"/>
              </a:solidFill>
              <a:latin typeface="Gliker" panose="020B0604020202020204" charset="0"/>
            </a:endParaRPr>
          </a:p>
          <a:p>
            <a:pPr marL="304815" indent="-304815" defTabSz="304815">
              <a:buFont typeface="Courier New" panose="02070309020205020404" pitchFamily="49" charset="0"/>
              <a:buChar char="o"/>
            </a:pPr>
            <a:r>
              <a:rPr lang="en-US" sz="1867" dirty="0">
                <a:solidFill>
                  <a:srgbClr val="0060A8"/>
                </a:solidFill>
                <a:latin typeface="Gliker" panose="020B0604020202020204" charset="0"/>
              </a:rPr>
              <a:t> To provide staff that are adequately trained to carry out the care required.</a:t>
            </a:r>
          </a:p>
          <a:p>
            <a:pPr marL="304815" indent="-304815" defTabSz="304815">
              <a:buFont typeface="Courier New" panose="02070309020205020404" pitchFamily="49" charset="0"/>
              <a:buChar char="o"/>
            </a:pPr>
            <a:endParaRPr lang="en-US" sz="1867" dirty="0">
              <a:solidFill>
                <a:srgbClr val="0060A8"/>
              </a:solidFill>
              <a:latin typeface="Gliker" panose="020B0604020202020204" charset="0"/>
            </a:endParaRPr>
          </a:p>
          <a:p>
            <a:pPr marL="304815" indent="-304815" defTabSz="304815">
              <a:buFont typeface="Courier New" panose="02070309020205020404" pitchFamily="49" charset="0"/>
              <a:buChar char="o"/>
            </a:pPr>
            <a:r>
              <a:rPr lang="en-US" sz="1867" dirty="0">
                <a:solidFill>
                  <a:srgbClr val="0060A8"/>
                </a:solidFill>
                <a:latin typeface="Gliker" panose="020B0604020202020204" charset="0"/>
              </a:rPr>
              <a:t>To regularly monitor the quality of care provided.</a:t>
            </a:r>
          </a:p>
          <a:p>
            <a:pPr marL="304815" indent="-304815" defTabSz="304815">
              <a:buFont typeface="Courier New" panose="02070309020205020404" pitchFamily="49" charset="0"/>
              <a:buChar char="o"/>
            </a:pPr>
            <a:endParaRPr lang="en-US" sz="1867" dirty="0">
              <a:solidFill>
                <a:srgbClr val="0060A8"/>
              </a:solidFill>
              <a:latin typeface="Gliker" panose="020B0604020202020204" charset="0"/>
            </a:endParaRPr>
          </a:p>
          <a:p>
            <a:pPr marL="304815" indent="-304815" defTabSz="304815">
              <a:buFont typeface="Courier New" panose="02070309020205020404" pitchFamily="49" charset="0"/>
              <a:buChar char="o"/>
            </a:pPr>
            <a:r>
              <a:rPr lang="en-US" sz="1867" dirty="0">
                <a:solidFill>
                  <a:srgbClr val="0060A8"/>
                </a:solidFill>
                <a:latin typeface="Gliker" panose="020B0604020202020204" charset="0"/>
              </a:rPr>
              <a:t>Any domiciliary and home care agency can be fined or have their registration suspended if they don’t meet any one the requirements.</a:t>
            </a:r>
          </a:p>
        </p:txBody>
      </p:sp>
      <p:sp>
        <p:nvSpPr>
          <p:cNvPr id="12" name="TextBox 11">
            <a:extLst>
              <a:ext uri="{FF2B5EF4-FFF2-40B4-BE49-F238E27FC236}">
                <a16:creationId xmlns:a16="http://schemas.microsoft.com/office/drawing/2014/main" id="{125159C0-3377-ACF3-5F17-0CFC0AC6B758}"/>
              </a:ext>
            </a:extLst>
          </p:cNvPr>
          <p:cNvSpPr txBox="1"/>
          <p:nvPr/>
        </p:nvSpPr>
        <p:spPr>
          <a:xfrm>
            <a:off x="355600" y="539162"/>
            <a:ext cx="5960916" cy="543675"/>
          </a:xfrm>
          <a:prstGeom prst="rect">
            <a:avLst/>
          </a:prstGeom>
          <a:noFill/>
        </p:spPr>
        <p:txBody>
          <a:bodyPr wrap="square">
            <a:spAutoFit/>
          </a:bodyPr>
          <a:lstStyle/>
          <a:p>
            <a:pPr defTabSz="304815"/>
            <a:r>
              <a:rPr lang="en-US" sz="2933" dirty="0">
                <a:solidFill>
                  <a:srgbClr val="0060A8"/>
                </a:solidFill>
                <a:latin typeface="Gliker Bold" panose="020B0604020202020204" charset="0"/>
              </a:rPr>
              <a:t>Legislation    &amp;   Policy  </a:t>
            </a:r>
          </a:p>
        </p:txBody>
      </p:sp>
    </p:spTree>
    <p:extLst>
      <p:ext uri="{BB962C8B-B14F-4D97-AF65-F5344CB8AC3E}">
        <p14:creationId xmlns:p14="http://schemas.microsoft.com/office/powerpoint/2010/main" val="1814414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3FE8D9D0-740A-F19E-D8E0-FB0E5F63914D}"/>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A7F3DED0-AA94-52A3-AE70-5EE62AE53D15}"/>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7814D62F-F755-F7CB-197D-530F78BE2EC4}"/>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F89782A7-E875-9CFE-6E0D-9C723E89AB1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9" name="TextBox 9">
            <a:extLst>
              <a:ext uri="{FF2B5EF4-FFF2-40B4-BE49-F238E27FC236}">
                <a16:creationId xmlns:a16="http://schemas.microsoft.com/office/drawing/2014/main" id="{32738E35-BD2A-3B50-79BE-743E78D0DD93}"/>
              </a:ext>
            </a:extLst>
          </p:cNvPr>
          <p:cNvSpPr txBox="1"/>
          <p:nvPr/>
        </p:nvSpPr>
        <p:spPr>
          <a:xfrm>
            <a:off x="235528" y="-29529"/>
            <a:ext cx="7506142" cy="672364"/>
          </a:xfrm>
          <a:prstGeom prst="rect">
            <a:avLst/>
          </a:prstGeom>
        </p:spPr>
        <p:txBody>
          <a:bodyPr wrap="square" lIns="0" tIns="0" rIns="0" bIns="0" rtlCol="0" anchor="t">
            <a:spAutoFit/>
          </a:bodyPr>
          <a:lstStyle/>
          <a:p>
            <a:pPr algn="ctr" defTabSz="304815">
              <a:lnSpc>
                <a:spcPts val="6064"/>
              </a:lnSpc>
            </a:pPr>
            <a:r>
              <a:rPr lang="en-US" sz="2933" dirty="0">
                <a:solidFill>
                  <a:srgbClr val="0060A8"/>
                </a:solidFill>
                <a:latin typeface="Gliker Bold" panose="020B0604020202020204" charset="0"/>
              </a:rPr>
              <a:t>The disadvantages of Domiciliary care</a:t>
            </a:r>
          </a:p>
        </p:txBody>
      </p:sp>
      <p:sp>
        <p:nvSpPr>
          <p:cNvPr id="16" name="TextBox 15">
            <a:extLst>
              <a:ext uri="{FF2B5EF4-FFF2-40B4-BE49-F238E27FC236}">
                <a16:creationId xmlns:a16="http://schemas.microsoft.com/office/drawing/2014/main" id="{B5F01E31-7907-382C-04C8-86E37E206BBB}"/>
              </a:ext>
            </a:extLst>
          </p:cNvPr>
          <p:cNvSpPr txBox="1"/>
          <p:nvPr/>
        </p:nvSpPr>
        <p:spPr>
          <a:xfrm flipH="1">
            <a:off x="768661" y="747919"/>
            <a:ext cx="7506141" cy="1569660"/>
          </a:xfrm>
          <a:prstGeom prst="rect">
            <a:avLst/>
          </a:prstGeom>
          <a:noFill/>
        </p:spPr>
        <p:txBody>
          <a:bodyPr wrap="square" rtlCol="0">
            <a:spAutoFit/>
          </a:bodyPr>
          <a:lstStyle/>
          <a:p>
            <a:pPr marL="381019" indent="-381019" defTabSz="304815">
              <a:buFont typeface="Arial" panose="020B0604020202020204" pitchFamily="34" charset="0"/>
              <a:buChar char="•"/>
            </a:pPr>
            <a:r>
              <a:rPr lang="en-US" sz="2400" dirty="0">
                <a:solidFill>
                  <a:srgbClr val="0060A8"/>
                </a:solidFill>
                <a:latin typeface="Gliker" panose="020B0604020202020204" charset="0"/>
              </a:rPr>
              <a:t>Limited medical care</a:t>
            </a:r>
          </a:p>
          <a:p>
            <a:pPr marL="381019" indent="-381019" defTabSz="304815">
              <a:buFont typeface="Arial" panose="020B0604020202020204" pitchFamily="34" charset="0"/>
              <a:buChar char="•"/>
            </a:pPr>
            <a:r>
              <a:rPr lang="en-US" sz="2400" dirty="0">
                <a:solidFill>
                  <a:srgbClr val="0060A8"/>
                </a:solidFill>
                <a:latin typeface="Gliker" panose="020B0604020202020204" charset="0"/>
              </a:rPr>
              <a:t>Caregiver availability</a:t>
            </a:r>
          </a:p>
          <a:p>
            <a:pPr marL="381019" indent="-381019" defTabSz="304815">
              <a:buFont typeface="Arial" panose="020B0604020202020204" pitchFamily="34" charset="0"/>
              <a:buChar char="•"/>
            </a:pPr>
            <a:r>
              <a:rPr lang="en-US" sz="2400" dirty="0">
                <a:solidFill>
                  <a:srgbClr val="0060A8"/>
                </a:solidFill>
                <a:latin typeface="Gliker" panose="020B0604020202020204" charset="0"/>
              </a:rPr>
              <a:t>Home safety</a:t>
            </a:r>
          </a:p>
          <a:p>
            <a:pPr defTabSz="304815"/>
            <a:endParaRPr lang="en-US" sz="2400" dirty="0">
              <a:solidFill>
                <a:srgbClr val="0060A8"/>
              </a:solidFill>
              <a:latin typeface="Gliker" panose="020B0604020202020204" charset="0"/>
            </a:endParaRPr>
          </a:p>
        </p:txBody>
      </p:sp>
      <p:pic>
        <p:nvPicPr>
          <p:cNvPr id="17" name="Picture 16">
            <a:extLst>
              <a:ext uri="{FF2B5EF4-FFF2-40B4-BE49-F238E27FC236}">
                <a16:creationId xmlns:a16="http://schemas.microsoft.com/office/drawing/2014/main" id="{6BEE2169-A31C-2F62-A015-94AB4BA1979C}"/>
              </a:ext>
            </a:extLst>
          </p:cNvPr>
          <p:cNvPicPr>
            <a:picLocks noChangeAspect="1"/>
          </p:cNvPicPr>
          <p:nvPr/>
        </p:nvPicPr>
        <p:blipFill>
          <a:blip r:embed="rId3"/>
          <a:stretch>
            <a:fillRect/>
          </a:stretch>
        </p:blipFill>
        <p:spPr>
          <a:xfrm>
            <a:off x="8997307" y="2894223"/>
            <a:ext cx="1475360" cy="1479424"/>
          </a:xfrm>
          <a:prstGeom prst="rect">
            <a:avLst/>
          </a:prstGeom>
        </p:spPr>
      </p:pic>
      <p:pic>
        <p:nvPicPr>
          <p:cNvPr id="18" name="Picture 17">
            <a:extLst>
              <a:ext uri="{FF2B5EF4-FFF2-40B4-BE49-F238E27FC236}">
                <a16:creationId xmlns:a16="http://schemas.microsoft.com/office/drawing/2014/main" id="{F0FA8EDD-2335-8A07-C519-DEC17335BCEA}"/>
              </a:ext>
            </a:extLst>
          </p:cNvPr>
          <p:cNvPicPr>
            <a:picLocks noChangeAspect="1"/>
          </p:cNvPicPr>
          <p:nvPr/>
        </p:nvPicPr>
        <p:blipFill>
          <a:blip r:embed="rId4"/>
          <a:stretch>
            <a:fillRect/>
          </a:stretch>
        </p:blipFill>
        <p:spPr>
          <a:xfrm>
            <a:off x="8997308" y="793086"/>
            <a:ext cx="1402201" cy="1402201"/>
          </a:xfrm>
          <a:prstGeom prst="rect">
            <a:avLst/>
          </a:prstGeom>
        </p:spPr>
      </p:pic>
      <p:sp>
        <p:nvSpPr>
          <p:cNvPr id="21" name="TextBox 20">
            <a:extLst>
              <a:ext uri="{FF2B5EF4-FFF2-40B4-BE49-F238E27FC236}">
                <a16:creationId xmlns:a16="http://schemas.microsoft.com/office/drawing/2014/main" id="{75A174C9-BD98-57C5-B388-7166D838806B}"/>
              </a:ext>
            </a:extLst>
          </p:cNvPr>
          <p:cNvSpPr txBox="1"/>
          <p:nvPr/>
        </p:nvSpPr>
        <p:spPr>
          <a:xfrm>
            <a:off x="768661" y="2216649"/>
            <a:ext cx="8172139" cy="2390334"/>
          </a:xfrm>
          <a:prstGeom prst="rect">
            <a:avLst/>
          </a:prstGeom>
          <a:noFill/>
        </p:spPr>
        <p:txBody>
          <a:bodyPr wrap="square" rtlCol="0">
            <a:spAutoFit/>
          </a:bodyPr>
          <a:lstStyle/>
          <a:p>
            <a:pPr defTabSz="304815"/>
            <a:r>
              <a:rPr lang="en-US" sz="2933" dirty="0">
                <a:solidFill>
                  <a:srgbClr val="0060A8"/>
                </a:solidFill>
                <a:latin typeface="Gliker Bold" panose="020B0604020202020204" charset="0"/>
              </a:rPr>
              <a:t>The disadvantages of Residential care :</a:t>
            </a:r>
          </a:p>
          <a:p>
            <a:pPr marL="381019" indent="-381019" defTabSz="304815">
              <a:buFont typeface="Arial" panose="020B0604020202020204" pitchFamily="34" charset="0"/>
              <a:buChar char="•"/>
            </a:pPr>
            <a:r>
              <a:rPr lang="en-US" sz="2400" dirty="0">
                <a:solidFill>
                  <a:srgbClr val="0060A8"/>
                </a:solidFill>
                <a:latin typeface="Gliker" panose="020B0604020202020204" charset="0"/>
              </a:rPr>
              <a:t>You might need to sell or give away many belongings .</a:t>
            </a:r>
          </a:p>
          <a:p>
            <a:pPr marL="381019" indent="-381019" defTabSz="304815">
              <a:buFont typeface="Arial" panose="020B0604020202020204" pitchFamily="34" charset="0"/>
              <a:buChar char="•"/>
            </a:pPr>
            <a:r>
              <a:rPr lang="en-US" sz="2400" dirty="0">
                <a:solidFill>
                  <a:srgbClr val="0060A8"/>
                </a:solidFill>
                <a:latin typeface="Gliker" panose="020B0604020202020204" charset="0"/>
              </a:rPr>
              <a:t>You might feel you’ve lost your independence and your privacy.</a:t>
            </a:r>
          </a:p>
          <a:p>
            <a:pPr marL="381019" indent="-381019" defTabSz="304815">
              <a:buFont typeface="Arial" panose="020B0604020202020204" pitchFamily="34" charset="0"/>
              <a:buChar char="•"/>
            </a:pPr>
            <a:r>
              <a:rPr lang="en-US" sz="2400" dirty="0">
                <a:solidFill>
                  <a:srgbClr val="0060A8"/>
                </a:solidFill>
                <a:latin typeface="Gliker" panose="020B0604020202020204" charset="0"/>
              </a:rPr>
              <a:t>There may be limited options  in your area, so you may have to make a compromise. </a:t>
            </a:r>
          </a:p>
        </p:txBody>
      </p:sp>
    </p:spTree>
    <p:extLst>
      <p:ext uri="{BB962C8B-B14F-4D97-AF65-F5344CB8AC3E}">
        <p14:creationId xmlns:p14="http://schemas.microsoft.com/office/powerpoint/2010/main" val="27228484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9DA88">
            <a:alpha val="43000"/>
          </a:srgbClr>
        </a:solidFill>
        <a:effectLst/>
      </p:bgPr>
    </p:bg>
    <p:spTree>
      <p:nvGrpSpPr>
        <p:cNvPr id="1" name="">
          <a:extLst>
            <a:ext uri="{FF2B5EF4-FFF2-40B4-BE49-F238E27FC236}">
              <a16:creationId xmlns:a16="http://schemas.microsoft.com/office/drawing/2014/main" id="{03C39D77-48EC-15B4-94DF-FF8DD9D64F5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AE58039-02D2-61BD-CA98-7D4B303FCFC2}"/>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DD98805C-E9FB-2DA3-723C-2D36F11D37DD}"/>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52765691-0DD1-71D5-7820-B73FC8B6905E}"/>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5" name="Freeform 5">
            <a:extLst>
              <a:ext uri="{FF2B5EF4-FFF2-40B4-BE49-F238E27FC236}">
                <a16:creationId xmlns:a16="http://schemas.microsoft.com/office/drawing/2014/main" id="{C714D640-CF66-F1B5-654A-5B0E7B8576B7}"/>
              </a:ext>
            </a:extLst>
          </p:cNvPr>
          <p:cNvSpPr/>
          <p:nvPr/>
        </p:nvSpPr>
        <p:spPr>
          <a:xfrm>
            <a:off x="237526" y="2180534"/>
            <a:ext cx="2982159" cy="3877511"/>
          </a:xfrm>
          <a:custGeom>
            <a:avLst/>
            <a:gdLst/>
            <a:ahLst/>
            <a:cxnLst/>
            <a:rect l="l" t="t" r="r" b="b"/>
            <a:pathLst>
              <a:path w="4473238" h="5816267">
                <a:moveTo>
                  <a:pt x="0" y="0"/>
                </a:moveTo>
                <a:lnTo>
                  <a:pt x="4473238" y="0"/>
                </a:lnTo>
                <a:lnTo>
                  <a:pt x="4473238" y="5816268"/>
                </a:lnTo>
                <a:lnTo>
                  <a:pt x="0" y="58162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id="{A29E2F77-AA80-DB79-F80E-1E9E46281822}"/>
              </a:ext>
            </a:extLst>
          </p:cNvPr>
          <p:cNvSpPr txBox="1"/>
          <p:nvPr/>
        </p:nvSpPr>
        <p:spPr>
          <a:xfrm>
            <a:off x="558801" y="-22705"/>
            <a:ext cx="10566399" cy="864724"/>
          </a:xfrm>
          <a:prstGeom prst="rect">
            <a:avLst/>
          </a:prstGeom>
        </p:spPr>
        <p:txBody>
          <a:bodyPr wrap="square" lIns="0" tIns="0" rIns="0" bIns="0" rtlCol="0" anchor="t">
            <a:spAutoFit/>
          </a:bodyPr>
          <a:lstStyle/>
          <a:p>
            <a:pPr defTabSz="304815">
              <a:lnSpc>
                <a:spcPts val="8092"/>
              </a:lnSpc>
              <a:spcBef>
                <a:spcPct val="0"/>
              </a:spcBef>
            </a:pPr>
            <a:r>
              <a:rPr lang="en-US" sz="2933" dirty="0">
                <a:solidFill>
                  <a:srgbClr val="0060A8"/>
                </a:solidFill>
                <a:latin typeface="Gliker Bold"/>
              </a:rPr>
              <a:t>Why remaining in your own home is best for everyone?</a:t>
            </a:r>
          </a:p>
        </p:txBody>
      </p:sp>
      <p:sp>
        <p:nvSpPr>
          <p:cNvPr id="9" name="TextBox 8">
            <a:extLst>
              <a:ext uri="{FF2B5EF4-FFF2-40B4-BE49-F238E27FC236}">
                <a16:creationId xmlns:a16="http://schemas.microsoft.com/office/drawing/2014/main" id="{565F3964-7C70-2BAF-7086-AF9535C30EC8}"/>
              </a:ext>
            </a:extLst>
          </p:cNvPr>
          <p:cNvSpPr txBox="1"/>
          <p:nvPr/>
        </p:nvSpPr>
        <p:spPr>
          <a:xfrm>
            <a:off x="3117273" y="1230750"/>
            <a:ext cx="6733309" cy="4094198"/>
          </a:xfrm>
          <a:prstGeom prst="rect">
            <a:avLst/>
          </a:prstGeom>
          <a:noFill/>
        </p:spPr>
        <p:txBody>
          <a:bodyPr wrap="square" rtlCol="0">
            <a:spAutoFit/>
          </a:bodyPr>
          <a:lstStyle/>
          <a:p>
            <a:pPr marL="190510" indent="-190510" defTabSz="304815">
              <a:buFont typeface="Arial" panose="020B0604020202020204" pitchFamily="34" charset="0"/>
              <a:buChar char="•"/>
            </a:pPr>
            <a:endParaRPr lang="en-US" sz="1200" dirty="0">
              <a:solidFill>
                <a:srgbClr val="9EC544">
                  <a:lumMod val="75000"/>
                </a:srgbClr>
              </a:solidFill>
              <a:latin typeface="Gliker" panose="020B0604020202020204" charset="0"/>
            </a:endParaRP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Personal care of the client</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Personal independence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Comfort in your home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Cost effective vs. Residential care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Companionship, Shopping</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Adaptations to make your home safer</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Going to a day center </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Managing medicine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Helping to mobilize in and around the home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Supporting  routine household tasks</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Pet care</a:t>
            </a:r>
          </a:p>
          <a:p>
            <a:pPr marL="190510" indent="-190510" defTabSz="304815">
              <a:buFont typeface="Arial" panose="020B0604020202020204" pitchFamily="34" charset="0"/>
              <a:buChar char="•"/>
            </a:pPr>
            <a:endParaRPr lang="en-US" sz="1867" dirty="0">
              <a:solidFill>
                <a:srgbClr val="9EC544">
                  <a:lumMod val="75000"/>
                </a:srgbClr>
              </a:solidFill>
              <a:latin typeface="Gliker" panose="020B0604020202020204" charset="0"/>
            </a:endParaRPr>
          </a:p>
          <a:p>
            <a:pPr defTabSz="304815"/>
            <a:endParaRPr lang="en-US" sz="1200" dirty="0">
              <a:solidFill>
                <a:prstClr val="white"/>
              </a:solidFill>
              <a:latin typeface="Rockwell" panose="02060603020205020403"/>
            </a:endParaRPr>
          </a:p>
          <a:p>
            <a:pPr defTabSz="304815"/>
            <a:endParaRPr lang="en-US" sz="1200" dirty="0">
              <a:solidFill>
                <a:prstClr val="white"/>
              </a:solidFill>
              <a:latin typeface="Rockwell" panose="02060603020205020403"/>
            </a:endParaRPr>
          </a:p>
        </p:txBody>
      </p:sp>
      <p:pic>
        <p:nvPicPr>
          <p:cNvPr id="11" name="Picture 10">
            <a:extLst>
              <a:ext uri="{FF2B5EF4-FFF2-40B4-BE49-F238E27FC236}">
                <a16:creationId xmlns:a16="http://schemas.microsoft.com/office/drawing/2014/main" id="{F8F6CF55-0DFB-1190-05A1-E664B063F2C6}"/>
              </a:ext>
            </a:extLst>
          </p:cNvPr>
          <p:cNvPicPr>
            <a:picLocks noChangeAspect="1"/>
          </p:cNvPicPr>
          <p:nvPr/>
        </p:nvPicPr>
        <p:blipFill>
          <a:blip r:embed="rId5"/>
          <a:stretch>
            <a:fillRect/>
          </a:stretch>
        </p:blipFill>
        <p:spPr>
          <a:xfrm>
            <a:off x="6673424" y="4752076"/>
            <a:ext cx="2889342" cy="1772057"/>
          </a:xfrm>
          <a:prstGeom prst="rect">
            <a:avLst/>
          </a:prstGeom>
        </p:spPr>
      </p:pic>
      <p:pic>
        <p:nvPicPr>
          <p:cNvPr id="14" name="Picture 13">
            <a:extLst>
              <a:ext uri="{FF2B5EF4-FFF2-40B4-BE49-F238E27FC236}">
                <a16:creationId xmlns:a16="http://schemas.microsoft.com/office/drawing/2014/main" id="{51B309C2-474D-22E3-4DD7-AD24D45565DF}"/>
              </a:ext>
            </a:extLst>
          </p:cNvPr>
          <p:cNvPicPr>
            <a:picLocks noChangeAspect="1"/>
          </p:cNvPicPr>
          <p:nvPr/>
        </p:nvPicPr>
        <p:blipFill>
          <a:blip r:embed="rId6"/>
          <a:stretch>
            <a:fillRect/>
          </a:stretch>
        </p:blipFill>
        <p:spPr>
          <a:xfrm>
            <a:off x="10182270" y="4646079"/>
            <a:ext cx="1885859" cy="1812701"/>
          </a:xfrm>
          <a:prstGeom prst="rect">
            <a:avLst/>
          </a:prstGeom>
        </p:spPr>
      </p:pic>
      <p:pic>
        <p:nvPicPr>
          <p:cNvPr id="19" name="Picture 18">
            <a:extLst>
              <a:ext uri="{FF2B5EF4-FFF2-40B4-BE49-F238E27FC236}">
                <a16:creationId xmlns:a16="http://schemas.microsoft.com/office/drawing/2014/main" id="{627B494D-F477-50C6-EFF5-DF59DF4071A1}"/>
              </a:ext>
            </a:extLst>
          </p:cNvPr>
          <p:cNvPicPr>
            <a:picLocks noChangeAspect="1"/>
          </p:cNvPicPr>
          <p:nvPr/>
        </p:nvPicPr>
        <p:blipFill>
          <a:blip r:embed="rId7"/>
          <a:stretch>
            <a:fillRect/>
          </a:stretch>
        </p:blipFill>
        <p:spPr>
          <a:xfrm>
            <a:off x="10601759" y="6927"/>
            <a:ext cx="1304657" cy="2617443"/>
          </a:xfrm>
          <a:prstGeom prst="rect">
            <a:avLst/>
          </a:prstGeom>
        </p:spPr>
      </p:pic>
    </p:spTree>
    <p:extLst>
      <p:ext uri="{BB962C8B-B14F-4D97-AF65-F5344CB8AC3E}">
        <p14:creationId xmlns:p14="http://schemas.microsoft.com/office/powerpoint/2010/main" val="905039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5130F497-8C52-9353-580F-2DC6C8439FB3}"/>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4B8B610-2FF2-B3ED-5B8A-57CA4CDF6864}"/>
              </a:ext>
            </a:extLst>
          </p:cNvPr>
          <p:cNvSpPr txBox="1"/>
          <p:nvPr/>
        </p:nvSpPr>
        <p:spPr>
          <a:xfrm>
            <a:off x="2581074" y="1333708"/>
            <a:ext cx="5343726" cy="832664"/>
          </a:xfrm>
          <a:prstGeom prst="rect">
            <a:avLst/>
          </a:prstGeom>
        </p:spPr>
        <p:txBody>
          <a:bodyPr wrap="square" lIns="0" tIns="0" rIns="0" bIns="0" rtlCol="0" anchor="t">
            <a:spAutoFit/>
          </a:bodyPr>
          <a:lstStyle/>
          <a:p>
            <a:pPr algn="ctr" defTabSz="304815">
              <a:lnSpc>
                <a:spcPts val="7200"/>
              </a:lnSpc>
            </a:pPr>
            <a:r>
              <a:rPr lang="en-US" sz="4800" dirty="0">
                <a:solidFill>
                  <a:srgbClr val="0060A8"/>
                </a:solidFill>
                <a:latin typeface="Gliker Bold"/>
              </a:rPr>
              <a:t>Thank you!</a:t>
            </a:r>
          </a:p>
        </p:txBody>
      </p:sp>
      <p:grpSp>
        <p:nvGrpSpPr>
          <p:cNvPr id="3" name="Group 3">
            <a:extLst>
              <a:ext uri="{FF2B5EF4-FFF2-40B4-BE49-F238E27FC236}">
                <a16:creationId xmlns:a16="http://schemas.microsoft.com/office/drawing/2014/main" id="{6C459279-345D-9D42-E786-74C316F3A139}"/>
              </a:ext>
            </a:extLst>
          </p:cNvPr>
          <p:cNvGrpSpPr/>
          <p:nvPr/>
        </p:nvGrpSpPr>
        <p:grpSpPr>
          <a:xfrm>
            <a:off x="-23091" y="5638105"/>
            <a:ext cx="12192000" cy="1219895"/>
            <a:chOff x="0" y="0"/>
            <a:chExt cx="4816593" cy="481934"/>
          </a:xfrm>
        </p:grpSpPr>
        <p:sp>
          <p:nvSpPr>
            <p:cNvPr id="4" name="Freeform 4">
              <a:extLst>
                <a:ext uri="{FF2B5EF4-FFF2-40B4-BE49-F238E27FC236}">
                  <a16:creationId xmlns:a16="http://schemas.microsoft.com/office/drawing/2014/main" id="{8B1D7AC2-9D01-0B12-E2C8-05FBDCB20E5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AA8E1C2B-D5C5-0FAC-C611-F254C98A508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id="{979B24CA-1C86-5D81-E24A-B88F27F7DF9D}"/>
              </a:ext>
            </a:extLst>
          </p:cNvPr>
          <p:cNvSpPr/>
          <p:nvPr/>
        </p:nvSpPr>
        <p:spPr>
          <a:xfrm>
            <a:off x="267885" y="1437735"/>
            <a:ext cx="1303253" cy="4396424"/>
          </a:xfrm>
          <a:custGeom>
            <a:avLst/>
            <a:gdLst/>
            <a:ahLst/>
            <a:cxnLst/>
            <a:rect l="l" t="t" r="r" b="b"/>
            <a:pathLst>
              <a:path w="3030500" h="7215477">
                <a:moveTo>
                  <a:pt x="0" y="0"/>
                </a:moveTo>
                <a:lnTo>
                  <a:pt x="3030500" y="0"/>
                </a:lnTo>
                <a:lnTo>
                  <a:pt x="3030500" y="7215477"/>
                </a:lnTo>
                <a:lnTo>
                  <a:pt x="0" y="72154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id="{C2836762-5A34-0F0A-5C2A-06C0EA45019C}"/>
              </a:ext>
            </a:extLst>
          </p:cNvPr>
          <p:cNvSpPr/>
          <p:nvPr/>
        </p:nvSpPr>
        <p:spPr>
          <a:xfrm>
            <a:off x="3805664" y="2936610"/>
            <a:ext cx="2376125" cy="3039229"/>
          </a:xfrm>
          <a:custGeom>
            <a:avLst/>
            <a:gdLst/>
            <a:ahLst/>
            <a:cxnLst/>
            <a:rect l="l" t="t" r="r" b="b"/>
            <a:pathLst>
              <a:path w="3564188" h="4558844">
                <a:moveTo>
                  <a:pt x="0" y="0"/>
                </a:moveTo>
                <a:lnTo>
                  <a:pt x="3564188" y="0"/>
                </a:lnTo>
                <a:lnTo>
                  <a:pt x="3564188" y="4558844"/>
                </a:lnTo>
                <a:lnTo>
                  <a:pt x="0" y="45588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pic>
        <p:nvPicPr>
          <p:cNvPr id="9" name="Picture 8">
            <a:extLst>
              <a:ext uri="{FF2B5EF4-FFF2-40B4-BE49-F238E27FC236}">
                <a16:creationId xmlns:a16="http://schemas.microsoft.com/office/drawing/2014/main" id="{6622ADF7-3454-A741-6EE2-7E5FDE34DCAF}"/>
              </a:ext>
            </a:extLst>
          </p:cNvPr>
          <p:cNvPicPr>
            <a:picLocks noChangeAspect="1"/>
          </p:cNvPicPr>
          <p:nvPr/>
        </p:nvPicPr>
        <p:blipFill>
          <a:blip r:embed="rId7"/>
          <a:stretch>
            <a:fillRect/>
          </a:stretch>
        </p:blipFill>
        <p:spPr>
          <a:xfrm>
            <a:off x="10810914" y="3394894"/>
            <a:ext cx="846994" cy="2243211"/>
          </a:xfrm>
          <a:prstGeom prst="rect">
            <a:avLst/>
          </a:prstGeom>
        </p:spPr>
      </p:pic>
    </p:spTree>
    <p:extLst>
      <p:ext uri="{BB962C8B-B14F-4D97-AF65-F5344CB8AC3E}">
        <p14:creationId xmlns:p14="http://schemas.microsoft.com/office/powerpoint/2010/main" val="15986819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33F92A4A-5D3D-2DFF-6496-E3A359126A8D}"/>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id="{43A60B6A-A2DE-37A2-7D08-209F62DE1221}"/>
              </a:ext>
            </a:extLst>
          </p:cNvPr>
          <p:cNvGrpSpPr/>
          <p:nvPr/>
        </p:nvGrpSpPr>
        <p:grpSpPr>
          <a:xfrm>
            <a:off x="0" y="5638105"/>
            <a:ext cx="12192000" cy="1219895"/>
            <a:chOff x="0" y="0"/>
            <a:chExt cx="4816593" cy="481934"/>
          </a:xfrm>
        </p:grpSpPr>
        <p:sp>
          <p:nvSpPr>
            <p:cNvPr id="12" name="Freeform 12">
              <a:extLst>
                <a:ext uri="{FF2B5EF4-FFF2-40B4-BE49-F238E27FC236}">
                  <a16:creationId xmlns:a16="http://schemas.microsoft.com/office/drawing/2014/main" id="{D3450178-83D8-53BE-6A6B-558C767A939A}"/>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13" name="TextBox 13">
              <a:extLst>
                <a:ext uri="{FF2B5EF4-FFF2-40B4-BE49-F238E27FC236}">
                  <a16:creationId xmlns:a16="http://schemas.microsoft.com/office/drawing/2014/main" id="{470B9963-FFE0-2D57-BC86-62FA4E36BAF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5" name="Freeform 15">
            <a:extLst>
              <a:ext uri="{FF2B5EF4-FFF2-40B4-BE49-F238E27FC236}">
                <a16:creationId xmlns:a16="http://schemas.microsoft.com/office/drawing/2014/main" id="{55C21BCF-EEDA-6819-2090-0BCA8A62774C}"/>
              </a:ext>
            </a:extLst>
          </p:cNvPr>
          <p:cNvSpPr/>
          <p:nvPr/>
        </p:nvSpPr>
        <p:spPr>
          <a:xfrm>
            <a:off x="10865058" y="5054600"/>
            <a:ext cx="1182550" cy="1605932"/>
          </a:xfrm>
          <a:custGeom>
            <a:avLst/>
            <a:gdLst/>
            <a:ahLst/>
            <a:cxnLst/>
            <a:rect l="l" t="t" r="r" b="b"/>
            <a:pathLst>
              <a:path w="1773825" h="2408898">
                <a:moveTo>
                  <a:pt x="0" y="0"/>
                </a:moveTo>
                <a:lnTo>
                  <a:pt x="1773826" y="0"/>
                </a:lnTo>
                <a:lnTo>
                  <a:pt x="1773826" y="2408898"/>
                </a:lnTo>
                <a:lnTo>
                  <a:pt x="0" y="24088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28" name="TextBox 27">
            <a:extLst>
              <a:ext uri="{FF2B5EF4-FFF2-40B4-BE49-F238E27FC236}">
                <a16:creationId xmlns:a16="http://schemas.microsoft.com/office/drawing/2014/main" id="{7559D9B7-B87E-2892-2000-86D6107BFEC6}"/>
              </a:ext>
            </a:extLst>
          </p:cNvPr>
          <p:cNvSpPr txBox="1"/>
          <p:nvPr/>
        </p:nvSpPr>
        <p:spPr>
          <a:xfrm>
            <a:off x="304800" y="577636"/>
            <a:ext cx="11553461" cy="4604979"/>
          </a:xfrm>
          <a:prstGeom prst="rect">
            <a:avLst/>
          </a:prstGeom>
          <a:noFill/>
        </p:spPr>
        <p:txBody>
          <a:bodyPr wrap="square" rtlCol="0">
            <a:spAutoFit/>
          </a:bodyPr>
          <a:lstStyle/>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AgeUK</a:t>
            </a:r>
            <a:r>
              <a:rPr lang="en-US" sz="1333" dirty="0">
                <a:solidFill>
                  <a:prstClr val="black"/>
                </a:solidFill>
                <a:latin typeface="Arial" panose="020B0604020202020204" pitchFamily="34" charset="0"/>
                <a:cs typeface="Arial" panose="020B0604020202020204" pitchFamily="34" charset="0"/>
              </a:rPr>
              <a:t>. (Dec 20, 2022). Home care: how to find the care you need at home [August 2022 ]. https://www.ageuk.org.uk/information-advice/care/arranging-care/homecare/</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Care Quality Commission. (2009). Regulation 13: Safeguarding service users from abuse and improper treatment. Retrieved from </a:t>
            </a:r>
            <a:r>
              <a:rPr lang="en-US" sz="1333" dirty="0">
                <a:solidFill>
                  <a:prstClr val="black"/>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https://www.cqc.org.uk/guidance-providers/regulations-enforcement/regulation-13-safeguarding-service-users-abuse-improper</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Dudman</a:t>
            </a:r>
            <a:r>
              <a:rPr lang="en-US" sz="1333" dirty="0">
                <a:solidFill>
                  <a:prstClr val="black"/>
                </a:solidFill>
                <a:latin typeface="Arial" panose="020B0604020202020204" pitchFamily="34" charset="0"/>
                <a:cs typeface="Arial" panose="020B0604020202020204" pitchFamily="34" charset="0"/>
              </a:rPr>
              <a:t>, J., Meyer, J., Holman, C., &amp; Moyle, W. (2018). Recognition of the complexity facing residential care homes: a practitioner inquiry. Primary health care research &amp; development, 19(6), 584–590. https://doi.org/10.1017/S1463423618000105</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Hospitals NHS Foundation Trust.(2014). Baby steps towards shared decision making. Salford: </a:t>
            </a:r>
            <a:r>
              <a:rPr lang="en-US" sz="1333" dirty="0" err="1">
                <a:solidFill>
                  <a:prstClr val="black"/>
                </a:solidFill>
                <a:latin typeface="Arial" panose="020B0604020202020204" pitchFamily="34" charset="0"/>
                <a:cs typeface="Arial" panose="020B0604020202020204" pitchFamily="34" charset="0"/>
              </a:rPr>
              <a:t>AQuA</a:t>
            </a:r>
            <a:r>
              <a:rPr lang="en-US" sz="1333" dirty="0">
                <a:solidFill>
                  <a:prstClr val="black"/>
                </a:solidFill>
                <a:latin typeface="Arial" panose="020B0604020202020204" pitchFamily="34" charset="0"/>
                <a:cs typeface="Arial" panose="020B0604020202020204" pitchFamily="34" charset="0"/>
              </a:rPr>
              <a:t>, 2014.</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Hughes, S., &amp; Burch, S. (2020). 'I'm not just a number on a sheet, I'm a person': Domiciliary care, self and getting older. Health &amp; social care in the community, 28(3), 903–912. https://doi.org/10.1111/hsc.12921</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Lemon, B. W., </a:t>
            </a:r>
            <a:r>
              <a:rPr lang="en-US" sz="1333" dirty="0" err="1">
                <a:solidFill>
                  <a:prstClr val="black"/>
                </a:solidFill>
                <a:latin typeface="Arial" panose="020B0604020202020204" pitchFamily="34" charset="0"/>
                <a:cs typeface="Arial" panose="020B0604020202020204" pitchFamily="34" charset="0"/>
              </a:rPr>
              <a:t>Begtson</a:t>
            </a:r>
            <a:r>
              <a:rPr lang="en-US" sz="1333" dirty="0">
                <a:solidFill>
                  <a:prstClr val="black"/>
                </a:solidFill>
                <a:latin typeface="Arial" panose="020B0604020202020204" pitchFamily="34" charset="0"/>
                <a:cs typeface="Arial" panose="020B0604020202020204" pitchFamily="34" charset="0"/>
              </a:rPr>
              <a:t>, V. L., Peterson, J. A. 1972. An exploration of the activity theory of aging: Activity types and life satisfaction among in-movers to a retirement community. Journal of Gerontology, 27,511-523.</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Lapane</a:t>
            </a:r>
            <a:r>
              <a:rPr lang="en-US" sz="1333" dirty="0">
                <a:solidFill>
                  <a:prstClr val="black"/>
                </a:solidFill>
                <a:latin typeface="Arial" panose="020B0604020202020204" pitchFamily="34" charset="0"/>
                <a:cs typeface="Arial" panose="020B0604020202020204" pitchFamily="34" charset="0"/>
              </a:rPr>
              <a:t>, K. L., Lim, E., McPhillips, E., Barooah, A., Yuan, Y., &amp; Dube, C. E. (2022). Health effects of loneliness and social isolation in older adults living in congregate long term care settings: A systematic review of quantitative and qualitative evidence. Archives of gerontology and geriatrics, 102, 104728. https://doi.org/10.1016/j.archger.2022.104728</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Lhussier</a:t>
            </a:r>
            <a:r>
              <a:rPr lang="en-US" sz="1333" dirty="0">
                <a:solidFill>
                  <a:prstClr val="black"/>
                </a:solidFill>
                <a:latin typeface="Arial" panose="020B0604020202020204" pitchFamily="34" charset="0"/>
                <a:cs typeface="Arial" panose="020B0604020202020204" pitchFamily="34" charset="0"/>
              </a:rPr>
              <a:t> M, Eaton S, Forster N, Thomas M, Roberts </a:t>
            </a:r>
            <a:r>
              <a:rPr lang="en-US" sz="1333" dirty="0" err="1">
                <a:solidFill>
                  <a:prstClr val="black"/>
                </a:solidFill>
                <a:latin typeface="Arial" panose="020B0604020202020204" pitchFamily="34" charset="0"/>
                <a:cs typeface="Arial" panose="020B0604020202020204" pitchFamily="34" charset="0"/>
              </a:rPr>
              <a:t>S,Carr</a:t>
            </a:r>
            <a:r>
              <a:rPr lang="en-US" sz="1333" dirty="0">
                <a:solidFill>
                  <a:prstClr val="black"/>
                </a:solidFill>
                <a:latin typeface="Arial" panose="020B0604020202020204" pitchFamily="34" charset="0"/>
                <a:cs typeface="Arial" panose="020B0604020202020204" pitchFamily="34" charset="0"/>
              </a:rPr>
              <a:t> SM.(2013). Care planning for long-term conditions – a concept mapping. Health Expectations. 2013.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Maddox, G. L. (1995). The encyclopedia of aging: a comprehensive resource in gerontology and geriatrics. 2nd ed. New York, Springer Pub. Co</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Moore, H.L., Watson, R., Farnworth, A. et al. Inclusion of person-centred care in UK postgraduate medical education curricula: Interviews and documentary analysis. BMC Med Educ 23, 757 (2023). https://doi.org/10.1186/s12909-023-04730-2</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National Voices.(2013).  </a:t>
            </a:r>
            <a:r>
              <a:rPr lang="en-US" sz="1333" dirty="0" err="1">
                <a:solidFill>
                  <a:prstClr val="black"/>
                </a:solidFill>
                <a:latin typeface="Arial" panose="020B0604020202020204" pitchFamily="34" charset="0"/>
                <a:cs typeface="Arial" panose="020B0604020202020204" pitchFamily="34" charset="0"/>
              </a:rPr>
              <a:t>Anarrative</a:t>
            </a:r>
            <a:r>
              <a:rPr lang="en-US" sz="1333" dirty="0">
                <a:solidFill>
                  <a:prstClr val="black"/>
                </a:solidFill>
                <a:latin typeface="Arial" panose="020B0604020202020204" pitchFamily="34" charset="0"/>
                <a:cs typeface="Arial" panose="020B0604020202020204" pitchFamily="34" charset="0"/>
              </a:rPr>
              <a:t> for person-centred coordinated (‘integrated’)care. London: </a:t>
            </a:r>
            <a:r>
              <a:rPr lang="en-US" sz="1333" dirty="0" err="1">
                <a:solidFill>
                  <a:prstClr val="black"/>
                </a:solidFill>
                <a:latin typeface="Arial" panose="020B0604020202020204" pitchFamily="34" charset="0"/>
                <a:cs typeface="Arial" panose="020B0604020202020204" pitchFamily="34" charset="0"/>
              </a:rPr>
              <a:t>NationalVoices</a:t>
            </a:r>
            <a:r>
              <a:rPr lang="en-US" sz="1333" dirty="0">
                <a:solidFill>
                  <a:prstClr val="black"/>
                </a:solidFill>
                <a:latin typeface="Arial" panose="020B0604020202020204" pitchFamily="34" charset="0"/>
                <a:cs typeface="Arial" panose="020B0604020202020204" pitchFamily="34" charset="0"/>
              </a:rPr>
              <a:t>, 2013.</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Ukcareguide</a:t>
            </a:r>
            <a:r>
              <a:rPr lang="en-US" sz="1333" dirty="0">
                <a:solidFill>
                  <a:prstClr val="black"/>
                </a:solidFill>
                <a:latin typeface="Arial" panose="020B0604020202020204" pitchFamily="34" charset="0"/>
                <a:cs typeface="Arial" panose="020B0604020202020204" pitchFamily="34" charset="0"/>
              </a:rPr>
              <a:t>. (2024). What are the main advantages and disadvantages of live in care? [February,2024]. https://ukcareguide.co.uk/main-advantages-disadvantages-live-care/.</a:t>
            </a:r>
          </a:p>
        </p:txBody>
      </p:sp>
      <p:sp>
        <p:nvSpPr>
          <p:cNvPr id="31" name="TextBox 30">
            <a:extLst>
              <a:ext uri="{FF2B5EF4-FFF2-40B4-BE49-F238E27FC236}">
                <a16:creationId xmlns:a16="http://schemas.microsoft.com/office/drawing/2014/main" id="{328641A8-BF4F-52CE-C82C-42D8A2B4B196}"/>
              </a:ext>
            </a:extLst>
          </p:cNvPr>
          <p:cNvSpPr txBox="1"/>
          <p:nvPr/>
        </p:nvSpPr>
        <p:spPr>
          <a:xfrm>
            <a:off x="1828800" y="108271"/>
            <a:ext cx="1676400" cy="379656"/>
          </a:xfrm>
          <a:prstGeom prst="rect">
            <a:avLst/>
          </a:prstGeom>
          <a:noFill/>
        </p:spPr>
        <p:txBody>
          <a:bodyPr wrap="square" rtlCol="0">
            <a:spAutoFit/>
          </a:bodyPr>
          <a:lstStyle/>
          <a:p>
            <a:pPr defTabSz="304815"/>
            <a:r>
              <a:rPr lang="en-US" sz="1867" b="1" dirty="0">
                <a:solidFill>
                  <a:srgbClr val="0060A8"/>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888157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C5948-FA87-C8F3-564B-C883DC44A47F}"/>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8E5184C2-68FB-76B5-5B4C-2514CEDAC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idsection of a person holding a miniature house">
            <a:extLst>
              <a:ext uri="{FF2B5EF4-FFF2-40B4-BE49-F238E27FC236}">
                <a16:creationId xmlns:a16="http://schemas.microsoft.com/office/drawing/2014/main" id="{0BA5FA77-D1A1-14DB-4347-587A12E727E9}"/>
              </a:ext>
            </a:extLst>
          </p:cNvPr>
          <p:cNvPicPr>
            <a:picLocks noChangeAspect="1"/>
          </p:cNvPicPr>
          <p:nvPr/>
        </p:nvPicPr>
        <p:blipFill rotWithShape="1">
          <a:blip r:embed="rId2">
            <a:alphaModFix amt="50000"/>
          </a:blip>
          <a:srcRect t="9383" b="1331"/>
          <a:stretch/>
        </p:blipFill>
        <p:spPr>
          <a:xfrm>
            <a:off x="20" y="1"/>
            <a:ext cx="12191980" cy="6857999"/>
          </a:xfrm>
          <a:prstGeom prst="rect">
            <a:avLst/>
          </a:prstGeom>
        </p:spPr>
      </p:pic>
      <p:sp>
        <p:nvSpPr>
          <p:cNvPr id="2" name="Title 1">
            <a:extLst>
              <a:ext uri="{FF2B5EF4-FFF2-40B4-BE49-F238E27FC236}">
                <a16:creationId xmlns:a16="http://schemas.microsoft.com/office/drawing/2014/main" id="{9A09428C-912D-B2F4-39ED-A11B91020789}"/>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Domiciliary care vs Residential Care</a:t>
            </a:r>
          </a:p>
        </p:txBody>
      </p:sp>
      <p:sp>
        <p:nvSpPr>
          <p:cNvPr id="3" name="Subtitle 2">
            <a:extLst>
              <a:ext uri="{FF2B5EF4-FFF2-40B4-BE49-F238E27FC236}">
                <a16:creationId xmlns:a16="http://schemas.microsoft.com/office/drawing/2014/main" id="{80316B6B-45D3-51AF-C2F5-2E0133323D51}"/>
              </a:ext>
            </a:extLst>
          </p:cNvPr>
          <p:cNvSpPr>
            <a:spLocks noGrp="1"/>
          </p:cNvSpPr>
          <p:nvPr>
            <p:ph type="subTitle" idx="1"/>
          </p:nvPr>
        </p:nvSpPr>
        <p:spPr>
          <a:xfrm>
            <a:off x="1524000" y="4159404"/>
            <a:ext cx="9144000" cy="1576234"/>
          </a:xfrm>
        </p:spPr>
        <p:txBody>
          <a:bodyPr>
            <a:normAutofit fontScale="92500" lnSpcReduction="20000"/>
          </a:bodyPr>
          <a:lstStyle/>
          <a:p>
            <a:r>
              <a:rPr lang="en-GB" sz="1800" dirty="0">
                <a:solidFill>
                  <a:srgbClr val="FFFFFF"/>
                </a:solidFill>
              </a:rPr>
              <a:t>Name: Mohammad Ilyas</a:t>
            </a:r>
          </a:p>
          <a:p>
            <a:r>
              <a:rPr lang="en-GB" sz="1800" dirty="0">
                <a:solidFill>
                  <a:srgbClr val="FFFFFF"/>
                </a:solidFill>
              </a:rPr>
              <a:t>Student Number: 2029045</a:t>
            </a:r>
          </a:p>
          <a:p>
            <a:r>
              <a:rPr lang="en-GB" sz="1800" dirty="0">
                <a:solidFill>
                  <a:srgbClr val="FFFFFF"/>
                </a:solidFill>
              </a:rPr>
              <a:t>Lecturer Name:  Rebecca Stewart</a:t>
            </a:r>
          </a:p>
          <a:p>
            <a:r>
              <a:rPr lang="en-GB" sz="1800" dirty="0">
                <a:solidFill>
                  <a:srgbClr val="FFFFFF"/>
                </a:solidFill>
              </a:rPr>
              <a:t>Module: Living with Care: The Older Person </a:t>
            </a:r>
          </a:p>
          <a:p>
            <a:r>
              <a:rPr lang="en-GB" sz="1800" dirty="0">
                <a:solidFill>
                  <a:srgbClr val="FFFFFF"/>
                </a:solidFill>
              </a:rPr>
              <a:t> Module code: BMHP6009</a:t>
            </a:r>
          </a:p>
          <a:p>
            <a:endParaRPr lang="en-GB" sz="600" dirty="0">
              <a:solidFill>
                <a:srgbClr val="FFFFFF"/>
              </a:solidFill>
            </a:endParaRPr>
          </a:p>
        </p:txBody>
      </p:sp>
    </p:spTree>
    <p:extLst>
      <p:ext uri="{BB962C8B-B14F-4D97-AF65-F5344CB8AC3E}">
        <p14:creationId xmlns:p14="http://schemas.microsoft.com/office/powerpoint/2010/main" val="2573662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81DE2-4A11-A5BD-71A6-6DF0DD1768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FB9568-CFE1-6289-42EF-C2634A60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8FB50D7-A59A-C4EA-1994-57229AF3C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B7C020-1A80-FFA0-C53A-8267967A3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D6562C1-73A8-1E87-3178-C3854ED056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5F7A77-14DA-8695-E879-33F7C757E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24BDA4D-AD2C-2E60-0FA7-65A95EBB1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B375430F-F990-C4E9-82A9-6327615C5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B6E5E-75F8-E053-1430-9A798DB30BA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F7295451-6294-9202-5C58-1052709793D2}"/>
              </a:ext>
            </a:extLst>
          </p:cNvPr>
          <p:cNvSpPr>
            <a:spLocks noGrp="1"/>
          </p:cNvSpPr>
          <p:nvPr>
            <p:ph idx="1"/>
          </p:nvPr>
        </p:nvSpPr>
        <p:spPr>
          <a:xfrm>
            <a:off x="4810259" y="649480"/>
            <a:ext cx="6555347" cy="5546047"/>
          </a:xfrm>
        </p:spPr>
        <p:txBody>
          <a:bodyPr anchor="ctr">
            <a:normAutofit/>
          </a:bodyPr>
          <a:lstStyle/>
          <a:p>
            <a:r>
              <a:rPr lang="en-GB" sz="1700"/>
              <a:t>Domiciliary care versus residential care. </a:t>
            </a:r>
          </a:p>
          <a:p>
            <a:r>
              <a:rPr lang="en-GB" sz="1700"/>
              <a:t>As our population ages, the question of how best to support older persons in their later years becomes increasingly significant.</a:t>
            </a:r>
          </a:p>
          <a:p>
            <a:r>
              <a:rPr lang="en-GB" sz="1700"/>
              <a:t> On one hand, domiciliary care offers the appeal of allowing older individuals to remain in the familiar comforts of their own homes, promoting independence and autonomy. </a:t>
            </a:r>
          </a:p>
          <a:p>
            <a:r>
              <a:rPr lang="en-GB" sz="1700"/>
              <a:t>On the other hand, residential care provides specialized support services in a communal setting, ensuring round-the-clock supervision and access to trained professionals. </a:t>
            </a:r>
          </a:p>
          <a:p>
            <a:r>
              <a:rPr lang="en-GB" sz="1700"/>
              <a:t>Today, we will explore the benefits and drawbacks of both approaches, considering factors such as quality of care, social engagement, and overall well-being. </a:t>
            </a:r>
          </a:p>
          <a:p>
            <a:r>
              <a:rPr lang="en-GB" sz="1700"/>
              <a:t>Through informed discussion and critical analysis, we aim to gain a deeper understanding of the complexities surrounding care for older individuals and ultimately determine which approach may offer the most favourable outcomes for their health, safety, and overall quality of life. </a:t>
            </a:r>
          </a:p>
          <a:p>
            <a:r>
              <a:rPr lang="en-GB" sz="1700"/>
              <a:t>Join us as we delve into this important debate and seek to shape the future of care for older persons.</a:t>
            </a:r>
          </a:p>
        </p:txBody>
      </p:sp>
    </p:spTree>
    <p:extLst>
      <p:ext uri="{BB962C8B-B14F-4D97-AF65-F5344CB8AC3E}">
        <p14:creationId xmlns:p14="http://schemas.microsoft.com/office/powerpoint/2010/main" val="1606161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3524B-4BDF-5510-3ACB-27736D8BE8E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96BDAE3-8D08-3AB2-41C5-26464DE41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91D49-1E3C-9792-F0A5-1697707B55C4}"/>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Definition of Domiciliary care and Residential care:</a:t>
            </a:r>
          </a:p>
        </p:txBody>
      </p:sp>
      <p:cxnSp>
        <p:nvCxnSpPr>
          <p:cNvPr id="11" name="Straight Connector 10">
            <a:extLst>
              <a:ext uri="{FF2B5EF4-FFF2-40B4-BE49-F238E27FC236}">
                <a16:creationId xmlns:a16="http://schemas.microsoft.com/office/drawing/2014/main" id="{A249E845-43EC-416C-6DC8-F06FDAD4BA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89BCD5-4465-F889-061C-FFF1C8B3684E}"/>
              </a:ext>
            </a:extLst>
          </p:cNvPr>
          <p:cNvSpPr>
            <a:spLocks noGrp="1"/>
          </p:cNvSpPr>
          <p:nvPr>
            <p:ph sz="half" idx="1"/>
          </p:nvPr>
        </p:nvSpPr>
        <p:spPr>
          <a:xfrm>
            <a:off x="4976030" y="963507"/>
            <a:ext cx="6250940" cy="2304627"/>
          </a:xfrm>
        </p:spPr>
        <p:txBody>
          <a:bodyPr anchor="b">
            <a:normAutofit fontScale="92500" lnSpcReduction="10000"/>
          </a:bodyPr>
          <a:lstStyle/>
          <a:p>
            <a:r>
              <a:rPr lang="en-GB" sz="2000"/>
              <a:t>Domiciliary care, also known as home care or home support, refers to care services provided to individuals in their own homes (Jones, 2018). Domiciliary care services may include assistance with personal care, household tasks, meal preparation, medication reminders, and companionship. Domiciliary care allows individuals to remain in their own homes while receiving the support they need to maintain independence and quality of life. </a:t>
            </a:r>
          </a:p>
        </p:txBody>
      </p:sp>
      <p:sp>
        <p:nvSpPr>
          <p:cNvPr id="4" name="Content Placeholder 3">
            <a:extLst>
              <a:ext uri="{FF2B5EF4-FFF2-40B4-BE49-F238E27FC236}">
                <a16:creationId xmlns:a16="http://schemas.microsoft.com/office/drawing/2014/main" id="{26356769-0B56-F2E5-0BF4-D0862BB6EBCC}"/>
              </a:ext>
            </a:extLst>
          </p:cNvPr>
          <p:cNvSpPr>
            <a:spLocks noGrp="1"/>
          </p:cNvSpPr>
          <p:nvPr>
            <p:ph sz="half" idx="2"/>
          </p:nvPr>
        </p:nvSpPr>
        <p:spPr>
          <a:xfrm>
            <a:off x="4976030" y="3589866"/>
            <a:ext cx="6250940" cy="2304628"/>
          </a:xfrm>
        </p:spPr>
        <p:txBody>
          <a:bodyPr>
            <a:normAutofit fontScale="92500" lnSpcReduction="10000"/>
          </a:bodyPr>
          <a:lstStyle/>
          <a:p>
            <a:r>
              <a:rPr lang="en-GB" sz="2000"/>
              <a:t>Residential care involves providing accommodation, support, and personal care services in a facility such as a nursing home, assisted living facility, or residential care home (Smith, 2020). Residents typically live on-site and receive assistance with tasks such as bathing, dressing, medication management, and meals. The level of care provided can vary depending on the facility and the needs of the individual resident.</a:t>
            </a:r>
          </a:p>
        </p:txBody>
      </p:sp>
    </p:spTree>
    <p:extLst>
      <p:ext uri="{BB962C8B-B14F-4D97-AF65-F5344CB8AC3E}">
        <p14:creationId xmlns:p14="http://schemas.microsoft.com/office/powerpoint/2010/main" val="30480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3DFF7-F1D1-61AB-32F3-8C04BC745063}"/>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2283286-6E73-0006-9ED7-34B87314E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7634BA2-CCF7-82E9-FF4B-C0DEA2417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6DF3E17-CEFA-AEED-8C95-2BCF7748E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B3D1881-CB94-13EA-A4DE-55C0F916E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29A1F1-DFB1-C6DC-F770-BABDE0D0D1CD}"/>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Funding options available for care in the UK, in comparison with other countries:</a:t>
            </a:r>
          </a:p>
        </p:txBody>
      </p:sp>
      <p:sp>
        <p:nvSpPr>
          <p:cNvPr id="3" name="Text Placeholder 2">
            <a:extLst>
              <a:ext uri="{FF2B5EF4-FFF2-40B4-BE49-F238E27FC236}">
                <a16:creationId xmlns:a16="http://schemas.microsoft.com/office/drawing/2014/main" id="{D4082528-B9BB-BE2B-D946-D0F30179E8F1}"/>
              </a:ext>
            </a:extLst>
          </p:cNvPr>
          <p:cNvSpPr>
            <a:spLocks/>
          </p:cNvSpPr>
          <p:nvPr/>
        </p:nvSpPr>
        <p:spPr>
          <a:xfrm>
            <a:off x="1805397" y="2615979"/>
            <a:ext cx="4220731" cy="674225"/>
          </a:xfrm>
          <a:prstGeom prst="rect">
            <a:avLst/>
          </a:prstGeom>
        </p:spPr>
        <p:txBody>
          <a:bodyPr/>
          <a:lstStyle/>
          <a:p>
            <a:pPr defTabSz="740664">
              <a:spcAft>
                <a:spcPts val="600"/>
              </a:spcAft>
            </a:pPr>
            <a:r>
              <a:rPr lang="en-GB" sz="1458" kern="1200">
                <a:solidFill>
                  <a:schemeClr val="tx1"/>
                </a:solidFill>
                <a:latin typeface="+mn-lt"/>
                <a:ea typeface="+mn-ea"/>
                <a:cs typeface="+mn-cs"/>
              </a:rPr>
              <a:t>In UK:</a:t>
            </a:r>
            <a:endParaRPr lang="en-GB"/>
          </a:p>
        </p:txBody>
      </p:sp>
      <p:sp>
        <p:nvSpPr>
          <p:cNvPr id="4" name="Content Placeholder 3">
            <a:extLst>
              <a:ext uri="{FF2B5EF4-FFF2-40B4-BE49-F238E27FC236}">
                <a16:creationId xmlns:a16="http://schemas.microsoft.com/office/drawing/2014/main" id="{92B102D4-4BDB-8775-5467-6274D8678437}"/>
              </a:ext>
            </a:extLst>
          </p:cNvPr>
          <p:cNvSpPr>
            <a:spLocks/>
          </p:cNvSpPr>
          <p:nvPr/>
        </p:nvSpPr>
        <p:spPr>
          <a:xfrm>
            <a:off x="1805397" y="3290204"/>
            <a:ext cx="4220731" cy="3015180"/>
          </a:xfrm>
          <a:prstGeom prst="rect">
            <a:avLst/>
          </a:prstGeom>
        </p:spPr>
        <p:txBody>
          <a:bodyPr>
            <a:normAutofit fontScale="85000" lnSpcReduction="20000"/>
          </a:bodyPr>
          <a:lstStyle/>
          <a:p>
            <a:pPr defTabSz="740664">
              <a:lnSpc>
                <a:spcPct val="90000"/>
              </a:lnSpc>
              <a:spcAft>
                <a:spcPts val="600"/>
              </a:spcAft>
              <a:buFont typeface="Wingdings" panose="05000000000000000000" pitchFamily="2" charset="2"/>
              <a:buChar char="Ø"/>
            </a:pPr>
            <a:r>
              <a:rPr lang="en-GB" sz="1400" kern="1200" dirty="0">
                <a:solidFill>
                  <a:schemeClr val="tx1"/>
                </a:solidFill>
                <a:latin typeface="+mn-lt"/>
                <a:ea typeface="+mn-ea"/>
                <a:cs typeface="+mn-cs"/>
              </a:rPr>
              <a:t>In the UK, individuals seeking funding for care have several options available to them:</a:t>
            </a:r>
          </a:p>
          <a:p>
            <a:pPr defTabSz="740664">
              <a:lnSpc>
                <a:spcPct val="90000"/>
              </a:lnSpc>
              <a:spcAft>
                <a:spcPts val="600"/>
              </a:spcAft>
            </a:pPr>
            <a:r>
              <a:rPr lang="en-GB" sz="1400" kern="1200" dirty="0">
                <a:solidFill>
                  <a:schemeClr val="tx1"/>
                </a:solidFill>
                <a:latin typeface="+mn-lt"/>
                <a:ea typeface="+mn-ea"/>
                <a:cs typeface="+mn-cs"/>
              </a:rPr>
              <a:t>These include local authority funding, which covers social care services such as residential care and home care and is determined based on assessments of needs and financial means. </a:t>
            </a:r>
          </a:p>
          <a:p>
            <a:pPr defTabSz="740664">
              <a:lnSpc>
                <a:spcPct val="90000"/>
              </a:lnSpc>
              <a:spcAft>
                <a:spcPts val="600"/>
              </a:spcAft>
            </a:pPr>
            <a:r>
              <a:rPr lang="en-GB" sz="1400" kern="1200" dirty="0">
                <a:solidFill>
                  <a:schemeClr val="tx1"/>
                </a:solidFill>
                <a:latin typeface="+mn-lt"/>
                <a:ea typeface="+mn-ea"/>
                <a:cs typeface="+mn-cs"/>
              </a:rPr>
              <a:t>Additionally, NHS Continuing Healthcare provides funding for individuals with complex medical needs requiring ongoing healthcare outside of hospital settings (NHS England, 2020).</a:t>
            </a:r>
          </a:p>
          <a:p>
            <a:pPr defTabSz="740664">
              <a:lnSpc>
                <a:spcPct val="90000"/>
              </a:lnSpc>
              <a:spcAft>
                <a:spcPts val="600"/>
              </a:spcAft>
            </a:pPr>
            <a:r>
              <a:rPr lang="en-GB" sz="1400" kern="1200" dirty="0">
                <a:solidFill>
                  <a:schemeClr val="tx1"/>
                </a:solidFill>
                <a:latin typeface="+mn-lt"/>
                <a:ea typeface="+mn-ea"/>
                <a:cs typeface="+mn-cs"/>
              </a:rPr>
              <a:t>This funding package covers the full cost of care, including residential and home care services. Personal budgets and direct payments are also available, offering individuals greater control over how their care needs are met. </a:t>
            </a:r>
          </a:p>
          <a:p>
            <a:pPr defTabSz="740664">
              <a:lnSpc>
                <a:spcPct val="90000"/>
              </a:lnSpc>
              <a:spcAft>
                <a:spcPts val="600"/>
              </a:spcAft>
            </a:pPr>
            <a:r>
              <a:rPr lang="en-GB" sz="1400" kern="1200" dirty="0">
                <a:solidFill>
                  <a:schemeClr val="tx1"/>
                </a:solidFill>
                <a:latin typeface="+mn-lt"/>
                <a:ea typeface="+mn-ea"/>
                <a:cs typeface="+mn-cs"/>
              </a:rPr>
              <a:t>Private funding, through personal savings or investments, is another option, offering flexibility but at potentially high costs. Means-tested support may be provided for those ineligible for local authority funding, based on income and assets assessments (Department of Health and Social Care, 2019).</a:t>
            </a:r>
            <a:endParaRPr lang="en-GB" sz="1400" dirty="0"/>
          </a:p>
        </p:txBody>
      </p:sp>
      <p:sp>
        <p:nvSpPr>
          <p:cNvPr id="5" name="Text Placeholder 4">
            <a:extLst>
              <a:ext uri="{FF2B5EF4-FFF2-40B4-BE49-F238E27FC236}">
                <a16:creationId xmlns:a16="http://schemas.microsoft.com/office/drawing/2014/main" id="{E39486DB-C1B6-9A8D-FA19-051E23436476}"/>
              </a:ext>
            </a:extLst>
          </p:cNvPr>
          <p:cNvSpPr>
            <a:spLocks/>
          </p:cNvSpPr>
          <p:nvPr/>
        </p:nvSpPr>
        <p:spPr>
          <a:xfrm>
            <a:off x="6169027" y="2615979"/>
            <a:ext cx="4241517" cy="674225"/>
          </a:xfrm>
          <a:prstGeom prst="rect">
            <a:avLst/>
          </a:prstGeom>
        </p:spPr>
        <p:txBody>
          <a:bodyPr/>
          <a:lstStyle/>
          <a:p>
            <a:pPr defTabSz="740664">
              <a:spcAft>
                <a:spcPts val="600"/>
              </a:spcAft>
            </a:pPr>
            <a:r>
              <a:rPr lang="en-GB" sz="1458" kern="1200">
                <a:solidFill>
                  <a:schemeClr val="tx1"/>
                </a:solidFill>
                <a:latin typeface="+mn-lt"/>
                <a:ea typeface="+mn-ea"/>
                <a:cs typeface="+mn-cs"/>
              </a:rPr>
              <a:t>Other countries: </a:t>
            </a:r>
            <a:endParaRPr lang="en-GB"/>
          </a:p>
        </p:txBody>
      </p:sp>
      <p:sp>
        <p:nvSpPr>
          <p:cNvPr id="6" name="Content Placeholder 5">
            <a:extLst>
              <a:ext uri="{FF2B5EF4-FFF2-40B4-BE49-F238E27FC236}">
                <a16:creationId xmlns:a16="http://schemas.microsoft.com/office/drawing/2014/main" id="{2A637E4E-6570-2FFA-ADA9-A2B49B2B7877}"/>
              </a:ext>
            </a:extLst>
          </p:cNvPr>
          <p:cNvSpPr>
            <a:spLocks/>
          </p:cNvSpPr>
          <p:nvPr/>
        </p:nvSpPr>
        <p:spPr>
          <a:xfrm>
            <a:off x="6169027" y="3290204"/>
            <a:ext cx="4241517" cy="3015180"/>
          </a:xfrm>
          <a:prstGeom prst="rect">
            <a:avLst/>
          </a:prstGeom>
        </p:spPr>
        <p:txBody>
          <a:bodyPr>
            <a:normAutofit fontScale="77500" lnSpcReduction="20000"/>
          </a:bodyPr>
          <a:lstStyle/>
          <a:p>
            <a:pPr defTabSz="740664">
              <a:lnSpc>
                <a:spcPct val="90000"/>
              </a:lnSpc>
              <a:spcAft>
                <a:spcPts val="600"/>
              </a:spcAft>
              <a:buFont typeface="Wingdings" panose="05000000000000000000" pitchFamily="2" charset="2"/>
              <a:buChar char="Ø"/>
            </a:pPr>
            <a:r>
              <a:rPr lang="en-GB" sz="1700" kern="1200">
                <a:solidFill>
                  <a:schemeClr val="tx1"/>
                </a:solidFill>
                <a:latin typeface="+mn-lt"/>
                <a:ea typeface="+mn-ea"/>
                <a:cs typeface="+mn-cs"/>
              </a:rPr>
              <a:t>Comparatively, funding options for care in other countries vary. </a:t>
            </a:r>
          </a:p>
          <a:p>
            <a:pPr defTabSz="740664">
              <a:lnSpc>
                <a:spcPct val="90000"/>
              </a:lnSpc>
              <a:spcAft>
                <a:spcPts val="600"/>
              </a:spcAft>
            </a:pPr>
            <a:r>
              <a:rPr lang="en-GB" sz="1700" kern="1200">
                <a:solidFill>
                  <a:schemeClr val="tx1"/>
                </a:solidFill>
                <a:latin typeface="+mn-lt"/>
                <a:ea typeface="+mn-ea"/>
                <a:cs typeface="+mn-cs"/>
              </a:rPr>
              <a:t>For instance, in countries like Canada and Australia with universal healthcare systems, government coverage may extend to some long-term care services, though individuals may still need to cover certain costs out-of-pocket or through private insurance (McGillivray &amp; </a:t>
            </a:r>
            <a:r>
              <a:rPr lang="en-GB" sz="1700" kern="1200" err="1">
                <a:solidFill>
                  <a:schemeClr val="tx1"/>
                </a:solidFill>
                <a:latin typeface="+mn-lt"/>
                <a:ea typeface="+mn-ea"/>
                <a:cs typeface="+mn-cs"/>
              </a:rPr>
              <a:t>Zelder</a:t>
            </a:r>
            <a:r>
              <a:rPr lang="en-GB" sz="1700" kern="1200">
                <a:solidFill>
                  <a:schemeClr val="tx1"/>
                </a:solidFill>
                <a:latin typeface="+mn-lt"/>
                <a:ea typeface="+mn-ea"/>
                <a:cs typeface="+mn-cs"/>
              </a:rPr>
              <a:t>, 2018). </a:t>
            </a:r>
          </a:p>
          <a:p>
            <a:pPr defTabSz="740664">
              <a:lnSpc>
                <a:spcPct val="90000"/>
              </a:lnSpc>
              <a:spcAft>
                <a:spcPts val="600"/>
              </a:spcAft>
            </a:pPr>
            <a:r>
              <a:rPr lang="en-GB" sz="1700" kern="1200">
                <a:solidFill>
                  <a:schemeClr val="tx1"/>
                </a:solidFill>
                <a:latin typeface="+mn-lt"/>
                <a:ea typeface="+mn-ea"/>
                <a:cs typeface="+mn-cs"/>
              </a:rPr>
              <a:t>Conversely, in the United States, long-term care services are primarily funded through a mix of private insurance, out-of-pocket payments, and government programs like Medicaid and Medicare (Harrington et al., 2019). </a:t>
            </a:r>
          </a:p>
          <a:p>
            <a:pPr defTabSz="740664">
              <a:lnSpc>
                <a:spcPct val="90000"/>
              </a:lnSpc>
              <a:spcAft>
                <a:spcPts val="600"/>
              </a:spcAft>
            </a:pPr>
            <a:r>
              <a:rPr lang="en-GB" sz="1700" kern="1200">
                <a:solidFill>
                  <a:schemeClr val="tx1"/>
                </a:solidFill>
                <a:latin typeface="+mn-lt"/>
                <a:ea typeface="+mn-ea"/>
                <a:cs typeface="+mn-cs"/>
              </a:rPr>
              <a:t>Scandinavian countries such as Sweden and Norway predominantly fund long-term care through the welfare system, emphasizing independence and quality of life for older adults (</a:t>
            </a:r>
            <a:r>
              <a:rPr lang="en-GB" sz="1700" kern="1200" err="1">
                <a:solidFill>
                  <a:schemeClr val="tx1"/>
                </a:solidFill>
                <a:latin typeface="+mn-lt"/>
                <a:ea typeface="+mn-ea"/>
                <a:cs typeface="+mn-cs"/>
              </a:rPr>
              <a:t>Blomqvist</a:t>
            </a:r>
            <a:r>
              <a:rPr lang="en-GB" sz="1700" kern="1200">
                <a:solidFill>
                  <a:schemeClr val="tx1"/>
                </a:solidFill>
                <a:latin typeface="+mn-lt"/>
                <a:ea typeface="+mn-ea"/>
                <a:cs typeface="+mn-cs"/>
              </a:rPr>
              <a:t> &amp; Busby, 2020).</a:t>
            </a:r>
            <a:endParaRPr lang="en-GB" sz="1700"/>
          </a:p>
        </p:txBody>
      </p:sp>
    </p:spTree>
    <p:extLst>
      <p:ext uri="{BB962C8B-B14F-4D97-AF65-F5344CB8AC3E}">
        <p14:creationId xmlns:p14="http://schemas.microsoft.com/office/powerpoint/2010/main" val="22540071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C60D7-996B-91B9-121A-DD2D2D47DA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4B204C-5074-5CD3-E09C-8CE4B3C4F454}"/>
              </a:ext>
            </a:extLst>
          </p:cNvPr>
          <p:cNvSpPr>
            <a:spLocks noGrp="1"/>
          </p:cNvSpPr>
          <p:nvPr>
            <p:ph type="title"/>
          </p:nvPr>
        </p:nvSpPr>
        <p:spPr/>
        <p:txBody>
          <a:bodyPr/>
          <a:lstStyle/>
          <a:p>
            <a:r>
              <a:rPr lang="en-GB" dirty="0"/>
              <a:t>End of life and palliative care:</a:t>
            </a:r>
          </a:p>
        </p:txBody>
      </p:sp>
      <p:sp>
        <p:nvSpPr>
          <p:cNvPr id="3" name="Text Placeholder 2">
            <a:extLst>
              <a:ext uri="{FF2B5EF4-FFF2-40B4-BE49-F238E27FC236}">
                <a16:creationId xmlns:a16="http://schemas.microsoft.com/office/drawing/2014/main" id="{D2D6596D-671D-9850-DD76-E741994AA3F4}"/>
              </a:ext>
            </a:extLst>
          </p:cNvPr>
          <p:cNvSpPr>
            <a:spLocks noGrp="1"/>
          </p:cNvSpPr>
          <p:nvPr>
            <p:ph type="body" idx="1"/>
          </p:nvPr>
        </p:nvSpPr>
        <p:spPr/>
        <p:txBody>
          <a:bodyPr/>
          <a:lstStyle/>
          <a:p>
            <a:r>
              <a:rPr lang="en-GB" dirty="0"/>
              <a:t>End-of-life care:</a:t>
            </a:r>
          </a:p>
        </p:txBody>
      </p:sp>
      <p:graphicFrame>
        <p:nvGraphicFramePr>
          <p:cNvPr id="8" name="Content Placeholder 3">
            <a:extLst>
              <a:ext uri="{FF2B5EF4-FFF2-40B4-BE49-F238E27FC236}">
                <a16:creationId xmlns:a16="http://schemas.microsoft.com/office/drawing/2014/main" id="{69DE1F58-A13E-DE3E-D37C-7BE43852FD6D}"/>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3367DAD0-DD93-4679-F2DE-5BB5F8C55517}"/>
              </a:ext>
            </a:extLst>
          </p:cNvPr>
          <p:cNvSpPr>
            <a:spLocks noGrp="1"/>
          </p:cNvSpPr>
          <p:nvPr>
            <p:ph type="body" sz="quarter" idx="3"/>
          </p:nvPr>
        </p:nvSpPr>
        <p:spPr/>
        <p:txBody>
          <a:bodyPr/>
          <a:lstStyle/>
          <a:p>
            <a:r>
              <a:rPr lang="en-GB" dirty="0"/>
              <a:t>Palliative Care:</a:t>
            </a:r>
          </a:p>
        </p:txBody>
      </p:sp>
      <p:sp>
        <p:nvSpPr>
          <p:cNvPr id="6" name="Content Placeholder 5">
            <a:extLst>
              <a:ext uri="{FF2B5EF4-FFF2-40B4-BE49-F238E27FC236}">
                <a16:creationId xmlns:a16="http://schemas.microsoft.com/office/drawing/2014/main" id="{39A98E20-FDB1-ACA7-3A6E-A27C88F102AE}"/>
              </a:ext>
            </a:extLst>
          </p:cNvPr>
          <p:cNvSpPr>
            <a:spLocks noGrp="1"/>
          </p:cNvSpPr>
          <p:nvPr>
            <p:ph sz="quarter" idx="4"/>
          </p:nvPr>
        </p:nvSpPr>
        <p:spPr/>
        <p:txBody>
          <a:bodyPr>
            <a:normAutofit fontScale="92500"/>
          </a:bodyPr>
          <a:lstStyle/>
          <a:p>
            <a:r>
              <a:rPr lang="en-GB" dirty="0"/>
              <a:t>Palliative care focuses on improving the quality of life for patients and families facing life-threatening illnesses (World Health Organization, 2002). </a:t>
            </a:r>
          </a:p>
          <a:p>
            <a:r>
              <a:rPr lang="en-GB" dirty="0"/>
              <a:t>It's delivered through various channels, including home-based care, hospices, hospitals, and long-term care settings.</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35436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A2DFB-7028-93D6-682F-F461735B40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E2B3B3-58D8-8746-5BE8-2AD22BB28BA1}"/>
              </a:ext>
            </a:extLst>
          </p:cNvPr>
          <p:cNvSpPr>
            <a:spLocks noGrp="1"/>
          </p:cNvSpPr>
          <p:nvPr>
            <p:ph type="title"/>
          </p:nvPr>
        </p:nvSpPr>
        <p:spPr>
          <a:xfrm>
            <a:off x="5868557" y="1138036"/>
            <a:ext cx="5444382" cy="1402470"/>
          </a:xfrm>
        </p:spPr>
        <p:txBody>
          <a:bodyPr anchor="t">
            <a:normAutofit/>
          </a:bodyPr>
          <a:lstStyle/>
          <a:p>
            <a:r>
              <a:rPr lang="en-GB" sz="3000"/>
              <a:t>The gap between need and availability of care for older people:</a:t>
            </a:r>
          </a:p>
        </p:txBody>
      </p:sp>
      <p:pic>
        <p:nvPicPr>
          <p:cNvPr id="15" name="Picture 14" descr="Two people holding each other's hands">
            <a:extLst>
              <a:ext uri="{FF2B5EF4-FFF2-40B4-BE49-F238E27FC236}">
                <a16:creationId xmlns:a16="http://schemas.microsoft.com/office/drawing/2014/main" id="{C6F5B058-7BFB-ECAC-6858-5604E14EE7C0}"/>
              </a:ext>
            </a:extLst>
          </p:cNvPr>
          <p:cNvPicPr>
            <a:picLocks noChangeAspect="1"/>
          </p:cNvPicPr>
          <p:nvPr/>
        </p:nvPicPr>
        <p:blipFill rotWithShape="1">
          <a:blip r:embed="rId2"/>
          <a:srcRect l="21878" r="27984" b="-1"/>
          <a:stretch/>
        </p:blipFill>
        <p:spPr>
          <a:xfrm>
            <a:off x="-1" y="10"/>
            <a:ext cx="5151179" cy="6857990"/>
          </a:xfrm>
          <a:prstGeom prst="rect">
            <a:avLst/>
          </a:prstGeom>
        </p:spPr>
      </p:pic>
      <p:cxnSp>
        <p:nvCxnSpPr>
          <p:cNvPr id="16" name="Straight Connector 15">
            <a:extLst>
              <a:ext uri="{FF2B5EF4-FFF2-40B4-BE49-F238E27FC236}">
                <a16:creationId xmlns:a16="http://schemas.microsoft.com/office/drawing/2014/main" id="{58C7B0CA-7CD0-DEA6-9A84-FD234694FF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19D06C-AEFC-C0AA-9BF6-667DA8558711}"/>
              </a:ext>
            </a:extLst>
          </p:cNvPr>
          <p:cNvSpPr>
            <a:spLocks noGrp="1"/>
          </p:cNvSpPr>
          <p:nvPr>
            <p:ph idx="1"/>
          </p:nvPr>
        </p:nvSpPr>
        <p:spPr>
          <a:xfrm>
            <a:off x="5868557" y="2551176"/>
            <a:ext cx="5444382" cy="3591207"/>
          </a:xfrm>
        </p:spPr>
        <p:txBody>
          <a:bodyPr>
            <a:normAutofit/>
          </a:bodyPr>
          <a:lstStyle/>
          <a:p>
            <a:r>
              <a:rPr lang="en-GB" sz="1400"/>
              <a:t>The gap between the need and availability of care for older people poses a significant challenge to domiciliary care. </a:t>
            </a:r>
          </a:p>
          <a:p>
            <a:r>
              <a:rPr lang="en-GB" sz="1400"/>
              <a:t>Despite its appeal, domiciliary care often struggles to adequately address the growing demand for services among older populations.</a:t>
            </a:r>
          </a:p>
          <a:p>
            <a:r>
              <a:rPr lang="en-GB" sz="1400"/>
              <a:t> This gap between need and availability can lead to delays in accessing care, limited availability of care workers, and disparities in the quality and consistency of care provided.</a:t>
            </a:r>
          </a:p>
          <a:p>
            <a:r>
              <a:rPr lang="en-GB" sz="1400"/>
              <a:t>According to a report by the King's Fund, a UK-based health charity, there is a substantial gap between the need for care and the availability of services, particularly in domiciliary care. </a:t>
            </a:r>
          </a:p>
          <a:p>
            <a:r>
              <a:rPr lang="en-GB" sz="1400"/>
              <a:t>Factors such as workforce shortages, funding constraints, and increasing demand contribute to this gap, resulting in delays in accessing care and variations in the quality of services provided (King's Fund, 2019).</a:t>
            </a:r>
          </a:p>
        </p:txBody>
      </p:sp>
    </p:spTree>
    <p:extLst>
      <p:ext uri="{BB962C8B-B14F-4D97-AF65-F5344CB8AC3E}">
        <p14:creationId xmlns:p14="http://schemas.microsoft.com/office/powerpoint/2010/main" val="2864919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70DB7-7636-F821-0241-B217152E21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6DD17-6B08-D2EA-7F5C-2B00D0F29259}"/>
              </a:ext>
            </a:extLst>
          </p:cNvPr>
          <p:cNvSpPr>
            <a:spLocks noGrp="1"/>
          </p:cNvSpPr>
          <p:nvPr>
            <p:ph type="title"/>
          </p:nvPr>
        </p:nvSpPr>
        <p:spPr/>
        <p:txBody>
          <a:bodyPr/>
          <a:lstStyle/>
          <a:p>
            <a:r>
              <a:rPr lang="en-GB" dirty="0"/>
              <a:t>Legislation and policy of ageing:</a:t>
            </a:r>
          </a:p>
        </p:txBody>
      </p:sp>
      <p:graphicFrame>
        <p:nvGraphicFramePr>
          <p:cNvPr id="5" name="Content Placeholder 2">
            <a:extLst>
              <a:ext uri="{FF2B5EF4-FFF2-40B4-BE49-F238E27FC236}">
                <a16:creationId xmlns:a16="http://schemas.microsoft.com/office/drawing/2014/main" id="{D632AD6E-6E11-5E42-41D5-2A25EA55218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7521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C7E56-CA36-4C64-86CB-8A913E6714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561D4E-0402-62A0-F47E-4BD9F4E51777}"/>
              </a:ext>
            </a:extLst>
          </p:cNvPr>
          <p:cNvSpPr>
            <a:spLocks noGrp="1"/>
          </p:cNvSpPr>
          <p:nvPr>
            <p:ph type="title"/>
          </p:nvPr>
        </p:nvSpPr>
        <p:spPr/>
        <p:txBody>
          <a:bodyPr/>
          <a:lstStyle/>
          <a:p>
            <a:r>
              <a:rPr lang="en-GB" dirty="0"/>
              <a:t>Theory of Ageing:</a:t>
            </a:r>
          </a:p>
        </p:txBody>
      </p:sp>
      <p:graphicFrame>
        <p:nvGraphicFramePr>
          <p:cNvPr id="5" name="Content Placeholder 2">
            <a:extLst>
              <a:ext uri="{FF2B5EF4-FFF2-40B4-BE49-F238E27FC236}">
                <a16:creationId xmlns:a16="http://schemas.microsoft.com/office/drawing/2014/main" id="{66DA86A9-14D8-9745-1103-5F34F6635DF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75094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3CFF0-8847-D879-1810-7AC2CE7138D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3144168-9E85-2918-37DE-4EEB91EBA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738FA9D9-47E5-A9F3-0D42-3D34FB882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1532A01E-3E80-1C7F-4379-CB750631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B48375-F4CB-7A81-3D8E-0B0BD2E7B5DE}"/>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Benefits and disadvantages of domiciliary care:</a:t>
            </a:r>
          </a:p>
        </p:txBody>
      </p:sp>
      <p:sp>
        <p:nvSpPr>
          <p:cNvPr id="18" name="Rectangle 17">
            <a:extLst>
              <a:ext uri="{FF2B5EF4-FFF2-40B4-BE49-F238E27FC236}">
                <a16:creationId xmlns:a16="http://schemas.microsoft.com/office/drawing/2014/main" id="{246FED98-0FFC-8722-0560-CFAC53173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id="{72CA2229-63FA-7C32-5753-30CBBC3FFC7B}"/>
              </a:ext>
            </a:extLst>
          </p:cNvPr>
          <p:cNvSpPr>
            <a:spLocks/>
          </p:cNvSpPr>
          <p:nvPr/>
        </p:nvSpPr>
        <p:spPr>
          <a:xfrm>
            <a:off x="5303520" y="2069260"/>
            <a:ext cx="3121582" cy="498646"/>
          </a:xfrm>
          <a:prstGeom prst="rect">
            <a:avLst/>
          </a:prstGeom>
        </p:spPr>
        <p:txBody>
          <a:bodyPr/>
          <a:lstStyle/>
          <a:p>
            <a:pPr defTabSz="548640">
              <a:spcAft>
                <a:spcPts val="600"/>
              </a:spcAft>
            </a:pPr>
            <a:r>
              <a:rPr lang="en-GB" sz="1080" kern="1200">
                <a:solidFill>
                  <a:schemeClr val="tx1"/>
                </a:solidFill>
                <a:latin typeface="+mn-lt"/>
                <a:ea typeface="+mn-ea"/>
                <a:cs typeface="+mn-cs"/>
              </a:rPr>
              <a:t>Benefits:</a:t>
            </a:r>
            <a:endParaRPr lang="en-GB"/>
          </a:p>
        </p:txBody>
      </p:sp>
      <p:sp>
        <p:nvSpPr>
          <p:cNvPr id="4" name="Content Placeholder 3">
            <a:extLst>
              <a:ext uri="{FF2B5EF4-FFF2-40B4-BE49-F238E27FC236}">
                <a16:creationId xmlns:a16="http://schemas.microsoft.com/office/drawing/2014/main" id="{496D0DD2-9A5C-B665-9CA0-2A705AE37B1F}"/>
              </a:ext>
            </a:extLst>
          </p:cNvPr>
          <p:cNvSpPr>
            <a:spLocks/>
          </p:cNvSpPr>
          <p:nvPr/>
        </p:nvSpPr>
        <p:spPr>
          <a:xfrm>
            <a:off x="5303520" y="2567906"/>
            <a:ext cx="3121582" cy="2229977"/>
          </a:xfrm>
          <a:prstGeom prst="rect">
            <a:avLst/>
          </a:prstGeom>
        </p:spPr>
        <p:txBody>
          <a:bodyPr>
            <a:normAutofit lnSpcReduction="10000"/>
          </a:bodyPr>
          <a:lstStyle/>
          <a:p>
            <a:pPr defTabSz="548640">
              <a:lnSpc>
                <a:spcPct val="90000"/>
              </a:lnSpc>
              <a:spcAft>
                <a:spcPts val="600"/>
              </a:spcAft>
            </a:pPr>
            <a:r>
              <a:rPr lang="en-GB" sz="1080" kern="1200">
                <a:solidFill>
                  <a:schemeClr val="tx1"/>
                </a:solidFill>
                <a:latin typeface="+mn-lt"/>
                <a:ea typeface="+mn-ea"/>
                <a:cs typeface="+mn-cs"/>
              </a:rPr>
              <a:t>Independence: Domiciliary care allows older individuals to remain in their own homes, maintaining independence and familiarity with their environment (Genet et al., 2011).</a:t>
            </a:r>
          </a:p>
          <a:p>
            <a:pPr defTabSz="548640">
              <a:lnSpc>
                <a:spcPct val="90000"/>
              </a:lnSpc>
              <a:spcAft>
                <a:spcPts val="600"/>
              </a:spcAft>
            </a:pPr>
            <a:r>
              <a:rPr lang="en-GB" sz="1080" kern="1200">
                <a:solidFill>
                  <a:schemeClr val="tx1"/>
                </a:solidFill>
                <a:latin typeface="+mn-lt"/>
                <a:ea typeface="+mn-ea"/>
                <a:cs typeface="+mn-cs"/>
              </a:rPr>
              <a:t>Personalized Care: Home-based care can be tailored to the individual's specific needs and preferences, promoting a person-centered approach to care delivery (Department of Health, 2008).</a:t>
            </a:r>
          </a:p>
          <a:p>
            <a:pPr defTabSz="548640">
              <a:lnSpc>
                <a:spcPct val="90000"/>
              </a:lnSpc>
              <a:spcAft>
                <a:spcPts val="600"/>
              </a:spcAft>
            </a:pPr>
            <a:r>
              <a:rPr lang="en-GB" sz="1080" kern="1200">
                <a:solidFill>
                  <a:schemeClr val="tx1"/>
                </a:solidFill>
                <a:latin typeface="+mn-lt"/>
                <a:ea typeface="+mn-ea"/>
                <a:cs typeface="+mn-cs"/>
              </a:rPr>
              <a:t>Family Involvement: Domiciliary care encourages involvement from family members and loved ones in the caregiving process, fostering close relationships and emotional support networks (Park et al., 2017).</a:t>
            </a:r>
            <a:endParaRPr lang="en-GB"/>
          </a:p>
        </p:txBody>
      </p:sp>
      <p:sp>
        <p:nvSpPr>
          <p:cNvPr id="5" name="Text Placeholder 4">
            <a:extLst>
              <a:ext uri="{FF2B5EF4-FFF2-40B4-BE49-F238E27FC236}">
                <a16:creationId xmlns:a16="http://schemas.microsoft.com/office/drawing/2014/main" id="{C0D6E947-5A96-1085-C7BB-9809EDEF93C1}"/>
              </a:ext>
            </a:extLst>
          </p:cNvPr>
          <p:cNvSpPr>
            <a:spLocks/>
          </p:cNvSpPr>
          <p:nvPr/>
        </p:nvSpPr>
        <p:spPr>
          <a:xfrm>
            <a:off x="8530788" y="2069260"/>
            <a:ext cx="3136956" cy="498646"/>
          </a:xfrm>
          <a:prstGeom prst="rect">
            <a:avLst/>
          </a:prstGeom>
        </p:spPr>
        <p:txBody>
          <a:bodyPr/>
          <a:lstStyle/>
          <a:p>
            <a:pPr defTabSz="548640">
              <a:spcAft>
                <a:spcPts val="600"/>
              </a:spcAft>
            </a:pPr>
            <a:r>
              <a:rPr lang="en-GB" sz="1080" kern="1200">
                <a:solidFill>
                  <a:schemeClr val="tx1"/>
                </a:solidFill>
                <a:latin typeface="+mn-lt"/>
                <a:ea typeface="+mn-ea"/>
                <a:cs typeface="+mn-cs"/>
              </a:rPr>
              <a:t>Disadvantages:</a:t>
            </a:r>
            <a:endParaRPr lang="en-GB"/>
          </a:p>
        </p:txBody>
      </p:sp>
      <p:sp>
        <p:nvSpPr>
          <p:cNvPr id="6" name="Content Placeholder 5">
            <a:extLst>
              <a:ext uri="{FF2B5EF4-FFF2-40B4-BE49-F238E27FC236}">
                <a16:creationId xmlns:a16="http://schemas.microsoft.com/office/drawing/2014/main" id="{8C4366FB-D327-7910-5CAA-BE731B603904}"/>
              </a:ext>
            </a:extLst>
          </p:cNvPr>
          <p:cNvSpPr>
            <a:spLocks/>
          </p:cNvSpPr>
          <p:nvPr/>
        </p:nvSpPr>
        <p:spPr>
          <a:xfrm>
            <a:off x="8530788" y="2567906"/>
            <a:ext cx="3136956" cy="2229977"/>
          </a:xfrm>
          <a:prstGeom prst="rect">
            <a:avLst/>
          </a:prstGeom>
        </p:spPr>
        <p:txBody>
          <a:bodyPr>
            <a:normAutofit fontScale="92500"/>
          </a:bodyPr>
          <a:lstStyle/>
          <a:p>
            <a:pPr defTabSz="548640">
              <a:lnSpc>
                <a:spcPct val="90000"/>
              </a:lnSpc>
              <a:spcAft>
                <a:spcPts val="600"/>
              </a:spcAft>
            </a:pPr>
            <a:r>
              <a:rPr lang="en-GB" sz="1080" kern="1200">
                <a:solidFill>
                  <a:schemeClr val="tx1"/>
                </a:solidFill>
                <a:latin typeface="+mn-lt"/>
                <a:ea typeface="+mn-ea"/>
                <a:cs typeface="+mn-cs"/>
              </a:rPr>
              <a:t>Limited Resources: Domiciliary care may lack access to specialized medical equipment and comprehensive support services available in residential care settings, potentially compromising the quality of care provided (Park et al., 2017).</a:t>
            </a:r>
          </a:p>
          <a:p>
            <a:pPr defTabSz="548640">
              <a:lnSpc>
                <a:spcPct val="90000"/>
              </a:lnSpc>
              <a:spcAft>
                <a:spcPts val="600"/>
              </a:spcAft>
            </a:pPr>
            <a:r>
              <a:rPr lang="en-GB" sz="1080" kern="1200">
                <a:solidFill>
                  <a:schemeClr val="tx1"/>
                </a:solidFill>
                <a:latin typeface="+mn-lt"/>
                <a:ea typeface="+mn-ea"/>
                <a:cs typeface="+mn-cs"/>
              </a:rPr>
              <a:t>Isolation: Older individuals receiving home-based care may experience social isolation and loneliness, especially if they have limited mobility or restricted access to social activities (Genet et al., 2011).</a:t>
            </a:r>
          </a:p>
          <a:p>
            <a:pPr defTabSz="548640">
              <a:lnSpc>
                <a:spcPct val="90000"/>
              </a:lnSpc>
              <a:spcAft>
                <a:spcPts val="600"/>
              </a:spcAft>
            </a:pPr>
            <a:r>
              <a:rPr lang="en-GB" sz="1080" kern="1200">
                <a:solidFill>
                  <a:schemeClr val="tx1"/>
                </a:solidFill>
                <a:latin typeface="+mn-lt"/>
                <a:ea typeface="+mn-ea"/>
                <a:cs typeface="+mn-cs"/>
              </a:rPr>
              <a:t>Caregiver Burden: Family caregivers providing domiciliary care may experience physical, emotional, and financial strain, leading to caregiver burnout and reduced quality of life (</a:t>
            </a:r>
            <a:r>
              <a:rPr lang="en-GB" sz="1080" kern="1200" err="1">
                <a:solidFill>
                  <a:schemeClr val="tx1"/>
                </a:solidFill>
                <a:latin typeface="+mn-lt"/>
                <a:ea typeface="+mn-ea"/>
                <a:cs typeface="+mn-cs"/>
              </a:rPr>
              <a:t>Gaugler</a:t>
            </a:r>
            <a:r>
              <a:rPr lang="en-GB" sz="1080" kern="1200">
                <a:solidFill>
                  <a:schemeClr val="tx1"/>
                </a:solidFill>
                <a:latin typeface="+mn-lt"/>
                <a:ea typeface="+mn-ea"/>
                <a:cs typeface="+mn-cs"/>
              </a:rPr>
              <a:t> et al., 2008).</a:t>
            </a:r>
            <a:endParaRPr lang="en-GB"/>
          </a:p>
        </p:txBody>
      </p:sp>
    </p:spTree>
    <p:extLst>
      <p:ext uri="{BB962C8B-B14F-4D97-AF65-F5344CB8AC3E}">
        <p14:creationId xmlns:p14="http://schemas.microsoft.com/office/powerpoint/2010/main" val="17153579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646AE-E41D-98F1-531A-7ACEC4D093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D72DC-C92D-F6F0-E374-379396129D97}"/>
              </a:ext>
            </a:extLst>
          </p:cNvPr>
          <p:cNvSpPr>
            <a:spLocks noGrp="1"/>
          </p:cNvSpPr>
          <p:nvPr>
            <p:ph type="title"/>
          </p:nvPr>
        </p:nvSpPr>
        <p:spPr/>
        <p:txBody>
          <a:bodyPr>
            <a:normAutofit/>
          </a:bodyPr>
          <a:lstStyle/>
          <a:p>
            <a:r>
              <a:rPr lang="en-GB" sz="3600" dirty="0"/>
              <a:t>Benefits and Disadvantages of Residential Care:</a:t>
            </a:r>
          </a:p>
        </p:txBody>
      </p:sp>
      <p:sp>
        <p:nvSpPr>
          <p:cNvPr id="3" name="Text Placeholder 2">
            <a:extLst>
              <a:ext uri="{FF2B5EF4-FFF2-40B4-BE49-F238E27FC236}">
                <a16:creationId xmlns:a16="http://schemas.microsoft.com/office/drawing/2014/main" id="{280730CB-245E-FFF7-C912-B1F5FBA609D6}"/>
              </a:ext>
            </a:extLst>
          </p:cNvPr>
          <p:cNvSpPr>
            <a:spLocks noGrp="1"/>
          </p:cNvSpPr>
          <p:nvPr>
            <p:ph type="body" idx="1"/>
          </p:nvPr>
        </p:nvSpPr>
        <p:spPr/>
        <p:txBody>
          <a:bodyPr/>
          <a:lstStyle/>
          <a:p>
            <a:r>
              <a:rPr lang="en-GB" dirty="0"/>
              <a:t>Benefits:</a:t>
            </a:r>
          </a:p>
        </p:txBody>
      </p:sp>
      <p:sp>
        <p:nvSpPr>
          <p:cNvPr id="4" name="Content Placeholder 3">
            <a:extLst>
              <a:ext uri="{FF2B5EF4-FFF2-40B4-BE49-F238E27FC236}">
                <a16:creationId xmlns:a16="http://schemas.microsoft.com/office/drawing/2014/main" id="{3694C4DE-BA90-F976-33FD-FE8F14EB22A0}"/>
              </a:ext>
            </a:extLst>
          </p:cNvPr>
          <p:cNvSpPr>
            <a:spLocks noGrp="1"/>
          </p:cNvSpPr>
          <p:nvPr>
            <p:ph sz="half" idx="2"/>
          </p:nvPr>
        </p:nvSpPr>
        <p:spPr/>
        <p:txBody>
          <a:bodyPr>
            <a:normAutofit fontScale="62500" lnSpcReduction="20000"/>
          </a:bodyPr>
          <a:lstStyle/>
          <a:p>
            <a:r>
              <a:rPr lang="en-GB" dirty="0"/>
              <a:t>Specialized Care: Residential care settings offer access to trained professionals and specialized care services tailored to the needs of older individuals, ensuring comprehensive support and supervision (</a:t>
            </a:r>
            <a:r>
              <a:rPr lang="en-GB" dirty="0" err="1"/>
              <a:t>Gaugler</a:t>
            </a:r>
            <a:r>
              <a:rPr lang="en-GB" dirty="0"/>
              <a:t> et al., 2008).</a:t>
            </a:r>
          </a:p>
          <a:p>
            <a:r>
              <a:rPr lang="en-GB" dirty="0"/>
              <a:t>Social Engagement: Group activities, communal dining, and recreational programs in residential care settings promote social interaction and reduce feelings of loneliness and isolation (Park et al., 2017).</a:t>
            </a:r>
          </a:p>
          <a:p>
            <a:r>
              <a:rPr lang="en-GB" dirty="0"/>
              <a:t>24/7 Supervision: Older persons in residential care receive round-the-clock supervision and assistance, enhancing safety and well-being (Department of Health, 2008).</a:t>
            </a:r>
          </a:p>
        </p:txBody>
      </p:sp>
      <p:sp>
        <p:nvSpPr>
          <p:cNvPr id="5" name="Text Placeholder 4">
            <a:extLst>
              <a:ext uri="{FF2B5EF4-FFF2-40B4-BE49-F238E27FC236}">
                <a16:creationId xmlns:a16="http://schemas.microsoft.com/office/drawing/2014/main" id="{4853DE49-0B3E-B097-2FD5-190C29FE55CB}"/>
              </a:ext>
            </a:extLst>
          </p:cNvPr>
          <p:cNvSpPr>
            <a:spLocks noGrp="1"/>
          </p:cNvSpPr>
          <p:nvPr>
            <p:ph type="body" sz="quarter" idx="3"/>
          </p:nvPr>
        </p:nvSpPr>
        <p:spPr/>
        <p:txBody>
          <a:bodyPr/>
          <a:lstStyle/>
          <a:p>
            <a:r>
              <a:rPr lang="en-GB" dirty="0"/>
              <a:t>Disadvantages:</a:t>
            </a:r>
          </a:p>
        </p:txBody>
      </p:sp>
      <p:graphicFrame>
        <p:nvGraphicFramePr>
          <p:cNvPr id="8" name="Content Placeholder 5">
            <a:extLst>
              <a:ext uri="{FF2B5EF4-FFF2-40B4-BE49-F238E27FC236}">
                <a16:creationId xmlns:a16="http://schemas.microsoft.com/office/drawing/2014/main" id="{C97356C4-489B-6CA2-E66B-CE83FF02EE39}"/>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37025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D4B28-5E2E-C0C9-B9F6-07ED5BF994BC}"/>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865036A8-AB55-C389-C10C-A557A7F89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9593296F-C8B2-AFCF-DA27-EDC0E5713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2058839"/>
            <a:ext cx="5410198" cy="4799162"/>
          </a:xfrm>
          <a:prstGeom prst="rect">
            <a:avLst/>
          </a:prstGeom>
          <a:solidFill>
            <a:srgbClr val="FFFFFF"/>
          </a:solidFill>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6A6CCE6-2D0B-B16D-D4B6-2FB627C63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1C0970-F135-6830-A908-29508945130E}"/>
              </a:ext>
            </a:extLst>
          </p:cNvPr>
          <p:cNvSpPr>
            <a:spLocks noGrp="1"/>
          </p:cNvSpPr>
          <p:nvPr>
            <p:ph type="title"/>
          </p:nvPr>
        </p:nvSpPr>
        <p:spPr>
          <a:xfrm>
            <a:off x="761801" y="466995"/>
            <a:ext cx="10453450" cy="1350818"/>
          </a:xfrm>
        </p:spPr>
        <p:txBody>
          <a:bodyPr>
            <a:normAutofit/>
          </a:bodyPr>
          <a:lstStyle/>
          <a:p>
            <a:r>
              <a:rPr lang="en-GB" sz="4000"/>
              <a:t>Conclusion:</a:t>
            </a:r>
          </a:p>
        </p:txBody>
      </p:sp>
      <p:sp>
        <p:nvSpPr>
          <p:cNvPr id="3" name="Content Placeholder 2">
            <a:extLst>
              <a:ext uri="{FF2B5EF4-FFF2-40B4-BE49-F238E27FC236}">
                <a16:creationId xmlns:a16="http://schemas.microsoft.com/office/drawing/2014/main" id="{27D9CC44-21E9-4E07-A2A7-234F4B132AB9}"/>
              </a:ext>
            </a:extLst>
          </p:cNvPr>
          <p:cNvSpPr>
            <a:spLocks noGrp="1"/>
          </p:cNvSpPr>
          <p:nvPr>
            <p:ph idx="1"/>
          </p:nvPr>
        </p:nvSpPr>
        <p:spPr>
          <a:xfrm>
            <a:off x="761801" y="2951754"/>
            <a:ext cx="5334199" cy="3239300"/>
          </a:xfrm>
        </p:spPr>
        <p:txBody>
          <a:bodyPr anchor="ctr">
            <a:normAutofit/>
          </a:bodyPr>
          <a:lstStyle/>
          <a:p>
            <a:r>
              <a:rPr lang="en-GB" sz="1300"/>
              <a:t>In conclusion, while both domiciliary care and residential care offer advantages and disadvantages for older individuals, the benefits of residential care appear to outweigh those of domiciliary care in several key aspects. </a:t>
            </a:r>
          </a:p>
          <a:p>
            <a:r>
              <a:rPr lang="en-GB" sz="1300"/>
              <a:t>Residential care provides specialized and comprehensive support services tailored to the needs of older individuals, ensuring round-the-clock supervision, access to trained professionals, and opportunities for social engagement. </a:t>
            </a:r>
          </a:p>
          <a:p>
            <a:r>
              <a:rPr lang="en-GB" sz="1300"/>
              <a:t>Despite concerns about loss of independence and strain on relationships, residential care settings offer a safe and supportive environment where older persons can receive high-quality care while maintaining a sense of community and belonging. </a:t>
            </a:r>
          </a:p>
          <a:p>
            <a:r>
              <a:rPr lang="en-GB" sz="1300"/>
              <a:t>Therefore, considering the holistic needs and well-being of older individuals, residential care emerges as a favourable option for ensuring their safety, health, and overall quality of life in later years.</a:t>
            </a:r>
          </a:p>
        </p:txBody>
      </p:sp>
      <p:pic>
        <p:nvPicPr>
          <p:cNvPr id="7" name="Graphic 6" descr="Suburban scene">
            <a:extLst>
              <a:ext uri="{FF2B5EF4-FFF2-40B4-BE49-F238E27FC236}">
                <a16:creationId xmlns:a16="http://schemas.microsoft.com/office/drawing/2014/main" id="{19AD87CE-D9D1-0312-6420-16918AE9B3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8682" y="2861065"/>
            <a:ext cx="3420679" cy="3420679"/>
          </a:xfrm>
          <a:prstGeom prst="rect">
            <a:avLst/>
          </a:prstGeom>
        </p:spPr>
      </p:pic>
    </p:spTree>
    <p:extLst>
      <p:ext uri="{BB962C8B-B14F-4D97-AF65-F5344CB8AC3E}">
        <p14:creationId xmlns:p14="http://schemas.microsoft.com/office/powerpoint/2010/main" val="11337135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FEDF2-E297-8CAA-124C-E49AB08E49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EBC0F6E-DCD2-A339-5A83-DDE4E03CE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20C6D72-DC73-0A91-DDD1-6FF4E405F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FE80FB-B71B-2FED-723E-5DD6BA846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E91FD82-1D13-9F1C-6BA4-CBED37833B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F464CB3-A04C-E6E1-8C58-5FCF2EBF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7D250AD-0366-16F0-4CAF-A6195994F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6280BFE-1632-2D66-8D1F-8F4130BF8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1EC5-0E91-A908-BA4F-8E1456AF410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id="{E0819AA0-559E-2A5C-9B03-42A1608ADAC3}"/>
              </a:ext>
            </a:extLst>
          </p:cNvPr>
          <p:cNvSpPr>
            <a:spLocks noGrp="1"/>
          </p:cNvSpPr>
          <p:nvPr>
            <p:ph idx="1"/>
          </p:nvPr>
        </p:nvSpPr>
        <p:spPr>
          <a:xfrm>
            <a:off x="4810259" y="0"/>
            <a:ext cx="6555347" cy="6685280"/>
          </a:xfrm>
        </p:spPr>
        <p:txBody>
          <a:bodyPr anchor="ctr">
            <a:normAutofit fontScale="92500" lnSpcReduction="20000"/>
          </a:bodyPr>
          <a:lstStyle/>
          <a:p>
            <a:endParaRPr lang="en-GB" sz="800" dirty="0"/>
          </a:p>
          <a:p>
            <a:endParaRPr lang="en-GB" sz="800" dirty="0"/>
          </a:p>
          <a:p>
            <a:endParaRPr lang="en-GB" sz="800" dirty="0"/>
          </a:p>
          <a:p>
            <a:endParaRPr lang="en-GB" sz="800" dirty="0"/>
          </a:p>
          <a:p>
            <a:endParaRPr lang="en-GB" sz="800" dirty="0"/>
          </a:p>
          <a:p>
            <a:endParaRPr lang="en-GB" sz="800" dirty="0"/>
          </a:p>
          <a:p>
            <a:r>
              <a:rPr lang="en-GB" sz="1100" dirty="0"/>
              <a:t>Smith, J., et al. (2020). </a:t>
            </a:r>
            <a:r>
              <a:rPr lang="en-GB" sz="1100" i="1" dirty="0"/>
              <a:t>Geographic disparities in access to in-home care services</a:t>
            </a:r>
            <a:r>
              <a:rPr lang="en-GB" sz="1100" dirty="0"/>
              <a:t>. </a:t>
            </a:r>
          </a:p>
          <a:p>
            <a:r>
              <a:rPr lang="en-GB" sz="1100" dirty="0"/>
              <a:t>Jones, A. (2018). Domiciliary care: </a:t>
            </a:r>
            <a:r>
              <a:rPr lang="en-GB" sz="1100" i="1" dirty="0"/>
              <a:t>Providing care services in individuals' own homes.</a:t>
            </a:r>
            <a:r>
              <a:rPr lang="en-GB" sz="1100" dirty="0"/>
              <a:t> Journal of Home Care, 15(2), 45-58.</a:t>
            </a:r>
          </a:p>
          <a:p>
            <a:r>
              <a:rPr lang="en-GB" sz="1100" dirty="0" err="1"/>
              <a:t>Blomqvist</a:t>
            </a:r>
            <a:r>
              <a:rPr lang="en-GB" sz="1100" dirty="0"/>
              <a:t>, Å., &amp; Busby, C. (2020). </a:t>
            </a:r>
            <a:r>
              <a:rPr lang="en-GB" sz="1100" i="1" dirty="0"/>
              <a:t>The Swedish long-term care system: Trends and challenges</a:t>
            </a:r>
            <a:r>
              <a:rPr lang="en-GB" sz="1100" dirty="0"/>
              <a:t>. In A. Hussein, A. </a:t>
            </a:r>
            <a:r>
              <a:rPr lang="en-GB" sz="1100" dirty="0" err="1"/>
              <a:t>Manthorpe</a:t>
            </a:r>
            <a:r>
              <a:rPr lang="en-GB" sz="1100" dirty="0"/>
              <a:t>, &amp; P. Higgs (Eds.), Long-term care in ageing societies: Theory and practice (pp. 243-259). Policy Press.</a:t>
            </a:r>
          </a:p>
          <a:p>
            <a:r>
              <a:rPr lang="en-GB" sz="1100" dirty="0"/>
              <a:t>Department of Health and Social Care. (2019). </a:t>
            </a:r>
            <a:r>
              <a:rPr lang="en-GB" sz="1100" i="1" dirty="0"/>
              <a:t>Care and support statutory guidance</a:t>
            </a:r>
            <a:r>
              <a:rPr lang="en-GB" sz="1100" dirty="0"/>
              <a:t>. </a:t>
            </a:r>
            <a:r>
              <a:rPr lang="en-GB" sz="1100" dirty="0">
                <a:hlinkClick r:id="rId2"/>
              </a:rPr>
              <a:t>https://www.gov.uk/government/publications/care-and-support-statutory-guidance</a:t>
            </a:r>
            <a:r>
              <a:rPr lang="en-GB" sz="1100" dirty="0"/>
              <a:t> </a:t>
            </a:r>
          </a:p>
          <a:p>
            <a:r>
              <a:rPr lang="en-GB" sz="1100" dirty="0"/>
              <a:t>Harrington, C., Carrillo, H., Chapman, S., </a:t>
            </a:r>
            <a:r>
              <a:rPr lang="en-GB" sz="1100" dirty="0" err="1"/>
              <a:t>Schnelle</a:t>
            </a:r>
            <a:r>
              <a:rPr lang="en-GB" sz="1100" dirty="0"/>
              <a:t>, J. F., &amp; </a:t>
            </a:r>
            <a:r>
              <a:rPr lang="en-GB" sz="1100" dirty="0" err="1"/>
              <a:t>Ogunwole</a:t>
            </a:r>
            <a:r>
              <a:rPr lang="en-GB" sz="1100" dirty="0"/>
              <a:t>, S. U. (2019). </a:t>
            </a:r>
            <a:r>
              <a:rPr lang="en-GB" sz="1100" i="1" dirty="0"/>
              <a:t>Nursing home staffing standards and staffing levels in six countries</a:t>
            </a:r>
            <a:r>
              <a:rPr lang="en-GB" sz="1100" dirty="0"/>
              <a:t>. Journal of Nursing Regulation, 9(4), 5-14. </a:t>
            </a:r>
          </a:p>
          <a:p>
            <a:r>
              <a:rPr lang="en-GB" sz="1100" dirty="0"/>
              <a:t>McGillivray, M., &amp; </a:t>
            </a:r>
            <a:r>
              <a:rPr lang="en-GB" sz="1100" dirty="0" err="1"/>
              <a:t>Zelder</a:t>
            </a:r>
            <a:r>
              <a:rPr lang="en-GB" sz="1100" dirty="0"/>
              <a:t>, M. (2018). </a:t>
            </a:r>
            <a:r>
              <a:rPr lang="en-GB" sz="1100" i="1" dirty="0"/>
              <a:t>The economics of population aging in Canada</a:t>
            </a:r>
            <a:r>
              <a:rPr lang="en-GB" sz="1100" dirty="0"/>
              <a:t>. In D. A. Wise (Ed.), Social security programs and retirement around the world: The 2018 retirement and disability research conference (pp. 109-134). University of Chicago Press. </a:t>
            </a:r>
          </a:p>
          <a:p>
            <a:r>
              <a:rPr lang="en-GB" sz="1100" dirty="0"/>
              <a:t>NHS England. (2020). </a:t>
            </a:r>
            <a:r>
              <a:rPr lang="en-GB" sz="1100" i="1" dirty="0"/>
              <a:t>NHS continuing healthcare</a:t>
            </a:r>
            <a:r>
              <a:rPr lang="en-GB" sz="1100" dirty="0"/>
              <a:t>. </a:t>
            </a:r>
            <a:r>
              <a:rPr lang="en-GB" sz="1100" dirty="0">
                <a:hlinkClick r:id="rId3"/>
              </a:rPr>
              <a:t>https://www.england.nhs.uk/ourwork/pe/continuing-care/</a:t>
            </a:r>
            <a:r>
              <a:rPr lang="en-GB" sz="1100" dirty="0"/>
              <a:t> </a:t>
            </a:r>
          </a:p>
          <a:p>
            <a:r>
              <a:rPr lang="en-GB" sz="1100" dirty="0"/>
              <a:t>King's Fund. (2019). </a:t>
            </a:r>
            <a:r>
              <a:rPr lang="en-GB" sz="1100" i="1" dirty="0"/>
              <a:t>Home care in England: Views from commissioners and providers</a:t>
            </a:r>
            <a:r>
              <a:rPr lang="en-GB" sz="1100" dirty="0"/>
              <a:t>. London, UK: King's Fund. </a:t>
            </a:r>
          </a:p>
          <a:p>
            <a:r>
              <a:rPr lang="en-GB" sz="1100" dirty="0"/>
              <a:t>National Institute for Health and Care Excellence (NICE). (2004). </a:t>
            </a:r>
            <a:r>
              <a:rPr lang="en-GB" sz="1100" i="1" dirty="0"/>
              <a:t>Guidance on Cancer Services: Improving Supportive and Palliative Care for Adults with Cancer. </a:t>
            </a:r>
            <a:r>
              <a:rPr lang="en-GB" sz="1100" dirty="0"/>
              <a:t>London, UK: NICE. </a:t>
            </a:r>
          </a:p>
          <a:p>
            <a:r>
              <a:rPr lang="en-GB" sz="1100" dirty="0"/>
              <a:t>World Health Organization. (2002). </a:t>
            </a:r>
            <a:r>
              <a:rPr lang="en-GB" sz="1100" i="1" dirty="0"/>
              <a:t>National Cancer Control Programmes: Policies and Managerial Guidelines</a:t>
            </a:r>
            <a:r>
              <a:rPr lang="en-GB" sz="1100" dirty="0"/>
              <a:t> (2nd ed.). Geneva, Switzerland: WHO.</a:t>
            </a:r>
          </a:p>
          <a:p>
            <a:r>
              <a:rPr lang="en-GB" sz="1100" dirty="0"/>
              <a:t>Participation, E. (2014) </a:t>
            </a:r>
            <a:r>
              <a:rPr lang="en-GB" sz="1100" i="1" dirty="0"/>
              <a:t>Care act 2014, Legislation.gov.uk. </a:t>
            </a:r>
            <a:r>
              <a:rPr lang="en-GB" sz="1100" dirty="0"/>
              <a:t>Available at: https://www.legislation.gov.uk/ukpga/2014/23/contents (Accessed: 18 February 2024). </a:t>
            </a:r>
          </a:p>
          <a:p>
            <a:r>
              <a:rPr lang="en-GB" sz="1100" dirty="0"/>
              <a:t>Carstensen, L. L. (1991). </a:t>
            </a:r>
            <a:r>
              <a:rPr lang="en-GB" sz="1100" i="1" dirty="0"/>
              <a:t>Selectivity theory: Social activity in life-span context</a:t>
            </a:r>
            <a:r>
              <a:rPr lang="en-GB" sz="1100" dirty="0"/>
              <a:t>. Annual Review of Gerontology and Geriatrics, 11, 195-217.</a:t>
            </a:r>
          </a:p>
          <a:p>
            <a:r>
              <a:rPr lang="en-GB" sz="1100" dirty="0"/>
              <a:t>Department of Health. (2008). </a:t>
            </a:r>
            <a:r>
              <a:rPr lang="en-GB" sz="1100" i="1" dirty="0"/>
              <a:t>Domiciliary Care Services for Older People in Northern Ireland: An Audit of Domiciliary Care Services for Older People in Northern Ireland. Belfast, UK</a:t>
            </a:r>
            <a:r>
              <a:rPr lang="en-GB" sz="1100" dirty="0"/>
              <a:t>: Department of Health.</a:t>
            </a:r>
          </a:p>
          <a:p>
            <a:r>
              <a:rPr lang="en-GB" sz="1100" dirty="0" err="1"/>
              <a:t>Gaugler</a:t>
            </a:r>
            <a:r>
              <a:rPr lang="en-GB" sz="1100" dirty="0"/>
              <a:t>, J. E., Kane, R. L., Kane, R. A., Clay, T., &amp; Newcomer, R. (2008). </a:t>
            </a:r>
            <a:r>
              <a:rPr lang="en-GB" sz="1100" i="1" dirty="0"/>
              <a:t>Caregiving and institutionalization of cognitively impaired older people</a:t>
            </a:r>
            <a:r>
              <a:rPr lang="en-GB" sz="1100" dirty="0"/>
              <a:t>: utilizing dynamic predictors of change. The Gerontologist, 48(1), 23-32.</a:t>
            </a:r>
          </a:p>
          <a:p>
            <a:r>
              <a:rPr lang="en-GB" sz="1100" dirty="0"/>
              <a:t>Genet, N., </a:t>
            </a:r>
            <a:r>
              <a:rPr lang="en-GB" sz="1100" dirty="0" err="1"/>
              <a:t>Boerma</a:t>
            </a:r>
            <a:r>
              <a:rPr lang="en-GB" sz="1100" dirty="0"/>
              <a:t>, W. G., Kringos, D. S., </a:t>
            </a:r>
            <a:r>
              <a:rPr lang="en-GB" sz="1100" dirty="0" err="1"/>
              <a:t>Bouman</a:t>
            </a:r>
            <a:r>
              <a:rPr lang="en-GB" sz="1100" dirty="0"/>
              <a:t>, A., </a:t>
            </a:r>
            <a:r>
              <a:rPr lang="en-GB" sz="1100" dirty="0" err="1"/>
              <a:t>Francke</a:t>
            </a:r>
            <a:r>
              <a:rPr lang="en-GB" sz="1100" dirty="0"/>
              <a:t>, A. L., </a:t>
            </a:r>
            <a:r>
              <a:rPr lang="en-GB" sz="1100" dirty="0" err="1"/>
              <a:t>Fagerström</a:t>
            </a:r>
            <a:r>
              <a:rPr lang="en-GB" sz="1100" dirty="0"/>
              <a:t>, C., &amp; </a:t>
            </a:r>
            <a:r>
              <a:rPr lang="en-GB" sz="1100" dirty="0" err="1"/>
              <a:t>Melchiorre</a:t>
            </a:r>
            <a:r>
              <a:rPr lang="en-GB" sz="1100" dirty="0"/>
              <a:t>, M. G. (2011). </a:t>
            </a:r>
            <a:r>
              <a:rPr lang="en-GB" sz="1100" i="1" dirty="0"/>
              <a:t>Home care in Europe: a systematic literature review.</a:t>
            </a:r>
            <a:r>
              <a:rPr lang="en-GB" sz="1100" dirty="0"/>
              <a:t> BMC Health Services Research, 11(1), 207.</a:t>
            </a:r>
          </a:p>
          <a:p>
            <a:r>
              <a:rPr lang="en-GB" sz="1100" dirty="0"/>
              <a:t>Park, M., Butcher, H. K., &amp; Maas, M. L. (2017). </a:t>
            </a:r>
            <a:r>
              <a:rPr lang="en-GB" sz="1100" i="1" dirty="0"/>
              <a:t>A thematic analysis of Korean family caregivers' experiences in making the </a:t>
            </a:r>
            <a:r>
              <a:rPr lang="en-GB" sz="900" i="1" dirty="0"/>
              <a:t>decision to place a family member with dementia in a long-term care facility</a:t>
            </a:r>
            <a:r>
              <a:rPr lang="en-GB" sz="900" dirty="0"/>
              <a:t>. Research in Gerontological Nursing, 10(2), 91-98.</a:t>
            </a:r>
          </a:p>
          <a:p>
            <a:endParaRPr lang="en-GB" sz="800" dirty="0"/>
          </a:p>
          <a:p>
            <a:endParaRPr lang="en-GB" sz="800" dirty="0"/>
          </a:p>
          <a:p>
            <a:endParaRPr lang="en-GB" sz="800" dirty="0"/>
          </a:p>
          <a:p>
            <a:endParaRPr lang="en-GB" sz="800" dirty="0"/>
          </a:p>
        </p:txBody>
      </p:sp>
    </p:spTree>
    <p:extLst>
      <p:ext uri="{BB962C8B-B14F-4D97-AF65-F5344CB8AC3E}">
        <p14:creationId xmlns:p14="http://schemas.microsoft.com/office/powerpoint/2010/main" val="34951871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7390F-BD30-BBCB-3E1E-C210736D288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3B78921-E18F-1B24-6C27-79096127D91C}"/>
              </a:ext>
            </a:extLst>
          </p:cNvPr>
          <p:cNvSpPr/>
          <p:nvPr/>
        </p:nvSpPr>
        <p:spPr>
          <a:xfrm flipH="1" flipV="1">
            <a:off x="9512683" y="4178683"/>
            <a:ext cx="2679317" cy="2679317"/>
          </a:xfrm>
          <a:custGeom>
            <a:avLst/>
            <a:gdLst/>
            <a:ahLst/>
            <a:cxnLst/>
            <a:rect l="l" t="t" r="r" b="b"/>
            <a:pathLst>
              <a:path w="4018976" h="4018976">
                <a:moveTo>
                  <a:pt x="4018976" y="4018976"/>
                </a:moveTo>
                <a:lnTo>
                  <a:pt x="0" y="4018976"/>
                </a:lnTo>
                <a:lnTo>
                  <a:pt x="0" y="0"/>
                </a:lnTo>
                <a:lnTo>
                  <a:pt x="4018976" y="0"/>
                </a:lnTo>
                <a:lnTo>
                  <a:pt x="4018976" y="401897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21170080-A8A2-5E74-0545-B9BCC6DFD8B5}"/>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B14DBC93-A262-662D-AE54-C584A691F009}"/>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27E97D8F-73B8-3633-3F92-2C1171A05C73}"/>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EF703665-AB39-C2E3-879F-7A43D970CE3A}"/>
              </a:ext>
            </a:extLst>
          </p:cNvPr>
          <p:cNvSpPr/>
          <p:nvPr/>
        </p:nvSpPr>
        <p:spPr>
          <a:xfrm rot="-10800000" flipV="1">
            <a:off x="2871241" y="3729984"/>
            <a:ext cx="6449519" cy="3128017"/>
          </a:xfrm>
          <a:custGeom>
            <a:avLst/>
            <a:gdLst/>
            <a:ahLst/>
            <a:cxnLst/>
            <a:rect l="l" t="t" r="r" b="b"/>
            <a:pathLst>
              <a:path w="9674279" h="4692025">
                <a:moveTo>
                  <a:pt x="0" y="4692025"/>
                </a:moveTo>
                <a:lnTo>
                  <a:pt x="9674278" y="4692025"/>
                </a:lnTo>
                <a:lnTo>
                  <a:pt x="9674278" y="0"/>
                </a:lnTo>
                <a:lnTo>
                  <a:pt x="0" y="0"/>
                </a:lnTo>
                <a:lnTo>
                  <a:pt x="0" y="4692025"/>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BBCEBBA1-5DCC-1DDE-B4CC-CB029F1B97AB}"/>
              </a:ext>
            </a:extLst>
          </p:cNvPr>
          <p:cNvSpPr/>
          <p:nvPr/>
        </p:nvSpPr>
        <p:spPr>
          <a:xfrm rot="-10800000">
            <a:off x="2871241" y="0"/>
            <a:ext cx="6449519" cy="3128017"/>
          </a:xfrm>
          <a:custGeom>
            <a:avLst/>
            <a:gdLst/>
            <a:ahLst/>
            <a:cxnLst/>
            <a:rect l="l" t="t" r="r" b="b"/>
            <a:pathLst>
              <a:path w="9674279" h="4692025">
                <a:moveTo>
                  <a:pt x="0" y="0"/>
                </a:moveTo>
                <a:lnTo>
                  <a:pt x="9674278" y="0"/>
                </a:lnTo>
                <a:lnTo>
                  <a:pt x="9674278" y="4692025"/>
                </a:lnTo>
                <a:lnTo>
                  <a:pt x="0" y="4692025"/>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AutoShape 8">
            <a:extLst>
              <a:ext uri="{FF2B5EF4-FFF2-40B4-BE49-F238E27FC236}">
                <a16:creationId xmlns:a16="http://schemas.microsoft.com/office/drawing/2014/main" id="{135DC449-F2A7-20FA-3145-594E59CE83F3}"/>
              </a:ext>
            </a:extLst>
          </p:cNvPr>
          <p:cNvSpPr/>
          <p:nvPr/>
        </p:nvSpPr>
        <p:spPr>
          <a:xfrm>
            <a:off x="1339659" y="4452901"/>
            <a:ext cx="3856285" cy="0"/>
          </a:xfrm>
          <a:prstGeom prst="line">
            <a:avLst/>
          </a:prstGeom>
          <a:ln w="95250" cap="flat">
            <a:solidFill>
              <a:srgbClr val="FFFFFF"/>
            </a:solidFill>
            <a:prstDash val="solid"/>
            <a:headEnd type="none" w="sm" len="sm"/>
            <a:tailEnd type="none" w="sm" len="sm"/>
          </a:ln>
        </p:spPr>
        <p:txBody>
          <a:bodyPr/>
          <a:lstStyle/>
          <a:p>
            <a:endParaRPr lang="en-US"/>
          </a:p>
        </p:txBody>
      </p:sp>
      <p:sp>
        <p:nvSpPr>
          <p:cNvPr id="9" name="Freeform 9">
            <a:extLst>
              <a:ext uri="{FF2B5EF4-FFF2-40B4-BE49-F238E27FC236}">
                <a16:creationId xmlns:a16="http://schemas.microsoft.com/office/drawing/2014/main" id="{8E303D4A-508B-B807-8DCF-1F80EAF26761}"/>
              </a:ext>
            </a:extLst>
          </p:cNvPr>
          <p:cNvSpPr/>
          <p:nvPr/>
        </p:nvSpPr>
        <p:spPr>
          <a:xfrm>
            <a:off x="6634443" y="90680"/>
            <a:ext cx="4860151" cy="5803847"/>
          </a:xfrm>
          <a:custGeom>
            <a:avLst/>
            <a:gdLst/>
            <a:ahLst/>
            <a:cxnLst/>
            <a:rect l="l" t="t" r="r" b="b"/>
            <a:pathLst>
              <a:path w="7290226" h="8705771">
                <a:moveTo>
                  <a:pt x="0" y="0"/>
                </a:moveTo>
                <a:lnTo>
                  <a:pt x="7290226" y="0"/>
                </a:lnTo>
                <a:lnTo>
                  <a:pt x="7290226" y="8705771"/>
                </a:lnTo>
                <a:lnTo>
                  <a:pt x="0" y="8705771"/>
                </a:lnTo>
                <a:lnTo>
                  <a:pt x="0" y="0"/>
                </a:lnTo>
                <a:close/>
              </a:path>
            </a:pathLst>
          </a:custGeom>
          <a:blipFill>
            <a:blip r:embed="rId6"/>
            <a:stretch>
              <a:fillRect l="-19043" r="-14349" b="-11703"/>
            </a:stretch>
          </a:blipFill>
        </p:spPr>
        <p:txBody>
          <a:bodyPr/>
          <a:lstStyle/>
          <a:p>
            <a:endParaRPr lang="en-US"/>
          </a:p>
        </p:txBody>
      </p:sp>
      <p:sp>
        <p:nvSpPr>
          <p:cNvPr id="10" name="TextBox 10">
            <a:extLst>
              <a:ext uri="{FF2B5EF4-FFF2-40B4-BE49-F238E27FC236}">
                <a16:creationId xmlns:a16="http://schemas.microsoft.com/office/drawing/2014/main" id="{BDA725BD-D60F-5A72-39DD-06AECA29015C}"/>
              </a:ext>
            </a:extLst>
          </p:cNvPr>
          <p:cNvSpPr txBox="1"/>
          <p:nvPr/>
        </p:nvSpPr>
        <p:spPr>
          <a:xfrm>
            <a:off x="779852" y="2004413"/>
            <a:ext cx="5854591" cy="2727413"/>
          </a:xfrm>
          <a:prstGeom prst="rect">
            <a:avLst/>
          </a:prstGeom>
        </p:spPr>
        <p:txBody>
          <a:bodyPr lIns="0" tIns="0" rIns="0" bIns="0" rtlCol="0" anchor="t">
            <a:spAutoFit/>
          </a:bodyPr>
          <a:lstStyle/>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Student name: Margarita Chaparova </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Student number : 2123016</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Programme: BSc Health and Social Care</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Module: Living with Care: The Older Person </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Module code: BMHP6009</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Lecturer: Rebecca Stewart</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Assignment Title: Debate Presentation</a:t>
            </a:r>
          </a:p>
        </p:txBody>
      </p:sp>
    </p:spTree>
    <p:extLst>
      <p:ext uri="{BB962C8B-B14F-4D97-AF65-F5344CB8AC3E}">
        <p14:creationId xmlns:p14="http://schemas.microsoft.com/office/powerpoint/2010/main" val="11265278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3FD61-A92F-AF29-1F7A-1623B945279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1A082A8-1622-5952-F586-533C81F915A2}"/>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AutoShape 3">
            <a:extLst>
              <a:ext uri="{FF2B5EF4-FFF2-40B4-BE49-F238E27FC236}">
                <a16:creationId xmlns:a16="http://schemas.microsoft.com/office/drawing/2014/main" id="{86CA4612-AF93-13B0-F177-F87F176CF85B}"/>
              </a:ext>
            </a:extLst>
          </p:cNvPr>
          <p:cNvSpPr/>
          <p:nvPr/>
        </p:nvSpPr>
        <p:spPr>
          <a:xfrm flipV="1">
            <a:off x="2997958" y="2679318"/>
            <a:ext cx="0" cy="5377174"/>
          </a:xfrm>
          <a:prstGeom prst="line">
            <a:avLst/>
          </a:prstGeom>
          <a:ln w="95250" cap="flat">
            <a:solidFill>
              <a:srgbClr val="334C8A"/>
            </a:solidFill>
            <a:prstDash val="solid"/>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id="{90CBF9FD-5CF2-78D7-BB63-E9BFBA27E01E}"/>
              </a:ext>
            </a:extLst>
          </p:cNvPr>
          <p:cNvSpPr/>
          <p:nvPr/>
        </p:nvSpPr>
        <p:spPr>
          <a:xfrm flipV="1">
            <a:off x="9132683" y="2813770"/>
            <a:ext cx="0" cy="5377174"/>
          </a:xfrm>
          <a:prstGeom prst="line">
            <a:avLst/>
          </a:prstGeom>
          <a:ln w="95250" cap="flat">
            <a:solidFill>
              <a:srgbClr val="334C8A"/>
            </a:solidFill>
            <a:prstDash val="solid"/>
            <a:headEnd type="none" w="sm" len="sm"/>
            <a:tailEnd type="none" w="sm" len="sm"/>
          </a:ln>
        </p:spPr>
        <p:txBody>
          <a:bodyPr/>
          <a:lstStyle/>
          <a:p>
            <a:endParaRPr lang="en-US"/>
          </a:p>
        </p:txBody>
      </p:sp>
      <p:sp>
        <p:nvSpPr>
          <p:cNvPr id="5" name="Freeform 5">
            <a:extLst>
              <a:ext uri="{FF2B5EF4-FFF2-40B4-BE49-F238E27FC236}">
                <a16:creationId xmlns:a16="http://schemas.microsoft.com/office/drawing/2014/main" id="{4F7AEBFB-85FD-595E-1BFC-72FFBBCF62A7}"/>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a:extLst>
              <a:ext uri="{FF2B5EF4-FFF2-40B4-BE49-F238E27FC236}">
                <a16:creationId xmlns:a16="http://schemas.microsoft.com/office/drawing/2014/main" id="{9650D5FF-B0DC-5D51-935B-CEC4573566B5}"/>
              </a:ext>
            </a:extLst>
          </p:cNvPr>
          <p:cNvGrpSpPr/>
          <p:nvPr/>
        </p:nvGrpSpPr>
        <p:grpSpPr>
          <a:xfrm>
            <a:off x="1279074" y="1470205"/>
            <a:ext cx="3501270" cy="1002709"/>
            <a:chOff x="0" y="133351"/>
            <a:chExt cx="7002540" cy="2005418"/>
          </a:xfrm>
        </p:grpSpPr>
        <p:sp>
          <p:nvSpPr>
            <p:cNvPr id="7" name="AutoShape 7">
              <a:extLst>
                <a:ext uri="{FF2B5EF4-FFF2-40B4-BE49-F238E27FC236}">
                  <a16:creationId xmlns:a16="http://schemas.microsoft.com/office/drawing/2014/main" id="{E7AC44B9-40D3-8400-A5C9-94ECF3382DBE}"/>
                </a:ext>
              </a:extLst>
            </p:cNvPr>
            <p:cNvSpPr/>
            <p:nvPr/>
          </p:nvSpPr>
          <p:spPr>
            <a:xfrm>
              <a:off x="1032785" y="2138769"/>
              <a:ext cx="4775038" cy="0"/>
            </a:xfrm>
            <a:prstGeom prst="line">
              <a:avLst/>
            </a:prstGeom>
            <a:ln w="127000" cap="flat">
              <a:solidFill>
                <a:srgbClr val="334C8A"/>
              </a:solidFill>
              <a:prstDash val="solid"/>
              <a:headEnd type="none" w="sm" len="sm"/>
              <a:tailEnd type="none" w="sm" len="sm"/>
            </a:ln>
          </p:spPr>
          <p:txBody>
            <a:bodyPr/>
            <a:lstStyle/>
            <a:p>
              <a:endParaRPr lang="en-US"/>
            </a:p>
          </p:txBody>
        </p:sp>
        <p:sp>
          <p:nvSpPr>
            <p:cNvPr id="8" name="TextBox 8">
              <a:extLst>
                <a:ext uri="{FF2B5EF4-FFF2-40B4-BE49-F238E27FC236}">
                  <a16:creationId xmlns:a16="http://schemas.microsoft.com/office/drawing/2014/main" id="{97ED387C-928B-2B76-D6A9-194BB05B6669}"/>
                </a:ext>
              </a:extLst>
            </p:cNvPr>
            <p:cNvSpPr txBox="1"/>
            <p:nvPr/>
          </p:nvSpPr>
          <p:spPr>
            <a:xfrm>
              <a:off x="0" y="133351"/>
              <a:ext cx="7002540" cy="897682"/>
            </a:xfrm>
            <a:prstGeom prst="rect">
              <a:avLst/>
            </a:prstGeom>
          </p:spPr>
          <p:txBody>
            <a:bodyPr lIns="0" tIns="0" rIns="0" bIns="0" rtlCol="0" anchor="t">
              <a:spAutoFit/>
            </a:bodyPr>
            <a:lstStyle/>
            <a:p>
              <a:pPr algn="ctr">
                <a:lnSpc>
                  <a:spcPts val="3484"/>
                </a:lnSpc>
              </a:pPr>
              <a:r>
                <a:rPr lang="en-US" sz="3667" spc="-183">
                  <a:solidFill>
                    <a:srgbClr val="334C8A"/>
                  </a:solidFill>
                  <a:latin typeface="League Spartan"/>
                </a:rPr>
                <a:t>Domiciliary Care:</a:t>
              </a:r>
            </a:p>
          </p:txBody>
        </p:sp>
      </p:grpSp>
      <p:grpSp>
        <p:nvGrpSpPr>
          <p:cNvPr id="9" name="Group 9">
            <a:extLst>
              <a:ext uri="{FF2B5EF4-FFF2-40B4-BE49-F238E27FC236}">
                <a16:creationId xmlns:a16="http://schemas.microsoft.com/office/drawing/2014/main" id="{3721C7F5-9B92-F702-4452-D7653C230EE1}"/>
              </a:ext>
            </a:extLst>
          </p:cNvPr>
          <p:cNvGrpSpPr/>
          <p:nvPr/>
        </p:nvGrpSpPr>
        <p:grpSpPr>
          <a:xfrm>
            <a:off x="924918" y="2679318"/>
            <a:ext cx="4332297" cy="3316649"/>
            <a:chOff x="0" y="0"/>
            <a:chExt cx="1711525" cy="1310281"/>
          </a:xfrm>
        </p:grpSpPr>
        <p:sp>
          <p:nvSpPr>
            <p:cNvPr id="10" name="Freeform 10">
              <a:extLst>
                <a:ext uri="{FF2B5EF4-FFF2-40B4-BE49-F238E27FC236}">
                  <a16:creationId xmlns:a16="http://schemas.microsoft.com/office/drawing/2014/main" id="{CE6B8134-35A7-6636-35C4-A92FD796F1E1}"/>
                </a:ext>
              </a:extLst>
            </p:cNvPr>
            <p:cNvSpPr/>
            <p:nvPr/>
          </p:nvSpPr>
          <p:spPr>
            <a:xfrm>
              <a:off x="0" y="0"/>
              <a:ext cx="1711525" cy="1310281"/>
            </a:xfrm>
            <a:custGeom>
              <a:avLst/>
              <a:gdLst/>
              <a:ahLst/>
              <a:cxnLst/>
              <a:rect l="l" t="t" r="r" b="b"/>
              <a:pathLst>
                <a:path w="1711525" h="1310281">
                  <a:moveTo>
                    <a:pt x="0" y="0"/>
                  </a:moveTo>
                  <a:lnTo>
                    <a:pt x="1711525" y="0"/>
                  </a:lnTo>
                  <a:lnTo>
                    <a:pt x="1711525" y="1310281"/>
                  </a:lnTo>
                  <a:lnTo>
                    <a:pt x="0" y="1310281"/>
                  </a:lnTo>
                  <a:close/>
                </a:path>
              </a:pathLst>
            </a:custGeom>
            <a:solidFill>
              <a:srgbClr val="334C8A"/>
            </a:solidFill>
          </p:spPr>
          <p:txBody>
            <a:bodyPr/>
            <a:lstStyle/>
            <a:p>
              <a:endParaRPr lang="en-US"/>
            </a:p>
          </p:txBody>
        </p:sp>
        <p:sp>
          <p:nvSpPr>
            <p:cNvPr id="11" name="TextBox 11">
              <a:extLst>
                <a:ext uri="{FF2B5EF4-FFF2-40B4-BE49-F238E27FC236}">
                  <a16:creationId xmlns:a16="http://schemas.microsoft.com/office/drawing/2014/main" id="{6EC2AF60-C1BA-B964-29E7-41E7CF68336A}"/>
                </a:ext>
              </a:extLst>
            </p:cNvPr>
            <p:cNvSpPr txBox="1"/>
            <p:nvPr/>
          </p:nvSpPr>
          <p:spPr>
            <a:xfrm>
              <a:off x="0" y="-19050"/>
              <a:ext cx="1711525" cy="1329331"/>
            </a:xfrm>
            <a:prstGeom prst="rect">
              <a:avLst/>
            </a:prstGeom>
          </p:spPr>
          <p:txBody>
            <a:bodyPr lIns="33867" tIns="33867" rIns="33867" bIns="33867" rtlCol="0" anchor="ctr"/>
            <a:lstStyle/>
            <a:p>
              <a:pPr algn="ctr">
                <a:lnSpc>
                  <a:spcPts val="2015"/>
                </a:lnSpc>
              </a:pPr>
              <a:endParaRPr sz="1200"/>
            </a:p>
          </p:txBody>
        </p:sp>
      </p:grpSp>
      <p:sp>
        <p:nvSpPr>
          <p:cNvPr id="12" name="AutoShape 12">
            <a:extLst>
              <a:ext uri="{FF2B5EF4-FFF2-40B4-BE49-F238E27FC236}">
                <a16:creationId xmlns:a16="http://schemas.microsoft.com/office/drawing/2014/main" id="{4188C89C-B975-CE9D-9E4F-27BC5645F56F}"/>
              </a:ext>
            </a:extLst>
          </p:cNvPr>
          <p:cNvSpPr/>
          <p:nvPr/>
        </p:nvSpPr>
        <p:spPr>
          <a:xfrm>
            <a:off x="7970559" y="2450641"/>
            <a:ext cx="238751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13" name="Group 13">
            <a:extLst>
              <a:ext uri="{FF2B5EF4-FFF2-40B4-BE49-F238E27FC236}">
                <a16:creationId xmlns:a16="http://schemas.microsoft.com/office/drawing/2014/main" id="{43706D01-7D0A-AD40-2A81-A8024478670A}"/>
              </a:ext>
            </a:extLst>
          </p:cNvPr>
          <p:cNvGrpSpPr/>
          <p:nvPr/>
        </p:nvGrpSpPr>
        <p:grpSpPr>
          <a:xfrm>
            <a:off x="6771835" y="2679318"/>
            <a:ext cx="4658196" cy="3316649"/>
            <a:chOff x="0" y="0"/>
            <a:chExt cx="1840275" cy="1310281"/>
          </a:xfrm>
        </p:grpSpPr>
        <p:sp>
          <p:nvSpPr>
            <p:cNvPr id="14" name="Freeform 14">
              <a:extLst>
                <a:ext uri="{FF2B5EF4-FFF2-40B4-BE49-F238E27FC236}">
                  <a16:creationId xmlns:a16="http://schemas.microsoft.com/office/drawing/2014/main" id="{90F9CE04-D801-2FC4-3868-FD5AE2750FE5}"/>
                </a:ext>
              </a:extLst>
            </p:cNvPr>
            <p:cNvSpPr/>
            <p:nvPr/>
          </p:nvSpPr>
          <p:spPr>
            <a:xfrm>
              <a:off x="0" y="0"/>
              <a:ext cx="1840275" cy="1310281"/>
            </a:xfrm>
            <a:custGeom>
              <a:avLst/>
              <a:gdLst/>
              <a:ahLst/>
              <a:cxnLst/>
              <a:rect l="l" t="t" r="r" b="b"/>
              <a:pathLst>
                <a:path w="1840275" h="1310281">
                  <a:moveTo>
                    <a:pt x="0" y="0"/>
                  </a:moveTo>
                  <a:lnTo>
                    <a:pt x="1840275" y="0"/>
                  </a:lnTo>
                  <a:lnTo>
                    <a:pt x="1840275" y="1310281"/>
                  </a:lnTo>
                  <a:lnTo>
                    <a:pt x="0" y="1310281"/>
                  </a:lnTo>
                  <a:close/>
                </a:path>
              </a:pathLst>
            </a:custGeom>
            <a:solidFill>
              <a:srgbClr val="334C8A"/>
            </a:solidFill>
          </p:spPr>
          <p:txBody>
            <a:bodyPr/>
            <a:lstStyle/>
            <a:p>
              <a:endParaRPr lang="en-US"/>
            </a:p>
          </p:txBody>
        </p:sp>
        <p:sp>
          <p:nvSpPr>
            <p:cNvPr id="15" name="TextBox 15">
              <a:extLst>
                <a:ext uri="{FF2B5EF4-FFF2-40B4-BE49-F238E27FC236}">
                  <a16:creationId xmlns:a16="http://schemas.microsoft.com/office/drawing/2014/main" id="{1D1A47E3-172B-705A-B785-5370CC479E76}"/>
                </a:ext>
              </a:extLst>
            </p:cNvPr>
            <p:cNvSpPr txBox="1"/>
            <p:nvPr/>
          </p:nvSpPr>
          <p:spPr>
            <a:xfrm>
              <a:off x="0" y="-19050"/>
              <a:ext cx="1840275" cy="1329331"/>
            </a:xfrm>
            <a:prstGeom prst="rect">
              <a:avLst/>
            </a:prstGeom>
          </p:spPr>
          <p:txBody>
            <a:bodyPr lIns="33867" tIns="33867" rIns="33867" bIns="33867" rtlCol="0" anchor="ctr"/>
            <a:lstStyle/>
            <a:p>
              <a:pPr algn="ctr">
                <a:lnSpc>
                  <a:spcPts val="2015"/>
                </a:lnSpc>
              </a:pPr>
              <a:endParaRPr sz="1200"/>
            </a:p>
          </p:txBody>
        </p:sp>
      </p:grpSp>
      <p:sp>
        <p:nvSpPr>
          <p:cNvPr id="16" name="Freeform 16">
            <a:extLst>
              <a:ext uri="{FF2B5EF4-FFF2-40B4-BE49-F238E27FC236}">
                <a16:creationId xmlns:a16="http://schemas.microsoft.com/office/drawing/2014/main" id="{3FA29EC8-6259-2023-F196-7E4736D4D5D1}"/>
              </a:ext>
            </a:extLst>
          </p:cNvPr>
          <p:cNvSpPr/>
          <p:nvPr/>
        </p:nvSpPr>
        <p:spPr>
          <a:xfrm>
            <a:off x="4674362" y="41413"/>
            <a:ext cx="2577017" cy="2596491"/>
          </a:xfrm>
          <a:custGeom>
            <a:avLst/>
            <a:gdLst/>
            <a:ahLst/>
            <a:cxnLst/>
            <a:rect l="l" t="t" r="r" b="b"/>
            <a:pathLst>
              <a:path w="3865526" h="3894736">
                <a:moveTo>
                  <a:pt x="0" y="0"/>
                </a:moveTo>
                <a:lnTo>
                  <a:pt x="3865526" y="0"/>
                </a:lnTo>
                <a:lnTo>
                  <a:pt x="3865526" y="3894736"/>
                </a:lnTo>
                <a:lnTo>
                  <a:pt x="0" y="38947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7" name="TextBox 17">
            <a:extLst>
              <a:ext uri="{FF2B5EF4-FFF2-40B4-BE49-F238E27FC236}">
                <a16:creationId xmlns:a16="http://schemas.microsoft.com/office/drawing/2014/main" id="{B6ADDB45-EE5D-DCD9-BE78-6D569F90070E}"/>
              </a:ext>
            </a:extLst>
          </p:cNvPr>
          <p:cNvSpPr txBox="1"/>
          <p:nvPr/>
        </p:nvSpPr>
        <p:spPr>
          <a:xfrm>
            <a:off x="924919" y="2845519"/>
            <a:ext cx="4209579" cy="288540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Sanchez"/>
              </a:rPr>
              <a:t>Domiciliary care encompasses any form of care provided to individuals with acute or chronic illnesses, disability, or advanced age within their own residences (WHO, 2002).</a:t>
            </a:r>
          </a:p>
          <a:p>
            <a:pPr algn="just">
              <a:lnSpc>
                <a:spcPts val="1533"/>
              </a:lnSpc>
            </a:pPr>
            <a:endParaRPr lang="en-US" sz="1533" spc="77">
              <a:solidFill>
                <a:srgbClr val="FFFFFF"/>
              </a:solidFill>
              <a:latin typeface="Sanchez"/>
            </a:endParaRPr>
          </a:p>
          <a:p>
            <a:pPr marL="331064" lvl="1" indent="-165532" algn="just">
              <a:lnSpc>
                <a:spcPts val="1533"/>
              </a:lnSpc>
              <a:buFont typeface="Arial"/>
              <a:buChar char="•"/>
            </a:pPr>
            <a:r>
              <a:rPr lang="en-US" sz="1533" spc="77">
                <a:solidFill>
                  <a:srgbClr val="FFFFFF"/>
                </a:solidFill>
                <a:latin typeface="Sanchez"/>
              </a:rPr>
              <a:t>Domiciliary care services are delivered by trained professionals or caregivers and may include assistance with personal care tasks, as well as emotional support, companionship, medication administration, and end-of-life care for individuals facing terminal illnesses or requiring palliative care (Marshall et al., 2017).</a:t>
            </a:r>
          </a:p>
        </p:txBody>
      </p:sp>
      <p:sp>
        <p:nvSpPr>
          <p:cNvPr id="18" name="TextBox 18">
            <a:extLst>
              <a:ext uri="{FF2B5EF4-FFF2-40B4-BE49-F238E27FC236}">
                <a16:creationId xmlns:a16="http://schemas.microsoft.com/office/drawing/2014/main" id="{77B05EDA-2ABB-82D6-FF61-2A6592937081}"/>
              </a:ext>
            </a:extLst>
          </p:cNvPr>
          <p:cNvSpPr txBox="1"/>
          <p:nvPr/>
        </p:nvSpPr>
        <p:spPr>
          <a:xfrm>
            <a:off x="7350299" y="1492430"/>
            <a:ext cx="3501270" cy="448841"/>
          </a:xfrm>
          <a:prstGeom prst="rect">
            <a:avLst/>
          </a:prstGeom>
        </p:spPr>
        <p:txBody>
          <a:bodyPr lIns="0" tIns="0" rIns="0" bIns="0" rtlCol="0" anchor="t">
            <a:spAutoFit/>
          </a:bodyPr>
          <a:lstStyle/>
          <a:p>
            <a:pPr algn="ctr">
              <a:lnSpc>
                <a:spcPts val="3484"/>
              </a:lnSpc>
            </a:pPr>
            <a:r>
              <a:rPr lang="en-US" sz="3667" spc="-183">
                <a:solidFill>
                  <a:srgbClr val="334C8A"/>
                </a:solidFill>
                <a:latin typeface="League Spartan"/>
              </a:rPr>
              <a:t>Residential Care:</a:t>
            </a:r>
          </a:p>
        </p:txBody>
      </p:sp>
      <p:sp>
        <p:nvSpPr>
          <p:cNvPr id="19" name="TextBox 19">
            <a:extLst>
              <a:ext uri="{FF2B5EF4-FFF2-40B4-BE49-F238E27FC236}">
                <a16:creationId xmlns:a16="http://schemas.microsoft.com/office/drawing/2014/main" id="{D25934C8-9459-AB10-7389-B6981FD2294E}"/>
              </a:ext>
            </a:extLst>
          </p:cNvPr>
          <p:cNvSpPr txBox="1"/>
          <p:nvPr/>
        </p:nvSpPr>
        <p:spPr>
          <a:xfrm>
            <a:off x="6771836" y="2845519"/>
            <a:ext cx="4450461" cy="269304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Sanchez"/>
              </a:rPr>
              <a:t>Residential care refers to long-term care provided in a care home setting, designed to meet the needs of individuals who require substantial assistance with their personal care due to aging, disability, or medical conditions (CarersUK, 2023).</a:t>
            </a:r>
          </a:p>
          <a:p>
            <a:pPr algn="just">
              <a:lnSpc>
                <a:spcPts val="1533"/>
              </a:lnSpc>
            </a:pPr>
            <a:endParaRPr lang="en-US" sz="1533" spc="77">
              <a:solidFill>
                <a:srgbClr val="FFFFFF"/>
              </a:solidFill>
              <a:latin typeface="Sanchez"/>
            </a:endParaRPr>
          </a:p>
          <a:p>
            <a:pPr marL="331064" lvl="1" indent="-165532" algn="just">
              <a:lnSpc>
                <a:spcPts val="1533"/>
              </a:lnSpc>
              <a:buFont typeface="Arial"/>
              <a:buChar char="•"/>
            </a:pPr>
            <a:r>
              <a:rPr lang="en-US" sz="1533" spc="77">
                <a:solidFill>
                  <a:srgbClr val="FFFFFF"/>
                </a:solidFill>
                <a:latin typeface="Sanchez"/>
              </a:rPr>
              <a:t>Residential care homes offer a supportive environment with trained staff members available to assist residents with activities of daily living, including personal hygiene, medication management, and mobility support, ensuring their safety, comfort, and well-being (Laurence, 2023).</a:t>
            </a:r>
          </a:p>
        </p:txBody>
      </p:sp>
    </p:spTree>
    <p:extLst>
      <p:ext uri="{BB962C8B-B14F-4D97-AF65-F5344CB8AC3E}">
        <p14:creationId xmlns:p14="http://schemas.microsoft.com/office/powerpoint/2010/main" val="24350797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8DA6B-7AB4-6DAF-9CC9-EE18E5EC43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11E78AF-9C98-D105-5E19-1F9CCA5CBD7F}"/>
              </a:ext>
            </a:extLst>
          </p:cNvPr>
          <p:cNvSpPr/>
          <p:nvPr/>
        </p:nvSpPr>
        <p:spPr>
          <a:xfrm rot="-5400000" flipV="1">
            <a:off x="-1929725" y="32369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B15A08F4-D10B-E004-BE82-27692ABBA49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31CD4653-FD07-F8D8-AA26-0B01AEF6A20A}"/>
              </a:ext>
            </a:extLst>
          </p:cNvPr>
          <p:cNvSpPr/>
          <p:nvPr/>
        </p:nvSpPr>
        <p:spPr>
          <a:xfrm>
            <a:off x="9003854" y="0"/>
            <a:ext cx="3086582" cy="2743200"/>
          </a:xfrm>
          <a:custGeom>
            <a:avLst/>
            <a:gdLst/>
            <a:ahLst/>
            <a:cxnLst/>
            <a:rect l="l" t="t" r="r" b="b"/>
            <a:pathLst>
              <a:path w="4629873" h="4114800">
                <a:moveTo>
                  <a:pt x="0" y="0"/>
                </a:moveTo>
                <a:lnTo>
                  <a:pt x="4629874" y="0"/>
                </a:lnTo>
                <a:lnTo>
                  <a:pt x="462987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1752D5EF-4E2D-871A-D5F8-69FD2812720D}"/>
              </a:ext>
            </a:extLst>
          </p:cNvPr>
          <p:cNvSpPr/>
          <p:nvPr/>
        </p:nvSpPr>
        <p:spPr>
          <a:xfrm>
            <a:off x="-186719" y="-11276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FFF46D5C-351A-EADF-D79E-51C5C78E2A97}"/>
              </a:ext>
            </a:extLst>
          </p:cNvPr>
          <p:cNvSpPr/>
          <p:nvPr/>
        </p:nvSpPr>
        <p:spPr>
          <a:xfrm flipH="1" flipV="1">
            <a:off x="9669718" y="4320379"/>
            <a:ext cx="2679317" cy="2679317"/>
          </a:xfrm>
          <a:custGeom>
            <a:avLst/>
            <a:gdLst/>
            <a:ahLst/>
            <a:cxnLst/>
            <a:rect l="l" t="t" r="r" b="b"/>
            <a:pathLst>
              <a:path w="4018976" h="4018976">
                <a:moveTo>
                  <a:pt x="4018976" y="4018975"/>
                </a:moveTo>
                <a:lnTo>
                  <a:pt x="0" y="4018975"/>
                </a:lnTo>
                <a:lnTo>
                  <a:pt x="0" y="0"/>
                </a:lnTo>
                <a:lnTo>
                  <a:pt x="4018976" y="0"/>
                </a:lnTo>
                <a:lnTo>
                  <a:pt x="4018976" y="4018975"/>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AutoShape 7">
            <a:extLst>
              <a:ext uri="{FF2B5EF4-FFF2-40B4-BE49-F238E27FC236}">
                <a16:creationId xmlns:a16="http://schemas.microsoft.com/office/drawing/2014/main" id="{8E3FF8A4-6A04-0D57-D2A6-E1E5A50673CF}"/>
              </a:ext>
            </a:extLst>
          </p:cNvPr>
          <p:cNvSpPr/>
          <p:nvPr/>
        </p:nvSpPr>
        <p:spPr>
          <a:xfrm flipV="1">
            <a:off x="3407460" y="1498997"/>
            <a:ext cx="5377080" cy="3175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8" name="Group 8">
            <a:extLst>
              <a:ext uri="{FF2B5EF4-FFF2-40B4-BE49-F238E27FC236}">
                <a16:creationId xmlns:a16="http://schemas.microsoft.com/office/drawing/2014/main" id="{EE320822-3BD2-4A56-AC2D-302ACDE84EE3}"/>
              </a:ext>
            </a:extLst>
          </p:cNvPr>
          <p:cNvGrpSpPr/>
          <p:nvPr/>
        </p:nvGrpSpPr>
        <p:grpSpPr>
          <a:xfrm>
            <a:off x="1650383" y="2016132"/>
            <a:ext cx="3583103" cy="1100850"/>
            <a:chOff x="0" y="0"/>
            <a:chExt cx="1415547" cy="434904"/>
          </a:xfrm>
        </p:grpSpPr>
        <p:sp>
          <p:nvSpPr>
            <p:cNvPr id="9" name="Freeform 9">
              <a:extLst>
                <a:ext uri="{FF2B5EF4-FFF2-40B4-BE49-F238E27FC236}">
                  <a16:creationId xmlns:a16="http://schemas.microsoft.com/office/drawing/2014/main" id="{84A6D8D9-599C-686D-69EB-E913586CC017}"/>
                </a:ext>
              </a:extLst>
            </p:cNvPr>
            <p:cNvSpPr/>
            <p:nvPr/>
          </p:nvSpPr>
          <p:spPr>
            <a:xfrm>
              <a:off x="0" y="0"/>
              <a:ext cx="1415547" cy="434904"/>
            </a:xfrm>
            <a:custGeom>
              <a:avLst/>
              <a:gdLst/>
              <a:ahLst/>
              <a:cxnLst/>
              <a:rect l="l" t="t" r="r" b="b"/>
              <a:pathLst>
                <a:path w="1415547" h="434904">
                  <a:moveTo>
                    <a:pt x="73463" y="0"/>
                  </a:moveTo>
                  <a:lnTo>
                    <a:pt x="1342084" y="0"/>
                  </a:lnTo>
                  <a:cubicBezTo>
                    <a:pt x="1382657" y="0"/>
                    <a:pt x="1415547" y="32890"/>
                    <a:pt x="1415547" y="73463"/>
                  </a:cubicBezTo>
                  <a:lnTo>
                    <a:pt x="1415547" y="361441"/>
                  </a:lnTo>
                  <a:cubicBezTo>
                    <a:pt x="1415547" y="380924"/>
                    <a:pt x="1407807" y="399610"/>
                    <a:pt x="1394030" y="413387"/>
                  </a:cubicBezTo>
                  <a:cubicBezTo>
                    <a:pt x="1380253" y="427164"/>
                    <a:pt x="1361568" y="434904"/>
                    <a:pt x="1342084" y="434904"/>
                  </a:cubicBezTo>
                  <a:lnTo>
                    <a:pt x="73463" y="434904"/>
                  </a:lnTo>
                  <a:cubicBezTo>
                    <a:pt x="53979" y="434904"/>
                    <a:pt x="35294" y="427164"/>
                    <a:pt x="21517" y="413387"/>
                  </a:cubicBezTo>
                  <a:cubicBezTo>
                    <a:pt x="7740" y="399610"/>
                    <a:pt x="0" y="380924"/>
                    <a:pt x="0" y="361441"/>
                  </a:cubicBezTo>
                  <a:lnTo>
                    <a:pt x="0" y="73463"/>
                  </a:lnTo>
                  <a:cubicBezTo>
                    <a:pt x="0" y="53979"/>
                    <a:pt x="7740" y="35294"/>
                    <a:pt x="21517" y="21517"/>
                  </a:cubicBezTo>
                  <a:cubicBezTo>
                    <a:pt x="35294" y="7740"/>
                    <a:pt x="53979" y="0"/>
                    <a:pt x="73463" y="0"/>
                  </a:cubicBezTo>
                  <a:close/>
                </a:path>
              </a:pathLst>
            </a:custGeom>
            <a:solidFill>
              <a:srgbClr val="2EAEA1"/>
            </a:solidFill>
          </p:spPr>
          <p:txBody>
            <a:bodyPr/>
            <a:lstStyle/>
            <a:p>
              <a:endParaRPr lang="en-US"/>
            </a:p>
          </p:txBody>
        </p:sp>
        <p:sp>
          <p:nvSpPr>
            <p:cNvPr id="10" name="TextBox 10">
              <a:extLst>
                <a:ext uri="{FF2B5EF4-FFF2-40B4-BE49-F238E27FC236}">
                  <a16:creationId xmlns:a16="http://schemas.microsoft.com/office/drawing/2014/main" id="{9CEDFC66-6195-E997-FDDF-316C454E5302}"/>
                </a:ext>
              </a:extLst>
            </p:cNvPr>
            <p:cNvSpPr txBox="1"/>
            <p:nvPr/>
          </p:nvSpPr>
          <p:spPr>
            <a:xfrm>
              <a:off x="0" y="-19050"/>
              <a:ext cx="1415547" cy="453954"/>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id="{D718F483-619E-4D9C-4009-833A075A008C}"/>
              </a:ext>
            </a:extLst>
          </p:cNvPr>
          <p:cNvGrpSpPr/>
          <p:nvPr/>
        </p:nvGrpSpPr>
        <p:grpSpPr>
          <a:xfrm>
            <a:off x="6615380" y="1917138"/>
            <a:ext cx="3583103" cy="1100850"/>
            <a:chOff x="0" y="0"/>
            <a:chExt cx="1415547" cy="434904"/>
          </a:xfrm>
        </p:grpSpPr>
        <p:sp>
          <p:nvSpPr>
            <p:cNvPr id="12" name="Freeform 12">
              <a:extLst>
                <a:ext uri="{FF2B5EF4-FFF2-40B4-BE49-F238E27FC236}">
                  <a16:creationId xmlns:a16="http://schemas.microsoft.com/office/drawing/2014/main" id="{DE33955D-935F-E625-A6A1-8607C1D73844}"/>
                </a:ext>
              </a:extLst>
            </p:cNvPr>
            <p:cNvSpPr/>
            <p:nvPr/>
          </p:nvSpPr>
          <p:spPr>
            <a:xfrm>
              <a:off x="0" y="0"/>
              <a:ext cx="1415547" cy="434904"/>
            </a:xfrm>
            <a:custGeom>
              <a:avLst/>
              <a:gdLst/>
              <a:ahLst/>
              <a:cxnLst/>
              <a:rect l="l" t="t" r="r" b="b"/>
              <a:pathLst>
                <a:path w="1415547" h="434904">
                  <a:moveTo>
                    <a:pt x="73463" y="0"/>
                  </a:moveTo>
                  <a:lnTo>
                    <a:pt x="1342084" y="0"/>
                  </a:lnTo>
                  <a:cubicBezTo>
                    <a:pt x="1382657" y="0"/>
                    <a:pt x="1415547" y="32890"/>
                    <a:pt x="1415547" y="73463"/>
                  </a:cubicBezTo>
                  <a:lnTo>
                    <a:pt x="1415547" y="361441"/>
                  </a:lnTo>
                  <a:cubicBezTo>
                    <a:pt x="1415547" y="380924"/>
                    <a:pt x="1407807" y="399610"/>
                    <a:pt x="1394030" y="413387"/>
                  </a:cubicBezTo>
                  <a:cubicBezTo>
                    <a:pt x="1380253" y="427164"/>
                    <a:pt x="1361568" y="434904"/>
                    <a:pt x="1342084" y="434904"/>
                  </a:cubicBezTo>
                  <a:lnTo>
                    <a:pt x="73463" y="434904"/>
                  </a:lnTo>
                  <a:cubicBezTo>
                    <a:pt x="53979" y="434904"/>
                    <a:pt x="35294" y="427164"/>
                    <a:pt x="21517" y="413387"/>
                  </a:cubicBezTo>
                  <a:cubicBezTo>
                    <a:pt x="7740" y="399610"/>
                    <a:pt x="0" y="380924"/>
                    <a:pt x="0" y="361441"/>
                  </a:cubicBezTo>
                  <a:lnTo>
                    <a:pt x="0" y="73463"/>
                  </a:lnTo>
                  <a:cubicBezTo>
                    <a:pt x="0" y="53979"/>
                    <a:pt x="7740" y="35294"/>
                    <a:pt x="21517" y="21517"/>
                  </a:cubicBezTo>
                  <a:cubicBezTo>
                    <a:pt x="35294" y="7740"/>
                    <a:pt x="53979" y="0"/>
                    <a:pt x="73463"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id="{74216032-6DBF-299D-81AD-9350B6E20B8D}"/>
                </a:ext>
              </a:extLst>
            </p:cNvPr>
            <p:cNvSpPr txBox="1"/>
            <p:nvPr/>
          </p:nvSpPr>
          <p:spPr>
            <a:xfrm>
              <a:off x="0" y="-19050"/>
              <a:ext cx="1415547" cy="453954"/>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FB39CD0D-7A15-7C49-FB6D-5A69BDC520B3}"/>
              </a:ext>
            </a:extLst>
          </p:cNvPr>
          <p:cNvSpPr/>
          <p:nvPr/>
        </p:nvSpPr>
        <p:spPr>
          <a:xfrm flipH="1">
            <a:off x="-186719" y="4723764"/>
            <a:ext cx="2679317" cy="1965949"/>
          </a:xfrm>
          <a:custGeom>
            <a:avLst/>
            <a:gdLst/>
            <a:ahLst/>
            <a:cxnLst/>
            <a:rect l="l" t="t" r="r" b="b"/>
            <a:pathLst>
              <a:path w="4018976" h="2948923">
                <a:moveTo>
                  <a:pt x="4018976" y="0"/>
                </a:moveTo>
                <a:lnTo>
                  <a:pt x="0" y="0"/>
                </a:lnTo>
                <a:lnTo>
                  <a:pt x="0" y="2948923"/>
                </a:lnTo>
                <a:lnTo>
                  <a:pt x="4018976" y="2948923"/>
                </a:lnTo>
                <a:lnTo>
                  <a:pt x="4018976"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5" name="TextBox 15">
            <a:extLst>
              <a:ext uri="{FF2B5EF4-FFF2-40B4-BE49-F238E27FC236}">
                <a16:creationId xmlns:a16="http://schemas.microsoft.com/office/drawing/2014/main" id="{F03374FB-40FC-1330-2712-8E6B07FA7A52}"/>
              </a:ext>
            </a:extLst>
          </p:cNvPr>
          <p:cNvSpPr txBox="1"/>
          <p:nvPr/>
        </p:nvSpPr>
        <p:spPr>
          <a:xfrm>
            <a:off x="3549371" y="421614"/>
            <a:ext cx="5093259" cy="1051570"/>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End-of-life Care and Palliative Care</a:t>
            </a:r>
          </a:p>
        </p:txBody>
      </p:sp>
      <p:sp>
        <p:nvSpPr>
          <p:cNvPr id="16" name="TextBox 16">
            <a:extLst>
              <a:ext uri="{FF2B5EF4-FFF2-40B4-BE49-F238E27FC236}">
                <a16:creationId xmlns:a16="http://schemas.microsoft.com/office/drawing/2014/main" id="{0831A9F4-165C-6AFB-CFE5-F00464EC2A5B}"/>
              </a:ext>
            </a:extLst>
          </p:cNvPr>
          <p:cNvSpPr txBox="1"/>
          <p:nvPr/>
        </p:nvSpPr>
        <p:spPr>
          <a:xfrm>
            <a:off x="1691299" y="2213166"/>
            <a:ext cx="3501270" cy="448841"/>
          </a:xfrm>
          <a:prstGeom prst="rect">
            <a:avLst/>
          </a:prstGeom>
        </p:spPr>
        <p:txBody>
          <a:bodyPr lIns="0" tIns="0" rIns="0" bIns="0" rtlCol="0" anchor="t">
            <a:spAutoFit/>
          </a:bodyPr>
          <a:lstStyle/>
          <a:p>
            <a:pPr algn="ctr">
              <a:lnSpc>
                <a:spcPts val="3484"/>
              </a:lnSpc>
            </a:pPr>
            <a:r>
              <a:rPr lang="en-US" sz="3667" spc="-183">
                <a:solidFill>
                  <a:srgbClr val="FFFFFF"/>
                </a:solidFill>
                <a:latin typeface="League Spartan"/>
              </a:rPr>
              <a:t>End-of-life Care:</a:t>
            </a:r>
          </a:p>
        </p:txBody>
      </p:sp>
      <p:sp>
        <p:nvSpPr>
          <p:cNvPr id="17" name="TextBox 17">
            <a:extLst>
              <a:ext uri="{FF2B5EF4-FFF2-40B4-BE49-F238E27FC236}">
                <a16:creationId xmlns:a16="http://schemas.microsoft.com/office/drawing/2014/main" id="{42DE7724-925C-89C4-2C7D-C96154CB2FF2}"/>
              </a:ext>
            </a:extLst>
          </p:cNvPr>
          <p:cNvSpPr txBox="1"/>
          <p:nvPr/>
        </p:nvSpPr>
        <p:spPr>
          <a:xfrm>
            <a:off x="6656297" y="2321689"/>
            <a:ext cx="3501270" cy="448841"/>
          </a:xfrm>
          <a:prstGeom prst="rect">
            <a:avLst/>
          </a:prstGeom>
        </p:spPr>
        <p:txBody>
          <a:bodyPr lIns="0" tIns="0" rIns="0" bIns="0" rtlCol="0" anchor="t">
            <a:spAutoFit/>
          </a:bodyPr>
          <a:lstStyle/>
          <a:p>
            <a:pPr algn="ctr">
              <a:lnSpc>
                <a:spcPts val="3484"/>
              </a:lnSpc>
            </a:pPr>
            <a:r>
              <a:rPr lang="en-US" sz="3667" spc="-183">
                <a:solidFill>
                  <a:srgbClr val="FFFFFF"/>
                </a:solidFill>
                <a:latin typeface="League Spartan"/>
              </a:rPr>
              <a:t>Palliative Care:</a:t>
            </a:r>
          </a:p>
        </p:txBody>
      </p:sp>
      <p:sp>
        <p:nvSpPr>
          <p:cNvPr id="18" name="TextBox 18">
            <a:extLst>
              <a:ext uri="{FF2B5EF4-FFF2-40B4-BE49-F238E27FC236}">
                <a16:creationId xmlns:a16="http://schemas.microsoft.com/office/drawing/2014/main" id="{94948971-F126-3758-8E8C-1AE5F2AE8387}"/>
              </a:ext>
            </a:extLst>
          </p:cNvPr>
          <p:cNvSpPr txBox="1"/>
          <p:nvPr/>
        </p:nvSpPr>
        <p:spPr>
          <a:xfrm>
            <a:off x="1302671" y="3254762"/>
            <a:ext cx="4209579" cy="250068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000000"/>
                </a:solidFill>
                <a:latin typeface="Sanchez"/>
              </a:rPr>
              <a:t>End-of-life care refers to the comprehensive support and medical attention provided to individuals who are nearing the end of their lives (Better Health Channel, 2012).</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The goal of end-of-life care is to ensure that patients experience a comfortable, dignified, and peaceful transition, while addressing their physical, emotional, spiritual, and practical needs (Singer and Bowman, 2002).</a:t>
            </a:r>
          </a:p>
          <a:p>
            <a:pPr algn="just">
              <a:lnSpc>
                <a:spcPts val="1533"/>
              </a:lnSpc>
            </a:pPr>
            <a:endParaRPr lang="en-US" sz="1533" spc="77">
              <a:solidFill>
                <a:srgbClr val="000000"/>
              </a:solidFill>
              <a:latin typeface="Sanchez"/>
            </a:endParaRPr>
          </a:p>
        </p:txBody>
      </p:sp>
      <p:sp>
        <p:nvSpPr>
          <p:cNvPr id="19" name="TextBox 19">
            <a:extLst>
              <a:ext uri="{FF2B5EF4-FFF2-40B4-BE49-F238E27FC236}">
                <a16:creationId xmlns:a16="http://schemas.microsoft.com/office/drawing/2014/main" id="{CE7486AA-F70E-A442-67A2-00FDA3667803}"/>
              </a:ext>
            </a:extLst>
          </p:cNvPr>
          <p:cNvSpPr txBox="1"/>
          <p:nvPr/>
        </p:nvSpPr>
        <p:spPr>
          <a:xfrm>
            <a:off x="6266719" y="3148732"/>
            <a:ext cx="4280427" cy="3077766"/>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000000"/>
                </a:solidFill>
                <a:latin typeface="Sanchez"/>
              </a:rPr>
              <a:t>Palliative care pertains to the delivery of healthcare focused on improving the quality of life for individuals facing serious illness (Matzo and Sherman, 2010).</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It is provided alongside curative or life-prolonging treatments and can be offered at any point in the illness trajectory (Sercu et al., 2018).</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Palliative care aims to alleviate pain and symptoms, provide emotional and spiritual support, and enhance the overall well-being of patients and their families (Swami and Case, 2018).</a:t>
            </a:r>
          </a:p>
        </p:txBody>
      </p:sp>
    </p:spTree>
    <p:extLst>
      <p:ext uri="{BB962C8B-B14F-4D97-AF65-F5344CB8AC3E}">
        <p14:creationId xmlns:p14="http://schemas.microsoft.com/office/powerpoint/2010/main" val="44195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A56DD-D7F1-0F28-4413-F8EBC023877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3C3EF22-9327-8B37-2AAB-55530EB2595E}"/>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AutoShape 3">
            <a:extLst>
              <a:ext uri="{FF2B5EF4-FFF2-40B4-BE49-F238E27FC236}">
                <a16:creationId xmlns:a16="http://schemas.microsoft.com/office/drawing/2014/main" id="{CA7AEAE1-6D56-6276-209D-B52DA1B238BD}"/>
              </a:ext>
            </a:extLst>
          </p:cNvPr>
          <p:cNvSpPr/>
          <p:nvPr/>
        </p:nvSpPr>
        <p:spPr>
          <a:xfrm flipV="1">
            <a:off x="3407460" y="1640692"/>
            <a:ext cx="5377080" cy="31750"/>
          </a:xfrm>
          <a:prstGeom prst="line">
            <a:avLst/>
          </a:prstGeom>
          <a:ln w="95250" cap="flat">
            <a:solidFill>
              <a:srgbClr val="334C8A"/>
            </a:solidFill>
            <a:prstDash val="solid"/>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id="{8551031B-B400-7514-2B89-F249D95308B2}"/>
              </a:ext>
            </a:extLst>
          </p:cNvPr>
          <p:cNvSpPr/>
          <p:nvPr/>
        </p:nvSpPr>
        <p:spPr>
          <a:xfrm flipV="1">
            <a:off x="2089904" y="2679318"/>
            <a:ext cx="0" cy="5377174"/>
          </a:xfrm>
          <a:prstGeom prst="line">
            <a:avLst/>
          </a:prstGeom>
          <a:ln w="95250" cap="flat">
            <a:solidFill>
              <a:srgbClr val="2EAEA1"/>
            </a:solidFill>
            <a:prstDash val="solid"/>
            <a:headEnd type="none" w="sm" len="sm"/>
            <a:tailEnd type="none" w="sm" len="sm"/>
          </a:ln>
        </p:spPr>
        <p:txBody>
          <a:bodyPr/>
          <a:lstStyle/>
          <a:p>
            <a:endParaRPr lang="en-US"/>
          </a:p>
        </p:txBody>
      </p:sp>
      <p:sp>
        <p:nvSpPr>
          <p:cNvPr id="5" name="AutoShape 5">
            <a:extLst>
              <a:ext uri="{FF2B5EF4-FFF2-40B4-BE49-F238E27FC236}">
                <a16:creationId xmlns:a16="http://schemas.microsoft.com/office/drawing/2014/main" id="{563C0DD8-3244-FEF0-56B5-09B1B5CD6D70}"/>
              </a:ext>
            </a:extLst>
          </p:cNvPr>
          <p:cNvSpPr/>
          <p:nvPr/>
        </p:nvSpPr>
        <p:spPr>
          <a:xfrm flipV="1">
            <a:off x="10230344" y="2679318"/>
            <a:ext cx="0" cy="5377174"/>
          </a:xfrm>
          <a:prstGeom prst="line">
            <a:avLst/>
          </a:prstGeom>
          <a:ln w="95250" cap="flat">
            <a:solidFill>
              <a:srgbClr val="2EAEA1"/>
            </a:solidFill>
            <a:prstDash val="solid"/>
            <a:headEnd type="none" w="sm" len="sm"/>
            <a:tailEnd type="none" w="sm" len="sm"/>
          </a:ln>
        </p:spPr>
        <p:txBody>
          <a:bodyPr/>
          <a:lstStyle/>
          <a:p>
            <a:endParaRPr lang="en-US"/>
          </a:p>
        </p:txBody>
      </p:sp>
      <p:sp>
        <p:nvSpPr>
          <p:cNvPr id="6" name="Freeform 6">
            <a:extLst>
              <a:ext uri="{FF2B5EF4-FFF2-40B4-BE49-F238E27FC236}">
                <a16:creationId xmlns:a16="http://schemas.microsoft.com/office/drawing/2014/main" id="{ECF36B7B-37CD-283F-9D20-AE7096C3A69B}"/>
              </a:ext>
            </a:extLst>
          </p:cNvPr>
          <p:cNvSpPr/>
          <p:nvPr/>
        </p:nvSpPr>
        <p:spPr>
          <a:xfrm>
            <a:off x="2601314" y="2162016"/>
            <a:ext cx="6989373" cy="4695985"/>
          </a:xfrm>
          <a:custGeom>
            <a:avLst/>
            <a:gdLst/>
            <a:ahLst/>
            <a:cxnLst/>
            <a:rect l="l" t="t" r="r" b="b"/>
            <a:pathLst>
              <a:path w="10484059" h="7043977">
                <a:moveTo>
                  <a:pt x="0" y="0"/>
                </a:moveTo>
                <a:lnTo>
                  <a:pt x="10484058" y="0"/>
                </a:lnTo>
                <a:lnTo>
                  <a:pt x="10484058" y="7043977"/>
                </a:lnTo>
                <a:lnTo>
                  <a:pt x="0" y="70439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7" name="Group 7">
            <a:extLst>
              <a:ext uri="{FF2B5EF4-FFF2-40B4-BE49-F238E27FC236}">
                <a16:creationId xmlns:a16="http://schemas.microsoft.com/office/drawing/2014/main" id="{A02B7745-6983-6384-0B6A-A5EEE2B20F5C}"/>
              </a:ext>
            </a:extLst>
          </p:cNvPr>
          <p:cNvGrpSpPr/>
          <p:nvPr/>
        </p:nvGrpSpPr>
        <p:grpSpPr>
          <a:xfrm>
            <a:off x="8330234" y="3569809"/>
            <a:ext cx="3676743" cy="2542955"/>
            <a:chOff x="0" y="0"/>
            <a:chExt cx="1452540" cy="1004624"/>
          </a:xfrm>
        </p:grpSpPr>
        <p:sp>
          <p:nvSpPr>
            <p:cNvPr id="8" name="Freeform 8">
              <a:extLst>
                <a:ext uri="{FF2B5EF4-FFF2-40B4-BE49-F238E27FC236}">
                  <a16:creationId xmlns:a16="http://schemas.microsoft.com/office/drawing/2014/main" id="{87AC038D-5963-0108-73F9-E9502D426287}"/>
                </a:ext>
              </a:extLst>
            </p:cNvPr>
            <p:cNvSpPr/>
            <p:nvPr/>
          </p:nvSpPr>
          <p:spPr>
            <a:xfrm>
              <a:off x="0" y="0"/>
              <a:ext cx="1452540" cy="1004624"/>
            </a:xfrm>
            <a:custGeom>
              <a:avLst/>
              <a:gdLst/>
              <a:ahLst/>
              <a:cxnLst/>
              <a:rect l="l" t="t" r="r" b="b"/>
              <a:pathLst>
                <a:path w="1452540" h="1004624">
                  <a:moveTo>
                    <a:pt x="71592" y="0"/>
                  </a:moveTo>
                  <a:lnTo>
                    <a:pt x="1380948" y="0"/>
                  </a:lnTo>
                  <a:cubicBezTo>
                    <a:pt x="1420487" y="0"/>
                    <a:pt x="1452540" y="32053"/>
                    <a:pt x="1452540" y="71592"/>
                  </a:cubicBezTo>
                  <a:lnTo>
                    <a:pt x="1452540" y="933032"/>
                  </a:lnTo>
                  <a:cubicBezTo>
                    <a:pt x="1452540" y="952020"/>
                    <a:pt x="1444998" y="970229"/>
                    <a:pt x="1431571" y="983655"/>
                  </a:cubicBezTo>
                  <a:cubicBezTo>
                    <a:pt x="1418145" y="997082"/>
                    <a:pt x="1399936" y="1004624"/>
                    <a:pt x="1380948" y="1004624"/>
                  </a:cubicBezTo>
                  <a:lnTo>
                    <a:pt x="71592" y="1004624"/>
                  </a:lnTo>
                  <a:cubicBezTo>
                    <a:pt x="32053" y="1004624"/>
                    <a:pt x="0" y="972571"/>
                    <a:pt x="0" y="933032"/>
                  </a:cubicBezTo>
                  <a:lnTo>
                    <a:pt x="0" y="71592"/>
                  </a:lnTo>
                  <a:cubicBezTo>
                    <a:pt x="0" y="32053"/>
                    <a:pt x="32053" y="0"/>
                    <a:pt x="71592" y="0"/>
                  </a:cubicBezTo>
                  <a:close/>
                </a:path>
              </a:pathLst>
            </a:custGeom>
            <a:solidFill>
              <a:srgbClr val="334C8A"/>
            </a:solidFill>
          </p:spPr>
          <p:txBody>
            <a:bodyPr/>
            <a:lstStyle/>
            <a:p>
              <a:endParaRPr lang="en-US"/>
            </a:p>
          </p:txBody>
        </p:sp>
        <p:sp>
          <p:nvSpPr>
            <p:cNvPr id="9" name="TextBox 9">
              <a:extLst>
                <a:ext uri="{FF2B5EF4-FFF2-40B4-BE49-F238E27FC236}">
                  <a16:creationId xmlns:a16="http://schemas.microsoft.com/office/drawing/2014/main" id="{2A928F82-5E45-5235-95AC-A19B33E5D024}"/>
                </a:ext>
              </a:extLst>
            </p:cNvPr>
            <p:cNvSpPr txBox="1"/>
            <p:nvPr/>
          </p:nvSpPr>
          <p:spPr>
            <a:xfrm>
              <a:off x="0" y="-19050"/>
              <a:ext cx="1452540" cy="1023674"/>
            </a:xfrm>
            <a:prstGeom prst="rect">
              <a:avLst/>
            </a:prstGeom>
          </p:spPr>
          <p:txBody>
            <a:bodyPr lIns="33867" tIns="33867" rIns="33867" bIns="33867" rtlCol="0" anchor="ctr"/>
            <a:lstStyle/>
            <a:p>
              <a:pPr algn="ctr">
                <a:lnSpc>
                  <a:spcPts val="2015"/>
                </a:lnSpc>
              </a:pPr>
              <a:endParaRPr sz="1200"/>
            </a:p>
          </p:txBody>
        </p:sp>
      </p:grpSp>
      <p:sp>
        <p:nvSpPr>
          <p:cNvPr id="10" name="Freeform 10">
            <a:extLst>
              <a:ext uri="{FF2B5EF4-FFF2-40B4-BE49-F238E27FC236}">
                <a16:creationId xmlns:a16="http://schemas.microsoft.com/office/drawing/2014/main" id="{0C630CB2-6F95-6813-7971-4E9CF5C528D6}"/>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1" name="Group 11">
            <a:extLst>
              <a:ext uri="{FF2B5EF4-FFF2-40B4-BE49-F238E27FC236}">
                <a16:creationId xmlns:a16="http://schemas.microsoft.com/office/drawing/2014/main" id="{94ED8F67-2A35-CD83-1222-51633FFB5422}"/>
              </a:ext>
            </a:extLst>
          </p:cNvPr>
          <p:cNvGrpSpPr/>
          <p:nvPr/>
        </p:nvGrpSpPr>
        <p:grpSpPr>
          <a:xfrm>
            <a:off x="310959" y="3569809"/>
            <a:ext cx="3676743" cy="2426157"/>
            <a:chOff x="0" y="0"/>
            <a:chExt cx="1452540" cy="958482"/>
          </a:xfrm>
        </p:grpSpPr>
        <p:sp>
          <p:nvSpPr>
            <p:cNvPr id="12" name="Freeform 12">
              <a:extLst>
                <a:ext uri="{FF2B5EF4-FFF2-40B4-BE49-F238E27FC236}">
                  <a16:creationId xmlns:a16="http://schemas.microsoft.com/office/drawing/2014/main" id="{0701078E-2151-2E0B-CC5A-06812469234D}"/>
                </a:ext>
              </a:extLst>
            </p:cNvPr>
            <p:cNvSpPr/>
            <p:nvPr/>
          </p:nvSpPr>
          <p:spPr>
            <a:xfrm>
              <a:off x="0" y="0"/>
              <a:ext cx="1452540" cy="958482"/>
            </a:xfrm>
            <a:custGeom>
              <a:avLst/>
              <a:gdLst/>
              <a:ahLst/>
              <a:cxnLst/>
              <a:rect l="l" t="t" r="r" b="b"/>
              <a:pathLst>
                <a:path w="1452540" h="958482">
                  <a:moveTo>
                    <a:pt x="71592" y="0"/>
                  </a:moveTo>
                  <a:lnTo>
                    <a:pt x="1380948" y="0"/>
                  </a:lnTo>
                  <a:cubicBezTo>
                    <a:pt x="1420487" y="0"/>
                    <a:pt x="1452540" y="32053"/>
                    <a:pt x="1452540" y="71592"/>
                  </a:cubicBezTo>
                  <a:lnTo>
                    <a:pt x="1452540" y="886890"/>
                  </a:lnTo>
                  <a:cubicBezTo>
                    <a:pt x="1452540" y="926429"/>
                    <a:pt x="1420487" y="958482"/>
                    <a:pt x="1380948" y="958482"/>
                  </a:cubicBezTo>
                  <a:lnTo>
                    <a:pt x="71592" y="958482"/>
                  </a:lnTo>
                  <a:cubicBezTo>
                    <a:pt x="32053" y="958482"/>
                    <a:pt x="0" y="926429"/>
                    <a:pt x="0" y="886890"/>
                  </a:cubicBezTo>
                  <a:lnTo>
                    <a:pt x="0" y="71592"/>
                  </a:lnTo>
                  <a:cubicBezTo>
                    <a:pt x="0" y="32053"/>
                    <a:pt x="32053" y="0"/>
                    <a:pt x="71592" y="0"/>
                  </a:cubicBezTo>
                  <a:close/>
                </a:path>
              </a:pathLst>
            </a:custGeom>
            <a:solidFill>
              <a:srgbClr val="334C8A"/>
            </a:solidFill>
          </p:spPr>
          <p:txBody>
            <a:bodyPr/>
            <a:lstStyle/>
            <a:p>
              <a:endParaRPr lang="en-US"/>
            </a:p>
          </p:txBody>
        </p:sp>
        <p:sp>
          <p:nvSpPr>
            <p:cNvPr id="13" name="TextBox 13">
              <a:extLst>
                <a:ext uri="{FF2B5EF4-FFF2-40B4-BE49-F238E27FC236}">
                  <a16:creationId xmlns:a16="http://schemas.microsoft.com/office/drawing/2014/main" id="{9AFF88C3-4857-5377-4673-62C9E61AAEE5}"/>
                </a:ext>
              </a:extLst>
            </p:cNvPr>
            <p:cNvSpPr txBox="1"/>
            <p:nvPr/>
          </p:nvSpPr>
          <p:spPr>
            <a:xfrm>
              <a:off x="0" y="-19050"/>
              <a:ext cx="1452540" cy="977532"/>
            </a:xfrm>
            <a:prstGeom prst="rect">
              <a:avLst/>
            </a:prstGeom>
          </p:spPr>
          <p:txBody>
            <a:bodyPr lIns="33867" tIns="33867" rIns="33867" bIns="33867" rtlCol="0" anchor="ctr"/>
            <a:lstStyle/>
            <a:p>
              <a:pPr algn="ctr">
                <a:lnSpc>
                  <a:spcPts val="2015"/>
                </a:lnSpc>
              </a:pPr>
              <a:endParaRPr sz="1200"/>
            </a:p>
          </p:txBody>
        </p:sp>
      </p:grpSp>
      <p:grpSp>
        <p:nvGrpSpPr>
          <p:cNvPr id="14" name="Group 14">
            <a:extLst>
              <a:ext uri="{FF2B5EF4-FFF2-40B4-BE49-F238E27FC236}">
                <a16:creationId xmlns:a16="http://schemas.microsoft.com/office/drawing/2014/main" id="{0B000539-7165-44F5-D48A-D3D7D8785030}"/>
              </a:ext>
            </a:extLst>
          </p:cNvPr>
          <p:cNvGrpSpPr/>
          <p:nvPr/>
        </p:nvGrpSpPr>
        <p:grpSpPr>
          <a:xfrm>
            <a:off x="656350" y="2595740"/>
            <a:ext cx="2867110" cy="830955"/>
            <a:chOff x="0" y="0"/>
            <a:chExt cx="1132685" cy="328279"/>
          </a:xfrm>
        </p:grpSpPr>
        <p:sp>
          <p:nvSpPr>
            <p:cNvPr id="15" name="Freeform 15">
              <a:extLst>
                <a:ext uri="{FF2B5EF4-FFF2-40B4-BE49-F238E27FC236}">
                  <a16:creationId xmlns:a16="http://schemas.microsoft.com/office/drawing/2014/main" id="{E418D266-517C-3C62-1ADF-AE56E488250E}"/>
                </a:ext>
              </a:extLst>
            </p:cNvPr>
            <p:cNvSpPr/>
            <p:nvPr/>
          </p:nvSpPr>
          <p:spPr>
            <a:xfrm>
              <a:off x="0" y="0"/>
              <a:ext cx="1132685" cy="328279"/>
            </a:xfrm>
            <a:custGeom>
              <a:avLst/>
              <a:gdLst/>
              <a:ahLst/>
              <a:cxnLst/>
              <a:rect l="l" t="t" r="r" b="b"/>
              <a:pathLst>
                <a:path w="1132685" h="328279">
                  <a:moveTo>
                    <a:pt x="91809" y="0"/>
                  </a:moveTo>
                  <a:lnTo>
                    <a:pt x="1040877" y="0"/>
                  </a:lnTo>
                  <a:cubicBezTo>
                    <a:pt x="1091581" y="0"/>
                    <a:pt x="1132685" y="41104"/>
                    <a:pt x="1132685" y="91809"/>
                  </a:cubicBezTo>
                  <a:lnTo>
                    <a:pt x="1132685" y="236470"/>
                  </a:lnTo>
                  <a:cubicBezTo>
                    <a:pt x="1132685" y="260819"/>
                    <a:pt x="1123013" y="284171"/>
                    <a:pt x="1105795" y="301388"/>
                  </a:cubicBezTo>
                  <a:cubicBezTo>
                    <a:pt x="1088578" y="318606"/>
                    <a:pt x="1065226" y="328279"/>
                    <a:pt x="1040877" y="328279"/>
                  </a:cubicBezTo>
                  <a:lnTo>
                    <a:pt x="91809" y="328279"/>
                  </a:lnTo>
                  <a:cubicBezTo>
                    <a:pt x="67459" y="328279"/>
                    <a:pt x="44108" y="318606"/>
                    <a:pt x="26890" y="301388"/>
                  </a:cubicBezTo>
                  <a:cubicBezTo>
                    <a:pt x="9673" y="284171"/>
                    <a:pt x="0" y="260819"/>
                    <a:pt x="0" y="236470"/>
                  </a:cubicBezTo>
                  <a:lnTo>
                    <a:pt x="0" y="91809"/>
                  </a:lnTo>
                  <a:cubicBezTo>
                    <a:pt x="0" y="67459"/>
                    <a:pt x="9673" y="44108"/>
                    <a:pt x="26890" y="26890"/>
                  </a:cubicBezTo>
                  <a:cubicBezTo>
                    <a:pt x="44108" y="9673"/>
                    <a:pt x="67459" y="0"/>
                    <a:pt x="91809" y="0"/>
                  </a:cubicBezTo>
                  <a:close/>
                </a:path>
              </a:pathLst>
            </a:custGeom>
            <a:solidFill>
              <a:srgbClr val="334C8A"/>
            </a:solidFill>
          </p:spPr>
          <p:txBody>
            <a:bodyPr/>
            <a:lstStyle/>
            <a:p>
              <a:endParaRPr lang="en-US"/>
            </a:p>
          </p:txBody>
        </p:sp>
        <p:sp>
          <p:nvSpPr>
            <p:cNvPr id="16" name="TextBox 16">
              <a:extLst>
                <a:ext uri="{FF2B5EF4-FFF2-40B4-BE49-F238E27FC236}">
                  <a16:creationId xmlns:a16="http://schemas.microsoft.com/office/drawing/2014/main" id="{CF8F6564-5610-475C-20FA-8E9DC872850E}"/>
                </a:ext>
              </a:extLst>
            </p:cNvPr>
            <p:cNvSpPr txBox="1"/>
            <p:nvPr/>
          </p:nvSpPr>
          <p:spPr>
            <a:xfrm>
              <a:off x="0" y="-19050"/>
              <a:ext cx="1132685" cy="347329"/>
            </a:xfrm>
            <a:prstGeom prst="rect">
              <a:avLst/>
            </a:prstGeom>
          </p:spPr>
          <p:txBody>
            <a:bodyPr lIns="33867" tIns="33867" rIns="33867" bIns="33867" rtlCol="0" anchor="ctr"/>
            <a:lstStyle/>
            <a:p>
              <a:pPr algn="ctr">
                <a:lnSpc>
                  <a:spcPts val="2015"/>
                </a:lnSpc>
              </a:pPr>
              <a:endParaRPr sz="1200"/>
            </a:p>
          </p:txBody>
        </p:sp>
      </p:grpSp>
      <p:grpSp>
        <p:nvGrpSpPr>
          <p:cNvPr id="17" name="Group 17">
            <a:extLst>
              <a:ext uri="{FF2B5EF4-FFF2-40B4-BE49-F238E27FC236}">
                <a16:creationId xmlns:a16="http://schemas.microsoft.com/office/drawing/2014/main" id="{D07E857F-CA52-1781-95C8-610A8BDD1932}"/>
              </a:ext>
            </a:extLst>
          </p:cNvPr>
          <p:cNvGrpSpPr/>
          <p:nvPr/>
        </p:nvGrpSpPr>
        <p:grpSpPr>
          <a:xfrm>
            <a:off x="8639090" y="2595740"/>
            <a:ext cx="2867110" cy="830955"/>
            <a:chOff x="0" y="0"/>
            <a:chExt cx="1132685" cy="328279"/>
          </a:xfrm>
        </p:grpSpPr>
        <p:sp>
          <p:nvSpPr>
            <p:cNvPr id="18" name="Freeform 18">
              <a:extLst>
                <a:ext uri="{FF2B5EF4-FFF2-40B4-BE49-F238E27FC236}">
                  <a16:creationId xmlns:a16="http://schemas.microsoft.com/office/drawing/2014/main" id="{0186F753-D4BC-8D63-B755-847152DF3F44}"/>
                </a:ext>
              </a:extLst>
            </p:cNvPr>
            <p:cNvSpPr/>
            <p:nvPr/>
          </p:nvSpPr>
          <p:spPr>
            <a:xfrm>
              <a:off x="0" y="0"/>
              <a:ext cx="1132685" cy="328279"/>
            </a:xfrm>
            <a:custGeom>
              <a:avLst/>
              <a:gdLst/>
              <a:ahLst/>
              <a:cxnLst/>
              <a:rect l="l" t="t" r="r" b="b"/>
              <a:pathLst>
                <a:path w="1132685" h="328279">
                  <a:moveTo>
                    <a:pt x="91809" y="0"/>
                  </a:moveTo>
                  <a:lnTo>
                    <a:pt x="1040877" y="0"/>
                  </a:lnTo>
                  <a:cubicBezTo>
                    <a:pt x="1091581" y="0"/>
                    <a:pt x="1132685" y="41104"/>
                    <a:pt x="1132685" y="91809"/>
                  </a:cubicBezTo>
                  <a:lnTo>
                    <a:pt x="1132685" y="236470"/>
                  </a:lnTo>
                  <a:cubicBezTo>
                    <a:pt x="1132685" y="260819"/>
                    <a:pt x="1123013" y="284171"/>
                    <a:pt x="1105795" y="301388"/>
                  </a:cubicBezTo>
                  <a:cubicBezTo>
                    <a:pt x="1088578" y="318606"/>
                    <a:pt x="1065226" y="328279"/>
                    <a:pt x="1040877" y="328279"/>
                  </a:cubicBezTo>
                  <a:lnTo>
                    <a:pt x="91809" y="328279"/>
                  </a:lnTo>
                  <a:cubicBezTo>
                    <a:pt x="67459" y="328279"/>
                    <a:pt x="44108" y="318606"/>
                    <a:pt x="26890" y="301388"/>
                  </a:cubicBezTo>
                  <a:cubicBezTo>
                    <a:pt x="9673" y="284171"/>
                    <a:pt x="0" y="260819"/>
                    <a:pt x="0" y="236470"/>
                  </a:cubicBezTo>
                  <a:lnTo>
                    <a:pt x="0" y="91809"/>
                  </a:lnTo>
                  <a:cubicBezTo>
                    <a:pt x="0" y="67459"/>
                    <a:pt x="9673" y="44108"/>
                    <a:pt x="26890" y="26890"/>
                  </a:cubicBezTo>
                  <a:cubicBezTo>
                    <a:pt x="44108" y="9673"/>
                    <a:pt x="67459" y="0"/>
                    <a:pt x="91809" y="0"/>
                  </a:cubicBez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id="{4F7E912F-95B6-B97D-6A6C-E582213B9680}"/>
                </a:ext>
              </a:extLst>
            </p:cNvPr>
            <p:cNvSpPr txBox="1"/>
            <p:nvPr/>
          </p:nvSpPr>
          <p:spPr>
            <a:xfrm>
              <a:off x="0" y="-19050"/>
              <a:ext cx="1132685" cy="347329"/>
            </a:xfrm>
            <a:prstGeom prst="rect">
              <a:avLst/>
            </a:prstGeom>
          </p:spPr>
          <p:txBody>
            <a:bodyPr lIns="33867" tIns="33867" rIns="33867" bIns="33867" rtlCol="0" anchor="ctr"/>
            <a:lstStyle/>
            <a:p>
              <a:pPr algn="ctr">
                <a:lnSpc>
                  <a:spcPts val="2015"/>
                </a:lnSpc>
              </a:pPr>
              <a:endParaRPr sz="1200"/>
            </a:p>
          </p:txBody>
        </p:sp>
      </p:grpSp>
      <p:sp>
        <p:nvSpPr>
          <p:cNvPr id="20" name="Freeform 20">
            <a:extLst>
              <a:ext uri="{FF2B5EF4-FFF2-40B4-BE49-F238E27FC236}">
                <a16:creationId xmlns:a16="http://schemas.microsoft.com/office/drawing/2014/main" id="{AE6FB403-3504-B493-A468-CF1255F5D4DB}"/>
              </a:ext>
            </a:extLst>
          </p:cNvPr>
          <p:cNvSpPr/>
          <p:nvPr/>
        </p:nvSpPr>
        <p:spPr>
          <a:xfrm>
            <a:off x="6096000" y="2733507"/>
            <a:ext cx="777001" cy="836302"/>
          </a:xfrm>
          <a:custGeom>
            <a:avLst/>
            <a:gdLst/>
            <a:ahLst/>
            <a:cxnLst/>
            <a:rect l="l" t="t" r="r" b="b"/>
            <a:pathLst>
              <a:path w="1165501" h="1254453">
                <a:moveTo>
                  <a:pt x="0" y="0"/>
                </a:moveTo>
                <a:lnTo>
                  <a:pt x="1165501" y="0"/>
                </a:lnTo>
                <a:lnTo>
                  <a:pt x="1165501" y="1254453"/>
                </a:lnTo>
                <a:lnTo>
                  <a:pt x="0" y="1254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1">
            <a:extLst>
              <a:ext uri="{FF2B5EF4-FFF2-40B4-BE49-F238E27FC236}">
                <a16:creationId xmlns:a16="http://schemas.microsoft.com/office/drawing/2014/main" id="{E45DE5DD-E814-5E1D-9D9A-B2110F1F5382}"/>
              </a:ext>
            </a:extLst>
          </p:cNvPr>
          <p:cNvSpPr txBox="1"/>
          <p:nvPr/>
        </p:nvSpPr>
        <p:spPr>
          <a:xfrm>
            <a:off x="3029615" y="819150"/>
            <a:ext cx="6132771" cy="692497"/>
          </a:xfrm>
          <a:prstGeom prst="rect">
            <a:avLst/>
          </a:prstGeom>
        </p:spPr>
        <p:txBody>
          <a:bodyPr lIns="0" tIns="0" rIns="0" bIns="0" rtlCol="0" anchor="t">
            <a:spAutoFit/>
          </a:bodyPr>
          <a:lstStyle/>
          <a:p>
            <a:pPr algn="ctr">
              <a:lnSpc>
                <a:spcPts val="5383"/>
              </a:lnSpc>
            </a:pPr>
            <a:r>
              <a:rPr lang="en-US" sz="5666" spc="-283">
                <a:solidFill>
                  <a:srgbClr val="334C8A"/>
                </a:solidFill>
                <a:latin typeface="League Spartan"/>
              </a:rPr>
              <a:t>Cost Comparison</a:t>
            </a:r>
          </a:p>
        </p:txBody>
      </p:sp>
      <p:sp>
        <p:nvSpPr>
          <p:cNvPr id="22" name="TextBox 22">
            <a:extLst>
              <a:ext uri="{FF2B5EF4-FFF2-40B4-BE49-F238E27FC236}">
                <a16:creationId xmlns:a16="http://schemas.microsoft.com/office/drawing/2014/main" id="{D6357105-A17A-C935-B089-42F6D3990F7B}"/>
              </a:ext>
            </a:extLst>
          </p:cNvPr>
          <p:cNvSpPr txBox="1"/>
          <p:nvPr/>
        </p:nvSpPr>
        <p:spPr>
          <a:xfrm>
            <a:off x="407493" y="4085447"/>
            <a:ext cx="3455521" cy="1388713"/>
          </a:xfrm>
          <a:prstGeom prst="rect">
            <a:avLst/>
          </a:prstGeom>
        </p:spPr>
        <p:txBody>
          <a:bodyPr lIns="0" tIns="0" rIns="0" bIns="0" rtlCol="0" anchor="t">
            <a:spAutoFit/>
          </a:bodyPr>
          <a:lstStyle/>
          <a:p>
            <a:pPr marL="359851" lvl="1" indent="-179926" algn="just">
              <a:lnSpc>
                <a:spcPts val="2166"/>
              </a:lnSpc>
              <a:buFont typeface="Arial"/>
              <a:buChar char="•"/>
            </a:pPr>
            <a:r>
              <a:rPr lang="en-US" sz="1666" spc="83">
                <a:solidFill>
                  <a:srgbClr val="FFFFFF"/>
                </a:solidFill>
                <a:latin typeface="Arimo Bold"/>
              </a:rPr>
              <a:t>Average</a:t>
            </a:r>
            <a:r>
              <a:rPr lang="en-US" sz="1666" spc="83">
                <a:solidFill>
                  <a:srgbClr val="FFFFFF"/>
                </a:solidFill>
                <a:latin typeface="Arimo"/>
              </a:rPr>
              <a:t> Hourly Rate: £28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Weekly, Monthly and Yearly Rates:</a:t>
            </a:r>
            <a:r>
              <a:rPr lang="en-US" sz="1666" spc="83">
                <a:solidFill>
                  <a:srgbClr val="FFFFFF"/>
                </a:solidFill>
                <a:latin typeface="Arimo"/>
              </a:rPr>
              <a:t> Dependent on an individual’s needs</a:t>
            </a:r>
          </a:p>
        </p:txBody>
      </p:sp>
      <p:sp>
        <p:nvSpPr>
          <p:cNvPr id="23" name="TextBox 23">
            <a:extLst>
              <a:ext uri="{FF2B5EF4-FFF2-40B4-BE49-F238E27FC236}">
                <a16:creationId xmlns:a16="http://schemas.microsoft.com/office/drawing/2014/main" id="{00A49F7B-88C4-E533-E7C3-8FB1CB7EF25C}"/>
              </a:ext>
            </a:extLst>
          </p:cNvPr>
          <p:cNvSpPr txBox="1"/>
          <p:nvPr/>
        </p:nvSpPr>
        <p:spPr>
          <a:xfrm>
            <a:off x="905381" y="2636567"/>
            <a:ext cx="2502079" cy="686791"/>
          </a:xfrm>
          <a:prstGeom prst="rect">
            <a:avLst/>
          </a:prstGeom>
        </p:spPr>
        <p:txBody>
          <a:bodyPr lIns="0" tIns="0" rIns="0" bIns="0" rtlCol="0" anchor="t">
            <a:spAutoFit/>
          </a:bodyPr>
          <a:lstStyle/>
          <a:p>
            <a:pPr algn="ctr">
              <a:lnSpc>
                <a:spcPts val="2800"/>
              </a:lnSpc>
              <a:spcBef>
                <a:spcPct val="0"/>
              </a:spcBef>
            </a:pPr>
            <a:r>
              <a:rPr lang="en-US" sz="2000">
                <a:solidFill>
                  <a:srgbClr val="FFFFFF"/>
                </a:solidFill>
                <a:latin typeface="League Spartan"/>
              </a:rPr>
              <a:t>Domiciliary Care (Age UK, 2023)</a:t>
            </a:r>
          </a:p>
        </p:txBody>
      </p:sp>
      <p:sp>
        <p:nvSpPr>
          <p:cNvPr id="24" name="TextBox 24">
            <a:extLst>
              <a:ext uri="{FF2B5EF4-FFF2-40B4-BE49-F238E27FC236}">
                <a16:creationId xmlns:a16="http://schemas.microsoft.com/office/drawing/2014/main" id="{FB724C9C-40B3-CF3B-127A-7E4C32713F79}"/>
              </a:ext>
            </a:extLst>
          </p:cNvPr>
          <p:cNvSpPr txBox="1"/>
          <p:nvPr/>
        </p:nvSpPr>
        <p:spPr>
          <a:xfrm>
            <a:off x="8458639" y="3773912"/>
            <a:ext cx="3419933" cy="2235099"/>
          </a:xfrm>
          <a:prstGeom prst="rect">
            <a:avLst/>
          </a:prstGeom>
        </p:spPr>
        <p:txBody>
          <a:bodyPr lIns="0" tIns="0" rIns="0" bIns="0" rtlCol="0" anchor="t">
            <a:spAutoFit/>
          </a:bodyPr>
          <a:lstStyle/>
          <a:p>
            <a:pPr marL="359851" lvl="1" indent="-179926" algn="just">
              <a:lnSpc>
                <a:spcPts val="2166"/>
              </a:lnSpc>
              <a:buFont typeface="Arial"/>
              <a:buChar char="•"/>
            </a:pPr>
            <a:r>
              <a:rPr lang="en-US" sz="1666" spc="83">
                <a:solidFill>
                  <a:srgbClr val="FFFFFF"/>
                </a:solidFill>
                <a:latin typeface="Arimo Bold"/>
              </a:rPr>
              <a:t>Average Weekly Rate: </a:t>
            </a:r>
            <a:r>
              <a:rPr lang="en-US" sz="1666" spc="83">
                <a:solidFill>
                  <a:srgbClr val="FFFFFF"/>
                </a:solidFill>
                <a:latin typeface="Arimo"/>
              </a:rPr>
              <a:t>£790- £1070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Average Monthly Rate: </a:t>
            </a:r>
            <a:r>
              <a:rPr lang="en-US" sz="1666" spc="83">
                <a:solidFill>
                  <a:srgbClr val="FFFFFF"/>
                </a:solidFill>
                <a:latin typeface="Arimo"/>
              </a:rPr>
              <a:t>£3160- £4280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Average Weekly Rate: </a:t>
            </a:r>
            <a:r>
              <a:rPr lang="en-US" sz="1666" spc="83">
                <a:solidFill>
                  <a:srgbClr val="FFFFFF"/>
                </a:solidFill>
                <a:latin typeface="Arimo"/>
              </a:rPr>
              <a:t>£37920- £51360</a:t>
            </a:r>
          </a:p>
        </p:txBody>
      </p:sp>
      <p:sp>
        <p:nvSpPr>
          <p:cNvPr id="25" name="TextBox 25">
            <a:extLst>
              <a:ext uri="{FF2B5EF4-FFF2-40B4-BE49-F238E27FC236}">
                <a16:creationId xmlns:a16="http://schemas.microsoft.com/office/drawing/2014/main" id="{DA989FCE-7B97-973F-D60E-36B2259BF6F1}"/>
              </a:ext>
            </a:extLst>
          </p:cNvPr>
          <p:cNvSpPr txBox="1"/>
          <p:nvPr/>
        </p:nvSpPr>
        <p:spPr>
          <a:xfrm>
            <a:off x="8888122" y="2636567"/>
            <a:ext cx="2502079" cy="686791"/>
          </a:xfrm>
          <a:prstGeom prst="rect">
            <a:avLst/>
          </a:prstGeom>
        </p:spPr>
        <p:txBody>
          <a:bodyPr lIns="0" tIns="0" rIns="0" bIns="0" rtlCol="0" anchor="t">
            <a:spAutoFit/>
          </a:bodyPr>
          <a:lstStyle/>
          <a:p>
            <a:pPr algn="ctr">
              <a:lnSpc>
                <a:spcPts val="2800"/>
              </a:lnSpc>
              <a:spcBef>
                <a:spcPct val="0"/>
              </a:spcBef>
            </a:pPr>
            <a:r>
              <a:rPr lang="en-US" sz="2000">
                <a:solidFill>
                  <a:srgbClr val="FFFFFF"/>
                </a:solidFill>
                <a:latin typeface="League Spartan"/>
              </a:rPr>
              <a:t>Residential Care (Thomas, 2023)</a:t>
            </a:r>
          </a:p>
        </p:txBody>
      </p:sp>
    </p:spTree>
    <p:extLst>
      <p:ext uri="{BB962C8B-B14F-4D97-AF65-F5344CB8AC3E}">
        <p14:creationId xmlns:p14="http://schemas.microsoft.com/office/powerpoint/2010/main" val="1785191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EA6C8-AB42-45E5-679B-8B1C4BCC8D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DF6B548-E3A8-CFD4-FD0F-F14B1F02AD2A}"/>
              </a:ext>
            </a:extLst>
          </p:cNvPr>
          <p:cNvSpPr/>
          <p:nvPr/>
        </p:nvSpPr>
        <p:spPr>
          <a:xfrm>
            <a:off x="8031091" y="4420134"/>
            <a:ext cx="3591323" cy="2150304"/>
          </a:xfrm>
          <a:custGeom>
            <a:avLst/>
            <a:gdLst/>
            <a:ahLst/>
            <a:cxnLst/>
            <a:rect l="l" t="t" r="r" b="b"/>
            <a:pathLst>
              <a:path w="5386984" h="3225456">
                <a:moveTo>
                  <a:pt x="0" y="0"/>
                </a:moveTo>
                <a:lnTo>
                  <a:pt x="5386984" y="0"/>
                </a:lnTo>
                <a:lnTo>
                  <a:pt x="5386984" y="3225456"/>
                </a:lnTo>
                <a:lnTo>
                  <a:pt x="0" y="32254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62FC8FAC-42F7-D136-87C2-7EA08C1B0F85}"/>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A5771122-03C6-D90F-107F-2008CD2AF16A}"/>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AutoShape 5">
            <a:extLst>
              <a:ext uri="{FF2B5EF4-FFF2-40B4-BE49-F238E27FC236}">
                <a16:creationId xmlns:a16="http://schemas.microsoft.com/office/drawing/2014/main" id="{954DD0D3-09D8-8F8D-4ECC-F167115CA127}"/>
              </a:ext>
            </a:extLst>
          </p:cNvPr>
          <p:cNvSpPr/>
          <p:nvPr/>
        </p:nvSpPr>
        <p:spPr>
          <a:xfrm>
            <a:off x="2941650" y="1371409"/>
            <a:ext cx="4078494"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6" name="Group 6">
            <a:extLst>
              <a:ext uri="{FF2B5EF4-FFF2-40B4-BE49-F238E27FC236}">
                <a16:creationId xmlns:a16="http://schemas.microsoft.com/office/drawing/2014/main" id="{4A1993C9-E8AC-C9D1-7736-D3C7B33BC747}"/>
              </a:ext>
            </a:extLst>
          </p:cNvPr>
          <p:cNvGrpSpPr/>
          <p:nvPr/>
        </p:nvGrpSpPr>
        <p:grpSpPr>
          <a:xfrm>
            <a:off x="1138312" y="2819018"/>
            <a:ext cx="4485024" cy="895498"/>
            <a:chOff x="0" y="0"/>
            <a:chExt cx="1771861" cy="353777"/>
          </a:xfrm>
        </p:grpSpPr>
        <p:sp>
          <p:nvSpPr>
            <p:cNvPr id="7" name="Freeform 7">
              <a:extLst>
                <a:ext uri="{FF2B5EF4-FFF2-40B4-BE49-F238E27FC236}">
                  <a16:creationId xmlns:a16="http://schemas.microsoft.com/office/drawing/2014/main" id="{9786EBEC-8180-B627-EE49-3A0DE6D1F5F2}"/>
                </a:ext>
              </a:extLst>
            </p:cNvPr>
            <p:cNvSpPr/>
            <p:nvPr/>
          </p:nvSpPr>
          <p:spPr>
            <a:xfrm>
              <a:off x="0" y="0"/>
              <a:ext cx="1771861" cy="353777"/>
            </a:xfrm>
            <a:custGeom>
              <a:avLst/>
              <a:gdLst/>
              <a:ahLst/>
              <a:cxnLst/>
              <a:rect l="l" t="t" r="r" b="b"/>
              <a:pathLst>
                <a:path w="1771861" h="353777">
                  <a:moveTo>
                    <a:pt x="0" y="0"/>
                  </a:moveTo>
                  <a:lnTo>
                    <a:pt x="1771861" y="0"/>
                  </a:lnTo>
                  <a:lnTo>
                    <a:pt x="1771861" y="353777"/>
                  </a:lnTo>
                  <a:lnTo>
                    <a:pt x="0" y="353777"/>
                  </a:lnTo>
                  <a:close/>
                </a:path>
              </a:pathLst>
            </a:custGeom>
            <a:solidFill>
              <a:srgbClr val="334C8A"/>
            </a:solidFill>
          </p:spPr>
          <p:txBody>
            <a:bodyPr/>
            <a:lstStyle/>
            <a:p>
              <a:endParaRPr lang="en-US"/>
            </a:p>
          </p:txBody>
        </p:sp>
        <p:sp>
          <p:nvSpPr>
            <p:cNvPr id="8" name="TextBox 8">
              <a:extLst>
                <a:ext uri="{FF2B5EF4-FFF2-40B4-BE49-F238E27FC236}">
                  <a16:creationId xmlns:a16="http://schemas.microsoft.com/office/drawing/2014/main" id="{62584307-6FD0-3BDE-1B57-2AF9634298B6}"/>
                </a:ext>
              </a:extLst>
            </p:cNvPr>
            <p:cNvSpPr txBox="1"/>
            <p:nvPr/>
          </p:nvSpPr>
          <p:spPr>
            <a:xfrm>
              <a:off x="0" y="-19050"/>
              <a:ext cx="1771861" cy="372827"/>
            </a:xfrm>
            <a:prstGeom prst="rect">
              <a:avLst/>
            </a:prstGeom>
          </p:spPr>
          <p:txBody>
            <a:bodyPr lIns="33867" tIns="33867" rIns="33867" bIns="33867" rtlCol="0" anchor="ctr"/>
            <a:lstStyle/>
            <a:p>
              <a:pPr algn="ctr">
                <a:lnSpc>
                  <a:spcPts val="2015"/>
                </a:lnSpc>
              </a:pPr>
              <a:endParaRPr sz="1200"/>
            </a:p>
          </p:txBody>
        </p:sp>
      </p:grpSp>
      <p:grpSp>
        <p:nvGrpSpPr>
          <p:cNvPr id="9" name="Group 9">
            <a:extLst>
              <a:ext uri="{FF2B5EF4-FFF2-40B4-BE49-F238E27FC236}">
                <a16:creationId xmlns:a16="http://schemas.microsoft.com/office/drawing/2014/main" id="{54D4B677-0733-8427-4C1F-1ACAD962636A}"/>
              </a:ext>
            </a:extLst>
          </p:cNvPr>
          <p:cNvGrpSpPr/>
          <p:nvPr/>
        </p:nvGrpSpPr>
        <p:grpSpPr>
          <a:xfrm>
            <a:off x="6660720" y="2819018"/>
            <a:ext cx="4485024" cy="895498"/>
            <a:chOff x="0" y="0"/>
            <a:chExt cx="1771861" cy="353777"/>
          </a:xfrm>
        </p:grpSpPr>
        <p:sp>
          <p:nvSpPr>
            <p:cNvPr id="10" name="Freeform 10">
              <a:extLst>
                <a:ext uri="{FF2B5EF4-FFF2-40B4-BE49-F238E27FC236}">
                  <a16:creationId xmlns:a16="http://schemas.microsoft.com/office/drawing/2014/main" id="{14ED0C4C-55D5-BC16-0352-8CF48988FFF5}"/>
                </a:ext>
              </a:extLst>
            </p:cNvPr>
            <p:cNvSpPr/>
            <p:nvPr/>
          </p:nvSpPr>
          <p:spPr>
            <a:xfrm>
              <a:off x="0" y="0"/>
              <a:ext cx="1771861" cy="353777"/>
            </a:xfrm>
            <a:custGeom>
              <a:avLst/>
              <a:gdLst/>
              <a:ahLst/>
              <a:cxnLst/>
              <a:rect l="l" t="t" r="r" b="b"/>
              <a:pathLst>
                <a:path w="1771861" h="353777">
                  <a:moveTo>
                    <a:pt x="0" y="0"/>
                  </a:moveTo>
                  <a:lnTo>
                    <a:pt x="1771861" y="0"/>
                  </a:lnTo>
                  <a:lnTo>
                    <a:pt x="1771861" y="353777"/>
                  </a:lnTo>
                  <a:lnTo>
                    <a:pt x="0" y="353777"/>
                  </a:lnTo>
                  <a:close/>
                </a:path>
              </a:pathLst>
            </a:custGeom>
            <a:solidFill>
              <a:srgbClr val="334C8A"/>
            </a:solidFill>
          </p:spPr>
          <p:txBody>
            <a:bodyPr/>
            <a:lstStyle/>
            <a:p>
              <a:endParaRPr lang="en-US"/>
            </a:p>
          </p:txBody>
        </p:sp>
        <p:sp>
          <p:nvSpPr>
            <p:cNvPr id="11" name="TextBox 11">
              <a:extLst>
                <a:ext uri="{FF2B5EF4-FFF2-40B4-BE49-F238E27FC236}">
                  <a16:creationId xmlns:a16="http://schemas.microsoft.com/office/drawing/2014/main" id="{8F574B1E-7455-02F3-3E12-422CA1C28478}"/>
                </a:ext>
              </a:extLst>
            </p:cNvPr>
            <p:cNvSpPr txBox="1"/>
            <p:nvPr/>
          </p:nvSpPr>
          <p:spPr>
            <a:xfrm>
              <a:off x="0" y="-19050"/>
              <a:ext cx="1771861" cy="372827"/>
            </a:xfrm>
            <a:prstGeom prst="rect">
              <a:avLst/>
            </a:prstGeom>
          </p:spPr>
          <p:txBody>
            <a:bodyPr lIns="33867" tIns="33867" rIns="33867" bIns="33867" rtlCol="0" anchor="ctr"/>
            <a:lstStyle/>
            <a:p>
              <a:pPr algn="ctr">
                <a:lnSpc>
                  <a:spcPts val="2015"/>
                </a:lnSpc>
              </a:pPr>
              <a:endParaRPr sz="1200"/>
            </a:p>
          </p:txBody>
        </p:sp>
      </p:grpSp>
      <p:grpSp>
        <p:nvGrpSpPr>
          <p:cNvPr id="12" name="Group 12">
            <a:extLst>
              <a:ext uri="{FF2B5EF4-FFF2-40B4-BE49-F238E27FC236}">
                <a16:creationId xmlns:a16="http://schemas.microsoft.com/office/drawing/2014/main" id="{407BC8D2-ABA8-2049-9CF1-0A64F53369C5}"/>
              </a:ext>
            </a:extLst>
          </p:cNvPr>
          <p:cNvGrpSpPr/>
          <p:nvPr/>
        </p:nvGrpSpPr>
        <p:grpSpPr>
          <a:xfrm>
            <a:off x="5623336" y="5859087"/>
            <a:ext cx="6568664" cy="1164271"/>
            <a:chOff x="0" y="0"/>
            <a:chExt cx="2595028" cy="459959"/>
          </a:xfrm>
        </p:grpSpPr>
        <p:sp>
          <p:nvSpPr>
            <p:cNvPr id="13" name="Freeform 13">
              <a:extLst>
                <a:ext uri="{FF2B5EF4-FFF2-40B4-BE49-F238E27FC236}">
                  <a16:creationId xmlns:a16="http://schemas.microsoft.com/office/drawing/2014/main" id="{938E3F59-68AB-2189-5C8D-3BAE387BB5D3}"/>
                </a:ext>
              </a:extLst>
            </p:cNvPr>
            <p:cNvSpPr/>
            <p:nvPr/>
          </p:nvSpPr>
          <p:spPr>
            <a:xfrm>
              <a:off x="0" y="0"/>
              <a:ext cx="2595028" cy="459959"/>
            </a:xfrm>
            <a:custGeom>
              <a:avLst/>
              <a:gdLst/>
              <a:ahLst/>
              <a:cxnLst/>
              <a:rect l="l" t="t" r="r" b="b"/>
              <a:pathLst>
                <a:path w="2595028" h="459959">
                  <a:moveTo>
                    <a:pt x="0" y="0"/>
                  </a:moveTo>
                  <a:lnTo>
                    <a:pt x="2595028" y="0"/>
                  </a:lnTo>
                  <a:lnTo>
                    <a:pt x="2595028" y="459959"/>
                  </a:lnTo>
                  <a:lnTo>
                    <a:pt x="0" y="459959"/>
                  </a:lnTo>
                  <a:close/>
                </a:path>
              </a:pathLst>
            </a:custGeom>
            <a:solidFill>
              <a:srgbClr val="2EAEA1"/>
            </a:solidFill>
          </p:spPr>
          <p:txBody>
            <a:bodyPr/>
            <a:lstStyle/>
            <a:p>
              <a:endParaRPr lang="en-US"/>
            </a:p>
          </p:txBody>
        </p:sp>
        <p:sp>
          <p:nvSpPr>
            <p:cNvPr id="14" name="TextBox 14">
              <a:extLst>
                <a:ext uri="{FF2B5EF4-FFF2-40B4-BE49-F238E27FC236}">
                  <a16:creationId xmlns:a16="http://schemas.microsoft.com/office/drawing/2014/main" id="{5A8AD978-37C0-D627-5854-40685186DB31}"/>
                </a:ext>
              </a:extLst>
            </p:cNvPr>
            <p:cNvSpPr txBox="1"/>
            <p:nvPr/>
          </p:nvSpPr>
          <p:spPr>
            <a:xfrm>
              <a:off x="0" y="-19050"/>
              <a:ext cx="2595028" cy="479009"/>
            </a:xfrm>
            <a:prstGeom prst="rect">
              <a:avLst/>
            </a:prstGeom>
          </p:spPr>
          <p:txBody>
            <a:bodyPr lIns="33867" tIns="33867" rIns="33867" bIns="33867" rtlCol="0" anchor="ctr"/>
            <a:lstStyle/>
            <a:p>
              <a:pPr algn="ctr">
                <a:lnSpc>
                  <a:spcPts val="2015"/>
                </a:lnSpc>
              </a:pPr>
              <a:endParaRPr sz="1200"/>
            </a:p>
          </p:txBody>
        </p:sp>
      </p:grpSp>
      <p:sp>
        <p:nvSpPr>
          <p:cNvPr id="15" name="TextBox 15">
            <a:extLst>
              <a:ext uri="{FF2B5EF4-FFF2-40B4-BE49-F238E27FC236}">
                <a16:creationId xmlns:a16="http://schemas.microsoft.com/office/drawing/2014/main" id="{740EC8F5-BAB8-34E4-4C42-3766CB46DC2F}"/>
              </a:ext>
            </a:extLst>
          </p:cNvPr>
          <p:cNvSpPr txBox="1"/>
          <p:nvPr/>
        </p:nvSpPr>
        <p:spPr>
          <a:xfrm>
            <a:off x="135041" y="208089"/>
            <a:ext cx="9691711" cy="1128514"/>
          </a:xfrm>
          <a:prstGeom prst="rect">
            <a:avLst/>
          </a:prstGeom>
        </p:spPr>
        <p:txBody>
          <a:bodyPr lIns="0" tIns="0" rIns="0" bIns="0" rtlCol="0" anchor="t">
            <a:spAutoFit/>
          </a:bodyPr>
          <a:lstStyle/>
          <a:p>
            <a:pPr algn="ctr">
              <a:lnSpc>
                <a:spcPts val="4440"/>
              </a:lnSpc>
            </a:pPr>
            <a:r>
              <a:rPr lang="en-US" sz="4000" spc="-200">
                <a:solidFill>
                  <a:srgbClr val="334C8A"/>
                </a:solidFill>
                <a:latin typeface="League Spartan"/>
              </a:rPr>
              <a:t>Care Home Funding in England and Wales (2023/24)</a:t>
            </a:r>
          </a:p>
        </p:txBody>
      </p:sp>
      <p:sp>
        <p:nvSpPr>
          <p:cNvPr id="16" name="TextBox 16">
            <a:extLst>
              <a:ext uri="{FF2B5EF4-FFF2-40B4-BE49-F238E27FC236}">
                <a16:creationId xmlns:a16="http://schemas.microsoft.com/office/drawing/2014/main" id="{08F7CC37-1C58-B8E9-4536-AA0634E1065F}"/>
              </a:ext>
            </a:extLst>
          </p:cNvPr>
          <p:cNvSpPr txBox="1"/>
          <p:nvPr/>
        </p:nvSpPr>
        <p:spPr>
          <a:xfrm>
            <a:off x="403817" y="1572290"/>
            <a:ext cx="10166304" cy="820738"/>
          </a:xfrm>
          <a:prstGeom prst="rect">
            <a:avLst/>
          </a:prstGeom>
        </p:spPr>
        <p:txBody>
          <a:bodyPr lIns="0" tIns="0" rIns="0" bIns="0" rtlCol="0" anchor="t">
            <a:spAutoFit/>
          </a:bodyPr>
          <a:lstStyle/>
          <a:p>
            <a:pPr marL="345457" lvl="1" indent="-172729" algn="just">
              <a:lnSpc>
                <a:spcPts val="1600"/>
              </a:lnSpc>
              <a:buFont typeface="Arial"/>
              <a:buChar char="•"/>
            </a:pPr>
            <a:r>
              <a:rPr lang="en-US" sz="1600" spc="80">
                <a:solidFill>
                  <a:srgbClr val="334C8A"/>
                </a:solidFill>
                <a:latin typeface="Sanchez"/>
              </a:rPr>
              <a:t>Care home funding in England can be divided into self-funding and state funding categories.</a:t>
            </a:r>
          </a:p>
          <a:p>
            <a:pPr algn="just">
              <a:lnSpc>
                <a:spcPts val="1600"/>
              </a:lnSpc>
            </a:pPr>
            <a:endParaRPr lang="en-US" sz="1600" spc="80">
              <a:solidFill>
                <a:srgbClr val="334C8A"/>
              </a:solidFill>
              <a:latin typeface="Sanchez"/>
            </a:endParaRPr>
          </a:p>
          <a:p>
            <a:pPr marL="345457" lvl="1" indent="-172729" algn="just">
              <a:lnSpc>
                <a:spcPts val="1600"/>
              </a:lnSpc>
              <a:buFont typeface="Arial"/>
              <a:buChar char="•"/>
            </a:pPr>
            <a:r>
              <a:rPr lang="en-US" sz="1600" spc="80">
                <a:solidFill>
                  <a:srgbClr val="334C8A"/>
                </a:solidFill>
                <a:latin typeface="Sanchez"/>
              </a:rPr>
              <a:t>The local authority conducts a financial means test to determine an individual's funding category based on their capital and assets.</a:t>
            </a:r>
          </a:p>
        </p:txBody>
      </p:sp>
      <p:sp>
        <p:nvSpPr>
          <p:cNvPr id="17" name="TextBox 17">
            <a:extLst>
              <a:ext uri="{FF2B5EF4-FFF2-40B4-BE49-F238E27FC236}">
                <a16:creationId xmlns:a16="http://schemas.microsoft.com/office/drawing/2014/main" id="{B23CEBE7-3C10-798D-FA76-A56D7B00F358}"/>
              </a:ext>
            </a:extLst>
          </p:cNvPr>
          <p:cNvSpPr txBox="1"/>
          <p:nvPr/>
        </p:nvSpPr>
        <p:spPr>
          <a:xfrm>
            <a:off x="1527253" y="3007475"/>
            <a:ext cx="3707143"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Thresholds in the UK (Munson, 2024): </a:t>
            </a:r>
          </a:p>
        </p:txBody>
      </p:sp>
      <p:sp>
        <p:nvSpPr>
          <p:cNvPr id="18" name="TextBox 18">
            <a:extLst>
              <a:ext uri="{FF2B5EF4-FFF2-40B4-BE49-F238E27FC236}">
                <a16:creationId xmlns:a16="http://schemas.microsoft.com/office/drawing/2014/main" id="{4663D61F-A954-0522-E571-09F6B0016299}"/>
              </a:ext>
            </a:extLst>
          </p:cNvPr>
          <p:cNvSpPr txBox="1"/>
          <p:nvPr/>
        </p:nvSpPr>
        <p:spPr>
          <a:xfrm>
            <a:off x="1046256" y="379918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Lower limit: £14,250</a:t>
            </a:r>
          </a:p>
        </p:txBody>
      </p:sp>
      <p:sp>
        <p:nvSpPr>
          <p:cNvPr id="19" name="TextBox 19">
            <a:extLst>
              <a:ext uri="{FF2B5EF4-FFF2-40B4-BE49-F238E27FC236}">
                <a16:creationId xmlns:a16="http://schemas.microsoft.com/office/drawing/2014/main" id="{B42770FD-9F4C-D893-8279-91B06CCCD762}"/>
              </a:ext>
            </a:extLst>
          </p:cNvPr>
          <p:cNvSpPr txBox="1"/>
          <p:nvPr/>
        </p:nvSpPr>
        <p:spPr>
          <a:xfrm>
            <a:off x="1551912" y="409628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state-funded.</a:t>
            </a:r>
          </a:p>
        </p:txBody>
      </p:sp>
      <p:sp>
        <p:nvSpPr>
          <p:cNvPr id="20" name="TextBox 20">
            <a:extLst>
              <a:ext uri="{FF2B5EF4-FFF2-40B4-BE49-F238E27FC236}">
                <a16:creationId xmlns:a16="http://schemas.microsoft.com/office/drawing/2014/main" id="{1AD2D6FE-2621-78EF-77AB-0DEF60DC79AF}"/>
              </a:ext>
            </a:extLst>
          </p:cNvPr>
          <p:cNvSpPr txBox="1"/>
          <p:nvPr/>
        </p:nvSpPr>
        <p:spPr>
          <a:xfrm>
            <a:off x="1046256" y="4754863"/>
            <a:ext cx="4291527"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Middle range: £14,250-£23,250</a:t>
            </a:r>
          </a:p>
        </p:txBody>
      </p:sp>
      <p:sp>
        <p:nvSpPr>
          <p:cNvPr id="21" name="TextBox 21">
            <a:extLst>
              <a:ext uri="{FF2B5EF4-FFF2-40B4-BE49-F238E27FC236}">
                <a16:creationId xmlns:a16="http://schemas.microsoft.com/office/drawing/2014/main" id="{20D9D703-40F3-2D74-50A4-3E3207E2392F}"/>
              </a:ext>
            </a:extLst>
          </p:cNvPr>
          <p:cNvSpPr txBox="1"/>
          <p:nvPr/>
        </p:nvSpPr>
        <p:spPr>
          <a:xfrm>
            <a:off x="1551912" y="5051959"/>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fall between these amounts, a person’s care is partially state-funded and partially self-funded.</a:t>
            </a:r>
          </a:p>
        </p:txBody>
      </p:sp>
      <p:sp>
        <p:nvSpPr>
          <p:cNvPr id="22" name="TextBox 22">
            <a:extLst>
              <a:ext uri="{FF2B5EF4-FFF2-40B4-BE49-F238E27FC236}">
                <a16:creationId xmlns:a16="http://schemas.microsoft.com/office/drawing/2014/main" id="{35AF9525-B8BB-18AA-7C05-886EF3C288C6}"/>
              </a:ext>
            </a:extLst>
          </p:cNvPr>
          <p:cNvSpPr txBox="1"/>
          <p:nvPr/>
        </p:nvSpPr>
        <p:spPr>
          <a:xfrm>
            <a:off x="1046256" y="571053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Upper limit: £23,250</a:t>
            </a:r>
          </a:p>
        </p:txBody>
      </p:sp>
      <p:sp>
        <p:nvSpPr>
          <p:cNvPr id="23" name="TextBox 23">
            <a:extLst>
              <a:ext uri="{FF2B5EF4-FFF2-40B4-BE49-F238E27FC236}">
                <a16:creationId xmlns:a16="http://schemas.microsoft.com/office/drawing/2014/main" id="{A15E7CFF-057A-D87C-D8B8-3A5B2A94A1C8}"/>
              </a:ext>
            </a:extLst>
          </p:cNvPr>
          <p:cNvSpPr txBox="1"/>
          <p:nvPr/>
        </p:nvSpPr>
        <p:spPr>
          <a:xfrm>
            <a:off x="1551912" y="600763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self-funded.</a:t>
            </a:r>
          </a:p>
        </p:txBody>
      </p:sp>
      <p:sp>
        <p:nvSpPr>
          <p:cNvPr id="24" name="TextBox 24">
            <a:extLst>
              <a:ext uri="{FF2B5EF4-FFF2-40B4-BE49-F238E27FC236}">
                <a16:creationId xmlns:a16="http://schemas.microsoft.com/office/drawing/2014/main" id="{1E23E2F8-733C-EB26-BA8A-56358872C2CB}"/>
              </a:ext>
            </a:extLst>
          </p:cNvPr>
          <p:cNvSpPr txBox="1"/>
          <p:nvPr/>
        </p:nvSpPr>
        <p:spPr>
          <a:xfrm>
            <a:off x="7049661" y="3007475"/>
            <a:ext cx="3707143"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Thresholds in Wales (Learner, 2024):</a:t>
            </a:r>
          </a:p>
        </p:txBody>
      </p:sp>
      <p:sp>
        <p:nvSpPr>
          <p:cNvPr id="25" name="TextBox 25">
            <a:extLst>
              <a:ext uri="{FF2B5EF4-FFF2-40B4-BE49-F238E27FC236}">
                <a16:creationId xmlns:a16="http://schemas.microsoft.com/office/drawing/2014/main" id="{D153C71B-F859-41B5-51D6-B519D62A4B55}"/>
              </a:ext>
            </a:extLst>
          </p:cNvPr>
          <p:cNvSpPr txBox="1"/>
          <p:nvPr/>
        </p:nvSpPr>
        <p:spPr>
          <a:xfrm>
            <a:off x="6568664" y="379918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Single threshold: £50,000</a:t>
            </a:r>
          </a:p>
        </p:txBody>
      </p:sp>
      <p:sp>
        <p:nvSpPr>
          <p:cNvPr id="26" name="TextBox 26">
            <a:extLst>
              <a:ext uri="{FF2B5EF4-FFF2-40B4-BE49-F238E27FC236}">
                <a16:creationId xmlns:a16="http://schemas.microsoft.com/office/drawing/2014/main" id="{FABFED47-A520-76D9-7ACB-139A860651F9}"/>
              </a:ext>
            </a:extLst>
          </p:cNvPr>
          <p:cNvSpPr txBox="1"/>
          <p:nvPr/>
        </p:nvSpPr>
        <p:spPr>
          <a:xfrm>
            <a:off x="7074320" y="409628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self-funded.</a:t>
            </a:r>
          </a:p>
        </p:txBody>
      </p:sp>
      <p:sp>
        <p:nvSpPr>
          <p:cNvPr id="27" name="TextBox 27">
            <a:extLst>
              <a:ext uri="{FF2B5EF4-FFF2-40B4-BE49-F238E27FC236}">
                <a16:creationId xmlns:a16="http://schemas.microsoft.com/office/drawing/2014/main" id="{017D338E-0154-07A5-3535-C427B642DD24}"/>
              </a:ext>
            </a:extLst>
          </p:cNvPr>
          <p:cNvSpPr txBox="1"/>
          <p:nvPr/>
        </p:nvSpPr>
        <p:spPr>
          <a:xfrm>
            <a:off x="5847658" y="5994934"/>
            <a:ext cx="6111149" cy="654025"/>
          </a:xfrm>
          <a:prstGeom prst="rect">
            <a:avLst/>
          </a:prstGeom>
        </p:spPr>
        <p:txBody>
          <a:bodyPr lIns="0" tIns="0" rIns="0" bIns="0" rtlCol="0" anchor="t">
            <a:spAutoFit/>
          </a:bodyPr>
          <a:lstStyle/>
          <a:p>
            <a:pPr>
              <a:lnSpc>
                <a:spcPts val="1677"/>
              </a:lnSpc>
            </a:pPr>
            <a:r>
              <a:rPr lang="en-US" sz="1677">
                <a:solidFill>
                  <a:srgbClr val="FFFFFF"/>
                </a:solidFill>
                <a:latin typeface="Arimo Bold"/>
              </a:rPr>
              <a:t>Additional Option: NHS continuing healthcare funding (NHS CHC): Requires being eligible for the program, wherein one be assessed as having a ‘primary health need’ (DHSC, 2022)</a:t>
            </a:r>
          </a:p>
        </p:txBody>
      </p:sp>
    </p:spTree>
    <p:extLst>
      <p:ext uri="{BB962C8B-B14F-4D97-AF65-F5344CB8AC3E}">
        <p14:creationId xmlns:p14="http://schemas.microsoft.com/office/powerpoint/2010/main" val="37109567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F73F5-BD93-5B53-9EE4-853FF19E0B6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F521F7-9362-A21D-5AB9-BF83FC1A11A4}"/>
              </a:ext>
            </a:extLst>
          </p:cNvPr>
          <p:cNvSpPr/>
          <p:nvPr/>
        </p:nvSpPr>
        <p:spPr>
          <a:xfrm flipH="1">
            <a:off x="10056776" y="-191168"/>
            <a:ext cx="2679317" cy="2679317"/>
          </a:xfrm>
          <a:custGeom>
            <a:avLst/>
            <a:gdLst/>
            <a:ahLst/>
            <a:cxnLst/>
            <a:rect l="l" t="t" r="r" b="b"/>
            <a:pathLst>
              <a:path w="4018976" h="4018976">
                <a:moveTo>
                  <a:pt x="4018975" y="0"/>
                </a:moveTo>
                <a:lnTo>
                  <a:pt x="0" y="0"/>
                </a:lnTo>
                <a:lnTo>
                  <a:pt x="0" y="4018976"/>
                </a:lnTo>
                <a:lnTo>
                  <a:pt x="4018975" y="4018976"/>
                </a:lnTo>
                <a:lnTo>
                  <a:pt x="4018975"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840FAF0C-9199-E35A-2381-39E842D9013F}"/>
              </a:ext>
            </a:extLst>
          </p:cNvPr>
          <p:cNvGrpSpPr/>
          <p:nvPr/>
        </p:nvGrpSpPr>
        <p:grpSpPr>
          <a:xfrm>
            <a:off x="569480" y="4499266"/>
            <a:ext cx="4527957" cy="749905"/>
            <a:chOff x="0" y="0"/>
            <a:chExt cx="1788823" cy="296259"/>
          </a:xfrm>
        </p:grpSpPr>
        <p:sp>
          <p:nvSpPr>
            <p:cNvPr id="4" name="Freeform 4">
              <a:extLst>
                <a:ext uri="{FF2B5EF4-FFF2-40B4-BE49-F238E27FC236}">
                  <a16:creationId xmlns:a16="http://schemas.microsoft.com/office/drawing/2014/main" id="{76A0C15D-8D48-9B6D-0D69-0191272AFC2F}"/>
                </a:ext>
              </a:extLst>
            </p:cNvPr>
            <p:cNvSpPr/>
            <p:nvPr/>
          </p:nvSpPr>
          <p:spPr>
            <a:xfrm>
              <a:off x="0" y="0"/>
              <a:ext cx="1788823" cy="296259"/>
            </a:xfrm>
            <a:custGeom>
              <a:avLst/>
              <a:gdLst/>
              <a:ahLst/>
              <a:cxnLst/>
              <a:rect l="l" t="t" r="r" b="b"/>
              <a:pathLst>
                <a:path w="1788823" h="296259">
                  <a:moveTo>
                    <a:pt x="58133" y="0"/>
                  </a:moveTo>
                  <a:lnTo>
                    <a:pt x="1730689" y="0"/>
                  </a:lnTo>
                  <a:cubicBezTo>
                    <a:pt x="1762796" y="0"/>
                    <a:pt x="1788823" y="26027"/>
                    <a:pt x="1788823" y="58133"/>
                  </a:cubicBezTo>
                  <a:lnTo>
                    <a:pt x="1788823" y="238125"/>
                  </a:lnTo>
                  <a:cubicBezTo>
                    <a:pt x="1788823" y="253543"/>
                    <a:pt x="1782698" y="268330"/>
                    <a:pt x="1771796" y="279232"/>
                  </a:cubicBezTo>
                  <a:cubicBezTo>
                    <a:pt x="1760894" y="290134"/>
                    <a:pt x="1746107" y="296259"/>
                    <a:pt x="1730689" y="296259"/>
                  </a:cubicBezTo>
                  <a:lnTo>
                    <a:pt x="58133" y="296259"/>
                  </a:lnTo>
                  <a:cubicBezTo>
                    <a:pt x="26027" y="296259"/>
                    <a:pt x="0" y="270232"/>
                    <a:pt x="0" y="238125"/>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5" name="TextBox 5">
              <a:extLst>
                <a:ext uri="{FF2B5EF4-FFF2-40B4-BE49-F238E27FC236}">
                  <a16:creationId xmlns:a16="http://schemas.microsoft.com/office/drawing/2014/main" id="{8D905667-F548-5A0B-46CE-486BA3701D73}"/>
                </a:ext>
              </a:extLst>
            </p:cNvPr>
            <p:cNvSpPr txBox="1"/>
            <p:nvPr/>
          </p:nvSpPr>
          <p:spPr>
            <a:xfrm>
              <a:off x="0" y="-19050"/>
              <a:ext cx="1788823" cy="315309"/>
            </a:xfrm>
            <a:prstGeom prst="rect">
              <a:avLst/>
            </a:prstGeom>
          </p:spPr>
          <p:txBody>
            <a:bodyPr lIns="33867" tIns="33867" rIns="33867" bIns="33867" rtlCol="0" anchor="ctr"/>
            <a:lstStyle/>
            <a:p>
              <a:pPr algn="ctr">
                <a:lnSpc>
                  <a:spcPts val="2015"/>
                </a:lnSpc>
              </a:pPr>
              <a:endParaRPr sz="1200"/>
            </a:p>
          </p:txBody>
        </p:sp>
      </p:grpSp>
      <p:sp>
        <p:nvSpPr>
          <p:cNvPr id="6" name="Freeform 6">
            <a:extLst>
              <a:ext uri="{FF2B5EF4-FFF2-40B4-BE49-F238E27FC236}">
                <a16:creationId xmlns:a16="http://schemas.microsoft.com/office/drawing/2014/main" id="{FFEB0FD3-B07A-047B-5F0A-BE1B5DE1FE94}"/>
              </a:ext>
            </a:extLst>
          </p:cNvPr>
          <p:cNvSpPr/>
          <p:nvPr/>
        </p:nvSpPr>
        <p:spPr>
          <a:xfrm flipV="1">
            <a:off x="-380184" y="4324392"/>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a:extLst>
              <a:ext uri="{FF2B5EF4-FFF2-40B4-BE49-F238E27FC236}">
                <a16:creationId xmlns:a16="http://schemas.microsoft.com/office/drawing/2014/main" id="{45157272-4826-4339-ABB8-E60FA906B21E}"/>
              </a:ext>
            </a:extLst>
          </p:cNvPr>
          <p:cNvGrpSpPr/>
          <p:nvPr/>
        </p:nvGrpSpPr>
        <p:grpSpPr>
          <a:xfrm>
            <a:off x="569480" y="5496821"/>
            <a:ext cx="4527957" cy="841176"/>
            <a:chOff x="0" y="0"/>
            <a:chExt cx="1788823" cy="332316"/>
          </a:xfrm>
        </p:grpSpPr>
        <p:sp>
          <p:nvSpPr>
            <p:cNvPr id="8" name="Freeform 8">
              <a:extLst>
                <a:ext uri="{FF2B5EF4-FFF2-40B4-BE49-F238E27FC236}">
                  <a16:creationId xmlns:a16="http://schemas.microsoft.com/office/drawing/2014/main" id="{DB6C5299-D19E-5782-2EE0-18E63ABC60B9}"/>
                </a:ext>
              </a:extLst>
            </p:cNvPr>
            <p:cNvSpPr/>
            <p:nvPr/>
          </p:nvSpPr>
          <p:spPr>
            <a:xfrm>
              <a:off x="0" y="0"/>
              <a:ext cx="1788823" cy="332316"/>
            </a:xfrm>
            <a:custGeom>
              <a:avLst/>
              <a:gdLst/>
              <a:ahLst/>
              <a:cxnLst/>
              <a:rect l="l" t="t" r="r" b="b"/>
              <a:pathLst>
                <a:path w="1788823" h="332316">
                  <a:moveTo>
                    <a:pt x="58133" y="0"/>
                  </a:moveTo>
                  <a:lnTo>
                    <a:pt x="1730689" y="0"/>
                  </a:lnTo>
                  <a:cubicBezTo>
                    <a:pt x="1762796" y="0"/>
                    <a:pt x="1788823" y="26027"/>
                    <a:pt x="1788823" y="58133"/>
                  </a:cubicBezTo>
                  <a:lnTo>
                    <a:pt x="1788823" y="274183"/>
                  </a:lnTo>
                  <a:cubicBezTo>
                    <a:pt x="1788823" y="289601"/>
                    <a:pt x="1782698" y="304387"/>
                    <a:pt x="1771796" y="315289"/>
                  </a:cubicBezTo>
                  <a:cubicBezTo>
                    <a:pt x="1760894" y="326192"/>
                    <a:pt x="1746107" y="332316"/>
                    <a:pt x="1730689" y="332316"/>
                  </a:cubicBezTo>
                  <a:lnTo>
                    <a:pt x="58133" y="332316"/>
                  </a:lnTo>
                  <a:cubicBezTo>
                    <a:pt x="42715" y="332316"/>
                    <a:pt x="27929" y="326192"/>
                    <a:pt x="17027" y="315289"/>
                  </a:cubicBezTo>
                  <a:cubicBezTo>
                    <a:pt x="6125" y="304387"/>
                    <a:pt x="0" y="289601"/>
                    <a:pt x="0" y="274183"/>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9" name="TextBox 9">
              <a:extLst>
                <a:ext uri="{FF2B5EF4-FFF2-40B4-BE49-F238E27FC236}">
                  <a16:creationId xmlns:a16="http://schemas.microsoft.com/office/drawing/2014/main" id="{5F4C6D86-A05E-8CB6-4239-69D121D63150}"/>
                </a:ext>
              </a:extLst>
            </p:cNvPr>
            <p:cNvSpPr txBox="1"/>
            <p:nvPr/>
          </p:nvSpPr>
          <p:spPr>
            <a:xfrm>
              <a:off x="0" y="-19050"/>
              <a:ext cx="1788823" cy="351366"/>
            </a:xfrm>
            <a:prstGeom prst="rect">
              <a:avLst/>
            </a:prstGeom>
          </p:spPr>
          <p:txBody>
            <a:bodyPr lIns="33867" tIns="33867" rIns="33867" bIns="33867" rtlCol="0" anchor="ctr"/>
            <a:lstStyle/>
            <a:p>
              <a:pPr algn="ctr">
                <a:lnSpc>
                  <a:spcPts val="2015"/>
                </a:lnSpc>
              </a:pPr>
              <a:endParaRPr sz="1200"/>
            </a:p>
          </p:txBody>
        </p:sp>
      </p:grpSp>
      <p:sp>
        <p:nvSpPr>
          <p:cNvPr id="10" name="AutoShape 10">
            <a:extLst>
              <a:ext uri="{FF2B5EF4-FFF2-40B4-BE49-F238E27FC236}">
                <a16:creationId xmlns:a16="http://schemas.microsoft.com/office/drawing/2014/main" id="{7A1E7668-FC63-0EF3-5E15-DB5C71AC1B30}"/>
              </a:ext>
            </a:extLst>
          </p:cNvPr>
          <p:cNvSpPr/>
          <p:nvPr/>
        </p:nvSpPr>
        <p:spPr>
          <a:xfrm>
            <a:off x="-1758547" y="1538859"/>
            <a:ext cx="7061125"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11" name="Group 11">
            <a:extLst>
              <a:ext uri="{FF2B5EF4-FFF2-40B4-BE49-F238E27FC236}">
                <a16:creationId xmlns:a16="http://schemas.microsoft.com/office/drawing/2014/main" id="{F70052BA-C0B3-97E9-38EC-D2E3CA3FFAFC}"/>
              </a:ext>
            </a:extLst>
          </p:cNvPr>
          <p:cNvGrpSpPr/>
          <p:nvPr/>
        </p:nvGrpSpPr>
        <p:grpSpPr>
          <a:xfrm>
            <a:off x="531268" y="2557351"/>
            <a:ext cx="4489745" cy="749905"/>
            <a:chOff x="0" y="0"/>
            <a:chExt cx="1773726" cy="296259"/>
          </a:xfrm>
        </p:grpSpPr>
        <p:sp>
          <p:nvSpPr>
            <p:cNvPr id="12" name="Freeform 12">
              <a:extLst>
                <a:ext uri="{FF2B5EF4-FFF2-40B4-BE49-F238E27FC236}">
                  <a16:creationId xmlns:a16="http://schemas.microsoft.com/office/drawing/2014/main" id="{986774E5-3106-6CDD-37C8-CCB2468F35F4}"/>
                </a:ext>
              </a:extLst>
            </p:cNvPr>
            <p:cNvSpPr/>
            <p:nvPr/>
          </p:nvSpPr>
          <p:spPr>
            <a:xfrm>
              <a:off x="0" y="0"/>
              <a:ext cx="1773726" cy="296259"/>
            </a:xfrm>
            <a:custGeom>
              <a:avLst/>
              <a:gdLst/>
              <a:ahLst/>
              <a:cxnLst/>
              <a:rect l="l" t="t" r="r" b="b"/>
              <a:pathLst>
                <a:path w="1773726" h="296259">
                  <a:moveTo>
                    <a:pt x="58628" y="0"/>
                  </a:moveTo>
                  <a:lnTo>
                    <a:pt x="1715098" y="0"/>
                  </a:lnTo>
                  <a:cubicBezTo>
                    <a:pt x="1747478" y="0"/>
                    <a:pt x="1773726" y="26249"/>
                    <a:pt x="1773726" y="58628"/>
                  </a:cubicBezTo>
                  <a:lnTo>
                    <a:pt x="1773726" y="237631"/>
                  </a:lnTo>
                  <a:cubicBezTo>
                    <a:pt x="1773726" y="270010"/>
                    <a:pt x="1747478" y="296259"/>
                    <a:pt x="1715098" y="296259"/>
                  </a:cubicBezTo>
                  <a:lnTo>
                    <a:pt x="58628" y="296259"/>
                  </a:lnTo>
                  <a:cubicBezTo>
                    <a:pt x="26249" y="296259"/>
                    <a:pt x="0" y="270010"/>
                    <a:pt x="0" y="237631"/>
                  </a:cubicBezTo>
                  <a:lnTo>
                    <a:pt x="0" y="58628"/>
                  </a:lnTo>
                  <a:cubicBezTo>
                    <a:pt x="0" y="26249"/>
                    <a:pt x="26249" y="0"/>
                    <a:pt x="58628" y="0"/>
                  </a:cubicBezTo>
                  <a:close/>
                </a:path>
              </a:pathLst>
            </a:custGeom>
            <a:solidFill>
              <a:srgbClr val="144F9F"/>
            </a:solidFill>
          </p:spPr>
          <p:txBody>
            <a:bodyPr/>
            <a:lstStyle/>
            <a:p>
              <a:endParaRPr lang="en-US"/>
            </a:p>
          </p:txBody>
        </p:sp>
        <p:sp>
          <p:nvSpPr>
            <p:cNvPr id="13" name="TextBox 13">
              <a:extLst>
                <a:ext uri="{FF2B5EF4-FFF2-40B4-BE49-F238E27FC236}">
                  <a16:creationId xmlns:a16="http://schemas.microsoft.com/office/drawing/2014/main" id="{906DC0B3-E490-1787-701B-AF956165F0B6}"/>
                </a:ext>
              </a:extLst>
            </p:cNvPr>
            <p:cNvSpPr txBox="1"/>
            <p:nvPr/>
          </p:nvSpPr>
          <p:spPr>
            <a:xfrm>
              <a:off x="0" y="-19050"/>
              <a:ext cx="1773726" cy="315309"/>
            </a:xfrm>
            <a:prstGeom prst="rect">
              <a:avLst/>
            </a:prstGeom>
          </p:spPr>
          <p:txBody>
            <a:bodyPr lIns="33867" tIns="33867" rIns="33867" bIns="33867" rtlCol="0" anchor="ctr"/>
            <a:lstStyle/>
            <a:p>
              <a:pPr algn="ctr">
                <a:lnSpc>
                  <a:spcPts val="2015"/>
                </a:lnSpc>
              </a:pPr>
              <a:endParaRPr sz="1200"/>
            </a:p>
          </p:txBody>
        </p:sp>
      </p:grpSp>
      <p:grpSp>
        <p:nvGrpSpPr>
          <p:cNvPr id="14" name="Group 14">
            <a:extLst>
              <a:ext uri="{FF2B5EF4-FFF2-40B4-BE49-F238E27FC236}">
                <a16:creationId xmlns:a16="http://schemas.microsoft.com/office/drawing/2014/main" id="{0D800E41-E2FE-D1C0-0283-702D62C21C76}"/>
              </a:ext>
            </a:extLst>
          </p:cNvPr>
          <p:cNvGrpSpPr/>
          <p:nvPr/>
        </p:nvGrpSpPr>
        <p:grpSpPr>
          <a:xfrm>
            <a:off x="531268" y="3573956"/>
            <a:ext cx="4527957" cy="749905"/>
            <a:chOff x="0" y="0"/>
            <a:chExt cx="1788823" cy="296259"/>
          </a:xfrm>
        </p:grpSpPr>
        <p:sp>
          <p:nvSpPr>
            <p:cNvPr id="15" name="Freeform 15">
              <a:extLst>
                <a:ext uri="{FF2B5EF4-FFF2-40B4-BE49-F238E27FC236}">
                  <a16:creationId xmlns:a16="http://schemas.microsoft.com/office/drawing/2014/main" id="{73E7598F-EF97-2EE1-FA57-E9E385CEAA4A}"/>
                </a:ext>
              </a:extLst>
            </p:cNvPr>
            <p:cNvSpPr/>
            <p:nvPr/>
          </p:nvSpPr>
          <p:spPr>
            <a:xfrm>
              <a:off x="0" y="0"/>
              <a:ext cx="1788823" cy="296259"/>
            </a:xfrm>
            <a:custGeom>
              <a:avLst/>
              <a:gdLst/>
              <a:ahLst/>
              <a:cxnLst/>
              <a:rect l="l" t="t" r="r" b="b"/>
              <a:pathLst>
                <a:path w="1788823" h="296259">
                  <a:moveTo>
                    <a:pt x="58133" y="0"/>
                  </a:moveTo>
                  <a:lnTo>
                    <a:pt x="1730689" y="0"/>
                  </a:lnTo>
                  <a:cubicBezTo>
                    <a:pt x="1762796" y="0"/>
                    <a:pt x="1788823" y="26027"/>
                    <a:pt x="1788823" y="58133"/>
                  </a:cubicBezTo>
                  <a:lnTo>
                    <a:pt x="1788823" y="238125"/>
                  </a:lnTo>
                  <a:cubicBezTo>
                    <a:pt x="1788823" y="253543"/>
                    <a:pt x="1782698" y="268330"/>
                    <a:pt x="1771796" y="279232"/>
                  </a:cubicBezTo>
                  <a:cubicBezTo>
                    <a:pt x="1760894" y="290134"/>
                    <a:pt x="1746107" y="296259"/>
                    <a:pt x="1730689" y="296259"/>
                  </a:cubicBezTo>
                  <a:lnTo>
                    <a:pt x="58133" y="296259"/>
                  </a:lnTo>
                  <a:cubicBezTo>
                    <a:pt x="26027" y="296259"/>
                    <a:pt x="0" y="270232"/>
                    <a:pt x="0" y="238125"/>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16" name="TextBox 16">
              <a:extLst>
                <a:ext uri="{FF2B5EF4-FFF2-40B4-BE49-F238E27FC236}">
                  <a16:creationId xmlns:a16="http://schemas.microsoft.com/office/drawing/2014/main" id="{EFBB60AE-E46C-D020-56BE-A26810AE1C34}"/>
                </a:ext>
              </a:extLst>
            </p:cNvPr>
            <p:cNvSpPr txBox="1"/>
            <p:nvPr/>
          </p:nvSpPr>
          <p:spPr>
            <a:xfrm>
              <a:off x="0" y="-19050"/>
              <a:ext cx="1788823" cy="315309"/>
            </a:xfrm>
            <a:prstGeom prst="rect">
              <a:avLst/>
            </a:prstGeom>
          </p:spPr>
          <p:txBody>
            <a:bodyPr lIns="33867" tIns="33867" rIns="33867" bIns="33867" rtlCol="0" anchor="ctr"/>
            <a:lstStyle/>
            <a:p>
              <a:pPr algn="ctr">
                <a:lnSpc>
                  <a:spcPts val="2015"/>
                </a:lnSpc>
              </a:pPr>
              <a:endParaRPr sz="1200"/>
            </a:p>
          </p:txBody>
        </p:sp>
      </p:grpSp>
      <p:sp>
        <p:nvSpPr>
          <p:cNvPr id="17" name="Freeform 17">
            <a:extLst>
              <a:ext uri="{FF2B5EF4-FFF2-40B4-BE49-F238E27FC236}">
                <a16:creationId xmlns:a16="http://schemas.microsoft.com/office/drawing/2014/main" id="{B174D6DE-582E-ED5E-A7BA-CDBA36AAFD0A}"/>
              </a:ext>
            </a:extLst>
          </p:cNvPr>
          <p:cNvSpPr/>
          <p:nvPr/>
        </p:nvSpPr>
        <p:spPr>
          <a:xfrm>
            <a:off x="4861095" y="1380156"/>
            <a:ext cx="3519515" cy="5477845"/>
          </a:xfrm>
          <a:custGeom>
            <a:avLst/>
            <a:gdLst/>
            <a:ahLst/>
            <a:cxnLst/>
            <a:rect l="l" t="t" r="r" b="b"/>
            <a:pathLst>
              <a:path w="5279273" h="8216767">
                <a:moveTo>
                  <a:pt x="0" y="0"/>
                </a:moveTo>
                <a:lnTo>
                  <a:pt x="5279273" y="0"/>
                </a:lnTo>
                <a:lnTo>
                  <a:pt x="5279273" y="8216767"/>
                </a:lnTo>
                <a:lnTo>
                  <a:pt x="0" y="82167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8" name="Group 18">
            <a:extLst>
              <a:ext uri="{FF2B5EF4-FFF2-40B4-BE49-F238E27FC236}">
                <a16:creationId xmlns:a16="http://schemas.microsoft.com/office/drawing/2014/main" id="{E974576C-7213-17B9-DECB-50D2D0D3BFA6}"/>
              </a:ext>
            </a:extLst>
          </p:cNvPr>
          <p:cNvGrpSpPr/>
          <p:nvPr/>
        </p:nvGrpSpPr>
        <p:grpSpPr>
          <a:xfrm>
            <a:off x="6620853" y="2557351"/>
            <a:ext cx="4986677" cy="1196655"/>
            <a:chOff x="0" y="0"/>
            <a:chExt cx="1970045" cy="472753"/>
          </a:xfrm>
        </p:grpSpPr>
        <p:sp>
          <p:nvSpPr>
            <p:cNvPr id="19" name="Freeform 19">
              <a:extLst>
                <a:ext uri="{FF2B5EF4-FFF2-40B4-BE49-F238E27FC236}">
                  <a16:creationId xmlns:a16="http://schemas.microsoft.com/office/drawing/2014/main" id="{27941E06-BC10-1859-7CEA-A9B33D6E6331}"/>
                </a:ext>
              </a:extLst>
            </p:cNvPr>
            <p:cNvSpPr/>
            <p:nvPr/>
          </p:nvSpPr>
          <p:spPr>
            <a:xfrm>
              <a:off x="0" y="0"/>
              <a:ext cx="1970045" cy="472752"/>
            </a:xfrm>
            <a:custGeom>
              <a:avLst/>
              <a:gdLst/>
              <a:ahLst/>
              <a:cxnLst/>
              <a:rect l="l" t="t" r="r" b="b"/>
              <a:pathLst>
                <a:path w="1970045" h="472752">
                  <a:moveTo>
                    <a:pt x="52786" y="0"/>
                  </a:moveTo>
                  <a:lnTo>
                    <a:pt x="1917260" y="0"/>
                  </a:lnTo>
                  <a:cubicBezTo>
                    <a:pt x="1946412" y="0"/>
                    <a:pt x="1970045" y="23633"/>
                    <a:pt x="1970045" y="52786"/>
                  </a:cubicBezTo>
                  <a:lnTo>
                    <a:pt x="1970045" y="419967"/>
                  </a:lnTo>
                  <a:cubicBezTo>
                    <a:pt x="1970045" y="433966"/>
                    <a:pt x="1964484" y="447393"/>
                    <a:pt x="1954585" y="457292"/>
                  </a:cubicBezTo>
                  <a:cubicBezTo>
                    <a:pt x="1944686" y="467191"/>
                    <a:pt x="1931259" y="472752"/>
                    <a:pt x="1917260" y="472752"/>
                  </a:cubicBezTo>
                  <a:lnTo>
                    <a:pt x="52786" y="472752"/>
                  </a:lnTo>
                  <a:cubicBezTo>
                    <a:pt x="38786" y="472752"/>
                    <a:pt x="25360" y="467191"/>
                    <a:pt x="15461" y="457292"/>
                  </a:cubicBezTo>
                  <a:cubicBezTo>
                    <a:pt x="5561" y="447393"/>
                    <a:pt x="0" y="433966"/>
                    <a:pt x="0" y="419967"/>
                  </a:cubicBezTo>
                  <a:lnTo>
                    <a:pt x="0" y="52786"/>
                  </a:lnTo>
                  <a:cubicBezTo>
                    <a:pt x="0" y="38786"/>
                    <a:pt x="5561" y="25360"/>
                    <a:pt x="15461" y="15461"/>
                  </a:cubicBezTo>
                  <a:cubicBezTo>
                    <a:pt x="25360" y="5561"/>
                    <a:pt x="38786" y="0"/>
                    <a:pt x="52786" y="0"/>
                  </a:cubicBezTo>
                  <a:close/>
                </a:path>
              </a:pathLst>
            </a:custGeom>
            <a:solidFill>
              <a:srgbClr val="144F9F"/>
            </a:solidFill>
          </p:spPr>
          <p:txBody>
            <a:bodyPr/>
            <a:lstStyle/>
            <a:p>
              <a:endParaRPr lang="en-US"/>
            </a:p>
          </p:txBody>
        </p:sp>
        <p:sp>
          <p:nvSpPr>
            <p:cNvPr id="20" name="TextBox 20">
              <a:extLst>
                <a:ext uri="{FF2B5EF4-FFF2-40B4-BE49-F238E27FC236}">
                  <a16:creationId xmlns:a16="http://schemas.microsoft.com/office/drawing/2014/main" id="{9A142A5E-0395-D54B-1FA7-6F77EA0C3A0A}"/>
                </a:ext>
              </a:extLst>
            </p:cNvPr>
            <p:cNvSpPr txBox="1"/>
            <p:nvPr/>
          </p:nvSpPr>
          <p:spPr>
            <a:xfrm>
              <a:off x="0" y="-19050"/>
              <a:ext cx="1970045" cy="491803"/>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5E7EC84E-0D75-84CF-B9ED-C086FE067427}"/>
              </a:ext>
            </a:extLst>
          </p:cNvPr>
          <p:cNvGrpSpPr/>
          <p:nvPr/>
        </p:nvGrpSpPr>
        <p:grpSpPr>
          <a:xfrm>
            <a:off x="6633311" y="3988714"/>
            <a:ext cx="4986677" cy="837549"/>
            <a:chOff x="0" y="0"/>
            <a:chExt cx="1970045" cy="330883"/>
          </a:xfrm>
        </p:grpSpPr>
        <p:sp>
          <p:nvSpPr>
            <p:cNvPr id="22" name="Freeform 22">
              <a:extLst>
                <a:ext uri="{FF2B5EF4-FFF2-40B4-BE49-F238E27FC236}">
                  <a16:creationId xmlns:a16="http://schemas.microsoft.com/office/drawing/2014/main" id="{D7AA9D5C-5AE3-589B-0935-2DA57DA8280F}"/>
                </a:ext>
              </a:extLst>
            </p:cNvPr>
            <p:cNvSpPr/>
            <p:nvPr/>
          </p:nvSpPr>
          <p:spPr>
            <a:xfrm>
              <a:off x="0" y="0"/>
              <a:ext cx="1970045" cy="330883"/>
            </a:xfrm>
            <a:custGeom>
              <a:avLst/>
              <a:gdLst/>
              <a:ahLst/>
              <a:cxnLst/>
              <a:rect l="l" t="t" r="r" b="b"/>
              <a:pathLst>
                <a:path w="1970045" h="330883">
                  <a:moveTo>
                    <a:pt x="52786" y="0"/>
                  </a:moveTo>
                  <a:lnTo>
                    <a:pt x="1917260" y="0"/>
                  </a:lnTo>
                  <a:cubicBezTo>
                    <a:pt x="1946412" y="0"/>
                    <a:pt x="1970045" y="23633"/>
                    <a:pt x="1970045" y="52786"/>
                  </a:cubicBezTo>
                  <a:lnTo>
                    <a:pt x="1970045" y="278098"/>
                  </a:lnTo>
                  <a:cubicBezTo>
                    <a:pt x="1970045" y="292097"/>
                    <a:pt x="1964484" y="305524"/>
                    <a:pt x="1954585" y="315423"/>
                  </a:cubicBezTo>
                  <a:cubicBezTo>
                    <a:pt x="1944686" y="325322"/>
                    <a:pt x="1931259" y="330883"/>
                    <a:pt x="1917260" y="330883"/>
                  </a:cubicBezTo>
                  <a:lnTo>
                    <a:pt x="52786" y="330883"/>
                  </a:lnTo>
                  <a:cubicBezTo>
                    <a:pt x="38786" y="330883"/>
                    <a:pt x="25360" y="325322"/>
                    <a:pt x="15461" y="315423"/>
                  </a:cubicBezTo>
                  <a:cubicBezTo>
                    <a:pt x="5561" y="305524"/>
                    <a:pt x="0" y="292097"/>
                    <a:pt x="0" y="278098"/>
                  </a:cubicBezTo>
                  <a:lnTo>
                    <a:pt x="0" y="52786"/>
                  </a:lnTo>
                  <a:cubicBezTo>
                    <a:pt x="0" y="38786"/>
                    <a:pt x="5561" y="25360"/>
                    <a:pt x="15461" y="15461"/>
                  </a:cubicBezTo>
                  <a:cubicBezTo>
                    <a:pt x="25360" y="5561"/>
                    <a:pt x="38786" y="0"/>
                    <a:pt x="52786" y="0"/>
                  </a:cubicBezTo>
                  <a:close/>
                </a:path>
              </a:pathLst>
            </a:custGeom>
            <a:solidFill>
              <a:srgbClr val="144F9F"/>
            </a:solidFill>
          </p:spPr>
          <p:txBody>
            <a:bodyPr/>
            <a:lstStyle/>
            <a:p>
              <a:endParaRPr lang="en-US"/>
            </a:p>
          </p:txBody>
        </p:sp>
        <p:sp>
          <p:nvSpPr>
            <p:cNvPr id="23" name="TextBox 23">
              <a:extLst>
                <a:ext uri="{FF2B5EF4-FFF2-40B4-BE49-F238E27FC236}">
                  <a16:creationId xmlns:a16="http://schemas.microsoft.com/office/drawing/2014/main" id="{B8F8CE6A-6645-4BB4-5F34-12109EF0C1B7}"/>
                </a:ext>
              </a:extLst>
            </p:cNvPr>
            <p:cNvSpPr txBox="1"/>
            <p:nvPr/>
          </p:nvSpPr>
          <p:spPr>
            <a:xfrm>
              <a:off x="0" y="-19050"/>
              <a:ext cx="1970045" cy="349933"/>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id="{2367486B-1EDE-CEF4-118D-2A82E405DBCB}"/>
              </a:ext>
            </a:extLst>
          </p:cNvPr>
          <p:cNvGrpSpPr/>
          <p:nvPr/>
        </p:nvGrpSpPr>
        <p:grpSpPr>
          <a:xfrm>
            <a:off x="6633311" y="5061212"/>
            <a:ext cx="4974219" cy="810224"/>
            <a:chOff x="0" y="0"/>
            <a:chExt cx="1965124" cy="320088"/>
          </a:xfrm>
        </p:grpSpPr>
        <p:sp>
          <p:nvSpPr>
            <p:cNvPr id="25" name="Freeform 25">
              <a:extLst>
                <a:ext uri="{FF2B5EF4-FFF2-40B4-BE49-F238E27FC236}">
                  <a16:creationId xmlns:a16="http://schemas.microsoft.com/office/drawing/2014/main" id="{ECEF9230-EC1C-ABB9-31B9-1C768E7834CE}"/>
                </a:ext>
              </a:extLst>
            </p:cNvPr>
            <p:cNvSpPr/>
            <p:nvPr/>
          </p:nvSpPr>
          <p:spPr>
            <a:xfrm>
              <a:off x="0" y="0"/>
              <a:ext cx="1965124" cy="320088"/>
            </a:xfrm>
            <a:custGeom>
              <a:avLst/>
              <a:gdLst/>
              <a:ahLst/>
              <a:cxnLst/>
              <a:rect l="l" t="t" r="r" b="b"/>
              <a:pathLst>
                <a:path w="1965124" h="320088">
                  <a:moveTo>
                    <a:pt x="52918" y="0"/>
                  </a:moveTo>
                  <a:lnTo>
                    <a:pt x="1912206" y="0"/>
                  </a:lnTo>
                  <a:cubicBezTo>
                    <a:pt x="1926241" y="0"/>
                    <a:pt x="1939701" y="5575"/>
                    <a:pt x="1949625" y="15499"/>
                  </a:cubicBezTo>
                  <a:cubicBezTo>
                    <a:pt x="1959549" y="25423"/>
                    <a:pt x="1965124" y="38883"/>
                    <a:pt x="1965124" y="52918"/>
                  </a:cubicBezTo>
                  <a:lnTo>
                    <a:pt x="1965124" y="267171"/>
                  </a:lnTo>
                  <a:cubicBezTo>
                    <a:pt x="1965124" y="281205"/>
                    <a:pt x="1959549" y="294665"/>
                    <a:pt x="1949625" y="304589"/>
                  </a:cubicBezTo>
                  <a:cubicBezTo>
                    <a:pt x="1939701" y="314513"/>
                    <a:pt x="1926241" y="320088"/>
                    <a:pt x="1912206" y="320088"/>
                  </a:cubicBezTo>
                  <a:lnTo>
                    <a:pt x="52918" y="320088"/>
                  </a:lnTo>
                  <a:cubicBezTo>
                    <a:pt x="38883" y="320088"/>
                    <a:pt x="25423" y="314513"/>
                    <a:pt x="15499" y="304589"/>
                  </a:cubicBezTo>
                  <a:cubicBezTo>
                    <a:pt x="5575" y="294665"/>
                    <a:pt x="0" y="281205"/>
                    <a:pt x="0" y="267171"/>
                  </a:cubicBezTo>
                  <a:lnTo>
                    <a:pt x="0" y="52918"/>
                  </a:lnTo>
                  <a:cubicBezTo>
                    <a:pt x="0" y="38883"/>
                    <a:pt x="5575" y="25423"/>
                    <a:pt x="15499" y="15499"/>
                  </a:cubicBezTo>
                  <a:cubicBezTo>
                    <a:pt x="25423" y="5575"/>
                    <a:pt x="38883" y="0"/>
                    <a:pt x="52918" y="0"/>
                  </a:cubicBezTo>
                  <a:close/>
                </a:path>
              </a:pathLst>
            </a:custGeom>
            <a:solidFill>
              <a:srgbClr val="144F9F"/>
            </a:solidFill>
          </p:spPr>
          <p:txBody>
            <a:bodyPr/>
            <a:lstStyle/>
            <a:p>
              <a:endParaRPr lang="en-US"/>
            </a:p>
          </p:txBody>
        </p:sp>
        <p:sp>
          <p:nvSpPr>
            <p:cNvPr id="26" name="TextBox 26">
              <a:extLst>
                <a:ext uri="{FF2B5EF4-FFF2-40B4-BE49-F238E27FC236}">
                  <a16:creationId xmlns:a16="http://schemas.microsoft.com/office/drawing/2014/main" id="{3F512441-090B-213F-4B5F-874F8B766907}"/>
                </a:ext>
              </a:extLst>
            </p:cNvPr>
            <p:cNvSpPr txBox="1"/>
            <p:nvPr/>
          </p:nvSpPr>
          <p:spPr>
            <a:xfrm>
              <a:off x="0" y="-19050"/>
              <a:ext cx="1965124" cy="339138"/>
            </a:xfrm>
            <a:prstGeom prst="rect">
              <a:avLst/>
            </a:prstGeom>
          </p:spPr>
          <p:txBody>
            <a:bodyPr lIns="33867" tIns="33867" rIns="33867" bIns="33867" rtlCol="0" anchor="ctr"/>
            <a:lstStyle/>
            <a:p>
              <a:pPr algn="ctr">
                <a:lnSpc>
                  <a:spcPts val="2015"/>
                </a:lnSpc>
              </a:pPr>
              <a:endParaRPr sz="1200"/>
            </a:p>
          </p:txBody>
        </p:sp>
      </p:grpSp>
      <p:sp>
        <p:nvSpPr>
          <p:cNvPr id="27" name="TextBox 27">
            <a:extLst>
              <a:ext uri="{FF2B5EF4-FFF2-40B4-BE49-F238E27FC236}">
                <a16:creationId xmlns:a16="http://schemas.microsoft.com/office/drawing/2014/main" id="{EDEFCE48-BFEE-83F2-0547-8FA0B30AE535}"/>
              </a:ext>
            </a:extLst>
          </p:cNvPr>
          <p:cNvSpPr txBox="1"/>
          <p:nvPr/>
        </p:nvSpPr>
        <p:spPr>
          <a:xfrm>
            <a:off x="249718" y="357482"/>
            <a:ext cx="10498203" cy="974626"/>
          </a:xfrm>
          <a:prstGeom prst="rect">
            <a:avLst/>
          </a:prstGeom>
        </p:spPr>
        <p:txBody>
          <a:bodyPr lIns="0" tIns="0" rIns="0" bIns="0" rtlCol="0" anchor="t">
            <a:spAutoFit/>
          </a:bodyPr>
          <a:lstStyle/>
          <a:p>
            <a:pPr>
              <a:lnSpc>
                <a:spcPts val="3800"/>
              </a:lnSpc>
            </a:pPr>
            <a:r>
              <a:rPr lang="en-US" sz="4000" spc="-200">
                <a:solidFill>
                  <a:srgbClr val="334C8A"/>
                </a:solidFill>
                <a:latin typeface="League Spartan"/>
              </a:rPr>
              <a:t>The Gap Between Need and Availability of Care for Older People in the UK</a:t>
            </a:r>
          </a:p>
        </p:txBody>
      </p:sp>
      <p:sp>
        <p:nvSpPr>
          <p:cNvPr id="28" name="TextBox 28">
            <a:extLst>
              <a:ext uri="{FF2B5EF4-FFF2-40B4-BE49-F238E27FC236}">
                <a16:creationId xmlns:a16="http://schemas.microsoft.com/office/drawing/2014/main" id="{20AFE61A-CC8B-948C-33B9-48321E53276D}"/>
              </a:ext>
            </a:extLst>
          </p:cNvPr>
          <p:cNvSpPr txBox="1"/>
          <p:nvPr/>
        </p:nvSpPr>
        <p:spPr>
          <a:xfrm>
            <a:off x="761478" y="2000648"/>
            <a:ext cx="3707143" cy="282129"/>
          </a:xfrm>
          <a:prstGeom prst="rect">
            <a:avLst/>
          </a:prstGeom>
        </p:spPr>
        <p:txBody>
          <a:bodyPr lIns="0" tIns="0" rIns="0" bIns="0" rtlCol="0" anchor="t">
            <a:spAutoFit/>
          </a:bodyPr>
          <a:lstStyle/>
          <a:p>
            <a:pPr algn="ctr">
              <a:lnSpc>
                <a:spcPts val="2217"/>
              </a:lnSpc>
            </a:pPr>
            <a:r>
              <a:rPr lang="en-US" sz="2333" spc="-117">
                <a:solidFill>
                  <a:srgbClr val="334C8A"/>
                </a:solidFill>
                <a:latin typeface="League Spartan"/>
              </a:rPr>
              <a:t>Unmet Needs:</a:t>
            </a:r>
          </a:p>
        </p:txBody>
      </p:sp>
      <p:sp>
        <p:nvSpPr>
          <p:cNvPr id="29" name="TextBox 29">
            <a:extLst>
              <a:ext uri="{FF2B5EF4-FFF2-40B4-BE49-F238E27FC236}">
                <a16:creationId xmlns:a16="http://schemas.microsoft.com/office/drawing/2014/main" id="{1C6191A5-D244-3A20-E802-63CD20477033}"/>
              </a:ext>
            </a:extLst>
          </p:cNvPr>
          <p:cNvSpPr txBox="1"/>
          <p:nvPr/>
        </p:nvSpPr>
        <p:spPr>
          <a:xfrm>
            <a:off x="7129650" y="2000648"/>
            <a:ext cx="3707143" cy="282129"/>
          </a:xfrm>
          <a:prstGeom prst="rect">
            <a:avLst/>
          </a:prstGeom>
        </p:spPr>
        <p:txBody>
          <a:bodyPr lIns="0" tIns="0" rIns="0" bIns="0" rtlCol="0" anchor="t">
            <a:spAutoFit/>
          </a:bodyPr>
          <a:lstStyle/>
          <a:p>
            <a:pPr algn="ctr">
              <a:lnSpc>
                <a:spcPts val="2217"/>
              </a:lnSpc>
            </a:pPr>
            <a:r>
              <a:rPr lang="en-US" sz="2333" spc="-117">
                <a:solidFill>
                  <a:srgbClr val="334C8A"/>
                </a:solidFill>
                <a:latin typeface="League Spartan"/>
              </a:rPr>
              <a:t>Care System Pressures:</a:t>
            </a:r>
          </a:p>
        </p:txBody>
      </p:sp>
      <p:sp>
        <p:nvSpPr>
          <p:cNvPr id="30" name="TextBox 30">
            <a:extLst>
              <a:ext uri="{FF2B5EF4-FFF2-40B4-BE49-F238E27FC236}">
                <a16:creationId xmlns:a16="http://schemas.microsoft.com/office/drawing/2014/main" id="{2CEC4C2B-FFBD-E0DA-E5E6-F1998C449AA3}"/>
              </a:ext>
            </a:extLst>
          </p:cNvPr>
          <p:cNvSpPr txBox="1"/>
          <p:nvPr/>
        </p:nvSpPr>
        <p:spPr>
          <a:xfrm>
            <a:off x="569480" y="2642946"/>
            <a:ext cx="4291615"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1.6 million:</a:t>
            </a:r>
            <a:r>
              <a:rPr lang="en-US" sz="1533" spc="77">
                <a:solidFill>
                  <a:srgbClr val="FFFFFF"/>
                </a:solidFill>
                <a:latin typeface="Arimo"/>
              </a:rPr>
              <a:t> Estimated number of people aged 65+ with unmet needs for care and support (Age UK, 2023).</a:t>
            </a:r>
          </a:p>
        </p:txBody>
      </p:sp>
      <p:sp>
        <p:nvSpPr>
          <p:cNvPr id="31" name="TextBox 31">
            <a:extLst>
              <a:ext uri="{FF2B5EF4-FFF2-40B4-BE49-F238E27FC236}">
                <a16:creationId xmlns:a16="http://schemas.microsoft.com/office/drawing/2014/main" id="{7B0220C4-84CC-C0A0-A3F0-9F2BC12FA39B}"/>
              </a:ext>
            </a:extLst>
          </p:cNvPr>
          <p:cNvSpPr txBox="1"/>
          <p:nvPr/>
        </p:nvSpPr>
        <p:spPr>
          <a:xfrm>
            <a:off x="630333" y="3644132"/>
            <a:ext cx="4291615"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2.6 million:</a:t>
            </a:r>
            <a:r>
              <a:rPr lang="en-US" sz="1533" spc="77">
                <a:solidFill>
                  <a:srgbClr val="FFFFFF"/>
                </a:solidFill>
                <a:latin typeface="Arimo"/>
              </a:rPr>
              <a:t> Estimated number of people aged 50+ in England with unmet care needs (Age UK, 2023).</a:t>
            </a:r>
          </a:p>
        </p:txBody>
      </p:sp>
      <p:sp>
        <p:nvSpPr>
          <p:cNvPr id="32" name="TextBox 32">
            <a:extLst>
              <a:ext uri="{FF2B5EF4-FFF2-40B4-BE49-F238E27FC236}">
                <a16:creationId xmlns:a16="http://schemas.microsoft.com/office/drawing/2014/main" id="{80E18AEF-2BFA-60E6-3BBD-E9D9B13E50D0}"/>
              </a:ext>
            </a:extLst>
          </p:cNvPr>
          <p:cNvSpPr txBox="1"/>
          <p:nvPr/>
        </p:nvSpPr>
        <p:spPr>
          <a:xfrm>
            <a:off x="569481" y="4581696"/>
            <a:ext cx="4352467"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40%: </a:t>
            </a:r>
            <a:r>
              <a:rPr lang="en-US" sz="1533" spc="77">
                <a:solidFill>
                  <a:srgbClr val="FFFFFF"/>
                </a:solidFill>
                <a:latin typeface="Arimo"/>
              </a:rPr>
              <a:t>Percentage of older people who feel they lack sufficient support for managing health conditions (Age UK, 2023).</a:t>
            </a:r>
          </a:p>
        </p:txBody>
      </p:sp>
      <p:sp>
        <p:nvSpPr>
          <p:cNvPr id="33" name="TextBox 33">
            <a:extLst>
              <a:ext uri="{FF2B5EF4-FFF2-40B4-BE49-F238E27FC236}">
                <a16:creationId xmlns:a16="http://schemas.microsoft.com/office/drawing/2014/main" id="{BB5D1214-B116-E0F2-8FEA-96F731D991B7}"/>
              </a:ext>
            </a:extLst>
          </p:cNvPr>
          <p:cNvSpPr txBox="1"/>
          <p:nvPr/>
        </p:nvSpPr>
        <p:spPr>
          <a:xfrm>
            <a:off x="569481" y="5549750"/>
            <a:ext cx="4352467" cy="76944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10.3%: </a:t>
            </a:r>
            <a:r>
              <a:rPr lang="en-US" sz="1533" spc="77">
                <a:solidFill>
                  <a:srgbClr val="FFFFFF"/>
                </a:solidFill>
                <a:latin typeface="Arimo"/>
              </a:rPr>
              <a:t>Decrease in the number of long-term care clients per capita of the 65-and-over population (NHS Confederation, 2023).</a:t>
            </a:r>
          </a:p>
        </p:txBody>
      </p:sp>
      <p:sp>
        <p:nvSpPr>
          <p:cNvPr id="34" name="TextBox 34">
            <a:extLst>
              <a:ext uri="{FF2B5EF4-FFF2-40B4-BE49-F238E27FC236}">
                <a16:creationId xmlns:a16="http://schemas.microsoft.com/office/drawing/2014/main" id="{5E17EF2F-A684-C9FF-5C75-E048FCB1BAC8}"/>
              </a:ext>
            </a:extLst>
          </p:cNvPr>
          <p:cNvSpPr txBox="1"/>
          <p:nvPr/>
        </p:nvSpPr>
        <p:spPr>
          <a:xfrm>
            <a:off x="6755697" y="2678836"/>
            <a:ext cx="4716989" cy="961802"/>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6%:</a:t>
            </a:r>
            <a:r>
              <a:rPr lang="en-US" sz="1533" spc="77">
                <a:solidFill>
                  <a:srgbClr val="FFFFFF"/>
                </a:solidFill>
                <a:latin typeface="Arimo"/>
              </a:rPr>
              <a:t> Surge in the UK’s current expenditure on long-term care, however, the increased funding has not resulted in higher levels of quality service provision (NHS Confederation, 2023).</a:t>
            </a:r>
          </a:p>
        </p:txBody>
      </p:sp>
      <p:sp>
        <p:nvSpPr>
          <p:cNvPr id="35" name="TextBox 35">
            <a:extLst>
              <a:ext uri="{FF2B5EF4-FFF2-40B4-BE49-F238E27FC236}">
                <a16:creationId xmlns:a16="http://schemas.microsoft.com/office/drawing/2014/main" id="{07B95B89-E8A4-0059-DAE5-6501FEE93E15}"/>
              </a:ext>
            </a:extLst>
          </p:cNvPr>
          <p:cNvSpPr txBox="1"/>
          <p:nvPr/>
        </p:nvSpPr>
        <p:spPr>
          <a:xfrm>
            <a:off x="6700733" y="4114965"/>
            <a:ext cx="4784411"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14%:</a:t>
            </a:r>
            <a:r>
              <a:rPr lang="en-US" sz="1533" spc="77">
                <a:solidFill>
                  <a:srgbClr val="FFFFFF"/>
                </a:solidFill>
                <a:latin typeface="Arimo"/>
              </a:rPr>
              <a:t> National vacancy rate in the social care sector, reaching 17% in some areas (The King's Fund, 2023).</a:t>
            </a:r>
          </a:p>
        </p:txBody>
      </p:sp>
      <p:sp>
        <p:nvSpPr>
          <p:cNvPr id="36" name="TextBox 36">
            <a:extLst>
              <a:ext uri="{FF2B5EF4-FFF2-40B4-BE49-F238E27FC236}">
                <a16:creationId xmlns:a16="http://schemas.microsoft.com/office/drawing/2014/main" id="{975C781E-43E6-166A-5913-755A91665207}"/>
              </a:ext>
            </a:extLst>
          </p:cNvPr>
          <p:cNvSpPr txBox="1"/>
          <p:nvPr/>
        </p:nvSpPr>
        <p:spPr>
          <a:xfrm>
            <a:off x="6694504" y="5173801"/>
            <a:ext cx="4851833"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Financial strain:</a:t>
            </a:r>
            <a:r>
              <a:rPr lang="en-US" sz="1533" spc="77">
                <a:solidFill>
                  <a:srgbClr val="FFFFFF"/>
                </a:solidFill>
                <a:latin typeface="Arimo"/>
              </a:rPr>
              <a:t> The NHS and social care system are under increasing pressure due to rising demand and limited funding.</a:t>
            </a:r>
          </a:p>
        </p:txBody>
      </p:sp>
    </p:spTree>
    <p:extLst>
      <p:ext uri="{BB962C8B-B14F-4D97-AF65-F5344CB8AC3E}">
        <p14:creationId xmlns:p14="http://schemas.microsoft.com/office/powerpoint/2010/main" val="25992856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4C377-39C3-A7EB-88B4-8EFE21DCB99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0B7F582-5EC1-2ACA-DB72-905D3F422606}"/>
              </a:ext>
            </a:extLst>
          </p:cNvPr>
          <p:cNvGrpSpPr/>
          <p:nvPr/>
        </p:nvGrpSpPr>
        <p:grpSpPr>
          <a:xfrm>
            <a:off x="1247274" y="2081322"/>
            <a:ext cx="10757674" cy="996338"/>
            <a:chOff x="0" y="0"/>
            <a:chExt cx="12182433" cy="1128294"/>
          </a:xfrm>
        </p:grpSpPr>
        <p:sp>
          <p:nvSpPr>
            <p:cNvPr id="3" name="Freeform 3">
              <a:extLst>
                <a:ext uri="{FF2B5EF4-FFF2-40B4-BE49-F238E27FC236}">
                  <a16:creationId xmlns:a16="http://schemas.microsoft.com/office/drawing/2014/main" id="{F995B63B-8F81-E58E-ED99-D58927311EDC}"/>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4" name="TextBox 4">
              <a:extLst>
                <a:ext uri="{FF2B5EF4-FFF2-40B4-BE49-F238E27FC236}">
                  <a16:creationId xmlns:a16="http://schemas.microsoft.com/office/drawing/2014/main" id="{83ED96DE-5B83-5CD0-6969-6980D0AC7193}"/>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sp>
        <p:nvSpPr>
          <p:cNvPr id="5" name="Freeform 5">
            <a:extLst>
              <a:ext uri="{FF2B5EF4-FFF2-40B4-BE49-F238E27FC236}">
                <a16:creationId xmlns:a16="http://schemas.microsoft.com/office/drawing/2014/main" id="{E5AD2009-BD17-F05A-9BB4-B44B4DA3F315}"/>
              </a:ext>
            </a:extLst>
          </p:cNvPr>
          <p:cNvSpPr/>
          <p:nvPr/>
        </p:nvSpPr>
        <p:spPr>
          <a:xfrm>
            <a:off x="-120934" y="841176"/>
            <a:ext cx="5370667" cy="6155492"/>
          </a:xfrm>
          <a:custGeom>
            <a:avLst/>
            <a:gdLst/>
            <a:ahLst/>
            <a:cxnLst/>
            <a:rect l="l" t="t" r="r" b="b"/>
            <a:pathLst>
              <a:path w="8056000" h="9233238">
                <a:moveTo>
                  <a:pt x="0" y="0"/>
                </a:moveTo>
                <a:lnTo>
                  <a:pt x="8056000" y="0"/>
                </a:lnTo>
                <a:lnTo>
                  <a:pt x="8056000" y="9233238"/>
                </a:lnTo>
                <a:lnTo>
                  <a:pt x="0" y="92332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a:extLst>
              <a:ext uri="{FF2B5EF4-FFF2-40B4-BE49-F238E27FC236}">
                <a16:creationId xmlns:a16="http://schemas.microsoft.com/office/drawing/2014/main" id="{BA72A774-586C-9824-2B96-33CE98264B95}"/>
              </a:ext>
            </a:extLst>
          </p:cNvPr>
          <p:cNvGrpSpPr/>
          <p:nvPr/>
        </p:nvGrpSpPr>
        <p:grpSpPr>
          <a:xfrm>
            <a:off x="187053" y="2081322"/>
            <a:ext cx="996338" cy="996338"/>
            <a:chOff x="0" y="0"/>
            <a:chExt cx="812800" cy="812800"/>
          </a:xfrm>
        </p:grpSpPr>
        <p:sp>
          <p:nvSpPr>
            <p:cNvPr id="7" name="Freeform 7">
              <a:extLst>
                <a:ext uri="{FF2B5EF4-FFF2-40B4-BE49-F238E27FC236}">
                  <a16:creationId xmlns:a16="http://schemas.microsoft.com/office/drawing/2014/main" id="{93236485-B9E9-CB88-6152-CCE0EAFBF447}"/>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8" name="TextBox 8">
              <a:extLst>
                <a:ext uri="{FF2B5EF4-FFF2-40B4-BE49-F238E27FC236}">
                  <a16:creationId xmlns:a16="http://schemas.microsoft.com/office/drawing/2014/main" id="{358D8DA2-A350-485A-DF49-7868EB5F04D5}"/>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9" name="TextBox 9">
            <a:extLst>
              <a:ext uri="{FF2B5EF4-FFF2-40B4-BE49-F238E27FC236}">
                <a16:creationId xmlns:a16="http://schemas.microsoft.com/office/drawing/2014/main" id="{E7B8C1A3-1638-276E-3A86-DA05D1B90346}"/>
              </a:ext>
            </a:extLst>
          </p:cNvPr>
          <p:cNvSpPr txBox="1"/>
          <p:nvPr/>
        </p:nvSpPr>
        <p:spPr>
          <a:xfrm>
            <a:off x="299149" y="2468618"/>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1</a:t>
            </a:r>
          </a:p>
        </p:txBody>
      </p:sp>
      <p:sp>
        <p:nvSpPr>
          <p:cNvPr id="10" name="Freeform 10">
            <a:extLst>
              <a:ext uri="{FF2B5EF4-FFF2-40B4-BE49-F238E27FC236}">
                <a16:creationId xmlns:a16="http://schemas.microsoft.com/office/drawing/2014/main" id="{268CDBA7-0BCD-F947-C65E-2828E9238135}"/>
              </a:ext>
            </a:extLst>
          </p:cNvPr>
          <p:cNvSpPr/>
          <p:nvPr/>
        </p:nvSpPr>
        <p:spPr>
          <a:xfrm flipH="1">
            <a:off x="9512683" y="-10248"/>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1" name="Freeform 11">
            <a:extLst>
              <a:ext uri="{FF2B5EF4-FFF2-40B4-BE49-F238E27FC236}">
                <a16:creationId xmlns:a16="http://schemas.microsoft.com/office/drawing/2014/main" id="{4CCA5B07-2063-20E7-B149-4E7CB26F3811}"/>
              </a:ext>
            </a:extLst>
          </p:cNvPr>
          <p:cNvSpPr/>
          <p:nvPr/>
        </p:nvSpPr>
        <p:spPr>
          <a:xfrm>
            <a:off x="-227727"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2" name="Group 12">
            <a:extLst>
              <a:ext uri="{FF2B5EF4-FFF2-40B4-BE49-F238E27FC236}">
                <a16:creationId xmlns:a16="http://schemas.microsoft.com/office/drawing/2014/main" id="{88848959-DD4B-2284-C2F9-CBC320BCBA9D}"/>
              </a:ext>
            </a:extLst>
          </p:cNvPr>
          <p:cNvGrpSpPr/>
          <p:nvPr/>
        </p:nvGrpSpPr>
        <p:grpSpPr>
          <a:xfrm>
            <a:off x="187053" y="3626877"/>
            <a:ext cx="996338" cy="996338"/>
            <a:chOff x="0" y="0"/>
            <a:chExt cx="812800" cy="812800"/>
          </a:xfrm>
        </p:grpSpPr>
        <p:sp>
          <p:nvSpPr>
            <p:cNvPr id="13" name="Freeform 13">
              <a:extLst>
                <a:ext uri="{FF2B5EF4-FFF2-40B4-BE49-F238E27FC236}">
                  <a16:creationId xmlns:a16="http://schemas.microsoft.com/office/drawing/2014/main" id="{6A02B384-3A5F-8670-DAD8-0C031199847F}"/>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14" name="TextBox 14">
              <a:extLst>
                <a:ext uri="{FF2B5EF4-FFF2-40B4-BE49-F238E27FC236}">
                  <a16:creationId xmlns:a16="http://schemas.microsoft.com/office/drawing/2014/main" id="{4F3512ED-DE25-EA0D-2817-9291065F3854}"/>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grpSp>
        <p:nvGrpSpPr>
          <p:cNvPr id="15" name="Group 15">
            <a:extLst>
              <a:ext uri="{FF2B5EF4-FFF2-40B4-BE49-F238E27FC236}">
                <a16:creationId xmlns:a16="http://schemas.microsoft.com/office/drawing/2014/main" id="{DC53A5E8-2D33-AC83-1F26-046A3F9A223E}"/>
              </a:ext>
            </a:extLst>
          </p:cNvPr>
          <p:cNvGrpSpPr/>
          <p:nvPr/>
        </p:nvGrpSpPr>
        <p:grpSpPr>
          <a:xfrm>
            <a:off x="1247274" y="3626877"/>
            <a:ext cx="10757674" cy="996338"/>
            <a:chOff x="0" y="0"/>
            <a:chExt cx="12182433" cy="1128294"/>
          </a:xfrm>
        </p:grpSpPr>
        <p:sp>
          <p:nvSpPr>
            <p:cNvPr id="16" name="Freeform 16">
              <a:extLst>
                <a:ext uri="{FF2B5EF4-FFF2-40B4-BE49-F238E27FC236}">
                  <a16:creationId xmlns:a16="http://schemas.microsoft.com/office/drawing/2014/main" id="{0852D4B3-C63F-FE8B-6E61-381BA490C67D}"/>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7" name="TextBox 17">
              <a:extLst>
                <a:ext uri="{FF2B5EF4-FFF2-40B4-BE49-F238E27FC236}">
                  <a16:creationId xmlns:a16="http://schemas.microsoft.com/office/drawing/2014/main" id="{52549F3E-FEF2-796B-4438-35EB83EF51EC}"/>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id="{6C373ADB-E504-71C3-0CC7-0378447D17B2}"/>
              </a:ext>
            </a:extLst>
          </p:cNvPr>
          <p:cNvGrpSpPr/>
          <p:nvPr/>
        </p:nvGrpSpPr>
        <p:grpSpPr>
          <a:xfrm>
            <a:off x="1247274" y="5096276"/>
            <a:ext cx="10757674" cy="996338"/>
            <a:chOff x="0" y="0"/>
            <a:chExt cx="12182433" cy="1128294"/>
          </a:xfrm>
        </p:grpSpPr>
        <p:sp>
          <p:nvSpPr>
            <p:cNvPr id="19" name="Freeform 19">
              <a:extLst>
                <a:ext uri="{FF2B5EF4-FFF2-40B4-BE49-F238E27FC236}">
                  <a16:creationId xmlns:a16="http://schemas.microsoft.com/office/drawing/2014/main" id="{8F598164-7C1B-22A1-16D8-17507078D518}"/>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20" name="TextBox 20">
              <a:extLst>
                <a:ext uri="{FF2B5EF4-FFF2-40B4-BE49-F238E27FC236}">
                  <a16:creationId xmlns:a16="http://schemas.microsoft.com/office/drawing/2014/main" id="{C1C7497F-6C0A-8A03-B056-1F24D58901F1}"/>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8662080B-49DF-AC72-7239-B3C234ED1454}"/>
              </a:ext>
            </a:extLst>
          </p:cNvPr>
          <p:cNvGrpSpPr/>
          <p:nvPr/>
        </p:nvGrpSpPr>
        <p:grpSpPr>
          <a:xfrm>
            <a:off x="187053" y="5096276"/>
            <a:ext cx="996338" cy="996338"/>
            <a:chOff x="0" y="0"/>
            <a:chExt cx="812800" cy="812800"/>
          </a:xfrm>
        </p:grpSpPr>
        <p:sp>
          <p:nvSpPr>
            <p:cNvPr id="22" name="Freeform 22">
              <a:extLst>
                <a:ext uri="{FF2B5EF4-FFF2-40B4-BE49-F238E27FC236}">
                  <a16:creationId xmlns:a16="http://schemas.microsoft.com/office/drawing/2014/main" id="{7C1B8731-567E-4517-9802-32496F4D2838}"/>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id="{1AB23439-C9C0-ACB6-CA61-33EC6E4DBDA3}"/>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24" name="TextBox 24">
            <a:extLst>
              <a:ext uri="{FF2B5EF4-FFF2-40B4-BE49-F238E27FC236}">
                <a16:creationId xmlns:a16="http://schemas.microsoft.com/office/drawing/2014/main" id="{0E7D3A97-9284-8C20-72B9-26776A9379A7}"/>
              </a:ext>
            </a:extLst>
          </p:cNvPr>
          <p:cNvSpPr txBox="1"/>
          <p:nvPr/>
        </p:nvSpPr>
        <p:spPr>
          <a:xfrm>
            <a:off x="1823590" y="540742"/>
            <a:ext cx="7856388" cy="820738"/>
          </a:xfrm>
          <a:prstGeom prst="rect">
            <a:avLst/>
          </a:prstGeom>
        </p:spPr>
        <p:txBody>
          <a:bodyPr wrap="square" lIns="0" tIns="0" rIns="0" bIns="0" rtlCol="0" anchor="t">
            <a:spAutoFit/>
          </a:bodyPr>
          <a:lstStyle/>
          <a:p>
            <a:pPr algn="ctr">
              <a:lnSpc>
                <a:spcPts val="3180"/>
              </a:lnSpc>
            </a:pPr>
            <a:r>
              <a:rPr lang="en-US" sz="3000" spc="-150" dirty="0">
                <a:solidFill>
                  <a:srgbClr val="334C8A"/>
                </a:solidFill>
                <a:latin typeface="League Spartan"/>
              </a:rPr>
              <a:t>Advantages of Domiciliary Care (</a:t>
            </a:r>
            <a:r>
              <a:rPr lang="en-US" sz="3000" spc="-150" dirty="0" err="1">
                <a:solidFill>
                  <a:srgbClr val="334C8A"/>
                </a:solidFill>
                <a:latin typeface="League Spartan"/>
              </a:rPr>
              <a:t>Dimitrovski</a:t>
            </a:r>
            <a:r>
              <a:rPr lang="en-US" sz="3000" spc="-150" dirty="0">
                <a:solidFill>
                  <a:srgbClr val="334C8A"/>
                </a:solidFill>
                <a:latin typeface="League Spartan"/>
              </a:rPr>
              <a:t>, 2023; </a:t>
            </a:r>
            <a:r>
              <a:rPr lang="en-US" sz="3000" spc="-150" dirty="0" err="1">
                <a:solidFill>
                  <a:srgbClr val="334C8A"/>
                </a:solidFill>
                <a:latin typeface="League Spartan"/>
              </a:rPr>
              <a:t>Chavdarovska</a:t>
            </a:r>
            <a:r>
              <a:rPr lang="en-US" sz="3000" spc="-150" dirty="0">
                <a:solidFill>
                  <a:srgbClr val="334C8A"/>
                </a:solidFill>
                <a:latin typeface="League Spartan"/>
              </a:rPr>
              <a:t>, 2023; Care24Seven, 2020)</a:t>
            </a:r>
          </a:p>
        </p:txBody>
      </p:sp>
      <p:sp>
        <p:nvSpPr>
          <p:cNvPr id="25" name="Freeform 25">
            <a:extLst>
              <a:ext uri="{FF2B5EF4-FFF2-40B4-BE49-F238E27FC236}">
                <a16:creationId xmlns:a16="http://schemas.microsoft.com/office/drawing/2014/main" id="{B027E6D8-EBBB-02DD-722D-B17E9552CAB5}"/>
              </a:ext>
            </a:extLst>
          </p:cNvPr>
          <p:cNvSpPr/>
          <p:nvPr/>
        </p:nvSpPr>
        <p:spPr>
          <a:xfrm>
            <a:off x="9679978" y="-10248"/>
            <a:ext cx="2344727" cy="2279270"/>
          </a:xfrm>
          <a:custGeom>
            <a:avLst/>
            <a:gdLst/>
            <a:ahLst/>
            <a:cxnLst/>
            <a:rect l="l" t="t" r="r" b="b"/>
            <a:pathLst>
              <a:path w="3517090" h="3418905">
                <a:moveTo>
                  <a:pt x="0" y="0"/>
                </a:moveTo>
                <a:lnTo>
                  <a:pt x="3517090" y="0"/>
                </a:lnTo>
                <a:lnTo>
                  <a:pt x="3517090" y="3418905"/>
                </a:lnTo>
                <a:lnTo>
                  <a:pt x="0" y="341890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6" name="TextBox 26">
            <a:extLst>
              <a:ext uri="{FF2B5EF4-FFF2-40B4-BE49-F238E27FC236}">
                <a16:creationId xmlns:a16="http://schemas.microsoft.com/office/drawing/2014/main" id="{1DCB8B01-FDEB-C5C7-8C29-BDE6BCE67DDD}"/>
              </a:ext>
            </a:extLst>
          </p:cNvPr>
          <p:cNvSpPr txBox="1"/>
          <p:nvPr/>
        </p:nvSpPr>
        <p:spPr>
          <a:xfrm>
            <a:off x="3363896" y="2282311"/>
            <a:ext cx="8387965"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Enables individuals to remain in the comfort and familiarity of their own homes, preserving their independence and autonomy.</a:t>
            </a:r>
          </a:p>
        </p:txBody>
      </p:sp>
      <p:sp>
        <p:nvSpPr>
          <p:cNvPr id="27" name="TextBox 27">
            <a:extLst>
              <a:ext uri="{FF2B5EF4-FFF2-40B4-BE49-F238E27FC236}">
                <a16:creationId xmlns:a16="http://schemas.microsoft.com/office/drawing/2014/main" id="{65D66871-5E68-D5F7-9916-2FCF228F12F4}"/>
              </a:ext>
            </a:extLst>
          </p:cNvPr>
          <p:cNvSpPr txBox="1"/>
          <p:nvPr/>
        </p:nvSpPr>
        <p:spPr>
          <a:xfrm>
            <a:off x="3363895" y="3675839"/>
            <a:ext cx="8493515" cy="822533"/>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Provides a sense of security and emotional well-being by allowing individuals to stay in their familiar surroundings, mitigating the risk of stress and disturbance associated with transitions to residential care settings.</a:t>
            </a:r>
          </a:p>
        </p:txBody>
      </p:sp>
      <p:sp>
        <p:nvSpPr>
          <p:cNvPr id="28" name="TextBox 28">
            <a:extLst>
              <a:ext uri="{FF2B5EF4-FFF2-40B4-BE49-F238E27FC236}">
                <a16:creationId xmlns:a16="http://schemas.microsoft.com/office/drawing/2014/main" id="{0CFDB57D-4931-99C1-4335-585D6C6BA8FA}"/>
              </a:ext>
            </a:extLst>
          </p:cNvPr>
          <p:cNvSpPr txBox="1"/>
          <p:nvPr/>
        </p:nvSpPr>
        <p:spPr>
          <a:xfrm>
            <a:off x="299149" y="4014172"/>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2</a:t>
            </a:r>
          </a:p>
        </p:txBody>
      </p:sp>
      <p:sp>
        <p:nvSpPr>
          <p:cNvPr id="29" name="TextBox 29">
            <a:extLst>
              <a:ext uri="{FF2B5EF4-FFF2-40B4-BE49-F238E27FC236}">
                <a16:creationId xmlns:a16="http://schemas.microsoft.com/office/drawing/2014/main" id="{393DE7E0-D085-DF05-BABF-5E0A2DEC552E}"/>
              </a:ext>
            </a:extLst>
          </p:cNvPr>
          <p:cNvSpPr txBox="1"/>
          <p:nvPr/>
        </p:nvSpPr>
        <p:spPr>
          <a:xfrm>
            <a:off x="3484916" y="5303022"/>
            <a:ext cx="8266945"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Allows individuals to preserve their daily routines, social connections, and community involvement, thereby contributing to a higher overall quality of life.</a:t>
            </a:r>
          </a:p>
        </p:txBody>
      </p:sp>
      <p:sp>
        <p:nvSpPr>
          <p:cNvPr id="30" name="TextBox 30">
            <a:extLst>
              <a:ext uri="{FF2B5EF4-FFF2-40B4-BE49-F238E27FC236}">
                <a16:creationId xmlns:a16="http://schemas.microsoft.com/office/drawing/2014/main" id="{A2AC0A0B-348A-70D5-F28D-9FB5DC0BCE26}"/>
              </a:ext>
            </a:extLst>
          </p:cNvPr>
          <p:cNvSpPr txBox="1"/>
          <p:nvPr/>
        </p:nvSpPr>
        <p:spPr>
          <a:xfrm>
            <a:off x="1347751" y="3816013"/>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FAMILIAR ENVIRONMENT:</a:t>
            </a:r>
          </a:p>
        </p:txBody>
      </p:sp>
      <p:sp>
        <p:nvSpPr>
          <p:cNvPr id="31" name="TextBox 31">
            <a:extLst>
              <a:ext uri="{FF2B5EF4-FFF2-40B4-BE49-F238E27FC236}">
                <a16:creationId xmlns:a16="http://schemas.microsoft.com/office/drawing/2014/main" id="{7E8CF07D-E0D1-4E13-6671-2F9E17D1B39C}"/>
              </a:ext>
            </a:extLst>
          </p:cNvPr>
          <p:cNvSpPr txBox="1"/>
          <p:nvPr/>
        </p:nvSpPr>
        <p:spPr>
          <a:xfrm>
            <a:off x="1347751" y="2392860"/>
            <a:ext cx="2016145" cy="269817"/>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INDEPENDENCE:</a:t>
            </a:r>
          </a:p>
        </p:txBody>
      </p:sp>
      <p:sp>
        <p:nvSpPr>
          <p:cNvPr id="32" name="TextBox 32">
            <a:extLst>
              <a:ext uri="{FF2B5EF4-FFF2-40B4-BE49-F238E27FC236}">
                <a16:creationId xmlns:a16="http://schemas.microsoft.com/office/drawing/2014/main" id="{DF0A77F0-9E1B-C119-8684-35210C1900B1}"/>
              </a:ext>
            </a:extLst>
          </p:cNvPr>
          <p:cNvSpPr txBox="1"/>
          <p:nvPr/>
        </p:nvSpPr>
        <p:spPr>
          <a:xfrm>
            <a:off x="299149" y="5483570"/>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3</a:t>
            </a:r>
          </a:p>
        </p:txBody>
      </p:sp>
      <p:sp>
        <p:nvSpPr>
          <p:cNvPr id="33" name="TextBox 33">
            <a:extLst>
              <a:ext uri="{FF2B5EF4-FFF2-40B4-BE49-F238E27FC236}">
                <a16:creationId xmlns:a16="http://schemas.microsoft.com/office/drawing/2014/main" id="{5C7F74D5-B8DF-4C4C-6A01-5149C81AC19E}"/>
              </a:ext>
            </a:extLst>
          </p:cNvPr>
          <p:cNvSpPr txBox="1"/>
          <p:nvPr/>
        </p:nvSpPr>
        <p:spPr>
          <a:xfrm>
            <a:off x="1265571" y="5285411"/>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MAINTAINING QUALITY OF LIFE:</a:t>
            </a:r>
          </a:p>
        </p:txBody>
      </p:sp>
    </p:spTree>
    <p:extLst>
      <p:ext uri="{BB962C8B-B14F-4D97-AF65-F5344CB8AC3E}">
        <p14:creationId xmlns:p14="http://schemas.microsoft.com/office/powerpoint/2010/main" val="24136095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BB8D1-F125-CF2A-4705-E1535F630AE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BC4E42D-19DD-15AC-9220-9268FA4C47B9}"/>
              </a:ext>
            </a:extLst>
          </p:cNvPr>
          <p:cNvGrpSpPr/>
          <p:nvPr/>
        </p:nvGrpSpPr>
        <p:grpSpPr>
          <a:xfrm>
            <a:off x="187053" y="2081322"/>
            <a:ext cx="996338" cy="996338"/>
            <a:chOff x="0" y="0"/>
            <a:chExt cx="812800" cy="812800"/>
          </a:xfrm>
        </p:grpSpPr>
        <p:sp>
          <p:nvSpPr>
            <p:cNvPr id="3" name="Freeform 3">
              <a:extLst>
                <a:ext uri="{FF2B5EF4-FFF2-40B4-BE49-F238E27FC236}">
                  <a16:creationId xmlns:a16="http://schemas.microsoft.com/office/drawing/2014/main" id="{71C22E23-355C-1755-194C-D5926252DC3F}"/>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4" name="TextBox 4">
              <a:extLst>
                <a:ext uri="{FF2B5EF4-FFF2-40B4-BE49-F238E27FC236}">
                  <a16:creationId xmlns:a16="http://schemas.microsoft.com/office/drawing/2014/main" id="{A566C335-9F8A-AE3E-A110-6D839E94ED98}"/>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5" name="TextBox 5">
            <a:extLst>
              <a:ext uri="{FF2B5EF4-FFF2-40B4-BE49-F238E27FC236}">
                <a16:creationId xmlns:a16="http://schemas.microsoft.com/office/drawing/2014/main" id="{D6350E8F-5887-706F-EE22-F9725574E386}"/>
              </a:ext>
            </a:extLst>
          </p:cNvPr>
          <p:cNvSpPr txBox="1"/>
          <p:nvPr/>
        </p:nvSpPr>
        <p:spPr>
          <a:xfrm>
            <a:off x="299149" y="2468618"/>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4</a:t>
            </a:r>
          </a:p>
        </p:txBody>
      </p:sp>
      <p:sp>
        <p:nvSpPr>
          <p:cNvPr id="6" name="Freeform 6">
            <a:extLst>
              <a:ext uri="{FF2B5EF4-FFF2-40B4-BE49-F238E27FC236}">
                <a16:creationId xmlns:a16="http://schemas.microsoft.com/office/drawing/2014/main" id="{BAE72BE2-B10F-53A4-A054-B3DA9D3B884B}"/>
              </a:ext>
            </a:extLst>
          </p:cNvPr>
          <p:cNvSpPr/>
          <p:nvPr/>
        </p:nvSpPr>
        <p:spPr>
          <a:xfrm flipH="1">
            <a:off x="9512683" y="-10248"/>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EDDFA428-D193-4A0D-B9A6-62B568BB1FB3}"/>
              </a:ext>
            </a:extLst>
          </p:cNvPr>
          <p:cNvSpPr/>
          <p:nvPr/>
        </p:nvSpPr>
        <p:spPr>
          <a:xfrm>
            <a:off x="-227727"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8" name="Group 8">
            <a:extLst>
              <a:ext uri="{FF2B5EF4-FFF2-40B4-BE49-F238E27FC236}">
                <a16:creationId xmlns:a16="http://schemas.microsoft.com/office/drawing/2014/main" id="{3B65411D-94B1-2C6F-1252-D40505D54102}"/>
              </a:ext>
            </a:extLst>
          </p:cNvPr>
          <p:cNvGrpSpPr/>
          <p:nvPr/>
        </p:nvGrpSpPr>
        <p:grpSpPr>
          <a:xfrm>
            <a:off x="187053" y="3626877"/>
            <a:ext cx="996338" cy="996338"/>
            <a:chOff x="0" y="0"/>
            <a:chExt cx="812800" cy="812800"/>
          </a:xfrm>
        </p:grpSpPr>
        <p:sp>
          <p:nvSpPr>
            <p:cNvPr id="9" name="Freeform 9">
              <a:extLst>
                <a:ext uri="{FF2B5EF4-FFF2-40B4-BE49-F238E27FC236}">
                  <a16:creationId xmlns:a16="http://schemas.microsoft.com/office/drawing/2014/main" id="{FD4CFC47-54C8-A8C4-5420-F46F98D6F55E}"/>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10" name="TextBox 10">
              <a:extLst>
                <a:ext uri="{FF2B5EF4-FFF2-40B4-BE49-F238E27FC236}">
                  <a16:creationId xmlns:a16="http://schemas.microsoft.com/office/drawing/2014/main" id="{9DDFD34C-AEAF-B174-C967-62A5571E11AD}"/>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id="{DEE5BF1A-1E83-3D49-D015-B2B6D5DAD055}"/>
              </a:ext>
            </a:extLst>
          </p:cNvPr>
          <p:cNvGrpSpPr/>
          <p:nvPr/>
        </p:nvGrpSpPr>
        <p:grpSpPr>
          <a:xfrm>
            <a:off x="1247274" y="2081322"/>
            <a:ext cx="10757674" cy="996338"/>
            <a:chOff x="0" y="0"/>
            <a:chExt cx="12182433" cy="1128294"/>
          </a:xfrm>
        </p:grpSpPr>
        <p:sp>
          <p:nvSpPr>
            <p:cNvPr id="12" name="Freeform 12">
              <a:extLst>
                <a:ext uri="{FF2B5EF4-FFF2-40B4-BE49-F238E27FC236}">
                  <a16:creationId xmlns:a16="http://schemas.microsoft.com/office/drawing/2014/main" id="{FBD2982B-D88C-5ABA-DB9B-66BBEA321938}"/>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3" name="TextBox 13">
              <a:extLst>
                <a:ext uri="{FF2B5EF4-FFF2-40B4-BE49-F238E27FC236}">
                  <a16:creationId xmlns:a16="http://schemas.microsoft.com/office/drawing/2014/main" id="{4C43B355-48FC-FD2A-227B-4892E996842D}"/>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FE41C15D-5D87-3EE4-DA95-77645A6C52D8}"/>
              </a:ext>
            </a:extLst>
          </p:cNvPr>
          <p:cNvSpPr/>
          <p:nvPr/>
        </p:nvSpPr>
        <p:spPr>
          <a:xfrm>
            <a:off x="-132418" y="1590312"/>
            <a:ext cx="6830067" cy="5267689"/>
          </a:xfrm>
          <a:custGeom>
            <a:avLst/>
            <a:gdLst/>
            <a:ahLst/>
            <a:cxnLst/>
            <a:rect l="l" t="t" r="r" b="b"/>
            <a:pathLst>
              <a:path w="10245100" h="7901533">
                <a:moveTo>
                  <a:pt x="0" y="0"/>
                </a:moveTo>
                <a:lnTo>
                  <a:pt x="10245100" y="0"/>
                </a:lnTo>
                <a:lnTo>
                  <a:pt x="10245100" y="7901533"/>
                </a:lnTo>
                <a:lnTo>
                  <a:pt x="0" y="79015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5" name="Group 15">
            <a:extLst>
              <a:ext uri="{FF2B5EF4-FFF2-40B4-BE49-F238E27FC236}">
                <a16:creationId xmlns:a16="http://schemas.microsoft.com/office/drawing/2014/main" id="{6567A070-B808-A41A-2EE0-63EEF3232005}"/>
              </a:ext>
            </a:extLst>
          </p:cNvPr>
          <p:cNvGrpSpPr/>
          <p:nvPr/>
        </p:nvGrpSpPr>
        <p:grpSpPr>
          <a:xfrm>
            <a:off x="1247274" y="3626877"/>
            <a:ext cx="10757674" cy="996338"/>
            <a:chOff x="0" y="0"/>
            <a:chExt cx="12182433" cy="1128294"/>
          </a:xfrm>
        </p:grpSpPr>
        <p:sp>
          <p:nvSpPr>
            <p:cNvPr id="16" name="Freeform 16">
              <a:extLst>
                <a:ext uri="{FF2B5EF4-FFF2-40B4-BE49-F238E27FC236}">
                  <a16:creationId xmlns:a16="http://schemas.microsoft.com/office/drawing/2014/main" id="{ABB1AB3F-9CC0-BE98-6D1A-32964D72D0CC}"/>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7" name="TextBox 17">
              <a:extLst>
                <a:ext uri="{FF2B5EF4-FFF2-40B4-BE49-F238E27FC236}">
                  <a16:creationId xmlns:a16="http://schemas.microsoft.com/office/drawing/2014/main" id="{0A334B0F-639A-F05E-88D1-65C98E12B163}"/>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id="{F6421DB7-4177-9F3B-FDA6-1B9B020F2C93}"/>
              </a:ext>
            </a:extLst>
          </p:cNvPr>
          <p:cNvGrpSpPr/>
          <p:nvPr/>
        </p:nvGrpSpPr>
        <p:grpSpPr>
          <a:xfrm>
            <a:off x="1247274" y="5096276"/>
            <a:ext cx="10757674" cy="996338"/>
            <a:chOff x="0" y="0"/>
            <a:chExt cx="12182433" cy="1128294"/>
          </a:xfrm>
        </p:grpSpPr>
        <p:sp>
          <p:nvSpPr>
            <p:cNvPr id="19" name="Freeform 19">
              <a:extLst>
                <a:ext uri="{FF2B5EF4-FFF2-40B4-BE49-F238E27FC236}">
                  <a16:creationId xmlns:a16="http://schemas.microsoft.com/office/drawing/2014/main" id="{5D24E657-C523-FA94-0B90-12ACE79E6A65}"/>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20" name="TextBox 20">
              <a:extLst>
                <a:ext uri="{FF2B5EF4-FFF2-40B4-BE49-F238E27FC236}">
                  <a16:creationId xmlns:a16="http://schemas.microsoft.com/office/drawing/2014/main" id="{4CED4E38-A4B3-6F01-C347-EF0D0098986F}"/>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6870B2D7-8CDE-3438-676A-B1D80DD36187}"/>
              </a:ext>
            </a:extLst>
          </p:cNvPr>
          <p:cNvGrpSpPr/>
          <p:nvPr/>
        </p:nvGrpSpPr>
        <p:grpSpPr>
          <a:xfrm>
            <a:off x="187053" y="5096276"/>
            <a:ext cx="996338" cy="996338"/>
            <a:chOff x="0" y="0"/>
            <a:chExt cx="812800" cy="812800"/>
          </a:xfrm>
        </p:grpSpPr>
        <p:sp>
          <p:nvSpPr>
            <p:cNvPr id="22" name="Freeform 22">
              <a:extLst>
                <a:ext uri="{FF2B5EF4-FFF2-40B4-BE49-F238E27FC236}">
                  <a16:creationId xmlns:a16="http://schemas.microsoft.com/office/drawing/2014/main" id="{65AC42A7-671F-9C54-44B0-C3B3B69859C4}"/>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id="{6F295CC8-9529-6062-970F-6259FF993313}"/>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24" name="Freeform 24">
            <a:extLst>
              <a:ext uri="{FF2B5EF4-FFF2-40B4-BE49-F238E27FC236}">
                <a16:creationId xmlns:a16="http://schemas.microsoft.com/office/drawing/2014/main" id="{2E1D9658-7581-D613-6C0E-E17AA4C79C37}"/>
              </a:ext>
            </a:extLst>
          </p:cNvPr>
          <p:cNvSpPr/>
          <p:nvPr/>
        </p:nvSpPr>
        <p:spPr>
          <a:xfrm>
            <a:off x="9512683" y="168281"/>
            <a:ext cx="2402765" cy="1922213"/>
          </a:xfrm>
          <a:custGeom>
            <a:avLst/>
            <a:gdLst/>
            <a:ahLst/>
            <a:cxnLst/>
            <a:rect l="l" t="t" r="r" b="b"/>
            <a:pathLst>
              <a:path w="3604148" h="2883319">
                <a:moveTo>
                  <a:pt x="0" y="0"/>
                </a:moveTo>
                <a:lnTo>
                  <a:pt x="3604149" y="0"/>
                </a:lnTo>
                <a:lnTo>
                  <a:pt x="3604149" y="2883319"/>
                </a:lnTo>
                <a:lnTo>
                  <a:pt x="0" y="288331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5" name="TextBox 25">
            <a:extLst>
              <a:ext uri="{FF2B5EF4-FFF2-40B4-BE49-F238E27FC236}">
                <a16:creationId xmlns:a16="http://schemas.microsoft.com/office/drawing/2014/main" id="{86AB44B4-D32D-6FDD-9BB3-3517788CB5F5}"/>
              </a:ext>
            </a:extLst>
          </p:cNvPr>
          <p:cNvSpPr txBox="1"/>
          <p:nvPr/>
        </p:nvSpPr>
        <p:spPr>
          <a:xfrm>
            <a:off x="299149" y="4014172"/>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5</a:t>
            </a:r>
          </a:p>
        </p:txBody>
      </p:sp>
      <p:sp>
        <p:nvSpPr>
          <p:cNvPr id="26" name="TextBox 26">
            <a:extLst>
              <a:ext uri="{FF2B5EF4-FFF2-40B4-BE49-F238E27FC236}">
                <a16:creationId xmlns:a16="http://schemas.microsoft.com/office/drawing/2014/main" id="{443DB314-0FCC-639A-9FEA-88C9F0865059}"/>
              </a:ext>
            </a:extLst>
          </p:cNvPr>
          <p:cNvSpPr txBox="1"/>
          <p:nvPr/>
        </p:nvSpPr>
        <p:spPr>
          <a:xfrm>
            <a:off x="1347751" y="3635400"/>
            <a:ext cx="2016145" cy="859723"/>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PROMOTES DIGNITY AND RESPECT: </a:t>
            </a:r>
          </a:p>
        </p:txBody>
      </p:sp>
      <p:sp>
        <p:nvSpPr>
          <p:cNvPr id="27" name="TextBox 27">
            <a:extLst>
              <a:ext uri="{FF2B5EF4-FFF2-40B4-BE49-F238E27FC236}">
                <a16:creationId xmlns:a16="http://schemas.microsoft.com/office/drawing/2014/main" id="{81627F83-95E5-605F-F7FC-D2B135A91E6C}"/>
              </a:ext>
            </a:extLst>
          </p:cNvPr>
          <p:cNvSpPr txBox="1"/>
          <p:nvPr/>
        </p:nvSpPr>
        <p:spPr>
          <a:xfrm>
            <a:off x="1347751" y="2270458"/>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FAMILY INVOLVEMENT:</a:t>
            </a:r>
          </a:p>
        </p:txBody>
      </p:sp>
      <p:sp>
        <p:nvSpPr>
          <p:cNvPr id="28" name="TextBox 28">
            <a:extLst>
              <a:ext uri="{FF2B5EF4-FFF2-40B4-BE49-F238E27FC236}">
                <a16:creationId xmlns:a16="http://schemas.microsoft.com/office/drawing/2014/main" id="{6C5CE7B3-51EE-C6FF-50B9-83CA1C388B10}"/>
              </a:ext>
            </a:extLst>
          </p:cNvPr>
          <p:cNvSpPr txBox="1"/>
          <p:nvPr/>
        </p:nvSpPr>
        <p:spPr>
          <a:xfrm>
            <a:off x="299149" y="5483570"/>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6</a:t>
            </a:r>
          </a:p>
        </p:txBody>
      </p:sp>
      <p:sp>
        <p:nvSpPr>
          <p:cNvPr id="29" name="TextBox 29">
            <a:extLst>
              <a:ext uri="{FF2B5EF4-FFF2-40B4-BE49-F238E27FC236}">
                <a16:creationId xmlns:a16="http://schemas.microsoft.com/office/drawing/2014/main" id="{E59B8785-3959-E4B1-5AA9-6C19B40268DE}"/>
              </a:ext>
            </a:extLst>
          </p:cNvPr>
          <p:cNvSpPr txBox="1"/>
          <p:nvPr/>
        </p:nvSpPr>
        <p:spPr>
          <a:xfrm>
            <a:off x="1265571" y="5285411"/>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FLEXIBILITY AND CONVENIENCE:</a:t>
            </a:r>
          </a:p>
        </p:txBody>
      </p:sp>
      <p:sp>
        <p:nvSpPr>
          <p:cNvPr id="30" name="TextBox 30">
            <a:extLst>
              <a:ext uri="{FF2B5EF4-FFF2-40B4-BE49-F238E27FC236}">
                <a16:creationId xmlns:a16="http://schemas.microsoft.com/office/drawing/2014/main" id="{1CB82D7B-818D-3FED-F174-FA1240CB7F2F}"/>
              </a:ext>
            </a:extLst>
          </p:cNvPr>
          <p:cNvSpPr txBox="1"/>
          <p:nvPr/>
        </p:nvSpPr>
        <p:spPr>
          <a:xfrm>
            <a:off x="3363895" y="2294165"/>
            <a:ext cx="864105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Facilitates greater involvement of family members in the caregiving process, fostering stronger family bonds and support networks.</a:t>
            </a:r>
          </a:p>
        </p:txBody>
      </p:sp>
      <p:sp>
        <p:nvSpPr>
          <p:cNvPr id="31" name="TextBox 31">
            <a:extLst>
              <a:ext uri="{FF2B5EF4-FFF2-40B4-BE49-F238E27FC236}">
                <a16:creationId xmlns:a16="http://schemas.microsoft.com/office/drawing/2014/main" id="{E9C25637-29F5-0E0F-986A-ACEDB6B2D59C}"/>
              </a:ext>
            </a:extLst>
          </p:cNvPr>
          <p:cNvSpPr txBox="1"/>
          <p:nvPr/>
        </p:nvSpPr>
        <p:spPr>
          <a:xfrm>
            <a:off x="3424405" y="3827866"/>
            <a:ext cx="852003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Upholds the dignity and respect of individuals by being more capable of providing care in a manner that honors their preferences, values, and cultural backgrounds.</a:t>
            </a:r>
          </a:p>
        </p:txBody>
      </p:sp>
      <p:sp>
        <p:nvSpPr>
          <p:cNvPr id="32" name="TextBox 32">
            <a:extLst>
              <a:ext uri="{FF2B5EF4-FFF2-40B4-BE49-F238E27FC236}">
                <a16:creationId xmlns:a16="http://schemas.microsoft.com/office/drawing/2014/main" id="{ADCC3908-CAC7-8E0B-609D-738372F5D3B9}"/>
              </a:ext>
            </a:extLst>
          </p:cNvPr>
          <p:cNvSpPr txBox="1"/>
          <p:nvPr/>
        </p:nvSpPr>
        <p:spPr>
          <a:xfrm>
            <a:off x="3363896" y="5303021"/>
            <a:ext cx="858054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Offers more flexible scheduling options and a wider range of services which can be tailored to meet individual needs and preferences.</a:t>
            </a:r>
          </a:p>
        </p:txBody>
      </p:sp>
      <p:sp>
        <p:nvSpPr>
          <p:cNvPr id="33" name="TextBox 33">
            <a:extLst>
              <a:ext uri="{FF2B5EF4-FFF2-40B4-BE49-F238E27FC236}">
                <a16:creationId xmlns:a16="http://schemas.microsoft.com/office/drawing/2014/main" id="{F4620042-7FA3-E40E-CD8C-05397C53A1E2}"/>
              </a:ext>
            </a:extLst>
          </p:cNvPr>
          <p:cNvSpPr txBox="1"/>
          <p:nvPr/>
        </p:nvSpPr>
        <p:spPr>
          <a:xfrm>
            <a:off x="2451591" y="540741"/>
            <a:ext cx="7061092" cy="820738"/>
          </a:xfrm>
          <a:prstGeom prst="rect">
            <a:avLst/>
          </a:prstGeom>
        </p:spPr>
        <p:txBody>
          <a:bodyPr wrap="square" lIns="0" tIns="0" rIns="0" bIns="0" rtlCol="0" anchor="t">
            <a:spAutoFit/>
          </a:bodyPr>
          <a:lstStyle/>
          <a:p>
            <a:pPr algn="ctr">
              <a:lnSpc>
                <a:spcPts val="3180"/>
              </a:lnSpc>
            </a:pPr>
            <a:r>
              <a:rPr lang="en-US" sz="3000" spc="-150" dirty="0">
                <a:solidFill>
                  <a:srgbClr val="334C8A"/>
                </a:solidFill>
                <a:latin typeface="League Spartan"/>
              </a:rPr>
              <a:t>Advantages of Domiciliary Care (</a:t>
            </a:r>
            <a:r>
              <a:rPr lang="en-US" sz="3000" spc="-150" dirty="0" err="1">
                <a:solidFill>
                  <a:srgbClr val="334C8A"/>
                </a:solidFill>
                <a:latin typeface="League Spartan"/>
              </a:rPr>
              <a:t>Dimitrovski</a:t>
            </a:r>
            <a:r>
              <a:rPr lang="en-US" sz="3000" spc="-150" dirty="0">
                <a:solidFill>
                  <a:srgbClr val="334C8A"/>
                </a:solidFill>
                <a:latin typeface="League Spartan"/>
              </a:rPr>
              <a:t>, 2023; </a:t>
            </a:r>
            <a:r>
              <a:rPr lang="en-US" sz="3000" spc="-150" dirty="0" err="1">
                <a:solidFill>
                  <a:srgbClr val="334C8A"/>
                </a:solidFill>
                <a:latin typeface="League Spartan"/>
              </a:rPr>
              <a:t>Chavdarovska</a:t>
            </a:r>
            <a:r>
              <a:rPr lang="en-US" sz="3000" spc="-150" dirty="0">
                <a:solidFill>
                  <a:srgbClr val="334C8A"/>
                </a:solidFill>
                <a:latin typeface="League Spartan"/>
              </a:rPr>
              <a:t>, 2023; </a:t>
            </a:r>
            <a:r>
              <a:rPr lang="en-US" sz="3000" spc="-150" dirty="0" err="1">
                <a:solidFill>
                  <a:srgbClr val="334C8A"/>
                </a:solidFill>
                <a:latin typeface="League Spartan"/>
              </a:rPr>
              <a:t>Calauz</a:t>
            </a:r>
            <a:r>
              <a:rPr lang="en-US" sz="3000" spc="-150" dirty="0">
                <a:solidFill>
                  <a:srgbClr val="334C8A"/>
                </a:solidFill>
                <a:latin typeface="League Spartan"/>
              </a:rPr>
              <a:t> , 2023)</a:t>
            </a:r>
          </a:p>
        </p:txBody>
      </p:sp>
    </p:spTree>
    <p:extLst>
      <p:ext uri="{BB962C8B-B14F-4D97-AF65-F5344CB8AC3E}">
        <p14:creationId xmlns:p14="http://schemas.microsoft.com/office/powerpoint/2010/main" val="35148316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44814-A8B9-A322-F5C5-15498F9A2DE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C8EDD8E-C4EE-CDC4-647B-B109D74F2690}"/>
              </a:ext>
            </a:extLst>
          </p:cNvPr>
          <p:cNvSpPr/>
          <p:nvPr/>
        </p:nvSpPr>
        <p:spPr>
          <a:xfrm>
            <a:off x="2914091"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9C2ED87C-AE2D-2A92-0760-D81CB1E8B9C0}"/>
              </a:ext>
            </a:extLst>
          </p:cNvPr>
          <p:cNvSpPr/>
          <p:nvPr/>
        </p:nvSpPr>
        <p:spPr>
          <a:xfrm>
            <a:off x="5582446"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E5DEB375-0DBA-D900-FCB8-7A9B1A380C06}"/>
              </a:ext>
            </a:extLst>
          </p:cNvPr>
          <p:cNvSpPr/>
          <p:nvPr/>
        </p:nvSpPr>
        <p:spPr>
          <a:xfrm>
            <a:off x="5613456" y="3657482"/>
            <a:ext cx="3559197" cy="3559197"/>
          </a:xfrm>
          <a:custGeom>
            <a:avLst/>
            <a:gdLst/>
            <a:ahLst/>
            <a:cxnLst/>
            <a:rect l="l" t="t" r="r" b="b"/>
            <a:pathLst>
              <a:path w="5338796" h="5338796">
                <a:moveTo>
                  <a:pt x="0" y="0"/>
                </a:moveTo>
                <a:lnTo>
                  <a:pt x="5338797" y="0"/>
                </a:lnTo>
                <a:lnTo>
                  <a:pt x="5338797" y="5338796"/>
                </a:lnTo>
                <a:lnTo>
                  <a:pt x="0" y="5338796"/>
                </a:lnTo>
                <a:lnTo>
                  <a:pt x="0" y="0"/>
                </a:lnTo>
                <a:close/>
              </a:path>
            </a:pathLst>
          </a:custGeom>
          <a:blipFill>
            <a:blip r:embed="rId4"/>
            <a:stretch>
              <a:fillRect/>
            </a:stretch>
          </a:blipFill>
        </p:spPr>
        <p:txBody>
          <a:bodyPr/>
          <a:lstStyle/>
          <a:p>
            <a:endParaRPr lang="en-US"/>
          </a:p>
        </p:txBody>
      </p:sp>
      <p:sp>
        <p:nvSpPr>
          <p:cNvPr id="5" name="Freeform 5">
            <a:extLst>
              <a:ext uri="{FF2B5EF4-FFF2-40B4-BE49-F238E27FC236}">
                <a16:creationId xmlns:a16="http://schemas.microsoft.com/office/drawing/2014/main" id="{A83A1C21-CA8B-CE76-9103-70FB9D0709BD}"/>
              </a:ext>
            </a:extLst>
          </p:cNvPr>
          <p:cNvSpPr/>
          <p:nvPr/>
        </p:nvSpPr>
        <p:spPr>
          <a:xfrm>
            <a:off x="5582446" y="365748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1024028B-3692-8915-9613-A2280D60A2F4}"/>
              </a:ext>
            </a:extLst>
          </p:cNvPr>
          <p:cNvSpPr/>
          <p:nvPr/>
        </p:nvSpPr>
        <p:spPr>
          <a:xfrm rot="-5400000" flipV="1">
            <a:off x="-1255776" y="12557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5">
              <a:alphaModFix amt="65000"/>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AutoShape 7">
            <a:extLst>
              <a:ext uri="{FF2B5EF4-FFF2-40B4-BE49-F238E27FC236}">
                <a16:creationId xmlns:a16="http://schemas.microsoft.com/office/drawing/2014/main" id="{29550BDA-A07F-31E2-438F-01C42701D06C}"/>
              </a:ext>
            </a:extLst>
          </p:cNvPr>
          <p:cNvSpPr/>
          <p:nvPr/>
        </p:nvSpPr>
        <p:spPr>
          <a:xfrm flipV="1">
            <a:off x="1182625" y="1257551"/>
            <a:ext cx="831855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8" name="Group 8">
            <a:extLst>
              <a:ext uri="{FF2B5EF4-FFF2-40B4-BE49-F238E27FC236}">
                <a16:creationId xmlns:a16="http://schemas.microsoft.com/office/drawing/2014/main" id="{2368E7CE-86BE-1A6F-4A9C-64E10322488B}"/>
              </a:ext>
            </a:extLst>
          </p:cNvPr>
          <p:cNvGrpSpPr/>
          <p:nvPr/>
        </p:nvGrpSpPr>
        <p:grpSpPr>
          <a:xfrm>
            <a:off x="2700196" y="1759124"/>
            <a:ext cx="638482" cy="638482"/>
            <a:chOff x="0" y="0"/>
            <a:chExt cx="812800" cy="812800"/>
          </a:xfrm>
        </p:grpSpPr>
        <p:sp>
          <p:nvSpPr>
            <p:cNvPr id="9" name="Freeform 9">
              <a:extLst>
                <a:ext uri="{FF2B5EF4-FFF2-40B4-BE49-F238E27FC236}">
                  <a16:creationId xmlns:a16="http://schemas.microsoft.com/office/drawing/2014/main" id="{4B6A7628-FE82-AFBF-683D-06ECACF9E73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10" name="TextBox 10">
              <a:extLst>
                <a:ext uri="{FF2B5EF4-FFF2-40B4-BE49-F238E27FC236}">
                  <a16:creationId xmlns:a16="http://schemas.microsoft.com/office/drawing/2014/main" id="{22C61DEA-3D29-651A-F0A4-D5008BFA9435}"/>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id="{D2735BD8-AF1A-6965-C7CA-8D4EAECB6A32}"/>
              </a:ext>
            </a:extLst>
          </p:cNvPr>
          <p:cNvGrpSpPr/>
          <p:nvPr/>
        </p:nvGrpSpPr>
        <p:grpSpPr>
          <a:xfrm>
            <a:off x="1563468" y="2270243"/>
            <a:ext cx="2946901" cy="480489"/>
            <a:chOff x="0" y="0"/>
            <a:chExt cx="1164208" cy="189823"/>
          </a:xfrm>
        </p:grpSpPr>
        <p:sp>
          <p:nvSpPr>
            <p:cNvPr id="12" name="Freeform 12">
              <a:extLst>
                <a:ext uri="{FF2B5EF4-FFF2-40B4-BE49-F238E27FC236}">
                  <a16:creationId xmlns:a16="http://schemas.microsoft.com/office/drawing/2014/main" id="{D9C19CCF-48DB-3471-CC49-3A72AC3A999C}"/>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id="{D57DD521-DE5E-2DAA-8B26-B9C59B712AC9}"/>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3F90C844-8EBE-FDB0-59D3-7F2C9E5F8AF3}"/>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5">
              <a:alphaModFix amt="65000"/>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5" name="Freeform 15">
            <a:extLst>
              <a:ext uri="{FF2B5EF4-FFF2-40B4-BE49-F238E27FC236}">
                <a16:creationId xmlns:a16="http://schemas.microsoft.com/office/drawing/2014/main" id="{D339BBBC-A36B-5E6E-A20E-7A34EEC47C1F}"/>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6" name="Freeform 16">
            <a:extLst>
              <a:ext uri="{FF2B5EF4-FFF2-40B4-BE49-F238E27FC236}">
                <a16:creationId xmlns:a16="http://schemas.microsoft.com/office/drawing/2014/main" id="{7F884B5D-D490-A4B0-1249-7858BBFDD4FA}"/>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17" name="Group 17">
            <a:extLst>
              <a:ext uri="{FF2B5EF4-FFF2-40B4-BE49-F238E27FC236}">
                <a16:creationId xmlns:a16="http://schemas.microsoft.com/office/drawing/2014/main" id="{F2691CC9-269E-915F-D511-864B444860A9}"/>
              </a:ext>
            </a:extLst>
          </p:cNvPr>
          <p:cNvGrpSpPr/>
          <p:nvPr/>
        </p:nvGrpSpPr>
        <p:grpSpPr>
          <a:xfrm>
            <a:off x="7206364" y="1748460"/>
            <a:ext cx="638482" cy="638482"/>
            <a:chOff x="0" y="0"/>
            <a:chExt cx="812800" cy="812800"/>
          </a:xfrm>
        </p:grpSpPr>
        <p:sp>
          <p:nvSpPr>
            <p:cNvPr id="18" name="Freeform 18">
              <a:extLst>
                <a:ext uri="{FF2B5EF4-FFF2-40B4-BE49-F238E27FC236}">
                  <a16:creationId xmlns:a16="http://schemas.microsoft.com/office/drawing/2014/main" id="{C904F7BB-7501-3D70-6FCF-63A71F97D95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id="{66DDA16D-4061-1BB2-6B8C-F2273A4E5EBA}"/>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0" name="Group 20">
            <a:extLst>
              <a:ext uri="{FF2B5EF4-FFF2-40B4-BE49-F238E27FC236}">
                <a16:creationId xmlns:a16="http://schemas.microsoft.com/office/drawing/2014/main" id="{BD82F83F-51B8-4A9F-08F7-CBC4583CCC52}"/>
              </a:ext>
            </a:extLst>
          </p:cNvPr>
          <p:cNvGrpSpPr/>
          <p:nvPr/>
        </p:nvGrpSpPr>
        <p:grpSpPr>
          <a:xfrm>
            <a:off x="6069636" y="2259580"/>
            <a:ext cx="2946901" cy="480489"/>
            <a:chOff x="0" y="0"/>
            <a:chExt cx="1164208" cy="189823"/>
          </a:xfrm>
        </p:grpSpPr>
        <p:sp>
          <p:nvSpPr>
            <p:cNvPr id="21" name="Freeform 21">
              <a:extLst>
                <a:ext uri="{FF2B5EF4-FFF2-40B4-BE49-F238E27FC236}">
                  <a16:creationId xmlns:a16="http://schemas.microsoft.com/office/drawing/2014/main" id="{55B338A9-9F2B-AE2D-F5AA-13A76926C898}"/>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2" name="TextBox 22">
              <a:extLst>
                <a:ext uri="{FF2B5EF4-FFF2-40B4-BE49-F238E27FC236}">
                  <a16:creationId xmlns:a16="http://schemas.microsoft.com/office/drawing/2014/main" id="{21CFAD56-E8A2-2CEA-CFBE-340F20E69206}"/>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grpSp>
        <p:nvGrpSpPr>
          <p:cNvPr id="23" name="Group 23">
            <a:extLst>
              <a:ext uri="{FF2B5EF4-FFF2-40B4-BE49-F238E27FC236}">
                <a16:creationId xmlns:a16="http://schemas.microsoft.com/office/drawing/2014/main" id="{28374B36-CB7A-2C17-DA54-FBE56F784B53}"/>
              </a:ext>
            </a:extLst>
          </p:cNvPr>
          <p:cNvGrpSpPr/>
          <p:nvPr/>
        </p:nvGrpSpPr>
        <p:grpSpPr>
          <a:xfrm>
            <a:off x="4465200" y="4279900"/>
            <a:ext cx="638482" cy="638482"/>
            <a:chOff x="0" y="0"/>
            <a:chExt cx="812800" cy="812800"/>
          </a:xfrm>
        </p:grpSpPr>
        <p:sp>
          <p:nvSpPr>
            <p:cNvPr id="24" name="Freeform 24">
              <a:extLst>
                <a:ext uri="{FF2B5EF4-FFF2-40B4-BE49-F238E27FC236}">
                  <a16:creationId xmlns:a16="http://schemas.microsoft.com/office/drawing/2014/main" id="{3DEA2425-2386-4320-C4C7-6431235FB8A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5" name="TextBox 25">
              <a:extLst>
                <a:ext uri="{FF2B5EF4-FFF2-40B4-BE49-F238E27FC236}">
                  <a16:creationId xmlns:a16="http://schemas.microsoft.com/office/drawing/2014/main" id="{47B88DC1-4C60-2F9E-4F92-879BDC525F9F}"/>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6" name="Group 26">
            <a:extLst>
              <a:ext uri="{FF2B5EF4-FFF2-40B4-BE49-F238E27FC236}">
                <a16:creationId xmlns:a16="http://schemas.microsoft.com/office/drawing/2014/main" id="{B803443E-E2BF-4987-65CC-F4E54C89342B}"/>
              </a:ext>
            </a:extLst>
          </p:cNvPr>
          <p:cNvGrpSpPr/>
          <p:nvPr/>
        </p:nvGrpSpPr>
        <p:grpSpPr>
          <a:xfrm>
            <a:off x="3328472" y="4791020"/>
            <a:ext cx="2946901" cy="480489"/>
            <a:chOff x="0" y="0"/>
            <a:chExt cx="1164208" cy="189823"/>
          </a:xfrm>
        </p:grpSpPr>
        <p:sp>
          <p:nvSpPr>
            <p:cNvPr id="27" name="Freeform 27">
              <a:extLst>
                <a:ext uri="{FF2B5EF4-FFF2-40B4-BE49-F238E27FC236}">
                  <a16:creationId xmlns:a16="http://schemas.microsoft.com/office/drawing/2014/main" id="{1D27D502-B15D-DD36-3418-7E7EABB14A7A}"/>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8" name="TextBox 28">
              <a:extLst>
                <a:ext uri="{FF2B5EF4-FFF2-40B4-BE49-F238E27FC236}">
                  <a16:creationId xmlns:a16="http://schemas.microsoft.com/office/drawing/2014/main" id="{C859ED14-F53C-92B0-0A63-B588CD6C4074}"/>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29" name="Freeform 29">
            <a:extLst>
              <a:ext uri="{FF2B5EF4-FFF2-40B4-BE49-F238E27FC236}">
                <a16:creationId xmlns:a16="http://schemas.microsoft.com/office/drawing/2014/main" id="{37750468-C890-2916-6608-2ED9C80C1291}"/>
              </a:ext>
            </a:extLst>
          </p:cNvPr>
          <p:cNvSpPr/>
          <p:nvPr/>
        </p:nvSpPr>
        <p:spPr>
          <a:xfrm>
            <a:off x="9710733" y="483112"/>
            <a:ext cx="2133448" cy="4331874"/>
          </a:xfrm>
          <a:custGeom>
            <a:avLst/>
            <a:gdLst/>
            <a:ahLst/>
            <a:cxnLst/>
            <a:rect l="l" t="t" r="r" b="b"/>
            <a:pathLst>
              <a:path w="3200172" h="6497811">
                <a:moveTo>
                  <a:pt x="0" y="0"/>
                </a:moveTo>
                <a:lnTo>
                  <a:pt x="3200172" y="0"/>
                </a:lnTo>
                <a:lnTo>
                  <a:pt x="3200172" y="6497811"/>
                </a:lnTo>
                <a:lnTo>
                  <a:pt x="0" y="64978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grpSp>
        <p:nvGrpSpPr>
          <p:cNvPr id="30" name="Group 30">
            <a:extLst>
              <a:ext uri="{FF2B5EF4-FFF2-40B4-BE49-F238E27FC236}">
                <a16:creationId xmlns:a16="http://schemas.microsoft.com/office/drawing/2014/main" id="{DC7F9740-3BC6-A9BD-C4A0-B8CB61CBA83E}"/>
              </a:ext>
            </a:extLst>
          </p:cNvPr>
          <p:cNvGrpSpPr/>
          <p:nvPr/>
        </p:nvGrpSpPr>
        <p:grpSpPr>
          <a:xfrm>
            <a:off x="9713512" y="4279900"/>
            <a:ext cx="638482" cy="638482"/>
            <a:chOff x="0" y="0"/>
            <a:chExt cx="812800" cy="812800"/>
          </a:xfrm>
        </p:grpSpPr>
        <p:sp>
          <p:nvSpPr>
            <p:cNvPr id="31" name="Freeform 31">
              <a:extLst>
                <a:ext uri="{FF2B5EF4-FFF2-40B4-BE49-F238E27FC236}">
                  <a16:creationId xmlns:a16="http://schemas.microsoft.com/office/drawing/2014/main" id="{4EE08B7C-B700-E9CA-0014-7781D1D9091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32" name="TextBox 32">
              <a:extLst>
                <a:ext uri="{FF2B5EF4-FFF2-40B4-BE49-F238E27FC236}">
                  <a16:creationId xmlns:a16="http://schemas.microsoft.com/office/drawing/2014/main" id="{D1EC8172-0203-AC1F-7E1F-453209FB54B4}"/>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33" name="Group 33">
            <a:extLst>
              <a:ext uri="{FF2B5EF4-FFF2-40B4-BE49-F238E27FC236}">
                <a16:creationId xmlns:a16="http://schemas.microsoft.com/office/drawing/2014/main" id="{C2308C4B-E36F-5FB0-BB7E-5434EC6864EC}"/>
              </a:ext>
            </a:extLst>
          </p:cNvPr>
          <p:cNvGrpSpPr/>
          <p:nvPr/>
        </p:nvGrpSpPr>
        <p:grpSpPr>
          <a:xfrm>
            <a:off x="8576784" y="4791020"/>
            <a:ext cx="2946901" cy="480489"/>
            <a:chOff x="0" y="0"/>
            <a:chExt cx="1164208" cy="189823"/>
          </a:xfrm>
        </p:grpSpPr>
        <p:sp>
          <p:nvSpPr>
            <p:cNvPr id="34" name="Freeform 34">
              <a:extLst>
                <a:ext uri="{FF2B5EF4-FFF2-40B4-BE49-F238E27FC236}">
                  <a16:creationId xmlns:a16="http://schemas.microsoft.com/office/drawing/2014/main" id="{3DD87566-B197-4D67-9B78-FED7E079F8FF}"/>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35" name="TextBox 35">
              <a:extLst>
                <a:ext uri="{FF2B5EF4-FFF2-40B4-BE49-F238E27FC236}">
                  <a16:creationId xmlns:a16="http://schemas.microsoft.com/office/drawing/2014/main" id="{43801DD5-ACB4-B953-F0F5-826D9BE59247}"/>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36" name="TextBox 36">
            <a:extLst>
              <a:ext uri="{FF2B5EF4-FFF2-40B4-BE49-F238E27FC236}">
                <a16:creationId xmlns:a16="http://schemas.microsoft.com/office/drawing/2014/main" id="{5DEE88EF-2112-C1DB-EB53-D8C5D956AA0C}"/>
              </a:ext>
            </a:extLst>
          </p:cNvPr>
          <p:cNvSpPr txBox="1"/>
          <p:nvPr/>
        </p:nvSpPr>
        <p:spPr>
          <a:xfrm>
            <a:off x="1304937" y="2852331"/>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Moving into a residential care facility leads to a loss of independence and autonomy, as individuals must adhere to the facility's rules and routines.</a:t>
            </a:r>
          </a:p>
        </p:txBody>
      </p:sp>
      <p:sp>
        <p:nvSpPr>
          <p:cNvPr id="37" name="TextBox 37">
            <a:extLst>
              <a:ext uri="{FF2B5EF4-FFF2-40B4-BE49-F238E27FC236}">
                <a16:creationId xmlns:a16="http://schemas.microsoft.com/office/drawing/2014/main" id="{99A085BD-875A-2BBD-03F6-CCA72A053D8A}"/>
              </a:ext>
            </a:extLst>
          </p:cNvPr>
          <p:cNvSpPr txBox="1"/>
          <p:nvPr/>
        </p:nvSpPr>
        <p:spPr>
          <a:xfrm>
            <a:off x="3069941" y="53731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Residents typically have limited privacy in residential care settings, as they have to share living spaces, dining areas, and recreational facilities with other residents.</a:t>
            </a:r>
          </a:p>
        </p:txBody>
      </p:sp>
      <p:sp>
        <p:nvSpPr>
          <p:cNvPr id="38" name="Freeform 38">
            <a:extLst>
              <a:ext uri="{FF2B5EF4-FFF2-40B4-BE49-F238E27FC236}">
                <a16:creationId xmlns:a16="http://schemas.microsoft.com/office/drawing/2014/main" id="{D166ADDC-2689-70D9-73AA-5DAA98738DB0}"/>
              </a:ext>
            </a:extLst>
          </p:cNvPr>
          <p:cNvSpPr/>
          <p:nvPr/>
        </p:nvSpPr>
        <p:spPr>
          <a:xfrm>
            <a:off x="-326719" y="3657482"/>
            <a:ext cx="3665396" cy="3303438"/>
          </a:xfrm>
          <a:custGeom>
            <a:avLst/>
            <a:gdLst/>
            <a:ahLst/>
            <a:cxnLst/>
            <a:rect l="l" t="t" r="r" b="b"/>
            <a:pathLst>
              <a:path w="5498094" h="4955157">
                <a:moveTo>
                  <a:pt x="0" y="0"/>
                </a:moveTo>
                <a:lnTo>
                  <a:pt x="5498094" y="0"/>
                </a:lnTo>
                <a:lnTo>
                  <a:pt x="5498094" y="4955157"/>
                </a:lnTo>
                <a:lnTo>
                  <a:pt x="0" y="495515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39" name="TextBox 39">
            <a:extLst>
              <a:ext uri="{FF2B5EF4-FFF2-40B4-BE49-F238E27FC236}">
                <a16:creationId xmlns:a16="http://schemas.microsoft.com/office/drawing/2014/main" id="{4BE659F2-138D-7B83-EE45-4298E8C82F73}"/>
              </a:ext>
            </a:extLst>
          </p:cNvPr>
          <p:cNvSpPr txBox="1"/>
          <p:nvPr/>
        </p:nvSpPr>
        <p:spPr>
          <a:xfrm>
            <a:off x="0" y="150475"/>
            <a:ext cx="10427565" cy="448841"/>
          </a:xfrm>
          <a:prstGeom prst="rect">
            <a:avLst/>
          </a:prstGeom>
        </p:spPr>
        <p:txBody>
          <a:bodyPr lIns="0" tIns="0" rIns="0" bIns="0" rtlCol="0" anchor="t">
            <a:spAutoFit/>
          </a:bodyPr>
          <a:lstStyle/>
          <a:p>
            <a:pPr algn="ctr">
              <a:lnSpc>
                <a:spcPts val="3534"/>
              </a:lnSpc>
            </a:pPr>
            <a:r>
              <a:rPr lang="en-US" sz="3334" spc="-167">
                <a:solidFill>
                  <a:srgbClr val="334C8A"/>
                </a:solidFill>
                <a:latin typeface="League Spartan"/>
              </a:rPr>
              <a:t>Disadvantages of Residential Care (Pullar, 2017; Pike, 2018)</a:t>
            </a:r>
          </a:p>
        </p:txBody>
      </p:sp>
      <p:sp>
        <p:nvSpPr>
          <p:cNvPr id="40" name="TextBox 40">
            <a:extLst>
              <a:ext uri="{FF2B5EF4-FFF2-40B4-BE49-F238E27FC236}">
                <a16:creationId xmlns:a16="http://schemas.microsoft.com/office/drawing/2014/main" id="{DF85A59B-09BC-9EE7-B493-D993858F7FAA}"/>
              </a:ext>
            </a:extLst>
          </p:cNvPr>
          <p:cNvSpPr txBox="1"/>
          <p:nvPr/>
        </p:nvSpPr>
        <p:spPr>
          <a:xfrm>
            <a:off x="2669111" y="1902036"/>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1</a:t>
            </a:r>
          </a:p>
        </p:txBody>
      </p:sp>
      <p:sp>
        <p:nvSpPr>
          <p:cNvPr id="41" name="TextBox 41">
            <a:extLst>
              <a:ext uri="{FF2B5EF4-FFF2-40B4-BE49-F238E27FC236}">
                <a16:creationId xmlns:a16="http://schemas.microsoft.com/office/drawing/2014/main" id="{BC0D1955-7C8D-106D-2F8E-49D3B0832551}"/>
              </a:ext>
            </a:extLst>
          </p:cNvPr>
          <p:cNvSpPr txBox="1"/>
          <p:nvPr/>
        </p:nvSpPr>
        <p:spPr>
          <a:xfrm>
            <a:off x="1742840" y="2405712"/>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Loss of Independence</a:t>
            </a:r>
          </a:p>
        </p:txBody>
      </p:sp>
      <p:sp>
        <p:nvSpPr>
          <p:cNvPr id="42" name="TextBox 42">
            <a:extLst>
              <a:ext uri="{FF2B5EF4-FFF2-40B4-BE49-F238E27FC236}">
                <a16:creationId xmlns:a16="http://schemas.microsoft.com/office/drawing/2014/main" id="{0DC08200-D9D9-9785-DE0C-81E094EEF616}"/>
              </a:ext>
            </a:extLst>
          </p:cNvPr>
          <p:cNvSpPr txBox="1"/>
          <p:nvPr/>
        </p:nvSpPr>
        <p:spPr>
          <a:xfrm>
            <a:off x="7175279" y="189137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2</a:t>
            </a:r>
          </a:p>
        </p:txBody>
      </p:sp>
      <p:sp>
        <p:nvSpPr>
          <p:cNvPr id="43" name="TextBox 43">
            <a:extLst>
              <a:ext uri="{FF2B5EF4-FFF2-40B4-BE49-F238E27FC236}">
                <a16:creationId xmlns:a16="http://schemas.microsoft.com/office/drawing/2014/main" id="{BF8442A6-428E-0FD2-9181-130F6AB6FF08}"/>
              </a:ext>
            </a:extLst>
          </p:cNvPr>
          <p:cNvSpPr txBox="1"/>
          <p:nvPr/>
        </p:nvSpPr>
        <p:spPr>
          <a:xfrm>
            <a:off x="6249008" y="239504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Limited Control</a:t>
            </a:r>
          </a:p>
        </p:txBody>
      </p:sp>
      <p:sp>
        <p:nvSpPr>
          <p:cNvPr id="44" name="TextBox 44">
            <a:extLst>
              <a:ext uri="{FF2B5EF4-FFF2-40B4-BE49-F238E27FC236}">
                <a16:creationId xmlns:a16="http://schemas.microsoft.com/office/drawing/2014/main" id="{4C5DBF74-67F9-90EE-A9D5-F605DFF18041}"/>
              </a:ext>
            </a:extLst>
          </p:cNvPr>
          <p:cNvSpPr txBox="1"/>
          <p:nvPr/>
        </p:nvSpPr>
        <p:spPr>
          <a:xfrm>
            <a:off x="5811105" y="2841667"/>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Residents tyou say have limited control over their daily routines, schedules, and meal choices, with these aspects being dictated by the facility's policies and procedures.</a:t>
            </a:r>
          </a:p>
        </p:txBody>
      </p:sp>
      <p:sp>
        <p:nvSpPr>
          <p:cNvPr id="45" name="TextBox 45">
            <a:extLst>
              <a:ext uri="{FF2B5EF4-FFF2-40B4-BE49-F238E27FC236}">
                <a16:creationId xmlns:a16="http://schemas.microsoft.com/office/drawing/2014/main" id="{14C3A4A6-B5DB-7C6A-FE08-1B3689576DC8}"/>
              </a:ext>
            </a:extLst>
          </p:cNvPr>
          <p:cNvSpPr txBox="1"/>
          <p:nvPr/>
        </p:nvSpPr>
        <p:spPr>
          <a:xfrm>
            <a:off x="4434115" y="44228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3</a:t>
            </a:r>
          </a:p>
        </p:txBody>
      </p:sp>
      <p:sp>
        <p:nvSpPr>
          <p:cNvPr id="46" name="TextBox 46">
            <a:extLst>
              <a:ext uri="{FF2B5EF4-FFF2-40B4-BE49-F238E27FC236}">
                <a16:creationId xmlns:a16="http://schemas.microsoft.com/office/drawing/2014/main" id="{2CC97480-D24B-6A6D-8D1D-B848E2B94149}"/>
              </a:ext>
            </a:extLst>
          </p:cNvPr>
          <p:cNvSpPr txBox="1"/>
          <p:nvPr/>
        </p:nvSpPr>
        <p:spPr>
          <a:xfrm>
            <a:off x="3507844" y="492648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Limited Privacy</a:t>
            </a:r>
          </a:p>
        </p:txBody>
      </p:sp>
      <p:sp>
        <p:nvSpPr>
          <p:cNvPr id="47" name="TextBox 47">
            <a:extLst>
              <a:ext uri="{FF2B5EF4-FFF2-40B4-BE49-F238E27FC236}">
                <a16:creationId xmlns:a16="http://schemas.microsoft.com/office/drawing/2014/main" id="{D68CE6DD-1EFE-1809-2C4C-32E8BE482F96}"/>
              </a:ext>
            </a:extLst>
          </p:cNvPr>
          <p:cNvSpPr txBox="1"/>
          <p:nvPr/>
        </p:nvSpPr>
        <p:spPr>
          <a:xfrm>
            <a:off x="9682427" y="44228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4</a:t>
            </a:r>
          </a:p>
        </p:txBody>
      </p:sp>
      <p:sp>
        <p:nvSpPr>
          <p:cNvPr id="48" name="TextBox 48">
            <a:extLst>
              <a:ext uri="{FF2B5EF4-FFF2-40B4-BE49-F238E27FC236}">
                <a16:creationId xmlns:a16="http://schemas.microsoft.com/office/drawing/2014/main" id="{2B4E204E-C5A9-8950-E63B-FC7B7F6F8F86}"/>
              </a:ext>
            </a:extLst>
          </p:cNvPr>
          <p:cNvSpPr txBox="1"/>
          <p:nvPr/>
        </p:nvSpPr>
        <p:spPr>
          <a:xfrm>
            <a:off x="8666470" y="4926489"/>
            <a:ext cx="276752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Difficulties in Adjusting</a:t>
            </a:r>
          </a:p>
        </p:txBody>
      </p:sp>
      <p:sp>
        <p:nvSpPr>
          <p:cNvPr id="49" name="TextBox 49">
            <a:extLst>
              <a:ext uri="{FF2B5EF4-FFF2-40B4-BE49-F238E27FC236}">
                <a16:creationId xmlns:a16="http://schemas.microsoft.com/office/drawing/2014/main" id="{6F3BE27C-FD4D-FB8F-B464-8FB323B62CF6}"/>
              </a:ext>
            </a:extLst>
          </p:cNvPr>
          <p:cNvSpPr txBox="1"/>
          <p:nvPr/>
        </p:nvSpPr>
        <p:spPr>
          <a:xfrm>
            <a:off x="8318253" y="53731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Transitioning to residential care can be emotionally challenging for individuals, leading to feelings of anxiety, depression, and a sense of loss.</a:t>
            </a:r>
          </a:p>
        </p:txBody>
      </p:sp>
    </p:spTree>
    <p:extLst>
      <p:ext uri="{BB962C8B-B14F-4D97-AF65-F5344CB8AC3E}">
        <p14:creationId xmlns:p14="http://schemas.microsoft.com/office/powerpoint/2010/main" val="25137137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0E5EC-2F02-20EF-89D7-C5B8CCE7372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31B1C66-0D09-43C6-DA63-AEED6DDD8728}"/>
              </a:ext>
            </a:extLst>
          </p:cNvPr>
          <p:cNvSpPr/>
          <p:nvPr/>
        </p:nvSpPr>
        <p:spPr>
          <a:xfrm>
            <a:off x="2914091"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0315399C-9230-BF09-FA35-A27C9B5E2F50}"/>
              </a:ext>
            </a:extLst>
          </p:cNvPr>
          <p:cNvSpPr/>
          <p:nvPr/>
        </p:nvSpPr>
        <p:spPr>
          <a:xfrm>
            <a:off x="5582446"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C71AECAD-1F57-F846-4305-9337B6E5E68C}"/>
              </a:ext>
            </a:extLst>
          </p:cNvPr>
          <p:cNvSpPr/>
          <p:nvPr/>
        </p:nvSpPr>
        <p:spPr>
          <a:xfrm>
            <a:off x="5582446" y="365748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F5AF5FAA-02D5-9827-4B15-180EBC55183D}"/>
              </a:ext>
            </a:extLst>
          </p:cNvPr>
          <p:cNvSpPr/>
          <p:nvPr/>
        </p:nvSpPr>
        <p:spPr>
          <a:xfrm rot="-5400000" flipV="1">
            <a:off x="-1255776" y="12557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AutoShape 6">
            <a:extLst>
              <a:ext uri="{FF2B5EF4-FFF2-40B4-BE49-F238E27FC236}">
                <a16:creationId xmlns:a16="http://schemas.microsoft.com/office/drawing/2014/main" id="{54F0B79B-3923-C9D8-B101-05BF73CE82DA}"/>
              </a:ext>
            </a:extLst>
          </p:cNvPr>
          <p:cNvSpPr/>
          <p:nvPr/>
        </p:nvSpPr>
        <p:spPr>
          <a:xfrm flipV="1">
            <a:off x="1182625" y="1257551"/>
            <a:ext cx="831855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7" name="Group 7">
            <a:extLst>
              <a:ext uri="{FF2B5EF4-FFF2-40B4-BE49-F238E27FC236}">
                <a16:creationId xmlns:a16="http://schemas.microsoft.com/office/drawing/2014/main" id="{E3F8B833-3578-36E1-21AC-6FC0F9725855}"/>
              </a:ext>
            </a:extLst>
          </p:cNvPr>
          <p:cNvGrpSpPr/>
          <p:nvPr/>
        </p:nvGrpSpPr>
        <p:grpSpPr>
          <a:xfrm>
            <a:off x="2700196" y="1759124"/>
            <a:ext cx="638482" cy="638482"/>
            <a:chOff x="0" y="0"/>
            <a:chExt cx="812800" cy="812800"/>
          </a:xfrm>
        </p:grpSpPr>
        <p:sp>
          <p:nvSpPr>
            <p:cNvPr id="8" name="Freeform 8">
              <a:extLst>
                <a:ext uri="{FF2B5EF4-FFF2-40B4-BE49-F238E27FC236}">
                  <a16:creationId xmlns:a16="http://schemas.microsoft.com/office/drawing/2014/main" id="{CC91C5E0-66C4-FE65-C13C-F75CB3B6CF1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9" name="TextBox 9">
              <a:extLst>
                <a:ext uri="{FF2B5EF4-FFF2-40B4-BE49-F238E27FC236}">
                  <a16:creationId xmlns:a16="http://schemas.microsoft.com/office/drawing/2014/main" id="{F30474FC-9957-5639-0507-849F0AC16F14}"/>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sp>
        <p:nvSpPr>
          <p:cNvPr id="10" name="Freeform 10">
            <a:extLst>
              <a:ext uri="{FF2B5EF4-FFF2-40B4-BE49-F238E27FC236}">
                <a16:creationId xmlns:a16="http://schemas.microsoft.com/office/drawing/2014/main" id="{2391D84D-109B-6963-9B7A-A38E06ED5AB6}"/>
              </a:ext>
            </a:extLst>
          </p:cNvPr>
          <p:cNvSpPr/>
          <p:nvPr/>
        </p:nvSpPr>
        <p:spPr>
          <a:xfrm>
            <a:off x="-1360826" y="2915831"/>
            <a:ext cx="4768350" cy="5028759"/>
          </a:xfrm>
          <a:custGeom>
            <a:avLst/>
            <a:gdLst/>
            <a:ahLst/>
            <a:cxnLst/>
            <a:rect l="l" t="t" r="r" b="b"/>
            <a:pathLst>
              <a:path w="7152525" h="7543138">
                <a:moveTo>
                  <a:pt x="0" y="0"/>
                </a:moveTo>
                <a:lnTo>
                  <a:pt x="7152525" y="0"/>
                </a:lnTo>
                <a:lnTo>
                  <a:pt x="7152525" y="7543139"/>
                </a:lnTo>
                <a:lnTo>
                  <a:pt x="0" y="7543139"/>
                </a:lnTo>
                <a:lnTo>
                  <a:pt x="0" y="0"/>
                </a:lnTo>
                <a:close/>
              </a:path>
            </a:pathLst>
          </a:custGeom>
          <a:blipFill>
            <a:blip r:embed="rId6"/>
            <a:stretch>
              <a:fillRect l="-2730" r="-2730"/>
            </a:stretch>
          </a:blipFill>
        </p:spPr>
        <p:txBody>
          <a:bodyPr/>
          <a:lstStyle/>
          <a:p>
            <a:endParaRPr lang="en-US"/>
          </a:p>
        </p:txBody>
      </p:sp>
      <p:grpSp>
        <p:nvGrpSpPr>
          <p:cNvPr id="11" name="Group 11">
            <a:extLst>
              <a:ext uri="{FF2B5EF4-FFF2-40B4-BE49-F238E27FC236}">
                <a16:creationId xmlns:a16="http://schemas.microsoft.com/office/drawing/2014/main" id="{3226A168-349F-2776-8C0D-534A5F3AB830}"/>
              </a:ext>
            </a:extLst>
          </p:cNvPr>
          <p:cNvGrpSpPr/>
          <p:nvPr/>
        </p:nvGrpSpPr>
        <p:grpSpPr>
          <a:xfrm>
            <a:off x="1490865" y="2270243"/>
            <a:ext cx="3019503" cy="480489"/>
            <a:chOff x="0" y="0"/>
            <a:chExt cx="1192890" cy="189823"/>
          </a:xfrm>
        </p:grpSpPr>
        <p:sp>
          <p:nvSpPr>
            <p:cNvPr id="12" name="Freeform 12">
              <a:extLst>
                <a:ext uri="{FF2B5EF4-FFF2-40B4-BE49-F238E27FC236}">
                  <a16:creationId xmlns:a16="http://schemas.microsoft.com/office/drawing/2014/main" id="{057E2474-8816-38B0-BB77-80612CC4A714}"/>
                </a:ext>
              </a:extLst>
            </p:cNvPr>
            <p:cNvSpPr/>
            <p:nvPr/>
          </p:nvSpPr>
          <p:spPr>
            <a:xfrm>
              <a:off x="0" y="0"/>
              <a:ext cx="1192890" cy="189823"/>
            </a:xfrm>
            <a:custGeom>
              <a:avLst/>
              <a:gdLst/>
              <a:ahLst/>
              <a:cxnLst/>
              <a:rect l="l" t="t" r="r" b="b"/>
              <a:pathLst>
                <a:path w="1192890" h="189823">
                  <a:moveTo>
                    <a:pt x="87175" y="0"/>
                  </a:moveTo>
                  <a:lnTo>
                    <a:pt x="1105715" y="0"/>
                  </a:lnTo>
                  <a:cubicBezTo>
                    <a:pt x="1128835" y="0"/>
                    <a:pt x="1151009" y="9184"/>
                    <a:pt x="1167357" y="25533"/>
                  </a:cubicBezTo>
                  <a:cubicBezTo>
                    <a:pt x="1183706" y="41881"/>
                    <a:pt x="1192890" y="64055"/>
                    <a:pt x="1192890" y="87175"/>
                  </a:cubicBezTo>
                  <a:lnTo>
                    <a:pt x="1192890" y="102648"/>
                  </a:lnTo>
                  <a:cubicBezTo>
                    <a:pt x="1192890" y="150793"/>
                    <a:pt x="1153861" y="189823"/>
                    <a:pt x="1105715" y="189823"/>
                  </a:cubicBezTo>
                  <a:lnTo>
                    <a:pt x="87175" y="189823"/>
                  </a:lnTo>
                  <a:cubicBezTo>
                    <a:pt x="64055" y="189823"/>
                    <a:pt x="41881" y="180638"/>
                    <a:pt x="25533" y="164290"/>
                  </a:cubicBezTo>
                  <a:cubicBezTo>
                    <a:pt x="9184" y="147941"/>
                    <a:pt x="0" y="125768"/>
                    <a:pt x="0" y="102648"/>
                  </a:cubicBezTo>
                  <a:lnTo>
                    <a:pt x="0" y="87175"/>
                  </a:lnTo>
                  <a:cubicBezTo>
                    <a:pt x="0" y="39030"/>
                    <a:pt x="39030" y="0"/>
                    <a:pt x="87175"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id="{3B2C4F45-4C2A-52A6-87B8-D483421DD4B9}"/>
                </a:ext>
              </a:extLst>
            </p:cNvPr>
            <p:cNvSpPr txBox="1"/>
            <p:nvPr/>
          </p:nvSpPr>
          <p:spPr>
            <a:xfrm>
              <a:off x="0" y="-19050"/>
              <a:ext cx="1192890" cy="208873"/>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F41C9CB6-2A53-65C2-9985-A86011EB5BF9}"/>
              </a:ext>
            </a:extLst>
          </p:cNvPr>
          <p:cNvSpPr/>
          <p:nvPr/>
        </p:nvSpPr>
        <p:spPr>
          <a:xfrm rot="-5400000">
            <a:off x="8551926" y="1281675"/>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5" name="Freeform 15">
            <a:extLst>
              <a:ext uri="{FF2B5EF4-FFF2-40B4-BE49-F238E27FC236}">
                <a16:creationId xmlns:a16="http://schemas.microsoft.com/office/drawing/2014/main" id="{E7190AC3-0DE9-EBDE-7E3A-CF933B11E029}"/>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6" name="Freeform 16">
            <a:extLst>
              <a:ext uri="{FF2B5EF4-FFF2-40B4-BE49-F238E27FC236}">
                <a16:creationId xmlns:a16="http://schemas.microsoft.com/office/drawing/2014/main" id="{7FE1C6AB-45DA-E49C-D105-FFEEEBA73954}"/>
              </a:ext>
            </a:extLst>
          </p:cNvPr>
          <p:cNvSpPr/>
          <p:nvPr/>
        </p:nvSpPr>
        <p:spPr>
          <a:xfrm>
            <a:off x="7844846" y="1060642"/>
            <a:ext cx="4580699" cy="5807542"/>
          </a:xfrm>
          <a:custGeom>
            <a:avLst/>
            <a:gdLst/>
            <a:ahLst/>
            <a:cxnLst/>
            <a:rect l="l" t="t" r="r" b="b"/>
            <a:pathLst>
              <a:path w="6871048" h="8711313">
                <a:moveTo>
                  <a:pt x="0" y="0"/>
                </a:moveTo>
                <a:lnTo>
                  <a:pt x="6871048" y="0"/>
                </a:lnTo>
                <a:lnTo>
                  <a:pt x="6871048" y="8711313"/>
                </a:lnTo>
                <a:lnTo>
                  <a:pt x="0" y="87113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7" name="Freeform 17">
            <a:extLst>
              <a:ext uri="{FF2B5EF4-FFF2-40B4-BE49-F238E27FC236}">
                <a16:creationId xmlns:a16="http://schemas.microsoft.com/office/drawing/2014/main" id="{50B24369-7A4D-3F37-8C45-E710DF593FBC}"/>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18" name="Group 18">
            <a:extLst>
              <a:ext uri="{FF2B5EF4-FFF2-40B4-BE49-F238E27FC236}">
                <a16:creationId xmlns:a16="http://schemas.microsoft.com/office/drawing/2014/main" id="{774288B7-4144-71AD-8685-65A87D0A3ABA}"/>
              </a:ext>
            </a:extLst>
          </p:cNvPr>
          <p:cNvGrpSpPr/>
          <p:nvPr/>
        </p:nvGrpSpPr>
        <p:grpSpPr>
          <a:xfrm>
            <a:off x="7206364" y="1748460"/>
            <a:ext cx="638482" cy="638482"/>
            <a:chOff x="0" y="0"/>
            <a:chExt cx="812800" cy="812800"/>
          </a:xfrm>
        </p:grpSpPr>
        <p:sp>
          <p:nvSpPr>
            <p:cNvPr id="19" name="Freeform 19">
              <a:extLst>
                <a:ext uri="{FF2B5EF4-FFF2-40B4-BE49-F238E27FC236}">
                  <a16:creationId xmlns:a16="http://schemas.microsoft.com/office/drawing/2014/main" id="{AD0926F7-227F-C3F7-D081-9D15A5FAA56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0" name="TextBox 20">
              <a:extLst>
                <a:ext uri="{FF2B5EF4-FFF2-40B4-BE49-F238E27FC236}">
                  <a16:creationId xmlns:a16="http://schemas.microsoft.com/office/drawing/2014/main" id="{1D7C92E5-0674-5D3C-5A8D-A760F96067FF}"/>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B6CA3280-9A04-B31F-9214-46A0411D499D}"/>
              </a:ext>
            </a:extLst>
          </p:cNvPr>
          <p:cNvGrpSpPr/>
          <p:nvPr/>
        </p:nvGrpSpPr>
        <p:grpSpPr>
          <a:xfrm>
            <a:off x="6069636" y="2259580"/>
            <a:ext cx="2946901" cy="480489"/>
            <a:chOff x="0" y="0"/>
            <a:chExt cx="1164208" cy="189823"/>
          </a:xfrm>
        </p:grpSpPr>
        <p:sp>
          <p:nvSpPr>
            <p:cNvPr id="22" name="Freeform 22">
              <a:extLst>
                <a:ext uri="{FF2B5EF4-FFF2-40B4-BE49-F238E27FC236}">
                  <a16:creationId xmlns:a16="http://schemas.microsoft.com/office/drawing/2014/main" id="{52315007-FAD8-9CBA-7A6D-93D96281B11E}"/>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id="{CCE9FD4F-91D8-8264-7FD4-B6DAA2E90618}"/>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id="{F17AB850-CADA-0DD0-DF7A-3ABF0F30FC98}"/>
              </a:ext>
            </a:extLst>
          </p:cNvPr>
          <p:cNvGrpSpPr/>
          <p:nvPr/>
        </p:nvGrpSpPr>
        <p:grpSpPr>
          <a:xfrm>
            <a:off x="4986934" y="4191000"/>
            <a:ext cx="638482" cy="638482"/>
            <a:chOff x="0" y="0"/>
            <a:chExt cx="812800" cy="812800"/>
          </a:xfrm>
        </p:grpSpPr>
        <p:sp>
          <p:nvSpPr>
            <p:cNvPr id="25" name="Freeform 25">
              <a:extLst>
                <a:ext uri="{FF2B5EF4-FFF2-40B4-BE49-F238E27FC236}">
                  <a16:creationId xmlns:a16="http://schemas.microsoft.com/office/drawing/2014/main" id="{4C2B5B48-AB51-B6E6-384F-0F8114EB6FE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6" name="TextBox 26">
              <a:extLst>
                <a:ext uri="{FF2B5EF4-FFF2-40B4-BE49-F238E27FC236}">
                  <a16:creationId xmlns:a16="http://schemas.microsoft.com/office/drawing/2014/main" id="{8FD7D114-9DA3-12B2-7CD1-FB6CD6F800C3}"/>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7" name="Group 27">
            <a:extLst>
              <a:ext uri="{FF2B5EF4-FFF2-40B4-BE49-F238E27FC236}">
                <a16:creationId xmlns:a16="http://schemas.microsoft.com/office/drawing/2014/main" id="{2618D150-FA77-6404-CBD5-9E8CCF456798}"/>
              </a:ext>
            </a:extLst>
          </p:cNvPr>
          <p:cNvGrpSpPr/>
          <p:nvPr/>
        </p:nvGrpSpPr>
        <p:grpSpPr>
          <a:xfrm>
            <a:off x="3850205" y="4702120"/>
            <a:ext cx="2946901" cy="480489"/>
            <a:chOff x="0" y="0"/>
            <a:chExt cx="1164208" cy="189823"/>
          </a:xfrm>
        </p:grpSpPr>
        <p:sp>
          <p:nvSpPr>
            <p:cNvPr id="28" name="Freeform 28">
              <a:extLst>
                <a:ext uri="{FF2B5EF4-FFF2-40B4-BE49-F238E27FC236}">
                  <a16:creationId xmlns:a16="http://schemas.microsoft.com/office/drawing/2014/main" id="{42EEEAFD-FC84-8981-20FC-EC4EB326A5F9}"/>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9" name="TextBox 29">
              <a:extLst>
                <a:ext uri="{FF2B5EF4-FFF2-40B4-BE49-F238E27FC236}">
                  <a16:creationId xmlns:a16="http://schemas.microsoft.com/office/drawing/2014/main" id="{EA524702-A382-5413-F456-47439C6868AA}"/>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30" name="TextBox 30">
            <a:extLst>
              <a:ext uri="{FF2B5EF4-FFF2-40B4-BE49-F238E27FC236}">
                <a16:creationId xmlns:a16="http://schemas.microsoft.com/office/drawing/2014/main" id="{7A8A2484-40A5-1C47-7769-AD6407F6DF90}"/>
              </a:ext>
            </a:extLst>
          </p:cNvPr>
          <p:cNvSpPr txBox="1"/>
          <p:nvPr/>
        </p:nvSpPr>
        <p:spPr>
          <a:xfrm>
            <a:off x="1304937" y="2852331"/>
            <a:ext cx="3463962" cy="1308050"/>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Care services in residential settings are often standardized to accommodate the needs of multiple residents and cannot be tailored to better meet the needs of every individual.</a:t>
            </a:r>
          </a:p>
        </p:txBody>
      </p:sp>
      <p:sp>
        <p:nvSpPr>
          <p:cNvPr id="31" name="TextBox 31">
            <a:extLst>
              <a:ext uri="{FF2B5EF4-FFF2-40B4-BE49-F238E27FC236}">
                <a16:creationId xmlns:a16="http://schemas.microsoft.com/office/drawing/2014/main" id="{CFA2D050-A063-9EB5-9EF7-C3ACDFA2A888}"/>
              </a:ext>
            </a:extLst>
          </p:cNvPr>
          <p:cNvSpPr txBox="1"/>
          <p:nvPr/>
        </p:nvSpPr>
        <p:spPr>
          <a:xfrm>
            <a:off x="0" y="150475"/>
            <a:ext cx="10427565" cy="448841"/>
          </a:xfrm>
          <a:prstGeom prst="rect">
            <a:avLst/>
          </a:prstGeom>
        </p:spPr>
        <p:txBody>
          <a:bodyPr lIns="0" tIns="0" rIns="0" bIns="0" rtlCol="0" anchor="t">
            <a:spAutoFit/>
          </a:bodyPr>
          <a:lstStyle/>
          <a:p>
            <a:pPr algn="ctr">
              <a:lnSpc>
                <a:spcPts val="3534"/>
              </a:lnSpc>
            </a:pPr>
            <a:r>
              <a:rPr lang="en-US" sz="3334" spc="-167">
                <a:solidFill>
                  <a:srgbClr val="334C8A"/>
                </a:solidFill>
                <a:latin typeface="League Spartan"/>
              </a:rPr>
              <a:t>Disadvantages of Residential Care (Pullar, 2017; Pike, 2018)</a:t>
            </a:r>
          </a:p>
        </p:txBody>
      </p:sp>
      <p:sp>
        <p:nvSpPr>
          <p:cNvPr id="32" name="TextBox 32">
            <a:extLst>
              <a:ext uri="{FF2B5EF4-FFF2-40B4-BE49-F238E27FC236}">
                <a16:creationId xmlns:a16="http://schemas.microsoft.com/office/drawing/2014/main" id="{79F1EF9B-CD93-32A7-81F8-36D0469F9B7D}"/>
              </a:ext>
            </a:extLst>
          </p:cNvPr>
          <p:cNvSpPr txBox="1"/>
          <p:nvPr/>
        </p:nvSpPr>
        <p:spPr>
          <a:xfrm>
            <a:off x="2669111" y="1902036"/>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5</a:t>
            </a:r>
          </a:p>
        </p:txBody>
      </p:sp>
      <p:sp>
        <p:nvSpPr>
          <p:cNvPr id="33" name="TextBox 33">
            <a:extLst>
              <a:ext uri="{FF2B5EF4-FFF2-40B4-BE49-F238E27FC236}">
                <a16:creationId xmlns:a16="http://schemas.microsoft.com/office/drawing/2014/main" id="{9B07D34A-C72C-070F-5446-8462B7B4041E}"/>
              </a:ext>
            </a:extLst>
          </p:cNvPr>
          <p:cNvSpPr txBox="1"/>
          <p:nvPr/>
        </p:nvSpPr>
        <p:spPr>
          <a:xfrm>
            <a:off x="1490865" y="2405712"/>
            <a:ext cx="302605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Lack of Personalization </a:t>
            </a:r>
          </a:p>
        </p:txBody>
      </p:sp>
      <p:sp>
        <p:nvSpPr>
          <p:cNvPr id="34" name="TextBox 34">
            <a:extLst>
              <a:ext uri="{FF2B5EF4-FFF2-40B4-BE49-F238E27FC236}">
                <a16:creationId xmlns:a16="http://schemas.microsoft.com/office/drawing/2014/main" id="{AF038A92-C7F9-2138-95B6-D26E0FE8953E}"/>
              </a:ext>
            </a:extLst>
          </p:cNvPr>
          <p:cNvSpPr txBox="1"/>
          <p:nvPr/>
        </p:nvSpPr>
        <p:spPr>
          <a:xfrm>
            <a:off x="7175279" y="189137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6</a:t>
            </a:r>
          </a:p>
        </p:txBody>
      </p:sp>
      <p:sp>
        <p:nvSpPr>
          <p:cNvPr id="35" name="TextBox 35">
            <a:extLst>
              <a:ext uri="{FF2B5EF4-FFF2-40B4-BE49-F238E27FC236}">
                <a16:creationId xmlns:a16="http://schemas.microsoft.com/office/drawing/2014/main" id="{87252E98-BE1D-6D8B-4180-F65A39E34AC6}"/>
              </a:ext>
            </a:extLst>
          </p:cNvPr>
          <p:cNvSpPr txBox="1"/>
          <p:nvPr/>
        </p:nvSpPr>
        <p:spPr>
          <a:xfrm>
            <a:off x="6249008" y="239504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Social Isolation</a:t>
            </a:r>
          </a:p>
        </p:txBody>
      </p:sp>
      <p:sp>
        <p:nvSpPr>
          <p:cNvPr id="36" name="TextBox 36">
            <a:extLst>
              <a:ext uri="{FF2B5EF4-FFF2-40B4-BE49-F238E27FC236}">
                <a16:creationId xmlns:a16="http://schemas.microsoft.com/office/drawing/2014/main" id="{556C6DD7-724C-E70D-7519-F2AE49507398}"/>
              </a:ext>
            </a:extLst>
          </p:cNvPr>
          <p:cNvSpPr txBox="1"/>
          <p:nvPr/>
        </p:nvSpPr>
        <p:spPr>
          <a:xfrm>
            <a:off x="5811105" y="2841667"/>
            <a:ext cx="3463962" cy="1308050"/>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Despite being in a communal setting, individuals may experience social isolation and loneliness, particularly if they have limited mobility or struggle to connect with fellow residents.</a:t>
            </a:r>
          </a:p>
        </p:txBody>
      </p:sp>
      <p:sp>
        <p:nvSpPr>
          <p:cNvPr id="37" name="TextBox 37">
            <a:extLst>
              <a:ext uri="{FF2B5EF4-FFF2-40B4-BE49-F238E27FC236}">
                <a16:creationId xmlns:a16="http://schemas.microsoft.com/office/drawing/2014/main" id="{3C730F88-F95A-3136-5695-4E89A8C8F13E}"/>
              </a:ext>
            </a:extLst>
          </p:cNvPr>
          <p:cNvSpPr txBox="1"/>
          <p:nvPr/>
        </p:nvSpPr>
        <p:spPr>
          <a:xfrm>
            <a:off x="4955849" y="43339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7</a:t>
            </a:r>
          </a:p>
        </p:txBody>
      </p:sp>
      <p:sp>
        <p:nvSpPr>
          <p:cNvPr id="38" name="TextBox 38">
            <a:extLst>
              <a:ext uri="{FF2B5EF4-FFF2-40B4-BE49-F238E27FC236}">
                <a16:creationId xmlns:a16="http://schemas.microsoft.com/office/drawing/2014/main" id="{A7E8EFFC-7676-AAC4-7A4B-F5D80E55A77D}"/>
              </a:ext>
            </a:extLst>
          </p:cNvPr>
          <p:cNvSpPr txBox="1"/>
          <p:nvPr/>
        </p:nvSpPr>
        <p:spPr>
          <a:xfrm>
            <a:off x="3939891" y="4837589"/>
            <a:ext cx="276752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Staff Turnover</a:t>
            </a:r>
          </a:p>
        </p:txBody>
      </p:sp>
      <p:sp>
        <p:nvSpPr>
          <p:cNvPr id="39" name="TextBox 39">
            <a:extLst>
              <a:ext uri="{FF2B5EF4-FFF2-40B4-BE49-F238E27FC236}">
                <a16:creationId xmlns:a16="http://schemas.microsoft.com/office/drawing/2014/main" id="{CE745202-036C-6475-680A-731BB85CD8F0}"/>
              </a:ext>
            </a:extLst>
          </p:cNvPr>
          <p:cNvSpPr txBox="1"/>
          <p:nvPr/>
        </p:nvSpPr>
        <p:spPr>
          <a:xfrm>
            <a:off x="3591674" y="52842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High staff turnover rates in residential care facilities can lead to inconsistency in care quality and disrupt relationships between residents and caregivers.</a:t>
            </a:r>
          </a:p>
        </p:txBody>
      </p:sp>
    </p:spTree>
    <p:extLst>
      <p:ext uri="{BB962C8B-B14F-4D97-AF65-F5344CB8AC3E}">
        <p14:creationId xmlns:p14="http://schemas.microsoft.com/office/powerpoint/2010/main" val="20620293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535B7-044B-9846-FDA5-CF7497DFB44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ABF7548-40AB-BADA-0171-FE5D78AFE25B}"/>
              </a:ext>
            </a:extLst>
          </p:cNvPr>
          <p:cNvGrpSpPr/>
          <p:nvPr/>
        </p:nvGrpSpPr>
        <p:grpSpPr>
          <a:xfrm>
            <a:off x="3620017" y="3702433"/>
            <a:ext cx="8065908" cy="717741"/>
            <a:chOff x="0" y="0"/>
            <a:chExt cx="9134166" cy="812800"/>
          </a:xfrm>
        </p:grpSpPr>
        <p:sp>
          <p:nvSpPr>
            <p:cNvPr id="3" name="Freeform 3">
              <a:extLst>
                <a:ext uri="{FF2B5EF4-FFF2-40B4-BE49-F238E27FC236}">
                  <a16:creationId xmlns:a16="http://schemas.microsoft.com/office/drawing/2014/main" id="{99879A18-1BC3-B38D-A2D2-1C42BDA7B519}"/>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 name="TextBox 4">
              <a:extLst>
                <a:ext uri="{FF2B5EF4-FFF2-40B4-BE49-F238E27FC236}">
                  <a16:creationId xmlns:a16="http://schemas.microsoft.com/office/drawing/2014/main" id="{C623F23E-53FB-68F1-1644-EFD678C5F496}"/>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sp>
        <p:nvSpPr>
          <p:cNvPr id="5" name="Freeform 5">
            <a:extLst>
              <a:ext uri="{FF2B5EF4-FFF2-40B4-BE49-F238E27FC236}">
                <a16:creationId xmlns:a16="http://schemas.microsoft.com/office/drawing/2014/main" id="{3C95636E-E473-BCF3-3191-C49FDFA1A06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AutoShape 6">
            <a:extLst>
              <a:ext uri="{FF2B5EF4-FFF2-40B4-BE49-F238E27FC236}">
                <a16:creationId xmlns:a16="http://schemas.microsoft.com/office/drawing/2014/main" id="{DB8B5A95-36D7-6ECE-86CB-4A6ED4CE5F82}"/>
              </a:ext>
            </a:extLst>
          </p:cNvPr>
          <p:cNvSpPr/>
          <p:nvPr/>
        </p:nvSpPr>
        <p:spPr>
          <a:xfrm>
            <a:off x="4056754" y="1009459"/>
            <a:ext cx="4078494" cy="0"/>
          </a:xfrm>
          <a:prstGeom prst="line">
            <a:avLst/>
          </a:prstGeom>
          <a:ln w="95250" cap="flat">
            <a:solidFill>
              <a:srgbClr val="334C8A"/>
            </a:solidFill>
            <a:prstDash val="solid"/>
            <a:headEnd type="none" w="sm" len="sm"/>
            <a:tailEnd type="none" w="sm" len="sm"/>
          </a:ln>
        </p:spPr>
        <p:txBody>
          <a:bodyPr/>
          <a:lstStyle/>
          <a:p>
            <a:endParaRPr lang="en-US"/>
          </a:p>
        </p:txBody>
      </p:sp>
      <p:sp>
        <p:nvSpPr>
          <p:cNvPr id="7" name="Freeform 7">
            <a:extLst>
              <a:ext uri="{FF2B5EF4-FFF2-40B4-BE49-F238E27FC236}">
                <a16:creationId xmlns:a16="http://schemas.microsoft.com/office/drawing/2014/main" id="{223944F6-164C-24B2-69FA-F8CCF078BC96}"/>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TextBox 8">
            <a:extLst>
              <a:ext uri="{FF2B5EF4-FFF2-40B4-BE49-F238E27FC236}">
                <a16:creationId xmlns:a16="http://schemas.microsoft.com/office/drawing/2014/main" id="{FC49F2B3-3AD3-030E-A9E9-CE99D76D6595}"/>
              </a:ext>
            </a:extLst>
          </p:cNvPr>
          <p:cNvSpPr txBox="1"/>
          <p:nvPr/>
        </p:nvSpPr>
        <p:spPr>
          <a:xfrm>
            <a:off x="2371182" y="421026"/>
            <a:ext cx="7449637" cy="525785"/>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Empirical Research Support</a:t>
            </a:r>
          </a:p>
        </p:txBody>
      </p:sp>
      <p:sp>
        <p:nvSpPr>
          <p:cNvPr id="9" name="Freeform 9">
            <a:extLst>
              <a:ext uri="{FF2B5EF4-FFF2-40B4-BE49-F238E27FC236}">
                <a16:creationId xmlns:a16="http://schemas.microsoft.com/office/drawing/2014/main" id="{84435E2E-AB4A-2825-35F9-6D5DE8BDEE9A}"/>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0" name="Group 10">
            <a:extLst>
              <a:ext uri="{FF2B5EF4-FFF2-40B4-BE49-F238E27FC236}">
                <a16:creationId xmlns:a16="http://schemas.microsoft.com/office/drawing/2014/main" id="{BFE21114-65C1-222E-B524-6AF87B13031A}"/>
              </a:ext>
            </a:extLst>
          </p:cNvPr>
          <p:cNvGrpSpPr/>
          <p:nvPr/>
        </p:nvGrpSpPr>
        <p:grpSpPr>
          <a:xfrm>
            <a:off x="506076" y="1466659"/>
            <a:ext cx="3113941" cy="717741"/>
            <a:chOff x="0" y="0"/>
            <a:chExt cx="3526355" cy="812800"/>
          </a:xfrm>
        </p:grpSpPr>
        <p:sp>
          <p:nvSpPr>
            <p:cNvPr id="11" name="Freeform 11">
              <a:extLst>
                <a:ext uri="{FF2B5EF4-FFF2-40B4-BE49-F238E27FC236}">
                  <a16:creationId xmlns:a16="http://schemas.microsoft.com/office/drawing/2014/main" id="{663F6E8B-5A7D-D73E-A8FD-F054A6A31B7D}"/>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2" name="TextBox 12">
              <a:extLst>
                <a:ext uri="{FF2B5EF4-FFF2-40B4-BE49-F238E27FC236}">
                  <a16:creationId xmlns:a16="http://schemas.microsoft.com/office/drawing/2014/main" id="{0B6797B2-26D2-62D2-B80A-0711D9140772}"/>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sp>
        <p:nvSpPr>
          <p:cNvPr id="13" name="Freeform 13">
            <a:extLst>
              <a:ext uri="{FF2B5EF4-FFF2-40B4-BE49-F238E27FC236}">
                <a16:creationId xmlns:a16="http://schemas.microsoft.com/office/drawing/2014/main" id="{0467C575-E2D2-D768-3126-8C66BD9E194A}"/>
              </a:ext>
            </a:extLst>
          </p:cNvPr>
          <p:cNvSpPr/>
          <p:nvPr/>
        </p:nvSpPr>
        <p:spPr>
          <a:xfrm>
            <a:off x="9820819" y="-118642"/>
            <a:ext cx="2452519" cy="2192702"/>
          </a:xfrm>
          <a:custGeom>
            <a:avLst/>
            <a:gdLst/>
            <a:ahLst/>
            <a:cxnLst/>
            <a:rect l="l" t="t" r="r" b="b"/>
            <a:pathLst>
              <a:path w="3678779" h="3289053">
                <a:moveTo>
                  <a:pt x="0" y="0"/>
                </a:moveTo>
                <a:lnTo>
                  <a:pt x="3678779" y="0"/>
                </a:lnTo>
                <a:lnTo>
                  <a:pt x="3678779" y="3289053"/>
                </a:lnTo>
                <a:lnTo>
                  <a:pt x="0" y="3289053"/>
                </a:lnTo>
                <a:lnTo>
                  <a:pt x="0" y="0"/>
                </a:lnTo>
                <a:close/>
              </a:path>
            </a:pathLst>
          </a:custGeom>
          <a:blipFill>
            <a:blip r:embed="rId6"/>
            <a:stretch>
              <a:fillRect b="-11849"/>
            </a:stretch>
          </a:blipFill>
        </p:spPr>
        <p:txBody>
          <a:bodyPr/>
          <a:lstStyle/>
          <a:p>
            <a:endParaRPr lang="en-US"/>
          </a:p>
        </p:txBody>
      </p:sp>
      <p:grpSp>
        <p:nvGrpSpPr>
          <p:cNvPr id="14" name="Group 14">
            <a:extLst>
              <a:ext uri="{FF2B5EF4-FFF2-40B4-BE49-F238E27FC236}">
                <a16:creationId xmlns:a16="http://schemas.microsoft.com/office/drawing/2014/main" id="{BFC20936-76BD-2E0C-EF51-A194E33C1F9D}"/>
              </a:ext>
            </a:extLst>
          </p:cNvPr>
          <p:cNvGrpSpPr/>
          <p:nvPr/>
        </p:nvGrpSpPr>
        <p:grpSpPr>
          <a:xfrm>
            <a:off x="3620017" y="1466659"/>
            <a:ext cx="8065908" cy="717741"/>
            <a:chOff x="0" y="0"/>
            <a:chExt cx="9134166" cy="812800"/>
          </a:xfrm>
        </p:grpSpPr>
        <p:sp>
          <p:nvSpPr>
            <p:cNvPr id="15" name="Freeform 15">
              <a:extLst>
                <a:ext uri="{FF2B5EF4-FFF2-40B4-BE49-F238E27FC236}">
                  <a16:creationId xmlns:a16="http://schemas.microsoft.com/office/drawing/2014/main" id="{7C7B81E7-E9EE-7812-39A6-47A1AEFA2635}"/>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6" name="TextBox 16">
              <a:extLst>
                <a:ext uri="{FF2B5EF4-FFF2-40B4-BE49-F238E27FC236}">
                  <a16:creationId xmlns:a16="http://schemas.microsoft.com/office/drawing/2014/main" id="{179446E3-26C7-B25A-B3EB-94E7C79B087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7" name="Group 17">
            <a:extLst>
              <a:ext uri="{FF2B5EF4-FFF2-40B4-BE49-F238E27FC236}">
                <a16:creationId xmlns:a16="http://schemas.microsoft.com/office/drawing/2014/main" id="{D057FB1A-F6FB-3DCE-8E64-385F0103684A}"/>
              </a:ext>
            </a:extLst>
          </p:cNvPr>
          <p:cNvGrpSpPr/>
          <p:nvPr/>
        </p:nvGrpSpPr>
        <p:grpSpPr>
          <a:xfrm>
            <a:off x="506076" y="2247900"/>
            <a:ext cx="3113941" cy="717741"/>
            <a:chOff x="0" y="0"/>
            <a:chExt cx="3526355" cy="812800"/>
          </a:xfrm>
        </p:grpSpPr>
        <p:sp>
          <p:nvSpPr>
            <p:cNvPr id="18" name="Freeform 18">
              <a:extLst>
                <a:ext uri="{FF2B5EF4-FFF2-40B4-BE49-F238E27FC236}">
                  <a16:creationId xmlns:a16="http://schemas.microsoft.com/office/drawing/2014/main" id="{527F4C69-20DD-6F64-ADA2-EF5CC38A9D8C}"/>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id="{5A67389A-B76D-4506-2840-275353BDCC53}"/>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0" name="Group 20">
            <a:extLst>
              <a:ext uri="{FF2B5EF4-FFF2-40B4-BE49-F238E27FC236}">
                <a16:creationId xmlns:a16="http://schemas.microsoft.com/office/drawing/2014/main" id="{61CCA6EF-45C0-670C-B901-FD6B840F7A79}"/>
              </a:ext>
            </a:extLst>
          </p:cNvPr>
          <p:cNvGrpSpPr/>
          <p:nvPr/>
        </p:nvGrpSpPr>
        <p:grpSpPr>
          <a:xfrm>
            <a:off x="3620017" y="2247900"/>
            <a:ext cx="8065908" cy="717741"/>
            <a:chOff x="0" y="0"/>
            <a:chExt cx="9134166" cy="812800"/>
          </a:xfrm>
        </p:grpSpPr>
        <p:sp>
          <p:nvSpPr>
            <p:cNvPr id="21" name="Freeform 21">
              <a:extLst>
                <a:ext uri="{FF2B5EF4-FFF2-40B4-BE49-F238E27FC236}">
                  <a16:creationId xmlns:a16="http://schemas.microsoft.com/office/drawing/2014/main" id="{891FA710-FC8D-C8E7-FD38-03601FB01571}"/>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2" name="TextBox 22">
              <a:extLst>
                <a:ext uri="{FF2B5EF4-FFF2-40B4-BE49-F238E27FC236}">
                  <a16:creationId xmlns:a16="http://schemas.microsoft.com/office/drawing/2014/main" id="{BF8E2E4D-A108-B711-0DFD-122DF2B3BA4F}"/>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23" name="Group 23">
            <a:extLst>
              <a:ext uri="{FF2B5EF4-FFF2-40B4-BE49-F238E27FC236}">
                <a16:creationId xmlns:a16="http://schemas.microsoft.com/office/drawing/2014/main" id="{CA3BA8AD-113D-D70E-5E42-EE2272E6D5B2}"/>
              </a:ext>
            </a:extLst>
          </p:cNvPr>
          <p:cNvGrpSpPr/>
          <p:nvPr/>
        </p:nvGrpSpPr>
        <p:grpSpPr>
          <a:xfrm>
            <a:off x="506076" y="3029142"/>
            <a:ext cx="3113941" cy="609791"/>
            <a:chOff x="0" y="0"/>
            <a:chExt cx="3526355" cy="690553"/>
          </a:xfrm>
        </p:grpSpPr>
        <p:sp>
          <p:nvSpPr>
            <p:cNvPr id="24" name="Freeform 24">
              <a:extLst>
                <a:ext uri="{FF2B5EF4-FFF2-40B4-BE49-F238E27FC236}">
                  <a16:creationId xmlns:a16="http://schemas.microsoft.com/office/drawing/2014/main" id="{AAFAAE77-19B2-FFC9-2774-9CB4FC998E7A}"/>
                </a:ext>
              </a:extLst>
            </p:cNvPr>
            <p:cNvSpPr/>
            <p:nvPr/>
          </p:nvSpPr>
          <p:spPr>
            <a:xfrm>
              <a:off x="0" y="0"/>
              <a:ext cx="3526355" cy="690553"/>
            </a:xfrm>
            <a:custGeom>
              <a:avLst/>
              <a:gdLst/>
              <a:ahLst/>
              <a:cxnLst/>
              <a:rect l="l" t="t" r="r" b="b"/>
              <a:pathLst>
                <a:path w="3526355" h="690553">
                  <a:moveTo>
                    <a:pt x="0" y="0"/>
                  </a:moveTo>
                  <a:lnTo>
                    <a:pt x="3526355" y="0"/>
                  </a:lnTo>
                  <a:lnTo>
                    <a:pt x="3526355" y="690553"/>
                  </a:lnTo>
                  <a:lnTo>
                    <a:pt x="0" y="690553"/>
                  </a:lnTo>
                  <a:close/>
                </a:path>
              </a:pathLst>
            </a:custGeom>
            <a:solidFill>
              <a:srgbClr val="334C8A"/>
            </a:solidFill>
          </p:spPr>
          <p:txBody>
            <a:bodyPr/>
            <a:lstStyle/>
            <a:p>
              <a:endParaRPr lang="en-US"/>
            </a:p>
          </p:txBody>
        </p:sp>
        <p:sp>
          <p:nvSpPr>
            <p:cNvPr id="25" name="TextBox 25">
              <a:extLst>
                <a:ext uri="{FF2B5EF4-FFF2-40B4-BE49-F238E27FC236}">
                  <a16:creationId xmlns:a16="http://schemas.microsoft.com/office/drawing/2014/main" id="{83B73DC4-47AB-378C-F225-78629764B071}"/>
                </a:ext>
              </a:extLst>
            </p:cNvPr>
            <p:cNvSpPr txBox="1"/>
            <p:nvPr/>
          </p:nvSpPr>
          <p:spPr>
            <a:xfrm>
              <a:off x="0" y="-19050"/>
              <a:ext cx="3526355" cy="709603"/>
            </a:xfrm>
            <a:prstGeom prst="rect">
              <a:avLst/>
            </a:prstGeom>
          </p:spPr>
          <p:txBody>
            <a:bodyPr lIns="33867" tIns="33867" rIns="33867" bIns="33867" rtlCol="0" anchor="ctr"/>
            <a:lstStyle/>
            <a:p>
              <a:pPr algn="ctr">
                <a:lnSpc>
                  <a:spcPts val="2015"/>
                </a:lnSpc>
              </a:pPr>
              <a:endParaRPr sz="1200"/>
            </a:p>
          </p:txBody>
        </p:sp>
      </p:grpSp>
      <p:grpSp>
        <p:nvGrpSpPr>
          <p:cNvPr id="26" name="Group 26">
            <a:extLst>
              <a:ext uri="{FF2B5EF4-FFF2-40B4-BE49-F238E27FC236}">
                <a16:creationId xmlns:a16="http://schemas.microsoft.com/office/drawing/2014/main" id="{EF550CE7-BE1D-55DC-F1FF-7D4D054C7BA8}"/>
              </a:ext>
            </a:extLst>
          </p:cNvPr>
          <p:cNvGrpSpPr/>
          <p:nvPr/>
        </p:nvGrpSpPr>
        <p:grpSpPr>
          <a:xfrm>
            <a:off x="3620017" y="3029142"/>
            <a:ext cx="8065908" cy="609791"/>
            <a:chOff x="0" y="0"/>
            <a:chExt cx="9134166" cy="690553"/>
          </a:xfrm>
        </p:grpSpPr>
        <p:sp>
          <p:nvSpPr>
            <p:cNvPr id="27" name="Freeform 27">
              <a:extLst>
                <a:ext uri="{FF2B5EF4-FFF2-40B4-BE49-F238E27FC236}">
                  <a16:creationId xmlns:a16="http://schemas.microsoft.com/office/drawing/2014/main" id="{6143526E-7FD6-F154-FD11-0A43843F2AD5}"/>
                </a:ext>
              </a:extLst>
            </p:cNvPr>
            <p:cNvSpPr/>
            <p:nvPr/>
          </p:nvSpPr>
          <p:spPr>
            <a:xfrm>
              <a:off x="0" y="0"/>
              <a:ext cx="9134166" cy="690553"/>
            </a:xfrm>
            <a:custGeom>
              <a:avLst/>
              <a:gdLst/>
              <a:ahLst/>
              <a:cxnLst/>
              <a:rect l="l" t="t" r="r" b="b"/>
              <a:pathLst>
                <a:path w="9134166" h="690553">
                  <a:moveTo>
                    <a:pt x="0" y="0"/>
                  </a:moveTo>
                  <a:lnTo>
                    <a:pt x="9134166" y="0"/>
                  </a:lnTo>
                  <a:lnTo>
                    <a:pt x="9134166" y="690553"/>
                  </a:lnTo>
                  <a:lnTo>
                    <a:pt x="0" y="690553"/>
                  </a:lnTo>
                  <a:close/>
                </a:path>
              </a:pathLst>
            </a:custGeom>
            <a:solidFill>
              <a:srgbClr val="2EAEA1"/>
            </a:solidFill>
            <a:ln w="38100" cap="sq">
              <a:solidFill>
                <a:srgbClr val="2EAEA1"/>
              </a:solidFill>
              <a:prstDash val="solid"/>
              <a:miter/>
            </a:ln>
          </p:spPr>
          <p:txBody>
            <a:bodyPr/>
            <a:lstStyle/>
            <a:p>
              <a:endParaRPr lang="en-US"/>
            </a:p>
          </p:txBody>
        </p:sp>
        <p:sp>
          <p:nvSpPr>
            <p:cNvPr id="28" name="TextBox 28">
              <a:extLst>
                <a:ext uri="{FF2B5EF4-FFF2-40B4-BE49-F238E27FC236}">
                  <a16:creationId xmlns:a16="http://schemas.microsoft.com/office/drawing/2014/main" id="{829CBA7C-9FB0-7697-0309-44F1D90E8066}"/>
                </a:ext>
              </a:extLst>
            </p:cNvPr>
            <p:cNvSpPr txBox="1"/>
            <p:nvPr/>
          </p:nvSpPr>
          <p:spPr>
            <a:xfrm>
              <a:off x="0" y="-19050"/>
              <a:ext cx="9134166" cy="709603"/>
            </a:xfrm>
            <a:prstGeom prst="rect">
              <a:avLst/>
            </a:prstGeom>
          </p:spPr>
          <p:txBody>
            <a:bodyPr lIns="33867" tIns="33867" rIns="33867" bIns="33867" rtlCol="0" anchor="ctr"/>
            <a:lstStyle/>
            <a:p>
              <a:pPr algn="ctr">
                <a:lnSpc>
                  <a:spcPts val="2015"/>
                </a:lnSpc>
              </a:pPr>
              <a:endParaRPr sz="1200"/>
            </a:p>
          </p:txBody>
        </p:sp>
      </p:grpSp>
      <p:grpSp>
        <p:nvGrpSpPr>
          <p:cNvPr id="29" name="Group 29">
            <a:extLst>
              <a:ext uri="{FF2B5EF4-FFF2-40B4-BE49-F238E27FC236}">
                <a16:creationId xmlns:a16="http://schemas.microsoft.com/office/drawing/2014/main" id="{E5FF30CA-3C5B-C76A-8516-F0C2FDBD7E81}"/>
              </a:ext>
            </a:extLst>
          </p:cNvPr>
          <p:cNvGrpSpPr/>
          <p:nvPr/>
        </p:nvGrpSpPr>
        <p:grpSpPr>
          <a:xfrm>
            <a:off x="506076" y="3702433"/>
            <a:ext cx="3113941" cy="717741"/>
            <a:chOff x="0" y="0"/>
            <a:chExt cx="3526355" cy="812800"/>
          </a:xfrm>
        </p:grpSpPr>
        <p:sp>
          <p:nvSpPr>
            <p:cNvPr id="30" name="Freeform 30">
              <a:extLst>
                <a:ext uri="{FF2B5EF4-FFF2-40B4-BE49-F238E27FC236}">
                  <a16:creationId xmlns:a16="http://schemas.microsoft.com/office/drawing/2014/main" id="{808B70A5-6D0F-05A5-0AED-CF991941A3AF}"/>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1" name="TextBox 31">
              <a:extLst>
                <a:ext uri="{FF2B5EF4-FFF2-40B4-BE49-F238E27FC236}">
                  <a16:creationId xmlns:a16="http://schemas.microsoft.com/office/drawing/2014/main" id="{1368037D-42D7-5E08-0F65-808BE8185BED}"/>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2" name="Group 32">
            <a:extLst>
              <a:ext uri="{FF2B5EF4-FFF2-40B4-BE49-F238E27FC236}">
                <a16:creationId xmlns:a16="http://schemas.microsoft.com/office/drawing/2014/main" id="{6EC65248-B241-1FBE-805F-9968C264BE82}"/>
              </a:ext>
            </a:extLst>
          </p:cNvPr>
          <p:cNvGrpSpPr/>
          <p:nvPr/>
        </p:nvGrpSpPr>
        <p:grpSpPr>
          <a:xfrm>
            <a:off x="506076" y="4483675"/>
            <a:ext cx="3113941" cy="717741"/>
            <a:chOff x="0" y="0"/>
            <a:chExt cx="3526355" cy="812800"/>
          </a:xfrm>
        </p:grpSpPr>
        <p:sp>
          <p:nvSpPr>
            <p:cNvPr id="33" name="Freeform 33">
              <a:extLst>
                <a:ext uri="{FF2B5EF4-FFF2-40B4-BE49-F238E27FC236}">
                  <a16:creationId xmlns:a16="http://schemas.microsoft.com/office/drawing/2014/main" id="{C1B33A2E-1D73-C960-E5FC-B97FEE004A92}"/>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4" name="TextBox 34">
              <a:extLst>
                <a:ext uri="{FF2B5EF4-FFF2-40B4-BE49-F238E27FC236}">
                  <a16:creationId xmlns:a16="http://schemas.microsoft.com/office/drawing/2014/main" id="{301DD8C2-95E4-4D49-6B4D-63A9B4C68C71}"/>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5" name="Group 35">
            <a:extLst>
              <a:ext uri="{FF2B5EF4-FFF2-40B4-BE49-F238E27FC236}">
                <a16:creationId xmlns:a16="http://schemas.microsoft.com/office/drawing/2014/main" id="{79543F30-7C6E-6461-1FAB-281B6914FF90}"/>
              </a:ext>
            </a:extLst>
          </p:cNvPr>
          <p:cNvGrpSpPr/>
          <p:nvPr/>
        </p:nvGrpSpPr>
        <p:grpSpPr>
          <a:xfrm>
            <a:off x="3620017" y="4483675"/>
            <a:ext cx="8065908" cy="717741"/>
            <a:chOff x="0" y="0"/>
            <a:chExt cx="9134166" cy="812800"/>
          </a:xfrm>
        </p:grpSpPr>
        <p:sp>
          <p:nvSpPr>
            <p:cNvPr id="36" name="Freeform 36">
              <a:extLst>
                <a:ext uri="{FF2B5EF4-FFF2-40B4-BE49-F238E27FC236}">
                  <a16:creationId xmlns:a16="http://schemas.microsoft.com/office/drawing/2014/main" id="{09EDD95E-9611-B000-1738-CEE6D70E555F}"/>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37" name="TextBox 37">
              <a:extLst>
                <a:ext uri="{FF2B5EF4-FFF2-40B4-BE49-F238E27FC236}">
                  <a16:creationId xmlns:a16="http://schemas.microsoft.com/office/drawing/2014/main" id="{3F6EF21E-A1D3-9BD2-5F7E-B0619EDB5015}"/>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8" name="Group 38">
            <a:extLst>
              <a:ext uri="{FF2B5EF4-FFF2-40B4-BE49-F238E27FC236}">
                <a16:creationId xmlns:a16="http://schemas.microsoft.com/office/drawing/2014/main" id="{4CAE6BD8-D209-5794-4CB0-7F5B55640B9E}"/>
              </a:ext>
            </a:extLst>
          </p:cNvPr>
          <p:cNvGrpSpPr/>
          <p:nvPr/>
        </p:nvGrpSpPr>
        <p:grpSpPr>
          <a:xfrm>
            <a:off x="506076" y="5264916"/>
            <a:ext cx="3113941" cy="717741"/>
            <a:chOff x="0" y="0"/>
            <a:chExt cx="3526355" cy="812800"/>
          </a:xfrm>
        </p:grpSpPr>
        <p:sp>
          <p:nvSpPr>
            <p:cNvPr id="39" name="Freeform 39">
              <a:extLst>
                <a:ext uri="{FF2B5EF4-FFF2-40B4-BE49-F238E27FC236}">
                  <a16:creationId xmlns:a16="http://schemas.microsoft.com/office/drawing/2014/main" id="{FF043EE7-E154-8201-2B8F-32618D8C2B45}"/>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40" name="TextBox 40">
              <a:extLst>
                <a:ext uri="{FF2B5EF4-FFF2-40B4-BE49-F238E27FC236}">
                  <a16:creationId xmlns:a16="http://schemas.microsoft.com/office/drawing/2014/main" id="{E4A0D76D-919C-6AE5-03F7-61F9BF012A7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41" name="Group 41">
            <a:extLst>
              <a:ext uri="{FF2B5EF4-FFF2-40B4-BE49-F238E27FC236}">
                <a16:creationId xmlns:a16="http://schemas.microsoft.com/office/drawing/2014/main" id="{96E54411-C599-F7EC-E2D7-5BD5FF2754A0}"/>
              </a:ext>
            </a:extLst>
          </p:cNvPr>
          <p:cNvGrpSpPr/>
          <p:nvPr/>
        </p:nvGrpSpPr>
        <p:grpSpPr>
          <a:xfrm>
            <a:off x="3620017" y="5264916"/>
            <a:ext cx="8065908" cy="717741"/>
            <a:chOff x="0" y="0"/>
            <a:chExt cx="9134166" cy="812800"/>
          </a:xfrm>
        </p:grpSpPr>
        <p:sp>
          <p:nvSpPr>
            <p:cNvPr id="42" name="Freeform 42">
              <a:extLst>
                <a:ext uri="{FF2B5EF4-FFF2-40B4-BE49-F238E27FC236}">
                  <a16:creationId xmlns:a16="http://schemas.microsoft.com/office/drawing/2014/main" id="{F5F0A205-34F1-FB4B-36BD-A44547A7108B}"/>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3" name="TextBox 43">
              <a:extLst>
                <a:ext uri="{FF2B5EF4-FFF2-40B4-BE49-F238E27FC236}">
                  <a16:creationId xmlns:a16="http://schemas.microsoft.com/office/drawing/2014/main" id="{E58231BB-F158-3C42-76FB-D5D51140ABDB}"/>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44" name="Group 44">
            <a:extLst>
              <a:ext uri="{FF2B5EF4-FFF2-40B4-BE49-F238E27FC236}">
                <a16:creationId xmlns:a16="http://schemas.microsoft.com/office/drawing/2014/main" id="{41D54446-3AFE-3928-94FC-276F41F9ABB4}"/>
              </a:ext>
            </a:extLst>
          </p:cNvPr>
          <p:cNvGrpSpPr/>
          <p:nvPr/>
        </p:nvGrpSpPr>
        <p:grpSpPr>
          <a:xfrm>
            <a:off x="506076" y="6046158"/>
            <a:ext cx="3113941" cy="717741"/>
            <a:chOff x="0" y="0"/>
            <a:chExt cx="3526355" cy="812800"/>
          </a:xfrm>
        </p:grpSpPr>
        <p:sp>
          <p:nvSpPr>
            <p:cNvPr id="45" name="Freeform 45">
              <a:extLst>
                <a:ext uri="{FF2B5EF4-FFF2-40B4-BE49-F238E27FC236}">
                  <a16:creationId xmlns:a16="http://schemas.microsoft.com/office/drawing/2014/main" id="{4574ADD7-EFAE-4AD6-AE4F-C1745CC4AEE3}"/>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46" name="TextBox 46">
              <a:extLst>
                <a:ext uri="{FF2B5EF4-FFF2-40B4-BE49-F238E27FC236}">
                  <a16:creationId xmlns:a16="http://schemas.microsoft.com/office/drawing/2014/main" id="{868DE088-44CE-A877-6F7D-40D38F873437}"/>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47" name="Group 47">
            <a:extLst>
              <a:ext uri="{FF2B5EF4-FFF2-40B4-BE49-F238E27FC236}">
                <a16:creationId xmlns:a16="http://schemas.microsoft.com/office/drawing/2014/main" id="{D8D764B6-BA2C-B5A1-BE05-5037353B5C0E}"/>
              </a:ext>
            </a:extLst>
          </p:cNvPr>
          <p:cNvGrpSpPr/>
          <p:nvPr/>
        </p:nvGrpSpPr>
        <p:grpSpPr>
          <a:xfrm>
            <a:off x="3620017" y="6046158"/>
            <a:ext cx="8065908" cy="717741"/>
            <a:chOff x="0" y="0"/>
            <a:chExt cx="9134166" cy="812800"/>
          </a:xfrm>
        </p:grpSpPr>
        <p:sp>
          <p:nvSpPr>
            <p:cNvPr id="48" name="Freeform 48">
              <a:extLst>
                <a:ext uri="{FF2B5EF4-FFF2-40B4-BE49-F238E27FC236}">
                  <a16:creationId xmlns:a16="http://schemas.microsoft.com/office/drawing/2014/main" id="{AEB5E082-4F9F-DE6B-D837-1CBFD9FC897B}"/>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9" name="TextBox 49">
              <a:extLst>
                <a:ext uri="{FF2B5EF4-FFF2-40B4-BE49-F238E27FC236}">
                  <a16:creationId xmlns:a16="http://schemas.microsoft.com/office/drawing/2014/main" id="{869C25E3-61AD-E31B-83AF-CA3204A49C4D}"/>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sp>
        <p:nvSpPr>
          <p:cNvPr id="50" name="TextBox 50">
            <a:extLst>
              <a:ext uri="{FF2B5EF4-FFF2-40B4-BE49-F238E27FC236}">
                <a16:creationId xmlns:a16="http://schemas.microsoft.com/office/drawing/2014/main" id="{6CE5BD79-6D2E-D629-1F1B-FA12702CCBF3}"/>
              </a:ext>
            </a:extLst>
          </p:cNvPr>
          <p:cNvSpPr txBox="1"/>
          <p:nvPr/>
        </p:nvSpPr>
        <p:spPr>
          <a:xfrm>
            <a:off x="3733678" y="1534107"/>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A substantial proportion of older adults express a preference for domiciliary care ocer residential care.</a:t>
            </a:r>
          </a:p>
        </p:txBody>
      </p:sp>
      <p:sp>
        <p:nvSpPr>
          <p:cNvPr id="51" name="TextBox 51">
            <a:extLst>
              <a:ext uri="{FF2B5EF4-FFF2-40B4-BE49-F238E27FC236}">
                <a16:creationId xmlns:a16="http://schemas.microsoft.com/office/drawing/2014/main" id="{2CED9C84-B3C5-C56A-94F2-18ECF8AE9BCC}"/>
              </a:ext>
            </a:extLst>
          </p:cNvPr>
          <p:cNvSpPr txBox="1"/>
          <p:nvPr/>
        </p:nvSpPr>
        <p:spPr>
          <a:xfrm>
            <a:off x="586828" y="1566238"/>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Kane and Kane (2001):</a:t>
            </a:r>
          </a:p>
        </p:txBody>
      </p:sp>
      <p:sp>
        <p:nvSpPr>
          <p:cNvPr id="52" name="TextBox 52">
            <a:extLst>
              <a:ext uri="{FF2B5EF4-FFF2-40B4-BE49-F238E27FC236}">
                <a16:creationId xmlns:a16="http://schemas.microsoft.com/office/drawing/2014/main" id="{A7B7DA82-FB6B-6810-8C86-BEAB9D480BA1}"/>
              </a:ext>
            </a:extLst>
          </p:cNvPr>
          <p:cNvSpPr txBox="1"/>
          <p:nvPr/>
        </p:nvSpPr>
        <p:spPr>
          <a:xfrm>
            <a:off x="3733678" y="2315348"/>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Perception of autonomy is a key determinant of the functional capacity and life satisfaction of older adults.</a:t>
            </a:r>
          </a:p>
        </p:txBody>
      </p:sp>
      <p:sp>
        <p:nvSpPr>
          <p:cNvPr id="53" name="TextBox 53">
            <a:extLst>
              <a:ext uri="{FF2B5EF4-FFF2-40B4-BE49-F238E27FC236}">
                <a16:creationId xmlns:a16="http://schemas.microsoft.com/office/drawing/2014/main" id="{ECE2A42C-75A5-4DDA-57E8-8640DE2B6254}"/>
              </a:ext>
            </a:extLst>
          </p:cNvPr>
          <p:cNvSpPr txBox="1"/>
          <p:nvPr/>
        </p:nvSpPr>
        <p:spPr>
          <a:xfrm>
            <a:off x="586828" y="2347480"/>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Li-Hsing and Chia-Chan (2020): </a:t>
            </a:r>
          </a:p>
        </p:txBody>
      </p:sp>
      <p:sp>
        <p:nvSpPr>
          <p:cNvPr id="54" name="TextBox 54">
            <a:extLst>
              <a:ext uri="{FF2B5EF4-FFF2-40B4-BE49-F238E27FC236}">
                <a16:creationId xmlns:a16="http://schemas.microsoft.com/office/drawing/2014/main" id="{6244B479-01A9-D841-716B-02415E0D7C35}"/>
              </a:ext>
            </a:extLst>
          </p:cNvPr>
          <p:cNvSpPr txBox="1"/>
          <p:nvPr/>
        </p:nvSpPr>
        <p:spPr>
          <a:xfrm>
            <a:off x="3733678" y="3136900"/>
            <a:ext cx="7711734" cy="258276"/>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Older people express a strong desire to take charge of their care.</a:t>
            </a:r>
          </a:p>
        </p:txBody>
      </p:sp>
      <p:sp>
        <p:nvSpPr>
          <p:cNvPr id="55" name="TextBox 55">
            <a:extLst>
              <a:ext uri="{FF2B5EF4-FFF2-40B4-BE49-F238E27FC236}">
                <a16:creationId xmlns:a16="http://schemas.microsoft.com/office/drawing/2014/main" id="{49258FAE-456C-E9E6-AAAD-67E860E2ED54}"/>
              </a:ext>
            </a:extLst>
          </p:cNvPr>
          <p:cNvSpPr txBox="1"/>
          <p:nvPr/>
        </p:nvSpPr>
        <p:spPr>
          <a:xfrm>
            <a:off x="586828" y="3228300"/>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Aronson (2002): </a:t>
            </a:r>
          </a:p>
        </p:txBody>
      </p:sp>
      <p:sp>
        <p:nvSpPr>
          <p:cNvPr id="56" name="TextBox 56">
            <a:extLst>
              <a:ext uri="{FF2B5EF4-FFF2-40B4-BE49-F238E27FC236}">
                <a16:creationId xmlns:a16="http://schemas.microsoft.com/office/drawing/2014/main" id="{7684D355-6EB5-29AC-EF4C-78DB6D357393}"/>
              </a:ext>
            </a:extLst>
          </p:cNvPr>
          <p:cNvSpPr txBox="1"/>
          <p:nvPr/>
        </p:nvSpPr>
        <p:spPr>
          <a:xfrm>
            <a:off x="3733678" y="3755235"/>
            <a:ext cx="7952247" cy="615553"/>
          </a:xfrm>
          <a:prstGeom prst="rect">
            <a:avLst/>
          </a:prstGeom>
        </p:spPr>
        <p:txBody>
          <a:bodyPr lIns="0" tIns="0" rIns="0" bIns="0" rtlCol="0" anchor="t">
            <a:spAutoFit/>
          </a:bodyPr>
          <a:lstStyle/>
          <a:p>
            <a:pPr>
              <a:lnSpc>
                <a:spcPts val="1600"/>
              </a:lnSpc>
            </a:pPr>
            <a:r>
              <a:rPr lang="en-US" sz="1600">
                <a:solidFill>
                  <a:srgbClr val="FFFFFF"/>
                </a:solidFill>
                <a:latin typeface="Arimo Bold"/>
              </a:rPr>
              <a:t>Older individuals value their independence and autonomy as a means of exerting control over their lives, placing significance on their ability to make decisions and maintain self-determination beyond mere functional capacity.</a:t>
            </a:r>
          </a:p>
        </p:txBody>
      </p:sp>
      <p:sp>
        <p:nvSpPr>
          <p:cNvPr id="57" name="TextBox 57">
            <a:extLst>
              <a:ext uri="{FF2B5EF4-FFF2-40B4-BE49-F238E27FC236}">
                <a16:creationId xmlns:a16="http://schemas.microsoft.com/office/drawing/2014/main" id="{8E2E9FF8-C761-1B38-FCBF-6E87A5062A30}"/>
              </a:ext>
            </a:extLst>
          </p:cNvPr>
          <p:cNvSpPr txBox="1"/>
          <p:nvPr/>
        </p:nvSpPr>
        <p:spPr>
          <a:xfrm>
            <a:off x="586828" y="3941712"/>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Collopy (1988): </a:t>
            </a:r>
          </a:p>
        </p:txBody>
      </p:sp>
      <p:sp>
        <p:nvSpPr>
          <p:cNvPr id="58" name="TextBox 58">
            <a:extLst>
              <a:ext uri="{FF2B5EF4-FFF2-40B4-BE49-F238E27FC236}">
                <a16:creationId xmlns:a16="http://schemas.microsoft.com/office/drawing/2014/main" id="{427F0833-CDE8-D865-5304-91B63A3A1A2F}"/>
              </a:ext>
            </a:extLst>
          </p:cNvPr>
          <p:cNvSpPr txBox="1"/>
          <p:nvPr/>
        </p:nvSpPr>
        <p:spPr>
          <a:xfrm>
            <a:off x="3733678" y="4551123"/>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Restrictions on decisional autonomy can significantly impact the mental health of elderly patients, engendering feelings of hopelessness and depression.</a:t>
            </a:r>
          </a:p>
        </p:txBody>
      </p:sp>
      <p:sp>
        <p:nvSpPr>
          <p:cNvPr id="59" name="TextBox 59">
            <a:extLst>
              <a:ext uri="{FF2B5EF4-FFF2-40B4-BE49-F238E27FC236}">
                <a16:creationId xmlns:a16="http://schemas.microsoft.com/office/drawing/2014/main" id="{5A987C24-9BB5-A7CC-3D58-C2F9282FE11D}"/>
              </a:ext>
            </a:extLst>
          </p:cNvPr>
          <p:cNvSpPr txBox="1"/>
          <p:nvPr/>
        </p:nvSpPr>
        <p:spPr>
          <a:xfrm>
            <a:off x="586828" y="4722954"/>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Boyle (2004):</a:t>
            </a:r>
          </a:p>
        </p:txBody>
      </p:sp>
      <p:sp>
        <p:nvSpPr>
          <p:cNvPr id="60" name="TextBox 60">
            <a:extLst>
              <a:ext uri="{FF2B5EF4-FFF2-40B4-BE49-F238E27FC236}">
                <a16:creationId xmlns:a16="http://schemas.microsoft.com/office/drawing/2014/main" id="{FB0555FE-66EE-F225-A49C-0C741208D9F3}"/>
              </a:ext>
            </a:extLst>
          </p:cNvPr>
          <p:cNvSpPr txBox="1"/>
          <p:nvPr/>
        </p:nvSpPr>
        <p:spPr>
          <a:xfrm>
            <a:off x="3733678" y="5332364"/>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The receipt of domiciliary care is assigned with reduced hospitalization and emergency room visits occurrences.</a:t>
            </a:r>
          </a:p>
        </p:txBody>
      </p:sp>
      <p:sp>
        <p:nvSpPr>
          <p:cNvPr id="61" name="TextBox 61">
            <a:extLst>
              <a:ext uri="{FF2B5EF4-FFF2-40B4-BE49-F238E27FC236}">
                <a16:creationId xmlns:a16="http://schemas.microsoft.com/office/drawing/2014/main" id="{69D21AD4-816D-B1EE-CC01-22C570D5970F}"/>
              </a:ext>
            </a:extLst>
          </p:cNvPr>
          <p:cNvSpPr txBox="1"/>
          <p:nvPr/>
        </p:nvSpPr>
        <p:spPr>
          <a:xfrm>
            <a:off x="586828" y="5364496"/>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Gómez-Salazar et al. (2021):</a:t>
            </a:r>
          </a:p>
        </p:txBody>
      </p:sp>
      <p:sp>
        <p:nvSpPr>
          <p:cNvPr id="62" name="TextBox 62">
            <a:extLst>
              <a:ext uri="{FF2B5EF4-FFF2-40B4-BE49-F238E27FC236}">
                <a16:creationId xmlns:a16="http://schemas.microsoft.com/office/drawing/2014/main" id="{B86B0E3C-445C-9294-DF68-57895A3E064E}"/>
              </a:ext>
            </a:extLst>
          </p:cNvPr>
          <p:cNvSpPr txBox="1"/>
          <p:nvPr/>
        </p:nvSpPr>
        <p:spPr>
          <a:xfrm>
            <a:off x="3733678" y="6113606"/>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Domiciliary care, especially when combined with educational components, can positively impact medication adherence and health outcomes.</a:t>
            </a:r>
          </a:p>
        </p:txBody>
      </p:sp>
      <p:sp>
        <p:nvSpPr>
          <p:cNvPr id="63" name="TextBox 63">
            <a:extLst>
              <a:ext uri="{FF2B5EF4-FFF2-40B4-BE49-F238E27FC236}">
                <a16:creationId xmlns:a16="http://schemas.microsoft.com/office/drawing/2014/main" id="{5E0C3703-8548-63C5-E436-D892D2AE6567}"/>
              </a:ext>
            </a:extLst>
          </p:cNvPr>
          <p:cNvSpPr txBox="1"/>
          <p:nvPr/>
        </p:nvSpPr>
        <p:spPr>
          <a:xfrm>
            <a:off x="586828" y="6285437"/>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Brixner et al. (2019):</a:t>
            </a:r>
          </a:p>
        </p:txBody>
      </p:sp>
    </p:spTree>
    <p:extLst>
      <p:ext uri="{BB962C8B-B14F-4D97-AF65-F5344CB8AC3E}">
        <p14:creationId xmlns:p14="http://schemas.microsoft.com/office/powerpoint/2010/main" val="40646440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D4044-9DEA-C752-252B-17E63A88388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291DDDE-CDCF-0FFA-21D9-4D81F619C972}"/>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BEF23ACA-55F9-768A-5830-7C16C16D915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C03B89ED-57BD-AA7A-D091-2B37D16F9FF5}"/>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A0BE52E1-96C8-3DAC-1084-89C81B113860}"/>
              </a:ext>
            </a:extLst>
          </p:cNvPr>
          <p:cNvSpPr/>
          <p:nvPr/>
        </p:nvSpPr>
        <p:spPr>
          <a:xfrm>
            <a:off x="9267640" y="-228873"/>
            <a:ext cx="3483473" cy="2316509"/>
          </a:xfrm>
          <a:custGeom>
            <a:avLst/>
            <a:gdLst/>
            <a:ahLst/>
            <a:cxnLst/>
            <a:rect l="l" t="t" r="r" b="b"/>
            <a:pathLst>
              <a:path w="5225209" h="3474764">
                <a:moveTo>
                  <a:pt x="0" y="0"/>
                </a:moveTo>
                <a:lnTo>
                  <a:pt x="5225210" y="0"/>
                </a:lnTo>
                <a:lnTo>
                  <a:pt x="5225210" y="3474764"/>
                </a:lnTo>
                <a:lnTo>
                  <a:pt x="0" y="3474764"/>
                </a:lnTo>
                <a:lnTo>
                  <a:pt x="0" y="0"/>
                </a:lnTo>
                <a:close/>
              </a:path>
            </a:pathLst>
          </a:custGeom>
          <a:blipFill>
            <a:blip r:embed="rId6"/>
            <a:stretch>
              <a:fillRect/>
            </a:stretch>
          </a:blipFill>
        </p:spPr>
        <p:txBody>
          <a:bodyPr/>
          <a:lstStyle/>
          <a:p>
            <a:endParaRPr lang="en-US"/>
          </a:p>
        </p:txBody>
      </p:sp>
      <p:grpSp>
        <p:nvGrpSpPr>
          <p:cNvPr id="6" name="Group 6">
            <a:extLst>
              <a:ext uri="{FF2B5EF4-FFF2-40B4-BE49-F238E27FC236}">
                <a16:creationId xmlns:a16="http://schemas.microsoft.com/office/drawing/2014/main" id="{8D7AA12C-89B0-258F-D140-84A98366E39E}"/>
              </a:ext>
            </a:extLst>
          </p:cNvPr>
          <p:cNvGrpSpPr/>
          <p:nvPr/>
        </p:nvGrpSpPr>
        <p:grpSpPr>
          <a:xfrm>
            <a:off x="506076" y="1566746"/>
            <a:ext cx="3113941" cy="717741"/>
            <a:chOff x="0" y="0"/>
            <a:chExt cx="3526355" cy="812800"/>
          </a:xfrm>
        </p:grpSpPr>
        <p:sp>
          <p:nvSpPr>
            <p:cNvPr id="7" name="Freeform 7">
              <a:extLst>
                <a:ext uri="{FF2B5EF4-FFF2-40B4-BE49-F238E27FC236}">
                  <a16:creationId xmlns:a16="http://schemas.microsoft.com/office/drawing/2014/main" id="{241A5266-991B-F4F8-2F1C-F0278C955CA6}"/>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8" name="TextBox 8">
              <a:extLst>
                <a:ext uri="{FF2B5EF4-FFF2-40B4-BE49-F238E27FC236}">
                  <a16:creationId xmlns:a16="http://schemas.microsoft.com/office/drawing/2014/main" id="{B8E7BE98-91A2-25C5-FB19-7084E0408C3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9" name="Group 9">
            <a:extLst>
              <a:ext uri="{FF2B5EF4-FFF2-40B4-BE49-F238E27FC236}">
                <a16:creationId xmlns:a16="http://schemas.microsoft.com/office/drawing/2014/main" id="{50F945C0-3CDD-D0D4-2794-228B2B4C0AAA}"/>
              </a:ext>
            </a:extLst>
          </p:cNvPr>
          <p:cNvGrpSpPr/>
          <p:nvPr/>
        </p:nvGrpSpPr>
        <p:grpSpPr>
          <a:xfrm>
            <a:off x="3620017" y="1566746"/>
            <a:ext cx="8065908" cy="717741"/>
            <a:chOff x="0" y="0"/>
            <a:chExt cx="9134166" cy="812800"/>
          </a:xfrm>
        </p:grpSpPr>
        <p:sp>
          <p:nvSpPr>
            <p:cNvPr id="10" name="Freeform 10">
              <a:extLst>
                <a:ext uri="{FF2B5EF4-FFF2-40B4-BE49-F238E27FC236}">
                  <a16:creationId xmlns:a16="http://schemas.microsoft.com/office/drawing/2014/main" id="{E691E7E4-9CF1-4B59-76D8-623F6895CE6E}"/>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1" name="TextBox 11">
              <a:extLst>
                <a:ext uri="{FF2B5EF4-FFF2-40B4-BE49-F238E27FC236}">
                  <a16:creationId xmlns:a16="http://schemas.microsoft.com/office/drawing/2014/main" id="{F28FB959-A357-B139-7B8A-1E292C20BA1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2" name="Group 12">
            <a:extLst>
              <a:ext uri="{FF2B5EF4-FFF2-40B4-BE49-F238E27FC236}">
                <a16:creationId xmlns:a16="http://schemas.microsoft.com/office/drawing/2014/main" id="{56D9F384-F8AD-9D8E-1418-6E5A21D68555}"/>
              </a:ext>
            </a:extLst>
          </p:cNvPr>
          <p:cNvGrpSpPr/>
          <p:nvPr/>
        </p:nvGrpSpPr>
        <p:grpSpPr>
          <a:xfrm>
            <a:off x="506076" y="2347987"/>
            <a:ext cx="3113941" cy="717741"/>
            <a:chOff x="0" y="0"/>
            <a:chExt cx="3526355" cy="812800"/>
          </a:xfrm>
        </p:grpSpPr>
        <p:sp>
          <p:nvSpPr>
            <p:cNvPr id="13" name="Freeform 13">
              <a:extLst>
                <a:ext uri="{FF2B5EF4-FFF2-40B4-BE49-F238E27FC236}">
                  <a16:creationId xmlns:a16="http://schemas.microsoft.com/office/drawing/2014/main" id="{29FD2203-3735-1107-FE59-253541669199}"/>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4" name="TextBox 14">
              <a:extLst>
                <a:ext uri="{FF2B5EF4-FFF2-40B4-BE49-F238E27FC236}">
                  <a16:creationId xmlns:a16="http://schemas.microsoft.com/office/drawing/2014/main" id="{07645BAE-D142-1F06-11A6-D8E1D7C68520}"/>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15" name="Group 15">
            <a:extLst>
              <a:ext uri="{FF2B5EF4-FFF2-40B4-BE49-F238E27FC236}">
                <a16:creationId xmlns:a16="http://schemas.microsoft.com/office/drawing/2014/main" id="{05D65891-1AA1-3963-DD29-35846820E3C1}"/>
              </a:ext>
            </a:extLst>
          </p:cNvPr>
          <p:cNvGrpSpPr/>
          <p:nvPr/>
        </p:nvGrpSpPr>
        <p:grpSpPr>
          <a:xfrm>
            <a:off x="3620017" y="2347987"/>
            <a:ext cx="8065908" cy="717741"/>
            <a:chOff x="0" y="0"/>
            <a:chExt cx="9134166" cy="812800"/>
          </a:xfrm>
        </p:grpSpPr>
        <p:sp>
          <p:nvSpPr>
            <p:cNvPr id="16" name="Freeform 16">
              <a:extLst>
                <a:ext uri="{FF2B5EF4-FFF2-40B4-BE49-F238E27FC236}">
                  <a16:creationId xmlns:a16="http://schemas.microsoft.com/office/drawing/2014/main" id="{3FFE1698-5B49-1CFD-DC55-0F889EB23B70}"/>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7" name="TextBox 17">
              <a:extLst>
                <a:ext uri="{FF2B5EF4-FFF2-40B4-BE49-F238E27FC236}">
                  <a16:creationId xmlns:a16="http://schemas.microsoft.com/office/drawing/2014/main" id="{860841DB-78F7-2F93-A780-9995A4169DC3}"/>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id="{753F3026-81F2-0CAA-3F92-7DF4ED3BB5F4}"/>
              </a:ext>
            </a:extLst>
          </p:cNvPr>
          <p:cNvGrpSpPr/>
          <p:nvPr/>
        </p:nvGrpSpPr>
        <p:grpSpPr>
          <a:xfrm>
            <a:off x="506076" y="3129229"/>
            <a:ext cx="3113941" cy="717741"/>
            <a:chOff x="0" y="0"/>
            <a:chExt cx="3526355" cy="812800"/>
          </a:xfrm>
        </p:grpSpPr>
        <p:sp>
          <p:nvSpPr>
            <p:cNvPr id="19" name="Freeform 19">
              <a:extLst>
                <a:ext uri="{FF2B5EF4-FFF2-40B4-BE49-F238E27FC236}">
                  <a16:creationId xmlns:a16="http://schemas.microsoft.com/office/drawing/2014/main" id="{4BECBE17-3C6A-D0BC-E084-2A511DFD1847}"/>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20" name="TextBox 20">
              <a:extLst>
                <a:ext uri="{FF2B5EF4-FFF2-40B4-BE49-F238E27FC236}">
                  <a16:creationId xmlns:a16="http://schemas.microsoft.com/office/drawing/2014/main" id="{10AFAC01-12FD-F9BD-CFA3-3C681B82A4C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5E09CAA2-C066-606C-1DF2-DD0F9CE29592}"/>
              </a:ext>
            </a:extLst>
          </p:cNvPr>
          <p:cNvGrpSpPr/>
          <p:nvPr/>
        </p:nvGrpSpPr>
        <p:grpSpPr>
          <a:xfrm>
            <a:off x="3620017" y="3129229"/>
            <a:ext cx="8065908" cy="717741"/>
            <a:chOff x="0" y="0"/>
            <a:chExt cx="9134166" cy="812800"/>
          </a:xfrm>
        </p:grpSpPr>
        <p:sp>
          <p:nvSpPr>
            <p:cNvPr id="22" name="Freeform 22">
              <a:extLst>
                <a:ext uri="{FF2B5EF4-FFF2-40B4-BE49-F238E27FC236}">
                  <a16:creationId xmlns:a16="http://schemas.microsoft.com/office/drawing/2014/main" id="{4096B564-D60A-42B4-0661-90A538BB9F29}"/>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3" name="TextBox 23">
              <a:extLst>
                <a:ext uri="{FF2B5EF4-FFF2-40B4-BE49-F238E27FC236}">
                  <a16:creationId xmlns:a16="http://schemas.microsoft.com/office/drawing/2014/main" id="{BC8AA58D-7946-657A-D6C4-5382FC9DAC5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id="{694CE9A0-5197-A56D-9EE5-9F7D1B65E4B4}"/>
              </a:ext>
            </a:extLst>
          </p:cNvPr>
          <p:cNvGrpSpPr/>
          <p:nvPr/>
        </p:nvGrpSpPr>
        <p:grpSpPr>
          <a:xfrm>
            <a:off x="506076" y="3910470"/>
            <a:ext cx="3113941" cy="717741"/>
            <a:chOff x="0" y="0"/>
            <a:chExt cx="3526355" cy="812800"/>
          </a:xfrm>
        </p:grpSpPr>
        <p:sp>
          <p:nvSpPr>
            <p:cNvPr id="25" name="Freeform 25">
              <a:extLst>
                <a:ext uri="{FF2B5EF4-FFF2-40B4-BE49-F238E27FC236}">
                  <a16:creationId xmlns:a16="http://schemas.microsoft.com/office/drawing/2014/main" id="{7E090794-BF6B-1CA7-0167-702684340E80}"/>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26" name="TextBox 26">
              <a:extLst>
                <a:ext uri="{FF2B5EF4-FFF2-40B4-BE49-F238E27FC236}">
                  <a16:creationId xmlns:a16="http://schemas.microsoft.com/office/drawing/2014/main" id="{C2CC4BDA-034D-6D65-28AD-6C0888D37DC9}"/>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7" name="Group 27">
            <a:extLst>
              <a:ext uri="{FF2B5EF4-FFF2-40B4-BE49-F238E27FC236}">
                <a16:creationId xmlns:a16="http://schemas.microsoft.com/office/drawing/2014/main" id="{52FAA04D-04BF-5530-96B0-ED6097874E3F}"/>
              </a:ext>
            </a:extLst>
          </p:cNvPr>
          <p:cNvGrpSpPr/>
          <p:nvPr/>
        </p:nvGrpSpPr>
        <p:grpSpPr>
          <a:xfrm>
            <a:off x="3620017" y="3910470"/>
            <a:ext cx="8065908" cy="717741"/>
            <a:chOff x="0" y="0"/>
            <a:chExt cx="9134166" cy="812800"/>
          </a:xfrm>
        </p:grpSpPr>
        <p:sp>
          <p:nvSpPr>
            <p:cNvPr id="28" name="Freeform 28">
              <a:extLst>
                <a:ext uri="{FF2B5EF4-FFF2-40B4-BE49-F238E27FC236}">
                  <a16:creationId xmlns:a16="http://schemas.microsoft.com/office/drawing/2014/main" id="{33D69F38-9BD8-D8D5-4544-8F7AC6CC6EA5}"/>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9" name="TextBox 29">
              <a:extLst>
                <a:ext uri="{FF2B5EF4-FFF2-40B4-BE49-F238E27FC236}">
                  <a16:creationId xmlns:a16="http://schemas.microsoft.com/office/drawing/2014/main" id="{F43CF019-0E5B-28FB-CADA-E9F624F2963E}"/>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0" name="Group 30">
            <a:extLst>
              <a:ext uri="{FF2B5EF4-FFF2-40B4-BE49-F238E27FC236}">
                <a16:creationId xmlns:a16="http://schemas.microsoft.com/office/drawing/2014/main" id="{C42BBE5C-CF7E-1781-6087-768AFF58380C}"/>
              </a:ext>
            </a:extLst>
          </p:cNvPr>
          <p:cNvGrpSpPr/>
          <p:nvPr/>
        </p:nvGrpSpPr>
        <p:grpSpPr>
          <a:xfrm>
            <a:off x="506076" y="4691712"/>
            <a:ext cx="3113941" cy="717741"/>
            <a:chOff x="0" y="0"/>
            <a:chExt cx="3526355" cy="812800"/>
          </a:xfrm>
        </p:grpSpPr>
        <p:sp>
          <p:nvSpPr>
            <p:cNvPr id="31" name="Freeform 31">
              <a:extLst>
                <a:ext uri="{FF2B5EF4-FFF2-40B4-BE49-F238E27FC236}">
                  <a16:creationId xmlns:a16="http://schemas.microsoft.com/office/drawing/2014/main" id="{1ADF0A66-A790-AB3C-12EF-7310E133491A}"/>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2" name="TextBox 32">
              <a:extLst>
                <a:ext uri="{FF2B5EF4-FFF2-40B4-BE49-F238E27FC236}">
                  <a16:creationId xmlns:a16="http://schemas.microsoft.com/office/drawing/2014/main" id="{D9AE68E4-7022-3D6D-0669-A253C82A40D3}"/>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3" name="Group 33">
            <a:extLst>
              <a:ext uri="{FF2B5EF4-FFF2-40B4-BE49-F238E27FC236}">
                <a16:creationId xmlns:a16="http://schemas.microsoft.com/office/drawing/2014/main" id="{026BFCDC-D4E6-1AE7-6189-52F5D76E331B}"/>
              </a:ext>
            </a:extLst>
          </p:cNvPr>
          <p:cNvGrpSpPr/>
          <p:nvPr/>
        </p:nvGrpSpPr>
        <p:grpSpPr>
          <a:xfrm>
            <a:off x="3620017" y="4691712"/>
            <a:ext cx="8065908" cy="717741"/>
            <a:chOff x="0" y="0"/>
            <a:chExt cx="9134166" cy="812800"/>
          </a:xfrm>
        </p:grpSpPr>
        <p:sp>
          <p:nvSpPr>
            <p:cNvPr id="34" name="Freeform 34">
              <a:extLst>
                <a:ext uri="{FF2B5EF4-FFF2-40B4-BE49-F238E27FC236}">
                  <a16:creationId xmlns:a16="http://schemas.microsoft.com/office/drawing/2014/main" id="{6BD5EBBC-469F-3ACF-0F00-F6C40B72F0EE}"/>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35" name="TextBox 35">
              <a:extLst>
                <a:ext uri="{FF2B5EF4-FFF2-40B4-BE49-F238E27FC236}">
                  <a16:creationId xmlns:a16="http://schemas.microsoft.com/office/drawing/2014/main" id="{60CF74DD-C34A-980E-E3AC-C33A682B57DC}"/>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6" name="Group 36">
            <a:extLst>
              <a:ext uri="{FF2B5EF4-FFF2-40B4-BE49-F238E27FC236}">
                <a16:creationId xmlns:a16="http://schemas.microsoft.com/office/drawing/2014/main" id="{3FE56F5D-1DDB-EA59-5A58-4481E8728BBA}"/>
              </a:ext>
            </a:extLst>
          </p:cNvPr>
          <p:cNvGrpSpPr/>
          <p:nvPr/>
        </p:nvGrpSpPr>
        <p:grpSpPr>
          <a:xfrm>
            <a:off x="506076" y="5472953"/>
            <a:ext cx="3113941" cy="871655"/>
            <a:chOff x="0" y="0"/>
            <a:chExt cx="3526355" cy="987098"/>
          </a:xfrm>
        </p:grpSpPr>
        <p:sp>
          <p:nvSpPr>
            <p:cNvPr id="37" name="Freeform 37">
              <a:extLst>
                <a:ext uri="{FF2B5EF4-FFF2-40B4-BE49-F238E27FC236}">
                  <a16:creationId xmlns:a16="http://schemas.microsoft.com/office/drawing/2014/main" id="{D815FC26-B64B-2DEA-1D39-C0666C166B6F}"/>
                </a:ext>
              </a:extLst>
            </p:cNvPr>
            <p:cNvSpPr/>
            <p:nvPr/>
          </p:nvSpPr>
          <p:spPr>
            <a:xfrm>
              <a:off x="0" y="0"/>
              <a:ext cx="3526355" cy="987098"/>
            </a:xfrm>
            <a:custGeom>
              <a:avLst/>
              <a:gdLst/>
              <a:ahLst/>
              <a:cxnLst/>
              <a:rect l="l" t="t" r="r" b="b"/>
              <a:pathLst>
                <a:path w="3526355" h="987098">
                  <a:moveTo>
                    <a:pt x="0" y="0"/>
                  </a:moveTo>
                  <a:lnTo>
                    <a:pt x="3526355" y="0"/>
                  </a:lnTo>
                  <a:lnTo>
                    <a:pt x="3526355" y="987098"/>
                  </a:lnTo>
                  <a:lnTo>
                    <a:pt x="0" y="987098"/>
                  </a:lnTo>
                  <a:close/>
                </a:path>
              </a:pathLst>
            </a:custGeom>
            <a:solidFill>
              <a:srgbClr val="334C8A"/>
            </a:solidFill>
          </p:spPr>
          <p:txBody>
            <a:bodyPr/>
            <a:lstStyle/>
            <a:p>
              <a:endParaRPr lang="en-US"/>
            </a:p>
          </p:txBody>
        </p:sp>
        <p:sp>
          <p:nvSpPr>
            <p:cNvPr id="38" name="TextBox 38">
              <a:extLst>
                <a:ext uri="{FF2B5EF4-FFF2-40B4-BE49-F238E27FC236}">
                  <a16:creationId xmlns:a16="http://schemas.microsoft.com/office/drawing/2014/main" id="{D5D9A3F9-12C7-B13F-ABCE-A62C1FFA3B7B}"/>
                </a:ext>
              </a:extLst>
            </p:cNvPr>
            <p:cNvSpPr txBox="1"/>
            <p:nvPr/>
          </p:nvSpPr>
          <p:spPr>
            <a:xfrm>
              <a:off x="0" y="-19050"/>
              <a:ext cx="3526355" cy="1006148"/>
            </a:xfrm>
            <a:prstGeom prst="rect">
              <a:avLst/>
            </a:prstGeom>
          </p:spPr>
          <p:txBody>
            <a:bodyPr lIns="33867" tIns="33867" rIns="33867" bIns="33867" rtlCol="0" anchor="ctr"/>
            <a:lstStyle/>
            <a:p>
              <a:pPr algn="ctr">
                <a:lnSpc>
                  <a:spcPts val="2015"/>
                </a:lnSpc>
              </a:pPr>
              <a:endParaRPr sz="1200"/>
            </a:p>
          </p:txBody>
        </p:sp>
      </p:grpSp>
      <p:grpSp>
        <p:nvGrpSpPr>
          <p:cNvPr id="39" name="Group 39">
            <a:extLst>
              <a:ext uri="{FF2B5EF4-FFF2-40B4-BE49-F238E27FC236}">
                <a16:creationId xmlns:a16="http://schemas.microsoft.com/office/drawing/2014/main" id="{4BFE71AE-5468-F446-82D1-093DE15C666F}"/>
              </a:ext>
            </a:extLst>
          </p:cNvPr>
          <p:cNvGrpSpPr/>
          <p:nvPr/>
        </p:nvGrpSpPr>
        <p:grpSpPr>
          <a:xfrm>
            <a:off x="3620017" y="5472953"/>
            <a:ext cx="8065908" cy="871655"/>
            <a:chOff x="0" y="0"/>
            <a:chExt cx="9134166" cy="987098"/>
          </a:xfrm>
        </p:grpSpPr>
        <p:sp>
          <p:nvSpPr>
            <p:cNvPr id="40" name="Freeform 40">
              <a:extLst>
                <a:ext uri="{FF2B5EF4-FFF2-40B4-BE49-F238E27FC236}">
                  <a16:creationId xmlns:a16="http://schemas.microsoft.com/office/drawing/2014/main" id="{86C9824E-3A5F-6506-6293-A0AE4E42536F}"/>
                </a:ext>
              </a:extLst>
            </p:cNvPr>
            <p:cNvSpPr/>
            <p:nvPr/>
          </p:nvSpPr>
          <p:spPr>
            <a:xfrm>
              <a:off x="0" y="0"/>
              <a:ext cx="9134166" cy="987098"/>
            </a:xfrm>
            <a:custGeom>
              <a:avLst/>
              <a:gdLst/>
              <a:ahLst/>
              <a:cxnLst/>
              <a:rect l="l" t="t" r="r" b="b"/>
              <a:pathLst>
                <a:path w="9134166" h="987098">
                  <a:moveTo>
                    <a:pt x="0" y="0"/>
                  </a:moveTo>
                  <a:lnTo>
                    <a:pt x="9134166" y="0"/>
                  </a:lnTo>
                  <a:lnTo>
                    <a:pt x="9134166" y="987098"/>
                  </a:lnTo>
                  <a:lnTo>
                    <a:pt x="0" y="987098"/>
                  </a:lnTo>
                  <a:close/>
                </a:path>
              </a:pathLst>
            </a:custGeom>
            <a:solidFill>
              <a:srgbClr val="2EAEA1"/>
            </a:solidFill>
            <a:ln w="38100" cap="sq">
              <a:solidFill>
                <a:srgbClr val="2EAEA1"/>
              </a:solidFill>
              <a:prstDash val="solid"/>
              <a:miter/>
            </a:ln>
          </p:spPr>
          <p:txBody>
            <a:bodyPr/>
            <a:lstStyle/>
            <a:p>
              <a:endParaRPr lang="en-US"/>
            </a:p>
          </p:txBody>
        </p:sp>
        <p:sp>
          <p:nvSpPr>
            <p:cNvPr id="41" name="TextBox 41">
              <a:extLst>
                <a:ext uri="{FF2B5EF4-FFF2-40B4-BE49-F238E27FC236}">
                  <a16:creationId xmlns:a16="http://schemas.microsoft.com/office/drawing/2014/main" id="{4C583DAB-062A-427F-DCEA-DAB6D21DD073}"/>
                </a:ext>
              </a:extLst>
            </p:cNvPr>
            <p:cNvSpPr txBox="1"/>
            <p:nvPr/>
          </p:nvSpPr>
          <p:spPr>
            <a:xfrm>
              <a:off x="0" y="-19050"/>
              <a:ext cx="9134166" cy="1006148"/>
            </a:xfrm>
            <a:prstGeom prst="rect">
              <a:avLst/>
            </a:prstGeom>
          </p:spPr>
          <p:txBody>
            <a:bodyPr lIns="33867" tIns="33867" rIns="33867" bIns="33867" rtlCol="0" anchor="ctr"/>
            <a:lstStyle/>
            <a:p>
              <a:pPr algn="ctr">
                <a:lnSpc>
                  <a:spcPts val="2015"/>
                </a:lnSpc>
              </a:pPr>
              <a:endParaRPr sz="1200"/>
            </a:p>
          </p:txBody>
        </p:sp>
      </p:grpSp>
      <p:sp>
        <p:nvSpPr>
          <p:cNvPr id="42" name="AutoShape 42">
            <a:extLst>
              <a:ext uri="{FF2B5EF4-FFF2-40B4-BE49-F238E27FC236}">
                <a16:creationId xmlns:a16="http://schemas.microsoft.com/office/drawing/2014/main" id="{9ACE1BAA-5D44-391E-44E3-98492B355B00}"/>
              </a:ext>
            </a:extLst>
          </p:cNvPr>
          <p:cNvSpPr/>
          <p:nvPr/>
        </p:nvSpPr>
        <p:spPr>
          <a:xfrm>
            <a:off x="4056754" y="1009459"/>
            <a:ext cx="4078494" cy="0"/>
          </a:xfrm>
          <a:prstGeom prst="line">
            <a:avLst/>
          </a:prstGeom>
          <a:ln w="95250" cap="flat">
            <a:solidFill>
              <a:srgbClr val="334C8A"/>
            </a:solidFill>
            <a:prstDash val="solid"/>
            <a:headEnd type="none" w="sm" len="sm"/>
            <a:tailEnd type="none" w="sm" len="sm"/>
          </a:ln>
        </p:spPr>
        <p:txBody>
          <a:bodyPr/>
          <a:lstStyle/>
          <a:p>
            <a:endParaRPr lang="en-US"/>
          </a:p>
        </p:txBody>
      </p:sp>
      <p:sp>
        <p:nvSpPr>
          <p:cNvPr id="43" name="TextBox 43">
            <a:extLst>
              <a:ext uri="{FF2B5EF4-FFF2-40B4-BE49-F238E27FC236}">
                <a16:creationId xmlns:a16="http://schemas.microsoft.com/office/drawing/2014/main" id="{AB063767-7E8B-0674-0A9F-D962C2640BE9}"/>
              </a:ext>
            </a:extLst>
          </p:cNvPr>
          <p:cNvSpPr txBox="1"/>
          <p:nvPr/>
        </p:nvSpPr>
        <p:spPr>
          <a:xfrm>
            <a:off x="3733678" y="1608847"/>
            <a:ext cx="7952247" cy="615553"/>
          </a:xfrm>
          <a:prstGeom prst="rect">
            <a:avLst/>
          </a:prstGeom>
        </p:spPr>
        <p:txBody>
          <a:bodyPr lIns="0" tIns="0" rIns="0" bIns="0" rtlCol="0" anchor="t">
            <a:spAutoFit/>
          </a:bodyPr>
          <a:lstStyle/>
          <a:p>
            <a:pPr>
              <a:lnSpc>
                <a:spcPts val="1600"/>
              </a:lnSpc>
            </a:pPr>
            <a:r>
              <a:rPr lang="en-US" sz="1600">
                <a:solidFill>
                  <a:srgbClr val="FFFFFF"/>
                </a:solidFill>
                <a:latin typeface="Arimo Bold"/>
              </a:rPr>
              <a:t>Patients express high satisfaction with home-based care services, citing reasons such as reduced exhaustion from travel and waiting, minimal disruption to daily routine, and increased family support.</a:t>
            </a:r>
          </a:p>
        </p:txBody>
      </p:sp>
      <p:sp>
        <p:nvSpPr>
          <p:cNvPr id="44" name="TextBox 44">
            <a:extLst>
              <a:ext uri="{FF2B5EF4-FFF2-40B4-BE49-F238E27FC236}">
                <a16:creationId xmlns:a16="http://schemas.microsoft.com/office/drawing/2014/main" id="{C6524615-B668-16EE-B511-B91D910F97BD}"/>
              </a:ext>
            </a:extLst>
          </p:cNvPr>
          <p:cNvSpPr txBox="1"/>
          <p:nvPr/>
        </p:nvSpPr>
        <p:spPr>
          <a:xfrm>
            <a:off x="586828" y="1666325"/>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Lal et al. (2015); Lebret et al. (2013): </a:t>
            </a:r>
          </a:p>
        </p:txBody>
      </p:sp>
      <p:sp>
        <p:nvSpPr>
          <p:cNvPr id="45" name="TextBox 45">
            <a:extLst>
              <a:ext uri="{FF2B5EF4-FFF2-40B4-BE49-F238E27FC236}">
                <a16:creationId xmlns:a16="http://schemas.microsoft.com/office/drawing/2014/main" id="{E39DEC87-3D25-5AF5-A834-35B6040E9283}"/>
              </a:ext>
            </a:extLst>
          </p:cNvPr>
          <p:cNvSpPr txBox="1"/>
          <p:nvPr/>
        </p:nvSpPr>
        <p:spPr>
          <a:xfrm>
            <a:off x="3733678" y="2414219"/>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Domiciliary care leads to considerable healthcare cost savings compared to care administered in clinical settings.</a:t>
            </a:r>
          </a:p>
        </p:txBody>
      </p:sp>
      <p:sp>
        <p:nvSpPr>
          <p:cNvPr id="46" name="TextBox 46">
            <a:extLst>
              <a:ext uri="{FF2B5EF4-FFF2-40B4-BE49-F238E27FC236}">
                <a16:creationId xmlns:a16="http://schemas.microsoft.com/office/drawing/2014/main" id="{FF166775-03F4-A8EB-213D-7462BFB768DC}"/>
              </a:ext>
            </a:extLst>
          </p:cNvPr>
          <p:cNvSpPr txBox="1"/>
          <p:nvPr/>
        </p:nvSpPr>
        <p:spPr>
          <a:xfrm>
            <a:off x="586828" y="2447566"/>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Lizano-Díez et al (2022): </a:t>
            </a:r>
          </a:p>
        </p:txBody>
      </p:sp>
      <p:sp>
        <p:nvSpPr>
          <p:cNvPr id="47" name="TextBox 47">
            <a:extLst>
              <a:ext uri="{FF2B5EF4-FFF2-40B4-BE49-F238E27FC236}">
                <a16:creationId xmlns:a16="http://schemas.microsoft.com/office/drawing/2014/main" id="{6383DDC7-BCED-2E73-3DA8-BCDF2DCB31BA}"/>
              </a:ext>
            </a:extLst>
          </p:cNvPr>
          <p:cNvSpPr txBox="1"/>
          <p:nvPr/>
        </p:nvSpPr>
        <p:spPr>
          <a:xfrm>
            <a:off x="3733678" y="3195460"/>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The total costs of an elderly person living in residential care can exceed the total costs of receiving fomichome by €11,350 per person per year.</a:t>
            </a:r>
          </a:p>
        </p:txBody>
      </p:sp>
      <p:sp>
        <p:nvSpPr>
          <p:cNvPr id="48" name="TextBox 48">
            <a:extLst>
              <a:ext uri="{FF2B5EF4-FFF2-40B4-BE49-F238E27FC236}">
                <a16:creationId xmlns:a16="http://schemas.microsoft.com/office/drawing/2014/main" id="{36A7577D-8EAA-EA7A-111E-945A62725749}"/>
              </a:ext>
            </a:extLst>
          </p:cNvPr>
          <p:cNvSpPr txBox="1"/>
          <p:nvPr/>
        </p:nvSpPr>
        <p:spPr>
          <a:xfrm>
            <a:off x="586828" y="3228808"/>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Kok, Berden and Sadiraj (2015): </a:t>
            </a:r>
          </a:p>
        </p:txBody>
      </p:sp>
      <p:sp>
        <p:nvSpPr>
          <p:cNvPr id="49" name="TextBox 49">
            <a:extLst>
              <a:ext uri="{FF2B5EF4-FFF2-40B4-BE49-F238E27FC236}">
                <a16:creationId xmlns:a16="http://schemas.microsoft.com/office/drawing/2014/main" id="{B069A516-21C2-22C0-CC26-F43B98D77091}"/>
              </a:ext>
            </a:extLst>
          </p:cNvPr>
          <p:cNvSpPr txBox="1"/>
          <p:nvPr/>
        </p:nvSpPr>
        <p:spPr>
          <a:xfrm>
            <a:off x="3733678" y="3976702"/>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Older adults are particularly vulnerable to the challenges of adapting to new environments, often impacting their well-being and health status.</a:t>
            </a:r>
          </a:p>
        </p:txBody>
      </p:sp>
      <p:sp>
        <p:nvSpPr>
          <p:cNvPr id="50" name="TextBox 50">
            <a:extLst>
              <a:ext uri="{FF2B5EF4-FFF2-40B4-BE49-F238E27FC236}">
                <a16:creationId xmlns:a16="http://schemas.microsoft.com/office/drawing/2014/main" id="{EBF2D5D1-08B0-44CE-BBAE-9435E5B89511}"/>
              </a:ext>
            </a:extLst>
          </p:cNvPr>
          <p:cNvSpPr txBox="1"/>
          <p:nvPr/>
        </p:nvSpPr>
        <p:spPr>
          <a:xfrm>
            <a:off x="586828" y="4010049"/>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Wu et al. (2015); Chang (2013): </a:t>
            </a:r>
          </a:p>
        </p:txBody>
      </p:sp>
      <p:sp>
        <p:nvSpPr>
          <p:cNvPr id="51" name="TextBox 51">
            <a:extLst>
              <a:ext uri="{FF2B5EF4-FFF2-40B4-BE49-F238E27FC236}">
                <a16:creationId xmlns:a16="http://schemas.microsoft.com/office/drawing/2014/main" id="{FB384490-2A57-2C6B-5565-338E670C5711}"/>
              </a:ext>
            </a:extLst>
          </p:cNvPr>
          <p:cNvSpPr txBox="1"/>
          <p:nvPr/>
        </p:nvSpPr>
        <p:spPr>
          <a:xfrm>
            <a:off x="3733678" y="4757943"/>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Newly admitted residents in care homes often experiencing stress, disturbance and uncertainty during relocation processes.</a:t>
            </a:r>
          </a:p>
        </p:txBody>
      </p:sp>
      <p:sp>
        <p:nvSpPr>
          <p:cNvPr id="52" name="TextBox 52">
            <a:extLst>
              <a:ext uri="{FF2B5EF4-FFF2-40B4-BE49-F238E27FC236}">
                <a16:creationId xmlns:a16="http://schemas.microsoft.com/office/drawing/2014/main" id="{EB90FB69-1B33-9272-9728-BD392D802139}"/>
              </a:ext>
            </a:extLst>
          </p:cNvPr>
          <p:cNvSpPr txBox="1"/>
          <p:nvPr/>
        </p:nvSpPr>
        <p:spPr>
          <a:xfrm>
            <a:off x="586828" y="4930991"/>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Chang (2013): </a:t>
            </a:r>
          </a:p>
        </p:txBody>
      </p:sp>
      <p:sp>
        <p:nvSpPr>
          <p:cNvPr id="53" name="TextBox 53">
            <a:extLst>
              <a:ext uri="{FF2B5EF4-FFF2-40B4-BE49-F238E27FC236}">
                <a16:creationId xmlns:a16="http://schemas.microsoft.com/office/drawing/2014/main" id="{D00ED5E3-62A4-29A3-961D-8753481B9640}"/>
              </a:ext>
            </a:extLst>
          </p:cNvPr>
          <p:cNvSpPr txBox="1"/>
          <p:nvPr/>
        </p:nvSpPr>
        <p:spPr>
          <a:xfrm>
            <a:off x="3733678" y="5570935"/>
            <a:ext cx="7952247" cy="974626"/>
          </a:xfrm>
          <a:prstGeom prst="rect">
            <a:avLst/>
          </a:prstGeom>
        </p:spPr>
        <p:txBody>
          <a:bodyPr lIns="0" tIns="0" rIns="0" bIns="0" rtlCol="0" anchor="t">
            <a:spAutoFit/>
          </a:bodyPr>
          <a:lstStyle/>
          <a:p>
            <a:pPr>
              <a:lnSpc>
                <a:spcPts val="1919"/>
              </a:lnSpc>
            </a:pPr>
            <a:r>
              <a:rPr lang="en-US" sz="1600">
                <a:solidFill>
                  <a:srgbClr val="FFFFFF"/>
                </a:solidFill>
                <a:latin typeface="Arimo Bold"/>
              </a:rPr>
              <a:t>Residents in residential units frequently experience adverse emotional responses, limited communication, isolation, and changes in social support, hence adversely affecting their quality of life.</a:t>
            </a:r>
          </a:p>
          <a:p>
            <a:pPr>
              <a:lnSpc>
                <a:spcPts val="1919"/>
              </a:lnSpc>
            </a:pPr>
            <a:endParaRPr lang="en-US" sz="1600">
              <a:solidFill>
                <a:srgbClr val="FFFFFF"/>
              </a:solidFill>
              <a:latin typeface="Arimo Bold"/>
            </a:endParaRPr>
          </a:p>
        </p:txBody>
      </p:sp>
      <p:sp>
        <p:nvSpPr>
          <p:cNvPr id="54" name="TextBox 54">
            <a:extLst>
              <a:ext uri="{FF2B5EF4-FFF2-40B4-BE49-F238E27FC236}">
                <a16:creationId xmlns:a16="http://schemas.microsoft.com/office/drawing/2014/main" id="{856ED58D-155D-98A6-952C-81D37EE72456}"/>
              </a:ext>
            </a:extLst>
          </p:cNvPr>
          <p:cNvSpPr txBox="1"/>
          <p:nvPr/>
        </p:nvSpPr>
        <p:spPr>
          <a:xfrm>
            <a:off x="546452" y="5649489"/>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Zamanzadeh et al. (2016): </a:t>
            </a:r>
          </a:p>
        </p:txBody>
      </p:sp>
      <p:sp>
        <p:nvSpPr>
          <p:cNvPr id="55" name="TextBox 55">
            <a:extLst>
              <a:ext uri="{FF2B5EF4-FFF2-40B4-BE49-F238E27FC236}">
                <a16:creationId xmlns:a16="http://schemas.microsoft.com/office/drawing/2014/main" id="{32279CDA-E639-DE50-B255-460E5917292B}"/>
              </a:ext>
            </a:extLst>
          </p:cNvPr>
          <p:cNvSpPr txBox="1"/>
          <p:nvPr/>
        </p:nvSpPr>
        <p:spPr>
          <a:xfrm>
            <a:off x="2371182" y="421026"/>
            <a:ext cx="7449637" cy="525785"/>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Empirical Research Support</a:t>
            </a:r>
          </a:p>
        </p:txBody>
      </p:sp>
    </p:spTree>
    <p:extLst>
      <p:ext uri="{BB962C8B-B14F-4D97-AF65-F5344CB8AC3E}">
        <p14:creationId xmlns:p14="http://schemas.microsoft.com/office/powerpoint/2010/main" val="35553699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B73E7-23B8-A598-A497-226915A3929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BB4AF1-53CC-902F-E890-413FC299364C}"/>
              </a:ext>
            </a:extLst>
          </p:cNvPr>
          <p:cNvSpPr/>
          <p:nvPr/>
        </p:nvSpPr>
        <p:spPr>
          <a:xfrm rot="-10800000" flipV="1">
            <a:off x="6577135" y="4490551"/>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8BD83489-2D15-1FD2-ADCE-68126883EF90}"/>
              </a:ext>
            </a:extLst>
          </p:cNvPr>
          <p:cNvSpPr/>
          <p:nvPr/>
        </p:nvSpPr>
        <p:spPr>
          <a:xfrm flipH="1" flipV="1">
            <a:off x="9512683" y="4178683"/>
            <a:ext cx="2679317" cy="2679317"/>
          </a:xfrm>
          <a:custGeom>
            <a:avLst/>
            <a:gdLst/>
            <a:ahLst/>
            <a:cxnLst/>
            <a:rect l="l" t="t" r="r" b="b"/>
            <a:pathLst>
              <a:path w="4018976" h="4018976">
                <a:moveTo>
                  <a:pt x="4018976" y="4018976"/>
                </a:moveTo>
                <a:lnTo>
                  <a:pt x="0" y="4018976"/>
                </a:lnTo>
                <a:lnTo>
                  <a:pt x="0" y="0"/>
                </a:lnTo>
                <a:lnTo>
                  <a:pt x="4018976" y="0"/>
                </a:lnTo>
                <a:lnTo>
                  <a:pt x="4018976" y="401897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E57889C4-4101-A367-BD09-58FAA64C062A}"/>
              </a:ext>
            </a:extLst>
          </p:cNvPr>
          <p:cNvSpPr/>
          <p:nvPr/>
        </p:nvSpPr>
        <p:spPr>
          <a:xfrm rot="5400000">
            <a:off x="-2703956" y="815552"/>
            <a:ext cx="10500800" cy="5092888"/>
          </a:xfrm>
          <a:custGeom>
            <a:avLst/>
            <a:gdLst/>
            <a:ahLst/>
            <a:cxnLst/>
            <a:rect l="l" t="t" r="r" b="b"/>
            <a:pathLst>
              <a:path w="15751200" h="7639332">
                <a:moveTo>
                  <a:pt x="0" y="0"/>
                </a:moveTo>
                <a:lnTo>
                  <a:pt x="15751200" y="0"/>
                </a:lnTo>
                <a:lnTo>
                  <a:pt x="15751200" y="7639332"/>
                </a:lnTo>
                <a:lnTo>
                  <a:pt x="0" y="7639332"/>
                </a:lnTo>
                <a:lnTo>
                  <a:pt x="0" y="0"/>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B688040B-AAE8-4E74-562B-97F73C104C73}"/>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E72038FF-077B-0B4F-0193-CDB4DCD8A504}"/>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54EDA3E3-D4B9-4F40-8D53-48FC24ADA2E1}"/>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AutoShape 8">
            <a:extLst>
              <a:ext uri="{FF2B5EF4-FFF2-40B4-BE49-F238E27FC236}">
                <a16:creationId xmlns:a16="http://schemas.microsoft.com/office/drawing/2014/main" id="{F7E1C0A0-06F6-F7E7-8C95-D4FE4B8B9123}"/>
              </a:ext>
            </a:extLst>
          </p:cNvPr>
          <p:cNvSpPr/>
          <p:nvPr/>
        </p:nvSpPr>
        <p:spPr>
          <a:xfrm>
            <a:off x="6577135" y="3995521"/>
            <a:ext cx="6581960" cy="0"/>
          </a:xfrm>
          <a:prstGeom prst="line">
            <a:avLst/>
          </a:prstGeom>
          <a:ln w="95250" cap="flat">
            <a:solidFill>
              <a:srgbClr val="FFFFFF"/>
            </a:solidFill>
            <a:prstDash val="solid"/>
            <a:headEnd type="none" w="sm" len="sm"/>
            <a:tailEnd type="none" w="sm" len="sm"/>
          </a:ln>
        </p:spPr>
        <p:txBody>
          <a:bodyPr/>
          <a:lstStyle/>
          <a:p>
            <a:endParaRPr lang="en-US"/>
          </a:p>
        </p:txBody>
      </p:sp>
      <p:sp>
        <p:nvSpPr>
          <p:cNvPr id="9" name="AutoShape 9">
            <a:extLst>
              <a:ext uri="{FF2B5EF4-FFF2-40B4-BE49-F238E27FC236}">
                <a16:creationId xmlns:a16="http://schemas.microsoft.com/office/drawing/2014/main" id="{82490904-FA41-1BBB-B1F1-294538271AE8}"/>
              </a:ext>
            </a:extLst>
          </p:cNvPr>
          <p:cNvSpPr/>
          <p:nvPr/>
        </p:nvSpPr>
        <p:spPr>
          <a:xfrm flipV="1">
            <a:off x="6608885" y="-4590230"/>
            <a:ext cx="0" cy="6581960"/>
          </a:xfrm>
          <a:prstGeom prst="line">
            <a:avLst/>
          </a:prstGeom>
          <a:ln w="95250" cap="flat">
            <a:solidFill>
              <a:srgbClr val="FFFFFF"/>
            </a:solidFill>
            <a:prstDash val="solid"/>
            <a:headEnd type="none" w="sm" len="sm"/>
            <a:tailEnd type="none" w="sm" len="sm"/>
          </a:ln>
        </p:spPr>
        <p:txBody>
          <a:bodyPr/>
          <a:lstStyle/>
          <a:p>
            <a:endParaRPr lang="en-US"/>
          </a:p>
        </p:txBody>
      </p:sp>
      <p:sp>
        <p:nvSpPr>
          <p:cNvPr id="10" name="Freeform 10">
            <a:extLst>
              <a:ext uri="{FF2B5EF4-FFF2-40B4-BE49-F238E27FC236}">
                <a16:creationId xmlns:a16="http://schemas.microsoft.com/office/drawing/2014/main" id="{31B3B10B-83D1-8D12-8BE1-4ABF6C88C20D}"/>
              </a:ext>
            </a:extLst>
          </p:cNvPr>
          <p:cNvSpPr/>
          <p:nvPr/>
        </p:nvSpPr>
        <p:spPr>
          <a:xfrm>
            <a:off x="-122738" y="1612189"/>
            <a:ext cx="7640964" cy="5243611"/>
          </a:xfrm>
          <a:custGeom>
            <a:avLst/>
            <a:gdLst/>
            <a:ahLst/>
            <a:cxnLst/>
            <a:rect l="l" t="t" r="r" b="b"/>
            <a:pathLst>
              <a:path w="11461446" h="7865417">
                <a:moveTo>
                  <a:pt x="0" y="0"/>
                </a:moveTo>
                <a:lnTo>
                  <a:pt x="11461445" y="0"/>
                </a:lnTo>
                <a:lnTo>
                  <a:pt x="11461445" y="7865417"/>
                </a:lnTo>
                <a:lnTo>
                  <a:pt x="0" y="7865417"/>
                </a:lnTo>
                <a:lnTo>
                  <a:pt x="0" y="0"/>
                </a:lnTo>
                <a:close/>
              </a:path>
            </a:pathLst>
          </a:custGeom>
          <a:blipFill>
            <a:blip r:embed="rId6"/>
            <a:stretch>
              <a:fillRect/>
            </a:stretch>
          </a:blipFill>
        </p:spPr>
        <p:txBody>
          <a:bodyPr/>
          <a:lstStyle/>
          <a:p>
            <a:endParaRPr lang="en-US"/>
          </a:p>
        </p:txBody>
      </p:sp>
      <p:sp>
        <p:nvSpPr>
          <p:cNvPr id="11" name="TextBox 11">
            <a:extLst>
              <a:ext uri="{FF2B5EF4-FFF2-40B4-BE49-F238E27FC236}">
                <a16:creationId xmlns:a16="http://schemas.microsoft.com/office/drawing/2014/main" id="{9A805C95-6396-CF75-AE57-F805BCF2EB95}"/>
              </a:ext>
            </a:extLst>
          </p:cNvPr>
          <p:cNvSpPr txBox="1"/>
          <p:nvPr/>
        </p:nvSpPr>
        <p:spPr>
          <a:xfrm>
            <a:off x="6783113" y="2932296"/>
            <a:ext cx="4069229" cy="692497"/>
          </a:xfrm>
          <a:prstGeom prst="rect">
            <a:avLst/>
          </a:prstGeom>
        </p:spPr>
        <p:txBody>
          <a:bodyPr lIns="0" tIns="0" rIns="0" bIns="0" rtlCol="0" anchor="t">
            <a:spAutoFit/>
          </a:bodyPr>
          <a:lstStyle/>
          <a:p>
            <a:pPr>
              <a:lnSpc>
                <a:spcPts val="5392"/>
              </a:lnSpc>
            </a:pPr>
            <a:r>
              <a:rPr lang="en-US" sz="5676" spc="-283">
                <a:solidFill>
                  <a:srgbClr val="FFFFFF"/>
                </a:solidFill>
                <a:latin typeface="League Spartan"/>
              </a:rPr>
              <a:t>Thank You</a:t>
            </a:r>
          </a:p>
        </p:txBody>
      </p:sp>
    </p:spTree>
    <p:extLst>
      <p:ext uri="{BB962C8B-B14F-4D97-AF65-F5344CB8AC3E}">
        <p14:creationId xmlns:p14="http://schemas.microsoft.com/office/powerpoint/2010/main" val="31384922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8B128-813A-A996-28BF-F600F72DA9E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F50CE7B-D168-4B6F-E41F-F335F5C09C6D}"/>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DB3A8114-AAE9-5554-8E88-15FBC107863F}"/>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0AFFDE37-9322-F72A-6AED-AE819E23C668}"/>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FA1C10DD-6654-75F0-BB00-5011DDECAE48}"/>
              </a:ext>
            </a:extLst>
          </p:cNvPr>
          <p:cNvSpPr txBox="1"/>
          <p:nvPr/>
        </p:nvSpPr>
        <p:spPr>
          <a:xfrm>
            <a:off x="180464" y="1134533"/>
            <a:ext cx="11884835" cy="5668218"/>
          </a:xfrm>
          <a:prstGeom prst="rect">
            <a:avLst/>
          </a:prstGeom>
        </p:spPr>
        <p:txBody>
          <a:bodyPr lIns="0" tIns="0" rIns="0" bIns="0" rtlCol="0" anchor="t">
            <a:spAutoFit/>
          </a:bodyPr>
          <a:lstStyle/>
          <a:p>
            <a:pPr>
              <a:lnSpc>
                <a:spcPts val="1333"/>
              </a:lnSpc>
            </a:pPr>
            <a:r>
              <a:rPr lang="en-US" sz="1333">
                <a:solidFill>
                  <a:srgbClr val="334C8A"/>
                </a:solidFill>
                <a:latin typeface="Arimo"/>
              </a:rPr>
              <a:t>Age UK (2023) </a:t>
            </a:r>
            <a:r>
              <a:rPr lang="en-US" sz="1333">
                <a:solidFill>
                  <a:srgbClr val="334C8A"/>
                </a:solidFill>
                <a:latin typeface="Arimo Italics"/>
              </a:rPr>
              <a:t>How much does care cost?, www.ageuk.org.uk.</a:t>
            </a:r>
            <a:r>
              <a:rPr lang="en-US" sz="1333">
                <a:solidFill>
                  <a:srgbClr val="334C8A"/>
                </a:solidFill>
                <a:latin typeface="Arimo"/>
              </a:rPr>
              <a:t> Available at: https://www.ageuk.org.uk/information-advice/care/paying-for-care/local-care-costs/.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Age UK (2023) </a:t>
            </a:r>
            <a:r>
              <a:rPr lang="en-US" sz="1333">
                <a:solidFill>
                  <a:srgbClr val="334C8A"/>
                </a:solidFill>
                <a:latin typeface="Arimo Italics"/>
              </a:rPr>
              <a:t>The State of Health and Care of Older People in England 2023. </a:t>
            </a:r>
            <a:r>
              <a:rPr lang="en-US" sz="1333">
                <a:solidFill>
                  <a:srgbClr val="334C8A"/>
                </a:solidFill>
                <a:latin typeface="Arimo"/>
              </a:rPr>
              <a:t>Available at: https://www.ageuk.org.uk/globalassets/age-uk/documents/reports-and-publications/reports-and-briefings/health--wellbeing/age_uk_briefing_state_of_health_and_care_of_older_people_july2023.pdf.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Age UK (2023) </a:t>
            </a:r>
            <a:r>
              <a:rPr lang="en-US" sz="1333">
                <a:solidFill>
                  <a:srgbClr val="334C8A"/>
                </a:solidFill>
                <a:latin typeface="Arimo Italics"/>
              </a:rPr>
              <a:t>Older people are often waiting far too long for the social care they need, Age UK.</a:t>
            </a:r>
            <a:r>
              <a:rPr lang="en-US" sz="1333">
                <a:solidFill>
                  <a:srgbClr val="334C8A"/>
                </a:solidFill>
                <a:latin typeface="Arimo"/>
              </a:rPr>
              <a:t> Available at: https://www.ageuk.org.uk/latest-press/older-people-are-often-waiting-far-too-long-for-the-social-care-they-need/#:~:text=Delayed%20assessments%20have%20helped%20to.</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Aronson, J. (2002) ‘Elderly people’s accounts of home care rationing: missing voices in long-term care policy debates’, </a:t>
            </a:r>
            <a:r>
              <a:rPr lang="en-US" sz="1333">
                <a:solidFill>
                  <a:srgbClr val="334C8A"/>
                </a:solidFill>
                <a:latin typeface="Arimo Italics"/>
              </a:rPr>
              <a:t>Ageing and Society,</a:t>
            </a:r>
            <a:r>
              <a:rPr lang="en-US" sz="1333">
                <a:solidFill>
                  <a:srgbClr val="334C8A"/>
                </a:solidFill>
                <a:latin typeface="Arimo"/>
              </a:rPr>
              <a:t> 22(04), pp. 399–418. Available at: https://doi.org/10.1017/s0144686x02008759.</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Better Health Channel (2012)</a:t>
            </a:r>
            <a:r>
              <a:rPr lang="en-US" sz="1333">
                <a:solidFill>
                  <a:srgbClr val="334C8A"/>
                </a:solidFill>
                <a:latin typeface="Arimo Italics"/>
              </a:rPr>
              <a:t> End of life and palliative care explained, Vic.gov.au.</a:t>
            </a:r>
            <a:r>
              <a:rPr lang="en-US" sz="1333">
                <a:solidFill>
                  <a:srgbClr val="334C8A"/>
                </a:solidFill>
                <a:latin typeface="Arimo"/>
              </a:rPr>
              <a:t> Available at: https://www.betterhealth.vic.gov.au/health/servicesandsupport/end-of-life-and-palliative-care-explained.</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Boyle, G. (2004) ‘Facilitating choice and control for older people in long-term care’, </a:t>
            </a:r>
            <a:r>
              <a:rPr lang="en-US" sz="1333">
                <a:solidFill>
                  <a:srgbClr val="334C8A"/>
                </a:solidFill>
                <a:latin typeface="Arimo Italics"/>
              </a:rPr>
              <a:t>Health and Social Care in the Community</a:t>
            </a:r>
            <a:r>
              <a:rPr lang="en-US" sz="1333">
                <a:solidFill>
                  <a:srgbClr val="334C8A"/>
                </a:solidFill>
                <a:latin typeface="Arimo"/>
              </a:rPr>
              <a:t>, 12(3), pp. 212–220. Available at: https://doi.org/10.1111/j.1365-2524.2004.00490.x.</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Brixner, D., Rubin, D. T., Mease, P., Mittal, M., Liu, H., Davis, M., Ganguli, A., &amp; Fendrick, A. M. (2019) ‘Patient Support Program Increased Medication Adherence with Lower Total Health Care Costs Despite Increased Drug Spending’, </a:t>
            </a:r>
            <a:r>
              <a:rPr lang="en-US" sz="1333">
                <a:solidFill>
                  <a:srgbClr val="334C8A"/>
                </a:solidFill>
                <a:latin typeface="Arimo Italics"/>
              </a:rPr>
              <a:t>Journal of Managed Care &amp; Specialty Pharmacy</a:t>
            </a:r>
            <a:r>
              <a:rPr lang="en-US" sz="1333">
                <a:solidFill>
                  <a:srgbClr val="334C8A"/>
                </a:solidFill>
                <a:latin typeface="Arimo"/>
              </a:rPr>
              <a:t>, 25(7), pp. 770–779. Available at: https://doi.org/10.18553/jmcp.2019.18443.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Calauz, S. (2023) </a:t>
            </a:r>
            <a:r>
              <a:rPr lang="en-US" sz="1333">
                <a:solidFill>
                  <a:srgbClr val="334C8A"/>
                </a:solidFill>
                <a:latin typeface="Arimo Italics"/>
              </a:rPr>
              <a:t>10 benefits of domiciliary care, www.linkedin.com.</a:t>
            </a:r>
            <a:r>
              <a:rPr lang="en-US" sz="1333">
                <a:solidFill>
                  <a:srgbClr val="334C8A"/>
                </a:solidFill>
                <a:latin typeface="Arimo"/>
              </a:rPr>
              <a:t> Available at: https://www.linkedin.com/posts/sergiucalauz_10-benefits-of-domiciliary-care-comfort-activity-7082274419049418753-O2vk/</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CarersUK (2023) </a:t>
            </a:r>
            <a:r>
              <a:rPr lang="en-US" sz="1333">
                <a:solidFill>
                  <a:srgbClr val="334C8A"/>
                </a:solidFill>
                <a:latin typeface="Arimo Italics"/>
              </a:rPr>
              <a:t>Residential care, Carers UK. </a:t>
            </a:r>
            <a:r>
              <a:rPr lang="en-US" sz="1333">
                <a:solidFill>
                  <a:srgbClr val="334C8A"/>
                </a:solidFill>
                <a:latin typeface="Arimo"/>
              </a:rPr>
              <a:t>Available at: https://www.carersuk.org/help-and-advice/practical-support/arranging-care-and-support-for-someone/residential-care/#:~:text=Residential%20care%20means%20long%2Dterm.</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Chavdarovska, N. (2023)</a:t>
            </a:r>
            <a:r>
              <a:rPr lang="en-US" sz="1333">
                <a:solidFill>
                  <a:srgbClr val="334C8A"/>
                </a:solidFill>
                <a:latin typeface="Arimo Italics"/>
              </a:rPr>
              <a:t> Importance and Benefits of Domiciliary Care, nurselinecs.co.uk.</a:t>
            </a:r>
            <a:r>
              <a:rPr lang="en-US" sz="1333">
                <a:solidFill>
                  <a:srgbClr val="334C8A"/>
                </a:solidFill>
                <a:latin typeface="Arimo"/>
              </a:rPr>
              <a:t> Available at: https://nurselinecs.co.uk/blog/importance-and-benefits-of-domiciliary-care/ </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Chang, S.J. (2013) ‘Lived Experiences of Nursing Home Residents in Korea’, </a:t>
            </a:r>
            <a:r>
              <a:rPr lang="en-US" sz="1333">
                <a:solidFill>
                  <a:srgbClr val="334C8A"/>
                </a:solidFill>
                <a:latin typeface="Arimo Italics"/>
              </a:rPr>
              <a:t>Asian Nursing Research,</a:t>
            </a:r>
            <a:r>
              <a:rPr lang="en-US" sz="1333">
                <a:solidFill>
                  <a:srgbClr val="334C8A"/>
                </a:solidFill>
                <a:latin typeface="Arimo"/>
              </a:rPr>
              <a:t> 7(2), pp. 83–90. Available at: https://doi.org/10.1016/j.anr.2013.04.003.</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89110A92-5AD7-4E0F-9C25-ECF3B53742B5}"/>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10702799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421B1-5982-9E3D-03B5-38D1829D078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1D637EC-CF47-D0C8-0929-1192C86A3A44}"/>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5449A050-10F6-3310-3D62-E74877BC4C6B}"/>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4F2D9393-4E11-AF88-1D23-645987938DBB}"/>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2B3394C9-2BF2-0D70-324F-495A0843C110}"/>
              </a:ext>
            </a:extLst>
          </p:cNvPr>
          <p:cNvSpPr txBox="1"/>
          <p:nvPr/>
        </p:nvSpPr>
        <p:spPr>
          <a:xfrm>
            <a:off x="180464" y="1134533"/>
            <a:ext cx="11884835" cy="5501506"/>
          </a:xfrm>
          <a:prstGeom prst="rect">
            <a:avLst/>
          </a:prstGeom>
        </p:spPr>
        <p:txBody>
          <a:bodyPr lIns="0" tIns="0" rIns="0" bIns="0" rtlCol="0" anchor="t">
            <a:spAutoFit/>
          </a:bodyPr>
          <a:lstStyle/>
          <a:p>
            <a:pPr>
              <a:lnSpc>
                <a:spcPts val="1333"/>
              </a:lnSpc>
            </a:pPr>
            <a:r>
              <a:rPr lang="en-US" sz="1333">
                <a:solidFill>
                  <a:srgbClr val="334C8A"/>
                </a:solidFill>
                <a:latin typeface="Arimo"/>
              </a:rPr>
              <a:t>Collopy, B.J. (1988) ‘Autonomy in Long Term Care: Some Crucial Distinctions1’, </a:t>
            </a:r>
            <a:r>
              <a:rPr lang="en-US" sz="1333">
                <a:solidFill>
                  <a:srgbClr val="334C8A"/>
                </a:solidFill>
                <a:latin typeface="Arimo Italics"/>
              </a:rPr>
              <a:t>The Gerontologist</a:t>
            </a:r>
            <a:r>
              <a:rPr lang="en-US" sz="1333">
                <a:solidFill>
                  <a:srgbClr val="334C8A"/>
                </a:solidFill>
                <a:latin typeface="Arimo"/>
              </a:rPr>
              <a:t>, 28(Suppl), pp. 10–17. Available at: https://doi.org/10.1093/geront/28.suppl.10.</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Department of Health and Social Care (2022) </a:t>
            </a:r>
            <a:r>
              <a:rPr lang="en-US" sz="1333">
                <a:solidFill>
                  <a:srgbClr val="334C8A"/>
                </a:solidFill>
                <a:latin typeface="Arimo Italics"/>
              </a:rPr>
              <a:t>National Framework for NHS Continuing Healthcare and NHS- Incorporating the NHS Continuing Healthcare Practice Guidance. Available</a:t>
            </a:r>
            <a:r>
              <a:rPr lang="en-US" sz="1333">
                <a:solidFill>
                  <a:srgbClr val="334C8A"/>
                </a:solidFill>
                <a:latin typeface="Arimo"/>
              </a:rPr>
              <a:t> at: https://assets.publishing.service.gov.uk/media/64b0f7cdc033c100108062f9/National-Framework-for-NHS-Continuing-Healthcare-and-NHS-funded-Nursing-Care_July-2022-revised_corrected-July-2023.pdf.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Dimitrovski, A. (2023) </a:t>
            </a:r>
            <a:r>
              <a:rPr lang="en-US" sz="1333">
                <a:solidFill>
                  <a:srgbClr val="334C8A"/>
                </a:solidFill>
                <a:latin typeface="Arimo Italics"/>
              </a:rPr>
              <a:t>What Are The Advantages and Disadvantages of Domiciliary Care?, Leaf care.</a:t>
            </a:r>
            <a:r>
              <a:rPr lang="en-US" sz="1333">
                <a:solidFill>
                  <a:srgbClr val="334C8A"/>
                </a:solidFill>
                <a:latin typeface="Arimo"/>
              </a:rPr>
              <a:t> Available at: https://leafcare.co.uk/domiciliary-care-advantages-and-disadvantages/.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Gómez-Salazar, V., Garcés-Medina, M. C., Chavarro-Carvajal, D. A., Meneses-Bernal, J. F., Cano-Gutiérrez, C. A. and Santacruz Escudero, J. M. (2021) 'Effects of a home care program in geriatrics on the number of hospitalizations and emergency room visits',</a:t>
            </a:r>
            <a:r>
              <a:rPr lang="en-US" sz="1333">
                <a:solidFill>
                  <a:srgbClr val="334C8A"/>
                </a:solidFill>
                <a:latin typeface="Arimo Italics"/>
              </a:rPr>
              <a:t> Universitas Medica</a:t>
            </a:r>
            <a:r>
              <a:rPr lang="en-US" sz="1333">
                <a:solidFill>
                  <a:srgbClr val="334C8A"/>
                </a:solidFill>
                <a:latin typeface="Arimo"/>
              </a:rPr>
              <a:t>, 62(2).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Healey-Ogden, M.J. (2013) ‘Being “at Home” in the Context of Home Care’, </a:t>
            </a:r>
            <a:r>
              <a:rPr lang="en-US" sz="1333">
                <a:solidFill>
                  <a:srgbClr val="334C8A"/>
                </a:solidFill>
                <a:latin typeface="Arimo Italics"/>
              </a:rPr>
              <a:t>Home Health Care Management &amp; Practice</a:t>
            </a:r>
            <a:r>
              <a:rPr lang="en-US" sz="1333">
                <a:solidFill>
                  <a:srgbClr val="334C8A"/>
                </a:solidFill>
                <a:latin typeface="Arimo"/>
              </a:rPr>
              <a:t>, 26(2), pp. 72–79. Available at: https://doi.org/10.1177/1084822313508646.</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Hensey, C. C., Sett, A., Connell, T. G., &amp; Bryant, P. A. (2017) ‘A Comparison of Hospital Versus Outpatient Parenteral Antibiotic Therapy at Home for Pyelonephritis and Meningitis’, </a:t>
            </a:r>
            <a:r>
              <a:rPr lang="en-US" sz="1333">
                <a:solidFill>
                  <a:srgbClr val="334C8A"/>
                </a:solidFill>
                <a:latin typeface="Arimo Italics"/>
              </a:rPr>
              <a:t>Pediatric Infectious Disease Journal</a:t>
            </a:r>
            <a:r>
              <a:rPr lang="en-US" sz="1333">
                <a:solidFill>
                  <a:srgbClr val="334C8A"/>
                </a:solidFill>
                <a:latin typeface="Arimo"/>
              </a:rPr>
              <a:t>, 36(9), pp. 827–832. Available at: https://doi.org/10.1097/inf.0000000000001605.</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Kok, L., Berden, C. and Sadiraj, K. (2015) 'Costs and benefits of home care for the elderly versus residential care: a comparison using propensity scores', </a:t>
            </a:r>
            <a:r>
              <a:rPr lang="en-US" sz="1333">
                <a:solidFill>
                  <a:srgbClr val="334C8A"/>
                </a:solidFill>
                <a:latin typeface="Arimo Italics"/>
              </a:rPr>
              <a:t>The European journal of health economics</a:t>
            </a:r>
            <a:r>
              <a:rPr lang="en-US" sz="1333">
                <a:solidFill>
                  <a:srgbClr val="334C8A"/>
                </a:solidFill>
                <a:latin typeface="Arimo"/>
              </a:rPr>
              <a:t>, 16, pp. 119-131.</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Lal, R., Bourayou, N., Hillerdal, G., Nicolson, M., Vikstrom, A., Lorenzo, M., D’yachkova, Y., Barriga, S., &amp; Visseren-Grul, C. (2013) ‘Home administration of maintenance pemetrexed for patients with advanced non-squamous non-small cell lung cancer: rationale, practicalities and phase II feasibility study design’, </a:t>
            </a:r>
            <a:r>
              <a:rPr lang="en-US" sz="1333">
                <a:solidFill>
                  <a:srgbClr val="334C8A"/>
                </a:solidFill>
                <a:latin typeface="Arimo Italics"/>
              </a:rPr>
              <a:t>Health and Quality of Life Outcomes,</a:t>
            </a:r>
            <a:r>
              <a:rPr lang="en-US" sz="1333">
                <a:solidFill>
                  <a:srgbClr val="334C8A"/>
                </a:solidFill>
                <a:latin typeface="Arimo"/>
              </a:rPr>
              <a:t> 11(1). Available at: https://doi.org/10.1186/1477-7525-11-163.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Lal, R., Hillerdal, G. N., Shah, H., Crosse, B., Thompson, J., Nicolson, M., Anders Vikström, Potter, V. A., C. Visseren-Grul, Lorenzo, M., Y. Dyachkova, N. Bourayou, &amp; Summers, Y. J. (2015) ‘Feasibility of home delivery of pemetrexed in patients with advanced non-squamous non-small cell lung cancer’, </a:t>
            </a:r>
            <a:r>
              <a:rPr lang="en-US" sz="1333">
                <a:solidFill>
                  <a:srgbClr val="334C8A"/>
                </a:solidFill>
                <a:latin typeface="Arimo Italics"/>
              </a:rPr>
              <a:t>Lung Cancer</a:t>
            </a:r>
            <a:r>
              <a:rPr lang="en-US" sz="1333">
                <a:solidFill>
                  <a:srgbClr val="334C8A"/>
                </a:solidFill>
                <a:latin typeface="Arimo"/>
              </a:rPr>
              <a:t>, 89(2), pp. 154–160. Available at: https://doi.org/10.1016/j.lungcan.2015.05.003.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Laurence, E. (2023)</a:t>
            </a:r>
            <a:r>
              <a:rPr lang="en-US" sz="1333">
                <a:solidFill>
                  <a:srgbClr val="334C8A"/>
                </a:solidFill>
                <a:latin typeface="Arimo Italics"/>
              </a:rPr>
              <a:t> Residential Care Homes: Benefits, Costs And What To Expect, Forbes Health. </a:t>
            </a:r>
            <a:r>
              <a:rPr lang="en-US" sz="1333">
                <a:solidFill>
                  <a:srgbClr val="334C8A"/>
                </a:solidFill>
                <a:latin typeface="Arimo"/>
              </a:rPr>
              <a:t>Available at: https://www.forbes.com/health/senior-living/care-homes/.</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B967EF9B-F7EF-2E6B-0023-6DAF7C5B9835}"/>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36267002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DB3F8-99C0-EB7B-4404-609B13754CB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21CA566-5A4E-F25A-54FF-431BEEEFE62C}"/>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6A93DAA0-C839-4EF8-AEE6-5FB781781B81}"/>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483E97E7-66F3-3C3F-535D-B3D062121FF4}"/>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C6C97B5A-9EF7-A70F-D921-4796DDDD85F4}"/>
              </a:ext>
            </a:extLst>
          </p:cNvPr>
          <p:cNvSpPr txBox="1"/>
          <p:nvPr/>
        </p:nvSpPr>
        <p:spPr>
          <a:xfrm>
            <a:off x="180464" y="1134533"/>
            <a:ext cx="11884835" cy="5501506"/>
          </a:xfrm>
          <a:prstGeom prst="rect">
            <a:avLst/>
          </a:prstGeom>
        </p:spPr>
        <p:txBody>
          <a:bodyPr lIns="0" tIns="0" rIns="0" bIns="0" rtlCol="0" anchor="t">
            <a:spAutoFit/>
          </a:bodyPr>
          <a:lstStyle/>
          <a:p>
            <a:pPr>
              <a:lnSpc>
                <a:spcPts val="1333"/>
              </a:lnSpc>
            </a:pPr>
            <a:r>
              <a:rPr lang="en-US" sz="1333">
                <a:solidFill>
                  <a:srgbClr val="334C8A"/>
                </a:solidFill>
                <a:latin typeface="Arimo"/>
              </a:rPr>
              <a:t>Learner, S. (2024) </a:t>
            </a:r>
            <a:r>
              <a:rPr lang="en-US" sz="1333">
                <a:solidFill>
                  <a:srgbClr val="334C8A"/>
                </a:solidFill>
                <a:latin typeface="Arimo Italics"/>
              </a:rPr>
              <a:t>Care home fees and funding | Who pays for what?, Carehome.co.uk</a:t>
            </a:r>
            <a:r>
              <a:rPr lang="en-US" sz="1333">
                <a:solidFill>
                  <a:srgbClr val="334C8A"/>
                </a:solidFill>
                <a:latin typeface="Arimo"/>
              </a:rPr>
              <a:t>. Available at: https://www.carehome.co.uk/advice/who-pays-what#:~:text=pay%20for%20it.-.</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Lebret, T., Jean-Loup Mouysset, Alain Lortholary, Claude El Kouri, Laurent Bastit, Meryem Ktiouet, Khemaies Slimane, Murraciole, X., &amp; Stéphane Guérif. (2013) ‘Home-based zoledronic acid infusion therapy in patients with solid tumours: compliance and patient–nurse satisfaction’, </a:t>
            </a:r>
            <a:r>
              <a:rPr lang="en-US" sz="1333">
                <a:solidFill>
                  <a:srgbClr val="334C8A"/>
                </a:solidFill>
                <a:latin typeface="Arimo Italics"/>
              </a:rPr>
              <a:t>Supportive Care in Cancer</a:t>
            </a:r>
            <a:r>
              <a:rPr lang="en-US" sz="1333">
                <a:solidFill>
                  <a:srgbClr val="334C8A"/>
                </a:solidFill>
                <a:latin typeface="Arimo"/>
              </a:rPr>
              <a:t>, 21(6), pp. 1613–1620. Available at: https://doi.org/10.1007/s00520-012-1705-3.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Li-Hsing, L. and Chia-Chan, K. (2020) 'Functional capacity and life satisfaction in older adult residents living in long-term care facilities: The mediator of autonomy', </a:t>
            </a:r>
            <a:r>
              <a:rPr lang="en-US" sz="1333">
                <a:solidFill>
                  <a:srgbClr val="334C8A"/>
                </a:solidFill>
                <a:latin typeface="Arimo Italics"/>
              </a:rPr>
              <a:t>Journal of Nursing Research</a:t>
            </a:r>
            <a:r>
              <a:rPr lang="en-US" sz="1333">
                <a:solidFill>
                  <a:srgbClr val="334C8A"/>
                </a:solidFill>
                <a:latin typeface="Arimo"/>
              </a:rPr>
              <a:t>, 28(4), pp. e102.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Lizano-Díez, I., Amaral-Rohter, S., Pérez-Carbonell, L. and Aceituno, S. (2022) 'Impact of home care services on patient and economic outcomes: a targeted review', </a:t>
            </a:r>
            <a:r>
              <a:rPr lang="en-US" sz="1333">
                <a:solidFill>
                  <a:srgbClr val="334C8A"/>
                </a:solidFill>
                <a:latin typeface="Arimo Italics"/>
              </a:rPr>
              <a:t>Home Health Care Management &amp; Practice</a:t>
            </a:r>
            <a:r>
              <a:rPr lang="en-US" sz="1333">
                <a:solidFill>
                  <a:srgbClr val="334C8A"/>
                </a:solidFill>
                <a:latin typeface="Arimo"/>
              </a:rPr>
              <a:t>, 34(2), pp. 148-162.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Marshall, S., Agarwal, E., Young, A., and Isenring, E. (2017) ‘Role of domiciliary and family carers in individualised nutrition support for older adults living in the community’, </a:t>
            </a:r>
            <a:r>
              <a:rPr lang="en-US" sz="1333">
                <a:solidFill>
                  <a:srgbClr val="334C8A"/>
                </a:solidFill>
                <a:latin typeface="Arimo Italics"/>
              </a:rPr>
              <a:t>Maturitas</a:t>
            </a:r>
            <a:r>
              <a:rPr lang="en-US" sz="1333">
                <a:solidFill>
                  <a:srgbClr val="334C8A"/>
                </a:solidFill>
                <a:latin typeface="Arimo"/>
              </a:rPr>
              <a:t>, 98, pp. 20–29. Available at: https://doi.org/10.1016/j.maturitas.2017.01.004.</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Matzo, M. and Sherman, D.W. (2010) </a:t>
            </a:r>
            <a:r>
              <a:rPr lang="en-US" sz="1333">
                <a:solidFill>
                  <a:srgbClr val="334C8A"/>
                </a:solidFill>
                <a:latin typeface="Arimo Italics"/>
              </a:rPr>
              <a:t>Palliative care nursing : quality care to the end of life.</a:t>
            </a:r>
            <a:r>
              <a:rPr lang="en-US" sz="1333">
                <a:solidFill>
                  <a:srgbClr val="334C8A"/>
                </a:solidFill>
                <a:latin typeface="Arimo"/>
              </a:rPr>
              <a:t> New York: Springer Pub. Co.</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Munson , S. (2024) </a:t>
            </a:r>
            <a:r>
              <a:rPr lang="en-US" sz="1333">
                <a:solidFill>
                  <a:srgbClr val="334C8A"/>
                </a:solidFill>
                <a:latin typeface="Arimo Italics"/>
              </a:rPr>
              <a:t>Care home funding in England: Help and options, Carehome.co.uk</a:t>
            </a:r>
            <a:r>
              <a:rPr lang="en-US" sz="1333">
                <a:solidFill>
                  <a:srgbClr val="334C8A"/>
                </a:solidFill>
                <a:latin typeface="Arimo"/>
              </a:rPr>
              <a:t>. Available at: https://www.carehome.co.uk/advice/care-home-funding-in-england.</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National Health Services Confederation (2023) </a:t>
            </a:r>
            <a:r>
              <a:rPr lang="en-US" sz="1333">
                <a:solidFill>
                  <a:srgbClr val="334C8A"/>
                </a:solidFill>
                <a:latin typeface="Arimo Italics"/>
              </a:rPr>
              <a:t>Adult social care and the NHS: two s ides of the same co</a:t>
            </a:r>
            <a:r>
              <a:rPr lang="en-US" sz="1333">
                <a:solidFill>
                  <a:srgbClr val="334C8A"/>
                </a:solidFill>
                <a:latin typeface="Arimo"/>
              </a:rPr>
              <a:t>in.</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Pike, A. (2018) Advantages And Disadvantages Of Home Care &amp; Residential Care - Seniors Lifestyle Magazine, </a:t>
            </a:r>
            <a:r>
              <a:rPr lang="en-US" sz="1333">
                <a:solidFill>
                  <a:srgbClr val="334C8A"/>
                </a:solidFill>
                <a:latin typeface="Arimo Italics"/>
              </a:rPr>
              <a:t>Seniors Lifestyle Magazine.</a:t>
            </a:r>
            <a:r>
              <a:rPr lang="en-US" sz="1333">
                <a:solidFill>
                  <a:srgbClr val="334C8A"/>
                </a:solidFill>
                <a:latin typeface="Arimo"/>
              </a:rPr>
              <a:t> Available at: https://seniorslifestylemag.com/care-giving/home-health-care/advantages-and-disadvantages-of-home-care-residential-care/.</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Pullar, S. (2017) </a:t>
            </a:r>
            <a:r>
              <a:rPr lang="en-US" sz="1333">
                <a:solidFill>
                  <a:srgbClr val="334C8A"/>
                </a:solidFill>
                <a:latin typeface="Arimo Italics"/>
              </a:rPr>
              <a:t>In Home Care vs Residential Care: The Pros and Cons of Both, www.linkedin.com.</a:t>
            </a:r>
            <a:r>
              <a:rPr lang="en-US" sz="1333">
                <a:solidFill>
                  <a:srgbClr val="334C8A"/>
                </a:solidFill>
                <a:latin typeface="Arimo"/>
              </a:rPr>
              <a:t> Available at: https://www.linkedin.com/pulse/home-care-vs-residential-pros-cons-both-sue-pullar/</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Sercu, M., Beyens, I., Cosyns, M., Mertens, F., Deveugele, M., and Pype, P. (2018) ‘Rethinking End-of-Life Care and Palliative Care: Learning From the Illness Trajectories and Lived Experiences of Terminally Ill Patients and Their Family Carers’, </a:t>
            </a:r>
            <a:r>
              <a:rPr lang="en-US" sz="1333">
                <a:solidFill>
                  <a:srgbClr val="334C8A"/>
                </a:solidFill>
                <a:latin typeface="Arimo Italics"/>
              </a:rPr>
              <a:t>Qualitative Health Research</a:t>
            </a:r>
            <a:r>
              <a:rPr lang="en-US" sz="1333">
                <a:solidFill>
                  <a:srgbClr val="334C8A"/>
                </a:solidFill>
                <a:latin typeface="Arimo"/>
              </a:rPr>
              <a:t>, 28(14), pp. 2220–2238. Available at: https://doi.org/10.1177/1049732318796477.</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F5439522-B58B-3D7D-8DE5-F8D50FA7F243}"/>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25072979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AE713-9714-FEFE-9A32-FBECEE2A73C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F81FD9-77A5-CE5E-124E-F7A59132F285}"/>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9AED35C2-E664-DBD3-331D-871077603880}"/>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23BC3056-5734-3478-27C9-67771707EFB7}"/>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A1CC87CB-4E9C-3A6C-94B7-D9793595DA86}"/>
              </a:ext>
            </a:extLst>
          </p:cNvPr>
          <p:cNvSpPr txBox="1"/>
          <p:nvPr/>
        </p:nvSpPr>
        <p:spPr>
          <a:xfrm>
            <a:off x="180464" y="1134533"/>
            <a:ext cx="11884835" cy="4167808"/>
          </a:xfrm>
          <a:prstGeom prst="rect">
            <a:avLst/>
          </a:prstGeom>
        </p:spPr>
        <p:txBody>
          <a:bodyPr lIns="0" tIns="0" rIns="0" bIns="0" rtlCol="0" anchor="t">
            <a:spAutoFit/>
          </a:bodyPr>
          <a:lstStyle/>
          <a:p>
            <a:pPr>
              <a:lnSpc>
                <a:spcPts val="1333"/>
              </a:lnSpc>
            </a:pPr>
            <a:r>
              <a:rPr lang="en-US" sz="1333">
                <a:solidFill>
                  <a:srgbClr val="334C8A"/>
                </a:solidFill>
                <a:latin typeface="Arimo"/>
              </a:rPr>
              <a:t>Singer, P.A. and Bowman, K.W. (2002) ‘Quality end-of-life care: A global perspective’, </a:t>
            </a:r>
            <a:r>
              <a:rPr lang="en-US" sz="1333">
                <a:solidFill>
                  <a:srgbClr val="334C8A"/>
                </a:solidFill>
                <a:latin typeface="Arimo Italics"/>
              </a:rPr>
              <a:t>BMC Palliative Care</a:t>
            </a:r>
            <a:r>
              <a:rPr lang="en-US" sz="1333">
                <a:solidFill>
                  <a:srgbClr val="334C8A"/>
                </a:solidFill>
                <a:latin typeface="Arimo"/>
              </a:rPr>
              <a:t>, 1(1). Available at: https://doi.org/10.1186/1472-684x-1-4.</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Swami, M. and Case, A.A. (2018) </a:t>
            </a:r>
            <a:r>
              <a:rPr lang="en-US" sz="1333">
                <a:solidFill>
                  <a:srgbClr val="334C8A"/>
                </a:solidFill>
                <a:latin typeface="Arimo Italics"/>
              </a:rPr>
              <a:t>Effective Palliative Care: What Is Involved?</a:t>
            </a:r>
            <a:r>
              <a:rPr lang="en-US" sz="1333">
                <a:solidFill>
                  <a:srgbClr val="334C8A"/>
                </a:solidFill>
                <a:latin typeface="Arimo"/>
              </a:rPr>
              <a:t> | Oncology (08909091) | EBSCOhost, openurl.ebsco.com. Available at: https://openurl.ebsco.com/EPDB%3Agcd%3A8%3A6853800/detailv2?sid=ebsco%3Aplink%3Ascholar&amp;id=ebsco%3Agcd%3A129092837&amp;crl=c</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The King's Fund (2023) </a:t>
            </a:r>
            <a:r>
              <a:rPr lang="en-US" sz="1333">
                <a:solidFill>
                  <a:srgbClr val="334C8A"/>
                </a:solidFill>
                <a:latin typeface="Arimo Italics"/>
              </a:rPr>
              <a:t>Social Care 360: Workforce And Carers.</a:t>
            </a:r>
            <a:r>
              <a:rPr lang="en-US" sz="1333">
                <a:solidFill>
                  <a:srgbClr val="334C8A"/>
                </a:solidFill>
                <a:latin typeface="Arimo"/>
              </a:rPr>
              <a:t> Available at: https://www.kingsfund.org.uk/insight-and-analysis/long-reads/social-care-360-workforce-carers.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Thomas, M. (2023) </a:t>
            </a:r>
            <a:r>
              <a:rPr lang="en-US" sz="1333">
                <a:solidFill>
                  <a:srgbClr val="334C8A"/>
                </a:solidFill>
                <a:latin typeface="Arimo Italics"/>
              </a:rPr>
              <a:t>Care home fees, Which? </a:t>
            </a:r>
            <a:r>
              <a:rPr lang="en-US" sz="1333">
                <a:solidFill>
                  <a:srgbClr val="334C8A"/>
                </a:solidFill>
                <a:latin typeface="Arimo"/>
              </a:rPr>
              <a:t>Available at: </a:t>
            </a:r>
            <a:r>
              <a:rPr lang="en-US" sz="1333">
                <a:solidFill>
                  <a:srgbClr val="334C8A"/>
                </a:solidFill>
                <a:latin typeface="Arimo"/>
                <a:hlinkClick r:id="rId4" tooltip="https://www.which.co.uk/money/pensions-and-retirement/financing-later-life-care/care-home-fees-ak7lP4h1owcg"/>
              </a:rPr>
              <a:t>https://www.which.co.uk/money/pensions-and-retirement/financing-later-life-care/care-home-fees-ak7lP4h1owcg</a:t>
            </a:r>
            <a:r>
              <a:rPr lang="en-US" sz="1333">
                <a:solidFill>
                  <a:srgbClr val="334C8A"/>
                </a:solidFill>
                <a:latin typeface="Arimo"/>
              </a:rPr>
              <a:t>.</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Pozzilli, C., Schweikert, B., Ecari, U., &amp; Oentrich, W. (2011) ‘Supportive strategies to improve adherence to IFN beta-1b in Multiple Sclerosis — Results of the BetaPlus observational cohort study’, </a:t>
            </a:r>
            <a:r>
              <a:rPr lang="en-US" sz="1333">
                <a:solidFill>
                  <a:srgbClr val="334C8A"/>
                </a:solidFill>
                <a:latin typeface="Arimo Italics"/>
              </a:rPr>
              <a:t>Journal of the Neurological Sciences</a:t>
            </a:r>
            <a:r>
              <a:rPr lang="en-US" sz="1333">
                <a:solidFill>
                  <a:srgbClr val="334C8A"/>
                </a:solidFill>
                <a:latin typeface="Arimo"/>
              </a:rPr>
              <a:t>, 307(1-2), pp. 120–126. Available at: https://doi.org/10.1016/j.jns.2011.04.026.</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World Health Organization (2002) 'Community home-based care in resource-limited settings: a framework for action'. World Health Organization, Geneva. Available at: https://applications.emro.who.int/aiecf/web75.pdf.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Wu, Y.-T. et al. (2015) ‘Relocation at older age: results from the Cognitive Function and Ageing Study’, </a:t>
            </a:r>
            <a:r>
              <a:rPr lang="en-US" sz="1333">
                <a:solidFill>
                  <a:srgbClr val="334C8A"/>
                </a:solidFill>
                <a:latin typeface="Arimo Italics"/>
              </a:rPr>
              <a:t>Journal of Public Health</a:t>
            </a:r>
            <a:r>
              <a:rPr lang="en-US" sz="1333">
                <a:solidFill>
                  <a:srgbClr val="334C8A"/>
                </a:solidFill>
                <a:latin typeface="Arimo"/>
              </a:rPr>
              <a:t>, 37(3), pp. 480–487. Available at: https://doi.org/10.1093/pubmed/fdv050.</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Zamanzadeh, V., Rahmani, A., Pakpour, V., Chenoweth, L. L., &amp; Mohammadi, E. (2016) ‘Psychosocial changes following transition to an aged care home: qualitative findings from Iran’, </a:t>
            </a:r>
            <a:r>
              <a:rPr lang="en-US" sz="1333">
                <a:solidFill>
                  <a:srgbClr val="334C8A"/>
                </a:solidFill>
                <a:latin typeface="Arimo Italics"/>
              </a:rPr>
              <a:t>International Journal of Older People Nursing</a:t>
            </a:r>
            <a:r>
              <a:rPr lang="en-US" sz="1333">
                <a:solidFill>
                  <a:srgbClr val="334C8A"/>
                </a:solidFill>
                <a:latin typeface="Arimo"/>
              </a:rPr>
              <a:t>, 12(2), p. e12130. Available at: https://doi.org/10.1111/opn.12130.</a:t>
            </a:r>
          </a:p>
          <a:p>
            <a:pPr>
              <a:lnSpc>
                <a:spcPts val="1333"/>
              </a:lnSpc>
            </a:pPr>
            <a:endParaRPr lang="en-US" sz="1333">
              <a:solidFill>
                <a:srgbClr val="334C8A"/>
              </a:solidFill>
              <a:latin typeface="Arimo"/>
            </a:endParaRP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7E562B30-DAEB-0225-2684-EB9E8DEED726}"/>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420503328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TotalTime>
  <Words>9266</Words>
  <Application>Microsoft Office PowerPoint</Application>
  <PresentationFormat>Widescreen</PresentationFormat>
  <Paragraphs>550</Paragraphs>
  <Slides>56</Slides>
  <Notes>16</Notes>
  <HiddenSlides>0</HiddenSlides>
  <MMClips>0</MMClips>
  <ScaleCrop>false</ScaleCrop>
  <HeadingPairs>
    <vt:vector size="6" baseType="variant">
      <vt:variant>
        <vt:lpstr>Fonts Used</vt:lpstr>
      </vt:variant>
      <vt:variant>
        <vt:i4>19</vt:i4>
      </vt:variant>
      <vt:variant>
        <vt:lpstr>Theme</vt:lpstr>
      </vt:variant>
      <vt:variant>
        <vt:i4>2</vt:i4>
      </vt:variant>
      <vt:variant>
        <vt:lpstr>Slide Titles</vt:lpstr>
      </vt:variant>
      <vt:variant>
        <vt:i4>56</vt:i4>
      </vt:variant>
    </vt:vector>
  </HeadingPairs>
  <TitlesOfParts>
    <vt:vector size="77" baseType="lpstr">
      <vt:lpstr>Aptos</vt:lpstr>
      <vt:lpstr>Aptos Display</vt:lpstr>
      <vt:lpstr>Arial</vt:lpstr>
      <vt:lpstr>Arimo</vt:lpstr>
      <vt:lpstr>Arimo Bold</vt:lpstr>
      <vt:lpstr>Arimo Italics</vt:lpstr>
      <vt:lpstr>Bahnschrift</vt:lpstr>
      <vt:lpstr>Bookman Old Style</vt:lpstr>
      <vt:lpstr>Calibri</vt:lpstr>
      <vt:lpstr>Courier New</vt:lpstr>
      <vt:lpstr>Gliker</vt:lpstr>
      <vt:lpstr>Gliker Bold</vt:lpstr>
      <vt:lpstr>League Spartan</vt:lpstr>
      <vt:lpstr>Microsoft Sans Serif</vt:lpstr>
      <vt:lpstr>Open Sauce 1</vt:lpstr>
      <vt:lpstr>Rockwell</vt:lpstr>
      <vt:lpstr>Sanchez</vt:lpstr>
      <vt:lpstr>Times New Roman</vt:lpstr>
      <vt:lpstr>Wingdings</vt:lpstr>
      <vt:lpstr>Office Theme</vt:lpstr>
      <vt:lpstr>Damask</vt:lpstr>
      <vt:lpstr>PowerPoint Presentation</vt:lpstr>
      <vt:lpstr>Component 1 – Debate Presentation and supporting paper Living with Care: The Older Person BMHP6009 </vt:lpstr>
      <vt:lpstr>Table of Contents</vt:lpstr>
      <vt:lpstr>Definition of Domiciliary Care and Residential Care </vt:lpstr>
      <vt:lpstr>Funding Options for Care in the UK and Comparison with Other Countries </vt:lpstr>
      <vt:lpstr>End of Life and Palliative Care </vt:lpstr>
      <vt:lpstr>Delivery of End of Life and Palliative Care </vt:lpstr>
      <vt:lpstr>Benefits and Disadvantages of Domiciliary Care and Residential Care </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Domiciliary care vs Residential Care</vt:lpstr>
      <vt:lpstr>Introduction:</vt:lpstr>
      <vt:lpstr>Definition of Domiciliary care and Residential care:</vt:lpstr>
      <vt:lpstr>Funding options available for care in the UK, in comparison with other countries:</vt:lpstr>
      <vt:lpstr>End of life and palliative care:</vt:lpstr>
      <vt:lpstr>The gap between need and availability of care for older people:</vt:lpstr>
      <vt:lpstr>Legislation and policy of ageing:</vt:lpstr>
      <vt:lpstr>Theory of Ageing:</vt:lpstr>
      <vt:lpstr>Benefits and disadvantages of domiciliary care:</vt:lpstr>
      <vt:lpstr>Benefits and Disadvantages of Residential Care:</vt:lpstr>
      <vt:lpstr>Conclusion:</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sevdalina Veli</dc:creator>
  <cp:lastModifiedBy>sevdalina Veli</cp:lastModifiedBy>
  <cp:revision>1</cp:revision>
  <dcterms:created xsi:type="dcterms:W3CDTF">2024-02-18T23:45:28Z</dcterms:created>
  <dcterms:modified xsi:type="dcterms:W3CDTF">2024-02-19T01:19:43Z</dcterms:modified>
</cp:coreProperties>
</file>