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ink/ink1.xml" ContentType="application/inkml+xml"/>
  <Override PartName="/ppt/ink/ink2.xml" ContentType="application/inkml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0" r:id="rId4"/>
    <p:sldId id="259" r:id="rId5"/>
    <p:sldId id="261" r:id="rId6"/>
    <p:sldId id="262" r:id="rId7"/>
    <p:sldId id="263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6-09T15:08:55.323"/>
    </inkml:context>
    <inkml:brush xml:id="br0">
      <inkml:brushProperty name="width" value="0.035" units="cm"/>
      <inkml:brushProperty name="height" value="0.035" units="cm"/>
      <inkml:brushProperty name="color" value="#E71224"/>
    </inkml:brush>
  </inkml:definitions>
  <inkml:trace contextRef="#ctx0" brushRef="#br0">1 1 24575,'0'16'0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6-09T15:08:56.180"/>
    </inkml:context>
    <inkml:brush xml:id="br0">
      <inkml:brushProperty name="width" value="0.035" units="cm"/>
      <inkml:brushProperty name="height" value="0.035" units="cm"/>
      <inkml:brushProperty name="color" value="#E71224"/>
    </inkml:brush>
  </inkml:definitions>
  <inkml:trace contextRef="#ctx0" brushRef="#br0">0 0 24575,'0'0'0</inkml:trace>
</inkml:ink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0C9070-9C02-7479-CCF4-3DE587C302C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46671AB-911C-2954-BBF3-B6A18D6F6C1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AFB39DA-B34A-2440-6471-D78E7FB030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424ABE-351A-8F47-9E08-D3F27D01D257}" type="datetimeFigureOut">
              <a:rPr lang="en-US" smtClean="0"/>
              <a:t>6/9/26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C4DCE74-185A-F1E4-77D0-90A2849F35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FB2AED0-38A2-84E0-F010-CB990B8543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B4217E-3EC2-AA4D-8719-C1A5DA808A8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4670566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7ACC56-DE89-D6BD-3CC0-AA661E1725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F7FC86-7E66-20B1-F595-7D465D24BFE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7DC5F20-5A9D-D1C6-2493-7693B1C0A7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424ABE-351A-8F47-9E08-D3F27D01D257}" type="datetimeFigureOut">
              <a:rPr lang="en-US" smtClean="0"/>
              <a:t>6/9/26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2BC1CEB-1402-3BDE-EBD1-7DE0F31A83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F1DBF4D-5844-FBA9-5D70-5B504F45EA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B4217E-3EC2-AA4D-8719-C1A5DA808A8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010469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1CD317-0FB0-85F4-CA7A-70DC7A76A1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CB7A459-7B1F-E771-0B77-57C6F5723DA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AF9000B-79B6-EC09-FEB3-074B5818F2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424ABE-351A-8F47-9E08-D3F27D01D257}" type="datetimeFigureOut">
              <a:rPr lang="en-US" smtClean="0"/>
              <a:t>6/9/26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B261F29-3177-FF27-9344-4FEE23BD5B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05D2F67-21E1-9565-223C-3D70B08BEE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B4217E-3EC2-AA4D-8719-C1A5DA808A8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9681740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8DE938-A72A-7709-009B-F50045368A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367819-80AA-A499-FCBB-F1D17E02823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E0B851E-11E1-AD1A-CAA9-6504AE6EE74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3BB47C3-B673-84A9-0EA5-2E07F1CD6F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424ABE-351A-8F47-9E08-D3F27D01D257}" type="datetimeFigureOut">
              <a:rPr lang="en-US" smtClean="0"/>
              <a:t>6/9/26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E16D4F-A7C7-6FAE-1A29-044AB0748E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2303A6F-0DD7-B31D-49BA-0C905E06E6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B4217E-3EC2-AA4D-8719-C1A5DA808A8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765273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8DA99C-D6D0-7E61-B4A7-B9E9B3C049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65E61A1-6C82-95A0-24D3-0DF2DDF4804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D20BAF7-5ABD-4C87-FA89-57EAF28165D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EE1FE49-4B90-5B46-7827-4A9F358CD05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859E0BF-941B-F135-A5A8-49A58C8C52A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65472AE-BE37-65E3-6888-84018F0394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424ABE-351A-8F47-9E08-D3F27D01D257}" type="datetimeFigureOut">
              <a:rPr lang="en-US" smtClean="0"/>
              <a:t>6/9/26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A883290-865C-CF00-FDD7-96B9D966B7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B0B0978-5CC9-C916-3D42-D03A0EEAA9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B4217E-3EC2-AA4D-8719-C1A5DA808A8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666719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2BDABF-020F-1BAA-7F29-750255A268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80A0E13-5C5F-233E-0E67-6DBAED932D5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424ABE-351A-8F47-9E08-D3F27D01D257}" type="datetimeFigureOut">
              <a:rPr lang="en-US" smtClean="0"/>
              <a:t>6/9/26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FD029A5-46E5-270A-BEDE-9639177652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9509F49-86B7-7BF8-30B7-E2F879B0B3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B4217E-3EC2-AA4D-8719-C1A5DA808A8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358331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1B111A6-CE59-4B4D-BE08-099C7ADFAF1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424ABE-351A-8F47-9E08-D3F27D01D257}" type="datetimeFigureOut">
              <a:rPr lang="en-US" smtClean="0"/>
              <a:t>6/9/26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E3AF4C1-5E44-5A7D-8BBB-49B840BE18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56E9D6F-E17E-5F82-807F-24D527BBCF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B4217E-3EC2-AA4D-8719-C1A5DA808A8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167815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6963B5-A291-DDEC-0FC2-34105B4D4F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DDE1EF-7CF7-3FDE-FC88-46B46289A9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CE01A0A-373C-F325-B63D-5467326BFBF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E068165-BDDD-6B82-2DCA-FF79E87018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424ABE-351A-8F47-9E08-D3F27D01D257}" type="datetimeFigureOut">
              <a:rPr lang="en-US" smtClean="0"/>
              <a:t>6/9/26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E1622D8-60A5-49A2-0E24-F473C19273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1B9B773-CB6F-8AAE-BD72-4238D1C791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B4217E-3EC2-AA4D-8719-C1A5DA808A8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5775662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6AADD0-CEFC-FCEF-554F-9080BF769E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0A61996-D0AA-768D-D57A-357DAD246F0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67C24B4-FA70-9D13-3561-30AA5FFACAE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29B3FF1-10DC-D10B-2EC1-34B02461BE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424ABE-351A-8F47-9E08-D3F27D01D257}" type="datetimeFigureOut">
              <a:rPr lang="en-US" smtClean="0"/>
              <a:t>6/9/26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48BE4F2-71AD-3742-9747-F561BB1447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381E827-F8D9-7788-E079-EF8005560D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B4217E-3EC2-AA4D-8719-C1A5DA808A8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347052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C43097-997D-82E1-E59B-43B0F78418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B24F832-9E8A-0450-D1BA-B8AB7349C66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D38478E-E00B-16DC-69C7-2338DA30EC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424ABE-351A-8F47-9E08-D3F27D01D257}" type="datetimeFigureOut">
              <a:rPr lang="en-US" smtClean="0"/>
              <a:t>6/9/26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B4E615-AE72-0CC4-17C2-182B62016A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001A005-A39E-5227-2384-C23B5E4FA2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B4217E-3EC2-AA4D-8719-C1A5DA808A8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5380039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4D02EA8-8A37-9142-A5DC-278CA3E4C54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43D0E49-7664-63A1-B6D4-66D1EEBAFE5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F084DBD-CF1C-052C-2E2B-0257755E5C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424ABE-351A-8F47-9E08-D3F27D01D257}" type="datetimeFigureOut">
              <a:rPr lang="en-US" smtClean="0"/>
              <a:t>6/9/26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32FEB6C-48D5-84B8-F64C-69DA85F8C3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375051D-E1EF-C0CF-0177-9DB5AC9761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B4217E-3EC2-AA4D-8719-C1A5DA808A8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415213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AB1CB6B-D8A2-7C20-5367-97BE9856BA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2A3361C-C734-3601-21FE-3607B34BDDD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1DF500-44F6-227C-2AE2-56832E28C7C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A424ABE-351A-8F47-9E08-D3F27D01D257}" type="datetimeFigureOut">
              <a:rPr lang="en-US" smtClean="0"/>
              <a:t>6/9/26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A28DF87-E011-E1A9-525D-AA5A7D8DF11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9C8B27-8302-8E27-20C2-74878355BD2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91B4217E-3EC2-AA4D-8719-C1A5DA808A8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9287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customXml" Target="../ink/ink1.xm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customXml" Target="../ink/ink2.xml"/><Relationship Id="rId4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sv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EE8179-F345-40E6-6E66-C719EFFC321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232829" y="-68671"/>
            <a:ext cx="7010257" cy="2989486"/>
          </a:xfrm>
        </p:spPr>
        <p:txBody>
          <a:bodyPr/>
          <a:lstStyle/>
          <a:p>
            <a:r>
              <a:rPr lang="en-GB" dirty="0"/>
              <a:t>Relationships and development </a:t>
            </a:r>
            <a:endParaRPr lang="en-US" dirty="0"/>
          </a:p>
        </p:txBody>
      </p:sp>
      <p:pic>
        <p:nvPicPr>
          <p:cNvPr id="12" name="Picture 11" descr="3D graph graphic">
            <a:extLst>
              <a:ext uri="{FF2B5EF4-FFF2-40B4-BE49-F238E27FC236}">
                <a16:creationId xmlns:a16="http://schemas.microsoft.com/office/drawing/2014/main" id="{7B62AD82-010F-6D97-65BF-EE928A5B89E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067434"/>
            <a:ext cx="5696715" cy="37905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7749768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5" name="Rectangle 34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1" name="Picture 30" descr="Complex maths formulae on a blackboard">
            <a:extLst>
              <a:ext uri="{FF2B5EF4-FFF2-40B4-BE49-F238E27FC236}">
                <a16:creationId xmlns:a16="http://schemas.microsoft.com/office/drawing/2014/main" id="{0E4AF758-50BA-F89F-90D9-5A327FBCB2F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845"/>
          <a:stretch>
            <a:fillRect/>
          </a:stretch>
        </p:blipFill>
        <p:spPr>
          <a:xfrm>
            <a:off x="1" y="10"/>
            <a:ext cx="9669642" cy="6857990"/>
          </a:xfrm>
          <a:prstGeom prst="rect">
            <a:avLst/>
          </a:prstGeom>
        </p:spPr>
      </p:pic>
      <p:sp>
        <p:nvSpPr>
          <p:cNvPr id="37" name="Rectangle 36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A99B7D3-E716-E9ED-D36B-66098297B7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31610" y="365125"/>
            <a:ext cx="3822189" cy="1899912"/>
          </a:xfrm>
        </p:spPr>
        <p:txBody>
          <a:bodyPr>
            <a:normAutofit/>
          </a:bodyPr>
          <a:lstStyle/>
          <a:p>
            <a:r>
              <a:rPr lang="en-GB" sz="4000"/>
              <a:t>Bowlby’s and Piaget’s Theory</a:t>
            </a:r>
            <a:endParaRPr lang="en-US" sz="40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9B818C-2536-7C26-8B4D-46DF310F446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31610" y="2434201"/>
            <a:ext cx="3822189" cy="3742762"/>
          </a:xfrm>
        </p:spPr>
        <p:txBody>
          <a:bodyPr>
            <a:normAutofit/>
          </a:bodyPr>
          <a:lstStyle/>
          <a:p>
            <a:r>
              <a:rPr lang="en-GB" sz="2000"/>
              <a:t>This presentation explains attachment theory and development theory.</a:t>
            </a:r>
          </a:p>
          <a:p>
            <a:r>
              <a:rPr lang="en-GB" sz="2000"/>
              <a:t>Applies to Isaac’s situation.</a:t>
            </a:r>
          </a:p>
          <a:p>
            <a:r>
              <a:rPr lang="en-GB" sz="2000"/>
              <a:t>Suggests supports strategies.</a:t>
            </a:r>
            <a:endParaRPr lang="en-US" sz="2000"/>
          </a:p>
        </p:txBody>
      </p:sp>
    </p:spTree>
    <p:extLst>
      <p:ext uri="{BB962C8B-B14F-4D97-AF65-F5344CB8AC3E}">
        <p14:creationId xmlns:p14="http://schemas.microsoft.com/office/powerpoint/2010/main" val="32119570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F837543A-6020-4505-A233-C9DB4BF740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7DC754C-5975-7687-7269-0589E71EE6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5558489" cy="1325563"/>
          </a:xfrm>
        </p:spPr>
        <p:txBody>
          <a:bodyPr>
            <a:normAutofit/>
          </a:bodyPr>
          <a:lstStyle/>
          <a:p>
            <a:r>
              <a:rPr lang="en-GB" dirty="0"/>
              <a:t>Isaac’s History</a:t>
            </a:r>
            <a:endParaRPr lang="en-US" dirty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35B16301-FB18-48BA-A6DD-C37CAF6F9A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8A5F72F7-1600-3655-EBB2-FF152542179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5558489" cy="4351338"/>
          </a:xfrm>
        </p:spPr>
        <p:txBody>
          <a:bodyPr>
            <a:normAutofit/>
          </a:bodyPr>
          <a:lstStyle/>
          <a:p>
            <a:r>
              <a:rPr lang="en-GB" dirty="0"/>
              <a:t>Disruptive childcare (</a:t>
            </a:r>
            <a:r>
              <a:rPr lang="en-GB" dirty="0" err="1"/>
              <a:t>Bowlby</a:t>
            </a:r>
            <a:r>
              <a:rPr lang="en-GB" dirty="0"/>
              <a:t>, 1988)</a:t>
            </a:r>
          </a:p>
          <a:p>
            <a:r>
              <a:rPr lang="en-GB" dirty="0"/>
              <a:t>Routine and stability </a:t>
            </a:r>
          </a:p>
          <a:p>
            <a:r>
              <a:rPr lang="en-GB" dirty="0"/>
              <a:t>Emotional development </a:t>
            </a:r>
          </a:p>
          <a:p>
            <a:r>
              <a:rPr lang="en-GB" dirty="0"/>
              <a:t>Isaac’s mother is experiencing mental health issues </a:t>
            </a:r>
          </a:p>
          <a:p>
            <a:r>
              <a:rPr lang="en-GB" dirty="0"/>
              <a:t>Limited social interaction </a:t>
            </a:r>
          </a:p>
          <a:p>
            <a:r>
              <a:rPr lang="en-GB" dirty="0"/>
              <a:t>Language delay</a:t>
            </a:r>
          </a:p>
          <a:p>
            <a:endParaRPr lang="en-GB" dirty="0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C3C0D90E-074A-4F52-9B11-B52BEF4BCB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2624479"/>
            <a:ext cx="812427" cy="812427"/>
          </a:xfrm>
          <a:prstGeom prst="ellipse">
            <a:avLst/>
          </a:prstGeom>
          <a:noFill/>
          <a:ln w="127000"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Block Arc 15">
            <a:extLst>
              <a:ext uri="{FF2B5EF4-FFF2-40B4-BE49-F238E27FC236}">
                <a16:creationId xmlns:a16="http://schemas.microsoft.com/office/drawing/2014/main" id="{CABBD4C1-E6F8-46F6-8152-A8A97490BF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912417" y="1218531"/>
            <a:ext cx="2387600" cy="2387600"/>
          </a:xfrm>
          <a:prstGeom prst="blockArc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83BA5EF5-1FE9-4BF9-83BB-269BCDDF61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0"/>
            <a:ext cx="2315251" cy="1550992"/>
          </a:xfrm>
          <a:custGeom>
            <a:avLst/>
            <a:gdLst>
              <a:gd name="connsiteX0" fmla="*/ 0 w 2315251"/>
              <a:gd name="connsiteY0" fmla="*/ 0 h 1550992"/>
              <a:gd name="connsiteX1" fmla="*/ 138700 w 2315251"/>
              <a:gd name="connsiteY1" fmla="*/ 0 h 1550992"/>
              <a:gd name="connsiteX2" fmla="*/ 138700 w 2315251"/>
              <a:gd name="connsiteY2" fmla="*/ 1361400 h 1550992"/>
              <a:gd name="connsiteX3" fmla="*/ 2107387 w 2315251"/>
              <a:gd name="connsiteY3" fmla="*/ 222673 h 1550992"/>
              <a:gd name="connsiteX4" fmla="*/ 1722420 w 2315251"/>
              <a:gd name="connsiteY4" fmla="*/ 0 h 1550992"/>
              <a:gd name="connsiteX5" fmla="*/ 1999436 w 2315251"/>
              <a:gd name="connsiteY5" fmla="*/ 0 h 1550992"/>
              <a:gd name="connsiteX6" fmla="*/ 2280549 w 2315251"/>
              <a:gd name="connsiteY6" fmla="*/ 162605 h 1550992"/>
              <a:gd name="connsiteX7" fmla="*/ 2305953 w 2315251"/>
              <a:gd name="connsiteY7" fmla="*/ 257336 h 1550992"/>
              <a:gd name="connsiteX8" fmla="*/ 2280549 w 2315251"/>
              <a:gd name="connsiteY8" fmla="*/ 282740 h 1550992"/>
              <a:gd name="connsiteX9" fmla="*/ 104026 w 2315251"/>
              <a:gd name="connsiteY9" fmla="*/ 1541710 h 1550992"/>
              <a:gd name="connsiteX10" fmla="*/ 69351 w 2315251"/>
              <a:gd name="connsiteY10" fmla="*/ 1550992 h 1550992"/>
              <a:gd name="connsiteX11" fmla="*/ 0 w 2315251"/>
              <a:gd name="connsiteY11" fmla="*/ 1481643 h 15509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315251" h="1550992">
                <a:moveTo>
                  <a:pt x="0" y="0"/>
                </a:moveTo>
                <a:lnTo>
                  <a:pt x="138700" y="0"/>
                </a:lnTo>
                <a:lnTo>
                  <a:pt x="138700" y="1361400"/>
                </a:lnTo>
                <a:lnTo>
                  <a:pt x="2107387" y="222673"/>
                </a:lnTo>
                <a:lnTo>
                  <a:pt x="1722420" y="0"/>
                </a:lnTo>
                <a:lnTo>
                  <a:pt x="1999436" y="0"/>
                </a:lnTo>
                <a:lnTo>
                  <a:pt x="2280549" y="162605"/>
                </a:lnTo>
                <a:cubicBezTo>
                  <a:pt x="2313720" y="181745"/>
                  <a:pt x="2325104" y="224155"/>
                  <a:pt x="2305953" y="257336"/>
                </a:cubicBezTo>
                <a:cubicBezTo>
                  <a:pt x="2299872" y="267889"/>
                  <a:pt x="2291101" y="276648"/>
                  <a:pt x="2280549" y="282740"/>
                </a:cubicBezTo>
                <a:lnTo>
                  <a:pt x="104026" y="1541710"/>
                </a:lnTo>
                <a:cubicBezTo>
                  <a:pt x="93484" y="1547802"/>
                  <a:pt x="81523" y="1551003"/>
                  <a:pt x="69351" y="1550992"/>
                </a:cubicBezTo>
                <a:cubicBezTo>
                  <a:pt x="31049" y="1550992"/>
                  <a:pt x="0" y="1519944"/>
                  <a:pt x="0" y="1481643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4B3BCACB-5880-460B-9606-8C433A9AF9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724638" y="1331572"/>
            <a:ext cx="0" cy="1597708"/>
          </a:xfrm>
          <a:prstGeom prst="line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88853921-7BC9-4BDE-ACAB-133C683C82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05550" y="4112081"/>
            <a:ext cx="1186451" cy="1771650"/>
          </a:xfrm>
          <a:custGeom>
            <a:avLst/>
            <a:gdLst>
              <a:gd name="connsiteX0" fmla="*/ 61913 w 1186451"/>
              <a:gd name="connsiteY0" fmla="*/ 0 h 1771650"/>
              <a:gd name="connsiteX1" fmla="*/ 1186451 w 1186451"/>
              <a:gd name="connsiteY1" fmla="*/ 0 h 1771650"/>
              <a:gd name="connsiteX2" fmla="*/ 1186451 w 1186451"/>
              <a:gd name="connsiteY2" fmla="*/ 123825 h 1771650"/>
              <a:gd name="connsiteX3" fmla="*/ 123825 w 1186451"/>
              <a:gd name="connsiteY3" fmla="*/ 123825 h 1771650"/>
              <a:gd name="connsiteX4" fmla="*/ 123825 w 1186451"/>
              <a:gd name="connsiteY4" fmla="*/ 1647825 h 1771650"/>
              <a:gd name="connsiteX5" fmla="*/ 1186451 w 1186451"/>
              <a:gd name="connsiteY5" fmla="*/ 1647825 h 1771650"/>
              <a:gd name="connsiteX6" fmla="*/ 1186451 w 1186451"/>
              <a:gd name="connsiteY6" fmla="*/ 1771650 h 1771650"/>
              <a:gd name="connsiteX7" fmla="*/ 61913 w 1186451"/>
              <a:gd name="connsiteY7" fmla="*/ 1771650 h 1771650"/>
              <a:gd name="connsiteX8" fmla="*/ 0 w 1186451"/>
              <a:gd name="connsiteY8" fmla="*/ 1709738 h 1771650"/>
              <a:gd name="connsiteX9" fmla="*/ 0 w 1186451"/>
              <a:gd name="connsiteY9" fmla="*/ 61913 h 1771650"/>
              <a:gd name="connsiteX10" fmla="*/ 61913 w 1186451"/>
              <a:gd name="connsiteY10" fmla="*/ 0 h 1771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186451" h="1771650">
                <a:moveTo>
                  <a:pt x="61913" y="0"/>
                </a:moveTo>
                <a:lnTo>
                  <a:pt x="1186451" y="0"/>
                </a:lnTo>
                <a:lnTo>
                  <a:pt x="1186451" y="123825"/>
                </a:lnTo>
                <a:lnTo>
                  <a:pt x="123825" y="123825"/>
                </a:lnTo>
                <a:lnTo>
                  <a:pt x="123825" y="1647825"/>
                </a:lnTo>
                <a:lnTo>
                  <a:pt x="1186451" y="1647825"/>
                </a:lnTo>
                <a:lnTo>
                  <a:pt x="1186451" y="1771650"/>
                </a:lnTo>
                <a:lnTo>
                  <a:pt x="61913" y="1771650"/>
                </a:lnTo>
                <a:cubicBezTo>
                  <a:pt x="27719" y="1771650"/>
                  <a:pt x="0" y="1743932"/>
                  <a:pt x="0" y="1709738"/>
                </a:cubicBez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4" name="Arc 23">
            <a:extLst>
              <a:ext uri="{FF2B5EF4-FFF2-40B4-BE49-F238E27FC236}">
                <a16:creationId xmlns:a16="http://schemas.microsoft.com/office/drawing/2014/main" id="{09192968-3AE7-4470-A61C-97294BB927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992895">
            <a:off x="6086940" y="4145122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3AB72E55-43E4-4356-BFE8-E2102CB0B5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4962670"/>
            <a:ext cx="2643352" cy="1895331"/>
          </a:xfrm>
          <a:custGeom>
            <a:avLst/>
            <a:gdLst>
              <a:gd name="connsiteX0" fmla="*/ 1321676 w 2643352"/>
              <a:gd name="connsiteY0" fmla="*/ 0 h 1895331"/>
              <a:gd name="connsiteX1" fmla="*/ 2643352 w 2643352"/>
              <a:gd name="connsiteY1" fmla="*/ 1321676 h 1895331"/>
              <a:gd name="connsiteX2" fmla="*/ 2539488 w 2643352"/>
              <a:gd name="connsiteY2" fmla="*/ 1836132 h 1895331"/>
              <a:gd name="connsiteX3" fmla="*/ 2510970 w 2643352"/>
              <a:gd name="connsiteY3" fmla="*/ 1895331 h 1895331"/>
              <a:gd name="connsiteX4" fmla="*/ 132382 w 2643352"/>
              <a:gd name="connsiteY4" fmla="*/ 1895331 h 1895331"/>
              <a:gd name="connsiteX5" fmla="*/ 103864 w 2643352"/>
              <a:gd name="connsiteY5" fmla="*/ 1836132 h 1895331"/>
              <a:gd name="connsiteX6" fmla="*/ 0 w 2643352"/>
              <a:gd name="connsiteY6" fmla="*/ 1321676 h 1895331"/>
              <a:gd name="connsiteX7" fmla="*/ 1321676 w 2643352"/>
              <a:gd name="connsiteY7" fmla="*/ 0 h 18953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643352" h="1895331">
                <a:moveTo>
                  <a:pt x="1321676" y="0"/>
                </a:moveTo>
                <a:cubicBezTo>
                  <a:pt x="2051617" y="0"/>
                  <a:pt x="2643352" y="591735"/>
                  <a:pt x="2643352" y="1321676"/>
                </a:cubicBezTo>
                <a:cubicBezTo>
                  <a:pt x="2643352" y="1504161"/>
                  <a:pt x="2606369" y="1678009"/>
                  <a:pt x="2539488" y="1836132"/>
                </a:cubicBezTo>
                <a:lnTo>
                  <a:pt x="2510970" y="1895331"/>
                </a:lnTo>
                <a:lnTo>
                  <a:pt x="132382" y="1895331"/>
                </a:lnTo>
                <a:lnTo>
                  <a:pt x="103864" y="1836132"/>
                </a:lnTo>
                <a:cubicBezTo>
                  <a:pt x="36984" y="1678009"/>
                  <a:pt x="0" y="1504161"/>
                  <a:pt x="0" y="1321676"/>
                </a:cubicBezTo>
                <a:cubicBezTo>
                  <a:pt x="0" y="591735"/>
                  <a:pt x="591735" y="0"/>
                  <a:pt x="1321676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251567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0" name="Picture 19" descr="Parents playing with child">
            <a:extLst>
              <a:ext uri="{FF2B5EF4-FFF2-40B4-BE49-F238E27FC236}">
                <a16:creationId xmlns:a16="http://schemas.microsoft.com/office/drawing/2014/main" id="{E7643C01-EDBD-DDE6-0AFE-A09DD10F888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90" r="2992" b="-1"/>
          <a:stretch>
            <a:fillRect/>
          </a:stretch>
        </p:blipFill>
        <p:spPr>
          <a:xfrm>
            <a:off x="2522356" y="10"/>
            <a:ext cx="9669642" cy="6857990"/>
          </a:xfrm>
          <a:prstGeom prst="rect">
            <a:avLst/>
          </a:prstGeom>
        </p:spPr>
      </p:pic>
      <p:sp>
        <p:nvSpPr>
          <p:cNvPr id="30" name="Rectangle 29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24710D9-22DA-B077-DE88-B6C776D9AF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3822189" cy="1899912"/>
          </a:xfrm>
        </p:spPr>
        <p:txBody>
          <a:bodyPr>
            <a:normAutofit/>
          </a:bodyPr>
          <a:lstStyle/>
          <a:p>
            <a:r>
              <a:rPr lang="en-GB" sz="4000"/>
              <a:t>Support strategies</a:t>
            </a:r>
            <a:endParaRPr lang="en-US" sz="40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995FDC-F90D-AB4C-DCBF-6FAD90B9A97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434201"/>
            <a:ext cx="3822189" cy="3742762"/>
          </a:xfrm>
        </p:spPr>
        <p:txBody>
          <a:bodyPr>
            <a:normAutofit/>
          </a:bodyPr>
          <a:lstStyle/>
          <a:p>
            <a:r>
              <a:rPr lang="en-GB" sz="2000"/>
              <a:t>Build stable caregiver relationship ( Bowlby, 1969)</a:t>
            </a:r>
          </a:p>
          <a:p>
            <a:r>
              <a:rPr lang="en-GB" sz="2000"/>
              <a:t>Increase responsive parenting </a:t>
            </a:r>
          </a:p>
          <a:p>
            <a:r>
              <a:rPr lang="en-GB" sz="2000"/>
              <a:t>Emotional support and reassurance </a:t>
            </a:r>
          </a:p>
          <a:p>
            <a:r>
              <a:rPr lang="en-GB" sz="2000"/>
              <a:t>Routine and consistency </a:t>
            </a:r>
          </a:p>
          <a:p>
            <a:r>
              <a:rPr lang="en-GB" sz="2000"/>
              <a:t>Nursery support for social interaction </a:t>
            </a:r>
            <a:endParaRPr lang="en-US" sz="2000"/>
          </a:p>
        </p:txBody>
      </p:sp>
    </p:spTree>
    <p:extLst>
      <p:ext uri="{BB962C8B-B14F-4D97-AF65-F5344CB8AC3E}">
        <p14:creationId xmlns:p14="http://schemas.microsoft.com/office/powerpoint/2010/main" val="243569292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D009D6D5-DAC2-4A8B-A17A-E206B9012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33E2BCB-591E-693C-F7E7-87A8F87D33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365125"/>
            <a:ext cx="5251316" cy="1807305"/>
          </a:xfrm>
        </p:spPr>
        <p:txBody>
          <a:bodyPr>
            <a:normAutofit/>
          </a:bodyPr>
          <a:lstStyle/>
          <a:p>
            <a:r>
              <a:rPr lang="en-GB"/>
              <a:t>Nature vs Nurture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BCB670-3E89-A5B7-F9FF-8C6AAB017C4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333297"/>
            <a:ext cx="4619621" cy="3843666"/>
          </a:xfrm>
        </p:spPr>
        <p:txBody>
          <a:bodyPr>
            <a:normAutofit/>
          </a:bodyPr>
          <a:lstStyle/>
          <a:p>
            <a:r>
              <a:rPr lang="en-GB" sz="2000" dirty="0"/>
              <a:t>Nature: (</a:t>
            </a:r>
            <a:r>
              <a:rPr lang="en-GB" sz="2000"/>
              <a:t>Piaget,1952</a:t>
            </a:r>
            <a:r>
              <a:rPr lang="en-GB" sz="2000" dirty="0"/>
              <a:t>)</a:t>
            </a:r>
          </a:p>
          <a:p>
            <a:r>
              <a:rPr lang="en-GB" sz="2000" dirty="0"/>
              <a:t>Disposition</a:t>
            </a:r>
          </a:p>
          <a:p>
            <a:r>
              <a:rPr lang="en-GB" sz="2000" dirty="0"/>
              <a:t>Inherited tendencies </a:t>
            </a:r>
          </a:p>
          <a:p>
            <a:r>
              <a:rPr lang="en-GB" sz="2000" dirty="0"/>
              <a:t> Nurture: </a:t>
            </a:r>
          </a:p>
          <a:p>
            <a:r>
              <a:rPr lang="en-GB" sz="2000" dirty="0"/>
              <a:t>Social skills</a:t>
            </a:r>
          </a:p>
          <a:p>
            <a:r>
              <a:rPr lang="en-GB" sz="2000" dirty="0"/>
              <a:t>Values and beliefs</a:t>
            </a:r>
          </a:p>
          <a:p>
            <a:endParaRPr lang="en-US" sz="2000" dirty="0"/>
          </a:p>
        </p:txBody>
      </p:sp>
      <p:pic>
        <p:nvPicPr>
          <p:cNvPr id="7" name="Picture 6" descr="A cropped image of a person touching a plant">
            <a:extLst>
              <a:ext uri="{FF2B5EF4-FFF2-40B4-BE49-F238E27FC236}">
                <a16:creationId xmlns:a16="http://schemas.microsoft.com/office/drawing/2014/main" id="{C012EBA3-490D-18E7-6990-4714077A175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9506" r="22457" b="-1"/>
          <a:stretch>
            <a:fillRect/>
          </a:stretch>
        </p:blipFill>
        <p:spPr>
          <a:xfrm>
            <a:off x="6229215" y="10"/>
            <a:ext cx="5962785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4" name="Ink 3">
                <a:extLst>
                  <a:ext uri="{FF2B5EF4-FFF2-40B4-BE49-F238E27FC236}">
                    <a16:creationId xmlns:a16="http://schemas.microsoft.com/office/drawing/2014/main" id="{3CF7F843-33FA-2194-F079-8AAE9E0B26A7}"/>
                  </a:ext>
                </a:extLst>
              </p14:cNvPr>
              <p14:cNvContentPartPr/>
              <p14:nvPr/>
            </p14:nvContentPartPr>
            <p14:xfrm>
              <a:off x="1516627" y="1207578"/>
              <a:ext cx="360" cy="6120"/>
            </p14:xfrm>
          </p:contentPart>
        </mc:Choice>
        <mc:Fallback xmlns="">
          <p:pic>
            <p:nvPicPr>
              <p:cNvPr id="4" name="Ink 3">
                <a:extLst>
                  <a:ext uri="{FF2B5EF4-FFF2-40B4-BE49-F238E27FC236}">
                    <a16:creationId xmlns:a16="http://schemas.microsoft.com/office/drawing/2014/main" id="{3CF7F843-33FA-2194-F079-8AAE9E0B26A7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1510507" y="1201458"/>
                <a:ext cx="12600" cy="183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">
            <p14:nvContentPartPr>
              <p14:cNvPr id="5" name="Ink 4">
                <a:extLst>
                  <a:ext uri="{FF2B5EF4-FFF2-40B4-BE49-F238E27FC236}">
                    <a16:creationId xmlns:a16="http://schemas.microsoft.com/office/drawing/2014/main" id="{B82A751F-03AD-8053-58A7-9C09D809B361}"/>
                  </a:ext>
                </a:extLst>
              </p14:cNvPr>
              <p14:cNvContentPartPr/>
              <p14:nvPr/>
            </p14:nvContentPartPr>
            <p14:xfrm>
              <a:off x="3464227" y="1030098"/>
              <a:ext cx="360" cy="360"/>
            </p14:xfrm>
          </p:contentPart>
        </mc:Choice>
        <mc:Fallback xmlns="">
          <p:pic>
            <p:nvPicPr>
              <p:cNvPr id="5" name="Ink 4">
                <a:extLst>
                  <a:ext uri="{FF2B5EF4-FFF2-40B4-BE49-F238E27FC236}">
                    <a16:creationId xmlns:a16="http://schemas.microsoft.com/office/drawing/2014/main" id="{B82A751F-03AD-8053-58A7-9C09D809B361}"/>
                  </a:ext>
                </a:extLst>
              </p:cNvPr>
              <p:cNvPicPr/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3458107" y="1023978"/>
                <a:ext cx="12600" cy="1260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186915124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5D7F64A8-D625-4F61-A290-B499BB62AC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3CD08AE-4762-703E-2993-9D813533F0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87363" y="1671569"/>
            <a:ext cx="5801917" cy="2228760"/>
          </a:xfrm>
        </p:spPr>
        <p:txBody>
          <a:bodyPr anchor="b">
            <a:normAutofit/>
          </a:bodyPr>
          <a:lstStyle/>
          <a:p>
            <a:r>
              <a:rPr lang="en-GB" sz="4000"/>
              <a:t>Overview</a:t>
            </a:r>
            <a:endParaRPr lang="en-US" sz="4000"/>
          </a:p>
        </p:txBody>
      </p:sp>
      <p:pic>
        <p:nvPicPr>
          <p:cNvPr id="20" name="Graphic 19" descr="Family">
            <a:extLst>
              <a:ext uri="{FF2B5EF4-FFF2-40B4-BE49-F238E27FC236}">
                <a16:creationId xmlns:a16="http://schemas.microsoft.com/office/drawing/2014/main" id="{F3D90BAA-DCE6-D8C3-CDCD-C7E67FCF1230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736948" y="2694018"/>
            <a:ext cx="1198532" cy="1198532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0BE07B-8D03-C909-EA18-2C9B82ABFF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34357" y="3821322"/>
            <a:ext cx="5554924" cy="2919949"/>
          </a:xfrm>
        </p:spPr>
        <p:txBody>
          <a:bodyPr>
            <a:noAutofit/>
          </a:bodyPr>
          <a:lstStyle/>
          <a:p>
            <a:r>
              <a:rPr lang="en-GB" sz="1400"/>
              <a:t>Strengths of Bowlby’s theory </a:t>
            </a:r>
          </a:p>
          <a:p>
            <a:r>
              <a:rPr lang="en-GB" sz="1400"/>
              <a:t>Cognitive mental representation </a:t>
            </a:r>
          </a:p>
          <a:p>
            <a:r>
              <a:rPr lang="en-GB" sz="1400"/>
              <a:t>Focal point on early childhood </a:t>
            </a:r>
          </a:p>
          <a:p>
            <a:r>
              <a:rPr lang="en-GB" sz="1400"/>
              <a:t>Advocates realistic interventions </a:t>
            </a:r>
          </a:p>
          <a:p>
            <a:endParaRPr lang="en-GB" sz="1400"/>
          </a:p>
          <a:p>
            <a:r>
              <a:rPr lang="en-GB" sz="1400"/>
              <a:t>Boundaries on Bowlby’s theory</a:t>
            </a:r>
          </a:p>
          <a:p>
            <a:r>
              <a:rPr lang="en-GB" sz="1400"/>
              <a:t>Exaggeration on the mother (12 Jan 2025)</a:t>
            </a:r>
          </a:p>
          <a:p>
            <a:r>
              <a:rPr lang="en-GB" sz="1400"/>
              <a:t>Lack of focus on intellectual development </a:t>
            </a:r>
          </a:p>
          <a:p>
            <a:r>
              <a:rPr lang="en-GB" sz="1400"/>
              <a:t>Cultural prejudice</a:t>
            </a:r>
          </a:p>
          <a:p>
            <a:endParaRPr lang="en-GB" sz="1400"/>
          </a:p>
          <a:p>
            <a:endParaRPr lang="en-US" sz="1400"/>
          </a:p>
        </p:txBody>
      </p:sp>
      <p:pic>
        <p:nvPicPr>
          <p:cNvPr id="22" name="Graphic 21" descr="Family">
            <a:extLst>
              <a:ext uri="{FF2B5EF4-FFF2-40B4-BE49-F238E27FC236}">
                <a16:creationId xmlns:a16="http://schemas.microsoft.com/office/drawing/2014/main" id="{11669D55-C6FA-4FF0-9511-D18E4F931E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>
            <a:alphaModFix amt="15000"/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6641431" y="816337"/>
            <a:ext cx="5225327" cy="52253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065955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A0D399-E9D3-E8BC-B6D4-115134DF5C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95792"/>
            <a:ext cx="10515600" cy="1325563"/>
          </a:xfrm>
        </p:spPr>
        <p:txBody>
          <a:bodyPr/>
          <a:lstStyle/>
          <a:p>
            <a:r>
              <a:rPr lang="en-GB" dirty="0"/>
              <a:t>References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1E91FE-2B79-9B85-166B-CDEC6E92ACF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7978638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7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8" baseType="lpstr">
      <vt:lpstr>Office Theme</vt:lpstr>
      <vt:lpstr>Relationships and development </vt:lpstr>
      <vt:lpstr>Bowlby’s and Piaget’s Theory</vt:lpstr>
      <vt:lpstr>Isaac’s History</vt:lpstr>
      <vt:lpstr>Support strategies</vt:lpstr>
      <vt:lpstr>Nature vs Nurture</vt:lpstr>
      <vt:lpstr>Overview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Relationships and development </dc:title>
  <dc:creator>Parvin Ali</dc:creator>
  <cp:lastModifiedBy>Parvin Ali</cp:lastModifiedBy>
  <cp:revision>6</cp:revision>
  <dcterms:created xsi:type="dcterms:W3CDTF">2026-06-07T19:13:12Z</dcterms:created>
  <dcterms:modified xsi:type="dcterms:W3CDTF">2026-06-09T22:15:41Z</dcterms:modified>
</cp:coreProperties>
</file>