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82" r:id="rId4"/>
    <p:sldId id="262" r:id="rId5"/>
    <p:sldId id="291" r:id="rId6"/>
    <p:sldId id="266" r:id="rId7"/>
    <p:sldId id="267" r:id="rId8"/>
    <p:sldId id="292" r:id="rId9"/>
    <p:sldId id="284" r:id="rId10"/>
    <p:sldId id="285" r:id="rId11"/>
    <p:sldId id="286" r:id="rId12"/>
    <p:sldId id="287" r:id="rId13"/>
    <p:sldId id="288" r:id="rId14"/>
    <p:sldId id="289" r:id="rId15"/>
    <p:sldId id="290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7" autoAdjust="0"/>
    <p:restoredTop sz="94667" autoAdjust="0"/>
  </p:normalViewPr>
  <p:slideViewPr>
    <p:cSldViewPr>
      <p:cViewPr varScale="1">
        <p:scale>
          <a:sx n="104" d="100"/>
          <a:sy n="104" d="100"/>
        </p:scale>
        <p:origin x="174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4D13CD-C71F-4FB3-8920-8BA08619AA5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8397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E62640-253F-405C-B7F9-001EBA74AE9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1264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E44CE7-82B8-453C-9E3A-3853C862011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4542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5BBFCD-283B-48E5-BEC6-5D051969CC6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2321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4CCE49-DB20-43AB-949F-901FA86CED6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9383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5BBA27-F88E-42F3-B73F-FF3E43923A7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029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6622F3-AC6F-43E9-A3B0-0AD8A05F7DE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4967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C407E9-24AB-4D29-B1C5-A749E67FA55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857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D9E5F4-ACE6-4D9B-AC65-6A7A4CEA34A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7564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8450D3-CE75-4B58-819E-BAD4DC883E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256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BD0D2F-65B4-4131-A310-583CF8C0BF6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6735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FCED960-5926-4A0B-A80C-F09B225C68A1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5436096" y="5805264"/>
            <a:ext cx="2628900" cy="936104"/>
          </a:xfrm>
        </p:spPr>
        <p:txBody>
          <a:bodyPr/>
          <a:lstStyle/>
          <a:p>
            <a:pPr algn="l"/>
            <a:r>
              <a:rPr lang="de-DE" altLang="en-US" sz="2400" dirty="0">
                <a:latin typeface="Papyrus" panose="03070502060502030205" pitchFamily="66" charset="0"/>
              </a:rPr>
              <a:t>Franz Marc </a:t>
            </a:r>
            <a:br>
              <a:rPr lang="de-DE" altLang="en-US" sz="2400" dirty="0">
                <a:latin typeface="Papyrus" panose="03070502060502030205" pitchFamily="66" charset="0"/>
              </a:rPr>
            </a:br>
            <a:r>
              <a:rPr lang="de-DE" altLang="en-US" sz="2400" i="1" dirty="0">
                <a:latin typeface="Papyrus" panose="03070502060502030205" pitchFamily="66" charset="0"/>
              </a:rPr>
              <a:t>Foxes </a:t>
            </a:r>
            <a:r>
              <a:rPr lang="de-DE" altLang="en-US" sz="2400" dirty="0">
                <a:latin typeface="Papyrus" panose="03070502060502030205" pitchFamily="66" charset="0"/>
              </a:rPr>
              <a:t>1913 </a:t>
            </a:r>
            <a:endParaRPr lang="en-GB" altLang="en-US" sz="2400" dirty="0">
              <a:latin typeface="Papyrus" panose="03070502060502030205" pitchFamily="66" charset="0"/>
            </a:endParaRPr>
          </a:p>
        </p:txBody>
      </p:sp>
      <p:pic>
        <p:nvPicPr>
          <p:cNvPr id="8199" name="Picture 7" descr="http://uploads2.wikiart.org/images/franz-marc/the-fox-1913.jpg!HalfHD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46" y="588750"/>
            <a:ext cx="4536504" cy="5930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2FC4BDE-02CE-4CE4-9F52-41F318A5EE14}"/>
              </a:ext>
            </a:extLst>
          </p:cNvPr>
          <p:cNvSpPr/>
          <p:nvPr/>
        </p:nvSpPr>
        <p:spPr>
          <a:xfrm>
            <a:off x="764046" y="188640"/>
            <a:ext cx="42688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latin typeface="Rockwell Condensed" panose="02060603050405020104" pitchFamily="18" charset="0"/>
              </a:rPr>
              <a:t>HPEN6008/5008: MODERNISM &amp; MODERNISMS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55E98C3-49BD-4C82-ACAE-9C126C4602CB}"/>
              </a:ext>
            </a:extLst>
          </p:cNvPr>
          <p:cNvSpPr/>
          <p:nvPr/>
        </p:nvSpPr>
        <p:spPr>
          <a:xfrm>
            <a:off x="6156177" y="357917"/>
            <a:ext cx="24482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BLAUE RIETER - EXPRESSIONISM</a:t>
            </a:r>
            <a:endParaRPr lang="en-GB" sz="2400" dirty="0">
              <a:latin typeface="Century Gothic" panose="020B0502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-108520" y="6237312"/>
            <a:ext cx="8229600" cy="450304"/>
          </a:xfrm>
        </p:spPr>
        <p:txBody>
          <a:bodyPr/>
          <a:lstStyle/>
          <a:p>
            <a:r>
              <a:rPr lang="en-GB" altLang="en-US" sz="2800" dirty="0">
                <a:latin typeface="Papyrus" panose="03070502060502030205" pitchFamily="66" charset="0"/>
              </a:rPr>
              <a:t>Franz Marc </a:t>
            </a:r>
            <a:r>
              <a:rPr lang="en-GB" altLang="en-US" sz="2800" i="1" dirty="0">
                <a:latin typeface="Papyrus" panose="03070502060502030205" pitchFamily="66" charset="0"/>
              </a:rPr>
              <a:t>The Fate of the Animals</a:t>
            </a:r>
            <a:r>
              <a:rPr lang="en-GB" altLang="en-US" sz="2800" dirty="0">
                <a:latin typeface="Papyrus" panose="03070502060502030205" pitchFamily="66" charset="0"/>
              </a:rPr>
              <a:t> 1913</a:t>
            </a:r>
          </a:p>
        </p:txBody>
      </p:sp>
      <p:pic>
        <p:nvPicPr>
          <p:cNvPr id="9223" name="Picture 7" descr="http://www.ibiblio.org/wm/paint/auth/marc/fate-animal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79506"/>
            <a:ext cx="7128792" cy="5240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8FCE08F-D4A3-42C3-9843-F95AC682B32C}"/>
              </a:ext>
            </a:extLst>
          </p:cNvPr>
          <p:cNvSpPr/>
          <p:nvPr/>
        </p:nvSpPr>
        <p:spPr>
          <a:xfrm>
            <a:off x="4355976" y="101018"/>
            <a:ext cx="46805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BLAUE RIETER - EXPRESSIONISM</a:t>
            </a:r>
            <a:endParaRPr lang="en-GB" sz="2400" dirty="0">
              <a:latin typeface="Century Gothic" panose="020B0502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364360"/>
            <a:ext cx="3167063" cy="2377008"/>
          </a:xfrm>
        </p:spPr>
        <p:txBody>
          <a:bodyPr/>
          <a:lstStyle/>
          <a:p>
            <a:pPr algn="r"/>
            <a:r>
              <a:rPr lang="en-GB" sz="2800" dirty="0">
                <a:latin typeface="Bahnschrift SemiLight" panose="020B0502040204020203" pitchFamily="34" charset="0"/>
              </a:rPr>
              <a:t>Umberto Boccioni </a:t>
            </a:r>
            <a:r>
              <a:rPr lang="en-GB" altLang="en-US" sz="2800" i="1" dirty="0">
                <a:latin typeface="Bahnschrift SemiLight" panose="020B0502040204020203" pitchFamily="34" charset="0"/>
              </a:rPr>
              <a:t>Unique Forms of Continuity in Space</a:t>
            </a:r>
            <a:r>
              <a:rPr lang="en-GB" altLang="en-US" sz="2800" dirty="0">
                <a:latin typeface="Bahnschrift SemiLight" panose="020B0502040204020203" pitchFamily="34" charset="0"/>
              </a:rPr>
              <a:t>, 1913</a:t>
            </a:r>
          </a:p>
        </p:txBody>
      </p:sp>
      <p:pic>
        <p:nvPicPr>
          <p:cNvPr id="47111" name="Picture 7" descr="http://upload.wikimedia.org/wikipedia/commons/thumb/f/fd/%27Unique_Forms_of_Continuity_in_Space%27%2C_1913_bronze_by_Umberto_Boccioni.jpg/640px-%27Unique_Forms_of_Continuity_in_Space%27%2C_1913_bronze_by_Umberto_Boccio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0648"/>
            <a:ext cx="5204091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C0613BA-82D5-4281-BB50-31BBD41A5A5D}"/>
              </a:ext>
            </a:extLst>
          </p:cNvPr>
          <p:cNvSpPr/>
          <p:nvPr/>
        </p:nvSpPr>
        <p:spPr>
          <a:xfrm>
            <a:off x="539552" y="242322"/>
            <a:ext cx="24482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FUTURISM</a:t>
            </a:r>
            <a:endParaRPr lang="en-GB" sz="2400" dirty="0">
              <a:latin typeface="Century Gothic" panose="020B0502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427984" y="5589240"/>
            <a:ext cx="4104456" cy="1008137"/>
          </a:xfrm>
        </p:spPr>
        <p:txBody>
          <a:bodyPr/>
          <a:lstStyle/>
          <a:p>
            <a:pPr algn="l"/>
            <a:r>
              <a:rPr lang="en-GB" altLang="en-US" sz="3200" dirty="0">
                <a:latin typeface="Rockwell Condensed" panose="02060603050405020104" pitchFamily="18" charset="0"/>
              </a:rPr>
              <a:t>Malevich </a:t>
            </a:r>
            <a:r>
              <a:rPr lang="en-GB" altLang="en-US" sz="3200" i="1" dirty="0">
                <a:latin typeface="Rockwell Condensed" panose="02060603050405020104" pitchFamily="18" charset="0"/>
              </a:rPr>
              <a:t>The Aviator</a:t>
            </a:r>
            <a:r>
              <a:rPr lang="en-GB" altLang="en-US" sz="3200" dirty="0">
                <a:latin typeface="Rockwell Condensed" panose="02060603050405020104" pitchFamily="18" charset="0"/>
              </a:rPr>
              <a:t>  1914</a:t>
            </a:r>
          </a:p>
        </p:txBody>
      </p:sp>
      <p:pic>
        <p:nvPicPr>
          <p:cNvPr id="10244" name="Picture 4" descr="malevich The Aviator  1914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5"/>
          <a:stretch/>
        </p:blipFill>
        <p:spPr>
          <a:xfrm>
            <a:off x="683568" y="405408"/>
            <a:ext cx="3225800" cy="619196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BDDB2F2-B513-463A-A966-92591FBEE217}"/>
              </a:ext>
            </a:extLst>
          </p:cNvPr>
          <p:cNvSpPr/>
          <p:nvPr/>
        </p:nvSpPr>
        <p:spPr>
          <a:xfrm>
            <a:off x="6084168" y="332656"/>
            <a:ext cx="3059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CUBO-FUTURISM</a:t>
            </a:r>
            <a:endParaRPr lang="en-GB" sz="2400" dirty="0">
              <a:latin typeface="Century Gothic" panose="020B0502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874" name="Picture 2" descr="http://upload.wikimedia.org/wikipedia/commons/6/61/Delaunay-Windows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48" y="548680"/>
            <a:ext cx="5195244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5796136" y="4653136"/>
            <a:ext cx="277180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latin typeface="Footlight MT Light" panose="0204060206030A020304" pitchFamily="18" charset="0"/>
              </a:rPr>
              <a:t>Robert Delaunay, </a:t>
            </a:r>
            <a:r>
              <a:rPr lang="en-GB" sz="2800" i="1" dirty="0">
                <a:latin typeface="Footlight MT Light" panose="0204060206030A020304" pitchFamily="18" charset="0"/>
              </a:rPr>
              <a:t>Simultaneous Windows on the City, </a:t>
            </a:r>
            <a:r>
              <a:rPr lang="en-GB" sz="2800" dirty="0">
                <a:latin typeface="Footlight MT Light" panose="0204060206030A020304" pitchFamily="18" charset="0"/>
              </a:rPr>
              <a:t>1912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035BBD-D693-4737-9BC6-6C57979C2C9B}"/>
              </a:ext>
            </a:extLst>
          </p:cNvPr>
          <p:cNvSpPr/>
          <p:nvPr/>
        </p:nvSpPr>
        <p:spPr>
          <a:xfrm>
            <a:off x="6732240" y="332656"/>
            <a:ext cx="24117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ORPHISM</a:t>
            </a:r>
            <a:endParaRPr lang="en-GB" sz="24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1028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-108520" y="6069013"/>
            <a:ext cx="9252520" cy="719980"/>
          </a:xfrm>
        </p:spPr>
        <p:txBody>
          <a:bodyPr/>
          <a:lstStyle/>
          <a:p>
            <a:r>
              <a:rPr lang="en-GB" altLang="en-US" sz="2400" dirty="0">
                <a:latin typeface="Helterskelter" pitchFamily="2" charset="0"/>
              </a:rPr>
              <a:t>De Chirico, </a:t>
            </a:r>
            <a:r>
              <a:rPr lang="en-GB" altLang="en-US" sz="2400" i="1" dirty="0">
                <a:latin typeface="Helterskelter" pitchFamily="2" charset="0"/>
              </a:rPr>
              <a:t>Gare Montparnasse (The Melancholy of Departure) </a:t>
            </a:r>
            <a:r>
              <a:rPr lang="en-GB" altLang="en-US" sz="2400" dirty="0">
                <a:latin typeface="Helterskelter" pitchFamily="2" charset="0"/>
              </a:rPr>
              <a:t>1914</a:t>
            </a:r>
          </a:p>
        </p:txBody>
      </p:sp>
      <p:pic>
        <p:nvPicPr>
          <p:cNvPr id="14340" name="Picture 4" descr="chirico Montparnasse Statio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7544" y="924031"/>
            <a:ext cx="6932759" cy="51602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6EAC347-949A-40E3-8559-9F053100FABA}"/>
              </a:ext>
            </a:extLst>
          </p:cNvPr>
          <p:cNvSpPr/>
          <p:nvPr/>
        </p:nvSpPr>
        <p:spPr>
          <a:xfrm>
            <a:off x="5792296" y="193505"/>
            <a:ext cx="321601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METAPHYSICAL ART 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618" y="5157192"/>
            <a:ext cx="2663825" cy="1511945"/>
          </a:xfrm>
        </p:spPr>
        <p:txBody>
          <a:bodyPr/>
          <a:lstStyle/>
          <a:p>
            <a:pPr algn="l"/>
            <a:r>
              <a:rPr lang="en-GB" altLang="en-US" sz="2800" dirty="0">
                <a:latin typeface="Helterskelter" pitchFamily="2" charset="0"/>
              </a:rPr>
              <a:t>De Chirico </a:t>
            </a:r>
            <a:r>
              <a:rPr lang="en-GB" altLang="en-US" sz="2800" i="1" dirty="0">
                <a:latin typeface="Helterskelter" pitchFamily="2" charset="0"/>
              </a:rPr>
              <a:t>The Vexations of the Thinker</a:t>
            </a:r>
            <a:r>
              <a:rPr lang="en-GB" altLang="en-US" sz="2800" dirty="0">
                <a:latin typeface="Helterskelter" pitchFamily="2" charset="0"/>
              </a:rPr>
              <a:t>, 1915</a:t>
            </a:r>
          </a:p>
        </p:txBody>
      </p:sp>
      <p:pic>
        <p:nvPicPr>
          <p:cNvPr id="15364" name="Picture 4" descr="chirico The Vexations of the Thinke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333375"/>
            <a:ext cx="5080000" cy="6191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AE156D6-C646-4158-971B-3821FFFAD18D}"/>
              </a:ext>
            </a:extLst>
          </p:cNvPr>
          <p:cNvSpPr/>
          <p:nvPr/>
        </p:nvSpPr>
        <p:spPr>
          <a:xfrm>
            <a:off x="5792296" y="193505"/>
            <a:ext cx="321601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METAPHYSICAL ART 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724128" y="5589240"/>
            <a:ext cx="313184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err="1">
                <a:solidFill>
                  <a:schemeClr val="tx2"/>
                </a:solidFill>
                <a:latin typeface="Playbill" panose="040506030A0602020202" pitchFamily="82" charset="0"/>
                <a:ea typeface="+mj-ea"/>
                <a:cs typeface="+mj-cs"/>
              </a:rPr>
              <a:t>Naum</a:t>
            </a:r>
            <a:r>
              <a:rPr lang="en-GB" sz="2800" dirty="0">
                <a:solidFill>
                  <a:schemeClr val="tx2"/>
                </a:solidFill>
                <a:latin typeface="Playbill" panose="040506030A0602020202" pitchFamily="82" charset="0"/>
                <a:ea typeface="+mj-ea"/>
                <a:cs typeface="+mj-cs"/>
              </a:rPr>
              <a:t> Gabo,</a:t>
            </a:r>
          </a:p>
          <a:p>
            <a:r>
              <a:rPr lang="en-GB" sz="2800" i="1" dirty="0">
                <a:solidFill>
                  <a:schemeClr val="tx2"/>
                </a:solidFill>
                <a:latin typeface="Playbill" panose="040506030A0602020202" pitchFamily="82" charset="0"/>
                <a:ea typeface="+mj-ea"/>
                <a:cs typeface="+mj-cs"/>
              </a:rPr>
              <a:t>Construction </a:t>
            </a:r>
            <a:r>
              <a:rPr lang="en-GB" sz="2800" dirty="0">
                <a:solidFill>
                  <a:schemeClr val="tx2"/>
                </a:solidFill>
                <a:latin typeface="Playbill" panose="040506030A0602020202" pitchFamily="82" charset="0"/>
                <a:ea typeface="+mj-ea"/>
                <a:cs typeface="+mj-cs"/>
              </a:rPr>
              <a:t>1936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96272"/>
            <a:ext cx="5522954" cy="624707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D429599-712A-4CF8-93A7-9D33A30FE383}"/>
              </a:ext>
            </a:extLst>
          </p:cNvPr>
          <p:cNvSpPr/>
          <p:nvPr/>
        </p:nvSpPr>
        <p:spPr>
          <a:xfrm>
            <a:off x="6300192" y="193505"/>
            <a:ext cx="270811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CONSTRUCTIVISM</a:t>
            </a:r>
          </a:p>
        </p:txBody>
      </p:sp>
    </p:spTree>
    <p:extLst>
      <p:ext uri="{BB962C8B-B14F-4D97-AF65-F5344CB8AC3E}">
        <p14:creationId xmlns:p14="http://schemas.microsoft.com/office/powerpoint/2010/main" val="17454849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6300192" y="4686970"/>
            <a:ext cx="2197100" cy="1943993"/>
          </a:xfrm>
        </p:spPr>
        <p:txBody>
          <a:bodyPr/>
          <a:lstStyle/>
          <a:p>
            <a:pPr algn="l"/>
            <a:r>
              <a:rPr lang="en-GB" altLang="en-US" sz="2400" dirty="0">
                <a:latin typeface="MS Mincho" pitchFamily="49" charset="-128"/>
              </a:rPr>
              <a:t>Francis </a:t>
            </a:r>
            <a:r>
              <a:rPr lang="en-GB" altLang="en-US" sz="2400" dirty="0" err="1">
                <a:latin typeface="MS Mincho" pitchFamily="49" charset="-128"/>
              </a:rPr>
              <a:t>Picabia</a:t>
            </a:r>
            <a:r>
              <a:rPr lang="en-GB" altLang="en-US" sz="2400" dirty="0">
                <a:latin typeface="MS Mincho" pitchFamily="49" charset="-128"/>
              </a:rPr>
              <a:t> </a:t>
            </a:r>
            <a:r>
              <a:rPr lang="en-GB" altLang="en-US" sz="2400" i="1" dirty="0">
                <a:latin typeface="MS Mincho" pitchFamily="49" charset="-128"/>
              </a:rPr>
              <a:t>Paroxysm of Pain, </a:t>
            </a:r>
            <a:r>
              <a:rPr lang="en-GB" altLang="en-US" sz="2400" dirty="0">
                <a:latin typeface="MS Mincho" pitchFamily="49" charset="-128"/>
              </a:rPr>
              <a:t>1915</a:t>
            </a:r>
          </a:p>
        </p:txBody>
      </p:sp>
      <p:pic>
        <p:nvPicPr>
          <p:cNvPr id="70659" name="Picture 3" descr="Francis Picabia Paroxysm of Pain   191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2692" y="978165"/>
            <a:ext cx="5688632" cy="565279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D564553-EFD5-4A8D-93BD-39C10459D532}"/>
              </a:ext>
            </a:extLst>
          </p:cNvPr>
          <p:cNvSpPr/>
          <p:nvPr/>
        </p:nvSpPr>
        <p:spPr>
          <a:xfrm>
            <a:off x="6371902" y="193505"/>
            <a:ext cx="263640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CUBISM/DADA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xfrm>
            <a:off x="-13747" y="6237312"/>
            <a:ext cx="7272808" cy="594320"/>
          </a:xfrm>
        </p:spPr>
        <p:txBody>
          <a:bodyPr/>
          <a:lstStyle/>
          <a:p>
            <a:r>
              <a:rPr lang="en-GB" altLang="en-US" sz="3200" dirty="0">
                <a:latin typeface="Imprint MT Shadow" pitchFamily="82" charset="0"/>
              </a:rPr>
              <a:t>Marcel Duchamp </a:t>
            </a:r>
            <a:r>
              <a:rPr lang="en-GB" altLang="en-US" sz="3200" i="1" dirty="0">
                <a:latin typeface="Imprint MT Shadow" pitchFamily="82" charset="0"/>
              </a:rPr>
              <a:t>Fountain</a:t>
            </a:r>
            <a:r>
              <a:rPr lang="en-GB" altLang="en-US" sz="3200" dirty="0">
                <a:latin typeface="Imprint MT Shadow" pitchFamily="82" charset="0"/>
              </a:rPr>
              <a:t> 1917</a:t>
            </a:r>
          </a:p>
        </p:txBody>
      </p:sp>
      <p:pic>
        <p:nvPicPr>
          <p:cNvPr id="71683" name="Picture 3" descr="duchamp_fountain 191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4669" y="857464"/>
            <a:ext cx="6769100" cy="53975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4931143-5DF2-4AA7-A947-168CE5872CD5}"/>
              </a:ext>
            </a:extLst>
          </p:cNvPr>
          <p:cNvSpPr/>
          <p:nvPr/>
        </p:nvSpPr>
        <p:spPr>
          <a:xfrm>
            <a:off x="5724128" y="193505"/>
            <a:ext cx="32841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DADA/READY-MADE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4932040" y="5085184"/>
            <a:ext cx="3744416" cy="1605535"/>
          </a:xfrm>
        </p:spPr>
        <p:txBody>
          <a:bodyPr/>
          <a:lstStyle/>
          <a:p>
            <a:pPr algn="l"/>
            <a:r>
              <a:rPr lang="en-GB" altLang="en-US" sz="2400" dirty="0">
                <a:latin typeface="Imprint MT Shadow" pitchFamily="82" charset="0"/>
              </a:rPr>
              <a:t>Marcel Duchamp </a:t>
            </a:r>
            <a:r>
              <a:rPr lang="en-GB" altLang="en-US" sz="2400" i="1" dirty="0">
                <a:latin typeface="Imprint MT Shadow" pitchFamily="82" charset="0"/>
              </a:rPr>
              <a:t>The Bride Stripped Bare by Her Bachelors, Even, 1915</a:t>
            </a:r>
          </a:p>
        </p:txBody>
      </p:sp>
      <p:pic>
        <p:nvPicPr>
          <p:cNvPr id="73731" name="Picture 3" descr="The Bride Stripped Bare by Her Bachelors, Eve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260350"/>
            <a:ext cx="4138612" cy="63373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BCDC88-F369-4D7B-A7D9-5A4D7CA30537}"/>
              </a:ext>
            </a:extLst>
          </p:cNvPr>
          <p:cNvSpPr/>
          <p:nvPr/>
        </p:nvSpPr>
        <p:spPr>
          <a:xfrm>
            <a:off x="7164288" y="404664"/>
            <a:ext cx="10983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DADA</a:t>
            </a:r>
            <a:endParaRPr lang="en-GB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5076056" y="4437112"/>
            <a:ext cx="2808288" cy="2231777"/>
          </a:xfrm>
        </p:spPr>
        <p:txBody>
          <a:bodyPr/>
          <a:lstStyle/>
          <a:p>
            <a:pPr algn="l"/>
            <a:r>
              <a:rPr lang="en-GB" altLang="en-US" sz="2400" dirty="0">
                <a:latin typeface="Imprint MT Shadow" pitchFamily="82" charset="0"/>
              </a:rPr>
              <a:t>Marcel Duchamp </a:t>
            </a:r>
            <a:r>
              <a:rPr lang="en-GB" altLang="en-US" sz="2400" i="1" dirty="0">
                <a:latin typeface="Imprint MT Shadow" pitchFamily="82" charset="0"/>
              </a:rPr>
              <a:t>The Bride Stripped Bare by Her Bachelors, Even, </a:t>
            </a:r>
            <a:r>
              <a:rPr lang="en-GB" altLang="en-US" sz="2400" dirty="0">
                <a:latin typeface="Imprint MT Shadow" pitchFamily="82" charset="0"/>
              </a:rPr>
              <a:t>1915  (in situ)</a:t>
            </a:r>
          </a:p>
        </p:txBody>
      </p:sp>
      <p:pic>
        <p:nvPicPr>
          <p:cNvPr id="74755" name="Picture 3" descr="duchamplargeglass1915_ in situ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552" y="614856"/>
            <a:ext cx="4464496" cy="593995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8854F12-E604-4F12-A1DD-04CAB8F87CC3}"/>
              </a:ext>
            </a:extLst>
          </p:cNvPr>
          <p:cNvSpPr/>
          <p:nvPr/>
        </p:nvSpPr>
        <p:spPr>
          <a:xfrm>
            <a:off x="7164288" y="404664"/>
            <a:ext cx="10983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DADA</a:t>
            </a:r>
            <a:endParaRPr lang="en-GB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5292080" y="5013176"/>
            <a:ext cx="2305050" cy="1656854"/>
          </a:xfrm>
        </p:spPr>
        <p:txBody>
          <a:bodyPr/>
          <a:lstStyle/>
          <a:p>
            <a:pPr algn="l"/>
            <a:r>
              <a:rPr lang="en-GB" altLang="en-US" sz="3200" dirty="0">
                <a:latin typeface="Niagara Solid" panose="04020502070702020202" pitchFamily="82" charset="0"/>
              </a:rPr>
              <a:t>Fernand Leger </a:t>
            </a:r>
            <a:r>
              <a:rPr lang="en-GB" altLang="en-US" sz="3200" u="sng" dirty="0">
                <a:latin typeface="Niagara Solid" panose="04020502070702020202" pitchFamily="82" charset="0"/>
              </a:rPr>
              <a:t>Men in the City </a:t>
            </a:r>
            <a:r>
              <a:rPr lang="en-GB" altLang="en-US" sz="3200" dirty="0">
                <a:latin typeface="Niagara Solid" panose="04020502070702020202" pitchFamily="82" charset="0"/>
              </a:rPr>
              <a:t> 1919</a:t>
            </a:r>
            <a:endParaRPr lang="en-GB" altLang="en-US" sz="4000" dirty="0">
              <a:latin typeface="Niagara Solid" panose="04020502070702020202" pitchFamily="82" charset="0"/>
            </a:endParaRPr>
          </a:p>
        </p:txBody>
      </p:sp>
      <p:pic>
        <p:nvPicPr>
          <p:cNvPr id="75781" name="Picture 5" descr="http://uploads4.wikiart.org/images/fernand-leger/men-in-the-city-1919.jpg!HalfH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63926"/>
            <a:ext cx="4536504" cy="59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2703164-599B-4BF5-9EB5-AC4383CEA262}"/>
              </a:ext>
            </a:extLst>
          </p:cNvPr>
          <p:cNvSpPr/>
          <p:nvPr/>
        </p:nvSpPr>
        <p:spPr>
          <a:xfrm>
            <a:off x="7164288" y="404664"/>
            <a:ext cx="13179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CUBISM</a:t>
            </a:r>
            <a:endParaRPr lang="en-GB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5694160" y="5229200"/>
            <a:ext cx="2808287" cy="1340818"/>
          </a:xfrm>
        </p:spPr>
        <p:txBody>
          <a:bodyPr/>
          <a:lstStyle/>
          <a:p>
            <a:pPr algn="l"/>
            <a:r>
              <a:rPr lang="en-GB" altLang="en-US" sz="3200" dirty="0">
                <a:latin typeface="Bodoni MT Condensed" panose="02070606080606020203" pitchFamily="18" charset="0"/>
              </a:rPr>
              <a:t>Picasso </a:t>
            </a:r>
            <a:r>
              <a:rPr lang="en-GB" altLang="en-US" sz="3200" i="1" dirty="0">
                <a:latin typeface="Bodoni MT Condensed" panose="02070606080606020203" pitchFamily="18" charset="0"/>
              </a:rPr>
              <a:t>Girl Reading at a Table</a:t>
            </a:r>
            <a:r>
              <a:rPr lang="en-GB" altLang="en-US" sz="3200" dirty="0">
                <a:latin typeface="Bodoni MT Condensed" panose="02070606080606020203" pitchFamily="18" charset="0"/>
              </a:rPr>
              <a:t>, 1934</a:t>
            </a:r>
          </a:p>
        </p:txBody>
      </p:sp>
      <p:pic>
        <p:nvPicPr>
          <p:cNvPr id="76803" name="Picture 3" descr="Picasso Girl Reading at a Table, 193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260350"/>
            <a:ext cx="4991100" cy="62388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2B3B670-91FF-489A-9AD2-B29C28A654BA}"/>
              </a:ext>
            </a:extLst>
          </p:cNvPr>
          <p:cNvSpPr/>
          <p:nvPr/>
        </p:nvSpPr>
        <p:spPr>
          <a:xfrm>
            <a:off x="6444208" y="116632"/>
            <a:ext cx="22322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MANY DIFFERENT STYLES ....</a:t>
            </a:r>
            <a:endParaRPr lang="en-GB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6012160" y="5057180"/>
            <a:ext cx="2232025" cy="1440458"/>
          </a:xfrm>
        </p:spPr>
        <p:txBody>
          <a:bodyPr/>
          <a:lstStyle/>
          <a:p>
            <a:pPr algn="l"/>
            <a:r>
              <a:rPr lang="en-GB" altLang="en-US" sz="3200" dirty="0">
                <a:latin typeface="French Script MT" pitchFamily="66" charset="0"/>
              </a:rPr>
              <a:t>Matisse </a:t>
            </a:r>
            <a:r>
              <a:rPr lang="en-GB" altLang="en-US" sz="3200" i="1" dirty="0">
                <a:latin typeface="French Script MT" pitchFamily="66" charset="0"/>
              </a:rPr>
              <a:t>La Musique</a:t>
            </a:r>
            <a:r>
              <a:rPr lang="en-GB" altLang="en-US" sz="3200" dirty="0">
                <a:latin typeface="French Script MT" pitchFamily="66" charset="0"/>
              </a:rPr>
              <a:t>, 1939</a:t>
            </a:r>
          </a:p>
        </p:txBody>
      </p:sp>
      <p:pic>
        <p:nvPicPr>
          <p:cNvPr id="77827" name="Picture 3" descr="matisse La Musique  1939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764704"/>
            <a:ext cx="5486340" cy="573293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DABD991-85CA-4A12-8770-DE07CBFE279C}"/>
              </a:ext>
            </a:extLst>
          </p:cNvPr>
          <p:cNvSpPr/>
          <p:nvPr/>
        </p:nvSpPr>
        <p:spPr>
          <a:xfrm>
            <a:off x="6660232" y="260350"/>
            <a:ext cx="22322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altLang="en-US" sz="2400" dirty="0">
                <a:latin typeface="Century Gothic" panose="020B0502020202020204" pitchFamily="34" charset="0"/>
              </a:rPr>
              <a:t>MANY DIFFERENT STYLES ....</a:t>
            </a:r>
            <a:endParaRPr lang="en-GB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162</Words>
  <Application>Microsoft Office PowerPoint</Application>
  <PresentationFormat>On-screen Show (4:3)</PresentationFormat>
  <Paragraphs>32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9" baseType="lpstr">
      <vt:lpstr>MS Mincho</vt:lpstr>
      <vt:lpstr>Arial</vt:lpstr>
      <vt:lpstr>Bahnschrift SemiLight</vt:lpstr>
      <vt:lpstr>Bodoni MT Condensed</vt:lpstr>
      <vt:lpstr>Century Gothic</vt:lpstr>
      <vt:lpstr>Footlight MT Light</vt:lpstr>
      <vt:lpstr>French Script MT</vt:lpstr>
      <vt:lpstr>Helterskelter</vt:lpstr>
      <vt:lpstr>Imprint MT Shadow</vt:lpstr>
      <vt:lpstr>Niagara Solid</vt:lpstr>
      <vt:lpstr>Papyrus</vt:lpstr>
      <vt:lpstr>Playbill</vt:lpstr>
      <vt:lpstr>Rockwell Condensed</vt:lpstr>
      <vt:lpstr>Default Design</vt:lpstr>
      <vt:lpstr>Franz Marc  Foxes 1913 </vt:lpstr>
      <vt:lpstr>Franz Marc The Fate of the Animals 1913</vt:lpstr>
      <vt:lpstr>Umberto Boccioni Unique Forms of Continuity in Space, 1913</vt:lpstr>
      <vt:lpstr>Malevich The Aviator  1914</vt:lpstr>
      <vt:lpstr>PowerPoint Presentation</vt:lpstr>
      <vt:lpstr>De Chirico, Gare Montparnasse (The Melancholy of Departure) 1914</vt:lpstr>
      <vt:lpstr>De Chirico The Vexations of the Thinker, 1915</vt:lpstr>
      <vt:lpstr>PowerPoint Presentation</vt:lpstr>
      <vt:lpstr>Francis Picabia Paroxysm of Pain, 1915</vt:lpstr>
      <vt:lpstr>Marcel Duchamp Fountain 1917</vt:lpstr>
      <vt:lpstr>Marcel Duchamp The Bride Stripped Bare by Her Bachelors, Even, 1915</vt:lpstr>
      <vt:lpstr>Marcel Duchamp The Bride Stripped Bare by Her Bachelors, Even, 1915  (in situ)</vt:lpstr>
      <vt:lpstr>Fernand Leger Men in the City  1919</vt:lpstr>
      <vt:lpstr>Picasso Girl Reading at a Table, 1934</vt:lpstr>
      <vt:lpstr>Matisse La Musique, 1939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MODERNISM</dc:title>
  <dc:creator>IT</dc:creator>
  <cp:lastModifiedBy>Jeni Williams</cp:lastModifiedBy>
  <cp:revision>15</cp:revision>
  <dcterms:created xsi:type="dcterms:W3CDTF">2003-09-21T19:43:03Z</dcterms:created>
  <dcterms:modified xsi:type="dcterms:W3CDTF">2020-03-22T10:03:01Z</dcterms:modified>
</cp:coreProperties>
</file>