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6" d="100"/>
          <a:sy n="76" d="100"/>
        </p:scale>
        <p:origin x="132"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7DDF3BB-9FB5-437A-9108-6D23F8986DBA}"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1422023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DDF3BB-9FB5-437A-9108-6D23F8986DBA}"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30835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7DDF3BB-9FB5-437A-9108-6D23F8986DBA}"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4079738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7DDF3BB-9FB5-437A-9108-6D23F8986DBA}"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1696974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7DDF3BB-9FB5-437A-9108-6D23F8986DBA}"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1179531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7DDF3BB-9FB5-437A-9108-6D23F8986DBA}"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1183664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DDF3BB-9FB5-437A-9108-6D23F8986DBA}"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2206943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DDF3BB-9FB5-437A-9108-6D23F8986DBA}"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4069250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7DDF3BB-9FB5-437A-9108-6D23F8986DBA}"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503389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DDF3BB-9FB5-437A-9108-6D23F8986DBA}"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611315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DDF3BB-9FB5-437A-9108-6D23F8986DBA}"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0B9147-B22D-45BC-9F42-BC9BC995A25E}" type="slidenum">
              <a:rPr lang="en-GB" smtClean="0"/>
              <a:t>‹#›</a:t>
            </a:fld>
            <a:endParaRPr lang="en-GB"/>
          </a:p>
        </p:txBody>
      </p:sp>
    </p:spTree>
    <p:extLst>
      <p:ext uri="{BB962C8B-B14F-4D97-AF65-F5344CB8AC3E}">
        <p14:creationId xmlns:p14="http://schemas.microsoft.com/office/powerpoint/2010/main" val="2842833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DDF3BB-9FB5-437A-9108-6D23F8986DBA}" type="datetimeFigureOut">
              <a:rPr lang="en-GB" smtClean="0"/>
              <a:t>26/11/2018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0B9147-B22D-45BC-9F42-BC9BC995A25E}" type="slidenum">
              <a:rPr lang="en-GB" smtClean="0"/>
              <a:t>‹#›</a:t>
            </a:fld>
            <a:endParaRPr lang="en-GB"/>
          </a:p>
        </p:txBody>
      </p:sp>
    </p:spTree>
    <p:extLst>
      <p:ext uri="{BB962C8B-B14F-4D97-AF65-F5344CB8AC3E}">
        <p14:creationId xmlns:p14="http://schemas.microsoft.com/office/powerpoint/2010/main" val="38907172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Icw8ZiOjHzI"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fidKd4cMYv0" TargetMode="External"/><Relationship Id="rId2" Type="http://schemas.openxmlformats.org/officeDocument/2006/relationships/hyperlink" Target="https://www.youtube.com/watch?v=99W2RwOsQe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5094513"/>
          </a:xfrm>
          <a:prstGeom prst="rect">
            <a:avLst/>
          </a:prstGeom>
        </p:spPr>
      </p:pic>
      <p:sp>
        <p:nvSpPr>
          <p:cNvPr id="5" name="TextBox 4"/>
          <p:cNvSpPr txBox="1"/>
          <p:nvPr/>
        </p:nvSpPr>
        <p:spPr>
          <a:xfrm>
            <a:off x="408214" y="5274129"/>
            <a:ext cx="7658100" cy="1200329"/>
          </a:xfrm>
          <a:prstGeom prst="rect">
            <a:avLst/>
          </a:prstGeom>
          <a:noFill/>
        </p:spPr>
        <p:txBody>
          <a:bodyPr wrap="square" rtlCol="0">
            <a:spAutoFit/>
          </a:bodyPr>
          <a:lstStyle/>
          <a:p>
            <a:r>
              <a:rPr lang="en-GB" sz="7200" dirty="0" smtClean="0">
                <a:latin typeface="Lucida Calligraphy" panose="03010101010101010101" pitchFamily="66" charset="0"/>
              </a:rPr>
              <a:t>Pop Up Shops</a:t>
            </a:r>
            <a:endParaRPr lang="en-GB" sz="7200" dirty="0">
              <a:latin typeface="Lucida Calligraphy" panose="03010101010101010101" pitchFamily="66" charset="0"/>
            </a:endParaRPr>
          </a:p>
        </p:txBody>
      </p:sp>
    </p:spTree>
    <p:extLst>
      <p:ext uri="{BB962C8B-B14F-4D97-AF65-F5344CB8AC3E}">
        <p14:creationId xmlns:p14="http://schemas.microsoft.com/office/powerpoint/2010/main" val="3722957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Pop-up Shop</a:t>
            </a:r>
            <a:endParaRPr lang="en-GB" dirty="0"/>
          </a:p>
        </p:txBody>
      </p:sp>
      <p:sp>
        <p:nvSpPr>
          <p:cNvPr id="3" name="Content Placeholder 2"/>
          <p:cNvSpPr>
            <a:spLocks noGrp="1"/>
          </p:cNvSpPr>
          <p:nvPr>
            <p:ph idx="1"/>
          </p:nvPr>
        </p:nvSpPr>
        <p:spPr>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pPr marL="0" indent="0">
              <a:buNone/>
            </a:pPr>
            <a:r>
              <a:rPr lang="en-GB" dirty="0" smtClean="0">
                <a:hlinkClick r:id="rId2"/>
              </a:rPr>
              <a:t>https://www.youtube.com/watch?v=Icw8ZiOjHzI</a:t>
            </a: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What do you think?</a:t>
            </a:r>
            <a:endParaRPr lang="en-GB" dirty="0"/>
          </a:p>
        </p:txBody>
      </p:sp>
    </p:spTree>
    <p:extLst>
      <p:ext uri="{BB962C8B-B14F-4D97-AF65-F5344CB8AC3E}">
        <p14:creationId xmlns:p14="http://schemas.microsoft.com/office/powerpoint/2010/main" val="2762156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Pop-up Shop?</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r>
              <a:rPr lang="en-GB" dirty="0" smtClean="0"/>
              <a:t>Pop‐up retail entails marketing environments that are highly experiential, focused on promoting a brand or product line, available for a short time period, and generally in smaller venues that foster more face‐to‐face dialogue with brand representatives, which is a top factor attracting people to the experience (Gordon, 2004). </a:t>
            </a:r>
            <a:endParaRPr lang="en-GB" dirty="0"/>
          </a:p>
        </p:txBody>
      </p:sp>
    </p:spTree>
    <p:extLst>
      <p:ext uri="{BB962C8B-B14F-4D97-AF65-F5344CB8AC3E}">
        <p14:creationId xmlns:p14="http://schemas.microsoft.com/office/powerpoint/2010/main" val="969459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can take many forms…..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9900" y="1591468"/>
            <a:ext cx="4267200" cy="2450757"/>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900" y="4042224"/>
            <a:ext cx="4259692" cy="22188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29592" y="1572934"/>
            <a:ext cx="6515100" cy="250007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29592" y="4042223"/>
            <a:ext cx="2936876" cy="2199823"/>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66468" y="4073009"/>
            <a:ext cx="3578224" cy="2169037"/>
          </a:xfrm>
          <a:prstGeom prst="rect">
            <a:avLst/>
          </a:prstGeom>
        </p:spPr>
      </p:pic>
    </p:spTree>
    <p:extLst>
      <p:ext uri="{BB962C8B-B14F-4D97-AF65-F5344CB8AC3E}">
        <p14:creationId xmlns:p14="http://schemas.microsoft.com/office/powerpoint/2010/main" val="3772703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It is a temporary storefront operated by an online merchant.</a:t>
            </a:r>
          </a:p>
          <a:p>
            <a:r>
              <a:rPr lang="en-GB" dirty="0" smtClean="0"/>
              <a:t>Merchants use them to ‘test the water’.</a:t>
            </a:r>
          </a:p>
          <a:p>
            <a:r>
              <a:rPr lang="en-GB" dirty="0" smtClean="0"/>
              <a:t>Pop-ups are often creative and innovative enhancing the experience.</a:t>
            </a:r>
          </a:p>
          <a:p>
            <a:r>
              <a:rPr lang="en-GB" dirty="0" smtClean="0"/>
              <a:t>Pop-ups can appear on their own or as an addition to an existing store that has sub-let a pop-up area for a short space of time.</a:t>
            </a:r>
          </a:p>
          <a:p>
            <a:r>
              <a:rPr lang="en-GB" dirty="0" smtClean="0"/>
              <a:t>Hosting a pop-up attracts customers because of the concept of Scarcity.  It will only be there for a limited amount of time.</a:t>
            </a:r>
          </a:p>
          <a:p>
            <a:endParaRPr lang="en-GB" dirty="0" smtClean="0"/>
          </a:p>
          <a:p>
            <a:pPr marL="0" indent="0">
              <a:buNone/>
            </a:pPr>
            <a:endParaRPr lang="en-GB" sz="800" dirty="0" smtClean="0"/>
          </a:p>
          <a:p>
            <a:pPr marL="0" indent="0">
              <a:buNone/>
            </a:pPr>
            <a:r>
              <a:rPr lang="en-GB" sz="800" dirty="0" smtClean="0"/>
              <a:t>https://www.bigcommerce.co.uk/ecommerce-answers/what-pop-shop/</a:t>
            </a:r>
            <a:endParaRPr lang="en-GB" sz="800" dirty="0"/>
          </a:p>
        </p:txBody>
      </p:sp>
    </p:spTree>
    <p:extLst>
      <p:ext uri="{BB962C8B-B14F-4D97-AF65-F5344CB8AC3E}">
        <p14:creationId xmlns:p14="http://schemas.microsoft.com/office/powerpoint/2010/main" val="67303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Pop-up Shops exist?</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https://www.youtube.com/watch?v=99W2RwOsQe4</a:t>
            </a:r>
            <a:endParaRPr lang="en-GB" dirty="0" smtClean="0"/>
          </a:p>
          <a:p>
            <a:pPr marL="0" indent="0">
              <a:buNone/>
            </a:pPr>
            <a:endParaRPr lang="en-GB" dirty="0"/>
          </a:p>
          <a:p>
            <a:pPr marL="0" indent="0">
              <a:buNone/>
            </a:pPr>
            <a:r>
              <a:rPr lang="en-GB" dirty="0" smtClean="0">
                <a:hlinkClick r:id="rId3"/>
              </a:rPr>
              <a:t>https://www.youtube.com/watch?v=fidKd4cMYv0</a:t>
            </a: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677927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t>
            </a:r>
            <a:endParaRPr lang="en-GB" dirty="0"/>
          </a:p>
        </p:txBody>
      </p:sp>
      <p:sp>
        <p:nvSpPr>
          <p:cNvPr id="3" name="Content Placeholder 2"/>
          <p:cNvSpPr>
            <a:spLocks noGrp="1"/>
          </p:cNvSpPr>
          <p:nvPr>
            <p:ph idx="1"/>
          </p:nvPr>
        </p:nvSpPr>
        <p:spPr/>
        <p:txBody>
          <a:bodyPr/>
          <a:lstStyle/>
          <a:p>
            <a:pPr marL="0" indent="0">
              <a:buNone/>
            </a:pPr>
            <a:r>
              <a:rPr lang="en-GB" dirty="0" smtClean="0"/>
              <a:t>3 main reasons:</a:t>
            </a:r>
          </a:p>
          <a:p>
            <a:pPr>
              <a:buFont typeface="Wingdings" panose="05000000000000000000" pitchFamily="2" charset="2"/>
              <a:buChar char="Ø"/>
            </a:pPr>
            <a:r>
              <a:rPr lang="en-GB" dirty="0" smtClean="0"/>
              <a:t>Consumer Demand</a:t>
            </a:r>
          </a:p>
          <a:p>
            <a:pPr>
              <a:buFont typeface="Wingdings" panose="05000000000000000000" pitchFamily="2" charset="2"/>
              <a:buChar char="Ø"/>
            </a:pPr>
            <a:r>
              <a:rPr lang="en-GB" dirty="0" smtClean="0"/>
              <a:t>Economy</a:t>
            </a:r>
          </a:p>
          <a:p>
            <a:pPr>
              <a:buFont typeface="Wingdings" panose="05000000000000000000" pitchFamily="2" charset="2"/>
              <a:buChar char="Ø"/>
            </a:pPr>
            <a:r>
              <a:rPr lang="en-GB" dirty="0" smtClean="0"/>
              <a:t>Strategy</a:t>
            </a:r>
            <a:endParaRPr lang="en-GB" dirty="0"/>
          </a:p>
        </p:txBody>
      </p:sp>
    </p:spTree>
    <p:extLst>
      <p:ext uri="{BB962C8B-B14F-4D97-AF65-F5344CB8AC3E}">
        <p14:creationId xmlns:p14="http://schemas.microsoft.com/office/powerpoint/2010/main" val="88683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Experiential Marketing</a:t>
            </a:r>
            <a:endParaRPr lang="en-GB" dirty="0"/>
          </a:p>
        </p:txBody>
      </p:sp>
      <p:sp>
        <p:nvSpPr>
          <p:cNvPr id="3" name="Content Placeholder 2"/>
          <p:cNvSpPr>
            <a:spLocks noGrp="1"/>
          </p:cNvSpPr>
          <p:nvPr>
            <p:ph idx="1"/>
          </p:nvPr>
        </p:nvSpPr>
        <p:spPr/>
        <p:txBody>
          <a:bodyPr/>
          <a:lstStyle/>
          <a:p>
            <a:pPr marL="0" indent="0">
              <a:buNone/>
            </a:pPr>
            <a:r>
              <a:rPr lang="en-GB" dirty="0" smtClean="0"/>
              <a:t>Schmitt (2000):</a:t>
            </a:r>
          </a:p>
          <a:p>
            <a:pPr marL="0" indent="0">
              <a:buNone/>
            </a:pPr>
            <a:endParaRPr lang="en-GB" dirty="0" smtClean="0"/>
          </a:p>
          <a:p>
            <a:pPr marL="0" indent="0">
              <a:buNone/>
            </a:pPr>
            <a:r>
              <a:rPr lang="en-GB" dirty="0" smtClean="0"/>
              <a:t>“Welcome to the experience economy”</a:t>
            </a:r>
          </a:p>
          <a:p>
            <a:pPr marL="0" indent="0">
              <a:buNone/>
            </a:pPr>
            <a:endParaRPr lang="en-GB" dirty="0" smtClean="0"/>
          </a:p>
          <a:p>
            <a:pPr marL="0" indent="0">
              <a:buNone/>
            </a:pPr>
            <a:r>
              <a:rPr lang="en-GB" dirty="0" smtClean="0"/>
              <a:t>Consumers demand more from stores/providers, they want an experience not just a product.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05042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Economy	</a:t>
            </a:r>
            <a:endParaRPr lang="en-GB" dirty="0"/>
          </a:p>
        </p:txBody>
      </p:sp>
      <p:sp>
        <p:nvSpPr>
          <p:cNvPr id="3" name="Content Placeholder 2"/>
          <p:cNvSpPr>
            <a:spLocks noGrp="1"/>
          </p:cNvSpPr>
          <p:nvPr>
            <p:ph idx="1"/>
          </p:nvPr>
        </p:nvSpPr>
        <p:spPr/>
        <p:txBody>
          <a:bodyPr/>
          <a:lstStyle/>
          <a:p>
            <a:pPr marL="0" indent="0">
              <a:buNone/>
            </a:pPr>
            <a:r>
              <a:rPr lang="en-GB" dirty="0" smtClean="0"/>
              <a:t>Following the .com revolution, many stores took to online sales to save on retail costs.  This left many retail units empty…..</a:t>
            </a:r>
          </a:p>
          <a:p>
            <a:pPr>
              <a:buFont typeface="Wingdings" panose="05000000000000000000" pitchFamily="2" charset="2"/>
              <a:buChar char="§"/>
            </a:pPr>
            <a:r>
              <a:rPr lang="en-GB" dirty="0" smtClean="0"/>
              <a:t>Councils are trying to revitalise the High Street</a:t>
            </a:r>
          </a:p>
          <a:p>
            <a:pPr>
              <a:buFont typeface="Wingdings" panose="05000000000000000000" pitchFamily="2" charset="2"/>
              <a:buChar char="§"/>
            </a:pPr>
            <a:r>
              <a:rPr lang="en-GB" dirty="0" smtClean="0"/>
              <a:t>Stores that moved out now looking to move back in to take advantage of experiential shopping without commitment</a:t>
            </a:r>
          </a:p>
          <a:p>
            <a:pPr>
              <a:buFont typeface="Wingdings" panose="05000000000000000000" pitchFamily="2" charset="2"/>
              <a:buChar char="§"/>
            </a:pPr>
            <a:r>
              <a:rPr lang="en-GB" dirty="0" smtClean="0"/>
              <a:t>Many </a:t>
            </a:r>
            <a:r>
              <a:rPr lang="en-GB" dirty="0" err="1"/>
              <a:t>m</a:t>
            </a:r>
            <a:r>
              <a:rPr lang="en-GB" dirty="0" err="1" smtClean="0"/>
              <a:t>any</a:t>
            </a:r>
            <a:r>
              <a:rPr lang="en-GB" dirty="0" smtClean="0"/>
              <a:t> small business start-ups- wishing to test the water</a:t>
            </a:r>
          </a:p>
          <a:p>
            <a:pPr>
              <a:buFont typeface="Wingdings" panose="05000000000000000000" pitchFamily="2" charset="2"/>
              <a:buChar char="§"/>
            </a:pPr>
            <a:endParaRPr lang="en-GB" dirty="0" smtClean="0"/>
          </a:p>
        </p:txBody>
      </p:sp>
    </p:spTree>
    <p:extLst>
      <p:ext uri="{BB962C8B-B14F-4D97-AF65-F5344CB8AC3E}">
        <p14:creationId xmlns:p14="http://schemas.microsoft.com/office/powerpoint/2010/main" val="781983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Strategy</a:t>
            </a:r>
            <a:endParaRPr lang="en-GB" dirty="0"/>
          </a:p>
        </p:txBody>
      </p:sp>
      <p:sp>
        <p:nvSpPr>
          <p:cNvPr id="3" name="Content Placeholder 2"/>
          <p:cNvSpPr>
            <a:spLocks noGrp="1"/>
          </p:cNvSpPr>
          <p:nvPr>
            <p:ph idx="1"/>
          </p:nvPr>
        </p:nvSpPr>
        <p:spPr/>
        <p:txBody>
          <a:bodyPr/>
          <a:lstStyle/>
          <a:p>
            <a:r>
              <a:rPr lang="en-GB" dirty="0" smtClean="0"/>
              <a:t>The Business may just be starting up and wish to try a location or a retail space</a:t>
            </a:r>
          </a:p>
          <a:p>
            <a:r>
              <a:rPr lang="en-GB" dirty="0" smtClean="0"/>
              <a:t>It may be an established Business like Google going for experiential marketing approach</a:t>
            </a:r>
          </a:p>
          <a:p>
            <a:r>
              <a:rPr lang="en-GB" dirty="0" smtClean="0"/>
              <a:t>It could be a small Business wishing to build its brand in a host of new market areas</a:t>
            </a:r>
          </a:p>
          <a:p>
            <a:endParaRPr lang="en-GB" dirty="0"/>
          </a:p>
          <a:p>
            <a:pPr marL="0" indent="0">
              <a:buNone/>
            </a:pPr>
            <a:r>
              <a:rPr lang="en-GB" dirty="0" smtClean="0"/>
              <a:t>Which ever applies and there may be more, it would need to be strategized and planned by the organisation</a:t>
            </a:r>
            <a:endParaRPr lang="en-GB" dirty="0"/>
          </a:p>
        </p:txBody>
      </p:sp>
    </p:spTree>
    <p:extLst>
      <p:ext uri="{BB962C8B-B14F-4D97-AF65-F5344CB8AC3E}">
        <p14:creationId xmlns:p14="http://schemas.microsoft.com/office/powerpoint/2010/main" val="2835001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536" y="353218"/>
            <a:ext cx="3175000" cy="1325563"/>
          </a:xfrm>
        </p:spPr>
        <p:txBody>
          <a:bodyPr/>
          <a:lstStyle/>
          <a:p>
            <a:r>
              <a:rPr lang="en-GB" dirty="0" err="1" smtClean="0"/>
              <a:t>BoxPark</a:t>
            </a:r>
            <a:endParaRPr lang="en-GB" dirty="0"/>
          </a:p>
        </p:txBody>
      </p:sp>
      <p:sp>
        <p:nvSpPr>
          <p:cNvPr id="3" name="Content Placeholder 2"/>
          <p:cNvSpPr>
            <a:spLocks noGrp="1"/>
          </p:cNvSpPr>
          <p:nvPr>
            <p:ph idx="1"/>
          </p:nvPr>
        </p:nvSpPr>
        <p:spPr>
          <a:xfrm>
            <a:off x="266700" y="2400299"/>
            <a:ext cx="11722100" cy="3776663"/>
          </a:xfrm>
        </p:spPr>
        <p:txBody>
          <a:bodyPr>
            <a:normAutofit fontScale="92500" lnSpcReduction="20000"/>
          </a:bodyPr>
          <a:lstStyle/>
          <a:p>
            <a:pPr marL="0" indent="0">
              <a:buNone/>
            </a:pPr>
            <a:r>
              <a:rPr lang="en-GB" dirty="0" smtClean="0"/>
              <a:t>WHAT IS BOXPARK?</a:t>
            </a:r>
          </a:p>
          <a:p>
            <a:pPr marL="0" indent="0">
              <a:buNone/>
            </a:pPr>
            <a:r>
              <a:rPr lang="en-GB" dirty="0" err="1" smtClean="0"/>
              <a:t>Boxpark</a:t>
            </a:r>
            <a:r>
              <a:rPr lang="en-GB" dirty="0" smtClean="0"/>
              <a:t> is the world’s first pop-up mall – fusing the concepts of the modern street food market and placing local and global brands side by side, to create a unique shopping and dining destination.</a:t>
            </a:r>
          </a:p>
          <a:p>
            <a:pPr marL="0" indent="0">
              <a:buNone/>
            </a:pPr>
            <a:r>
              <a:rPr lang="en-GB" dirty="0" smtClean="0"/>
              <a:t>Opened in 2011, </a:t>
            </a:r>
            <a:r>
              <a:rPr lang="en-GB" dirty="0" err="1" smtClean="0"/>
              <a:t>Boxpark</a:t>
            </a:r>
            <a:r>
              <a:rPr lang="en-GB" dirty="0" smtClean="0"/>
              <a:t> established itself in the heart of London’s Shoreditch to demonstrate that it was entirely possible to bring dining and fashion back to the street and provide fertile ground for independent and established retailers to reach a large audience in a big and eye-catching way.</a:t>
            </a:r>
          </a:p>
          <a:p>
            <a:pPr marL="0" indent="0">
              <a:buNone/>
            </a:pPr>
            <a:r>
              <a:rPr lang="en-GB" dirty="0" smtClean="0"/>
              <a:t>Entirely constructed out of refitted shipping containers, </a:t>
            </a:r>
            <a:r>
              <a:rPr lang="en-GB" dirty="0" err="1" smtClean="0"/>
              <a:t>Boxpark</a:t>
            </a:r>
            <a:r>
              <a:rPr lang="en-GB" dirty="0" smtClean="0"/>
              <a:t> utilises a unique position in being able to offer affordable and flexible conditions for lifestyle brands, cafes, restaurants and galleries to trade and succeed.</a:t>
            </a: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13333" b="16111"/>
          <a:stretch/>
        </p:blipFill>
        <p:spPr>
          <a:xfrm>
            <a:off x="6922372" y="88900"/>
            <a:ext cx="5066428" cy="2628740"/>
          </a:xfrm>
          <a:prstGeom prst="rect">
            <a:avLst/>
          </a:prstGeom>
        </p:spPr>
      </p:pic>
    </p:spTree>
    <p:extLst>
      <p:ext uri="{BB962C8B-B14F-4D97-AF65-F5344CB8AC3E}">
        <p14:creationId xmlns:p14="http://schemas.microsoft.com/office/powerpoint/2010/main" val="1913978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Get yourselves in to two groups; </a:t>
            </a:r>
          </a:p>
          <a:p>
            <a:pPr marL="0" indent="0">
              <a:buNone/>
            </a:pPr>
            <a:endParaRPr lang="en-GB" dirty="0" smtClean="0"/>
          </a:p>
          <a:p>
            <a:pPr>
              <a:buFont typeface="Wingdings" panose="05000000000000000000" pitchFamily="2" charset="2"/>
              <a:buChar char="Ø"/>
            </a:pPr>
            <a:r>
              <a:rPr lang="en-GB" dirty="0" smtClean="0"/>
              <a:t>One group look at the positive aspects of pop-up shops, including positives for the business, town and local authorities.</a:t>
            </a:r>
          </a:p>
          <a:p>
            <a:pPr>
              <a:buFont typeface="Wingdings" panose="05000000000000000000" pitchFamily="2" charset="2"/>
              <a:buChar char="Ø"/>
            </a:pPr>
            <a:r>
              <a:rPr lang="en-GB" dirty="0" smtClean="0"/>
              <a:t>The second group look at any negatives effects of pop-up shops, again from the perspective of the business, town and local authorities.</a:t>
            </a:r>
            <a:endParaRPr lang="en-GB" dirty="0"/>
          </a:p>
        </p:txBody>
      </p:sp>
    </p:spTree>
    <p:extLst>
      <p:ext uri="{BB962C8B-B14F-4D97-AF65-F5344CB8AC3E}">
        <p14:creationId xmlns:p14="http://schemas.microsoft.com/office/powerpoint/2010/main" val="4060098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700" y="-1"/>
            <a:ext cx="10515600" cy="1325563"/>
          </a:xfrm>
        </p:spPr>
        <p:txBody>
          <a:bodyPr/>
          <a:lstStyle/>
          <a:p>
            <a:r>
              <a:rPr lang="en-GB" dirty="0" smtClean="0"/>
              <a:t>Discussion</a:t>
            </a:r>
            <a:endParaRPr lang="en-GB" dirty="0"/>
          </a:p>
        </p:txBody>
      </p:sp>
      <p:sp>
        <p:nvSpPr>
          <p:cNvPr id="3" name="Content Placeholder 2"/>
          <p:cNvSpPr>
            <a:spLocks noGrp="1"/>
          </p:cNvSpPr>
          <p:nvPr>
            <p:ph idx="1"/>
          </p:nvPr>
        </p:nvSpPr>
        <p:spPr>
          <a:xfrm>
            <a:off x="139700" y="1406525"/>
            <a:ext cx="6887980" cy="4351338"/>
          </a:xfrm>
        </p:spPr>
        <p:txBody>
          <a:bodyPr/>
          <a:lstStyle/>
          <a:p>
            <a:pPr marL="0" indent="0">
              <a:buNone/>
            </a:pPr>
            <a:r>
              <a:rPr lang="en-GB" dirty="0"/>
              <a:t>W</a:t>
            </a:r>
            <a:r>
              <a:rPr lang="en-GB" dirty="0" smtClean="0"/>
              <a:t>e have looked at how Pop-ups work in larger organisations and cities, how would this model need to be adjusted to be successful in small market towns?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26180" y="-1"/>
            <a:ext cx="4465821" cy="334505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26180" y="3886200"/>
            <a:ext cx="4465822" cy="2971801"/>
          </a:xfrm>
          <a:prstGeom prst="rect">
            <a:avLst/>
          </a:prstGeom>
        </p:spPr>
      </p:pic>
    </p:spTree>
    <p:extLst>
      <p:ext uri="{BB962C8B-B14F-4D97-AF65-F5344CB8AC3E}">
        <p14:creationId xmlns:p14="http://schemas.microsoft.com/office/powerpoint/2010/main" val="1361660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Feasibility Study</a:t>
            </a:r>
            <a:endParaRPr lang="en-GB" dirty="0"/>
          </a:p>
        </p:txBody>
      </p:sp>
      <p:sp>
        <p:nvSpPr>
          <p:cNvPr id="3" name="Content Placeholder 2"/>
          <p:cNvSpPr>
            <a:spLocks noGrp="1"/>
          </p:cNvSpPr>
          <p:nvPr>
            <p:ph idx="1"/>
          </p:nvPr>
        </p:nvSpPr>
        <p:spPr/>
        <p:txBody>
          <a:bodyPr/>
          <a:lstStyle/>
          <a:p>
            <a:pPr marL="0" indent="0">
              <a:buNone/>
            </a:pPr>
            <a:r>
              <a:rPr lang="en-GB" dirty="0" smtClean="0"/>
              <a:t>What is a feasibility Study?</a:t>
            </a:r>
          </a:p>
          <a:p>
            <a:pPr marL="0" indent="0">
              <a:buNone/>
            </a:pPr>
            <a:endParaRPr lang="en-GB" dirty="0"/>
          </a:p>
          <a:p>
            <a:pPr marL="0" indent="0">
              <a:buNone/>
            </a:pPr>
            <a:r>
              <a:rPr lang="en-GB" dirty="0" smtClean="0"/>
              <a:t>It is a report that examines a proposed solution and </a:t>
            </a:r>
            <a:r>
              <a:rPr lang="en-GB" dirty="0" err="1" smtClean="0"/>
              <a:t>evauates</a:t>
            </a:r>
            <a:r>
              <a:rPr lang="en-GB" dirty="0" smtClean="0"/>
              <a:t> whether it is possible, given certain constraints.  These could be; financial, social, practical, environmental, technical, legal or many others.</a:t>
            </a:r>
          </a:p>
          <a:p>
            <a:pPr marL="0" indent="0">
              <a:buNone/>
            </a:pPr>
            <a:endParaRPr lang="en-GB" dirty="0"/>
          </a:p>
          <a:p>
            <a:pPr marL="0" indent="0">
              <a:buNone/>
            </a:pPr>
            <a:r>
              <a:rPr lang="en-GB" dirty="0" smtClean="0"/>
              <a:t>It incorporates theory and research into a findings based document.</a:t>
            </a:r>
          </a:p>
        </p:txBody>
      </p:sp>
    </p:spTree>
    <p:extLst>
      <p:ext uri="{BB962C8B-B14F-4D97-AF65-F5344CB8AC3E}">
        <p14:creationId xmlns:p14="http://schemas.microsoft.com/office/powerpoint/2010/main" val="3848454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The feasibility study you will be undertaking requires the following sections:</a:t>
            </a:r>
          </a:p>
          <a:p>
            <a:pPr marL="514350" indent="-514350">
              <a:buAutoNum type="arabicPeriod"/>
            </a:pPr>
            <a:r>
              <a:rPr lang="en-GB" dirty="0" smtClean="0"/>
              <a:t>Background (What are pop-up shops, why are they used, what is the economic contribution, current combination of the businesses in your market town and what is the character of the town).</a:t>
            </a:r>
          </a:p>
          <a:p>
            <a:pPr marL="514350" indent="-514350">
              <a:buAutoNum type="arabicPeriod"/>
            </a:pPr>
            <a:r>
              <a:rPr lang="en-GB" dirty="0" smtClean="0"/>
              <a:t>Questions (What types of shops would be most suited to occupy ‘Pop-up shops?’; What would the optimum length of time for Pop-up shops to be operating and on what basis?; Does the town have any existing events for which pop-up shops could be incorporated?</a:t>
            </a:r>
          </a:p>
          <a:p>
            <a:pPr marL="514350" indent="-514350">
              <a:buAutoNum type="arabicPeriod"/>
            </a:pPr>
            <a:r>
              <a:rPr lang="en-GB" dirty="0" smtClean="0"/>
              <a:t>An evaluation of the potential benefits and barriers associated with setting up Pop-up shops in the specified market town.</a:t>
            </a:r>
            <a:endParaRPr lang="en-GB" dirty="0"/>
          </a:p>
        </p:txBody>
      </p:sp>
    </p:spTree>
    <p:extLst>
      <p:ext uri="{BB962C8B-B14F-4D97-AF65-F5344CB8AC3E}">
        <p14:creationId xmlns:p14="http://schemas.microsoft.com/office/powerpoint/2010/main" val="1751991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three groups (groups must be looking at the same market town), take one question per group from section 2 of the assignment and draft a response to that question, using research gathered from the internet and conversations within your group.</a:t>
            </a:r>
          </a:p>
          <a:p>
            <a:pPr marL="0" indent="0">
              <a:buNone/>
            </a:pPr>
            <a:endParaRPr lang="en-GB" dirty="0"/>
          </a:p>
          <a:p>
            <a:pPr marL="0" indent="0">
              <a:buNone/>
            </a:pPr>
            <a:r>
              <a:rPr lang="en-GB" b="1" dirty="0" smtClean="0"/>
              <a:t>Questions (What types of shops would be most suited to occupy ‘Pop-up shops?’; What would the optimum length of time for Pop-up shops to be operating and on what basis?; Does the town have any existing events for which pop-up shops could be incorporated?</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4056533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Research Social Enterprise and gather 5 examples of Social Enterprise that exist within the UK. </a:t>
            </a:r>
          </a:p>
          <a:p>
            <a:pPr marL="0" indent="0">
              <a:buNone/>
            </a:pPr>
            <a:endParaRPr lang="en-GB" dirty="0"/>
          </a:p>
          <a:p>
            <a:pPr marL="0" indent="0">
              <a:buNone/>
            </a:pPr>
            <a:r>
              <a:rPr lang="en-GB" dirty="0" smtClean="0"/>
              <a:t>Come to the lecture ready to be honest and have a discussion about the Social objective fulfilled by the organisation.</a:t>
            </a:r>
            <a:endParaRPr lang="en-GB" dirty="0"/>
          </a:p>
        </p:txBody>
      </p:sp>
    </p:spTree>
    <p:extLst>
      <p:ext uri="{BB962C8B-B14F-4D97-AF65-F5344CB8AC3E}">
        <p14:creationId xmlns:p14="http://schemas.microsoft.com/office/powerpoint/2010/main" val="17473651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871</Words>
  <Application>Microsoft Office PowerPoint</Application>
  <PresentationFormat>Widescreen</PresentationFormat>
  <Paragraphs>77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Lucida Calligraphy</vt:lpstr>
      <vt:lpstr>Wingdings</vt:lpstr>
      <vt:lpstr>Office Theme</vt:lpstr>
      <vt:lpstr>PowerPoint Presentation</vt:lpstr>
      <vt:lpstr>What is a Pop-up Shop</vt:lpstr>
      <vt:lpstr>What is a Pop-up Shop?</vt:lpstr>
      <vt:lpstr>It can take many forms…..</vt:lpstr>
      <vt:lpstr>PowerPoint Presentation</vt:lpstr>
      <vt:lpstr>Why do Pop-up Shops exist?</vt:lpstr>
      <vt:lpstr>Why? </vt:lpstr>
      <vt:lpstr>Experiential Marketing</vt:lpstr>
      <vt:lpstr>Economy </vt:lpstr>
      <vt:lpstr>Strategy</vt:lpstr>
      <vt:lpstr>BoxPark</vt:lpstr>
      <vt:lpstr>Activity</vt:lpstr>
      <vt:lpstr>Discussion</vt:lpstr>
      <vt:lpstr>Feasibility Study</vt:lpstr>
      <vt:lpstr>Assignment</vt:lpstr>
      <vt:lpstr>Activity</vt:lpstr>
      <vt:lpstr>Pre-lecture Work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Jessica Shore</cp:lastModifiedBy>
  <cp:revision>2</cp:revision>
  <dcterms:created xsi:type="dcterms:W3CDTF">2018-11-26T13:52:08Z</dcterms:created>
  <dcterms:modified xsi:type="dcterms:W3CDTF">2018-11-26T14:01:24Z</dcterms:modified>
</cp:coreProperties>
</file>