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0" r:id="rId3"/>
    <p:sldId id="257" r:id="rId4"/>
    <p:sldId id="258" r:id="rId5"/>
    <p:sldId id="259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93" autoAdjust="0"/>
    <p:restoredTop sz="94660"/>
  </p:normalViewPr>
  <p:slideViewPr>
    <p:cSldViewPr snapToGrid="0">
      <p:cViewPr varScale="1">
        <p:scale>
          <a:sx n="101" d="100"/>
          <a:sy n="101" d="100"/>
        </p:scale>
        <p:origin x="252" y="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sv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12.svg"/><Relationship Id="rId1" Type="http://schemas.openxmlformats.org/officeDocument/2006/relationships/image" Target="../media/image11.png"/><Relationship Id="rId6" Type="http://schemas.openxmlformats.org/officeDocument/2006/relationships/image" Target="../media/image16.svg"/><Relationship Id="rId5" Type="http://schemas.openxmlformats.org/officeDocument/2006/relationships/image" Target="../media/image15.png"/><Relationship Id="rId4" Type="http://schemas.openxmlformats.org/officeDocument/2006/relationships/image" Target="../media/image14.svg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sv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12.svg"/><Relationship Id="rId1" Type="http://schemas.openxmlformats.org/officeDocument/2006/relationships/image" Target="../media/image11.png"/><Relationship Id="rId6" Type="http://schemas.openxmlformats.org/officeDocument/2006/relationships/image" Target="../media/image16.svg"/><Relationship Id="rId5" Type="http://schemas.openxmlformats.org/officeDocument/2006/relationships/image" Target="../media/image15.png"/><Relationship Id="rId4" Type="http://schemas.openxmlformats.org/officeDocument/2006/relationships/image" Target="../media/image14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178C30A-87EE-43C4-8C5A-9741AABA15FD}" type="doc">
      <dgm:prSet loTypeId="urn:microsoft.com/office/officeart/2016/7/layout/LinearBlockProcessNumbered" loCatId="process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F08FB8C2-AE5F-422A-9583-2F1927702DB9}">
      <dgm:prSet custT="1"/>
      <dgm:spPr/>
      <dgm:t>
        <a:bodyPr/>
        <a:lstStyle/>
        <a:p>
          <a:r>
            <a:rPr lang="en-US" sz="1800" b="0" i="0" baseline="0" dirty="0">
              <a:latin typeface="Arial" panose="020B0604020202020204" pitchFamily="34" charset="0"/>
              <a:cs typeface="Arial" panose="020B0604020202020204" pitchFamily="34" charset="0"/>
            </a:rPr>
            <a:t>Business Concept: GreenGlow Energy is committed to offering inexpensive solar and wind energy solutions for home and commercial clients.</a:t>
          </a:r>
          <a:endParaRPr lang="en-US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1F526B8-CBA9-460C-92DF-A42823AB8E7E}" type="parTrans" cxnId="{16F58A92-D112-4F6C-808E-B805019D7538}">
      <dgm:prSet/>
      <dgm:spPr/>
      <dgm:t>
        <a:bodyPr/>
        <a:lstStyle/>
        <a:p>
          <a:endParaRPr lang="en-US"/>
        </a:p>
      </dgm:t>
    </dgm:pt>
    <dgm:pt modelId="{B99DD27D-DFAC-4CD6-8F96-416154EFC67F}" type="sibTrans" cxnId="{16F58A92-D112-4F6C-808E-B805019D7538}">
      <dgm:prSet phldrT="01" phldr="0"/>
      <dgm:spPr/>
      <dgm:t>
        <a:bodyPr/>
        <a:lstStyle/>
        <a:p>
          <a:r>
            <a:rPr lang="en-US"/>
            <a:t>01</a:t>
          </a:r>
          <a:endParaRPr lang="en-US" dirty="0"/>
        </a:p>
      </dgm:t>
    </dgm:pt>
    <dgm:pt modelId="{8BAB7DE4-BA77-4D8F-A601-1F21A54ABB2D}">
      <dgm:prSet custT="1"/>
      <dgm:spPr/>
      <dgm:t>
        <a:bodyPr/>
        <a:lstStyle/>
        <a:p>
          <a:r>
            <a:rPr lang="en-US" sz="1800" b="0" i="0" baseline="0" dirty="0">
              <a:latin typeface="Arial" panose="020B0604020202020204" pitchFamily="34" charset="0"/>
              <a:cs typeface="Arial" panose="020B0604020202020204" pitchFamily="34" charset="0"/>
            </a:rPr>
            <a:t>Core Mission: To reduce carbon emissions through accessible renewable energy while maintaining great economic viability.</a:t>
          </a:r>
          <a:endParaRPr lang="en-US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3BC2F7F-5BC1-477E-91E3-13F4A3E240EA}" type="parTrans" cxnId="{8B3651F0-867A-42D5-963A-C5C271DF3E77}">
      <dgm:prSet/>
      <dgm:spPr/>
      <dgm:t>
        <a:bodyPr/>
        <a:lstStyle/>
        <a:p>
          <a:endParaRPr lang="en-US"/>
        </a:p>
      </dgm:t>
    </dgm:pt>
    <dgm:pt modelId="{A72F7333-86A8-4992-9018-86724967A602}" type="sibTrans" cxnId="{8B3651F0-867A-42D5-963A-C5C271DF3E77}">
      <dgm:prSet phldrT="02" phldr="0"/>
      <dgm:spPr/>
      <dgm:t>
        <a:bodyPr/>
        <a:lstStyle/>
        <a:p>
          <a:r>
            <a:rPr lang="en-US"/>
            <a:t>02</a:t>
          </a:r>
        </a:p>
      </dgm:t>
    </dgm:pt>
    <dgm:pt modelId="{C091EB69-360C-41A7-AE13-FF0CBAC30B7D}">
      <dgm:prSet custT="1"/>
      <dgm:spPr/>
      <dgm:t>
        <a:bodyPr/>
        <a:lstStyle/>
        <a:p>
          <a:r>
            <a:rPr lang="en-US" sz="1800" b="0" i="0" baseline="0" dirty="0">
              <a:latin typeface="Arial" panose="020B0604020202020204" pitchFamily="34" charset="0"/>
              <a:cs typeface="Arial" panose="020B0604020202020204" pitchFamily="34" charset="0"/>
            </a:rPr>
            <a:t>Market Opportunities: Rising global interest in sustainability, combined with supportive government regulations, creates a favorable atmosphere for clean energy adoption.</a:t>
          </a:r>
          <a:endParaRPr lang="en-US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4788188-79C0-4AFE-AE8E-F14BAF3AC508}" type="parTrans" cxnId="{D7787BA6-1175-4535-94DE-C5F698A008C2}">
      <dgm:prSet/>
      <dgm:spPr/>
      <dgm:t>
        <a:bodyPr/>
        <a:lstStyle/>
        <a:p>
          <a:endParaRPr lang="en-US"/>
        </a:p>
      </dgm:t>
    </dgm:pt>
    <dgm:pt modelId="{179706AB-820B-40D8-AFA8-196128927CC7}" type="sibTrans" cxnId="{D7787BA6-1175-4535-94DE-C5F698A008C2}">
      <dgm:prSet phldrT="03" phldr="0"/>
      <dgm:spPr/>
      <dgm:t>
        <a:bodyPr/>
        <a:lstStyle/>
        <a:p>
          <a:r>
            <a:rPr lang="en-US"/>
            <a:t>03</a:t>
          </a:r>
        </a:p>
      </dgm:t>
    </dgm:pt>
    <dgm:pt modelId="{03B9A52E-821D-4501-A341-32A7E06EB98A}" type="pres">
      <dgm:prSet presAssocID="{E178C30A-87EE-43C4-8C5A-9741AABA15FD}" presName="Name0" presStyleCnt="0">
        <dgm:presLayoutVars>
          <dgm:animLvl val="lvl"/>
          <dgm:resizeHandles val="exact"/>
        </dgm:presLayoutVars>
      </dgm:prSet>
      <dgm:spPr/>
    </dgm:pt>
    <dgm:pt modelId="{D7344620-D924-453C-AD1E-4860D9AE2B4F}" type="pres">
      <dgm:prSet presAssocID="{F08FB8C2-AE5F-422A-9583-2F1927702DB9}" presName="compositeNode" presStyleCnt="0">
        <dgm:presLayoutVars>
          <dgm:bulletEnabled val="1"/>
        </dgm:presLayoutVars>
      </dgm:prSet>
      <dgm:spPr/>
    </dgm:pt>
    <dgm:pt modelId="{262B545B-1EE2-4530-B0CD-856285474741}" type="pres">
      <dgm:prSet presAssocID="{F08FB8C2-AE5F-422A-9583-2F1927702DB9}" presName="bgRect" presStyleLbl="alignNode1" presStyleIdx="0" presStyleCnt="3"/>
      <dgm:spPr/>
    </dgm:pt>
    <dgm:pt modelId="{E0890912-B796-4795-8B3A-1F989FF797CC}" type="pres">
      <dgm:prSet presAssocID="{B99DD27D-DFAC-4CD6-8F96-416154EFC67F}" presName="sibTransNodeRect" presStyleLbl="alignNode1" presStyleIdx="0" presStyleCnt="3">
        <dgm:presLayoutVars>
          <dgm:chMax val="0"/>
          <dgm:bulletEnabled val="1"/>
        </dgm:presLayoutVars>
      </dgm:prSet>
      <dgm:spPr/>
    </dgm:pt>
    <dgm:pt modelId="{EBAF7BFD-94CC-4689-8B47-5BCA8436C7CB}" type="pres">
      <dgm:prSet presAssocID="{F08FB8C2-AE5F-422A-9583-2F1927702DB9}" presName="nodeRect" presStyleLbl="alignNode1" presStyleIdx="0" presStyleCnt="3">
        <dgm:presLayoutVars>
          <dgm:bulletEnabled val="1"/>
        </dgm:presLayoutVars>
      </dgm:prSet>
      <dgm:spPr/>
    </dgm:pt>
    <dgm:pt modelId="{C79C3D0D-C99B-422E-9990-7D136382AE54}" type="pres">
      <dgm:prSet presAssocID="{B99DD27D-DFAC-4CD6-8F96-416154EFC67F}" presName="sibTrans" presStyleCnt="0"/>
      <dgm:spPr/>
    </dgm:pt>
    <dgm:pt modelId="{18114FC2-C2A8-4AA0-A2F6-D4E99EF4837C}" type="pres">
      <dgm:prSet presAssocID="{8BAB7DE4-BA77-4D8F-A601-1F21A54ABB2D}" presName="compositeNode" presStyleCnt="0">
        <dgm:presLayoutVars>
          <dgm:bulletEnabled val="1"/>
        </dgm:presLayoutVars>
      </dgm:prSet>
      <dgm:spPr/>
    </dgm:pt>
    <dgm:pt modelId="{D3AC24CA-9F2F-4345-9EAA-4D1D54982200}" type="pres">
      <dgm:prSet presAssocID="{8BAB7DE4-BA77-4D8F-A601-1F21A54ABB2D}" presName="bgRect" presStyleLbl="alignNode1" presStyleIdx="1" presStyleCnt="3"/>
      <dgm:spPr/>
    </dgm:pt>
    <dgm:pt modelId="{0BEE6CF2-2674-4ACA-AEAB-6DF7BC583C41}" type="pres">
      <dgm:prSet presAssocID="{A72F7333-86A8-4992-9018-86724967A602}" presName="sibTransNodeRect" presStyleLbl="alignNode1" presStyleIdx="1" presStyleCnt="3">
        <dgm:presLayoutVars>
          <dgm:chMax val="0"/>
          <dgm:bulletEnabled val="1"/>
        </dgm:presLayoutVars>
      </dgm:prSet>
      <dgm:spPr/>
    </dgm:pt>
    <dgm:pt modelId="{33D54203-F06C-4BAF-908B-7555B159BC03}" type="pres">
      <dgm:prSet presAssocID="{8BAB7DE4-BA77-4D8F-A601-1F21A54ABB2D}" presName="nodeRect" presStyleLbl="alignNode1" presStyleIdx="1" presStyleCnt="3">
        <dgm:presLayoutVars>
          <dgm:bulletEnabled val="1"/>
        </dgm:presLayoutVars>
      </dgm:prSet>
      <dgm:spPr/>
    </dgm:pt>
    <dgm:pt modelId="{C95E9982-2739-4636-84B9-23B02FE56D13}" type="pres">
      <dgm:prSet presAssocID="{A72F7333-86A8-4992-9018-86724967A602}" presName="sibTrans" presStyleCnt="0"/>
      <dgm:spPr/>
    </dgm:pt>
    <dgm:pt modelId="{65F7EE95-B9C2-41EC-8342-223FCD92B31C}" type="pres">
      <dgm:prSet presAssocID="{C091EB69-360C-41A7-AE13-FF0CBAC30B7D}" presName="compositeNode" presStyleCnt="0">
        <dgm:presLayoutVars>
          <dgm:bulletEnabled val="1"/>
        </dgm:presLayoutVars>
      </dgm:prSet>
      <dgm:spPr/>
    </dgm:pt>
    <dgm:pt modelId="{E7036606-2558-4275-A063-DEDE6D4EA10C}" type="pres">
      <dgm:prSet presAssocID="{C091EB69-360C-41A7-AE13-FF0CBAC30B7D}" presName="bgRect" presStyleLbl="alignNode1" presStyleIdx="2" presStyleCnt="3"/>
      <dgm:spPr/>
    </dgm:pt>
    <dgm:pt modelId="{37FCBE01-E78B-4170-922B-A68CB0F9DC0A}" type="pres">
      <dgm:prSet presAssocID="{179706AB-820B-40D8-AFA8-196128927CC7}" presName="sibTransNodeRect" presStyleLbl="alignNode1" presStyleIdx="2" presStyleCnt="3">
        <dgm:presLayoutVars>
          <dgm:chMax val="0"/>
          <dgm:bulletEnabled val="1"/>
        </dgm:presLayoutVars>
      </dgm:prSet>
      <dgm:spPr/>
    </dgm:pt>
    <dgm:pt modelId="{8E9C5F11-4BE0-47CB-947E-18B965087F20}" type="pres">
      <dgm:prSet presAssocID="{C091EB69-360C-41A7-AE13-FF0CBAC30B7D}" presName="nodeRect" presStyleLbl="alignNode1" presStyleIdx="2" presStyleCnt="3">
        <dgm:presLayoutVars>
          <dgm:bulletEnabled val="1"/>
        </dgm:presLayoutVars>
      </dgm:prSet>
      <dgm:spPr/>
    </dgm:pt>
  </dgm:ptLst>
  <dgm:cxnLst>
    <dgm:cxn modelId="{9689CC5D-8A71-404C-AE56-565CEEAF45DF}" type="presOf" srcId="{179706AB-820B-40D8-AFA8-196128927CC7}" destId="{37FCBE01-E78B-4170-922B-A68CB0F9DC0A}" srcOrd="0" destOrd="0" presId="urn:microsoft.com/office/officeart/2016/7/layout/LinearBlockProcessNumbered"/>
    <dgm:cxn modelId="{F32E0C47-9938-4510-B251-D316725084B7}" type="presOf" srcId="{C091EB69-360C-41A7-AE13-FF0CBAC30B7D}" destId="{E7036606-2558-4275-A063-DEDE6D4EA10C}" srcOrd="0" destOrd="0" presId="urn:microsoft.com/office/officeart/2016/7/layout/LinearBlockProcessNumbered"/>
    <dgm:cxn modelId="{3D039851-2B44-4613-A949-9315F6249CBE}" type="presOf" srcId="{8BAB7DE4-BA77-4D8F-A601-1F21A54ABB2D}" destId="{D3AC24CA-9F2F-4345-9EAA-4D1D54982200}" srcOrd="0" destOrd="0" presId="urn:microsoft.com/office/officeart/2016/7/layout/LinearBlockProcessNumbered"/>
    <dgm:cxn modelId="{A79F6E55-86BB-4F2A-A4A7-9971D0A89517}" type="presOf" srcId="{F08FB8C2-AE5F-422A-9583-2F1927702DB9}" destId="{EBAF7BFD-94CC-4689-8B47-5BCA8436C7CB}" srcOrd="1" destOrd="0" presId="urn:microsoft.com/office/officeart/2016/7/layout/LinearBlockProcessNumbered"/>
    <dgm:cxn modelId="{77FB7A7E-E286-4821-95B8-FD0D5D67B2E5}" type="presOf" srcId="{C091EB69-360C-41A7-AE13-FF0CBAC30B7D}" destId="{8E9C5F11-4BE0-47CB-947E-18B965087F20}" srcOrd="1" destOrd="0" presId="urn:microsoft.com/office/officeart/2016/7/layout/LinearBlockProcessNumbered"/>
    <dgm:cxn modelId="{16F58A92-D112-4F6C-808E-B805019D7538}" srcId="{E178C30A-87EE-43C4-8C5A-9741AABA15FD}" destId="{F08FB8C2-AE5F-422A-9583-2F1927702DB9}" srcOrd="0" destOrd="0" parTransId="{81F526B8-CBA9-460C-92DF-A42823AB8E7E}" sibTransId="{B99DD27D-DFAC-4CD6-8F96-416154EFC67F}"/>
    <dgm:cxn modelId="{4D98BA96-13D1-41FA-9C79-348BAE7E722E}" type="presOf" srcId="{E178C30A-87EE-43C4-8C5A-9741AABA15FD}" destId="{03B9A52E-821D-4501-A341-32A7E06EB98A}" srcOrd="0" destOrd="0" presId="urn:microsoft.com/office/officeart/2016/7/layout/LinearBlockProcessNumbered"/>
    <dgm:cxn modelId="{D7787BA6-1175-4535-94DE-C5F698A008C2}" srcId="{E178C30A-87EE-43C4-8C5A-9741AABA15FD}" destId="{C091EB69-360C-41A7-AE13-FF0CBAC30B7D}" srcOrd="2" destOrd="0" parTransId="{74788188-79C0-4AFE-AE8E-F14BAF3AC508}" sibTransId="{179706AB-820B-40D8-AFA8-196128927CC7}"/>
    <dgm:cxn modelId="{1B682FC1-00E3-4BAB-9C81-8DAD348CBD04}" type="presOf" srcId="{F08FB8C2-AE5F-422A-9583-2F1927702DB9}" destId="{262B545B-1EE2-4530-B0CD-856285474741}" srcOrd="0" destOrd="0" presId="urn:microsoft.com/office/officeart/2016/7/layout/LinearBlockProcessNumbered"/>
    <dgm:cxn modelId="{CB8BC7DE-AB3A-4A1D-BE39-B3870B8C2038}" type="presOf" srcId="{A72F7333-86A8-4992-9018-86724967A602}" destId="{0BEE6CF2-2674-4ACA-AEAB-6DF7BC583C41}" srcOrd="0" destOrd="0" presId="urn:microsoft.com/office/officeart/2016/7/layout/LinearBlockProcessNumbered"/>
    <dgm:cxn modelId="{410952E2-ECA8-446B-B1F2-D1CEFF8E38BC}" type="presOf" srcId="{B99DD27D-DFAC-4CD6-8F96-416154EFC67F}" destId="{E0890912-B796-4795-8B3A-1F989FF797CC}" srcOrd="0" destOrd="0" presId="urn:microsoft.com/office/officeart/2016/7/layout/LinearBlockProcessNumbered"/>
    <dgm:cxn modelId="{7747AFED-8671-4776-B4C5-8BBC904AF998}" type="presOf" srcId="{8BAB7DE4-BA77-4D8F-A601-1F21A54ABB2D}" destId="{33D54203-F06C-4BAF-908B-7555B159BC03}" srcOrd="1" destOrd="0" presId="urn:microsoft.com/office/officeart/2016/7/layout/LinearBlockProcessNumbered"/>
    <dgm:cxn modelId="{8B3651F0-867A-42D5-963A-C5C271DF3E77}" srcId="{E178C30A-87EE-43C4-8C5A-9741AABA15FD}" destId="{8BAB7DE4-BA77-4D8F-A601-1F21A54ABB2D}" srcOrd="1" destOrd="0" parTransId="{B3BC2F7F-5BC1-477E-91E3-13F4A3E240EA}" sibTransId="{A72F7333-86A8-4992-9018-86724967A602}"/>
    <dgm:cxn modelId="{372755DA-7D7F-4E67-BA26-7D2E745B2F0E}" type="presParOf" srcId="{03B9A52E-821D-4501-A341-32A7E06EB98A}" destId="{D7344620-D924-453C-AD1E-4860D9AE2B4F}" srcOrd="0" destOrd="0" presId="urn:microsoft.com/office/officeart/2016/7/layout/LinearBlockProcessNumbered"/>
    <dgm:cxn modelId="{289880BF-F836-455C-8D2C-4320604D55FC}" type="presParOf" srcId="{D7344620-D924-453C-AD1E-4860D9AE2B4F}" destId="{262B545B-1EE2-4530-B0CD-856285474741}" srcOrd="0" destOrd="0" presId="urn:microsoft.com/office/officeart/2016/7/layout/LinearBlockProcessNumbered"/>
    <dgm:cxn modelId="{7CC94C96-EEA0-42C5-8E43-46BBE7F2A64E}" type="presParOf" srcId="{D7344620-D924-453C-AD1E-4860D9AE2B4F}" destId="{E0890912-B796-4795-8B3A-1F989FF797CC}" srcOrd="1" destOrd="0" presId="urn:microsoft.com/office/officeart/2016/7/layout/LinearBlockProcessNumbered"/>
    <dgm:cxn modelId="{88045CED-7C9A-4042-90E0-A0D8DA546992}" type="presParOf" srcId="{D7344620-D924-453C-AD1E-4860D9AE2B4F}" destId="{EBAF7BFD-94CC-4689-8B47-5BCA8436C7CB}" srcOrd="2" destOrd="0" presId="urn:microsoft.com/office/officeart/2016/7/layout/LinearBlockProcessNumbered"/>
    <dgm:cxn modelId="{BEF5D1A6-CE9A-4D87-A89A-C6DA07F98336}" type="presParOf" srcId="{03B9A52E-821D-4501-A341-32A7E06EB98A}" destId="{C79C3D0D-C99B-422E-9990-7D136382AE54}" srcOrd="1" destOrd="0" presId="urn:microsoft.com/office/officeart/2016/7/layout/LinearBlockProcessNumbered"/>
    <dgm:cxn modelId="{5AC18910-16E4-45CD-A732-CB0DA783F6DA}" type="presParOf" srcId="{03B9A52E-821D-4501-A341-32A7E06EB98A}" destId="{18114FC2-C2A8-4AA0-A2F6-D4E99EF4837C}" srcOrd="2" destOrd="0" presId="urn:microsoft.com/office/officeart/2016/7/layout/LinearBlockProcessNumbered"/>
    <dgm:cxn modelId="{B040E9D5-DF0F-4908-A488-18468188A685}" type="presParOf" srcId="{18114FC2-C2A8-4AA0-A2F6-D4E99EF4837C}" destId="{D3AC24CA-9F2F-4345-9EAA-4D1D54982200}" srcOrd="0" destOrd="0" presId="urn:microsoft.com/office/officeart/2016/7/layout/LinearBlockProcessNumbered"/>
    <dgm:cxn modelId="{301DBE9E-1513-4102-8370-9F3D7F5213D9}" type="presParOf" srcId="{18114FC2-C2A8-4AA0-A2F6-D4E99EF4837C}" destId="{0BEE6CF2-2674-4ACA-AEAB-6DF7BC583C41}" srcOrd="1" destOrd="0" presId="urn:microsoft.com/office/officeart/2016/7/layout/LinearBlockProcessNumbered"/>
    <dgm:cxn modelId="{A97A3721-7D0D-4F7B-BBBD-33AA0A407C87}" type="presParOf" srcId="{18114FC2-C2A8-4AA0-A2F6-D4E99EF4837C}" destId="{33D54203-F06C-4BAF-908B-7555B159BC03}" srcOrd="2" destOrd="0" presId="urn:microsoft.com/office/officeart/2016/7/layout/LinearBlockProcessNumbered"/>
    <dgm:cxn modelId="{B8615B49-6E93-4664-A598-1242C909C9B0}" type="presParOf" srcId="{03B9A52E-821D-4501-A341-32A7E06EB98A}" destId="{C95E9982-2739-4636-84B9-23B02FE56D13}" srcOrd="3" destOrd="0" presId="urn:microsoft.com/office/officeart/2016/7/layout/LinearBlockProcessNumbered"/>
    <dgm:cxn modelId="{0868D905-4FB6-453B-8DF0-074079AB1113}" type="presParOf" srcId="{03B9A52E-821D-4501-A341-32A7E06EB98A}" destId="{65F7EE95-B9C2-41EC-8342-223FCD92B31C}" srcOrd="4" destOrd="0" presId="urn:microsoft.com/office/officeart/2016/7/layout/LinearBlockProcessNumbered"/>
    <dgm:cxn modelId="{1DCD79DE-3AAE-48B4-8B3B-87B146B51FAB}" type="presParOf" srcId="{65F7EE95-B9C2-41EC-8342-223FCD92B31C}" destId="{E7036606-2558-4275-A063-DEDE6D4EA10C}" srcOrd="0" destOrd="0" presId="urn:microsoft.com/office/officeart/2016/7/layout/LinearBlockProcessNumbered"/>
    <dgm:cxn modelId="{195CED31-BB3B-452A-8756-9C3B9DBA2BA4}" type="presParOf" srcId="{65F7EE95-B9C2-41EC-8342-223FCD92B31C}" destId="{37FCBE01-E78B-4170-922B-A68CB0F9DC0A}" srcOrd="1" destOrd="0" presId="urn:microsoft.com/office/officeart/2016/7/layout/LinearBlockProcessNumbered"/>
    <dgm:cxn modelId="{4C4B37C7-71EE-4935-B6F1-1F892448AEB0}" type="presParOf" srcId="{65F7EE95-B9C2-41EC-8342-223FCD92B31C}" destId="{8E9C5F11-4BE0-47CB-947E-18B965087F20}" srcOrd="2" destOrd="0" presId="urn:microsoft.com/office/officeart/2016/7/layout/LinearBlockProcessNumbered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034BAF2-E971-43EC-8C99-6B1946BFF485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4FC2223D-DD7F-454A-B3DE-C8CD11F94E4F}">
      <dgm:prSet custT="1"/>
      <dgm:spPr/>
      <dgm:t>
        <a:bodyPr/>
        <a:lstStyle/>
        <a:p>
          <a:r>
            <a:rPr lang="en-US" sz="1800" dirty="0">
              <a:latin typeface="Arial" panose="020B0604020202020204" pitchFamily="34" charset="0"/>
              <a:cs typeface="Arial" panose="020B0604020202020204" pitchFamily="34" charset="0"/>
            </a:rPr>
            <a:t>Government Incentives: Leverages tax credits and subsidies, reducing costs for clients</a:t>
          </a:r>
        </a:p>
      </dgm:t>
    </dgm:pt>
    <dgm:pt modelId="{6F17DD3C-E9DD-4994-AADA-CF7692E7B12B}" type="parTrans" cxnId="{4B93AFF4-264D-4C11-A6F7-92551BE5C8CD}">
      <dgm:prSet/>
      <dgm:spPr/>
      <dgm:t>
        <a:bodyPr/>
        <a:lstStyle/>
        <a:p>
          <a:endParaRPr lang="en-US"/>
        </a:p>
      </dgm:t>
    </dgm:pt>
    <dgm:pt modelId="{A844BC40-45B9-4A04-A309-20D3913B8355}" type="sibTrans" cxnId="{4B93AFF4-264D-4C11-A6F7-92551BE5C8CD}">
      <dgm:prSet/>
      <dgm:spPr/>
      <dgm:t>
        <a:bodyPr/>
        <a:lstStyle/>
        <a:p>
          <a:endParaRPr lang="en-US"/>
        </a:p>
      </dgm:t>
    </dgm:pt>
    <dgm:pt modelId="{27362BE9-C0E0-4B46-AB66-BE7FAA99DC7C}">
      <dgm:prSet custT="1"/>
      <dgm:spPr/>
      <dgm:t>
        <a:bodyPr/>
        <a:lstStyle/>
        <a:p>
          <a:r>
            <a:rPr lang="en-US" sz="1800" dirty="0">
              <a:latin typeface="Arial" panose="020B0604020202020204" pitchFamily="34" charset="0"/>
              <a:cs typeface="Arial" panose="020B0604020202020204" pitchFamily="34" charset="0"/>
            </a:rPr>
            <a:t>Strong Branding and Partnerships: Collaborations with real estate developers and local organizations to reach broader markets</a:t>
          </a:r>
        </a:p>
      </dgm:t>
    </dgm:pt>
    <dgm:pt modelId="{8B17A49E-9CC6-4335-A5C5-8185C48670CB}" type="parTrans" cxnId="{EBBD24BF-6243-4651-AD02-A5312B9A8D39}">
      <dgm:prSet/>
      <dgm:spPr/>
      <dgm:t>
        <a:bodyPr/>
        <a:lstStyle/>
        <a:p>
          <a:endParaRPr lang="en-US"/>
        </a:p>
      </dgm:t>
    </dgm:pt>
    <dgm:pt modelId="{4AF696F5-B440-48F6-9D0F-FCAEB27447E2}" type="sibTrans" cxnId="{EBBD24BF-6243-4651-AD02-A5312B9A8D39}">
      <dgm:prSet/>
      <dgm:spPr/>
      <dgm:t>
        <a:bodyPr/>
        <a:lstStyle/>
        <a:p>
          <a:endParaRPr lang="en-US"/>
        </a:p>
      </dgm:t>
    </dgm:pt>
    <dgm:pt modelId="{C35DC4D8-29D7-4E01-A670-9B72CE5BCEDE}">
      <dgm:prSet custT="1"/>
      <dgm:spPr/>
      <dgm:t>
        <a:bodyPr/>
        <a:lstStyle/>
        <a:p>
          <a:r>
            <a:rPr lang="en-US" sz="1800" dirty="0">
              <a:latin typeface="Arial" panose="020B0604020202020204" pitchFamily="34" charset="0"/>
              <a:cs typeface="Arial" panose="020B0604020202020204" pitchFamily="34" charset="0"/>
            </a:rPr>
            <a:t>Scalability: Structured for expansion across regions, enabling economies of scale and lower installation costs</a:t>
          </a:r>
        </a:p>
      </dgm:t>
    </dgm:pt>
    <dgm:pt modelId="{17D6E55F-A100-4F59-A890-33DBE6A389ED}" type="parTrans" cxnId="{5CF8D5AE-0F60-404D-B008-31EC04ACAB55}">
      <dgm:prSet/>
      <dgm:spPr/>
      <dgm:t>
        <a:bodyPr/>
        <a:lstStyle/>
        <a:p>
          <a:endParaRPr lang="en-US"/>
        </a:p>
      </dgm:t>
    </dgm:pt>
    <dgm:pt modelId="{A830B4A4-E4D2-4ECC-8763-BF64FDA766B7}" type="sibTrans" cxnId="{5CF8D5AE-0F60-404D-B008-31EC04ACAB55}">
      <dgm:prSet/>
      <dgm:spPr/>
      <dgm:t>
        <a:bodyPr/>
        <a:lstStyle/>
        <a:p>
          <a:endParaRPr lang="en-US"/>
        </a:p>
      </dgm:t>
    </dgm:pt>
    <dgm:pt modelId="{7A6A82B2-CC10-4522-8895-5B34FF2CB4AE}">
      <dgm:prSet custT="1"/>
      <dgm:spPr/>
      <dgm:t>
        <a:bodyPr/>
        <a:lstStyle/>
        <a:p>
          <a:r>
            <a:rPr lang="en-US" sz="1800" dirty="0">
              <a:latin typeface="Arial" panose="020B0604020202020204" pitchFamily="34" charset="0"/>
              <a:cs typeface="Arial" panose="020B0604020202020204" pitchFamily="34" charset="0"/>
            </a:rPr>
            <a:t>High Demand: Growing consumer preference for clean energy solutions ensures a stable and expanding customer base</a:t>
          </a:r>
        </a:p>
      </dgm:t>
    </dgm:pt>
    <dgm:pt modelId="{48BE8D5E-0B07-4A9F-945D-0AC9C1E8A6E5}" type="parTrans" cxnId="{F6E909D4-174F-4C18-9964-95C6D6FB3DB5}">
      <dgm:prSet/>
      <dgm:spPr/>
      <dgm:t>
        <a:bodyPr/>
        <a:lstStyle/>
        <a:p>
          <a:endParaRPr lang="en-US"/>
        </a:p>
      </dgm:t>
    </dgm:pt>
    <dgm:pt modelId="{84AD7963-19B8-4959-A715-8967B5808A32}" type="sibTrans" cxnId="{F6E909D4-174F-4C18-9964-95C6D6FB3DB5}">
      <dgm:prSet/>
      <dgm:spPr/>
      <dgm:t>
        <a:bodyPr/>
        <a:lstStyle/>
        <a:p>
          <a:endParaRPr lang="en-US"/>
        </a:p>
      </dgm:t>
    </dgm:pt>
    <dgm:pt modelId="{C515FD74-EA45-443F-AFEA-5AD759B746F2}" type="pres">
      <dgm:prSet presAssocID="{1034BAF2-E971-43EC-8C99-6B1946BFF485}" presName="root" presStyleCnt="0">
        <dgm:presLayoutVars>
          <dgm:dir/>
          <dgm:resizeHandles val="exact"/>
        </dgm:presLayoutVars>
      </dgm:prSet>
      <dgm:spPr/>
    </dgm:pt>
    <dgm:pt modelId="{20772A56-67BE-4CDB-9C2E-23E162D2D983}" type="pres">
      <dgm:prSet presAssocID="{4FC2223D-DD7F-454A-B3DE-C8CD11F94E4F}" presName="compNode" presStyleCnt="0"/>
      <dgm:spPr/>
    </dgm:pt>
    <dgm:pt modelId="{E2B01CC4-0A99-4ED8-A3B6-C72AE4B6F8A9}" type="pres">
      <dgm:prSet presAssocID="{4FC2223D-DD7F-454A-B3DE-C8CD11F94E4F}" presName="bgRect" presStyleLbl="bgShp" presStyleIdx="0" presStyleCnt="4"/>
      <dgm:spPr/>
    </dgm:pt>
    <dgm:pt modelId="{61317FF4-95EF-457D-B80B-2378DCF0EBD1}" type="pres">
      <dgm:prSet presAssocID="{4FC2223D-DD7F-454A-B3DE-C8CD11F94E4F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ollar"/>
        </a:ext>
      </dgm:extLst>
    </dgm:pt>
    <dgm:pt modelId="{8EBB33B2-4D29-4354-AC27-4B3D8B89A26F}" type="pres">
      <dgm:prSet presAssocID="{4FC2223D-DD7F-454A-B3DE-C8CD11F94E4F}" presName="spaceRect" presStyleCnt="0"/>
      <dgm:spPr/>
    </dgm:pt>
    <dgm:pt modelId="{B09FB72C-505E-42BD-B25A-786D3C2A4F20}" type="pres">
      <dgm:prSet presAssocID="{4FC2223D-DD7F-454A-B3DE-C8CD11F94E4F}" presName="parTx" presStyleLbl="revTx" presStyleIdx="0" presStyleCnt="4">
        <dgm:presLayoutVars>
          <dgm:chMax val="0"/>
          <dgm:chPref val="0"/>
        </dgm:presLayoutVars>
      </dgm:prSet>
      <dgm:spPr/>
    </dgm:pt>
    <dgm:pt modelId="{4D5E27EB-0DA4-45A4-935F-89F1F3C8E7AE}" type="pres">
      <dgm:prSet presAssocID="{A844BC40-45B9-4A04-A309-20D3913B8355}" presName="sibTrans" presStyleCnt="0"/>
      <dgm:spPr/>
    </dgm:pt>
    <dgm:pt modelId="{A7C36DEE-CCD8-435E-A4D6-C63412E998F1}" type="pres">
      <dgm:prSet presAssocID="{27362BE9-C0E0-4B46-AB66-BE7FAA99DC7C}" presName="compNode" presStyleCnt="0"/>
      <dgm:spPr/>
    </dgm:pt>
    <dgm:pt modelId="{1B825B32-E26B-4837-B115-95251DC754FD}" type="pres">
      <dgm:prSet presAssocID="{27362BE9-C0E0-4B46-AB66-BE7FAA99DC7C}" presName="bgRect" presStyleLbl="bgShp" presStyleIdx="1" presStyleCnt="4"/>
      <dgm:spPr/>
    </dgm:pt>
    <dgm:pt modelId="{BB32A91F-7D2A-4C7B-A461-38290C2B2E5A}" type="pres">
      <dgm:prSet presAssocID="{27362BE9-C0E0-4B46-AB66-BE7FAA99DC7C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andshake"/>
        </a:ext>
      </dgm:extLst>
    </dgm:pt>
    <dgm:pt modelId="{E9FFD060-C6A3-42AE-B5A2-460AA20B50B2}" type="pres">
      <dgm:prSet presAssocID="{27362BE9-C0E0-4B46-AB66-BE7FAA99DC7C}" presName="spaceRect" presStyleCnt="0"/>
      <dgm:spPr/>
    </dgm:pt>
    <dgm:pt modelId="{D86B7B01-6261-4A24-A111-5638CFFE0205}" type="pres">
      <dgm:prSet presAssocID="{27362BE9-C0E0-4B46-AB66-BE7FAA99DC7C}" presName="parTx" presStyleLbl="revTx" presStyleIdx="1" presStyleCnt="4">
        <dgm:presLayoutVars>
          <dgm:chMax val="0"/>
          <dgm:chPref val="0"/>
        </dgm:presLayoutVars>
      </dgm:prSet>
      <dgm:spPr/>
    </dgm:pt>
    <dgm:pt modelId="{125DFDC7-D88C-4F21-99BC-F1EE9C83966A}" type="pres">
      <dgm:prSet presAssocID="{4AF696F5-B440-48F6-9D0F-FCAEB27447E2}" presName="sibTrans" presStyleCnt="0"/>
      <dgm:spPr/>
    </dgm:pt>
    <dgm:pt modelId="{7B6B70A9-EB48-4DCB-A9CD-528B1F1D55BE}" type="pres">
      <dgm:prSet presAssocID="{C35DC4D8-29D7-4E01-A670-9B72CE5BCEDE}" presName="compNode" presStyleCnt="0"/>
      <dgm:spPr/>
    </dgm:pt>
    <dgm:pt modelId="{21347D8E-7993-4873-85DF-065123E648CC}" type="pres">
      <dgm:prSet presAssocID="{C35DC4D8-29D7-4E01-A670-9B72CE5BCEDE}" presName="bgRect" presStyleLbl="bgShp" presStyleIdx="2" presStyleCnt="4"/>
      <dgm:spPr/>
    </dgm:pt>
    <dgm:pt modelId="{E5ECC3F1-7C99-4672-A287-BA3B902E7EB4}" type="pres">
      <dgm:prSet presAssocID="{C35DC4D8-29D7-4E01-A670-9B72CE5BCEDE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usiness Growth"/>
        </a:ext>
      </dgm:extLst>
    </dgm:pt>
    <dgm:pt modelId="{49E37C3B-77F3-495F-9C80-FEBACC6BBCCD}" type="pres">
      <dgm:prSet presAssocID="{C35DC4D8-29D7-4E01-A670-9B72CE5BCEDE}" presName="spaceRect" presStyleCnt="0"/>
      <dgm:spPr/>
    </dgm:pt>
    <dgm:pt modelId="{BD20B4A6-8D93-48C6-91DF-B031E4215A8C}" type="pres">
      <dgm:prSet presAssocID="{C35DC4D8-29D7-4E01-A670-9B72CE5BCEDE}" presName="parTx" presStyleLbl="revTx" presStyleIdx="2" presStyleCnt="4">
        <dgm:presLayoutVars>
          <dgm:chMax val="0"/>
          <dgm:chPref val="0"/>
        </dgm:presLayoutVars>
      </dgm:prSet>
      <dgm:spPr/>
    </dgm:pt>
    <dgm:pt modelId="{94D43AD8-60C0-4157-A97F-EFEB1D8ACEDC}" type="pres">
      <dgm:prSet presAssocID="{A830B4A4-E4D2-4ECC-8763-BF64FDA766B7}" presName="sibTrans" presStyleCnt="0"/>
      <dgm:spPr/>
    </dgm:pt>
    <dgm:pt modelId="{3D5EA721-AE10-4C17-9A00-5D01B2226D60}" type="pres">
      <dgm:prSet presAssocID="{7A6A82B2-CC10-4522-8895-5B34FF2CB4AE}" presName="compNode" presStyleCnt="0"/>
      <dgm:spPr/>
    </dgm:pt>
    <dgm:pt modelId="{DE47BCFA-E4F3-4326-8E23-28B9C6B277F7}" type="pres">
      <dgm:prSet presAssocID="{7A6A82B2-CC10-4522-8895-5B34FF2CB4AE}" presName="bgRect" presStyleLbl="bgShp" presStyleIdx="3" presStyleCnt="4"/>
      <dgm:spPr/>
    </dgm:pt>
    <dgm:pt modelId="{47B38932-E0A4-4320-980C-DCDA4EB6DC17}" type="pres">
      <dgm:prSet presAssocID="{7A6A82B2-CC10-4522-8895-5B34FF2CB4AE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pward trend"/>
        </a:ext>
      </dgm:extLst>
    </dgm:pt>
    <dgm:pt modelId="{6B9DFEDA-EFDE-4F66-8D62-E8419700B89F}" type="pres">
      <dgm:prSet presAssocID="{7A6A82B2-CC10-4522-8895-5B34FF2CB4AE}" presName="spaceRect" presStyleCnt="0"/>
      <dgm:spPr/>
    </dgm:pt>
    <dgm:pt modelId="{6F8DC7BB-EC5C-4472-ADB8-243B7CDF2A0D}" type="pres">
      <dgm:prSet presAssocID="{7A6A82B2-CC10-4522-8895-5B34FF2CB4AE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71249509-4521-4DB6-9373-E12008E700EB}" type="presOf" srcId="{7A6A82B2-CC10-4522-8895-5B34FF2CB4AE}" destId="{6F8DC7BB-EC5C-4472-ADB8-243B7CDF2A0D}" srcOrd="0" destOrd="0" presId="urn:microsoft.com/office/officeart/2018/2/layout/IconVerticalSolidList"/>
    <dgm:cxn modelId="{3E30F738-4F3D-48B5-958A-7A4845750B98}" type="presOf" srcId="{1034BAF2-E971-43EC-8C99-6B1946BFF485}" destId="{C515FD74-EA45-443F-AFEA-5AD759B746F2}" srcOrd="0" destOrd="0" presId="urn:microsoft.com/office/officeart/2018/2/layout/IconVerticalSolidList"/>
    <dgm:cxn modelId="{FB08A885-7AD5-433B-BB71-F6328469272D}" type="presOf" srcId="{C35DC4D8-29D7-4E01-A670-9B72CE5BCEDE}" destId="{BD20B4A6-8D93-48C6-91DF-B031E4215A8C}" srcOrd="0" destOrd="0" presId="urn:microsoft.com/office/officeart/2018/2/layout/IconVerticalSolidList"/>
    <dgm:cxn modelId="{5CF8D5AE-0F60-404D-B008-31EC04ACAB55}" srcId="{1034BAF2-E971-43EC-8C99-6B1946BFF485}" destId="{C35DC4D8-29D7-4E01-A670-9B72CE5BCEDE}" srcOrd="2" destOrd="0" parTransId="{17D6E55F-A100-4F59-A890-33DBE6A389ED}" sibTransId="{A830B4A4-E4D2-4ECC-8763-BF64FDA766B7}"/>
    <dgm:cxn modelId="{DBF33CB4-8D79-4D00-82EC-AD479A1DEAAE}" type="presOf" srcId="{4FC2223D-DD7F-454A-B3DE-C8CD11F94E4F}" destId="{B09FB72C-505E-42BD-B25A-786D3C2A4F20}" srcOrd="0" destOrd="0" presId="urn:microsoft.com/office/officeart/2018/2/layout/IconVerticalSolidList"/>
    <dgm:cxn modelId="{EBBD24BF-6243-4651-AD02-A5312B9A8D39}" srcId="{1034BAF2-E971-43EC-8C99-6B1946BFF485}" destId="{27362BE9-C0E0-4B46-AB66-BE7FAA99DC7C}" srcOrd="1" destOrd="0" parTransId="{8B17A49E-9CC6-4335-A5C5-8185C48670CB}" sibTransId="{4AF696F5-B440-48F6-9D0F-FCAEB27447E2}"/>
    <dgm:cxn modelId="{F6E909D4-174F-4C18-9964-95C6D6FB3DB5}" srcId="{1034BAF2-E971-43EC-8C99-6B1946BFF485}" destId="{7A6A82B2-CC10-4522-8895-5B34FF2CB4AE}" srcOrd="3" destOrd="0" parTransId="{48BE8D5E-0B07-4A9F-945D-0AC9C1E8A6E5}" sibTransId="{84AD7963-19B8-4959-A715-8967B5808A32}"/>
    <dgm:cxn modelId="{B04D3FF3-E80C-4BCA-A31A-2553652BE4C9}" type="presOf" srcId="{27362BE9-C0E0-4B46-AB66-BE7FAA99DC7C}" destId="{D86B7B01-6261-4A24-A111-5638CFFE0205}" srcOrd="0" destOrd="0" presId="urn:microsoft.com/office/officeart/2018/2/layout/IconVerticalSolidList"/>
    <dgm:cxn modelId="{4B93AFF4-264D-4C11-A6F7-92551BE5C8CD}" srcId="{1034BAF2-E971-43EC-8C99-6B1946BFF485}" destId="{4FC2223D-DD7F-454A-B3DE-C8CD11F94E4F}" srcOrd="0" destOrd="0" parTransId="{6F17DD3C-E9DD-4994-AADA-CF7692E7B12B}" sibTransId="{A844BC40-45B9-4A04-A309-20D3913B8355}"/>
    <dgm:cxn modelId="{9138ACF1-2EB4-43A1-AD7C-C0103F32CFD2}" type="presParOf" srcId="{C515FD74-EA45-443F-AFEA-5AD759B746F2}" destId="{20772A56-67BE-4CDB-9C2E-23E162D2D983}" srcOrd="0" destOrd="0" presId="urn:microsoft.com/office/officeart/2018/2/layout/IconVerticalSolidList"/>
    <dgm:cxn modelId="{EA6D0DD0-19AA-44F6-B113-A7E9817078E5}" type="presParOf" srcId="{20772A56-67BE-4CDB-9C2E-23E162D2D983}" destId="{E2B01CC4-0A99-4ED8-A3B6-C72AE4B6F8A9}" srcOrd="0" destOrd="0" presId="urn:microsoft.com/office/officeart/2018/2/layout/IconVerticalSolidList"/>
    <dgm:cxn modelId="{42DC94C6-57FE-4DA2-8178-835A66272FC6}" type="presParOf" srcId="{20772A56-67BE-4CDB-9C2E-23E162D2D983}" destId="{61317FF4-95EF-457D-B80B-2378DCF0EBD1}" srcOrd="1" destOrd="0" presId="urn:microsoft.com/office/officeart/2018/2/layout/IconVerticalSolidList"/>
    <dgm:cxn modelId="{585D38F8-6713-49E6-8E49-5CB86D596339}" type="presParOf" srcId="{20772A56-67BE-4CDB-9C2E-23E162D2D983}" destId="{8EBB33B2-4D29-4354-AC27-4B3D8B89A26F}" srcOrd="2" destOrd="0" presId="urn:microsoft.com/office/officeart/2018/2/layout/IconVerticalSolidList"/>
    <dgm:cxn modelId="{911DC694-1E96-4BE3-9927-C96C0264A325}" type="presParOf" srcId="{20772A56-67BE-4CDB-9C2E-23E162D2D983}" destId="{B09FB72C-505E-42BD-B25A-786D3C2A4F20}" srcOrd="3" destOrd="0" presId="urn:microsoft.com/office/officeart/2018/2/layout/IconVerticalSolidList"/>
    <dgm:cxn modelId="{937CBB6C-EBA5-4FD5-841F-13D809E77B71}" type="presParOf" srcId="{C515FD74-EA45-443F-AFEA-5AD759B746F2}" destId="{4D5E27EB-0DA4-45A4-935F-89F1F3C8E7AE}" srcOrd="1" destOrd="0" presId="urn:microsoft.com/office/officeart/2018/2/layout/IconVerticalSolidList"/>
    <dgm:cxn modelId="{9ECADCD5-C9C0-4A7A-A0AD-8B523260D1ED}" type="presParOf" srcId="{C515FD74-EA45-443F-AFEA-5AD759B746F2}" destId="{A7C36DEE-CCD8-435E-A4D6-C63412E998F1}" srcOrd="2" destOrd="0" presId="urn:microsoft.com/office/officeart/2018/2/layout/IconVerticalSolidList"/>
    <dgm:cxn modelId="{9397C039-3A14-4F2D-826F-8797238D2953}" type="presParOf" srcId="{A7C36DEE-CCD8-435E-A4D6-C63412E998F1}" destId="{1B825B32-E26B-4837-B115-95251DC754FD}" srcOrd="0" destOrd="0" presId="urn:microsoft.com/office/officeart/2018/2/layout/IconVerticalSolidList"/>
    <dgm:cxn modelId="{1E50A4AB-BCEF-44CD-9E89-E3C4F8399543}" type="presParOf" srcId="{A7C36DEE-CCD8-435E-A4D6-C63412E998F1}" destId="{BB32A91F-7D2A-4C7B-A461-38290C2B2E5A}" srcOrd="1" destOrd="0" presId="urn:microsoft.com/office/officeart/2018/2/layout/IconVerticalSolidList"/>
    <dgm:cxn modelId="{1B9C702E-FA25-4B8B-885F-1DD46A68CB6B}" type="presParOf" srcId="{A7C36DEE-CCD8-435E-A4D6-C63412E998F1}" destId="{E9FFD060-C6A3-42AE-B5A2-460AA20B50B2}" srcOrd="2" destOrd="0" presId="urn:microsoft.com/office/officeart/2018/2/layout/IconVerticalSolidList"/>
    <dgm:cxn modelId="{922C38AA-CD48-4557-8ADC-B43E4563270F}" type="presParOf" srcId="{A7C36DEE-CCD8-435E-A4D6-C63412E998F1}" destId="{D86B7B01-6261-4A24-A111-5638CFFE0205}" srcOrd="3" destOrd="0" presId="urn:microsoft.com/office/officeart/2018/2/layout/IconVerticalSolidList"/>
    <dgm:cxn modelId="{A567726D-FAA1-4B4A-B01A-3A990E27B86F}" type="presParOf" srcId="{C515FD74-EA45-443F-AFEA-5AD759B746F2}" destId="{125DFDC7-D88C-4F21-99BC-F1EE9C83966A}" srcOrd="3" destOrd="0" presId="urn:microsoft.com/office/officeart/2018/2/layout/IconVerticalSolidList"/>
    <dgm:cxn modelId="{A72F38E9-B519-47C4-AF7E-CE7525D08B72}" type="presParOf" srcId="{C515FD74-EA45-443F-AFEA-5AD759B746F2}" destId="{7B6B70A9-EB48-4DCB-A9CD-528B1F1D55BE}" srcOrd="4" destOrd="0" presId="urn:microsoft.com/office/officeart/2018/2/layout/IconVerticalSolidList"/>
    <dgm:cxn modelId="{EC330B86-1BAA-40CB-8923-CAB4EE317185}" type="presParOf" srcId="{7B6B70A9-EB48-4DCB-A9CD-528B1F1D55BE}" destId="{21347D8E-7993-4873-85DF-065123E648CC}" srcOrd="0" destOrd="0" presId="urn:microsoft.com/office/officeart/2018/2/layout/IconVerticalSolidList"/>
    <dgm:cxn modelId="{B5C0C0E9-F97F-459F-909A-317244FB9BBB}" type="presParOf" srcId="{7B6B70A9-EB48-4DCB-A9CD-528B1F1D55BE}" destId="{E5ECC3F1-7C99-4672-A287-BA3B902E7EB4}" srcOrd="1" destOrd="0" presId="urn:microsoft.com/office/officeart/2018/2/layout/IconVerticalSolidList"/>
    <dgm:cxn modelId="{92198B0B-47B5-4F36-A092-370C78C15875}" type="presParOf" srcId="{7B6B70A9-EB48-4DCB-A9CD-528B1F1D55BE}" destId="{49E37C3B-77F3-495F-9C80-FEBACC6BBCCD}" srcOrd="2" destOrd="0" presId="urn:microsoft.com/office/officeart/2018/2/layout/IconVerticalSolidList"/>
    <dgm:cxn modelId="{54B1BF78-ED84-4A48-B72F-FE48B137FAB5}" type="presParOf" srcId="{7B6B70A9-EB48-4DCB-A9CD-528B1F1D55BE}" destId="{BD20B4A6-8D93-48C6-91DF-B031E4215A8C}" srcOrd="3" destOrd="0" presId="urn:microsoft.com/office/officeart/2018/2/layout/IconVerticalSolidList"/>
    <dgm:cxn modelId="{1709FC3E-392B-4D5D-8728-B6765EE45CEB}" type="presParOf" srcId="{C515FD74-EA45-443F-AFEA-5AD759B746F2}" destId="{94D43AD8-60C0-4157-A97F-EFEB1D8ACEDC}" srcOrd="5" destOrd="0" presId="urn:microsoft.com/office/officeart/2018/2/layout/IconVerticalSolidList"/>
    <dgm:cxn modelId="{E5EA4ED0-D533-43BC-BCE6-BB59E23A91BB}" type="presParOf" srcId="{C515FD74-EA45-443F-AFEA-5AD759B746F2}" destId="{3D5EA721-AE10-4C17-9A00-5D01B2226D60}" srcOrd="6" destOrd="0" presId="urn:microsoft.com/office/officeart/2018/2/layout/IconVerticalSolidList"/>
    <dgm:cxn modelId="{382D57C3-B06F-484D-B78D-CAF9250218BB}" type="presParOf" srcId="{3D5EA721-AE10-4C17-9A00-5D01B2226D60}" destId="{DE47BCFA-E4F3-4326-8E23-28B9C6B277F7}" srcOrd="0" destOrd="0" presId="urn:microsoft.com/office/officeart/2018/2/layout/IconVerticalSolidList"/>
    <dgm:cxn modelId="{37CB0F35-81BD-434D-8338-F434F8DC71AB}" type="presParOf" srcId="{3D5EA721-AE10-4C17-9A00-5D01B2226D60}" destId="{47B38932-E0A4-4320-980C-DCDA4EB6DC17}" srcOrd="1" destOrd="0" presId="urn:microsoft.com/office/officeart/2018/2/layout/IconVerticalSolidList"/>
    <dgm:cxn modelId="{CC0382BA-5B3E-4F66-982A-92AB76A75B26}" type="presParOf" srcId="{3D5EA721-AE10-4C17-9A00-5D01B2226D60}" destId="{6B9DFEDA-EFDE-4F66-8D62-E8419700B89F}" srcOrd="2" destOrd="0" presId="urn:microsoft.com/office/officeart/2018/2/layout/IconVerticalSolidList"/>
    <dgm:cxn modelId="{F9751744-B00B-4A1A-8C55-5C50D0D81E8D}" type="presParOf" srcId="{3D5EA721-AE10-4C17-9A00-5D01B2226D60}" destId="{6F8DC7BB-EC5C-4472-ADB8-243B7CDF2A0D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62B545B-1EE2-4530-B0CD-856285474741}">
      <dsp:nvSpPr>
        <dsp:cNvPr id="0" name=""/>
        <dsp:cNvSpPr/>
      </dsp:nvSpPr>
      <dsp:spPr>
        <a:xfrm>
          <a:off x="757" y="0"/>
          <a:ext cx="3065910" cy="3162786"/>
        </a:xfrm>
        <a:prstGeom prst="rect">
          <a:avLst/>
        </a:prstGeom>
        <a:blipFill>
          <a:blip xmlns:r="http://schemas.openxmlformats.org/officeDocument/2006/relationships" r:embed="rId1">
            <a:duotone>
              <a:schemeClr val="accent2">
                <a:hueOff val="0"/>
                <a:satOff val="0"/>
                <a:lumOff val="0"/>
                <a:alphaOff val="0"/>
                <a:shade val="74000"/>
                <a:satMod val="130000"/>
                <a:lumMod val="90000"/>
              </a:schemeClr>
              <a:schemeClr val="accent2">
                <a:hueOff val="0"/>
                <a:satOff val="0"/>
                <a:lumOff val="0"/>
                <a:alphaOff val="0"/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innerShdw blurRad="25400" dist="12700" dir="13500000">
            <a:srgbClr val="000000">
              <a:alpha val="45000"/>
            </a:srgbClr>
          </a:inn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2844" tIns="0" rIns="302844" bIns="33020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0" i="0" kern="1200" baseline="0" dirty="0">
              <a:latin typeface="Arial" panose="020B0604020202020204" pitchFamily="34" charset="0"/>
              <a:cs typeface="Arial" panose="020B0604020202020204" pitchFamily="34" charset="0"/>
            </a:rPr>
            <a:t>Business Concept: GreenGlow Energy is committed to offering inexpensive solar and wind energy solutions for home and commercial clients.</a:t>
          </a:r>
          <a:endParaRPr lang="en-US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57" y="1265114"/>
        <a:ext cx="3065910" cy="1897671"/>
      </dsp:txXfrm>
    </dsp:sp>
    <dsp:sp modelId="{E0890912-B796-4795-8B3A-1F989FF797CC}">
      <dsp:nvSpPr>
        <dsp:cNvPr id="0" name=""/>
        <dsp:cNvSpPr/>
      </dsp:nvSpPr>
      <dsp:spPr>
        <a:xfrm>
          <a:off x="757" y="0"/>
          <a:ext cx="3065910" cy="1265114"/>
        </a:xfrm>
        <a:prstGeom prst="rect">
          <a:avLst/>
        </a:prstGeom>
        <a:noFill/>
        <a:ln w="9525" cap="flat" cmpd="sng" algn="ctr">
          <a:noFill/>
          <a:prstDash val="solid"/>
        </a:ln>
        <a:effectLst>
          <a:innerShdw blurRad="25400" dist="12700" dir="13500000">
            <a:srgbClr val="000000">
              <a:alpha val="45000"/>
            </a:srgbClr>
          </a:innerShdw>
        </a:effectLst>
        <a:sp3d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2844" tIns="165100" rIns="302844" bIns="165100" numCol="1" spcCol="1270" anchor="ctr" anchorCtr="0">
          <a:noAutofit/>
        </a:bodyPr>
        <a:lstStyle/>
        <a:p>
          <a:pPr marL="0" lvl="0" indent="0" algn="l" defTabSz="2933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600" kern="1200"/>
            <a:t>01</a:t>
          </a:r>
          <a:endParaRPr lang="en-US" sz="6600" kern="1200" dirty="0"/>
        </a:p>
      </dsp:txBody>
      <dsp:txXfrm>
        <a:off x="757" y="0"/>
        <a:ext cx="3065910" cy="1265114"/>
      </dsp:txXfrm>
    </dsp:sp>
    <dsp:sp modelId="{D3AC24CA-9F2F-4345-9EAA-4D1D54982200}">
      <dsp:nvSpPr>
        <dsp:cNvPr id="0" name=""/>
        <dsp:cNvSpPr/>
      </dsp:nvSpPr>
      <dsp:spPr>
        <a:xfrm>
          <a:off x="3311939" y="0"/>
          <a:ext cx="3065910" cy="3162786"/>
        </a:xfrm>
        <a:prstGeom prst="rect">
          <a:avLst/>
        </a:prstGeom>
        <a:blipFill>
          <a:blip xmlns:r="http://schemas.openxmlformats.org/officeDocument/2006/relationships" r:embed="rId1">
            <a:duotone>
              <a:schemeClr val="accent3">
                <a:hueOff val="0"/>
                <a:satOff val="0"/>
                <a:lumOff val="0"/>
                <a:alphaOff val="0"/>
                <a:shade val="74000"/>
                <a:satMod val="130000"/>
                <a:lumMod val="90000"/>
              </a:schemeClr>
              <a:schemeClr val="accent3">
                <a:hueOff val="0"/>
                <a:satOff val="0"/>
                <a:lumOff val="0"/>
                <a:alphaOff val="0"/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innerShdw blurRad="25400" dist="12700" dir="13500000">
            <a:srgbClr val="000000">
              <a:alpha val="45000"/>
            </a:srgbClr>
          </a:inn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2844" tIns="0" rIns="302844" bIns="33020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0" i="0" kern="1200" baseline="0" dirty="0">
              <a:latin typeface="Arial" panose="020B0604020202020204" pitchFamily="34" charset="0"/>
              <a:cs typeface="Arial" panose="020B0604020202020204" pitchFamily="34" charset="0"/>
            </a:rPr>
            <a:t>Core Mission: To reduce carbon emissions through accessible renewable energy while maintaining great economic viability.</a:t>
          </a:r>
          <a:endParaRPr lang="en-US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311939" y="1265114"/>
        <a:ext cx="3065910" cy="1897671"/>
      </dsp:txXfrm>
    </dsp:sp>
    <dsp:sp modelId="{0BEE6CF2-2674-4ACA-AEAB-6DF7BC583C41}">
      <dsp:nvSpPr>
        <dsp:cNvPr id="0" name=""/>
        <dsp:cNvSpPr/>
      </dsp:nvSpPr>
      <dsp:spPr>
        <a:xfrm>
          <a:off x="3311939" y="0"/>
          <a:ext cx="3065910" cy="1265114"/>
        </a:xfrm>
        <a:prstGeom prst="rect">
          <a:avLst/>
        </a:prstGeom>
        <a:noFill/>
        <a:ln w="9525" cap="flat" cmpd="sng" algn="ctr">
          <a:noFill/>
          <a:prstDash val="solid"/>
        </a:ln>
        <a:effectLst>
          <a:innerShdw blurRad="25400" dist="12700" dir="13500000">
            <a:srgbClr val="000000">
              <a:alpha val="45000"/>
            </a:srgbClr>
          </a:innerShdw>
        </a:effectLst>
        <a:sp3d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2844" tIns="165100" rIns="302844" bIns="165100" numCol="1" spcCol="1270" anchor="ctr" anchorCtr="0">
          <a:noAutofit/>
        </a:bodyPr>
        <a:lstStyle/>
        <a:p>
          <a:pPr marL="0" lvl="0" indent="0" algn="l" defTabSz="2933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600" kern="1200"/>
            <a:t>02</a:t>
          </a:r>
        </a:p>
      </dsp:txBody>
      <dsp:txXfrm>
        <a:off x="3311939" y="0"/>
        <a:ext cx="3065910" cy="1265114"/>
      </dsp:txXfrm>
    </dsp:sp>
    <dsp:sp modelId="{E7036606-2558-4275-A063-DEDE6D4EA10C}">
      <dsp:nvSpPr>
        <dsp:cNvPr id="0" name=""/>
        <dsp:cNvSpPr/>
      </dsp:nvSpPr>
      <dsp:spPr>
        <a:xfrm>
          <a:off x="6623122" y="0"/>
          <a:ext cx="3065910" cy="3162786"/>
        </a:xfrm>
        <a:prstGeom prst="rect">
          <a:avLst/>
        </a:prstGeom>
        <a:blipFill>
          <a:blip xmlns:r="http://schemas.openxmlformats.org/officeDocument/2006/relationships" r:embed="rId1">
            <a:duotone>
              <a:schemeClr val="accent4">
                <a:hueOff val="0"/>
                <a:satOff val="0"/>
                <a:lumOff val="0"/>
                <a:alphaOff val="0"/>
                <a:shade val="74000"/>
                <a:satMod val="130000"/>
                <a:lumMod val="90000"/>
              </a:schemeClr>
              <a:schemeClr val="accent4">
                <a:hueOff val="0"/>
                <a:satOff val="0"/>
                <a:lumOff val="0"/>
                <a:alphaOff val="0"/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innerShdw blurRad="25400" dist="12700" dir="13500000">
            <a:srgbClr val="000000">
              <a:alpha val="45000"/>
            </a:srgbClr>
          </a:inn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2844" tIns="0" rIns="302844" bIns="33020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0" i="0" kern="1200" baseline="0" dirty="0">
              <a:latin typeface="Arial" panose="020B0604020202020204" pitchFamily="34" charset="0"/>
              <a:cs typeface="Arial" panose="020B0604020202020204" pitchFamily="34" charset="0"/>
            </a:rPr>
            <a:t>Market Opportunities: Rising global interest in sustainability, combined with supportive government regulations, creates a favorable atmosphere for clean energy adoption.</a:t>
          </a:r>
          <a:endParaRPr lang="en-US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623122" y="1265114"/>
        <a:ext cx="3065910" cy="1897671"/>
      </dsp:txXfrm>
    </dsp:sp>
    <dsp:sp modelId="{37FCBE01-E78B-4170-922B-A68CB0F9DC0A}">
      <dsp:nvSpPr>
        <dsp:cNvPr id="0" name=""/>
        <dsp:cNvSpPr/>
      </dsp:nvSpPr>
      <dsp:spPr>
        <a:xfrm>
          <a:off x="6623122" y="0"/>
          <a:ext cx="3065910" cy="1265114"/>
        </a:xfrm>
        <a:prstGeom prst="rect">
          <a:avLst/>
        </a:prstGeom>
        <a:noFill/>
        <a:ln w="9525" cap="flat" cmpd="sng" algn="ctr">
          <a:noFill/>
          <a:prstDash val="solid"/>
        </a:ln>
        <a:effectLst>
          <a:innerShdw blurRad="25400" dist="12700" dir="13500000">
            <a:srgbClr val="000000">
              <a:alpha val="45000"/>
            </a:srgbClr>
          </a:innerShdw>
        </a:effectLst>
        <a:sp3d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2844" tIns="165100" rIns="302844" bIns="165100" numCol="1" spcCol="1270" anchor="ctr" anchorCtr="0">
          <a:noAutofit/>
        </a:bodyPr>
        <a:lstStyle/>
        <a:p>
          <a:pPr marL="0" lvl="0" indent="0" algn="l" defTabSz="2933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600" kern="1200"/>
            <a:t>03</a:t>
          </a:r>
        </a:p>
      </dsp:txBody>
      <dsp:txXfrm>
        <a:off x="6623122" y="0"/>
        <a:ext cx="3065910" cy="126511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2B01CC4-0A99-4ED8-A3B6-C72AE4B6F8A9}">
      <dsp:nvSpPr>
        <dsp:cNvPr id="0" name=""/>
        <dsp:cNvSpPr/>
      </dsp:nvSpPr>
      <dsp:spPr>
        <a:xfrm>
          <a:off x="0" y="4739"/>
          <a:ext cx="5914209" cy="1008443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1317FF4-95EF-457D-B80B-2378DCF0EBD1}">
      <dsp:nvSpPr>
        <dsp:cNvPr id="0" name=""/>
        <dsp:cNvSpPr/>
      </dsp:nvSpPr>
      <dsp:spPr>
        <a:xfrm>
          <a:off x="305054" y="231638"/>
          <a:ext cx="555186" cy="554643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09FB72C-505E-42BD-B25A-786D3C2A4F20}">
      <dsp:nvSpPr>
        <dsp:cNvPr id="0" name=""/>
        <dsp:cNvSpPr/>
      </dsp:nvSpPr>
      <dsp:spPr>
        <a:xfrm>
          <a:off x="1165294" y="4739"/>
          <a:ext cx="4696269" cy="11029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6733" tIns="116733" rIns="116733" bIns="116733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Arial" panose="020B0604020202020204" pitchFamily="34" charset="0"/>
              <a:cs typeface="Arial" panose="020B0604020202020204" pitchFamily="34" charset="0"/>
            </a:rPr>
            <a:t>Government Incentives: Leverages tax credits and subsidies, reducing costs for clients</a:t>
          </a:r>
        </a:p>
      </dsp:txBody>
      <dsp:txXfrm>
        <a:off x="1165294" y="4739"/>
        <a:ext cx="4696269" cy="1102985"/>
      </dsp:txXfrm>
    </dsp:sp>
    <dsp:sp modelId="{1B825B32-E26B-4837-B115-95251DC754FD}">
      <dsp:nvSpPr>
        <dsp:cNvPr id="0" name=""/>
        <dsp:cNvSpPr/>
      </dsp:nvSpPr>
      <dsp:spPr>
        <a:xfrm>
          <a:off x="0" y="1383470"/>
          <a:ext cx="5914209" cy="1008443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B32A91F-7D2A-4C7B-A461-38290C2B2E5A}">
      <dsp:nvSpPr>
        <dsp:cNvPr id="0" name=""/>
        <dsp:cNvSpPr/>
      </dsp:nvSpPr>
      <dsp:spPr>
        <a:xfrm>
          <a:off x="305054" y="1610370"/>
          <a:ext cx="555186" cy="554643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86B7B01-6261-4A24-A111-5638CFFE0205}">
      <dsp:nvSpPr>
        <dsp:cNvPr id="0" name=""/>
        <dsp:cNvSpPr/>
      </dsp:nvSpPr>
      <dsp:spPr>
        <a:xfrm>
          <a:off x="1165294" y="1383470"/>
          <a:ext cx="4696269" cy="11029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6733" tIns="116733" rIns="116733" bIns="116733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Arial" panose="020B0604020202020204" pitchFamily="34" charset="0"/>
              <a:cs typeface="Arial" panose="020B0604020202020204" pitchFamily="34" charset="0"/>
            </a:rPr>
            <a:t>Strong Branding and Partnerships: Collaborations with real estate developers and local organizations to reach broader markets</a:t>
          </a:r>
        </a:p>
      </dsp:txBody>
      <dsp:txXfrm>
        <a:off x="1165294" y="1383470"/>
        <a:ext cx="4696269" cy="1102985"/>
      </dsp:txXfrm>
    </dsp:sp>
    <dsp:sp modelId="{21347D8E-7993-4873-85DF-065123E648CC}">
      <dsp:nvSpPr>
        <dsp:cNvPr id="0" name=""/>
        <dsp:cNvSpPr/>
      </dsp:nvSpPr>
      <dsp:spPr>
        <a:xfrm>
          <a:off x="0" y="2762201"/>
          <a:ext cx="5914209" cy="1008443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5ECC3F1-7C99-4672-A287-BA3B902E7EB4}">
      <dsp:nvSpPr>
        <dsp:cNvPr id="0" name=""/>
        <dsp:cNvSpPr/>
      </dsp:nvSpPr>
      <dsp:spPr>
        <a:xfrm>
          <a:off x="305054" y="2989101"/>
          <a:ext cx="555186" cy="554643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D20B4A6-8D93-48C6-91DF-B031E4215A8C}">
      <dsp:nvSpPr>
        <dsp:cNvPr id="0" name=""/>
        <dsp:cNvSpPr/>
      </dsp:nvSpPr>
      <dsp:spPr>
        <a:xfrm>
          <a:off x="1165294" y="2762201"/>
          <a:ext cx="4696269" cy="11029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6733" tIns="116733" rIns="116733" bIns="116733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Arial" panose="020B0604020202020204" pitchFamily="34" charset="0"/>
              <a:cs typeface="Arial" panose="020B0604020202020204" pitchFamily="34" charset="0"/>
            </a:rPr>
            <a:t>Scalability: Structured for expansion across regions, enabling economies of scale and lower installation costs</a:t>
          </a:r>
        </a:p>
      </dsp:txBody>
      <dsp:txXfrm>
        <a:off x="1165294" y="2762201"/>
        <a:ext cx="4696269" cy="1102985"/>
      </dsp:txXfrm>
    </dsp:sp>
    <dsp:sp modelId="{DE47BCFA-E4F3-4326-8E23-28B9C6B277F7}">
      <dsp:nvSpPr>
        <dsp:cNvPr id="0" name=""/>
        <dsp:cNvSpPr/>
      </dsp:nvSpPr>
      <dsp:spPr>
        <a:xfrm>
          <a:off x="0" y="4140932"/>
          <a:ext cx="5914209" cy="1008443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7B38932-E0A4-4320-980C-DCDA4EB6DC17}">
      <dsp:nvSpPr>
        <dsp:cNvPr id="0" name=""/>
        <dsp:cNvSpPr/>
      </dsp:nvSpPr>
      <dsp:spPr>
        <a:xfrm>
          <a:off x="305054" y="4367832"/>
          <a:ext cx="555186" cy="554643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F8DC7BB-EC5C-4472-ADB8-243B7CDF2A0D}">
      <dsp:nvSpPr>
        <dsp:cNvPr id="0" name=""/>
        <dsp:cNvSpPr/>
      </dsp:nvSpPr>
      <dsp:spPr>
        <a:xfrm>
          <a:off x="1165294" y="4140932"/>
          <a:ext cx="4696269" cy="11029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6733" tIns="116733" rIns="116733" bIns="116733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Arial" panose="020B0604020202020204" pitchFamily="34" charset="0"/>
              <a:cs typeface="Arial" panose="020B0604020202020204" pitchFamily="34" charset="0"/>
            </a:rPr>
            <a:t>High Demand: Growing consumer preference for clean energy solutions ensures a stable and expanding customer base</a:t>
          </a:r>
        </a:p>
      </dsp:txBody>
      <dsp:txXfrm>
        <a:off x="1165294" y="4140932"/>
        <a:ext cx="4696269" cy="110298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6/7/layout/LinearBlockProcessNumbered">
  <dgm:title val="Linear Block Process Numbered"/>
  <dgm:desc val="Used to show a progression; a timeline; sequential steps in a task, process, or workflow; or to emphasize movement or direction. Automatic numbers have been introduced to show the steps of the process. Level 1 text and Level 2 text both appears in a rectangle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101" type="sibTrans" cxnId="4">
          <dgm:prSet phldrT="1"/>
          <dgm:t>
            <a:bodyPr/>
            <a:lstStyle/>
            <a:p>
              <a:r>
                <a:t>01</a:t>
              </a:r>
            </a:p>
          </dgm:t>
        </dgm:pt>
        <dgm:pt modelId="201" type="sibTrans" cxnId="5">
          <dgm:prSet phldrT="2"/>
          <dgm:t>
            <a:bodyPr/>
            <a:lstStyle/>
            <a:p>
              <a:r>
                <a:t>02</a:t>
              </a:r>
            </a:p>
          </dgm:t>
        </dgm:pt>
        <dgm:pt modelId="301" type="sibTrans" cxnId="6">
          <dgm:prSet phldrT="3"/>
          <dgm:t>
            <a:bodyPr/>
            <a:lstStyle/>
            <a:p>
              <a:r>
                <a:t>03</a:t>
              </a:r>
            </a:p>
          </dgm:t>
        </dgm:pt>
      </dgm:ptLst>
      <dgm:cxnLst>
        <dgm:cxn modelId="4" srcId="0" destId="1" srcOrd="0" destOrd="0" sibTransId="101"/>
        <dgm:cxn modelId="5" srcId="0" destId="2" srcOrd="1" destOrd="0" sibTransId="201"/>
        <dgm:cxn modelId="6" srcId="0" destId="3" srcOrd="2" destOrd="0" sibTransId="301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animLvl val="lvl"/>
      <dgm:resizeHandles val="exact"/>
    </dgm:varLst>
    <dgm:alg type="lin">
      <dgm:param type="linDir" val="fromL"/>
      <dgm:param type="nodeVertAlign" val="t"/>
    </dgm:alg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0.08"/>
      <dgm:constr type="primFontSz" for="des" forName="sibTransNodeRect" op="equ"/>
      <dgm:constr type="primFontSz" for="des" forName="nodeRect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onstrLst>
          <dgm:constr type="h" refType="w" op="lte" fact="1.2"/>
          <dgm:constr type="w" for="ch" forName="bgRect" refType="w"/>
          <dgm:constr type="h" for="ch" forName="bgRect" refType="h"/>
          <dgm:constr type="t" for="ch" forName="bgRect"/>
          <dgm:constr type="l" for="ch" forName="bgRect"/>
          <dgm:constr type="w" for="ch" forName="sibTransNodeRect" refType="w" refFor="ch" refForName="bgRect"/>
          <dgm:constr type="h" for="ch" forName="sibTransNodeRect" refType="h" refFor="ch" refForName="bgRect" fact="0.4"/>
          <dgm:constr type="t" for="ch" forName="sibTransNodeRect"/>
          <dgm:constr type="l" for="ch" forName="sibTransNodeRect"/>
          <dgm:constr type="r" for="ch" forName="nodeRect" refType="r" refFor="ch" refForName="bgRect"/>
          <dgm:constr type="h" for="ch" forName="nodeRect" refType="h" refFor="ch" refForName="bgRect" fact="0.6"/>
          <dgm:constr type="t" for="ch" forName="nodeRect" refType="b" refFor="ch" refForName="sibTransNodeRect"/>
          <dgm:constr type="l" for="ch" forName="nodeRect" refType="l" refFor="ch" refForName="bgRect"/>
        </dgm:constrLst>
        <dgm:ruleLst>
          <dgm:rule type="w" for="ch" forName="nodeRect" val="NaN" fact="NaN" max="30"/>
        </dgm:ruleLst>
        <dgm:layoutNode name="bgRect" styleLbl="alignNode1">
          <dgm:alg type="sp"/>
          <dgm:shape xmlns:r="http://schemas.openxmlformats.org/officeDocument/2006/relationships" type="rect" r:blip="">
            <dgm:adjLst>
              <dgm:adj idx="1" val="0.05"/>
            </dgm:adjLst>
          </dgm:shape>
          <dgm:presOf axis="self"/>
          <dgm:constrLst/>
          <dgm:ruleLst/>
        </dgm:layoutNode>
        <dgm:forEach name="Name19" axis="followSib" ptType="sibTrans" hideLastTrans="0" cnt="1">
          <dgm:layoutNode name="sibTransNodeRect" styleLbl="alignNode1">
            <dgm:varLst>
              <dgm:chMax val="0"/>
              <dgm:bulletEnabled val="1"/>
            </dgm:varLst>
            <dgm:presOf axis="self"/>
            <dgm:alg type="tx">
              <dgm:param type="parTxLTRAlign" val="l"/>
              <dgm:param type="parTxRTLAlign" val="l"/>
            </dgm:alg>
            <dgm:shape xmlns:r="http://schemas.openxmlformats.org/officeDocument/2006/relationships" type="rect" r:blip="" hideGeom="1">
              <dgm:adjLst/>
            </dgm:shape>
            <dgm:constrLst>
              <dgm:constr type="primFontSz" val="66"/>
              <dgm:constr type="tMarg" val="13"/>
              <dgm:constr type="lMarg" refType="w" fact="0.28"/>
              <dgm:constr type="rMarg" refType="w" fact="0.28"/>
              <dgm:constr type="bMarg" val="13"/>
            </dgm:constrLst>
            <dgm:ruleLst>
              <dgm:rule type="primFontSz" val="14" fact="NaN" max="NaN"/>
              <dgm:rule type="tMarg" val="13" fact="NaN" max="NaN"/>
            </dgm:ruleLst>
          </dgm:layoutNode>
        </dgm:forEach>
        <dgm:layoutNode name="nodeRect" styleLbl="alignNode1" moveWith="bgRect">
          <dgm:varLst>
            <dgm:bulletEnabled val="1"/>
          </dgm:varLst>
          <dgm:alg type="tx">
            <dgm:param type="parTxLTRAlign" val="l"/>
            <dgm:param type="parTxRTLAlign" val="r"/>
            <dgm:param type="txAnchorVert" val="t"/>
            <dgm:param type="stBulletLvl" val="2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primFontSz" val="26"/>
            <dgm:constr type="tMarg"/>
            <dgm:constr type="lMarg" refType="w" fact="0.28"/>
            <dgm:constr type="rMarg" refType="w" fact="0.28"/>
            <dgm:constr type="bMarg" val="26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  <dgm:extLst>
    <a:ext uri="{4F341089-5ED1-44EC-B178-C955D00A3D55}">
      <dgm1611:autoBuNodeInfoLst xmlns:dgm1611="http://schemas.microsoft.com/office/drawing/2016/11/diagram">
        <dgm1611:autoBuNodeInfo lvl="1" ptType="sibTrans">
          <dgm1611:buPr prefix="" leadZeros="1">
            <a:buAutoNum type="arabicParenBoth"/>
          </dgm1611:buPr>
        </dgm1611:autoBuNodeInfo>
      </dgm1611:autoBuNodeInfoLst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C82FD712-4CCD-40D1-84FE-94298F214100}" type="datetimeFigureOut">
              <a:rPr lang="en-GB" smtClean="0"/>
              <a:t>11/03/2025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C070816C-897F-4238-9FB5-5EE9E2ABDEC8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089152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FD712-4CCD-40D1-84FE-94298F214100}" type="datetimeFigureOut">
              <a:rPr lang="en-GB" smtClean="0"/>
              <a:t>11/03/2025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0816C-897F-4238-9FB5-5EE9E2ABDE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63669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FD712-4CCD-40D1-84FE-94298F214100}" type="datetimeFigureOut">
              <a:rPr lang="en-GB" smtClean="0"/>
              <a:t>11/03/2025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0816C-897F-4238-9FB5-5EE9E2ABDEC8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618704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FD712-4CCD-40D1-84FE-94298F214100}" type="datetimeFigureOut">
              <a:rPr lang="en-GB" smtClean="0"/>
              <a:t>11/03/2025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0816C-897F-4238-9FB5-5EE9E2ABDE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28833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FD712-4CCD-40D1-84FE-94298F214100}" type="datetimeFigureOut">
              <a:rPr lang="en-GB" smtClean="0"/>
              <a:t>11/03/2025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0816C-897F-4238-9FB5-5EE9E2ABDEC8}" type="slidenum">
              <a:rPr lang="en-GB" smtClean="0"/>
              <a:t>‹#›</a:t>
            </a:fld>
            <a:endParaRPr lang="en-GB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906791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FD712-4CCD-40D1-84FE-94298F214100}" type="datetimeFigureOut">
              <a:rPr lang="en-GB" smtClean="0"/>
              <a:t>11/03/2025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0816C-897F-4238-9FB5-5EE9E2ABDEC8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801081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FD712-4CCD-40D1-84FE-94298F214100}" type="datetimeFigureOut">
              <a:rPr lang="en-GB" smtClean="0"/>
              <a:t>11/03/2025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0816C-897F-4238-9FB5-5EE9E2ABDE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78172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FD712-4CCD-40D1-84FE-94298F214100}" type="datetimeFigureOut">
              <a:rPr lang="en-GB" smtClean="0"/>
              <a:t>11/03/2025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0816C-897F-4238-9FB5-5EE9E2ABDEC8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402304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FD712-4CCD-40D1-84FE-94298F214100}" type="datetimeFigureOut">
              <a:rPr lang="en-GB" smtClean="0"/>
              <a:t>11/03/2025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0816C-897F-4238-9FB5-5EE9E2ABDE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43859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FD712-4CCD-40D1-84FE-94298F214100}" type="datetimeFigureOut">
              <a:rPr lang="en-GB" smtClean="0"/>
              <a:t>11/03/2025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0816C-897F-4238-9FB5-5EE9E2ABDE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19939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FD712-4CCD-40D1-84FE-94298F214100}" type="datetimeFigureOut">
              <a:rPr lang="en-GB" smtClean="0"/>
              <a:t>11/03/2025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0816C-897F-4238-9FB5-5EE9E2ABDEC8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942484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FD712-4CCD-40D1-84FE-94298F214100}" type="datetimeFigureOut">
              <a:rPr lang="en-GB" smtClean="0"/>
              <a:t>11/03/2025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0816C-897F-4238-9FB5-5EE9E2ABDEC8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7926820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FD712-4CCD-40D1-84FE-94298F214100}" type="datetimeFigureOut">
              <a:rPr lang="en-GB" smtClean="0"/>
              <a:t>11/03/2025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0816C-897F-4238-9FB5-5EE9E2ABDE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419055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FD712-4CCD-40D1-84FE-94298F214100}" type="datetimeFigureOut">
              <a:rPr lang="en-GB" smtClean="0"/>
              <a:t>11/03/2025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0816C-897F-4238-9FB5-5EE9E2ABDEC8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7538197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FD712-4CCD-40D1-84FE-94298F214100}" type="datetimeFigureOut">
              <a:rPr lang="en-GB" smtClean="0"/>
              <a:t>11/03/2025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0816C-897F-4238-9FB5-5EE9E2ABDEC8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4279445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FD712-4CCD-40D1-84FE-94298F214100}" type="datetimeFigureOut">
              <a:rPr lang="en-GB" smtClean="0"/>
              <a:t>11/03/2025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0816C-897F-4238-9FB5-5EE9E2ABDEC8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5929074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FD712-4CCD-40D1-84FE-94298F214100}" type="datetimeFigureOut">
              <a:rPr lang="en-GB" smtClean="0"/>
              <a:t>11/03/2025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0816C-897F-4238-9FB5-5EE9E2ABDEC8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858965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C82FD712-4CCD-40D1-84FE-94298F214100}" type="datetimeFigureOut">
              <a:rPr lang="en-GB" smtClean="0"/>
              <a:t>11/03/2025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C070816C-897F-4238-9FB5-5EE9E2ABDE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2001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8.png"/><Relationship Id="rId7" Type="http://schemas.openxmlformats.org/officeDocument/2006/relationships/diagramColors" Target="../diagrams/colors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svg"/><Relationship Id="rId3" Type="http://schemas.openxmlformats.org/officeDocument/2006/relationships/image" Target="../media/image5.png"/><Relationship Id="rId7" Type="http://schemas.openxmlformats.org/officeDocument/2006/relationships/image" Target="../media/image2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mckinsey.com/~/media/mckinsey/business%20functions/mckinsey%20digital/our%20insights/the%20top%20trends%20in%20tech%202022/mckinsey-tech-trends-outlook-2022-full-report.pdf" TargetMode="External"/><Relationship Id="rId3" Type="http://schemas.openxmlformats.org/officeDocument/2006/relationships/hyperlink" Target="https://www.british-business-bank.co.uk/business-guidance/guidance-articles/sustainability/green-energy" TargetMode="External"/><Relationship Id="rId7" Type="http://schemas.openxmlformats.org/officeDocument/2006/relationships/hyperlink" Target="https://www.solarpowereurope.org/insights/outlooks/eu-market-outlook-for-solar-power-2023-2027/detail" TargetMode="External"/><Relationship Id="rId2" Type="http://schemas.openxmlformats.org/officeDocument/2006/relationships/hyperlink" Target="https://doi.org/10.1108/BFJ-01-2018-0049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groundworksbs.org.uk/renewable-energy-5-benefits/" TargetMode="External"/><Relationship Id="rId5" Type="http://schemas.openxmlformats.org/officeDocument/2006/relationships/hyperlink" Target="https://www.sseenergysolutions.co.uk/news-and-insights/why-your-small-business-should-choose-renewable" TargetMode="External"/><Relationship Id="rId4" Type="http://schemas.openxmlformats.org/officeDocument/2006/relationships/hyperlink" Target="https://www.yuenergy.co.uk/understanding-renewable-energy/" TargetMode="External"/><Relationship Id="rId9" Type="http://schemas.openxmlformats.org/officeDocument/2006/relationships/hyperlink" Target="https://www.irena.org/-/media/Files/IRENA/Agency/Publication/2019/Nov/IRENA_Future_of_Solar_PV_2019.pd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DF8837B-BAE2-489A-8F93-69216307D5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Light bulb on green grass">
            <a:extLst>
              <a:ext uri="{FF2B5EF4-FFF2-40B4-BE49-F238E27FC236}">
                <a16:creationId xmlns:a16="http://schemas.microsoft.com/office/drawing/2014/main" id="{488481CE-8253-0C2C-7E15-D7DD321F9392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0000"/>
          </a:blip>
          <a:srcRect t="3272" b="12459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9DED070-DADA-639F-2EFB-2FA84EECFCE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89164" y="1355836"/>
            <a:ext cx="9339493" cy="2073147"/>
          </a:xfrm>
        </p:spPr>
        <p:txBody>
          <a:bodyPr>
            <a:noAutofit/>
          </a:bodyPr>
          <a:lstStyle/>
          <a:p>
            <a:r>
              <a:rPr lang="en-GB" sz="8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ptos Black" panose="020F0502020204030204" pitchFamily="34" charset="0"/>
              </a:rPr>
              <a:t>GreenGlow Energy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C93142A-472F-7E53-B6B1-9543CAE8FB6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FFFFFF"/>
                </a:solidFill>
                <a:latin typeface="Aptos Black" panose="020B0004020202020204" pitchFamily="34" charset="0"/>
              </a:rPr>
              <a:t>Corneliu Ciobanu </a:t>
            </a:r>
            <a:endParaRPr lang="en-GB" dirty="0">
              <a:solidFill>
                <a:srgbClr val="FFFFFF"/>
              </a:solidFill>
              <a:latin typeface="Aptos Black" panose="020B0004020202020204" pitchFamily="34" charset="0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B48BEE9B-A2F4-4BF3-9EAD-16E1A7FC2D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699932" y="3510608"/>
            <a:ext cx="5120640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7911948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1DEBC39A-B858-4A8F-8C57-8B8FC7119D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1">
            <a:schemeClr val="lt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23242D4-46D0-4E6B-918E-6C98A64844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6138" y="496088"/>
            <a:ext cx="11218182" cy="5883295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outerShdw blurRad="114300" dist="127000" dir="5400000" sx="99000" sy="99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woPt" dir="t"/>
          </a:scene3d>
          <a:sp3d contourW="6350">
            <a:bevelT w="12700" h="0" prst="coolSlant"/>
            <a:contourClr>
              <a:schemeClr val="bg2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FD49F8FF-8A89-456E-BAEE-67E3A2D786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8012" y="609600"/>
            <a:ext cx="10972800" cy="5638800"/>
          </a:xfrm>
          <a:prstGeom prst="rect">
            <a:avLst/>
          </a:prstGeom>
          <a:noFill/>
          <a:ln w="15875" cap="flat">
            <a:miter lim="800000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C36EA8-7946-D273-A3B7-B99FD7CC58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1" y="4564524"/>
            <a:ext cx="9601196" cy="1285131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Arial Black" panose="020B0A04020102020204" pitchFamily="34" charset="0"/>
              </a:rPr>
              <a:t>Introduction </a:t>
            </a:r>
            <a:endParaRPr lang="en-GB" dirty="0">
              <a:solidFill>
                <a:schemeClr val="bg2">
                  <a:lumMod val="10000"/>
                </a:schemeClr>
              </a:solidFill>
              <a:latin typeface="Arial Black" panose="020B0A04020102020204" pitchFamily="34" charset="0"/>
            </a:endParaRP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CAC56419-512E-40E0-9371-A35F07B025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621280" y="4530873"/>
            <a:ext cx="694944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aphicFrame>
        <p:nvGraphicFramePr>
          <p:cNvPr id="6" name="Rectangle 1">
            <a:extLst>
              <a:ext uri="{FF2B5EF4-FFF2-40B4-BE49-F238E27FC236}">
                <a16:creationId xmlns:a16="http://schemas.microsoft.com/office/drawing/2014/main" id="{BF228E53-E495-6860-5781-3891423E69F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73393010"/>
              </p:ext>
            </p:extLst>
          </p:nvPr>
        </p:nvGraphicFramePr>
        <p:xfrm>
          <a:off x="1251479" y="1270753"/>
          <a:ext cx="9689790" cy="31627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6054671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AFF43104-F524-418A-A0E3-3146340ABA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323E5CD5-3226-4DDD-97AC-81C8F40E09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858B6703-6BCA-4414-A7FC-BA111255B1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76826A85-B5BB-4A9B-819E-AF5A0B30AE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B8A6C787-E24E-48D0-AF26-F35E43180E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E55A8260-917C-4DAC-A284-2A6E124FC9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E7B35717-5BA0-DD70-C138-1FFE123951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26508" y="982132"/>
            <a:ext cx="6270090" cy="1303867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4000" dirty="0">
                <a:latin typeface="Aptos Black" panose="020B0004020202020204" pitchFamily="34" charset="0"/>
              </a:rPr>
              <a:t>Key Features of the Sustainable Enterprise</a:t>
            </a:r>
            <a:endParaRPr lang="en-GB" sz="4000" dirty="0">
              <a:latin typeface="Aptos Black" panose="020B0004020202020204" pitchFamily="34" charset="0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B6ABA3F9-ECC4-45D8-8538-B7EEC4D276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92644" y="1092200"/>
            <a:ext cx="3072384" cy="4535424"/>
          </a:xfrm>
          <a:prstGeom prst="rect">
            <a:avLst/>
          </a:prstGeom>
          <a:solidFill>
            <a:schemeClr val="bg1"/>
          </a:solidFill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6ACD1B7-A74F-5648-AC6A-6692ABD8450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57236" y="1409287"/>
            <a:ext cx="2743200" cy="1959428"/>
          </a:xfrm>
          <a:prstGeom prst="rect">
            <a:avLst/>
          </a:prstGeom>
        </p:spPr>
      </p:pic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420C8890-1E3E-474D-9D1E-D3E3062B61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744033" y="2400639"/>
            <a:ext cx="6035040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5" name="Picture 4">
            <a:extLst>
              <a:ext uri="{FF2B5EF4-FFF2-40B4-BE49-F238E27FC236}">
                <a16:creationId xmlns:a16="http://schemas.microsoft.com/office/drawing/2014/main" id="{C161B1A2-4F72-8169-CAB1-26F718BD5CE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57236" y="3533309"/>
            <a:ext cx="2743200" cy="1393371"/>
          </a:xfrm>
          <a:prstGeom prst="rect">
            <a:avLst/>
          </a:prstGeom>
        </p:spPr>
      </p:pic>
      <p:sp>
        <p:nvSpPr>
          <p:cNvPr id="4" name="Rectangle 1">
            <a:extLst>
              <a:ext uri="{FF2B5EF4-FFF2-40B4-BE49-F238E27FC236}">
                <a16:creationId xmlns:a16="http://schemas.microsoft.com/office/drawing/2014/main" id="{76479C1B-48DE-D58C-BC54-09D5B4532855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4631496" y="2556932"/>
            <a:ext cx="6260114" cy="3318936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  <a:normAutofit/>
          </a:bodyPr>
          <a:lstStyle/>
          <a:p>
            <a:pPr defTabSz="914400" eaLnBrk="0" fontAlgn="base" hangingPunct="0">
              <a:lnSpc>
                <a:spcPct val="9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Innovative Technology: Uses high-efficiency solar panels, wind turbines, and battery storage.</a:t>
            </a:r>
          </a:p>
          <a:p>
            <a:pPr defTabSz="914400" eaLnBrk="0" fontAlgn="base" hangingPunct="0">
              <a:lnSpc>
                <a:spcPct val="9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Holistic sustainability/: Focusses on the environmental, social, and economic pillars to ensure long-term viability.</a:t>
            </a:r>
          </a:p>
          <a:p>
            <a:pPr defTabSz="914400" eaLnBrk="0" fontAlgn="base" hangingPunct="0">
              <a:lnSpc>
                <a:spcPct val="9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Community Engagement: Provides educational activities and training to promote widespread renewable adoption.</a:t>
            </a:r>
          </a:p>
          <a:p>
            <a:pPr defTabSz="914400" eaLnBrk="0" fontAlgn="base" hangingPunct="0">
              <a:lnSpc>
                <a:spcPct val="9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Resilient Business Model: Multiple revenue sources (installations, maintenance contracts, partnerships) to reduce risk.</a:t>
            </a:r>
          </a:p>
        </p:txBody>
      </p:sp>
    </p:spTree>
    <p:extLst>
      <p:ext uri="{BB962C8B-B14F-4D97-AF65-F5344CB8AC3E}">
        <p14:creationId xmlns:p14="http://schemas.microsoft.com/office/powerpoint/2010/main" val="37692447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52BE4420-3B5F-4549-8B4A-77855B8215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75876F6-95D4-48CB-8E3E-4401A96E25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6138" y="496088"/>
            <a:ext cx="3823215" cy="5883295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effectLst>
            <a:outerShdw blurRad="114300" dist="127000" dir="5400000" sx="99000" sy="99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woPt" dir="t"/>
          </a:scene3d>
          <a:sp3d contourW="6350">
            <a:bevelT w="12700" h="0" prst="coolSlant"/>
            <a:contourClr>
              <a:schemeClr val="bg2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1B84719-90BB-4D0C-92D8-61DC5512B3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8012" y="609600"/>
            <a:ext cx="3552006" cy="5638800"/>
          </a:xfrm>
          <a:prstGeom prst="rect">
            <a:avLst/>
          </a:prstGeom>
          <a:noFill/>
          <a:ln w="15875" cap="flat">
            <a:miter lim="800000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C7D8BF1-56F7-3942-B83E-40FFC3CC8E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8013" y="1055077"/>
            <a:ext cx="3673880" cy="4794578"/>
          </a:xfrm>
        </p:spPr>
        <p:txBody>
          <a:bodyPr>
            <a:normAutofit/>
          </a:bodyPr>
          <a:lstStyle/>
          <a:p>
            <a:r>
              <a:rPr lang="en-GB" sz="4000" dirty="0">
                <a:solidFill>
                  <a:srgbClr val="262626"/>
                </a:solidFill>
                <a:latin typeface="Arial Black" panose="020B0A04020102020204" pitchFamily="34" charset="0"/>
              </a:rPr>
              <a:t>Competitive Advantages and Justification</a:t>
            </a:r>
          </a:p>
        </p:txBody>
      </p:sp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7B407EC4-5D16-4845-9840-4E28622B65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52053" y="-2"/>
            <a:ext cx="7539947" cy="685800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8584797-62ED-FE3B-C9D9-9D896C9E474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68740699"/>
              </p:ext>
            </p:extLst>
          </p:nvPr>
        </p:nvGraphicFramePr>
        <p:xfrm>
          <a:off x="5470072" y="804670"/>
          <a:ext cx="5914209" cy="52486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1157814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E13EA690-3E46-4734-B577-2ABC2C11BB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51BDD458-A659-4F0A-8038-738C3F39D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8F792791-84CE-47AA-BB9B-37B92497AF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1529672B-07B1-4DA2-BD2A-C421B1FBAE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48E902B0-5E87-4F1F-9249-F11B511EC9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C71F2CD6-3F1D-4272-B95F-DF779709E7D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64C4F3F7-A605-D915-DB1C-14744E07E0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26508" y="982132"/>
            <a:ext cx="6270090" cy="1303867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4000" dirty="0">
                <a:latin typeface="Arial Black" panose="020B0A04020102020204" pitchFamily="34" charset="0"/>
              </a:rPr>
              <a:t>Why This Enterprise Will Succeed</a:t>
            </a:r>
            <a:endParaRPr lang="en-GB" sz="4000" dirty="0">
              <a:latin typeface="Arial Black" panose="020B0A04020102020204" pitchFamily="34" charset="0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302D7A57-9708-42D3-BE0A-D2D5AEBBB7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92644" y="1092200"/>
            <a:ext cx="3072384" cy="4535424"/>
          </a:xfrm>
          <a:prstGeom prst="rect">
            <a:avLst/>
          </a:prstGeom>
          <a:solidFill>
            <a:schemeClr val="bg1"/>
          </a:solidFill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EF45DF3-D94E-2D57-B29C-B24C627423E9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14891" r="20128" b="1"/>
          <a:stretch/>
        </p:blipFill>
        <p:spPr>
          <a:xfrm>
            <a:off x="1257236" y="1255007"/>
            <a:ext cx="2743200" cy="2219714"/>
          </a:xfrm>
          <a:prstGeom prst="rect">
            <a:avLst/>
          </a:prstGeom>
        </p:spPr>
      </p:pic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375B9B75-E178-411B-BA12-D67B08861B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744033" y="2400639"/>
            <a:ext cx="6035040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5" name="Picture 4">
            <a:extLst>
              <a:ext uri="{FF2B5EF4-FFF2-40B4-BE49-F238E27FC236}">
                <a16:creationId xmlns:a16="http://schemas.microsoft.com/office/drawing/2014/main" id="{38FE1539-6C4E-B4F7-FB0A-111808A62460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8190" r="-1" b="-1"/>
          <a:stretch/>
        </p:blipFill>
        <p:spPr>
          <a:xfrm>
            <a:off x="1257236" y="3474720"/>
            <a:ext cx="2743200" cy="1988311"/>
          </a:xfrm>
          <a:prstGeom prst="rect">
            <a:avLst/>
          </a:prstGeom>
        </p:spPr>
      </p:pic>
      <p:sp>
        <p:nvSpPr>
          <p:cNvPr id="4" name="Rectangle 1">
            <a:extLst>
              <a:ext uri="{FF2B5EF4-FFF2-40B4-BE49-F238E27FC236}">
                <a16:creationId xmlns:a16="http://schemas.microsoft.com/office/drawing/2014/main" id="{85164F2C-592D-F8D3-C835-B6312033D95D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4631496" y="2556932"/>
            <a:ext cx="6260114" cy="3318936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  <a:normAutofit/>
          </a:bodyPr>
          <a:lstStyle/>
          <a:p>
            <a:pPr defTabSz="914400" eaLnBrk="0" fontAlgn="base" hangingPunct="0">
              <a:lnSpc>
                <a:spcPct val="9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Strategic Positioning: In line with global trends favouring renewable energy usage.</a:t>
            </a:r>
          </a:p>
          <a:p>
            <a:pPr defTabSz="914400" eaLnBrk="0" fontAlgn="base" hangingPunct="0">
              <a:lnSpc>
                <a:spcPct val="9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Financial Stability: A combination of private investment, socially responsible finance, and government grants.</a:t>
            </a:r>
          </a:p>
          <a:p>
            <a:pPr defTabSz="914400" eaLnBrk="0" fontAlgn="base" hangingPunct="0">
              <a:lnSpc>
                <a:spcPct val="9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Adaptability: Ability to diversify offerings (e.g., small-scale hydropower) and respond to legislative or market changes</a:t>
            </a:r>
          </a:p>
          <a:p>
            <a:pPr defTabSz="914400" eaLnBrk="0" fontAlgn="base" hangingPunct="0">
              <a:lnSpc>
                <a:spcPct val="9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Social Impact: Strengthens reputation and stakeholder support by increasing local capacity, educating communities, and providing demonstrable environmental benefits.</a:t>
            </a:r>
          </a:p>
        </p:txBody>
      </p:sp>
    </p:spTree>
    <p:extLst>
      <p:ext uri="{BB962C8B-B14F-4D97-AF65-F5344CB8AC3E}">
        <p14:creationId xmlns:p14="http://schemas.microsoft.com/office/powerpoint/2010/main" val="27704786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749C117F-F390-437B-ADB0-57E87EFF34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A7EF42F8-2417-49A6-95CE-DE9503B0AA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AC6F623B-2003-4AED-B02F-541A150EC1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CD11837A-4F3D-419F-ACE2-E80B1EA284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B9411D1A-7E2C-4A36-BE32-BF7A8E1307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20742BC3-654B-4E41-9A6A-73A42E4776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28FA177F-145C-478A-A7ED-8D021CE76B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1A96A522-1258-462E-AFC5-F5E3F14110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ECD43597-59D1-4246-A90D-26FE2B6081B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2ED48CD8-BE7A-4992-8570-58DEE9826AA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9A68BD7C-72FC-4E92-88BB-3401D485D2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C8B73423-E00D-4FC9-9873-0C259A14BC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EB55D751-EA6C-1F1A-5AFC-53CA8A92E2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7273" y="1041401"/>
            <a:ext cx="4795023" cy="234526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 Black" panose="020B0A04020102020204" pitchFamily="34" charset="0"/>
              </a:rPr>
              <a:t>THANK YOU 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22EEABFB-D1AB-4BFF-84FC-449548E93E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92644" y="1092200"/>
            <a:ext cx="4976494" cy="4515104"/>
          </a:xfrm>
          <a:prstGeom prst="rect">
            <a:avLst/>
          </a:prstGeom>
          <a:solidFill>
            <a:schemeClr val="bg1"/>
          </a:solidFill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5" descr="Handshake">
            <a:extLst>
              <a:ext uri="{FF2B5EF4-FFF2-40B4-BE49-F238E27FC236}">
                <a16:creationId xmlns:a16="http://schemas.microsoft.com/office/drawing/2014/main" id="{1711F119-93C3-9C47-0F97-36FF4F2BFA7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657755" y="1410208"/>
            <a:ext cx="3858780" cy="3858780"/>
          </a:xfrm>
          <a:prstGeom prst="rect">
            <a:avLst/>
          </a:prstGeom>
        </p:spPr>
      </p:pic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4231BC86-8965-4F95-9FD9-76313A7D60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553770" y="3522131"/>
            <a:ext cx="452063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556504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E01D6D-342C-5E78-F6B8-354CD4FAB4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latin typeface="Arial Black" panose="020B0A04020102020204" pitchFamily="34" charset="0"/>
              </a:rPr>
              <a:t>References </a:t>
            </a:r>
            <a:endParaRPr lang="en-GB" sz="4000" dirty="0">
              <a:latin typeface="Arial Black" panose="020B0A040201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49BA6D-CF4F-F87A-03E6-13E8D0B120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401" y="2556931"/>
            <a:ext cx="9601196" cy="3988911"/>
          </a:xfrm>
        </p:spPr>
        <p:txBody>
          <a:bodyPr>
            <a:normAutofit fontScale="55000" lnSpcReduction="20000"/>
          </a:bodyPr>
          <a:lstStyle/>
          <a:p>
            <a:r>
              <a:rPr lang="en-US" sz="2500" dirty="0">
                <a:latin typeface="Arial" panose="020B0604020202020204" pitchFamily="34" charset="0"/>
                <a:cs typeface="Arial" panose="020B0604020202020204" pitchFamily="34" charset="0"/>
              </a:rPr>
              <a:t>Armstrong, C. M., </a:t>
            </a:r>
            <a:r>
              <a:rPr lang="en-US" sz="2500" dirty="0" err="1">
                <a:latin typeface="Arial" panose="020B0604020202020204" pitchFamily="34" charset="0"/>
                <a:cs typeface="Arial" panose="020B0604020202020204" pitchFamily="34" charset="0"/>
              </a:rPr>
              <a:t>Niinimäki</a:t>
            </a:r>
            <a:r>
              <a:rPr lang="en-US" sz="2500" dirty="0">
                <a:latin typeface="Arial" panose="020B0604020202020204" pitchFamily="34" charset="0"/>
                <a:cs typeface="Arial" panose="020B0604020202020204" pitchFamily="34" charset="0"/>
              </a:rPr>
              <a:t>, K., Kujala, S., </a:t>
            </a:r>
            <a:r>
              <a:rPr lang="en-US" sz="2500" dirty="0" err="1">
                <a:latin typeface="Arial" panose="020B0604020202020204" pitchFamily="34" charset="0"/>
                <a:cs typeface="Arial" panose="020B0604020202020204" pitchFamily="34" charset="0"/>
              </a:rPr>
              <a:t>Karell</a:t>
            </a:r>
            <a:r>
              <a:rPr lang="en-US" sz="2500" dirty="0">
                <a:latin typeface="Arial" panose="020B0604020202020204" pitchFamily="34" charset="0"/>
                <a:cs typeface="Arial" panose="020B0604020202020204" pitchFamily="34" charset="0"/>
              </a:rPr>
              <a:t>, E., &amp; Lang, C. (2014). Sustainable product-service systems for clothing: exploring consumer perceptions of consumption alternatives in Finland. </a:t>
            </a:r>
            <a:r>
              <a:rPr lang="en-US" sz="2500" i="1" dirty="0">
                <a:latin typeface="Arial" panose="020B0604020202020204" pitchFamily="34" charset="0"/>
                <a:cs typeface="Arial" panose="020B0604020202020204" pitchFamily="34" charset="0"/>
              </a:rPr>
              <a:t>Journal of Cleaner Production, 97</a:t>
            </a:r>
            <a:r>
              <a:rPr lang="en-US" sz="2500" dirty="0">
                <a:latin typeface="Arial" panose="020B0604020202020204" pitchFamily="34" charset="0"/>
                <a:cs typeface="Arial" panose="020B0604020202020204" pitchFamily="34" charset="0"/>
              </a:rPr>
              <a:t>, 30–39. </a:t>
            </a:r>
          </a:p>
          <a:p>
            <a:r>
              <a:rPr lang="en-US" sz="2500" dirty="0" err="1">
                <a:latin typeface="Arial" panose="020B0604020202020204" pitchFamily="34" charset="0"/>
                <a:cs typeface="Arial" panose="020B0604020202020204" pitchFamily="34" charset="0"/>
              </a:rPr>
              <a:t>Franceschelli</a:t>
            </a:r>
            <a:r>
              <a:rPr lang="en-US" sz="2500" dirty="0">
                <a:latin typeface="Arial" panose="020B0604020202020204" pitchFamily="34" charset="0"/>
                <a:cs typeface="Arial" panose="020B0604020202020204" pitchFamily="34" charset="0"/>
              </a:rPr>
              <a:t>, M. V., Santoro, G., &amp; Candelo, E. (2018). Business model innovation for sustainability: a food start-up case study. </a:t>
            </a:r>
            <a:r>
              <a:rPr lang="en-US" sz="2500" i="1" dirty="0">
                <a:latin typeface="Arial" panose="020B0604020202020204" pitchFamily="34" charset="0"/>
                <a:cs typeface="Arial" panose="020B0604020202020204" pitchFamily="34" charset="0"/>
              </a:rPr>
              <a:t>British Food Journal, 120</a:t>
            </a:r>
            <a:r>
              <a:rPr lang="en-US" sz="2500" dirty="0">
                <a:latin typeface="Arial" panose="020B0604020202020204" pitchFamily="34" charset="0"/>
                <a:cs typeface="Arial" panose="020B0604020202020204" pitchFamily="34" charset="0"/>
              </a:rPr>
              <a:t>(10), 2483–2494. </a:t>
            </a:r>
            <a:r>
              <a:rPr lang="en-US" sz="2500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https://doi.org/10.1108/BFJ-01-2018-0049</a:t>
            </a:r>
            <a:r>
              <a:rPr lang="en-US" sz="2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US" sz="2500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https://www.british-business-bank.co.uk/business-guidance/guidance-articles/sustainability/green-energy</a:t>
            </a:r>
            <a:r>
              <a:rPr lang="en-US" sz="2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US" sz="2500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https://www.yuenergy.co.uk/understanding-renewable-energy/</a:t>
            </a:r>
            <a:r>
              <a:rPr lang="en-US" sz="2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US" sz="2500" dirty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https://www.sseenergysolutions.co.uk/news-and-insights/why-your-small-business-should-choose-renewable</a:t>
            </a:r>
            <a:r>
              <a:rPr lang="en-US" sz="2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US" sz="2500" dirty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https://groundworksbs.org.uk/renewable-energy-5-benefits/</a:t>
            </a:r>
            <a:r>
              <a:rPr lang="en-US" sz="2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US" sz="2500" dirty="0">
                <a:latin typeface="Arial" panose="020B0604020202020204" pitchFamily="34" charset="0"/>
                <a:cs typeface="Arial" panose="020B0604020202020204" pitchFamily="34" charset="0"/>
                <a:hlinkClick r:id="rId7"/>
              </a:rPr>
              <a:t>https://www.solarpowereurope.org/insights/outlooks/eu-market-outlook-for-solar-power-2023-2027/detail</a:t>
            </a:r>
            <a:endParaRPr lang="en-US" sz="2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500" dirty="0">
                <a:latin typeface="Arial" panose="020B0604020202020204" pitchFamily="34" charset="0"/>
                <a:cs typeface="Arial" panose="020B0604020202020204" pitchFamily="34" charset="0"/>
                <a:hlinkClick r:id="rId8"/>
              </a:rPr>
              <a:t>https://www.mckinsey.com/~/media/mckinsey/business%20functions/mckinsey%20digital/our%20insights/the%20top%20trends%20in%20tech%202022/mckinsey-tech-trends-outlook-2022-full-report.pdf</a:t>
            </a:r>
            <a:endParaRPr lang="en-US" sz="2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500" dirty="0">
                <a:latin typeface="Arial" panose="020B0604020202020204" pitchFamily="34" charset="0"/>
                <a:cs typeface="Arial" panose="020B0604020202020204" pitchFamily="34" charset="0"/>
                <a:hlinkClick r:id="rId9"/>
              </a:rPr>
              <a:t>https://www.irena.org/-/media/Files/IRENA/Agency/Publication/2019/Nov/IRENA_Future_of_Solar_PV_2019.pdf</a:t>
            </a:r>
            <a:endParaRPr lang="en-US" sz="2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9719733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23</TotalTime>
  <Words>528</Words>
  <Application>Microsoft Office PowerPoint</Application>
  <PresentationFormat>Widescreen</PresentationFormat>
  <Paragraphs>35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Aptos Black</vt:lpstr>
      <vt:lpstr>Arial</vt:lpstr>
      <vt:lpstr>Arial Black</vt:lpstr>
      <vt:lpstr>Garamond</vt:lpstr>
      <vt:lpstr>Wingdings</vt:lpstr>
      <vt:lpstr>Organic</vt:lpstr>
      <vt:lpstr>GreenGlow Energy </vt:lpstr>
      <vt:lpstr>Introduction </vt:lpstr>
      <vt:lpstr>Key Features of the Sustainable Enterprise</vt:lpstr>
      <vt:lpstr>Competitive Advantages and Justification</vt:lpstr>
      <vt:lpstr>Why This Enterprise Will Succeed</vt:lpstr>
      <vt:lpstr>THANK YOU </vt:lpstr>
      <vt:lpstr>References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Mirabela Voican (1907947)</dc:creator>
  <cp:lastModifiedBy>Mirabela Voican (1907947)</cp:lastModifiedBy>
  <cp:revision>1</cp:revision>
  <dcterms:created xsi:type="dcterms:W3CDTF">2025-03-11T22:56:01Z</dcterms:created>
  <dcterms:modified xsi:type="dcterms:W3CDTF">2025-03-11T23:19:59Z</dcterms:modified>
</cp:coreProperties>
</file>