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A8B0"/>
    <a:srgbClr val="A2D6C2"/>
    <a:srgbClr val="DFDAF2"/>
    <a:srgbClr val="97E5FD"/>
    <a:srgbClr val="FDCFF1"/>
    <a:srgbClr val="F1D906"/>
    <a:srgbClr val="F3F5FA"/>
    <a:srgbClr val="107A74"/>
    <a:srgbClr val="143161"/>
    <a:srgbClr val="A1861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8AF231-8647-4F4B-9BAC-15EAE641E287}" v="6" dt="2026-07-03T08:19:55.4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25" d="100"/>
          <a:sy n="25" d="100"/>
        </p:scale>
        <p:origin x="730" y="-85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shan Patel" userId="e5f916c3120d5f4b" providerId="LiveId" clId="{448AF231-8647-4F4B-9BAC-15EAE641E287}"/>
    <pc:docChg chg="undo custSel modSld">
      <pc:chgData name="Darshan Patel" userId="e5f916c3120d5f4b" providerId="LiveId" clId="{448AF231-8647-4F4B-9BAC-15EAE641E287}" dt="2026-07-03T08:22:45.379" v="269" actId="14100"/>
      <pc:docMkLst>
        <pc:docMk/>
      </pc:docMkLst>
      <pc:sldChg chg="modSp mod">
        <pc:chgData name="Darshan Patel" userId="e5f916c3120d5f4b" providerId="LiveId" clId="{448AF231-8647-4F4B-9BAC-15EAE641E287}" dt="2026-07-03T08:22:45.379" v="269" actId="14100"/>
        <pc:sldMkLst>
          <pc:docMk/>
          <pc:sldMk cId="531086080" sldId="261"/>
        </pc:sldMkLst>
        <pc:spChg chg="mod">
          <ac:chgData name="Darshan Patel" userId="e5f916c3120d5f4b" providerId="LiveId" clId="{448AF231-8647-4F4B-9BAC-15EAE641E287}" dt="2026-07-03T08:19:43.337" v="2" actId="313"/>
          <ac:spMkLst>
            <pc:docMk/>
            <pc:sldMk cId="531086080" sldId="261"/>
            <ac:spMk id="8" creationId="{F39F00D5-5C38-D6F2-6606-6A41E051B19F}"/>
          </ac:spMkLst>
        </pc:spChg>
        <pc:spChg chg="mod">
          <ac:chgData name="Darshan Patel" userId="e5f916c3120d5f4b" providerId="LiveId" clId="{448AF231-8647-4F4B-9BAC-15EAE641E287}" dt="2026-07-03T08:22:45.379" v="269" actId="14100"/>
          <ac:spMkLst>
            <pc:docMk/>
            <pc:sldMk cId="531086080" sldId="261"/>
            <ac:spMk id="18" creationId="{9D21321E-1878-CD40-4AA6-3764E797EE1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03/07/2026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pmc.ncbi.nlm.nih.gov/articles/PMC5823000/" TargetMode="External"/><Relationship Id="rId13" Type="http://schemas.openxmlformats.org/officeDocument/2006/relationships/hyperlink" Target="https://www.mdpi.com/2076-3425/14/1/27" TargetMode="External"/><Relationship Id="rId18" Type="http://schemas.openxmlformats.org/officeDocument/2006/relationships/hyperlink" Target="https://www.pediatric.theclinics.com/article/S0031-3955(16)41029-1/abstract" TargetMode="External"/><Relationship Id="rId3" Type="http://schemas.openxmlformats.org/officeDocument/2006/relationships/image" Target="../media/image11.jpeg"/><Relationship Id="rId21" Type="http://schemas.openxmlformats.org/officeDocument/2006/relationships/hyperlink" Target="https://www.tandfonline.com/doi/abs/10.1080/03004430.2024.2349622" TargetMode="External"/><Relationship Id="rId7" Type="http://schemas.openxmlformats.org/officeDocument/2006/relationships/hyperlink" Target="https://journals.plos.org/plosone/article?id=10.1371/journal.pone.0314540" TargetMode="External"/><Relationship Id="rId12" Type="http://schemas.openxmlformats.org/officeDocument/2006/relationships/hyperlink" Target="https://jamanetwork.com/journals/jamapediatrics/article-abstract/2762864" TargetMode="External"/><Relationship Id="rId17" Type="http://schemas.openxmlformats.org/officeDocument/2006/relationships/hyperlink" Target="https://academic.oup.com/pch/article-abstract/28/3/184/7163632" TargetMode="External"/><Relationship Id="rId2" Type="http://schemas.openxmlformats.org/officeDocument/2006/relationships/image" Target="../media/image10.jpeg"/><Relationship Id="rId16" Type="http://schemas.openxmlformats.org/officeDocument/2006/relationships/hyperlink" Target="https://www.mdpi.com/2414-4088/7/5/52" TargetMode="External"/><Relationship Id="rId20" Type="http://schemas.openxmlformats.org/officeDocument/2006/relationships/hyperlink" Target="https://www.sciencedirect.com/science/article/pii/S0163638321001181" TargetMode="External"/><Relationship Id="rId1" Type="http://schemas.openxmlformats.org/officeDocument/2006/relationships/slideLayout" Target="../slideLayouts/slideLayout2.xml"/><Relationship Id="rId6" Type="http://schemas.openxmlformats.org/officeDocument/2006/relationships/image" Target="../media/image14.jpeg"/><Relationship Id="rId11" Type="http://schemas.openxmlformats.org/officeDocument/2006/relationships/hyperlink" Target="https://scholarworks.umass.edu/items/8036b029-d88e-4b44-8529-2bd7172c383d" TargetMode="External"/><Relationship Id="rId5" Type="http://schemas.openxmlformats.org/officeDocument/2006/relationships/image" Target="../media/image13.png"/><Relationship Id="rId15" Type="http://schemas.openxmlformats.org/officeDocument/2006/relationships/hyperlink" Target="https://www.sciencedirect.com/science/article/pii/S2666535225000722" TargetMode="External"/><Relationship Id="rId10" Type="http://schemas.openxmlformats.org/officeDocument/2006/relationships/hyperlink" Target="https://journals.co.za/doi/abs/10.4102/sajcd.v69i1.825" TargetMode="External"/><Relationship Id="rId19" Type="http://schemas.openxmlformats.org/officeDocument/2006/relationships/hyperlink" Target="https://www.sciencedirect.com/science/article/pii/S0163638321000266" TargetMode="External"/><Relationship Id="rId4" Type="http://schemas.openxmlformats.org/officeDocument/2006/relationships/image" Target="../media/image12.png"/><Relationship Id="rId9" Type="http://schemas.openxmlformats.org/officeDocument/2006/relationships/hyperlink" Target="https://www.magonlinelibrary.com/doi/abs/10.12968/johv.2018.6.9.434" TargetMode="External"/><Relationship Id="rId14" Type="http://schemas.openxmlformats.org/officeDocument/2006/relationships/hyperlink" Target="https://link.springer.com/article/10.1186/s12889-022-1445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2021305" y="23168218"/>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4660232" y="7780342"/>
            <a:ext cx="37017156" cy="2800767"/>
          </a:xfrm>
          <a:prstGeom prst="rect">
            <a:avLst/>
          </a:prstGeom>
          <a:noFill/>
        </p:spPr>
        <p:txBody>
          <a:bodyPr wrap="square" rtlCol="0">
            <a:spAutoFit/>
          </a:bodyPr>
          <a:lstStyle/>
          <a:p>
            <a:pPr algn="ctr"/>
            <a:r>
              <a:rPr lang="en-IN" sz="8800" b="1" dirty="0">
                <a:latin typeface="Arial" panose="020B0604020202020204" pitchFamily="34" charset="0"/>
                <a:cs typeface="Arial" panose="020B0604020202020204" pitchFamily="34" charset="0"/>
              </a:rPr>
              <a:t>The Impact of Screen Time on Language Development Among Children Aged 0-2 Years in the United Kingdom: A Systematic Review</a:t>
            </a:r>
            <a:endParaRPr lang="en-GB" sz="8800" b="1"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799" y="820822"/>
            <a:ext cx="15706028" cy="6282411"/>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0F80A7DF-B954-C57D-C362-638983D58030}"/>
              </a:ext>
            </a:extLst>
          </p:cNvPr>
          <p:cNvSpPr>
            <a:spLocks noGrp="1"/>
          </p:cNvSpPr>
          <p:nvPr>
            <p:ph type="ctrTitle"/>
          </p:nvPr>
        </p:nvSpPr>
        <p:spPr>
          <a:xfrm>
            <a:off x="1652337" y="13113327"/>
            <a:ext cx="40987579" cy="6691745"/>
          </a:xfrm>
        </p:spPr>
        <p:txBody>
          <a:bodyPr>
            <a:normAutofit fontScale="90000"/>
          </a:bodyPr>
          <a:lstStyle/>
          <a:p>
            <a:br>
              <a:rPr lang="en-GB" sz="3200" b="1" dirty="0">
                <a:effectLst/>
                <a:ea typeface="Aptos" panose="020B0004020202020204" pitchFamily="34" charset="0"/>
              </a:rPr>
            </a:br>
            <a:br>
              <a:rPr lang="en-US" sz="3200" dirty="0">
                <a:effectLst>
                  <a:outerShdw blurRad="38100" dist="38100" dir="2700000" algn="tl">
                    <a:srgbClr val="000000">
                      <a:alpha val="43137"/>
                    </a:srgbClr>
                  </a:outerShdw>
                </a:effectLst>
                <a:latin typeface="Amasis MT Pro Black" panose="02040A04050005020304" pitchFamily="18" charset="0"/>
                <a:ea typeface="ADLaM Display" panose="02010000000000000000" pitchFamily="2" charset="0"/>
                <a:cs typeface="ADLaM Display" panose="02010000000000000000" pitchFamily="2" charset="0"/>
              </a:rPr>
            </a:br>
            <a:br>
              <a:rPr lang="en-GB" sz="8000" dirty="0"/>
            </a:br>
            <a:r>
              <a:rPr lang="en-GB" sz="8000" b="1" dirty="0">
                <a:latin typeface="Arial" panose="020B0604020202020204" pitchFamily="34" charset="0"/>
                <a:cs typeface="Arial" panose="020B0604020202020204" pitchFamily="34" charset="0"/>
              </a:rPr>
              <a:t>STUDENT NAME: DARSHANKUMAR PATEL </a:t>
            </a:r>
            <a:br>
              <a:rPr lang="en-GB" sz="8000" b="1"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STUDENT NUMBER: 2515501</a:t>
            </a:r>
            <a:br>
              <a:rPr lang="en-GB" sz="8000" b="1"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TUTOR NAME:- OLUWADAMILOLA TAYO</a:t>
            </a:r>
            <a:br>
              <a:rPr lang="en-GB" sz="8000" b="1"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MODULE NAME :- PRACTICE-BASED </a:t>
            </a:r>
            <a:r>
              <a:rPr lang="en-IN" sz="8000" b="1" dirty="0">
                <a:latin typeface="Arial" panose="020B0604020202020204" pitchFamily="34" charset="0"/>
                <a:cs typeface="Arial" panose="020B0604020202020204" pitchFamily="34" charset="0"/>
              </a:rPr>
              <a:t>RESEARCH</a:t>
            </a:r>
            <a:br>
              <a:rPr lang="en-IN" sz="8000" b="1" dirty="0">
                <a:latin typeface="Arial" panose="020B0604020202020204" pitchFamily="34" charset="0"/>
                <a:cs typeface="Arial" panose="020B0604020202020204" pitchFamily="34" charset="0"/>
              </a:rPr>
            </a:br>
            <a:r>
              <a:rPr lang="en-IN" sz="8000" b="1" dirty="0">
                <a:latin typeface="Arial" panose="020B0604020202020204" pitchFamily="34" charset="0"/>
                <a:cs typeface="Arial" panose="020B0604020202020204" pitchFamily="34" charset="0"/>
              </a:rPr>
              <a:t>MODULE CODE:- LCHS7008</a:t>
            </a:r>
            <a:br>
              <a:rPr lang="en-GB" sz="5400" b="1" dirty="0"/>
            </a:br>
            <a:endParaRPr lang="en-GB" sz="5400" b="1" dirty="0"/>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77827" y="6084102"/>
            <a:ext cx="10056813" cy="8562322"/>
          </a:xfrm>
          <a:gradFill>
            <a:gsLst>
              <a:gs pos="0">
                <a:srgbClr val="FEA8B0"/>
              </a:gs>
              <a:gs pos="63000">
                <a:srgbClr val="A2D6C2"/>
              </a:gs>
              <a:gs pos="39000">
                <a:schemeClr val="accent6">
                  <a:lumMod val="40000"/>
                  <a:lumOff val="60000"/>
                </a:schemeClr>
              </a:gs>
              <a:gs pos="100000">
                <a:schemeClr val="accent1">
                  <a:lumMod val="30000"/>
                  <a:lumOff val="70000"/>
                </a:schemeClr>
              </a:gs>
            </a:gsLst>
            <a:path path="circle">
              <a:fillToRect l="100000" t="100000"/>
            </a:path>
          </a:gradFill>
        </p:spPr>
        <p:txBody>
          <a:bodyPr/>
          <a:lstStyle/>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Screen time refers to the time infants and toddlers spend using televisions, smartphones, tablets, computers, and other digital devices (</a:t>
            </a:r>
            <a:r>
              <a:rPr lang="en-GB" sz="2800" dirty="0">
                <a:latin typeface="Arial" panose="020B0604020202020204" pitchFamily="34" charset="0"/>
                <a:cs typeface="Arial" panose="020B0604020202020204" pitchFamily="34" charset="0"/>
              </a:rPr>
              <a:t>Ponti, 2023)</a:t>
            </a:r>
            <a:r>
              <a:rPr lang="en-US" sz="2800" dirty="0">
                <a:latin typeface="Arial" panose="020B0604020202020204" pitchFamily="34" charset="0"/>
                <a:cs typeface="Arial" panose="020B0604020202020204" pitchFamily="34" charset="0"/>
              </a:rPr>
              <a:t>. </a:t>
            </a:r>
          </a:p>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The first two years of life are a critical period for language development, communication skills, and cognitive growth (</a:t>
            </a:r>
            <a:r>
              <a:rPr lang="en-GB" sz="2800" dirty="0">
                <a:latin typeface="Arial" panose="020B0604020202020204" pitchFamily="34" charset="0"/>
                <a:cs typeface="Arial" panose="020B0604020202020204" pitchFamily="34" charset="0"/>
              </a:rPr>
              <a:t>Bal et al, 2024)</a:t>
            </a:r>
            <a:r>
              <a:rPr lang="en-US" sz="2800" dirty="0">
                <a:latin typeface="Arial" panose="020B0604020202020204" pitchFamily="34" charset="0"/>
                <a:cs typeface="Arial" panose="020B0604020202020204" pitchFamily="34" charset="0"/>
              </a:rPr>
              <a:t>. </a:t>
            </a:r>
          </a:p>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Increasing availability of digital technology has led to greater screen exposure among young children in the United Kingdom (</a:t>
            </a:r>
            <a:r>
              <a:rPr lang="en-GB" sz="2800" dirty="0">
                <a:latin typeface="Arial" panose="020B0604020202020204" pitchFamily="34" charset="0"/>
                <a:cs typeface="Arial" panose="020B0604020202020204" pitchFamily="34" charset="0"/>
              </a:rPr>
              <a:t>Ribner and McHarg, 2021)</a:t>
            </a:r>
            <a:r>
              <a:rPr lang="en-US" sz="2800" dirty="0">
                <a:latin typeface="Arial" panose="020B0604020202020204" pitchFamily="34" charset="0"/>
                <a:cs typeface="Arial" panose="020B0604020202020204" pitchFamily="34" charset="0"/>
              </a:rPr>
              <a:t>. </a:t>
            </a:r>
          </a:p>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Concerns have emerged that excessive screen use may reduce parent-child interaction, which is essential for speech and language acquisition (</a:t>
            </a:r>
            <a:r>
              <a:rPr lang="en-GB" sz="2800" dirty="0">
                <a:latin typeface="Arial" panose="020B0604020202020204" pitchFamily="34" charset="0"/>
                <a:cs typeface="Arial" panose="020B0604020202020204" pitchFamily="34" charset="0"/>
              </a:rPr>
              <a:t>Livingstone and Franklin, 2018)</a:t>
            </a:r>
            <a:r>
              <a:rPr lang="en-US" sz="2800" dirty="0">
                <a:latin typeface="Arial" panose="020B0604020202020204" pitchFamily="34" charset="0"/>
                <a:cs typeface="Arial" panose="020B0604020202020204" pitchFamily="34" charset="0"/>
              </a:rPr>
              <a:t>. </a:t>
            </a:r>
          </a:p>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This systematic review examines the relationship between screen time exposure and language development outcomes among children aged 0–2 years in the UK, providing evidence to inform parents, healthcare professionals, and policymakers (</a:t>
            </a:r>
            <a:r>
              <a:rPr lang="en-GB" sz="2800" dirty="0">
                <a:latin typeface="Arial" panose="020B0604020202020204" pitchFamily="34" charset="0"/>
                <a:cs typeface="Arial" panose="020B0604020202020204" pitchFamily="34" charset="0"/>
              </a:rPr>
              <a:t>Bal et al, 2024)</a:t>
            </a:r>
            <a:r>
              <a:rPr lang="en-US" sz="2800" dirty="0">
                <a:latin typeface="Arial" panose="020B0604020202020204" pitchFamily="34" charset="0"/>
                <a:cs typeface="Arial" panose="020B0604020202020204" pitchFamily="34" charset="0"/>
              </a:rPr>
              <a:t>. </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a:solidFill>
            <a:srgbClr val="F1D906"/>
          </a:solidFill>
        </p:spPr>
        <p:txBody>
          <a:bodyPr/>
          <a:lstStyle/>
          <a:p>
            <a:r>
              <a:rPr lang="en-GB" sz="4800" dirty="0"/>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69762" y="21849056"/>
            <a:ext cx="10038660" cy="1538875"/>
          </a:xfrm>
          <a:solidFill>
            <a:srgbClr val="F1D906"/>
          </a:solidFill>
        </p:spPr>
        <p:txBody>
          <a:bodyPr/>
          <a:lstStyle/>
          <a:p>
            <a:r>
              <a:rPr lang="en-US" sz="4400" dirty="0">
                <a:latin typeface="Arial" panose="020B0604020202020204" pitchFamily="34" charset="0"/>
                <a:cs typeface="Arial" panose="020B0604020202020204" pitchFamily="34" charset="0"/>
              </a:rPr>
              <a:t>Prevalence of Screen Time Exposure in the UK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563000" y="6066677"/>
            <a:ext cx="9753601" cy="8648499"/>
          </a:xfrm>
          <a:gradFill>
            <a:gsLst>
              <a:gs pos="0">
                <a:schemeClr val="accent2">
                  <a:lumMod val="40000"/>
                  <a:lumOff val="60000"/>
                </a:schemeClr>
              </a:gs>
              <a:gs pos="63000">
                <a:schemeClr val="accent4">
                  <a:lumMod val="20000"/>
                  <a:lumOff val="80000"/>
                </a:schemeClr>
              </a:gs>
              <a:gs pos="39000">
                <a:schemeClr val="accent6">
                  <a:lumMod val="40000"/>
                  <a:lumOff val="60000"/>
                </a:schemeClr>
              </a:gs>
              <a:gs pos="100000">
                <a:schemeClr val="accent1">
                  <a:lumMod val="30000"/>
                  <a:lumOff val="70000"/>
                </a:schemeClr>
              </a:gs>
            </a:gsLst>
            <a:path path="circle">
              <a:fillToRect l="100000" t="100000"/>
            </a:path>
          </a:gradFill>
        </p:spPr>
        <p:txBody>
          <a:bodyPr/>
          <a:lstStyle/>
          <a:p>
            <a:pPr marL="342900" lvl="0" indent="-342900" algn="just">
              <a:buFont typeface="Arial" panose="020B0604020202020204" pitchFamily="34" charset="0"/>
              <a:buChar char="•"/>
            </a:pPr>
            <a:r>
              <a:rPr lang="en-US" sz="2800" dirty="0">
                <a:latin typeface="+mn-lt"/>
              </a:rPr>
              <a:t>Language development during the first two years of life forms the foundation for future literacy and academic achievement (Panjeti-Madan and Ranganathan, 2023). </a:t>
            </a:r>
          </a:p>
          <a:p>
            <a:pPr marL="342900" lvl="0" indent="-342900" algn="just">
              <a:buFont typeface="Arial" panose="020B0604020202020204" pitchFamily="34" charset="0"/>
              <a:buChar char="•"/>
            </a:pPr>
            <a:r>
              <a:rPr lang="en-US" sz="2800" dirty="0">
                <a:latin typeface="+mn-lt"/>
              </a:rPr>
              <a:t>Early screen exposure has increased rapidly due to widespread use of smartphones and tablets among infants and toddlers (Radesky and Christakis, 2016). </a:t>
            </a:r>
          </a:p>
          <a:p>
            <a:pPr marL="342900" lvl="0" indent="-342900" algn="just">
              <a:buFont typeface="Arial" panose="020B0604020202020204" pitchFamily="34" charset="0"/>
              <a:buChar char="•"/>
            </a:pPr>
            <a:r>
              <a:rPr lang="en-US" sz="2800" dirty="0">
                <a:latin typeface="+mn-lt"/>
              </a:rPr>
              <a:t>Excessive screen use may reduce face-to-face interaction and verbal engagement needed for language development (Taylor et al, 2018). </a:t>
            </a:r>
          </a:p>
          <a:p>
            <a:pPr marL="342900" lvl="0" indent="-342900" algn="just">
              <a:buFont typeface="Arial" panose="020B0604020202020204" pitchFamily="34" charset="0"/>
              <a:buChar char="•"/>
            </a:pPr>
            <a:r>
              <a:rPr lang="en-US" sz="2800" dirty="0">
                <a:latin typeface="+mn-lt"/>
              </a:rPr>
              <a:t>Evidence from the United Kingdom on screen time and child language outcomes remains limited and fragmented (Karani et al, 2022). </a:t>
            </a:r>
          </a:p>
          <a:p>
            <a:pPr marL="342900" lvl="0" indent="-342900" algn="just">
              <a:buFont typeface="Arial" panose="020B0604020202020204" pitchFamily="34" charset="0"/>
              <a:buChar char="•"/>
            </a:pPr>
            <a:r>
              <a:rPr lang="en-US" sz="2800" dirty="0">
                <a:latin typeface="+mn-lt"/>
              </a:rPr>
              <a:t>UK studies suggest higher screen exposure may be linked with poorer vocabulary development in children (Massaroni et al, 2023). </a:t>
            </a:r>
          </a:p>
          <a:p>
            <a:pPr marL="342900" lvl="0" indent="-342900" algn="just">
              <a:buFont typeface="Arial" panose="020B0604020202020204" pitchFamily="34" charset="0"/>
              <a:buChar char="•"/>
            </a:pPr>
            <a:r>
              <a:rPr lang="en-US" sz="2800" dirty="0">
                <a:latin typeface="+mn-lt"/>
              </a:rPr>
              <a:t>Different types of screen use may have different effects on language development, depending on content and duration (Karani et al, 2022).</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923322"/>
          </a:xfrm>
          <a:solidFill>
            <a:srgbClr val="F1D906"/>
          </a:solidFill>
        </p:spPr>
        <p:txBody>
          <a:bodyPr/>
          <a:lstStyle/>
          <a:p>
            <a:r>
              <a:rPr lang="en-US" sz="4800" dirty="0">
                <a:latin typeface="Arial" panose="020B0604020202020204" pitchFamily="34" charset="0"/>
                <a:cs typeface="Arial" panose="020B0604020202020204" pitchFamily="34" charset="0"/>
              </a:rPr>
              <a:t>Rationale of the Study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519108" y="6638810"/>
            <a:ext cx="9951717" cy="8543869"/>
          </a:xfrm>
          <a:gradFill>
            <a:gsLst>
              <a:gs pos="0">
                <a:schemeClr val="accent2">
                  <a:lumMod val="40000"/>
                  <a:lumOff val="60000"/>
                </a:schemeClr>
              </a:gs>
              <a:gs pos="63000">
                <a:srgbClr val="DFDAF2"/>
              </a:gs>
              <a:gs pos="39000">
                <a:schemeClr val="accent6">
                  <a:lumMod val="40000"/>
                  <a:lumOff val="60000"/>
                </a:schemeClr>
              </a:gs>
              <a:gs pos="100000">
                <a:schemeClr val="accent1">
                  <a:lumMod val="30000"/>
                  <a:lumOff val="70000"/>
                </a:schemeClr>
              </a:gs>
            </a:gsLst>
            <a:path path="circle">
              <a:fillToRect l="100000" t="100000"/>
            </a:path>
          </a:gradFill>
        </p:spPr>
        <p:txBody>
          <a:bodyPr/>
          <a:lstStyle/>
          <a:p>
            <a:pPr algn="just"/>
            <a:r>
              <a:rPr lang="en-US" sz="2800" u="none" dirty="0">
                <a:highlight>
                  <a:srgbClr val="FEA8B0"/>
                </a:highlight>
                <a:latin typeface="Arial" panose="020B0604020202020204" pitchFamily="34" charset="0"/>
                <a:cs typeface="Arial" panose="020B0604020202020204" pitchFamily="34" charset="0"/>
              </a:rPr>
              <a:t>Aim</a:t>
            </a:r>
          </a:p>
          <a:p>
            <a:pPr algn="just"/>
            <a:r>
              <a:rPr lang="en-US" sz="2800" b="0" u="none" dirty="0">
                <a:latin typeface="Arial" panose="020B0604020202020204" pitchFamily="34" charset="0"/>
                <a:cs typeface="Arial" panose="020B0604020202020204" pitchFamily="34" charset="0"/>
              </a:rPr>
              <a:t>To systematically review and synthesize the existing evidence on the impact of screen time exposure on language development among children aged 0–2 years in the United Kingdom.</a:t>
            </a:r>
          </a:p>
          <a:p>
            <a:pPr algn="just"/>
            <a:r>
              <a:rPr lang="en-US" sz="2800" u="none" dirty="0">
                <a:highlight>
                  <a:srgbClr val="FEA8B0"/>
                </a:highlight>
                <a:latin typeface="Arial" panose="020B0604020202020204" pitchFamily="34" charset="0"/>
                <a:cs typeface="Arial" panose="020B0604020202020204" pitchFamily="34" charset="0"/>
              </a:rPr>
              <a:t>Objectives</a:t>
            </a:r>
          </a:p>
          <a:p>
            <a:pPr marL="742950" lvl="0" indent="-742950" algn="just">
              <a:buFont typeface="+mj-lt"/>
              <a:buAutoNum type="arabicPeriod"/>
            </a:pPr>
            <a:r>
              <a:rPr lang="en-US" sz="2800" b="0" u="none" dirty="0">
                <a:latin typeface="Arial" panose="020B0604020202020204" pitchFamily="34" charset="0"/>
                <a:cs typeface="Arial" panose="020B0604020202020204" pitchFamily="34" charset="0"/>
              </a:rPr>
              <a:t>To identify the factors that underlie screen time use among children aged 0–2 years in the United Kingdom. </a:t>
            </a:r>
          </a:p>
          <a:p>
            <a:pPr marL="742950" lvl="0" indent="-742950" algn="just">
              <a:buFont typeface="+mj-lt"/>
              <a:buAutoNum type="arabicPeriod"/>
            </a:pPr>
            <a:r>
              <a:rPr lang="en-US" sz="2800" b="0" u="none" dirty="0">
                <a:latin typeface="Arial" panose="020B0604020202020204" pitchFamily="34" charset="0"/>
                <a:cs typeface="Arial" panose="020B0604020202020204" pitchFamily="34" charset="0"/>
              </a:rPr>
              <a:t>To examine the association between screen time exposure and language development outcomes in children aged 0–2 years in the United Kingdom. </a:t>
            </a:r>
          </a:p>
          <a:p>
            <a:pPr marL="742950" lvl="0" indent="-742950" algn="just">
              <a:buFont typeface="+mj-lt"/>
              <a:buAutoNum type="arabicPeriod"/>
            </a:pPr>
            <a:r>
              <a:rPr lang="en-US" sz="2800" b="0" u="none" dirty="0">
                <a:latin typeface="Arial" panose="020B0604020202020204" pitchFamily="34" charset="0"/>
                <a:cs typeface="Arial" panose="020B0604020202020204" pitchFamily="34" charset="0"/>
              </a:rPr>
              <a:t>To provide evidence-based recommendations for parents, caregivers and healthcare professionals among children aged 0–2 years in the United Kingdom. </a:t>
            </a:r>
          </a:p>
          <a:p>
            <a:pPr algn="just"/>
            <a:r>
              <a:rPr lang="en-US" sz="2800" u="none" dirty="0">
                <a:highlight>
                  <a:srgbClr val="FEA8B0"/>
                </a:highlight>
                <a:latin typeface="Arial" panose="020B0604020202020204" pitchFamily="34" charset="0"/>
                <a:cs typeface="Arial" panose="020B0604020202020204" pitchFamily="34" charset="0"/>
              </a:rPr>
              <a:t>Research Question</a:t>
            </a:r>
          </a:p>
          <a:p>
            <a:pPr algn="just"/>
            <a:r>
              <a:rPr lang="en-US" sz="2800" b="0" u="none" dirty="0">
                <a:latin typeface="Arial" panose="020B0604020202020204" pitchFamily="34" charset="0"/>
                <a:cs typeface="Arial" panose="020B0604020202020204" pitchFamily="34" charset="0"/>
              </a:rPr>
              <a:t>What is the impact of screen time exposure on language development among children aged 0–2 years in the United Kingdom?</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378994" y="20017584"/>
            <a:ext cx="10047018" cy="923322"/>
          </a:xfrm>
          <a:solidFill>
            <a:srgbClr val="F1D906"/>
          </a:solidFill>
        </p:spPr>
        <p:txBody>
          <a:bodyPr/>
          <a:lstStyle/>
          <a:p>
            <a:r>
              <a:rPr lang="en-US" sz="4800" dirty="0">
                <a:latin typeface="Arial" panose="020B0604020202020204" pitchFamily="34" charset="0"/>
                <a:cs typeface="Arial" panose="020B0604020202020204" pitchFamily="34" charset="0"/>
              </a:rPr>
              <a:t>Research Impact </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413916" y="21118004"/>
            <a:ext cx="10047018" cy="10372048"/>
          </a:xfrm>
          <a:gradFill flip="none" rotWithShape="1">
            <a:gsLst>
              <a:gs pos="0">
                <a:schemeClr val="accent2">
                  <a:lumMod val="40000"/>
                  <a:lumOff val="60000"/>
                </a:schemeClr>
              </a:gs>
              <a:gs pos="63000">
                <a:schemeClr val="accent4">
                  <a:lumMod val="20000"/>
                  <a:lumOff val="80000"/>
                </a:schemeClr>
              </a:gs>
              <a:gs pos="39000">
                <a:srgbClr val="97E5FD"/>
              </a:gs>
              <a:gs pos="100000">
                <a:schemeClr val="accent1">
                  <a:lumMod val="30000"/>
                  <a:lumOff val="70000"/>
                </a:schemeClr>
              </a:gs>
            </a:gsLst>
            <a:path path="circle">
              <a:fillToRect l="100000" t="100000"/>
            </a:path>
            <a:tileRect r="-100000" b="-100000"/>
          </a:gradFill>
        </p:spPr>
        <p:txBody>
          <a:bodyPr/>
          <a:lstStyle/>
          <a:p>
            <a:pPr marL="571500" lvl="0" indent="-5715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The review will provide a comprehensive summary of current evidence regarding the relationship between screen time and language development in UK children aged 0–2 years (</a:t>
            </a:r>
            <a:r>
              <a:rPr lang="en-GB" sz="2800" dirty="0">
                <a:latin typeface="Arial" panose="020B0604020202020204" pitchFamily="34" charset="0"/>
                <a:cs typeface="Arial" panose="020B0604020202020204" pitchFamily="34" charset="0"/>
              </a:rPr>
              <a:t>Madigan et al, 2020)</a:t>
            </a:r>
            <a:r>
              <a:rPr lang="en-US" sz="2800" dirty="0">
                <a:latin typeface="Arial" panose="020B0604020202020204" pitchFamily="34" charset="0"/>
                <a:cs typeface="Arial" panose="020B0604020202020204" pitchFamily="34" charset="0"/>
              </a:rPr>
              <a:t>. </a:t>
            </a:r>
          </a:p>
          <a:p>
            <a:pPr marL="571500" lvl="0" indent="-571500" algn="just">
              <a:buFont typeface="Arial" panose="020B0604020202020204" pitchFamily="34" charset="0"/>
              <a:buChar char="•"/>
            </a:pPr>
            <a:r>
              <a:rPr lang="en-US" sz="2800" dirty="0">
                <a:latin typeface="Arial" panose="020B0604020202020204" pitchFamily="34" charset="0"/>
                <a:cs typeface="Arial" panose="020B0604020202020204" pitchFamily="34" charset="0"/>
              </a:rPr>
              <a:t>Findings can assist parents and caregivers in making informed decisions about appropriate screen use during early childhood (</a:t>
            </a:r>
            <a:r>
              <a:rPr lang="en-GB" sz="2800" dirty="0">
                <a:latin typeface="Arial" panose="020B0604020202020204" pitchFamily="34" charset="0"/>
                <a:cs typeface="Arial" panose="020B0604020202020204" pitchFamily="34" charset="0"/>
              </a:rPr>
              <a:t>Mallawaarachchi et al, 2022)</a:t>
            </a:r>
            <a:r>
              <a:rPr lang="en-US" sz="2800" dirty="0">
                <a:latin typeface="Arial" panose="020B0604020202020204" pitchFamily="34" charset="0"/>
                <a:cs typeface="Arial" panose="020B0604020202020204" pitchFamily="34" charset="0"/>
              </a:rPr>
              <a:t>. </a:t>
            </a:r>
          </a:p>
          <a:p>
            <a:pPr marL="571500" lvl="0" indent="-5715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The study may contribute to the development and refinement of national guidelines on screen exposure for infants and toddlers (</a:t>
            </a:r>
            <a:r>
              <a:rPr lang="en-GB" sz="2800" dirty="0">
                <a:latin typeface="Arial" panose="020B0604020202020204" pitchFamily="34" charset="0"/>
                <a:cs typeface="Arial" panose="020B0604020202020204" pitchFamily="34" charset="0"/>
              </a:rPr>
              <a:t>Xie et al, 2024)</a:t>
            </a:r>
            <a:r>
              <a:rPr lang="en-US" sz="2800" dirty="0">
                <a:latin typeface="Arial" panose="020B0604020202020204" pitchFamily="34" charset="0"/>
                <a:cs typeface="Arial" panose="020B0604020202020204" pitchFamily="34" charset="0"/>
              </a:rPr>
              <a:t>. </a:t>
            </a:r>
          </a:p>
          <a:p>
            <a:pPr marL="571500" lvl="0" indent="-571500" algn="just">
              <a:buFont typeface="Arial" panose="020B0604020202020204" pitchFamily="34" charset="0"/>
              <a:buChar char="•"/>
            </a:pPr>
            <a:r>
              <a:rPr lang="en-US" sz="2800" dirty="0">
                <a:latin typeface="Arial" panose="020B0604020202020204" pitchFamily="34" charset="0"/>
                <a:cs typeface="Arial" panose="020B0604020202020204" pitchFamily="34" charset="0"/>
              </a:rPr>
              <a:t>Healthcare professionals, including health visitors, paediatricians, and speech and language therapists, can use the evidence to educate families about healthy media habits (</a:t>
            </a:r>
            <a:r>
              <a:rPr lang="en-GB" sz="2800" dirty="0">
                <a:latin typeface="Arial" panose="020B0604020202020204" pitchFamily="34" charset="0"/>
                <a:cs typeface="Arial" panose="020B0604020202020204" pitchFamily="34" charset="0"/>
              </a:rPr>
              <a:t>Kuta, 2017)</a:t>
            </a:r>
            <a:r>
              <a:rPr lang="en-US" sz="2800" dirty="0">
                <a:latin typeface="Arial" panose="020B0604020202020204" pitchFamily="34" charset="0"/>
                <a:cs typeface="Arial" panose="020B0604020202020204" pitchFamily="34" charset="0"/>
              </a:rPr>
              <a:t>. </a:t>
            </a:r>
          </a:p>
          <a:p>
            <a:pPr marL="571500" lvl="0" indent="-5715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The review will identify gaps in current research and inform future longitudinal studies investigating causal relationships between screen use and developmental outcomes (</a:t>
            </a:r>
            <a:r>
              <a:rPr lang="en-GB" sz="2800" dirty="0">
                <a:latin typeface="Arial" panose="020B0604020202020204" pitchFamily="34" charset="0"/>
                <a:cs typeface="Arial" panose="020B0604020202020204" pitchFamily="34" charset="0"/>
              </a:rPr>
              <a:t>Madigan et al, 2020)</a:t>
            </a:r>
            <a:r>
              <a:rPr lang="en-US" sz="2800" dirty="0">
                <a:latin typeface="Arial" panose="020B0604020202020204" pitchFamily="34" charset="0"/>
                <a:cs typeface="Arial" panose="020B0604020202020204" pitchFamily="34" charset="0"/>
              </a:rPr>
              <a:t>. </a:t>
            </a:r>
          </a:p>
          <a:p>
            <a:pPr marL="571500" lvl="0" indent="-571500" algn="just">
              <a:buFont typeface="Arial" panose="020B0604020202020204" pitchFamily="34" charset="0"/>
              <a:buChar char="•"/>
            </a:pPr>
            <a:r>
              <a:rPr lang="en-US" sz="2800" dirty="0">
                <a:latin typeface="Arial" panose="020B0604020202020204" pitchFamily="34" charset="0"/>
                <a:cs typeface="Arial" panose="020B0604020202020204" pitchFamily="34" charset="0"/>
              </a:rPr>
              <a:t>Evidence generated may support public health initiatives aimed at promoting parent-child interaction and reducing excessive screen exposure during critical developmental periods (</a:t>
            </a:r>
            <a:r>
              <a:rPr lang="en-GB" sz="2800" dirty="0">
                <a:latin typeface="Arial" panose="020B0604020202020204" pitchFamily="34" charset="0"/>
                <a:cs typeface="Arial" panose="020B0604020202020204" pitchFamily="34" charset="0"/>
              </a:rPr>
              <a:t>Xie et al, 2024)</a:t>
            </a:r>
            <a:r>
              <a:rPr lang="en-US" sz="2800" dirty="0">
                <a:latin typeface="Arial" panose="020B0604020202020204" pitchFamily="34" charset="0"/>
                <a:cs typeface="Arial" panose="020B0604020202020204" pitchFamily="34" charset="0"/>
              </a:rPr>
              <a:t>. </a:t>
            </a:r>
            <a:endParaRPr lang="en-GB" sz="2800" dirty="0">
              <a:solidFill>
                <a:srgbClr val="FF0000"/>
              </a:solidFill>
              <a:latin typeface="Arial" panose="020B0604020202020204" pitchFamily="34" charset="0"/>
              <a:cs typeface="Arial" panose="020B06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21431" y="23695427"/>
            <a:ext cx="10038659" cy="7183483"/>
          </a:xfrm>
          <a:gradFill>
            <a:gsLst>
              <a:gs pos="0">
                <a:schemeClr val="accent2">
                  <a:lumMod val="40000"/>
                  <a:lumOff val="60000"/>
                </a:schemeClr>
              </a:gs>
              <a:gs pos="63000">
                <a:srgbClr val="FDCFF1"/>
              </a:gs>
              <a:gs pos="39000">
                <a:schemeClr val="accent6">
                  <a:lumMod val="40000"/>
                  <a:lumOff val="60000"/>
                </a:schemeClr>
              </a:gs>
              <a:gs pos="100000">
                <a:schemeClr val="accent1">
                  <a:lumMod val="30000"/>
                  <a:lumOff val="70000"/>
                </a:schemeClr>
              </a:gs>
            </a:gsLst>
            <a:path path="circle">
              <a:fillToRect l="100000" t="100000"/>
            </a:path>
          </a:gradFill>
        </p:spPr>
        <p:txBody>
          <a:bodyPr/>
          <a:lstStyle/>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More than two-thirds (around 70%) of UK children under two years of age regularly use screens, despite recommendations to minimise screen exposure in this age group (</a:t>
            </a:r>
            <a:r>
              <a:rPr lang="en-GB" sz="2800" dirty="0">
                <a:latin typeface="Arial" panose="020B0604020202020204" pitchFamily="34" charset="0"/>
                <a:cs typeface="Arial" panose="020B0604020202020204" pitchFamily="34" charset="0"/>
              </a:rPr>
              <a:t>Nuvoli et al, 2025)</a:t>
            </a:r>
            <a:r>
              <a:rPr lang="en-US" sz="2800" dirty="0">
                <a:latin typeface="Arial" panose="020B0604020202020204" pitchFamily="34" charset="0"/>
                <a:cs typeface="Arial" panose="020B0604020202020204" pitchFamily="34" charset="0"/>
              </a:rPr>
              <a:t>. </a:t>
            </a:r>
          </a:p>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Research found that nearly one-third of newborns are exposed to screens for more than three hours per day, which can limit sensory stimulation and delay early communication skills (</a:t>
            </a:r>
            <a:r>
              <a:rPr lang="en-GB" sz="2800" dirty="0">
                <a:latin typeface="Arial" panose="020B0604020202020204" pitchFamily="34" charset="0"/>
                <a:cs typeface="Arial" panose="020B0604020202020204" pitchFamily="34" charset="0"/>
              </a:rPr>
              <a:t>Wiltshire et al, 2021)</a:t>
            </a:r>
            <a:r>
              <a:rPr lang="en-US" sz="2800" dirty="0">
                <a:latin typeface="Arial" panose="020B0604020202020204" pitchFamily="34" charset="0"/>
                <a:cs typeface="Arial" panose="020B0604020202020204" pitchFamily="34" charset="0"/>
              </a:rPr>
              <a:t>. </a:t>
            </a:r>
          </a:p>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Approximately 51% of infants aged 6–11 months spend over one hour daily using screens, which reduces </a:t>
            </a:r>
            <a:r>
              <a:rPr lang="gu-IN" sz="2800" dirty="0">
                <a:latin typeface="+mn-lt"/>
              </a:rPr>
              <a:t>opportunities for responsive verbal engagement needed for vocabulary growth</a:t>
            </a:r>
            <a:r>
              <a:rPr lang="en-US" sz="2800" dirty="0">
                <a:latin typeface="+mn-lt"/>
                <a:cs typeface="Arial" panose="020B0604020202020204" pitchFamily="34" charset="0"/>
              </a:rPr>
              <a:t> </a:t>
            </a:r>
            <a:r>
              <a:rPr lang="en-US" sz="2800"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Force, 2017)</a:t>
            </a:r>
            <a:r>
              <a:rPr lang="en-US" sz="2800" dirty="0">
                <a:latin typeface="Arial" panose="020B0604020202020204" pitchFamily="34" charset="0"/>
                <a:cs typeface="Arial" panose="020B0604020202020204" pitchFamily="34" charset="0"/>
              </a:rPr>
              <a:t>. </a:t>
            </a:r>
          </a:p>
          <a:p>
            <a:pPr marL="342900" lvl="0" indent="-342900" algn="just">
              <a:buFont typeface="Arial" panose="020B0604020202020204" pitchFamily="34" charset="0"/>
              <a:buChar char="•"/>
            </a:pPr>
            <a:r>
              <a:rPr lang="en-US" sz="2800" dirty="0">
                <a:latin typeface="Arial" panose="020B0604020202020204" pitchFamily="34" charset="0"/>
                <a:cs typeface="Arial" panose="020B0604020202020204" pitchFamily="34" charset="0"/>
              </a:rPr>
              <a:t>Two-year-olds in England spend an average of 129 minutes (over 2 hours) per day on screens, exceeding the WHO recommendation (</a:t>
            </a:r>
            <a:r>
              <a:rPr lang="en-GB" sz="2800" dirty="0">
                <a:latin typeface="Arial" panose="020B0604020202020204" pitchFamily="34" charset="0"/>
                <a:cs typeface="Arial" panose="020B0604020202020204" pitchFamily="34" charset="0"/>
              </a:rPr>
              <a:t>Ponti, 2023)</a:t>
            </a:r>
            <a:r>
              <a:rPr lang="en-US" sz="2800" dirty="0">
                <a:latin typeface="Arial" panose="020B0604020202020204" pitchFamily="34" charset="0"/>
                <a:cs typeface="Arial" panose="020B0604020202020204" pitchFamily="34" charset="0"/>
              </a:rPr>
              <a:t>. </a:t>
            </a:r>
            <a:endParaRPr lang="en-GB" sz="2800" dirty="0">
              <a:solidFill>
                <a:srgbClr val="FF0000"/>
              </a:solidFill>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181100" y="958781"/>
            <a:ext cx="42475638" cy="2521564"/>
          </a:xfrm>
          <a:solidFill>
            <a:schemeClr val="accent1"/>
          </a:solidFill>
        </p:spPr>
        <p:style>
          <a:lnRef idx="2">
            <a:schemeClr val="accent4">
              <a:shade val="15000"/>
            </a:schemeClr>
          </a:lnRef>
          <a:fillRef idx="1">
            <a:schemeClr val="accent4"/>
          </a:fillRef>
          <a:effectRef idx="0">
            <a:schemeClr val="accent4"/>
          </a:effectRef>
          <a:fontRef idx="minor">
            <a:schemeClr val="lt1"/>
          </a:fontRef>
        </p:style>
        <p:txBody>
          <a:bodyPr/>
          <a:lstStyle/>
          <a:p>
            <a:r>
              <a:rPr lang="en-US" sz="7200" dirty="0">
                <a:effectLst>
                  <a:outerShdw blurRad="38100" dist="38100" dir="2700000" algn="tl">
                    <a:srgbClr val="000000">
                      <a:alpha val="43137"/>
                    </a:srgbClr>
                  </a:outerShdw>
                </a:effectLst>
                <a:latin typeface="Amasis MT Pro Black" panose="02040A04050005020304" pitchFamily="18" charset="0"/>
                <a:ea typeface="ADLaM Display" panose="02010000000000000000" pitchFamily="2" charset="0"/>
                <a:cs typeface="ADLaM Display" panose="02010000000000000000" pitchFamily="2" charset="0"/>
              </a:rPr>
              <a:t>The Impact of Screen Time on Language Development Among Children Aged 0-2 Years in the United Kingdom: A Systematic Review </a:t>
            </a:r>
          </a:p>
          <a:p>
            <a:r>
              <a:rPr lang="en-GB" sz="6600" dirty="0">
                <a:effectLst>
                  <a:outerShdw blurRad="38100" dist="38100" dir="2700000" algn="tl">
                    <a:srgbClr val="000000">
                      <a:alpha val="43137"/>
                    </a:srgbClr>
                  </a:outerShdw>
                </a:effectLst>
                <a:latin typeface="Amasis MT Pro Black" panose="02040A04050005020304" pitchFamily="18" charset="0"/>
                <a:ea typeface="ADLaM Display" panose="02010000000000000000" pitchFamily="2" charset="0"/>
                <a:cs typeface="ADLaM Display" panose="02010000000000000000" pitchFamily="2" charset="0"/>
              </a:rPr>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7" name="Picture 6" descr="Kids in families with too much screen time struggle with language skills">
            <a:extLst>
              <a:ext uri="{FF2B5EF4-FFF2-40B4-BE49-F238E27FC236}">
                <a16:creationId xmlns:a16="http://schemas.microsoft.com/office/drawing/2014/main" id="{A992E497-70B5-ED28-A54F-B73444BCE431}"/>
              </a:ext>
            </a:extLst>
          </p:cNvPr>
          <p:cNvPicPr>
            <a:picLocks noChangeAspect="1"/>
          </p:cNvPicPr>
          <p:nvPr/>
        </p:nvPicPr>
        <p:blipFill>
          <a:blip r:embed="rId2"/>
          <a:stretch>
            <a:fillRect/>
          </a:stretch>
        </p:blipFill>
        <p:spPr>
          <a:xfrm>
            <a:off x="11522730" y="24309439"/>
            <a:ext cx="9954556" cy="5955461"/>
          </a:xfrm>
          <a:prstGeom prst="rect">
            <a:avLst/>
          </a:prstGeom>
        </p:spPr>
      </p:pic>
      <p:pic>
        <p:nvPicPr>
          <p:cNvPr id="16" name="Picture 15" descr="Too much screen time causes delayed speech, attention disorders in children  – Willow Health Media">
            <a:extLst>
              <a:ext uri="{FF2B5EF4-FFF2-40B4-BE49-F238E27FC236}">
                <a16:creationId xmlns:a16="http://schemas.microsoft.com/office/drawing/2014/main" id="{5AF4ACC0-C116-D8BE-8E74-AC1AECA7D0C7}"/>
              </a:ext>
            </a:extLst>
          </p:cNvPr>
          <p:cNvPicPr>
            <a:picLocks noChangeAspect="1"/>
          </p:cNvPicPr>
          <p:nvPr/>
        </p:nvPicPr>
        <p:blipFill>
          <a:blip r:embed="rId3"/>
          <a:stretch>
            <a:fillRect/>
          </a:stretch>
        </p:blipFill>
        <p:spPr>
          <a:xfrm>
            <a:off x="11578598" y="15184433"/>
            <a:ext cx="9753600" cy="8018638"/>
          </a:xfrm>
          <a:prstGeom prst="rect">
            <a:avLst/>
          </a:prstGeom>
        </p:spPr>
      </p:pic>
      <p:pic>
        <p:nvPicPr>
          <p:cNvPr id="17" name="Picture 16" descr="Essential Things to Do Before Starting Your Research Study - Enago Academy">
            <a:extLst>
              <a:ext uri="{FF2B5EF4-FFF2-40B4-BE49-F238E27FC236}">
                <a16:creationId xmlns:a16="http://schemas.microsoft.com/office/drawing/2014/main" id="{EE4E3529-C16E-8168-48C9-61AA90BDD270}"/>
              </a:ext>
            </a:extLst>
          </p:cNvPr>
          <p:cNvPicPr>
            <a:picLocks noChangeAspect="1"/>
          </p:cNvPicPr>
          <p:nvPr/>
        </p:nvPicPr>
        <p:blipFill>
          <a:blip r:embed="rId4"/>
          <a:stretch>
            <a:fillRect/>
          </a:stretch>
        </p:blipFill>
        <p:spPr>
          <a:xfrm>
            <a:off x="22450705" y="15460884"/>
            <a:ext cx="9821129" cy="4278495"/>
          </a:xfrm>
          <a:prstGeom prst="rect">
            <a:avLst/>
          </a:prstGeom>
        </p:spPr>
      </p:pic>
      <p:sp>
        <p:nvSpPr>
          <p:cNvPr id="20" name="Text Placeholder 8">
            <a:extLst>
              <a:ext uri="{FF2B5EF4-FFF2-40B4-BE49-F238E27FC236}">
                <a16:creationId xmlns:a16="http://schemas.microsoft.com/office/drawing/2014/main" id="{C8AB9257-A409-548B-8A65-170E0DCF6E25}"/>
              </a:ext>
            </a:extLst>
          </p:cNvPr>
          <p:cNvSpPr txBox="1">
            <a:spLocks/>
          </p:cNvSpPr>
          <p:nvPr/>
        </p:nvSpPr>
        <p:spPr>
          <a:xfrm>
            <a:off x="22378994" y="4726851"/>
            <a:ext cx="10047018" cy="1661985"/>
          </a:xfrm>
          <a:prstGeom prst="rect">
            <a:avLst/>
          </a:prstGeom>
          <a:solidFill>
            <a:srgbClr val="F1D906"/>
          </a:solid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4800" dirty="0">
                <a:latin typeface="Arial" panose="020B0604020202020204" pitchFamily="34" charset="0"/>
                <a:cs typeface="Arial" panose="020B0604020202020204" pitchFamily="34" charset="0"/>
              </a:rPr>
              <a:t>Research Aim, Objective and Question</a:t>
            </a:r>
          </a:p>
        </p:txBody>
      </p:sp>
      <p:sp>
        <p:nvSpPr>
          <p:cNvPr id="26" name="TextBox 25">
            <a:extLst>
              <a:ext uri="{FF2B5EF4-FFF2-40B4-BE49-F238E27FC236}">
                <a16:creationId xmlns:a16="http://schemas.microsoft.com/office/drawing/2014/main" id="{B5C24BB7-C394-E8A5-DEF8-E26B77DD7DCA}"/>
              </a:ext>
            </a:extLst>
          </p:cNvPr>
          <p:cNvSpPr txBox="1"/>
          <p:nvPr/>
        </p:nvSpPr>
        <p:spPr>
          <a:xfrm>
            <a:off x="13861192" y="30526510"/>
            <a:ext cx="5157216" cy="52322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800" b="1" dirty="0">
                <a:latin typeface="Arial" panose="020B0604020202020204" pitchFamily="34" charset="0"/>
                <a:cs typeface="Arial" panose="020B0604020202020204" pitchFamily="34" charset="0"/>
              </a:rPr>
              <a:t>(Source: Gillham, 2024)</a:t>
            </a:r>
            <a:endParaRPr lang="gu-IN" sz="2800" b="1" dirty="0">
              <a:latin typeface="Arial" panose="020B0604020202020204" pitchFamily="34" charset="0"/>
            </a:endParaRPr>
          </a:p>
        </p:txBody>
      </p:sp>
      <p:sp>
        <p:nvSpPr>
          <p:cNvPr id="12" name="TextBox 11">
            <a:extLst>
              <a:ext uri="{FF2B5EF4-FFF2-40B4-BE49-F238E27FC236}">
                <a16:creationId xmlns:a16="http://schemas.microsoft.com/office/drawing/2014/main" id="{2EAE1CF0-DB26-1868-EBE0-18EEC59F0989}"/>
              </a:ext>
            </a:extLst>
          </p:cNvPr>
          <p:cNvSpPr txBox="1"/>
          <p:nvPr/>
        </p:nvSpPr>
        <p:spPr>
          <a:xfrm>
            <a:off x="13534433" y="23464681"/>
            <a:ext cx="5866434" cy="52322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800" b="1" dirty="0">
                <a:latin typeface="Arial" panose="020B0604020202020204" pitchFamily="34" charset="0"/>
                <a:cs typeface="Arial" panose="020B0604020202020204" pitchFamily="34" charset="0"/>
              </a:rPr>
              <a:t>(Source: Brian Wekesa, 2025)</a:t>
            </a:r>
            <a:endParaRPr lang="gu-IN" sz="2800" b="1" dirty="0">
              <a:latin typeface="Arial" panose="020B0604020202020204" pitchFamily="34" charset="0"/>
            </a:endParaRPr>
          </a:p>
        </p:txBody>
      </p:sp>
      <p:sp>
        <p:nvSpPr>
          <p:cNvPr id="21" name="TextBox 20">
            <a:extLst>
              <a:ext uri="{FF2B5EF4-FFF2-40B4-BE49-F238E27FC236}">
                <a16:creationId xmlns:a16="http://schemas.microsoft.com/office/drawing/2014/main" id="{E2DF6FE8-5FD3-2F94-1B16-290E00A57A8C}"/>
              </a:ext>
            </a:extLst>
          </p:cNvPr>
          <p:cNvSpPr txBox="1"/>
          <p:nvPr/>
        </p:nvSpPr>
        <p:spPr>
          <a:xfrm>
            <a:off x="24569547" y="19142524"/>
            <a:ext cx="5866434" cy="52322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800" b="1" dirty="0">
                <a:latin typeface="Arial" panose="020B0604020202020204" pitchFamily="34" charset="0"/>
                <a:cs typeface="Arial" panose="020B0604020202020204" pitchFamily="34" charset="0"/>
              </a:rPr>
              <a:t>(Source: Govindraj Mane, 2019)</a:t>
            </a:r>
            <a:endParaRPr lang="gu-IN" sz="2800" b="1" dirty="0">
              <a:latin typeface="Arial" panose="020B0604020202020204" pitchFamily="34" charset="0"/>
            </a:endParaRPr>
          </a:p>
        </p:txBody>
      </p:sp>
      <p:pic>
        <p:nvPicPr>
          <p:cNvPr id="27" name="Picture 26" descr="Real Harm, Fake Solutions: How Early Screen Panic Justifies the Parental  Surveillance State">
            <a:extLst>
              <a:ext uri="{FF2B5EF4-FFF2-40B4-BE49-F238E27FC236}">
                <a16:creationId xmlns:a16="http://schemas.microsoft.com/office/drawing/2014/main" id="{58BA264E-0B8B-76FA-CC4D-180F31814A3C}"/>
              </a:ext>
            </a:extLst>
          </p:cNvPr>
          <p:cNvPicPr>
            <a:picLocks noChangeAspect="1"/>
          </p:cNvPicPr>
          <p:nvPr/>
        </p:nvPicPr>
        <p:blipFill>
          <a:blip r:embed="rId5"/>
          <a:stretch>
            <a:fillRect/>
          </a:stretch>
        </p:blipFill>
        <p:spPr>
          <a:xfrm>
            <a:off x="519570" y="15697086"/>
            <a:ext cx="9872118" cy="5394583"/>
          </a:xfrm>
          <a:prstGeom prst="rect">
            <a:avLst/>
          </a:prstGeom>
        </p:spPr>
      </p:pic>
      <p:sp>
        <p:nvSpPr>
          <p:cNvPr id="29" name="TextBox 28">
            <a:extLst>
              <a:ext uri="{FF2B5EF4-FFF2-40B4-BE49-F238E27FC236}">
                <a16:creationId xmlns:a16="http://schemas.microsoft.com/office/drawing/2014/main" id="{1FA90F47-EAED-AE1E-E617-3018682ACD37}"/>
              </a:ext>
            </a:extLst>
          </p:cNvPr>
          <p:cNvSpPr txBox="1"/>
          <p:nvPr/>
        </p:nvSpPr>
        <p:spPr>
          <a:xfrm>
            <a:off x="1440901" y="14999219"/>
            <a:ext cx="8122725" cy="46166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400" b="1" dirty="0">
                <a:latin typeface="Arial" panose="020B0604020202020204" pitchFamily="34" charset="0"/>
                <a:cs typeface="Arial" panose="020B0604020202020204" pitchFamily="34" charset="0"/>
              </a:rPr>
              <a:t>(Source: Conservative Ladies of America, 2026)</a:t>
            </a:r>
            <a:endParaRPr lang="gu-IN" sz="2400" b="1" dirty="0">
              <a:latin typeface="Arial" panose="020B0604020202020204" pitchFamily="34" charset="0"/>
            </a:endParaRPr>
          </a:p>
        </p:txBody>
      </p:sp>
      <p:pic>
        <p:nvPicPr>
          <p:cNvPr id="30" name="Picture 29" descr="Too much screen time causes delayed speech, attention disorders in children  – Willow Health Media">
            <a:extLst>
              <a:ext uri="{FF2B5EF4-FFF2-40B4-BE49-F238E27FC236}">
                <a16:creationId xmlns:a16="http://schemas.microsoft.com/office/drawing/2014/main" id="{B5F90BBD-D4D7-E2B1-1890-A792E2BDAD1E}"/>
              </a:ext>
            </a:extLst>
          </p:cNvPr>
          <p:cNvPicPr>
            <a:picLocks noChangeAspect="1"/>
          </p:cNvPicPr>
          <p:nvPr/>
        </p:nvPicPr>
        <p:blipFill>
          <a:blip r:embed="rId6"/>
          <a:stretch>
            <a:fillRect/>
          </a:stretch>
        </p:blipFill>
        <p:spPr>
          <a:xfrm>
            <a:off x="33673331" y="5029200"/>
            <a:ext cx="9753601" cy="8543869"/>
          </a:xfrm>
          <a:prstGeom prst="rect">
            <a:avLst/>
          </a:prstGeom>
        </p:spPr>
      </p:pic>
      <p:sp>
        <p:nvSpPr>
          <p:cNvPr id="32" name="TextBox 31">
            <a:extLst>
              <a:ext uri="{FF2B5EF4-FFF2-40B4-BE49-F238E27FC236}">
                <a16:creationId xmlns:a16="http://schemas.microsoft.com/office/drawing/2014/main" id="{C129DC32-3F7A-F9CC-AF44-48AFED82659F}"/>
              </a:ext>
            </a:extLst>
          </p:cNvPr>
          <p:cNvSpPr txBox="1"/>
          <p:nvPr/>
        </p:nvSpPr>
        <p:spPr>
          <a:xfrm>
            <a:off x="35765044" y="13858349"/>
            <a:ext cx="5157216" cy="52322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800" b="1" dirty="0">
                <a:latin typeface="Arial" panose="020B0604020202020204" pitchFamily="34" charset="0"/>
                <a:cs typeface="Arial" panose="020B0604020202020204" pitchFamily="34" charset="0"/>
              </a:rPr>
              <a:t>(Source: WHO, 2025)</a:t>
            </a:r>
            <a:endParaRPr lang="gu-IN" sz="2800" b="1" dirty="0">
              <a:latin typeface="Arial" panose="020B0604020202020204" pitchFamily="34" charset="0"/>
            </a:endParaRPr>
          </a:p>
        </p:txBody>
      </p:sp>
      <p:sp>
        <p:nvSpPr>
          <p:cNvPr id="13" name="Text Placeholder 14">
            <a:extLst>
              <a:ext uri="{FF2B5EF4-FFF2-40B4-BE49-F238E27FC236}">
                <a16:creationId xmlns:a16="http://schemas.microsoft.com/office/drawing/2014/main" id="{BACEA05D-6A56-4326-7BE4-6F92ABE1D681}"/>
              </a:ext>
            </a:extLst>
          </p:cNvPr>
          <p:cNvSpPr txBox="1">
            <a:spLocks/>
          </p:cNvSpPr>
          <p:nvPr/>
        </p:nvSpPr>
        <p:spPr>
          <a:xfrm>
            <a:off x="33431110" y="15985297"/>
            <a:ext cx="10038659" cy="15142585"/>
          </a:xfrm>
          <a:prstGeom prst="rect">
            <a:avLst/>
          </a:prstGeom>
          <a:gradFill>
            <a:gsLst>
              <a:gs pos="0">
                <a:schemeClr val="accent2">
                  <a:lumMod val="40000"/>
                  <a:lumOff val="60000"/>
                </a:schemeClr>
              </a:gs>
              <a:gs pos="63000">
                <a:srgbClr val="FDCFF1"/>
              </a:gs>
              <a:gs pos="39000">
                <a:schemeClr val="accent6">
                  <a:lumMod val="40000"/>
                  <a:lumOff val="60000"/>
                </a:schemeClr>
              </a:gs>
              <a:gs pos="100000">
                <a:schemeClr val="accent1">
                  <a:lumMod val="30000"/>
                  <a:lumOff val="70000"/>
                </a:schemeClr>
              </a:gs>
            </a:gsLst>
            <a:path path="circle">
              <a:fillToRect l="100000" t="100000"/>
            </a:path>
          </a:gradFill>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indent="-571500" algn="just">
              <a:spcBef>
                <a:spcPts val="0"/>
              </a:spcBef>
            </a:pPr>
            <a:r>
              <a:rPr lang="en-GB" sz="1800" dirty="0">
                <a:latin typeface="Arial" panose="020B0604020202020204" pitchFamily="34" charset="0"/>
                <a:cs typeface="Arial" panose="020B0604020202020204" pitchFamily="34" charset="0"/>
              </a:rPr>
              <a:t>Bal, M., Kara Aydemir, A.G., </a:t>
            </a:r>
            <a:r>
              <a:rPr lang="en-GB" sz="1800" dirty="0" err="1">
                <a:latin typeface="Arial" panose="020B0604020202020204" pitchFamily="34" charset="0"/>
                <a:cs typeface="Arial" panose="020B0604020202020204" pitchFamily="34" charset="0"/>
              </a:rPr>
              <a:t>Tepetaş</a:t>
            </a:r>
            <a:r>
              <a:rPr lang="en-GB" sz="1800" dirty="0">
                <a:latin typeface="Arial" panose="020B0604020202020204" pitchFamily="34" charset="0"/>
                <a:cs typeface="Arial" panose="020B0604020202020204" pitchFamily="34" charset="0"/>
              </a:rPr>
              <a:t> Cengiz, G.Ş. and </a:t>
            </a:r>
            <a:r>
              <a:rPr lang="en-GB" sz="1800" dirty="0" err="1">
                <a:latin typeface="Arial" panose="020B0604020202020204" pitchFamily="34" charset="0"/>
                <a:cs typeface="Arial" panose="020B0604020202020204" pitchFamily="34" charset="0"/>
              </a:rPr>
              <a:t>Altındağ</a:t>
            </a:r>
            <a:r>
              <a:rPr lang="en-GB" sz="1800" dirty="0">
                <a:latin typeface="Arial" panose="020B0604020202020204" pitchFamily="34" charset="0"/>
                <a:cs typeface="Arial" panose="020B0604020202020204" pitchFamily="34" charset="0"/>
              </a:rPr>
              <a:t>, A., (2024). Examining the relationship between language development, executive function, and screen time: A systematic review. </a:t>
            </a:r>
            <a:r>
              <a:rPr lang="en-GB" sz="1800" i="1" dirty="0" err="1">
                <a:latin typeface="Arial" panose="020B0604020202020204" pitchFamily="34" charset="0"/>
                <a:cs typeface="Arial" panose="020B0604020202020204" pitchFamily="34" charset="0"/>
              </a:rPr>
              <a:t>PLoS</a:t>
            </a:r>
            <a:r>
              <a:rPr lang="en-GB" sz="1800" i="1" dirty="0">
                <a:latin typeface="Arial" panose="020B0604020202020204" pitchFamily="34" charset="0"/>
                <a:cs typeface="Arial" panose="020B0604020202020204" pitchFamily="34" charset="0"/>
              </a:rPr>
              <a:t> One</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19</a:t>
            </a:r>
            <a:r>
              <a:rPr lang="en-GB" sz="1800" dirty="0">
                <a:latin typeface="Arial" panose="020B0604020202020204" pitchFamily="34" charset="0"/>
                <a:cs typeface="Arial" panose="020B0604020202020204" pitchFamily="34" charset="0"/>
              </a:rPr>
              <a:t>(12), p.e0314540. </a:t>
            </a:r>
            <a:r>
              <a:rPr lang="en-GB" sz="1800" dirty="0">
                <a:latin typeface="Arial" panose="020B0604020202020204" pitchFamily="34" charset="0"/>
                <a:cs typeface="Arial" panose="020B0604020202020204" pitchFamily="34" charset="0"/>
                <a:hlinkClick r:id="rId7"/>
              </a:rPr>
              <a:t>https://journals.plos.org/plosone/article?id=10.1371/journal.pone.0314540</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Force, D.H.T. and Canadian Paediatric Society, (2017). Screen time and young children: Promoting health and development in a digital world. </a:t>
            </a:r>
            <a:r>
              <a:rPr lang="en-GB" sz="1800" i="1" dirty="0">
                <a:latin typeface="Arial" panose="020B0604020202020204" pitchFamily="34" charset="0"/>
                <a:cs typeface="Arial" panose="020B0604020202020204" pitchFamily="34" charset="0"/>
              </a:rPr>
              <a:t>Paediatrics &amp; Child Health</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22</a:t>
            </a:r>
            <a:r>
              <a:rPr lang="en-GB" sz="1800" dirty="0">
                <a:latin typeface="Arial" panose="020B0604020202020204" pitchFamily="34" charset="0"/>
                <a:cs typeface="Arial" panose="020B0604020202020204" pitchFamily="34" charset="0"/>
              </a:rPr>
              <a:t>(8), p.461. </a:t>
            </a:r>
            <a:r>
              <a:rPr lang="en-GB" sz="1800" dirty="0">
                <a:latin typeface="Arial" panose="020B0604020202020204" pitchFamily="34" charset="0"/>
                <a:cs typeface="Arial" panose="020B0604020202020204" pitchFamily="34" charset="0"/>
                <a:hlinkClick r:id="rId8"/>
              </a:rPr>
              <a:t>https://pmc.ncbi.nlm.nih.gov/articles/PMC5823000/</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Livingstone, S. and Franklin, K., (2018). Families with young children and ‘screen time’. </a:t>
            </a:r>
            <a:r>
              <a:rPr lang="en-GB" sz="1800" i="1" dirty="0">
                <a:latin typeface="Arial" panose="020B0604020202020204" pitchFamily="34" charset="0"/>
                <a:cs typeface="Arial" panose="020B0604020202020204" pitchFamily="34" charset="0"/>
              </a:rPr>
              <a:t>Journal of Health Visiting</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6</a:t>
            </a:r>
            <a:r>
              <a:rPr lang="en-GB" sz="1800" dirty="0">
                <a:latin typeface="Arial" panose="020B0604020202020204" pitchFamily="34" charset="0"/>
                <a:cs typeface="Arial" panose="020B0604020202020204" pitchFamily="34" charset="0"/>
              </a:rPr>
              <a:t>(9), pp.434-439. </a:t>
            </a:r>
            <a:r>
              <a:rPr lang="en-GB" sz="1800" dirty="0">
                <a:latin typeface="Arial" panose="020B0604020202020204" pitchFamily="34" charset="0"/>
                <a:cs typeface="Arial" panose="020B0604020202020204" pitchFamily="34" charset="0"/>
                <a:hlinkClick r:id="rId9"/>
              </a:rPr>
              <a:t>https://www.magonlinelibrary.com/doi/abs/10.12968/johv.2018.6.9.434</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Karani, N.F., Sher, J. and </a:t>
            </a:r>
            <a:r>
              <a:rPr lang="en-GB" sz="1800" dirty="0" err="1">
                <a:latin typeface="Arial" panose="020B0604020202020204" pitchFamily="34" charset="0"/>
                <a:cs typeface="Arial" panose="020B0604020202020204" pitchFamily="34" charset="0"/>
              </a:rPr>
              <a:t>Mophosho</a:t>
            </a:r>
            <a:r>
              <a:rPr lang="en-GB" sz="1800" dirty="0">
                <a:latin typeface="Arial" panose="020B0604020202020204" pitchFamily="34" charset="0"/>
                <a:cs typeface="Arial" panose="020B0604020202020204" pitchFamily="34" charset="0"/>
              </a:rPr>
              <a:t>, M., (2022). The influence of screen time on children’s language development: A scoping review. </a:t>
            </a:r>
            <a:r>
              <a:rPr lang="en-GB" sz="1800" i="1" dirty="0">
                <a:latin typeface="Arial" panose="020B0604020202020204" pitchFamily="34" charset="0"/>
                <a:cs typeface="Arial" panose="020B0604020202020204" pitchFamily="34" charset="0"/>
              </a:rPr>
              <a:t>South African Journal of Communication Disorders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69</a:t>
            </a:r>
            <a:r>
              <a:rPr lang="en-GB" sz="1800" dirty="0">
                <a:latin typeface="Arial" panose="020B0604020202020204" pitchFamily="34" charset="0"/>
                <a:cs typeface="Arial" panose="020B0604020202020204" pitchFamily="34" charset="0"/>
              </a:rPr>
              <a:t>(1), p.825. </a:t>
            </a:r>
            <a:r>
              <a:rPr lang="en-GB" sz="1800" dirty="0">
                <a:latin typeface="Arial" panose="020B0604020202020204" pitchFamily="34" charset="0"/>
                <a:cs typeface="Arial" panose="020B0604020202020204" pitchFamily="34" charset="0"/>
                <a:hlinkClick r:id="rId10"/>
              </a:rPr>
              <a:t>https://journals.co.za/doi/abs/10.4102/sajcd.v69i1.825</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Kuta, C., (2017). The negative impact of excessive screen time on language development in children under 6-years-old: An integrative review with screen time reduction toolkit and presentation for outpatient </a:t>
            </a:r>
            <a:r>
              <a:rPr lang="en-GB" sz="1800" dirty="0" err="1">
                <a:latin typeface="Arial" panose="020B0604020202020204" pitchFamily="34" charset="0"/>
                <a:cs typeface="Arial" panose="020B0604020202020204" pitchFamily="34" charset="0"/>
              </a:rPr>
              <a:t>pediatric</a:t>
            </a:r>
            <a:r>
              <a:rPr lang="en-GB" sz="1800" dirty="0">
                <a:latin typeface="Arial" panose="020B0604020202020204" pitchFamily="34" charset="0"/>
                <a:cs typeface="Arial" panose="020B0604020202020204" pitchFamily="34" charset="0"/>
              </a:rPr>
              <a:t> and family health providers. </a:t>
            </a:r>
            <a:r>
              <a:rPr lang="en-GB" sz="1800" dirty="0">
                <a:latin typeface="Arial" panose="020B0604020202020204" pitchFamily="34" charset="0"/>
                <a:cs typeface="Arial" panose="020B0604020202020204" pitchFamily="34" charset="0"/>
                <a:hlinkClick r:id="rId11"/>
              </a:rPr>
              <a:t>https://scholarworks.umass.edu/items/8036b029-d88e-4b44-8529-2bd7172c383d</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Madigan, S., McArthur, B.A., Anhorn, C., Eirich, R. and Christakis, D.A., (2020). Associations between screen use and child language skills: a systematic review and meta-analysis. </a:t>
            </a:r>
            <a:r>
              <a:rPr lang="en-GB" sz="1800" i="1" dirty="0">
                <a:latin typeface="Arial" panose="020B0604020202020204" pitchFamily="34" charset="0"/>
                <a:cs typeface="Arial" panose="020B0604020202020204" pitchFamily="34" charset="0"/>
              </a:rPr>
              <a:t>JAMA </a:t>
            </a:r>
            <a:r>
              <a:rPr lang="en-GB" sz="1800" i="1" dirty="0" err="1">
                <a:latin typeface="Arial" panose="020B0604020202020204" pitchFamily="34" charset="0"/>
                <a:cs typeface="Arial" panose="020B0604020202020204" pitchFamily="34" charset="0"/>
              </a:rPr>
              <a:t>pediatrics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174</a:t>
            </a:r>
            <a:r>
              <a:rPr lang="en-GB" sz="1800" dirty="0">
                <a:latin typeface="Arial" panose="020B0604020202020204" pitchFamily="34" charset="0"/>
                <a:cs typeface="Arial" panose="020B0604020202020204" pitchFamily="34" charset="0"/>
              </a:rPr>
              <a:t>(7), pp.665-675. </a:t>
            </a:r>
            <a:r>
              <a:rPr lang="en-GB" sz="1800" dirty="0">
                <a:latin typeface="Arial" panose="020B0604020202020204" pitchFamily="34" charset="0"/>
                <a:cs typeface="Arial" panose="020B0604020202020204" pitchFamily="34" charset="0"/>
                <a:hlinkClick r:id="rId12"/>
              </a:rPr>
              <a:t>https://jamanetwork.com/journals/jamapediatrics/article-abstract/2762864</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Massaroni, V., Delle Donne, V., Marra, C., Arcangeli, V. and Chieffo, D.P.R., (2023). The relationship between language and technology: how screen time affects language development in early life—a systematic review. </a:t>
            </a:r>
            <a:r>
              <a:rPr lang="en-GB" sz="1800" i="1" dirty="0">
                <a:latin typeface="Arial" panose="020B0604020202020204" pitchFamily="34" charset="0"/>
                <a:cs typeface="Arial" panose="020B0604020202020204" pitchFamily="34" charset="0"/>
              </a:rPr>
              <a:t>Brain Sciences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14</a:t>
            </a:r>
            <a:r>
              <a:rPr lang="en-GB" sz="1800" dirty="0">
                <a:latin typeface="Arial" panose="020B0604020202020204" pitchFamily="34" charset="0"/>
                <a:cs typeface="Arial" panose="020B0604020202020204" pitchFamily="34" charset="0"/>
              </a:rPr>
              <a:t>(1), p.27. </a:t>
            </a:r>
            <a:r>
              <a:rPr lang="en-GB" sz="1800" dirty="0">
                <a:latin typeface="Arial" panose="020B0604020202020204" pitchFamily="34" charset="0"/>
                <a:cs typeface="Arial" panose="020B0604020202020204" pitchFamily="34" charset="0"/>
                <a:hlinkClick r:id="rId13"/>
              </a:rPr>
              <a:t>https://www.mdpi.com/2076-3425/14/1/27</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Mallawaarachchi, S.R., Hooley, M., Sutherland-Smith, W. and Horwood, S., (2022). “You’re damned if you do, you’re damned if you don’t”: a qualitative exploration of parent motives for provision of mobile screen devices in early childhood. </a:t>
            </a:r>
            <a:r>
              <a:rPr lang="en-GB" sz="1800" i="1" dirty="0">
                <a:latin typeface="Arial" panose="020B0604020202020204" pitchFamily="34" charset="0"/>
                <a:cs typeface="Arial" panose="020B0604020202020204" pitchFamily="34" charset="0"/>
              </a:rPr>
              <a:t>BMC public health</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22</a:t>
            </a:r>
            <a:r>
              <a:rPr lang="en-GB" sz="1800" dirty="0">
                <a:latin typeface="Arial" panose="020B0604020202020204" pitchFamily="34" charset="0"/>
                <a:cs typeface="Arial" panose="020B0604020202020204" pitchFamily="34" charset="0"/>
              </a:rPr>
              <a:t>(1), p.2011. </a:t>
            </a:r>
            <a:r>
              <a:rPr lang="en-GB" sz="1800" dirty="0">
                <a:latin typeface="Arial" panose="020B0604020202020204" pitchFamily="34" charset="0"/>
                <a:cs typeface="Arial" panose="020B0604020202020204" pitchFamily="34" charset="0"/>
                <a:hlinkClick r:id="rId14"/>
              </a:rPr>
              <a:t>https://link.springer.com/article/10.1186/s12889-022-14459-0</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Nuvoli, V., Camanni, M., Mariani, I., Ponte, S., Black, M. and Lazzerini, M., (2025). Digital screen exposure in infants, children and adolescents: a systematic review of existing recommendations. </a:t>
            </a:r>
            <a:r>
              <a:rPr lang="en-GB" sz="1800" i="1" dirty="0">
                <a:latin typeface="Arial" panose="020B0604020202020204" pitchFamily="34" charset="0"/>
                <a:cs typeface="Arial" panose="020B0604020202020204" pitchFamily="34" charset="0"/>
              </a:rPr>
              <a:t>Public Health in Practice</a:t>
            </a:r>
            <a:r>
              <a:rPr lang="en-GB" sz="1800" dirty="0">
                <a:latin typeface="Arial" panose="020B0604020202020204" pitchFamily="34" charset="0"/>
                <a:cs typeface="Arial" panose="020B0604020202020204" pitchFamily="34" charset="0"/>
              </a:rPr>
              <a:t>, p.100653. </a:t>
            </a:r>
            <a:r>
              <a:rPr lang="en-GB" sz="1800" dirty="0">
                <a:latin typeface="Arial" panose="020B0604020202020204" pitchFamily="34" charset="0"/>
                <a:cs typeface="Arial" panose="020B0604020202020204" pitchFamily="34" charset="0"/>
                <a:hlinkClick r:id="rId15"/>
              </a:rPr>
              <a:t>https://www.sciencedirect.com/science/article/pii/S2666535225000722</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err="1">
                <a:latin typeface="Arial" panose="020B0604020202020204" pitchFamily="34" charset="0"/>
                <a:cs typeface="Arial" panose="020B0604020202020204" pitchFamily="34" charset="0"/>
              </a:rPr>
              <a:t>Panjeti</a:t>
            </a:r>
            <a:r>
              <a:rPr lang="en-GB" sz="1800" dirty="0">
                <a:latin typeface="Arial" panose="020B0604020202020204" pitchFamily="34" charset="0"/>
                <a:cs typeface="Arial" panose="020B0604020202020204" pitchFamily="34" charset="0"/>
              </a:rPr>
              <a:t>-Madan, V.N. and Ranganathan, P., (2023). Impact of screen time on children’s development: cognitive, language, physical, and social and emotional domains. </a:t>
            </a:r>
            <a:r>
              <a:rPr lang="en-GB" sz="1800" i="1" dirty="0">
                <a:latin typeface="Arial" panose="020B0604020202020204" pitchFamily="34" charset="0"/>
                <a:cs typeface="Arial" panose="020B0604020202020204" pitchFamily="34" charset="0"/>
              </a:rPr>
              <a:t>Multimodal Technologies and Interaction</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7</a:t>
            </a:r>
            <a:r>
              <a:rPr lang="en-GB" sz="1800" dirty="0">
                <a:latin typeface="Arial" panose="020B0604020202020204" pitchFamily="34" charset="0"/>
                <a:cs typeface="Arial" panose="020B0604020202020204" pitchFamily="34" charset="0"/>
              </a:rPr>
              <a:t>(5), p.52. </a:t>
            </a:r>
            <a:r>
              <a:rPr lang="en-GB" sz="1800" dirty="0">
                <a:latin typeface="Arial" panose="020B0604020202020204" pitchFamily="34" charset="0"/>
                <a:cs typeface="Arial" panose="020B0604020202020204" pitchFamily="34" charset="0"/>
                <a:hlinkClick r:id="rId16"/>
              </a:rPr>
              <a:t>https://www.mdpi.com/2414-4088/7/5/52</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Ponti, M., (2023). Screen time and preschool children: Promoting health and development in a digital world. </a:t>
            </a:r>
            <a:r>
              <a:rPr lang="en-GB" sz="1800" i="1" dirty="0">
                <a:latin typeface="Arial" panose="020B0604020202020204" pitchFamily="34" charset="0"/>
                <a:cs typeface="Arial" panose="020B0604020202020204" pitchFamily="34" charset="0"/>
              </a:rPr>
              <a:t>Paediatrics &amp; child health</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28</a:t>
            </a:r>
            <a:r>
              <a:rPr lang="en-GB" sz="1800" dirty="0">
                <a:latin typeface="Arial" panose="020B0604020202020204" pitchFamily="34" charset="0"/>
                <a:cs typeface="Arial" panose="020B0604020202020204" pitchFamily="34" charset="0"/>
              </a:rPr>
              <a:t>(3), pp.184-192. </a:t>
            </a:r>
            <a:r>
              <a:rPr lang="en-GB" sz="1800" dirty="0">
                <a:latin typeface="Arial" panose="020B0604020202020204" pitchFamily="34" charset="0"/>
                <a:cs typeface="Arial" panose="020B0604020202020204" pitchFamily="34" charset="0"/>
                <a:hlinkClick r:id="rId17"/>
              </a:rPr>
              <a:t>https://academic.oup.com/pch/article-abstract/28/3/184/7163632</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Radesky, J.S. and Christakis, D.A., (2016). Increased screen time: implications for early childhood development and </a:t>
            </a:r>
            <a:r>
              <a:rPr lang="en-GB" sz="1800" dirty="0" err="1">
                <a:latin typeface="Arial" panose="020B0604020202020204" pitchFamily="34" charset="0"/>
                <a:cs typeface="Arial" panose="020B0604020202020204" pitchFamily="34" charset="0"/>
              </a:rPr>
              <a:t>behavior</a:t>
            </a:r>
            <a:r>
              <a:rPr lang="en-GB" sz="1800" dirty="0">
                <a:latin typeface="Arial" panose="020B0604020202020204" pitchFamily="34" charset="0"/>
                <a:cs typeface="Arial" panose="020B0604020202020204" pitchFamily="34" charset="0"/>
              </a:rPr>
              <a:t>. </a:t>
            </a:r>
            <a:r>
              <a:rPr lang="en-GB" sz="1800" i="1" dirty="0" err="1">
                <a:latin typeface="Arial" panose="020B0604020202020204" pitchFamily="34" charset="0"/>
                <a:cs typeface="Arial" panose="020B0604020202020204" pitchFamily="34" charset="0"/>
              </a:rPr>
              <a:t>Pediatric</a:t>
            </a:r>
            <a:r>
              <a:rPr lang="en-GB" sz="1800" i="1" dirty="0">
                <a:latin typeface="Arial" panose="020B0604020202020204" pitchFamily="34" charset="0"/>
                <a:cs typeface="Arial" panose="020B0604020202020204" pitchFamily="34" charset="0"/>
              </a:rPr>
              <a:t> Clinics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63</a:t>
            </a:r>
            <a:r>
              <a:rPr lang="en-GB" sz="1800" dirty="0">
                <a:latin typeface="Arial" panose="020B0604020202020204" pitchFamily="34" charset="0"/>
                <a:cs typeface="Arial" panose="020B0604020202020204" pitchFamily="34" charset="0"/>
              </a:rPr>
              <a:t>(5), pp.827-839.</a:t>
            </a:r>
            <a:r>
              <a:rPr lang="en-US"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hlinkClick r:id="rId18"/>
              </a:rPr>
              <a:t>https://www.pediatric.theclinics.com/article/S0031-3955(16)41029-1/abstract</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Ribner, A.D. and McHarg, G., (2021). Screens across the pond: Findings from longitudinal screen time research in the US and UK. </a:t>
            </a:r>
            <a:r>
              <a:rPr lang="en-GB" sz="1800" i="1" dirty="0">
                <a:latin typeface="Arial" panose="020B0604020202020204" pitchFamily="34" charset="0"/>
                <a:cs typeface="Arial" panose="020B0604020202020204" pitchFamily="34" charset="0"/>
              </a:rPr>
              <a:t>Infant </a:t>
            </a:r>
            <a:r>
              <a:rPr lang="en-GB" sz="1800" i="1" dirty="0" err="1">
                <a:latin typeface="Arial" panose="020B0604020202020204" pitchFamily="34" charset="0"/>
                <a:cs typeface="Arial" panose="020B0604020202020204" pitchFamily="34" charset="0"/>
              </a:rPr>
              <a:t>Behavior</a:t>
            </a:r>
            <a:r>
              <a:rPr lang="en-GB" sz="1800" i="1" dirty="0">
                <a:latin typeface="Arial" panose="020B0604020202020204" pitchFamily="34" charset="0"/>
                <a:cs typeface="Arial" panose="020B0604020202020204" pitchFamily="34" charset="0"/>
              </a:rPr>
              <a:t> and Development</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63</a:t>
            </a:r>
            <a:r>
              <a:rPr lang="en-GB" sz="1800" dirty="0">
                <a:latin typeface="Arial" panose="020B0604020202020204" pitchFamily="34" charset="0"/>
                <a:cs typeface="Arial" panose="020B0604020202020204" pitchFamily="34" charset="0"/>
              </a:rPr>
              <a:t>, p.101551. </a:t>
            </a:r>
            <a:r>
              <a:rPr lang="en-GB" sz="1800" dirty="0">
                <a:latin typeface="Arial" panose="020B0604020202020204" pitchFamily="34" charset="0"/>
                <a:cs typeface="Arial" panose="020B0604020202020204" pitchFamily="34" charset="0"/>
                <a:hlinkClick r:id="rId19"/>
              </a:rPr>
              <a:t>https://www.sciencedirect.com/science/article/pii/S0163638321000266</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Wiltshire, C.A., Troller-Renfree, S.V., Giebler, M.A. and Noble, K.G., (2021). Associations among average parental educational attainment, maternal stress, and infant screen exposure at 6 months of age. </a:t>
            </a:r>
            <a:r>
              <a:rPr lang="en-GB" sz="1800" i="1" dirty="0">
                <a:latin typeface="Arial" panose="020B0604020202020204" pitchFamily="34" charset="0"/>
                <a:cs typeface="Arial" panose="020B0604020202020204" pitchFamily="34" charset="0"/>
              </a:rPr>
              <a:t>Infant </a:t>
            </a:r>
            <a:r>
              <a:rPr lang="en-GB" sz="1800" i="1" dirty="0" err="1">
                <a:latin typeface="Arial" panose="020B0604020202020204" pitchFamily="34" charset="0"/>
                <a:cs typeface="Arial" panose="020B0604020202020204" pitchFamily="34" charset="0"/>
              </a:rPr>
              <a:t>Behavior</a:t>
            </a:r>
            <a:r>
              <a:rPr lang="en-GB" sz="1800" i="1" dirty="0">
                <a:latin typeface="Arial" panose="020B0604020202020204" pitchFamily="34" charset="0"/>
                <a:cs typeface="Arial" panose="020B0604020202020204" pitchFamily="34" charset="0"/>
              </a:rPr>
              <a:t> and Development</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65</a:t>
            </a:r>
            <a:r>
              <a:rPr lang="en-GB" sz="1800" dirty="0">
                <a:latin typeface="Arial" panose="020B0604020202020204" pitchFamily="34" charset="0"/>
                <a:cs typeface="Arial" panose="020B0604020202020204" pitchFamily="34" charset="0"/>
              </a:rPr>
              <a:t>, p.101644. </a:t>
            </a:r>
            <a:r>
              <a:rPr lang="en-GB" sz="1800" dirty="0">
                <a:latin typeface="Arial" panose="020B0604020202020204" pitchFamily="34" charset="0"/>
                <a:cs typeface="Arial" panose="020B0604020202020204" pitchFamily="34" charset="0"/>
                <a:hlinkClick r:id="rId20"/>
              </a:rPr>
              <a:t>https://www.sciencedirect.com/science/article/pii/S0163638321001181</a:t>
            </a:r>
            <a:endParaRPr lang="en-US" sz="1800" dirty="0">
              <a:latin typeface="Arial" panose="020B0604020202020204" pitchFamily="34" charset="0"/>
              <a:cs typeface="Arial" panose="020B0604020202020204" pitchFamily="34" charset="0"/>
            </a:endParaRPr>
          </a:p>
          <a:p>
            <a:pPr indent="-571500" algn="just">
              <a:spcBef>
                <a:spcPts val="0"/>
              </a:spcBef>
            </a:pPr>
            <a:r>
              <a:rPr lang="en-GB" sz="1800" dirty="0">
                <a:latin typeface="Arial" panose="020B0604020202020204" pitchFamily="34" charset="0"/>
                <a:cs typeface="Arial" panose="020B0604020202020204" pitchFamily="34" charset="0"/>
              </a:rPr>
              <a:t>Xie, W., Lu, J. and Lin, X., (2024). Is screen exposure beneficial or detrimental to language development in infants and toddlers? A meta-analysis. </a:t>
            </a:r>
            <a:r>
              <a:rPr lang="en-GB" sz="1800" i="1" dirty="0">
                <a:latin typeface="Arial" panose="020B0604020202020204" pitchFamily="34" charset="0"/>
                <a:cs typeface="Arial" panose="020B0604020202020204" pitchFamily="34" charset="0"/>
              </a:rPr>
              <a:t>Early Child Development and Care</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194</a:t>
            </a:r>
            <a:r>
              <a:rPr lang="en-GB" sz="1800" dirty="0">
                <a:latin typeface="Arial" panose="020B0604020202020204" pitchFamily="34" charset="0"/>
                <a:cs typeface="Arial" panose="020B0604020202020204" pitchFamily="34" charset="0"/>
              </a:rPr>
              <a:t>(4), pp.606-623. </a:t>
            </a:r>
            <a:r>
              <a:rPr lang="en-GB" sz="1800" dirty="0">
                <a:latin typeface="Arial" panose="020B0604020202020204" pitchFamily="34" charset="0"/>
                <a:cs typeface="Arial" panose="020B0604020202020204" pitchFamily="34" charset="0"/>
                <a:hlinkClick r:id="rId21"/>
              </a:rPr>
              <a:t>https://www.tandfonline.com/doi/abs/10.1080/03004430.2024.2349622</a:t>
            </a:r>
            <a:endParaRPr lang="en-GB" sz="1800" dirty="0">
              <a:latin typeface="Arial" panose="020B0604020202020204" pitchFamily="34" charset="0"/>
              <a:cs typeface="Arial" panose="020B0604020202020204" pitchFamily="34" charset="0"/>
            </a:endParaRPr>
          </a:p>
        </p:txBody>
      </p:sp>
      <p:sp>
        <p:nvSpPr>
          <p:cNvPr id="14" name="Text Placeholder 8">
            <a:extLst>
              <a:ext uri="{FF2B5EF4-FFF2-40B4-BE49-F238E27FC236}">
                <a16:creationId xmlns:a16="http://schemas.microsoft.com/office/drawing/2014/main" id="{571713F4-BFE4-71C9-ECE4-753EFEDD466A}"/>
              </a:ext>
            </a:extLst>
          </p:cNvPr>
          <p:cNvSpPr txBox="1">
            <a:spLocks/>
          </p:cNvSpPr>
          <p:nvPr/>
        </p:nvSpPr>
        <p:spPr>
          <a:xfrm>
            <a:off x="33431110" y="15023985"/>
            <a:ext cx="10047018" cy="738656"/>
          </a:xfrm>
          <a:prstGeom prst="rect">
            <a:avLst/>
          </a:prstGeom>
          <a:solidFill>
            <a:srgbClr val="F1D906"/>
          </a:solid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US" sz="3600" dirty="0">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1">
      <a:majorFont>
        <a:latin typeface="Arial Black"/>
        <a:ea typeface=""/>
        <a:cs typeface="Shruti"/>
      </a:majorFont>
      <a:minorFont>
        <a:latin typeface="Arial"/>
        <a:ea typeface=""/>
        <a:cs typeface="Shruti"/>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3073</TotalTime>
  <Words>1836</Words>
  <Application>Microsoft Office PowerPoint</Application>
  <PresentationFormat>Custom</PresentationFormat>
  <Paragraphs>61</Paragraphs>
  <Slides>2</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Amasis MT Pro Black</vt: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DARSHANKUMAR PATEL  STUDENT NUMBER: 2515501 TUTOR NAME:- OLUWADAMILOLA TAYO MODULE NAME :- PRACTICE-BASED RESEARCH MODULE CODE:- LCHS7008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Darshan Patel</cp:lastModifiedBy>
  <cp:revision>143</cp:revision>
  <cp:lastPrinted>2015-06-29T17:31:11Z</cp:lastPrinted>
  <dcterms:created xsi:type="dcterms:W3CDTF">2012-02-03T19:11:35Z</dcterms:created>
  <dcterms:modified xsi:type="dcterms:W3CDTF">2026-07-03T08:22:54Z</dcterms:modified>
</cp:coreProperties>
</file>