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5" autoAdjust="0"/>
    <p:restoredTop sz="94660"/>
  </p:normalViewPr>
  <p:slideViewPr>
    <p:cSldViewPr snapToGrid="0">
      <p:cViewPr varScale="1">
        <p:scale>
          <a:sx n="78" d="100"/>
          <a:sy n="78" d="100"/>
        </p:scale>
        <p:origin x="835"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1841F5-84D6-481E-96CB-76B0622150F3}" type="doc">
      <dgm:prSet loTypeId="urn:microsoft.com/office/officeart/2016/7/layout/LinearArrowProcessNumbered" loCatId="process" qsTypeId="urn:microsoft.com/office/officeart/2005/8/quickstyle/simple1" qsCatId="simple" csTypeId="urn:microsoft.com/office/officeart/2005/8/colors/accent0_3" csCatId="mainScheme"/>
      <dgm:spPr/>
      <dgm:t>
        <a:bodyPr/>
        <a:lstStyle/>
        <a:p>
          <a:endParaRPr lang="en-US"/>
        </a:p>
      </dgm:t>
    </dgm:pt>
    <dgm:pt modelId="{7E2A5960-20C7-4A4F-B2C7-765ABC04DCD8}">
      <dgm:prSet custT="1"/>
      <dgm:spPr/>
      <dgm:t>
        <a:bodyPr/>
        <a:lstStyle/>
        <a:p>
          <a:r>
            <a:rPr lang="en-GB" sz="1200">
              <a:latin typeface="Times New Roman" panose="02020603050405020304" pitchFamily="18" charset="0"/>
              <a:cs typeface="Times New Roman" panose="02020603050405020304" pitchFamily="18" charset="0"/>
            </a:rPr>
            <a:t>This event can work as an impactful initiative to promote Equality, Diversity, and Inclusion in the hospitality industry. </a:t>
          </a:r>
          <a:endParaRPr lang="en-US" sz="1200">
            <a:latin typeface="Times New Roman" panose="02020603050405020304" pitchFamily="18" charset="0"/>
            <a:cs typeface="Times New Roman" panose="02020603050405020304" pitchFamily="18" charset="0"/>
          </a:endParaRPr>
        </a:p>
      </dgm:t>
    </dgm:pt>
    <dgm:pt modelId="{3AF0668B-7E64-42CD-B429-57DA4F1AD773}" type="parTrans" cxnId="{0C3C6C9A-7DB9-4011-B6A3-7F5A4541B1CA}">
      <dgm:prSet/>
      <dgm:spPr/>
      <dgm:t>
        <a:bodyPr/>
        <a:lstStyle/>
        <a:p>
          <a:endParaRPr lang="en-US"/>
        </a:p>
      </dgm:t>
    </dgm:pt>
    <dgm:pt modelId="{084B7A36-89D1-424D-A265-67DE4A40B41E}" type="sibTrans" cxnId="{0C3C6C9A-7DB9-4011-B6A3-7F5A4541B1CA}">
      <dgm:prSet phldrT="1"/>
      <dgm:spPr/>
      <dgm:t>
        <a:bodyPr/>
        <a:lstStyle/>
        <a:p>
          <a:r>
            <a:rPr lang="en-US"/>
            <a:t>1</a:t>
          </a:r>
        </a:p>
      </dgm:t>
    </dgm:pt>
    <dgm:pt modelId="{138B70A4-DB9C-4F2F-BBAD-FDC6E742870E}">
      <dgm:prSet custT="1"/>
      <dgm:spPr/>
      <dgm:t>
        <a:bodyPr/>
        <a:lstStyle/>
        <a:p>
          <a:r>
            <a:rPr lang="en-GB" sz="1200" dirty="0">
              <a:latin typeface="Times New Roman" panose="02020603050405020304" pitchFamily="18" charset="0"/>
              <a:cs typeface="Times New Roman" panose="02020603050405020304" pitchFamily="18" charset="0"/>
            </a:rPr>
            <a:t>It is a feasible event since it includes potential strategic planning and financially profitable outcomes in the end.</a:t>
          </a:r>
          <a:endParaRPr lang="en-US" sz="1200" dirty="0">
            <a:latin typeface="Times New Roman" panose="02020603050405020304" pitchFamily="18" charset="0"/>
            <a:cs typeface="Times New Roman" panose="02020603050405020304" pitchFamily="18" charset="0"/>
          </a:endParaRPr>
        </a:p>
      </dgm:t>
    </dgm:pt>
    <dgm:pt modelId="{A7553259-0C21-4E30-AFE0-CEAAAB6D31EB}" type="parTrans" cxnId="{CA7F0709-94DB-4CBE-8501-0C3CD41910D8}">
      <dgm:prSet/>
      <dgm:spPr/>
      <dgm:t>
        <a:bodyPr/>
        <a:lstStyle/>
        <a:p>
          <a:endParaRPr lang="en-US"/>
        </a:p>
      </dgm:t>
    </dgm:pt>
    <dgm:pt modelId="{BD11DBDE-7B8C-41C9-966E-DBB2332F7A5C}" type="sibTrans" cxnId="{CA7F0709-94DB-4CBE-8501-0C3CD41910D8}">
      <dgm:prSet phldrT="2"/>
      <dgm:spPr/>
      <dgm:t>
        <a:bodyPr/>
        <a:lstStyle/>
        <a:p>
          <a:r>
            <a:rPr lang="en-US"/>
            <a:t>2</a:t>
          </a:r>
        </a:p>
      </dgm:t>
    </dgm:pt>
    <dgm:pt modelId="{E18D2A39-0816-44B7-BB47-78D2F5952E62}">
      <dgm:prSet custT="1"/>
      <dgm:spPr/>
      <dgm:t>
        <a:bodyPr/>
        <a:lstStyle/>
        <a:p>
          <a:r>
            <a:rPr lang="en-GB" sz="1200">
              <a:latin typeface="Times New Roman" panose="02020603050405020304" pitchFamily="18" charset="0"/>
              <a:cs typeface="Times New Roman" panose="02020603050405020304" pitchFamily="18" charset="0"/>
            </a:rPr>
            <a:t>It specifically targets mid to senior-level managers, HR professionals, and Diversity officers to foster actionable strategies in the future. </a:t>
          </a:r>
          <a:endParaRPr lang="en-US" sz="1200">
            <a:latin typeface="Times New Roman" panose="02020603050405020304" pitchFamily="18" charset="0"/>
            <a:cs typeface="Times New Roman" panose="02020603050405020304" pitchFamily="18" charset="0"/>
          </a:endParaRPr>
        </a:p>
      </dgm:t>
    </dgm:pt>
    <dgm:pt modelId="{F0C1FAF1-FE05-4B1C-A1C3-EAC6B6D2E5E0}" type="parTrans" cxnId="{A051CE83-A72E-427F-8820-0488E55335C9}">
      <dgm:prSet/>
      <dgm:spPr/>
      <dgm:t>
        <a:bodyPr/>
        <a:lstStyle/>
        <a:p>
          <a:endParaRPr lang="en-US"/>
        </a:p>
      </dgm:t>
    </dgm:pt>
    <dgm:pt modelId="{1FE6CE70-6993-4D03-A546-E77FDB2CE25F}" type="sibTrans" cxnId="{A051CE83-A72E-427F-8820-0488E55335C9}">
      <dgm:prSet phldrT="3"/>
      <dgm:spPr/>
      <dgm:t>
        <a:bodyPr/>
        <a:lstStyle/>
        <a:p>
          <a:r>
            <a:rPr lang="en-US"/>
            <a:t>3</a:t>
          </a:r>
        </a:p>
      </dgm:t>
    </dgm:pt>
    <dgm:pt modelId="{07623C16-425D-404F-AFC8-501ED990FE37}">
      <dgm:prSet custT="1"/>
      <dgm:spPr/>
      <dgm:t>
        <a:bodyPr/>
        <a:lstStyle/>
        <a:p>
          <a:r>
            <a:rPr lang="en-GB" sz="1200">
              <a:latin typeface="Times New Roman" panose="02020603050405020304" pitchFamily="18" charset="0"/>
              <a:cs typeface="Times New Roman" panose="02020603050405020304" pitchFamily="18" charset="0"/>
            </a:rPr>
            <a:t>The predicted profitability is £27,500, which showcases the financial viability of the event. </a:t>
          </a:r>
          <a:endParaRPr lang="en-US" sz="1200">
            <a:latin typeface="Times New Roman" panose="02020603050405020304" pitchFamily="18" charset="0"/>
            <a:cs typeface="Times New Roman" panose="02020603050405020304" pitchFamily="18" charset="0"/>
          </a:endParaRPr>
        </a:p>
      </dgm:t>
    </dgm:pt>
    <dgm:pt modelId="{C2C47672-0EED-4863-A06A-FE93FFC051FF}" type="parTrans" cxnId="{635FF6BC-A053-4799-8573-5E6F60CC1C43}">
      <dgm:prSet/>
      <dgm:spPr/>
      <dgm:t>
        <a:bodyPr/>
        <a:lstStyle/>
        <a:p>
          <a:endParaRPr lang="en-US"/>
        </a:p>
      </dgm:t>
    </dgm:pt>
    <dgm:pt modelId="{136585C2-67B7-4B84-B91A-42705C0270DA}" type="sibTrans" cxnId="{635FF6BC-A053-4799-8573-5E6F60CC1C43}">
      <dgm:prSet phldrT="4"/>
      <dgm:spPr/>
      <dgm:t>
        <a:bodyPr/>
        <a:lstStyle/>
        <a:p>
          <a:r>
            <a:rPr lang="en-US"/>
            <a:t>4</a:t>
          </a:r>
        </a:p>
      </dgm:t>
    </dgm:pt>
    <dgm:pt modelId="{FCC8D1AE-6DA8-446D-87FA-2F9EA6E2CF8E}">
      <dgm:prSet custT="1"/>
      <dgm:spPr/>
      <dgm:t>
        <a:bodyPr/>
        <a:lstStyle/>
        <a:p>
          <a:r>
            <a:rPr lang="en-GB" sz="1200">
              <a:latin typeface="Times New Roman" panose="02020603050405020304" pitchFamily="18" charset="0"/>
              <a:cs typeface="Times New Roman" panose="02020603050405020304" pitchFamily="18" charset="0"/>
            </a:rPr>
            <a:t>With educational and networking opportunities, this event can be impactful </a:t>
          </a:r>
          <a:endParaRPr lang="en-US" sz="1200">
            <a:latin typeface="Times New Roman" panose="02020603050405020304" pitchFamily="18" charset="0"/>
            <a:cs typeface="Times New Roman" panose="02020603050405020304" pitchFamily="18" charset="0"/>
          </a:endParaRPr>
        </a:p>
      </dgm:t>
    </dgm:pt>
    <dgm:pt modelId="{303D0522-2CF0-455D-9A77-E8032B269FB7}" type="parTrans" cxnId="{2746A9E1-AF76-40B8-811E-E45F043298AA}">
      <dgm:prSet/>
      <dgm:spPr/>
      <dgm:t>
        <a:bodyPr/>
        <a:lstStyle/>
        <a:p>
          <a:endParaRPr lang="en-US"/>
        </a:p>
      </dgm:t>
    </dgm:pt>
    <dgm:pt modelId="{46C26AC1-6DBB-4E8D-B9B2-D7579A1071EE}" type="sibTrans" cxnId="{2746A9E1-AF76-40B8-811E-E45F043298AA}">
      <dgm:prSet phldrT="5"/>
      <dgm:spPr/>
      <dgm:t>
        <a:bodyPr/>
        <a:lstStyle/>
        <a:p>
          <a:r>
            <a:rPr lang="en-US"/>
            <a:t>5</a:t>
          </a:r>
        </a:p>
      </dgm:t>
    </dgm:pt>
    <dgm:pt modelId="{29CDD1C9-A188-411E-B71B-F91998EE3140}">
      <dgm:prSet custT="1"/>
      <dgm:spPr/>
      <dgm:t>
        <a:bodyPr/>
        <a:lstStyle/>
        <a:p>
          <a:r>
            <a:rPr lang="en-GB" sz="1200" dirty="0">
              <a:latin typeface="Times New Roman" panose="02020603050405020304" pitchFamily="18" charset="0"/>
              <a:cs typeface="Times New Roman" panose="02020603050405020304" pitchFamily="18" charset="0"/>
            </a:rPr>
            <a:t>It can provide long-term educational and awareness benefits to promote inclusive leadership across the UK-based hospitality industry. </a:t>
          </a:r>
          <a:endParaRPr lang="en-US" sz="1200" dirty="0">
            <a:latin typeface="Times New Roman" panose="02020603050405020304" pitchFamily="18" charset="0"/>
            <a:cs typeface="Times New Roman" panose="02020603050405020304" pitchFamily="18" charset="0"/>
          </a:endParaRPr>
        </a:p>
      </dgm:t>
    </dgm:pt>
    <dgm:pt modelId="{5A8EC6B9-8458-4F68-BFD8-286BD25EBFA0}" type="parTrans" cxnId="{960377C8-D768-47CD-A93F-A09C7D0CB733}">
      <dgm:prSet/>
      <dgm:spPr/>
      <dgm:t>
        <a:bodyPr/>
        <a:lstStyle/>
        <a:p>
          <a:endParaRPr lang="en-US"/>
        </a:p>
      </dgm:t>
    </dgm:pt>
    <dgm:pt modelId="{D3699F14-0DAB-4A9A-A9B2-39603988CA19}" type="sibTrans" cxnId="{960377C8-D768-47CD-A93F-A09C7D0CB733}">
      <dgm:prSet phldrT="6"/>
      <dgm:spPr/>
      <dgm:t>
        <a:bodyPr/>
        <a:lstStyle/>
        <a:p>
          <a:r>
            <a:rPr lang="en-US"/>
            <a:t>6</a:t>
          </a:r>
        </a:p>
      </dgm:t>
    </dgm:pt>
    <dgm:pt modelId="{A6036018-D65D-4045-9903-5DC8442A8FCE}" type="pres">
      <dgm:prSet presAssocID="{4C1841F5-84D6-481E-96CB-76B0622150F3}" presName="linearFlow" presStyleCnt="0">
        <dgm:presLayoutVars>
          <dgm:dir/>
          <dgm:animLvl val="lvl"/>
          <dgm:resizeHandles val="exact"/>
        </dgm:presLayoutVars>
      </dgm:prSet>
      <dgm:spPr/>
    </dgm:pt>
    <dgm:pt modelId="{E9B01760-F641-4034-AE9C-5F97BEC4FA04}" type="pres">
      <dgm:prSet presAssocID="{7E2A5960-20C7-4A4F-B2C7-765ABC04DCD8}" presName="compositeNode" presStyleCnt="0"/>
      <dgm:spPr/>
    </dgm:pt>
    <dgm:pt modelId="{EF127FEA-C298-4DCE-B5F0-0FD30FD4C260}" type="pres">
      <dgm:prSet presAssocID="{7E2A5960-20C7-4A4F-B2C7-765ABC04DCD8}" presName="parTx" presStyleLbl="node1" presStyleIdx="0" presStyleCnt="0">
        <dgm:presLayoutVars>
          <dgm:chMax val="0"/>
          <dgm:chPref val="0"/>
          <dgm:bulletEnabled val="1"/>
        </dgm:presLayoutVars>
      </dgm:prSet>
      <dgm:spPr/>
    </dgm:pt>
    <dgm:pt modelId="{13903EA8-C550-48E9-A7DC-62B58DFC5A69}" type="pres">
      <dgm:prSet presAssocID="{7E2A5960-20C7-4A4F-B2C7-765ABC04DCD8}" presName="parSh" presStyleCnt="0"/>
      <dgm:spPr/>
    </dgm:pt>
    <dgm:pt modelId="{9C1B6C4B-895E-4D21-B548-DDDDC57E4754}" type="pres">
      <dgm:prSet presAssocID="{7E2A5960-20C7-4A4F-B2C7-765ABC04DCD8}" presName="lineNode" presStyleLbl="alignAccFollowNode1" presStyleIdx="0" presStyleCnt="18"/>
      <dgm:spPr/>
    </dgm:pt>
    <dgm:pt modelId="{1E3FAE40-8D51-44F1-BA80-9BABED45F462}" type="pres">
      <dgm:prSet presAssocID="{7E2A5960-20C7-4A4F-B2C7-765ABC04DCD8}" presName="lineArrowNode" presStyleLbl="alignAccFollowNode1" presStyleIdx="1" presStyleCnt="18"/>
      <dgm:spPr/>
    </dgm:pt>
    <dgm:pt modelId="{A21263BE-25F3-457A-A43E-84A6F98691AE}" type="pres">
      <dgm:prSet presAssocID="{084B7A36-89D1-424D-A265-67DE4A40B41E}" presName="sibTransNodeCircle" presStyleLbl="alignNode1" presStyleIdx="0" presStyleCnt="6">
        <dgm:presLayoutVars>
          <dgm:chMax val="0"/>
          <dgm:bulletEnabled/>
        </dgm:presLayoutVars>
      </dgm:prSet>
      <dgm:spPr/>
    </dgm:pt>
    <dgm:pt modelId="{4E7B2B16-8B13-4F0F-93D8-AC812B8FBF4C}" type="pres">
      <dgm:prSet presAssocID="{084B7A36-89D1-424D-A265-67DE4A40B41E}" presName="spacerBetweenCircleAndCallout" presStyleCnt="0">
        <dgm:presLayoutVars/>
      </dgm:prSet>
      <dgm:spPr/>
    </dgm:pt>
    <dgm:pt modelId="{9B008F8F-441D-4311-A873-39425447BCC9}" type="pres">
      <dgm:prSet presAssocID="{7E2A5960-20C7-4A4F-B2C7-765ABC04DCD8}" presName="nodeText" presStyleLbl="alignAccFollowNode1" presStyleIdx="2" presStyleCnt="18">
        <dgm:presLayoutVars>
          <dgm:bulletEnabled val="1"/>
        </dgm:presLayoutVars>
      </dgm:prSet>
      <dgm:spPr/>
    </dgm:pt>
    <dgm:pt modelId="{A3628864-CAD8-492C-9E93-0D9D1F8D4B5F}" type="pres">
      <dgm:prSet presAssocID="{084B7A36-89D1-424D-A265-67DE4A40B41E}" presName="sibTransComposite" presStyleCnt="0"/>
      <dgm:spPr/>
    </dgm:pt>
    <dgm:pt modelId="{712AD631-AA5B-4288-80C1-64702216F8FD}" type="pres">
      <dgm:prSet presAssocID="{138B70A4-DB9C-4F2F-BBAD-FDC6E742870E}" presName="compositeNode" presStyleCnt="0"/>
      <dgm:spPr/>
    </dgm:pt>
    <dgm:pt modelId="{D9992275-4523-48B3-AE0D-2E77C7DC83B8}" type="pres">
      <dgm:prSet presAssocID="{138B70A4-DB9C-4F2F-BBAD-FDC6E742870E}" presName="parTx" presStyleLbl="node1" presStyleIdx="0" presStyleCnt="0">
        <dgm:presLayoutVars>
          <dgm:chMax val="0"/>
          <dgm:chPref val="0"/>
          <dgm:bulletEnabled val="1"/>
        </dgm:presLayoutVars>
      </dgm:prSet>
      <dgm:spPr/>
    </dgm:pt>
    <dgm:pt modelId="{BAEB9541-F0E1-4EC9-9AC1-3520D25F5053}" type="pres">
      <dgm:prSet presAssocID="{138B70A4-DB9C-4F2F-BBAD-FDC6E742870E}" presName="parSh" presStyleCnt="0"/>
      <dgm:spPr/>
    </dgm:pt>
    <dgm:pt modelId="{C75FDF4D-8723-4844-B4B2-04038D69A794}" type="pres">
      <dgm:prSet presAssocID="{138B70A4-DB9C-4F2F-BBAD-FDC6E742870E}" presName="lineNode" presStyleLbl="alignAccFollowNode1" presStyleIdx="3" presStyleCnt="18"/>
      <dgm:spPr/>
    </dgm:pt>
    <dgm:pt modelId="{18F0F344-D095-4156-BE1B-A4C72A311E3B}" type="pres">
      <dgm:prSet presAssocID="{138B70A4-DB9C-4F2F-BBAD-FDC6E742870E}" presName="lineArrowNode" presStyleLbl="alignAccFollowNode1" presStyleIdx="4" presStyleCnt="18"/>
      <dgm:spPr/>
    </dgm:pt>
    <dgm:pt modelId="{0FFC71B1-7A86-46FB-A248-73EF85B73A3D}" type="pres">
      <dgm:prSet presAssocID="{BD11DBDE-7B8C-41C9-966E-DBB2332F7A5C}" presName="sibTransNodeCircle" presStyleLbl="alignNode1" presStyleIdx="1" presStyleCnt="6">
        <dgm:presLayoutVars>
          <dgm:chMax val="0"/>
          <dgm:bulletEnabled/>
        </dgm:presLayoutVars>
      </dgm:prSet>
      <dgm:spPr/>
    </dgm:pt>
    <dgm:pt modelId="{2D78ADC8-1CE5-4A5A-B18B-B414BE3A7BB7}" type="pres">
      <dgm:prSet presAssocID="{BD11DBDE-7B8C-41C9-966E-DBB2332F7A5C}" presName="spacerBetweenCircleAndCallout" presStyleCnt="0">
        <dgm:presLayoutVars/>
      </dgm:prSet>
      <dgm:spPr/>
    </dgm:pt>
    <dgm:pt modelId="{E8D8F1FD-D7FA-4919-AFE9-AA4E79478817}" type="pres">
      <dgm:prSet presAssocID="{138B70A4-DB9C-4F2F-BBAD-FDC6E742870E}" presName="nodeText" presStyleLbl="alignAccFollowNode1" presStyleIdx="5" presStyleCnt="18">
        <dgm:presLayoutVars>
          <dgm:bulletEnabled val="1"/>
        </dgm:presLayoutVars>
      </dgm:prSet>
      <dgm:spPr/>
    </dgm:pt>
    <dgm:pt modelId="{587AC7C1-3139-45DE-A9A9-B2D3B3F741FA}" type="pres">
      <dgm:prSet presAssocID="{BD11DBDE-7B8C-41C9-966E-DBB2332F7A5C}" presName="sibTransComposite" presStyleCnt="0"/>
      <dgm:spPr/>
    </dgm:pt>
    <dgm:pt modelId="{FB323B8A-159B-4A0E-AEC4-1C0F5FC796D1}" type="pres">
      <dgm:prSet presAssocID="{E18D2A39-0816-44B7-BB47-78D2F5952E62}" presName="compositeNode" presStyleCnt="0"/>
      <dgm:spPr/>
    </dgm:pt>
    <dgm:pt modelId="{D195B432-921E-4756-AC3A-2928F05A3059}" type="pres">
      <dgm:prSet presAssocID="{E18D2A39-0816-44B7-BB47-78D2F5952E62}" presName="parTx" presStyleLbl="node1" presStyleIdx="0" presStyleCnt="0">
        <dgm:presLayoutVars>
          <dgm:chMax val="0"/>
          <dgm:chPref val="0"/>
          <dgm:bulletEnabled val="1"/>
        </dgm:presLayoutVars>
      </dgm:prSet>
      <dgm:spPr/>
    </dgm:pt>
    <dgm:pt modelId="{CB851596-BFE2-41D2-BE00-7DD8D00C449F}" type="pres">
      <dgm:prSet presAssocID="{E18D2A39-0816-44B7-BB47-78D2F5952E62}" presName="parSh" presStyleCnt="0"/>
      <dgm:spPr/>
    </dgm:pt>
    <dgm:pt modelId="{F2284D3E-3FFE-4D8B-A52A-E41A9360EDD4}" type="pres">
      <dgm:prSet presAssocID="{E18D2A39-0816-44B7-BB47-78D2F5952E62}" presName="lineNode" presStyleLbl="alignAccFollowNode1" presStyleIdx="6" presStyleCnt="18"/>
      <dgm:spPr/>
    </dgm:pt>
    <dgm:pt modelId="{D66FE19E-4A18-474C-A2CC-53A5DB15940A}" type="pres">
      <dgm:prSet presAssocID="{E18D2A39-0816-44B7-BB47-78D2F5952E62}" presName="lineArrowNode" presStyleLbl="alignAccFollowNode1" presStyleIdx="7" presStyleCnt="18"/>
      <dgm:spPr/>
    </dgm:pt>
    <dgm:pt modelId="{B1FF519A-4C20-48B7-95F2-BCB30151AAE9}" type="pres">
      <dgm:prSet presAssocID="{1FE6CE70-6993-4D03-A546-E77FDB2CE25F}" presName="sibTransNodeCircle" presStyleLbl="alignNode1" presStyleIdx="2" presStyleCnt="6">
        <dgm:presLayoutVars>
          <dgm:chMax val="0"/>
          <dgm:bulletEnabled/>
        </dgm:presLayoutVars>
      </dgm:prSet>
      <dgm:spPr/>
    </dgm:pt>
    <dgm:pt modelId="{72E28BEA-F16D-4626-A55C-732BA5190BD1}" type="pres">
      <dgm:prSet presAssocID="{1FE6CE70-6993-4D03-A546-E77FDB2CE25F}" presName="spacerBetweenCircleAndCallout" presStyleCnt="0">
        <dgm:presLayoutVars/>
      </dgm:prSet>
      <dgm:spPr/>
    </dgm:pt>
    <dgm:pt modelId="{1AEB3A03-E241-4C53-9581-1FDC6664DDD9}" type="pres">
      <dgm:prSet presAssocID="{E18D2A39-0816-44B7-BB47-78D2F5952E62}" presName="nodeText" presStyleLbl="alignAccFollowNode1" presStyleIdx="8" presStyleCnt="18">
        <dgm:presLayoutVars>
          <dgm:bulletEnabled val="1"/>
        </dgm:presLayoutVars>
      </dgm:prSet>
      <dgm:spPr/>
    </dgm:pt>
    <dgm:pt modelId="{42149E83-DEE3-469C-9643-A6997A02E53E}" type="pres">
      <dgm:prSet presAssocID="{1FE6CE70-6993-4D03-A546-E77FDB2CE25F}" presName="sibTransComposite" presStyleCnt="0"/>
      <dgm:spPr/>
    </dgm:pt>
    <dgm:pt modelId="{5BC186C2-3C8E-4E66-A5A2-10298CBDACA7}" type="pres">
      <dgm:prSet presAssocID="{07623C16-425D-404F-AFC8-501ED990FE37}" presName="compositeNode" presStyleCnt="0"/>
      <dgm:spPr/>
    </dgm:pt>
    <dgm:pt modelId="{06008B2E-D1FB-422D-B6E3-914BAF7DD780}" type="pres">
      <dgm:prSet presAssocID="{07623C16-425D-404F-AFC8-501ED990FE37}" presName="parTx" presStyleLbl="node1" presStyleIdx="0" presStyleCnt="0">
        <dgm:presLayoutVars>
          <dgm:chMax val="0"/>
          <dgm:chPref val="0"/>
          <dgm:bulletEnabled val="1"/>
        </dgm:presLayoutVars>
      </dgm:prSet>
      <dgm:spPr/>
    </dgm:pt>
    <dgm:pt modelId="{6AF8D15E-F494-40BF-AF70-2A6A2E3081E3}" type="pres">
      <dgm:prSet presAssocID="{07623C16-425D-404F-AFC8-501ED990FE37}" presName="parSh" presStyleCnt="0"/>
      <dgm:spPr/>
    </dgm:pt>
    <dgm:pt modelId="{0F608CA9-7938-4E04-9615-84C782541C7C}" type="pres">
      <dgm:prSet presAssocID="{07623C16-425D-404F-AFC8-501ED990FE37}" presName="lineNode" presStyleLbl="alignAccFollowNode1" presStyleIdx="9" presStyleCnt="18"/>
      <dgm:spPr/>
    </dgm:pt>
    <dgm:pt modelId="{25C38A07-35F0-4F86-BA53-BE5E705F938B}" type="pres">
      <dgm:prSet presAssocID="{07623C16-425D-404F-AFC8-501ED990FE37}" presName="lineArrowNode" presStyleLbl="alignAccFollowNode1" presStyleIdx="10" presStyleCnt="18"/>
      <dgm:spPr/>
    </dgm:pt>
    <dgm:pt modelId="{AAC5BA53-E253-4677-BE60-D53E823B07C4}" type="pres">
      <dgm:prSet presAssocID="{136585C2-67B7-4B84-B91A-42705C0270DA}" presName="sibTransNodeCircle" presStyleLbl="alignNode1" presStyleIdx="3" presStyleCnt="6">
        <dgm:presLayoutVars>
          <dgm:chMax val="0"/>
          <dgm:bulletEnabled/>
        </dgm:presLayoutVars>
      </dgm:prSet>
      <dgm:spPr/>
    </dgm:pt>
    <dgm:pt modelId="{D33E346A-56EA-4D7D-B1F8-FA744786B2D7}" type="pres">
      <dgm:prSet presAssocID="{136585C2-67B7-4B84-B91A-42705C0270DA}" presName="spacerBetweenCircleAndCallout" presStyleCnt="0">
        <dgm:presLayoutVars/>
      </dgm:prSet>
      <dgm:spPr/>
    </dgm:pt>
    <dgm:pt modelId="{0E8DD4E6-95BD-4BA5-A396-EC3869FDF888}" type="pres">
      <dgm:prSet presAssocID="{07623C16-425D-404F-AFC8-501ED990FE37}" presName="nodeText" presStyleLbl="alignAccFollowNode1" presStyleIdx="11" presStyleCnt="18">
        <dgm:presLayoutVars>
          <dgm:bulletEnabled val="1"/>
        </dgm:presLayoutVars>
      </dgm:prSet>
      <dgm:spPr/>
    </dgm:pt>
    <dgm:pt modelId="{B10C17DC-B864-4D6C-A975-4BE0707923C7}" type="pres">
      <dgm:prSet presAssocID="{136585C2-67B7-4B84-B91A-42705C0270DA}" presName="sibTransComposite" presStyleCnt="0"/>
      <dgm:spPr/>
    </dgm:pt>
    <dgm:pt modelId="{E5EFA17F-5AE8-4DD0-B39A-E82E89C1B671}" type="pres">
      <dgm:prSet presAssocID="{FCC8D1AE-6DA8-446D-87FA-2F9EA6E2CF8E}" presName="compositeNode" presStyleCnt="0"/>
      <dgm:spPr/>
    </dgm:pt>
    <dgm:pt modelId="{A6DEA1F6-F83C-4B42-9390-50A1F6F8229F}" type="pres">
      <dgm:prSet presAssocID="{FCC8D1AE-6DA8-446D-87FA-2F9EA6E2CF8E}" presName="parTx" presStyleLbl="node1" presStyleIdx="0" presStyleCnt="0">
        <dgm:presLayoutVars>
          <dgm:chMax val="0"/>
          <dgm:chPref val="0"/>
          <dgm:bulletEnabled val="1"/>
        </dgm:presLayoutVars>
      </dgm:prSet>
      <dgm:spPr/>
    </dgm:pt>
    <dgm:pt modelId="{5B4C67F3-F9FA-4136-9AE0-1E28C9C7E24B}" type="pres">
      <dgm:prSet presAssocID="{FCC8D1AE-6DA8-446D-87FA-2F9EA6E2CF8E}" presName="parSh" presStyleCnt="0"/>
      <dgm:spPr/>
    </dgm:pt>
    <dgm:pt modelId="{6A74B643-EDF1-408D-A1F2-5CE9E5036AAB}" type="pres">
      <dgm:prSet presAssocID="{FCC8D1AE-6DA8-446D-87FA-2F9EA6E2CF8E}" presName="lineNode" presStyleLbl="alignAccFollowNode1" presStyleIdx="12" presStyleCnt="18"/>
      <dgm:spPr/>
    </dgm:pt>
    <dgm:pt modelId="{E5B36C90-FC95-476D-BF4C-4CD6D7CD248E}" type="pres">
      <dgm:prSet presAssocID="{FCC8D1AE-6DA8-446D-87FA-2F9EA6E2CF8E}" presName="lineArrowNode" presStyleLbl="alignAccFollowNode1" presStyleIdx="13" presStyleCnt="18"/>
      <dgm:spPr/>
    </dgm:pt>
    <dgm:pt modelId="{0E9BA9BC-1186-4070-9DE2-E1877014C925}" type="pres">
      <dgm:prSet presAssocID="{46C26AC1-6DBB-4E8D-B9B2-D7579A1071EE}" presName="sibTransNodeCircle" presStyleLbl="alignNode1" presStyleIdx="4" presStyleCnt="6">
        <dgm:presLayoutVars>
          <dgm:chMax val="0"/>
          <dgm:bulletEnabled/>
        </dgm:presLayoutVars>
      </dgm:prSet>
      <dgm:spPr/>
    </dgm:pt>
    <dgm:pt modelId="{0D1B2E2D-39C8-42BE-8C68-4E9EAF28EB55}" type="pres">
      <dgm:prSet presAssocID="{46C26AC1-6DBB-4E8D-B9B2-D7579A1071EE}" presName="spacerBetweenCircleAndCallout" presStyleCnt="0">
        <dgm:presLayoutVars/>
      </dgm:prSet>
      <dgm:spPr/>
    </dgm:pt>
    <dgm:pt modelId="{D7B42D0A-F0A5-46F4-933F-1F11BA46A8F9}" type="pres">
      <dgm:prSet presAssocID="{FCC8D1AE-6DA8-446D-87FA-2F9EA6E2CF8E}" presName="nodeText" presStyleLbl="alignAccFollowNode1" presStyleIdx="14" presStyleCnt="18">
        <dgm:presLayoutVars>
          <dgm:bulletEnabled val="1"/>
        </dgm:presLayoutVars>
      </dgm:prSet>
      <dgm:spPr/>
    </dgm:pt>
    <dgm:pt modelId="{7217187C-E592-4ABD-919A-8DFD0B727CBE}" type="pres">
      <dgm:prSet presAssocID="{46C26AC1-6DBB-4E8D-B9B2-D7579A1071EE}" presName="sibTransComposite" presStyleCnt="0"/>
      <dgm:spPr/>
    </dgm:pt>
    <dgm:pt modelId="{15426DA5-D60C-488D-8563-6096B5A69A00}" type="pres">
      <dgm:prSet presAssocID="{29CDD1C9-A188-411E-B71B-F91998EE3140}" presName="compositeNode" presStyleCnt="0"/>
      <dgm:spPr/>
    </dgm:pt>
    <dgm:pt modelId="{7EE5E706-499C-457C-B19A-B47382C4CB7D}" type="pres">
      <dgm:prSet presAssocID="{29CDD1C9-A188-411E-B71B-F91998EE3140}" presName="parTx" presStyleLbl="node1" presStyleIdx="0" presStyleCnt="0">
        <dgm:presLayoutVars>
          <dgm:chMax val="0"/>
          <dgm:chPref val="0"/>
          <dgm:bulletEnabled val="1"/>
        </dgm:presLayoutVars>
      </dgm:prSet>
      <dgm:spPr/>
    </dgm:pt>
    <dgm:pt modelId="{60174B5F-5700-43D7-9948-9D13B7E765FD}" type="pres">
      <dgm:prSet presAssocID="{29CDD1C9-A188-411E-B71B-F91998EE3140}" presName="parSh" presStyleCnt="0"/>
      <dgm:spPr/>
    </dgm:pt>
    <dgm:pt modelId="{92BFCBA7-D6B3-4896-A362-A2DAE0BED279}" type="pres">
      <dgm:prSet presAssocID="{29CDD1C9-A188-411E-B71B-F91998EE3140}" presName="lineNode" presStyleLbl="alignAccFollowNode1" presStyleIdx="15" presStyleCnt="18"/>
      <dgm:spPr/>
    </dgm:pt>
    <dgm:pt modelId="{14FD2135-BC51-4A8A-9CFE-9A55F6174802}" type="pres">
      <dgm:prSet presAssocID="{29CDD1C9-A188-411E-B71B-F91998EE3140}" presName="lineArrowNode" presStyleLbl="alignAccFollowNode1" presStyleIdx="16" presStyleCnt="18"/>
      <dgm:spPr/>
    </dgm:pt>
    <dgm:pt modelId="{31C88CB0-1F35-4DD7-BED0-6466CF8F75B2}" type="pres">
      <dgm:prSet presAssocID="{D3699F14-0DAB-4A9A-A9B2-39603988CA19}" presName="sibTransNodeCircle" presStyleLbl="alignNode1" presStyleIdx="5" presStyleCnt="6">
        <dgm:presLayoutVars>
          <dgm:chMax val="0"/>
          <dgm:bulletEnabled/>
        </dgm:presLayoutVars>
      </dgm:prSet>
      <dgm:spPr/>
    </dgm:pt>
    <dgm:pt modelId="{1A4C5492-7F5C-4E9A-B049-8B30DDFED633}" type="pres">
      <dgm:prSet presAssocID="{D3699F14-0DAB-4A9A-A9B2-39603988CA19}" presName="spacerBetweenCircleAndCallout" presStyleCnt="0">
        <dgm:presLayoutVars/>
      </dgm:prSet>
      <dgm:spPr/>
    </dgm:pt>
    <dgm:pt modelId="{7BF813B0-1BE0-4B7B-AE3E-20267C3F1490}" type="pres">
      <dgm:prSet presAssocID="{29CDD1C9-A188-411E-B71B-F91998EE3140}" presName="nodeText" presStyleLbl="alignAccFollowNode1" presStyleIdx="17" presStyleCnt="18">
        <dgm:presLayoutVars>
          <dgm:bulletEnabled val="1"/>
        </dgm:presLayoutVars>
      </dgm:prSet>
      <dgm:spPr/>
    </dgm:pt>
  </dgm:ptLst>
  <dgm:cxnLst>
    <dgm:cxn modelId="{CA7F0709-94DB-4CBE-8501-0C3CD41910D8}" srcId="{4C1841F5-84D6-481E-96CB-76B0622150F3}" destId="{138B70A4-DB9C-4F2F-BBAD-FDC6E742870E}" srcOrd="1" destOrd="0" parTransId="{A7553259-0C21-4E30-AFE0-CEAAAB6D31EB}" sibTransId="{BD11DBDE-7B8C-41C9-966E-DBB2332F7A5C}"/>
    <dgm:cxn modelId="{C27CCD11-7565-4E1F-9B8A-368FB1F5D03D}" type="presOf" srcId="{138B70A4-DB9C-4F2F-BBAD-FDC6E742870E}" destId="{E8D8F1FD-D7FA-4919-AFE9-AA4E79478817}" srcOrd="0" destOrd="0" presId="urn:microsoft.com/office/officeart/2016/7/layout/LinearArrowProcessNumbered"/>
    <dgm:cxn modelId="{BC652F66-9DA9-42F8-805D-AFD55FAE5132}" type="presOf" srcId="{084B7A36-89D1-424D-A265-67DE4A40B41E}" destId="{A21263BE-25F3-457A-A43E-84A6F98691AE}" srcOrd="0" destOrd="0" presId="urn:microsoft.com/office/officeart/2016/7/layout/LinearArrowProcessNumbered"/>
    <dgm:cxn modelId="{8FE6904B-9E84-4FE2-87A2-51795DF104CB}" type="presOf" srcId="{7E2A5960-20C7-4A4F-B2C7-765ABC04DCD8}" destId="{9B008F8F-441D-4311-A873-39425447BCC9}" srcOrd="0" destOrd="0" presId="urn:microsoft.com/office/officeart/2016/7/layout/LinearArrowProcessNumbered"/>
    <dgm:cxn modelId="{0748E44C-1124-422E-87E0-BBFA20F04E99}" type="presOf" srcId="{E18D2A39-0816-44B7-BB47-78D2F5952E62}" destId="{1AEB3A03-E241-4C53-9581-1FDC6664DDD9}" srcOrd="0" destOrd="0" presId="urn:microsoft.com/office/officeart/2016/7/layout/LinearArrowProcessNumbered"/>
    <dgm:cxn modelId="{F9777678-CAFA-4575-BCB2-59F11E9D8EE7}" type="presOf" srcId="{1FE6CE70-6993-4D03-A546-E77FDB2CE25F}" destId="{B1FF519A-4C20-48B7-95F2-BCB30151AAE9}" srcOrd="0" destOrd="0" presId="urn:microsoft.com/office/officeart/2016/7/layout/LinearArrowProcessNumbered"/>
    <dgm:cxn modelId="{12C78A7B-6DC2-49AC-B55A-D45BAC3B01B1}" type="presOf" srcId="{FCC8D1AE-6DA8-446D-87FA-2F9EA6E2CF8E}" destId="{D7B42D0A-F0A5-46F4-933F-1F11BA46A8F9}" srcOrd="0" destOrd="0" presId="urn:microsoft.com/office/officeart/2016/7/layout/LinearArrowProcessNumbered"/>
    <dgm:cxn modelId="{06FBCC7E-5770-47BF-8920-3F92A32F19C5}" type="presOf" srcId="{4C1841F5-84D6-481E-96CB-76B0622150F3}" destId="{A6036018-D65D-4045-9903-5DC8442A8FCE}" srcOrd="0" destOrd="0" presId="urn:microsoft.com/office/officeart/2016/7/layout/LinearArrowProcessNumbered"/>
    <dgm:cxn modelId="{A051CE83-A72E-427F-8820-0488E55335C9}" srcId="{4C1841F5-84D6-481E-96CB-76B0622150F3}" destId="{E18D2A39-0816-44B7-BB47-78D2F5952E62}" srcOrd="2" destOrd="0" parTransId="{F0C1FAF1-FE05-4B1C-A1C3-EAC6B6D2E5E0}" sibTransId="{1FE6CE70-6993-4D03-A546-E77FDB2CE25F}"/>
    <dgm:cxn modelId="{29135796-8AD3-442D-9CD1-BEBB553CD853}" type="presOf" srcId="{46C26AC1-6DBB-4E8D-B9B2-D7579A1071EE}" destId="{0E9BA9BC-1186-4070-9DE2-E1877014C925}" srcOrd="0" destOrd="0" presId="urn:microsoft.com/office/officeart/2016/7/layout/LinearArrowProcessNumbered"/>
    <dgm:cxn modelId="{0C3C6C9A-7DB9-4011-B6A3-7F5A4541B1CA}" srcId="{4C1841F5-84D6-481E-96CB-76B0622150F3}" destId="{7E2A5960-20C7-4A4F-B2C7-765ABC04DCD8}" srcOrd="0" destOrd="0" parTransId="{3AF0668B-7E64-42CD-B429-57DA4F1AD773}" sibTransId="{084B7A36-89D1-424D-A265-67DE4A40B41E}"/>
    <dgm:cxn modelId="{10D828B7-1CCE-409F-B36F-A7FE438443A8}" type="presOf" srcId="{D3699F14-0DAB-4A9A-A9B2-39603988CA19}" destId="{31C88CB0-1F35-4DD7-BED0-6466CF8F75B2}" srcOrd="0" destOrd="0" presId="urn:microsoft.com/office/officeart/2016/7/layout/LinearArrowProcessNumbered"/>
    <dgm:cxn modelId="{4C16DDB7-F625-48D7-831B-A89C41DB0259}" type="presOf" srcId="{136585C2-67B7-4B84-B91A-42705C0270DA}" destId="{AAC5BA53-E253-4677-BE60-D53E823B07C4}" srcOrd="0" destOrd="0" presId="urn:microsoft.com/office/officeart/2016/7/layout/LinearArrowProcessNumbered"/>
    <dgm:cxn modelId="{CD0B88BA-9BF7-451E-A413-13DE9BA42C6F}" type="presOf" srcId="{07623C16-425D-404F-AFC8-501ED990FE37}" destId="{0E8DD4E6-95BD-4BA5-A396-EC3869FDF888}" srcOrd="0" destOrd="0" presId="urn:microsoft.com/office/officeart/2016/7/layout/LinearArrowProcessNumbered"/>
    <dgm:cxn modelId="{635FF6BC-A053-4799-8573-5E6F60CC1C43}" srcId="{4C1841F5-84D6-481E-96CB-76B0622150F3}" destId="{07623C16-425D-404F-AFC8-501ED990FE37}" srcOrd="3" destOrd="0" parTransId="{C2C47672-0EED-4863-A06A-FE93FFC051FF}" sibTransId="{136585C2-67B7-4B84-B91A-42705C0270DA}"/>
    <dgm:cxn modelId="{27A7BCC1-30D9-42D0-9AF5-B169F8AD4000}" type="presOf" srcId="{29CDD1C9-A188-411E-B71B-F91998EE3140}" destId="{7BF813B0-1BE0-4B7B-AE3E-20267C3F1490}" srcOrd="0" destOrd="0" presId="urn:microsoft.com/office/officeart/2016/7/layout/LinearArrowProcessNumbered"/>
    <dgm:cxn modelId="{960377C8-D768-47CD-A93F-A09C7D0CB733}" srcId="{4C1841F5-84D6-481E-96CB-76B0622150F3}" destId="{29CDD1C9-A188-411E-B71B-F91998EE3140}" srcOrd="5" destOrd="0" parTransId="{5A8EC6B9-8458-4F68-BFD8-286BD25EBFA0}" sibTransId="{D3699F14-0DAB-4A9A-A9B2-39603988CA19}"/>
    <dgm:cxn modelId="{94F958D0-C07C-43D8-BBEA-1BE925AD80A2}" type="presOf" srcId="{BD11DBDE-7B8C-41C9-966E-DBB2332F7A5C}" destId="{0FFC71B1-7A86-46FB-A248-73EF85B73A3D}" srcOrd="0" destOrd="0" presId="urn:microsoft.com/office/officeart/2016/7/layout/LinearArrowProcessNumbered"/>
    <dgm:cxn modelId="{2746A9E1-AF76-40B8-811E-E45F043298AA}" srcId="{4C1841F5-84D6-481E-96CB-76B0622150F3}" destId="{FCC8D1AE-6DA8-446D-87FA-2F9EA6E2CF8E}" srcOrd="4" destOrd="0" parTransId="{303D0522-2CF0-455D-9A77-E8032B269FB7}" sibTransId="{46C26AC1-6DBB-4E8D-B9B2-D7579A1071EE}"/>
    <dgm:cxn modelId="{85E44113-719B-4C85-A9A7-04E27893E1FF}" type="presParOf" srcId="{A6036018-D65D-4045-9903-5DC8442A8FCE}" destId="{E9B01760-F641-4034-AE9C-5F97BEC4FA04}" srcOrd="0" destOrd="0" presId="urn:microsoft.com/office/officeart/2016/7/layout/LinearArrowProcessNumbered"/>
    <dgm:cxn modelId="{4EC45E46-9B83-4AFB-8C55-3BC0E0B7F2FD}" type="presParOf" srcId="{E9B01760-F641-4034-AE9C-5F97BEC4FA04}" destId="{EF127FEA-C298-4DCE-B5F0-0FD30FD4C260}" srcOrd="0" destOrd="0" presId="urn:microsoft.com/office/officeart/2016/7/layout/LinearArrowProcessNumbered"/>
    <dgm:cxn modelId="{5200967F-D3BF-4940-835D-D2A74C426DFC}" type="presParOf" srcId="{E9B01760-F641-4034-AE9C-5F97BEC4FA04}" destId="{13903EA8-C550-48E9-A7DC-62B58DFC5A69}" srcOrd="1" destOrd="0" presId="urn:microsoft.com/office/officeart/2016/7/layout/LinearArrowProcessNumbered"/>
    <dgm:cxn modelId="{63449BA2-E7D8-47A2-B533-86569ABBF8B9}" type="presParOf" srcId="{13903EA8-C550-48E9-A7DC-62B58DFC5A69}" destId="{9C1B6C4B-895E-4D21-B548-DDDDC57E4754}" srcOrd="0" destOrd="0" presId="urn:microsoft.com/office/officeart/2016/7/layout/LinearArrowProcessNumbered"/>
    <dgm:cxn modelId="{D387804B-519A-439C-B376-B3AE28780C24}" type="presParOf" srcId="{13903EA8-C550-48E9-A7DC-62B58DFC5A69}" destId="{1E3FAE40-8D51-44F1-BA80-9BABED45F462}" srcOrd="1" destOrd="0" presId="urn:microsoft.com/office/officeart/2016/7/layout/LinearArrowProcessNumbered"/>
    <dgm:cxn modelId="{68A11D5D-105A-4474-BB3B-60E5F2E3BA43}" type="presParOf" srcId="{13903EA8-C550-48E9-A7DC-62B58DFC5A69}" destId="{A21263BE-25F3-457A-A43E-84A6F98691AE}" srcOrd="2" destOrd="0" presId="urn:microsoft.com/office/officeart/2016/7/layout/LinearArrowProcessNumbered"/>
    <dgm:cxn modelId="{E4B47F5D-B42C-40EA-A994-C9C2DF4CAD86}" type="presParOf" srcId="{13903EA8-C550-48E9-A7DC-62B58DFC5A69}" destId="{4E7B2B16-8B13-4F0F-93D8-AC812B8FBF4C}" srcOrd="3" destOrd="0" presId="urn:microsoft.com/office/officeart/2016/7/layout/LinearArrowProcessNumbered"/>
    <dgm:cxn modelId="{6034969E-5CEA-4142-9835-56F2BD7959E4}" type="presParOf" srcId="{E9B01760-F641-4034-AE9C-5F97BEC4FA04}" destId="{9B008F8F-441D-4311-A873-39425447BCC9}" srcOrd="2" destOrd="0" presId="urn:microsoft.com/office/officeart/2016/7/layout/LinearArrowProcessNumbered"/>
    <dgm:cxn modelId="{4D82EF1F-C76A-4496-887F-127E235C602D}" type="presParOf" srcId="{A6036018-D65D-4045-9903-5DC8442A8FCE}" destId="{A3628864-CAD8-492C-9E93-0D9D1F8D4B5F}" srcOrd="1" destOrd="0" presId="urn:microsoft.com/office/officeart/2016/7/layout/LinearArrowProcessNumbered"/>
    <dgm:cxn modelId="{B1BC5A2B-4D98-437C-8D5B-6C442C2109FF}" type="presParOf" srcId="{A6036018-D65D-4045-9903-5DC8442A8FCE}" destId="{712AD631-AA5B-4288-80C1-64702216F8FD}" srcOrd="2" destOrd="0" presId="urn:microsoft.com/office/officeart/2016/7/layout/LinearArrowProcessNumbered"/>
    <dgm:cxn modelId="{08BED8A6-6F7D-4588-A967-5B5DBAE0868C}" type="presParOf" srcId="{712AD631-AA5B-4288-80C1-64702216F8FD}" destId="{D9992275-4523-48B3-AE0D-2E77C7DC83B8}" srcOrd="0" destOrd="0" presId="urn:microsoft.com/office/officeart/2016/7/layout/LinearArrowProcessNumbered"/>
    <dgm:cxn modelId="{9C73BA60-2178-48D5-8A49-3744B3E145CF}" type="presParOf" srcId="{712AD631-AA5B-4288-80C1-64702216F8FD}" destId="{BAEB9541-F0E1-4EC9-9AC1-3520D25F5053}" srcOrd="1" destOrd="0" presId="urn:microsoft.com/office/officeart/2016/7/layout/LinearArrowProcessNumbered"/>
    <dgm:cxn modelId="{F0446791-6110-4F9C-B7DE-2DEB00EC0364}" type="presParOf" srcId="{BAEB9541-F0E1-4EC9-9AC1-3520D25F5053}" destId="{C75FDF4D-8723-4844-B4B2-04038D69A794}" srcOrd="0" destOrd="0" presId="urn:microsoft.com/office/officeart/2016/7/layout/LinearArrowProcessNumbered"/>
    <dgm:cxn modelId="{646BD5B7-D24D-4C62-9154-FD699C11CF92}" type="presParOf" srcId="{BAEB9541-F0E1-4EC9-9AC1-3520D25F5053}" destId="{18F0F344-D095-4156-BE1B-A4C72A311E3B}" srcOrd="1" destOrd="0" presId="urn:microsoft.com/office/officeart/2016/7/layout/LinearArrowProcessNumbered"/>
    <dgm:cxn modelId="{9C1C7E4F-A15D-4D24-A064-7B2B9D5AB5D1}" type="presParOf" srcId="{BAEB9541-F0E1-4EC9-9AC1-3520D25F5053}" destId="{0FFC71B1-7A86-46FB-A248-73EF85B73A3D}" srcOrd="2" destOrd="0" presId="urn:microsoft.com/office/officeart/2016/7/layout/LinearArrowProcessNumbered"/>
    <dgm:cxn modelId="{E7AE4AF6-D183-4985-8250-0EFCB049DFBF}" type="presParOf" srcId="{BAEB9541-F0E1-4EC9-9AC1-3520D25F5053}" destId="{2D78ADC8-1CE5-4A5A-B18B-B414BE3A7BB7}" srcOrd="3" destOrd="0" presId="urn:microsoft.com/office/officeart/2016/7/layout/LinearArrowProcessNumbered"/>
    <dgm:cxn modelId="{DF44CABF-F1C3-4EFF-B37E-149D246E93D0}" type="presParOf" srcId="{712AD631-AA5B-4288-80C1-64702216F8FD}" destId="{E8D8F1FD-D7FA-4919-AFE9-AA4E79478817}" srcOrd="2" destOrd="0" presId="urn:microsoft.com/office/officeart/2016/7/layout/LinearArrowProcessNumbered"/>
    <dgm:cxn modelId="{C026AF67-4092-421B-8B33-F4F0F75E1B2E}" type="presParOf" srcId="{A6036018-D65D-4045-9903-5DC8442A8FCE}" destId="{587AC7C1-3139-45DE-A9A9-B2D3B3F741FA}" srcOrd="3" destOrd="0" presId="urn:microsoft.com/office/officeart/2016/7/layout/LinearArrowProcessNumbered"/>
    <dgm:cxn modelId="{F51769D5-1EC1-48D1-A2EE-1FCFE7DDC33E}" type="presParOf" srcId="{A6036018-D65D-4045-9903-5DC8442A8FCE}" destId="{FB323B8A-159B-4A0E-AEC4-1C0F5FC796D1}" srcOrd="4" destOrd="0" presId="urn:microsoft.com/office/officeart/2016/7/layout/LinearArrowProcessNumbered"/>
    <dgm:cxn modelId="{5076BD73-53FA-412D-85C0-D25C5FDE45BC}" type="presParOf" srcId="{FB323B8A-159B-4A0E-AEC4-1C0F5FC796D1}" destId="{D195B432-921E-4756-AC3A-2928F05A3059}" srcOrd="0" destOrd="0" presId="urn:microsoft.com/office/officeart/2016/7/layout/LinearArrowProcessNumbered"/>
    <dgm:cxn modelId="{8149A179-6206-4E09-BDA6-1286EB448E8A}" type="presParOf" srcId="{FB323B8A-159B-4A0E-AEC4-1C0F5FC796D1}" destId="{CB851596-BFE2-41D2-BE00-7DD8D00C449F}" srcOrd="1" destOrd="0" presId="urn:microsoft.com/office/officeart/2016/7/layout/LinearArrowProcessNumbered"/>
    <dgm:cxn modelId="{1591A2DE-35BC-42C2-963E-5A382E2EF6FB}" type="presParOf" srcId="{CB851596-BFE2-41D2-BE00-7DD8D00C449F}" destId="{F2284D3E-3FFE-4D8B-A52A-E41A9360EDD4}" srcOrd="0" destOrd="0" presId="urn:microsoft.com/office/officeart/2016/7/layout/LinearArrowProcessNumbered"/>
    <dgm:cxn modelId="{D08B3734-17A0-4621-88CA-1BE02840339A}" type="presParOf" srcId="{CB851596-BFE2-41D2-BE00-7DD8D00C449F}" destId="{D66FE19E-4A18-474C-A2CC-53A5DB15940A}" srcOrd="1" destOrd="0" presId="urn:microsoft.com/office/officeart/2016/7/layout/LinearArrowProcessNumbered"/>
    <dgm:cxn modelId="{B8972AD6-C453-455A-AD12-E0DCEB891B8B}" type="presParOf" srcId="{CB851596-BFE2-41D2-BE00-7DD8D00C449F}" destId="{B1FF519A-4C20-48B7-95F2-BCB30151AAE9}" srcOrd="2" destOrd="0" presId="urn:microsoft.com/office/officeart/2016/7/layout/LinearArrowProcessNumbered"/>
    <dgm:cxn modelId="{9E9B9194-8886-400E-9A57-64BA946F217E}" type="presParOf" srcId="{CB851596-BFE2-41D2-BE00-7DD8D00C449F}" destId="{72E28BEA-F16D-4626-A55C-732BA5190BD1}" srcOrd="3" destOrd="0" presId="urn:microsoft.com/office/officeart/2016/7/layout/LinearArrowProcessNumbered"/>
    <dgm:cxn modelId="{1242BF5A-28C5-4CDA-8400-E66B4E95654D}" type="presParOf" srcId="{FB323B8A-159B-4A0E-AEC4-1C0F5FC796D1}" destId="{1AEB3A03-E241-4C53-9581-1FDC6664DDD9}" srcOrd="2" destOrd="0" presId="urn:microsoft.com/office/officeart/2016/7/layout/LinearArrowProcessNumbered"/>
    <dgm:cxn modelId="{626EA307-8384-4F80-B271-399CB200E60F}" type="presParOf" srcId="{A6036018-D65D-4045-9903-5DC8442A8FCE}" destId="{42149E83-DEE3-469C-9643-A6997A02E53E}" srcOrd="5" destOrd="0" presId="urn:microsoft.com/office/officeart/2016/7/layout/LinearArrowProcessNumbered"/>
    <dgm:cxn modelId="{0F4B78FE-78B6-485A-8A6B-3B2B007F6071}" type="presParOf" srcId="{A6036018-D65D-4045-9903-5DC8442A8FCE}" destId="{5BC186C2-3C8E-4E66-A5A2-10298CBDACA7}" srcOrd="6" destOrd="0" presId="urn:microsoft.com/office/officeart/2016/7/layout/LinearArrowProcessNumbered"/>
    <dgm:cxn modelId="{79172AFD-CD94-41DD-9FD8-2579490ACBD3}" type="presParOf" srcId="{5BC186C2-3C8E-4E66-A5A2-10298CBDACA7}" destId="{06008B2E-D1FB-422D-B6E3-914BAF7DD780}" srcOrd="0" destOrd="0" presId="urn:microsoft.com/office/officeart/2016/7/layout/LinearArrowProcessNumbered"/>
    <dgm:cxn modelId="{3742E2B9-CE17-4534-999E-23CF326B7429}" type="presParOf" srcId="{5BC186C2-3C8E-4E66-A5A2-10298CBDACA7}" destId="{6AF8D15E-F494-40BF-AF70-2A6A2E3081E3}" srcOrd="1" destOrd="0" presId="urn:microsoft.com/office/officeart/2016/7/layout/LinearArrowProcessNumbered"/>
    <dgm:cxn modelId="{92B234BA-28EB-4ACD-BE45-2A20321C9E10}" type="presParOf" srcId="{6AF8D15E-F494-40BF-AF70-2A6A2E3081E3}" destId="{0F608CA9-7938-4E04-9615-84C782541C7C}" srcOrd="0" destOrd="0" presId="urn:microsoft.com/office/officeart/2016/7/layout/LinearArrowProcessNumbered"/>
    <dgm:cxn modelId="{00DF8707-FFC3-432F-844A-E690DE382AF8}" type="presParOf" srcId="{6AF8D15E-F494-40BF-AF70-2A6A2E3081E3}" destId="{25C38A07-35F0-4F86-BA53-BE5E705F938B}" srcOrd="1" destOrd="0" presId="urn:microsoft.com/office/officeart/2016/7/layout/LinearArrowProcessNumbered"/>
    <dgm:cxn modelId="{29BA977B-2E83-4929-8AF8-9B312AAB34A7}" type="presParOf" srcId="{6AF8D15E-F494-40BF-AF70-2A6A2E3081E3}" destId="{AAC5BA53-E253-4677-BE60-D53E823B07C4}" srcOrd="2" destOrd="0" presId="urn:microsoft.com/office/officeart/2016/7/layout/LinearArrowProcessNumbered"/>
    <dgm:cxn modelId="{7DDB7FAD-175F-4EDD-8C63-C1D938847420}" type="presParOf" srcId="{6AF8D15E-F494-40BF-AF70-2A6A2E3081E3}" destId="{D33E346A-56EA-4D7D-B1F8-FA744786B2D7}" srcOrd="3" destOrd="0" presId="urn:microsoft.com/office/officeart/2016/7/layout/LinearArrowProcessNumbered"/>
    <dgm:cxn modelId="{BAFCA673-0B0C-4051-B065-4074CE11417F}" type="presParOf" srcId="{5BC186C2-3C8E-4E66-A5A2-10298CBDACA7}" destId="{0E8DD4E6-95BD-4BA5-A396-EC3869FDF888}" srcOrd="2" destOrd="0" presId="urn:microsoft.com/office/officeart/2016/7/layout/LinearArrowProcessNumbered"/>
    <dgm:cxn modelId="{F97F203B-53BD-4016-A171-D3EE64DC3060}" type="presParOf" srcId="{A6036018-D65D-4045-9903-5DC8442A8FCE}" destId="{B10C17DC-B864-4D6C-A975-4BE0707923C7}" srcOrd="7" destOrd="0" presId="urn:microsoft.com/office/officeart/2016/7/layout/LinearArrowProcessNumbered"/>
    <dgm:cxn modelId="{CECC0C67-2DCA-445B-B012-DE2C4D175BE2}" type="presParOf" srcId="{A6036018-D65D-4045-9903-5DC8442A8FCE}" destId="{E5EFA17F-5AE8-4DD0-B39A-E82E89C1B671}" srcOrd="8" destOrd="0" presId="urn:microsoft.com/office/officeart/2016/7/layout/LinearArrowProcessNumbered"/>
    <dgm:cxn modelId="{1232A915-86D8-40B2-8926-C4950EAD0AAB}" type="presParOf" srcId="{E5EFA17F-5AE8-4DD0-B39A-E82E89C1B671}" destId="{A6DEA1F6-F83C-4B42-9390-50A1F6F8229F}" srcOrd="0" destOrd="0" presId="urn:microsoft.com/office/officeart/2016/7/layout/LinearArrowProcessNumbered"/>
    <dgm:cxn modelId="{45E9ECD6-7B59-47B8-B2C7-DC5EB8A648B8}" type="presParOf" srcId="{E5EFA17F-5AE8-4DD0-B39A-E82E89C1B671}" destId="{5B4C67F3-F9FA-4136-9AE0-1E28C9C7E24B}" srcOrd="1" destOrd="0" presId="urn:microsoft.com/office/officeart/2016/7/layout/LinearArrowProcessNumbered"/>
    <dgm:cxn modelId="{AA0FBB82-33BD-4F9D-A14D-8769D5C3CF26}" type="presParOf" srcId="{5B4C67F3-F9FA-4136-9AE0-1E28C9C7E24B}" destId="{6A74B643-EDF1-408D-A1F2-5CE9E5036AAB}" srcOrd="0" destOrd="0" presId="urn:microsoft.com/office/officeart/2016/7/layout/LinearArrowProcessNumbered"/>
    <dgm:cxn modelId="{2594A4F8-A5E6-4156-94EE-438F44D6F808}" type="presParOf" srcId="{5B4C67F3-F9FA-4136-9AE0-1E28C9C7E24B}" destId="{E5B36C90-FC95-476D-BF4C-4CD6D7CD248E}" srcOrd="1" destOrd="0" presId="urn:microsoft.com/office/officeart/2016/7/layout/LinearArrowProcessNumbered"/>
    <dgm:cxn modelId="{6FE5D5AE-ED35-4D3A-866A-098A4304CACC}" type="presParOf" srcId="{5B4C67F3-F9FA-4136-9AE0-1E28C9C7E24B}" destId="{0E9BA9BC-1186-4070-9DE2-E1877014C925}" srcOrd="2" destOrd="0" presId="urn:microsoft.com/office/officeart/2016/7/layout/LinearArrowProcessNumbered"/>
    <dgm:cxn modelId="{42E36239-2EA5-4B77-B503-FB320EBE1498}" type="presParOf" srcId="{5B4C67F3-F9FA-4136-9AE0-1E28C9C7E24B}" destId="{0D1B2E2D-39C8-42BE-8C68-4E9EAF28EB55}" srcOrd="3" destOrd="0" presId="urn:microsoft.com/office/officeart/2016/7/layout/LinearArrowProcessNumbered"/>
    <dgm:cxn modelId="{A5DD3C78-0FE5-43A7-A103-C030E783F4C2}" type="presParOf" srcId="{E5EFA17F-5AE8-4DD0-B39A-E82E89C1B671}" destId="{D7B42D0A-F0A5-46F4-933F-1F11BA46A8F9}" srcOrd="2" destOrd="0" presId="urn:microsoft.com/office/officeart/2016/7/layout/LinearArrowProcessNumbered"/>
    <dgm:cxn modelId="{663DF966-807B-433C-A645-19D8929E0272}" type="presParOf" srcId="{A6036018-D65D-4045-9903-5DC8442A8FCE}" destId="{7217187C-E592-4ABD-919A-8DFD0B727CBE}" srcOrd="9" destOrd="0" presId="urn:microsoft.com/office/officeart/2016/7/layout/LinearArrowProcessNumbered"/>
    <dgm:cxn modelId="{B10FE8B6-3053-41E8-8CE6-DB5AD751CA83}" type="presParOf" srcId="{A6036018-D65D-4045-9903-5DC8442A8FCE}" destId="{15426DA5-D60C-488D-8563-6096B5A69A00}" srcOrd="10" destOrd="0" presId="urn:microsoft.com/office/officeart/2016/7/layout/LinearArrowProcessNumbered"/>
    <dgm:cxn modelId="{D3394C0A-E91A-4561-8377-06884753EEBB}" type="presParOf" srcId="{15426DA5-D60C-488D-8563-6096B5A69A00}" destId="{7EE5E706-499C-457C-B19A-B47382C4CB7D}" srcOrd="0" destOrd="0" presId="urn:microsoft.com/office/officeart/2016/7/layout/LinearArrowProcessNumbered"/>
    <dgm:cxn modelId="{63D5797C-BF81-4A07-8A87-23B6E9ACBD57}" type="presParOf" srcId="{15426DA5-D60C-488D-8563-6096B5A69A00}" destId="{60174B5F-5700-43D7-9948-9D13B7E765FD}" srcOrd="1" destOrd="0" presId="urn:microsoft.com/office/officeart/2016/7/layout/LinearArrowProcessNumbered"/>
    <dgm:cxn modelId="{7CE8472C-3A12-4F1D-803D-225D70F4633E}" type="presParOf" srcId="{60174B5F-5700-43D7-9948-9D13B7E765FD}" destId="{92BFCBA7-D6B3-4896-A362-A2DAE0BED279}" srcOrd="0" destOrd="0" presId="urn:microsoft.com/office/officeart/2016/7/layout/LinearArrowProcessNumbered"/>
    <dgm:cxn modelId="{3D229FEF-CA5D-40C1-BC19-E4A8117E8A04}" type="presParOf" srcId="{60174B5F-5700-43D7-9948-9D13B7E765FD}" destId="{14FD2135-BC51-4A8A-9CFE-9A55F6174802}" srcOrd="1" destOrd="0" presId="urn:microsoft.com/office/officeart/2016/7/layout/LinearArrowProcessNumbered"/>
    <dgm:cxn modelId="{07696AB5-2515-49C3-BDE0-E7E296252592}" type="presParOf" srcId="{60174B5F-5700-43D7-9948-9D13B7E765FD}" destId="{31C88CB0-1F35-4DD7-BED0-6466CF8F75B2}" srcOrd="2" destOrd="0" presId="urn:microsoft.com/office/officeart/2016/7/layout/LinearArrowProcessNumbered"/>
    <dgm:cxn modelId="{DA52E686-9267-4CCB-8088-4CA294F15326}" type="presParOf" srcId="{60174B5F-5700-43D7-9948-9D13B7E765FD}" destId="{1A4C5492-7F5C-4E9A-B049-8B30DDFED633}" srcOrd="3" destOrd="0" presId="urn:microsoft.com/office/officeart/2016/7/layout/LinearArrowProcessNumbered"/>
    <dgm:cxn modelId="{2F791FF6-4D24-464E-B72C-7387B270582E}" type="presParOf" srcId="{15426DA5-D60C-488D-8563-6096B5A69A00}" destId="{7BF813B0-1BE0-4B7B-AE3E-20267C3F1490}"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76247A-2A79-4E0C-976E-FDC90F3E0FBD}"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67AE0C1D-CB74-4F78-97C7-F2599BD78E27}">
      <dgm:prSet custT="1"/>
      <dgm:spPr/>
      <dgm:t>
        <a:bodyPr/>
        <a:lstStyle/>
        <a:p>
          <a:r>
            <a:rPr lang="en-GB" sz="600">
              <a:latin typeface="Times New Roman" panose="02020603050405020304" pitchFamily="18" charset="0"/>
              <a:cs typeface="Times New Roman" panose="02020603050405020304" pitchFamily="18" charset="0"/>
            </a:rPr>
            <a:t>Adams, D., 2024. Management accounting for the hospitality, tourism, and leisure industries: A strategic approach.</a:t>
          </a:r>
          <a:endParaRPr lang="en-US" sz="600">
            <a:latin typeface="Times New Roman" panose="02020603050405020304" pitchFamily="18" charset="0"/>
            <a:cs typeface="Times New Roman" panose="02020603050405020304" pitchFamily="18" charset="0"/>
          </a:endParaRPr>
        </a:p>
      </dgm:t>
    </dgm:pt>
    <dgm:pt modelId="{8FAF3730-5F91-4F52-84E0-E34683FDDD4E}" type="parTrans" cxnId="{ABE13D9B-8695-4703-A1EC-DAAB65D45CFA}">
      <dgm:prSet/>
      <dgm:spPr/>
      <dgm:t>
        <a:bodyPr/>
        <a:lstStyle/>
        <a:p>
          <a:endParaRPr lang="en-US"/>
        </a:p>
      </dgm:t>
    </dgm:pt>
    <dgm:pt modelId="{15E7FB0A-BE81-4B33-871B-CF94067D0A56}" type="sibTrans" cxnId="{ABE13D9B-8695-4703-A1EC-DAAB65D45CFA}">
      <dgm:prSet/>
      <dgm:spPr/>
      <dgm:t>
        <a:bodyPr/>
        <a:lstStyle/>
        <a:p>
          <a:endParaRPr lang="en-US"/>
        </a:p>
      </dgm:t>
    </dgm:pt>
    <dgm:pt modelId="{524EEEBD-79CF-4179-8566-4ABA2A2A82B8}">
      <dgm:prSet custT="1"/>
      <dgm:spPr/>
      <dgm:t>
        <a:bodyPr/>
        <a:lstStyle/>
        <a:p>
          <a:r>
            <a:rPr lang="en-GB" sz="600">
              <a:latin typeface="Times New Roman" panose="02020603050405020304" pitchFamily="18" charset="0"/>
              <a:cs typeface="Times New Roman" panose="02020603050405020304" pitchFamily="18" charset="0"/>
            </a:rPr>
            <a:t>Bhatt, S. and Dani, R., 2022. Social Media: Marketing Strategies in Hospitality Industry. </a:t>
          </a:r>
          <a:r>
            <a:rPr lang="en-GB" sz="600" i="1">
              <a:latin typeface="Times New Roman" panose="02020603050405020304" pitchFamily="18" charset="0"/>
              <a:cs typeface="Times New Roman" panose="02020603050405020304" pitchFamily="18" charset="0"/>
            </a:rPr>
            <a:t>Research in Tourism and Hospitality Management</a:t>
          </a:r>
          <a:r>
            <a:rPr lang="en-GB" sz="600">
              <a:latin typeface="Times New Roman" panose="02020603050405020304" pitchFamily="18" charset="0"/>
              <a:cs typeface="Times New Roman" panose="02020603050405020304" pitchFamily="18" charset="0"/>
            </a:rPr>
            <a:t>, pp.61–67. </a:t>
          </a:r>
          <a:endParaRPr lang="en-US" sz="600">
            <a:latin typeface="Times New Roman" panose="02020603050405020304" pitchFamily="18" charset="0"/>
            <a:cs typeface="Times New Roman" panose="02020603050405020304" pitchFamily="18" charset="0"/>
          </a:endParaRPr>
        </a:p>
      </dgm:t>
    </dgm:pt>
    <dgm:pt modelId="{B5A8BBF9-4DA3-423B-84A8-A2482B582DC9}" type="parTrans" cxnId="{2D7D92AB-0EDB-4566-98E2-D1FAD8C07F69}">
      <dgm:prSet/>
      <dgm:spPr/>
      <dgm:t>
        <a:bodyPr/>
        <a:lstStyle/>
        <a:p>
          <a:endParaRPr lang="en-US"/>
        </a:p>
      </dgm:t>
    </dgm:pt>
    <dgm:pt modelId="{0842DCF0-D9FE-414E-B2D9-796CDBE5272C}" type="sibTrans" cxnId="{2D7D92AB-0EDB-4566-98E2-D1FAD8C07F69}">
      <dgm:prSet/>
      <dgm:spPr/>
      <dgm:t>
        <a:bodyPr/>
        <a:lstStyle/>
        <a:p>
          <a:endParaRPr lang="en-US"/>
        </a:p>
      </dgm:t>
    </dgm:pt>
    <dgm:pt modelId="{F66E0175-66F5-4A40-A6CC-EDE7B0E49614}">
      <dgm:prSet custT="1"/>
      <dgm:spPr/>
      <dgm:t>
        <a:bodyPr/>
        <a:lstStyle/>
        <a:p>
          <a:r>
            <a:rPr lang="en-GB" sz="600">
              <a:latin typeface="Times New Roman" panose="02020603050405020304" pitchFamily="18" charset="0"/>
              <a:cs typeface="Times New Roman" panose="02020603050405020304" pitchFamily="18" charset="0"/>
            </a:rPr>
            <a:t>Bowdin, G.A., Allen, J., Harris, R., Jago, L., O'Toole, W. and McDonnell, I., 2023. </a:t>
          </a:r>
          <a:r>
            <a:rPr lang="en-GB" sz="600" i="1">
              <a:latin typeface="Times New Roman" panose="02020603050405020304" pitchFamily="18" charset="0"/>
              <a:cs typeface="Times New Roman" panose="02020603050405020304" pitchFamily="18" charset="0"/>
            </a:rPr>
            <a:t>Events management</a:t>
          </a:r>
          <a:r>
            <a:rPr lang="en-GB" sz="600">
              <a:latin typeface="Times New Roman" panose="02020603050405020304" pitchFamily="18" charset="0"/>
              <a:cs typeface="Times New Roman" panose="02020603050405020304" pitchFamily="18" charset="0"/>
            </a:rPr>
            <a:t>. Routledge.</a:t>
          </a:r>
          <a:endParaRPr lang="en-US" sz="600">
            <a:latin typeface="Times New Roman" panose="02020603050405020304" pitchFamily="18" charset="0"/>
            <a:cs typeface="Times New Roman" panose="02020603050405020304" pitchFamily="18" charset="0"/>
          </a:endParaRPr>
        </a:p>
      </dgm:t>
    </dgm:pt>
    <dgm:pt modelId="{E1C4A6D4-58F7-4DE1-8E42-C37A962AE804}" type="parTrans" cxnId="{303548A1-1DFD-4339-801F-E31683147BB8}">
      <dgm:prSet/>
      <dgm:spPr/>
      <dgm:t>
        <a:bodyPr/>
        <a:lstStyle/>
        <a:p>
          <a:endParaRPr lang="en-US"/>
        </a:p>
      </dgm:t>
    </dgm:pt>
    <dgm:pt modelId="{C1B47007-1F56-4BE4-AA6F-7D7B7495E81F}" type="sibTrans" cxnId="{303548A1-1DFD-4339-801F-E31683147BB8}">
      <dgm:prSet/>
      <dgm:spPr/>
      <dgm:t>
        <a:bodyPr/>
        <a:lstStyle/>
        <a:p>
          <a:endParaRPr lang="en-US"/>
        </a:p>
      </dgm:t>
    </dgm:pt>
    <dgm:pt modelId="{1C020075-4220-4C53-9A02-320408A975D8}">
      <dgm:prSet custT="1"/>
      <dgm:spPr/>
      <dgm:t>
        <a:bodyPr/>
        <a:lstStyle/>
        <a:p>
          <a:r>
            <a:rPr lang="en-GB" sz="600">
              <a:latin typeface="Times New Roman" panose="02020603050405020304" pitchFamily="18" charset="0"/>
              <a:cs typeface="Times New Roman" panose="02020603050405020304" pitchFamily="18" charset="0"/>
            </a:rPr>
            <a:t>Calinaud, V., Kokkranikal, J. and Gebbels, M., 2021. Career advancement for women in the British hospitality industry: The enabling factors. </a:t>
          </a:r>
          <a:r>
            <a:rPr lang="en-GB" sz="600" i="1">
              <a:latin typeface="Times New Roman" panose="02020603050405020304" pitchFamily="18" charset="0"/>
              <a:cs typeface="Times New Roman" panose="02020603050405020304" pitchFamily="18" charset="0"/>
            </a:rPr>
            <a:t>Work, Employment and Society</a:t>
          </a:r>
          <a:r>
            <a:rPr lang="en-GB" sz="600">
              <a:latin typeface="Times New Roman" panose="02020603050405020304" pitchFamily="18" charset="0"/>
              <a:cs typeface="Times New Roman" panose="02020603050405020304" pitchFamily="18" charset="0"/>
            </a:rPr>
            <a:t>, </a:t>
          </a:r>
          <a:r>
            <a:rPr lang="en-GB" sz="600" i="1">
              <a:latin typeface="Times New Roman" panose="02020603050405020304" pitchFamily="18" charset="0"/>
              <a:cs typeface="Times New Roman" panose="02020603050405020304" pitchFamily="18" charset="0"/>
            </a:rPr>
            <a:t>35</a:t>
          </a:r>
          <a:r>
            <a:rPr lang="en-GB" sz="600">
              <a:latin typeface="Times New Roman" panose="02020603050405020304" pitchFamily="18" charset="0"/>
              <a:cs typeface="Times New Roman" panose="02020603050405020304" pitchFamily="18" charset="0"/>
            </a:rPr>
            <a:t>(4), pp.677-695.</a:t>
          </a:r>
          <a:endParaRPr lang="en-US" sz="600">
            <a:latin typeface="Times New Roman" panose="02020603050405020304" pitchFamily="18" charset="0"/>
            <a:cs typeface="Times New Roman" panose="02020603050405020304" pitchFamily="18" charset="0"/>
          </a:endParaRPr>
        </a:p>
      </dgm:t>
    </dgm:pt>
    <dgm:pt modelId="{D18EA7F5-5BD2-459C-ACB4-932371E45FF4}" type="parTrans" cxnId="{5F4A0972-4D30-4FF2-A8BB-3B6105982EB7}">
      <dgm:prSet/>
      <dgm:spPr/>
      <dgm:t>
        <a:bodyPr/>
        <a:lstStyle/>
        <a:p>
          <a:endParaRPr lang="en-US"/>
        </a:p>
      </dgm:t>
    </dgm:pt>
    <dgm:pt modelId="{8ABC23D8-AD77-453D-B667-5C3446E201A4}" type="sibTrans" cxnId="{5F4A0972-4D30-4FF2-A8BB-3B6105982EB7}">
      <dgm:prSet/>
      <dgm:spPr/>
      <dgm:t>
        <a:bodyPr/>
        <a:lstStyle/>
        <a:p>
          <a:endParaRPr lang="en-US"/>
        </a:p>
      </dgm:t>
    </dgm:pt>
    <dgm:pt modelId="{B41FD3AF-4C52-4218-91D3-51FDBED1BFE2}">
      <dgm:prSet custT="1"/>
      <dgm:spPr/>
      <dgm:t>
        <a:bodyPr/>
        <a:lstStyle/>
        <a:p>
          <a:r>
            <a:rPr lang="en-GB" sz="600">
              <a:latin typeface="Times New Roman" panose="02020603050405020304" pitchFamily="18" charset="0"/>
              <a:cs typeface="Times New Roman" panose="02020603050405020304" pitchFamily="18" charset="0"/>
            </a:rPr>
            <a:t>Calver, J., Dashper, K., Finkel, R., Fletcher, T., Lamond, I.R., May, E., Ormerod, N., Platt, L. and Sharp, B., 2023. The (in) visibility of equality, diversity, and inclusion research in events management journals. </a:t>
          </a:r>
          <a:r>
            <a:rPr lang="en-GB" sz="600" i="1">
              <a:latin typeface="Times New Roman" panose="02020603050405020304" pitchFamily="18" charset="0"/>
              <a:cs typeface="Times New Roman" panose="02020603050405020304" pitchFamily="18" charset="0"/>
            </a:rPr>
            <a:t>Journal of Policy Research in Tourism, Leisure and Events</a:t>
          </a:r>
          <a:r>
            <a:rPr lang="en-GB" sz="600">
              <a:latin typeface="Times New Roman" panose="02020603050405020304" pitchFamily="18" charset="0"/>
              <a:cs typeface="Times New Roman" panose="02020603050405020304" pitchFamily="18" charset="0"/>
            </a:rPr>
            <a:t>, pp.1-25.</a:t>
          </a:r>
          <a:endParaRPr lang="en-US" sz="600">
            <a:latin typeface="Times New Roman" panose="02020603050405020304" pitchFamily="18" charset="0"/>
            <a:cs typeface="Times New Roman" panose="02020603050405020304" pitchFamily="18" charset="0"/>
          </a:endParaRPr>
        </a:p>
      </dgm:t>
    </dgm:pt>
    <dgm:pt modelId="{B3047716-A9D6-4256-9FD3-1425024C3E3A}" type="parTrans" cxnId="{DE02B420-30C7-4706-A09C-457CA5E000D2}">
      <dgm:prSet/>
      <dgm:spPr/>
      <dgm:t>
        <a:bodyPr/>
        <a:lstStyle/>
        <a:p>
          <a:endParaRPr lang="en-US"/>
        </a:p>
      </dgm:t>
    </dgm:pt>
    <dgm:pt modelId="{53B150EB-484D-4174-8AEC-087CD48DDF54}" type="sibTrans" cxnId="{DE02B420-30C7-4706-A09C-457CA5E000D2}">
      <dgm:prSet/>
      <dgm:spPr/>
      <dgm:t>
        <a:bodyPr/>
        <a:lstStyle/>
        <a:p>
          <a:endParaRPr lang="en-US"/>
        </a:p>
      </dgm:t>
    </dgm:pt>
    <dgm:pt modelId="{3FA260BE-C24C-4C8F-AFA4-85E3C77674DF}">
      <dgm:prSet custT="1"/>
      <dgm:spPr/>
      <dgm:t>
        <a:bodyPr/>
        <a:lstStyle/>
        <a:p>
          <a:r>
            <a:rPr lang="en-GB" sz="600">
              <a:latin typeface="Times New Roman" panose="02020603050405020304" pitchFamily="18" charset="0"/>
              <a:cs typeface="Times New Roman" panose="02020603050405020304" pitchFamily="18" charset="0"/>
            </a:rPr>
            <a:t>CIPD Events, 2025. </a:t>
          </a:r>
          <a:r>
            <a:rPr lang="en-GB" sz="600" i="1">
              <a:latin typeface="Times New Roman" panose="02020603050405020304" pitchFamily="18" charset="0"/>
              <a:cs typeface="Times New Roman" panose="02020603050405020304" pitchFamily="18" charset="0"/>
            </a:rPr>
            <a:t>Homepage-Equality Diversity &amp; Inclusion</a:t>
          </a:r>
          <a:r>
            <a:rPr lang="en-GB" sz="600">
              <a:latin typeface="Times New Roman" panose="02020603050405020304" pitchFamily="18" charset="0"/>
              <a:cs typeface="Times New Roman" panose="02020603050405020304" pitchFamily="18" charset="0"/>
            </a:rPr>
            <a:t>. Available at: https://events.cipd.co.uk/equality-diversity-and-inclusion [Accessed on: 28 January 2025].</a:t>
          </a:r>
          <a:endParaRPr lang="en-US" sz="600">
            <a:latin typeface="Times New Roman" panose="02020603050405020304" pitchFamily="18" charset="0"/>
            <a:cs typeface="Times New Roman" panose="02020603050405020304" pitchFamily="18" charset="0"/>
          </a:endParaRPr>
        </a:p>
      </dgm:t>
    </dgm:pt>
    <dgm:pt modelId="{208C19B9-E159-45F2-8465-C588B407B258}" type="parTrans" cxnId="{1101D01B-1EF4-4C70-BD1E-BCB5B88FC814}">
      <dgm:prSet/>
      <dgm:spPr/>
      <dgm:t>
        <a:bodyPr/>
        <a:lstStyle/>
        <a:p>
          <a:endParaRPr lang="en-US"/>
        </a:p>
      </dgm:t>
    </dgm:pt>
    <dgm:pt modelId="{3B4C0AF9-8955-44BE-A545-6DF2CF1A99A9}" type="sibTrans" cxnId="{1101D01B-1EF4-4C70-BD1E-BCB5B88FC814}">
      <dgm:prSet/>
      <dgm:spPr/>
      <dgm:t>
        <a:bodyPr/>
        <a:lstStyle/>
        <a:p>
          <a:endParaRPr lang="en-US"/>
        </a:p>
      </dgm:t>
    </dgm:pt>
    <dgm:pt modelId="{C2E8C151-54DB-4A7D-9808-DC1A1C010344}">
      <dgm:prSet custT="1"/>
      <dgm:spPr/>
      <dgm:t>
        <a:bodyPr/>
        <a:lstStyle/>
        <a:p>
          <a:r>
            <a:rPr lang="en-GB" sz="600" dirty="0">
              <a:latin typeface="Times New Roman" panose="02020603050405020304" pitchFamily="18" charset="0"/>
              <a:cs typeface="Times New Roman" panose="02020603050405020304" pitchFamily="18" charset="0"/>
            </a:rPr>
            <a:t>Cvent, 2025. </a:t>
          </a:r>
          <a:r>
            <a:rPr lang="en-GB" sz="600" i="1" dirty="0">
              <a:latin typeface="Times New Roman" panose="02020603050405020304" pitchFamily="18" charset="0"/>
              <a:cs typeface="Times New Roman" panose="02020603050405020304" pitchFamily="18" charset="0"/>
            </a:rPr>
            <a:t>The Grand Hotel Birmingham</a:t>
          </a:r>
          <a:r>
            <a:rPr lang="en-GB" sz="600" dirty="0">
              <a:latin typeface="Times New Roman" panose="02020603050405020304" pitchFamily="18" charset="0"/>
              <a:cs typeface="Times New Roman" panose="02020603050405020304" pitchFamily="18" charset="0"/>
            </a:rPr>
            <a:t>. Available at: https://www.cvent.com/venues/birmingham/hotel/the-grand-hotel-birmingham/venue-89edfeb9-088d-4b39-bd8f-d29765e503a1 [Accessed on: 28 January 2025].</a:t>
          </a:r>
          <a:endParaRPr lang="en-US" sz="600" dirty="0">
            <a:latin typeface="Times New Roman" panose="02020603050405020304" pitchFamily="18" charset="0"/>
            <a:cs typeface="Times New Roman" panose="02020603050405020304" pitchFamily="18" charset="0"/>
          </a:endParaRPr>
        </a:p>
      </dgm:t>
    </dgm:pt>
    <dgm:pt modelId="{DABC12CC-01A0-4B89-B978-1A739AC149D9}" type="parTrans" cxnId="{12EBA8A8-B44A-4B00-B430-64382C56BD3D}">
      <dgm:prSet/>
      <dgm:spPr/>
      <dgm:t>
        <a:bodyPr/>
        <a:lstStyle/>
        <a:p>
          <a:endParaRPr lang="en-US"/>
        </a:p>
      </dgm:t>
    </dgm:pt>
    <dgm:pt modelId="{29E10D08-A021-4098-B9A9-247B3D0EAD3C}" type="sibTrans" cxnId="{12EBA8A8-B44A-4B00-B430-64382C56BD3D}">
      <dgm:prSet/>
      <dgm:spPr/>
      <dgm:t>
        <a:bodyPr/>
        <a:lstStyle/>
        <a:p>
          <a:endParaRPr lang="en-US"/>
        </a:p>
      </dgm:t>
    </dgm:pt>
    <dgm:pt modelId="{A50D3A59-BD25-47EC-85C3-8588FA70BE04}">
      <dgm:prSet custT="1"/>
      <dgm:spPr/>
      <dgm:t>
        <a:bodyPr/>
        <a:lstStyle/>
        <a:p>
          <a:r>
            <a:rPr lang="en-GB" sz="600">
              <a:latin typeface="Times New Roman" panose="02020603050405020304" pitchFamily="18" charset="0"/>
              <a:cs typeface="Times New Roman" panose="02020603050405020304" pitchFamily="18" charset="0"/>
            </a:rPr>
            <a:t>Elhoushy, S., El-Said, O.A., Smith, M. and Dar, H.M., 2024. Gender equality: caught between policy reforms and manager beliefs. </a:t>
          </a:r>
          <a:r>
            <a:rPr lang="en-GB" sz="600" i="1">
              <a:latin typeface="Times New Roman" panose="02020603050405020304" pitchFamily="18" charset="0"/>
              <a:cs typeface="Times New Roman" panose="02020603050405020304" pitchFamily="18" charset="0"/>
            </a:rPr>
            <a:t>Journal of Sustainable Tourism</a:t>
          </a:r>
          <a:r>
            <a:rPr lang="en-GB" sz="600">
              <a:latin typeface="Times New Roman" panose="02020603050405020304" pitchFamily="18" charset="0"/>
              <a:cs typeface="Times New Roman" panose="02020603050405020304" pitchFamily="18" charset="0"/>
            </a:rPr>
            <a:t>, </a:t>
          </a:r>
          <a:r>
            <a:rPr lang="en-GB" sz="600" i="1">
              <a:latin typeface="Times New Roman" panose="02020603050405020304" pitchFamily="18" charset="0"/>
              <a:cs typeface="Times New Roman" panose="02020603050405020304" pitchFamily="18" charset="0"/>
            </a:rPr>
            <a:t>32</a:t>
          </a:r>
          <a:r>
            <a:rPr lang="en-GB" sz="600">
              <a:latin typeface="Times New Roman" panose="02020603050405020304" pitchFamily="18" charset="0"/>
              <a:cs typeface="Times New Roman" panose="02020603050405020304" pitchFamily="18" charset="0"/>
            </a:rPr>
            <a:t>(7), pp.1263-1286.</a:t>
          </a:r>
          <a:endParaRPr lang="en-US" sz="600">
            <a:latin typeface="Times New Roman" panose="02020603050405020304" pitchFamily="18" charset="0"/>
            <a:cs typeface="Times New Roman" panose="02020603050405020304" pitchFamily="18" charset="0"/>
          </a:endParaRPr>
        </a:p>
      </dgm:t>
    </dgm:pt>
    <dgm:pt modelId="{CEEF55E1-8F95-4BB7-B987-0298BB21F4F8}" type="parTrans" cxnId="{B504E9C5-47C7-4A68-BE22-31CE0599B8E2}">
      <dgm:prSet/>
      <dgm:spPr/>
      <dgm:t>
        <a:bodyPr/>
        <a:lstStyle/>
        <a:p>
          <a:endParaRPr lang="en-US"/>
        </a:p>
      </dgm:t>
    </dgm:pt>
    <dgm:pt modelId="{4C147ADD-EB76-4C8D-BFD0-B7B6AD3D4EA2}" type="sibTrans" cxnId="{B504E9C5-47C7-4A68-BE22-31CE0599B8E2}">
      <dgm:prSet/>
      <dgm:spPr/>
      <dgm:t>
        <a:bodyPr/>
        <a:lstStyle/>
        <a:p>
          <a:endParaRPr lang="en-US"/>
        </a:p>
      </dgm:t>
    </dgm:pt>
    <dgm:pt modelId="{1DC84B6E-B49A-4695-BCAB-670C82FCD3A8}">
      <dgm:prSet custT="1"/>
      <dgm:spPr/>
      <dgm:t>
        <a:bodyPr/>
        <a:lstStyle/>
        <a:p>
          <a:r>
            <a:rPr lang="en-GB" sz="600" dirty="0">
              <a:latin typeface="Times New Roman" panose="02020603050405020304" pitchFamily="18" charset="0"/>
              <a:cs typeface="Times New Roman" panose="02020603050405020304" pitchFamily="18" charset="0"/>
            </a:rPr>
            <a:t>Event Organisers Summit, 2023. </a:t>
          </a:r>
          <a:r>
            <a:rPr lang="en-GB" sz="600" i="1" dirty="0">
              <a:latin typeface="Times New Roman" panose="02020603050405020304" pitchFamily="18" charset="0"/>
              <a:cs typeface="Times New Roman" panose="02020603050405020304" pitchFamily="18" charset="0"/>
            </a:rPr>
            <a:t>Event planners increasingly focused on Sustainability and EDI - Event Organisers Summit</a:t>
          </a:r>
          <a:r>
            <a:rPr lang="en-GB" sz="600" dirty="0">
              <a:latin typeface="Times New Roman" panose="02020603050405020304" pitchFamily="18" charset="0"/>
              <a:cs typeface="Times New Roman" panose="02020603050405020304" pitchFamily="18" charset="0"/>
            </a:rPr>
            <a:t>. Available at: https://eventorganiserssummit.co.uk/event-planners-increasingly-focused-on-sustainability-and-edi/ [Accessed on: 28 January 2025].</a:t>
          </a:r>
          <a:endParaRPr lang="en-US" sz="600" dirty="0">
            <a:latin typeface="Times New Roman" panose="02020603050405020304" pitchFamily="18" charset="0"/>
            <a:cs typeface="Times New Roman" panose="02020603050405020304" pitchFamily="18" charset="0"/>
          </a:endParaRPr>
        </a:p>
      </dgm:t>
    </dgm:pt>
    <dgm:pt modelId="{114729EB-0A69-4103-82AC-F5C50557B186}" type="parTrans" cxnId="{BB6ABA76-8249-432E-844C-9D95F4B2EC99}">
      <dgm:prSet/>
      <dgm:spPr/>
      <dgm:t>
        <a:bodyPr/>
        <a:lstStyle/>
        <a:p>
          <a:endParaRPr lang="en-US"/>
        </a:p>
      </dgm:t>
    </dgm:pt>
    <dgm:pt modelId="{873161F8-F852-41FB-A9A5-2211168EAC8F}" type="sibTrans" cxnId="{BB6ABA76-8249-432E-844C-9D95F4B2EC99}">
      <dgm:prSet/>
      <dgm:spPr/>
      <dgm:t>
        <a:bodyPr/>
        <a:lstStyle/>
        <a:p>
          <a:endParaRPr lang="en-US"/>
        </a:p>
      </dgm:t>
    </dgm:pt>
    <dgm:pt modelId="{290732C9-A79F-454E-AA05-5AADEBD9F093}">
      <dgm:prSet custT="1"/>
      <dgm:spPr/>
      <dgm:t>
        <a:bodyPr/>
        <a:lstStyle/>
        <a:p>
          <a:r>
            <a:rPr lang="en-GB" sz="600">
              <a:latin typeface="Times New Roman" panose="02020603050405020304" pitchFamily="18" charset="0"/>
              <a:cs typeface="Times New Roman" panose="02020603050405020304" pitchFamily="18" charset="0"/>
            </a:rPr>
            <a:t>Fletcher, T., Dashper, K. and Albert, B., 2023. Whiteness as a credential: Exploring the lived experiences of ethnically diverse UK event professionals through the theory of racialised organisations. </a:t>
          </a:r>
          <a:r>
            <a:rPr lang="en-GB" sz="600" i="1">
              <a:latin typeface="Times New Roman" panose="02020603050405020304" pitchFamily="18" charset="0"/>
              <a:cs typeface="Times New Roman" panose="02020603050405020304" pitchFamily="18" charset="0"/>
            </a:rPr>
            <a:t>International Journal of Contemporary Hospitality Management</a:t>
          </a:r>
          <a:r>
            <a:rPr lang="en-GB" sz="600">
              <a:latin typeface="Times New Roman" panose="02020603050405020304" pitchFamily="18" charset="0"/>
              <a:cs typeface="Times New Roman" panose="02020603050405020304" pitchFamily="18" charset="0"/>
            </a:rPr>
            <a:t>, </a:t>
          </a:r>
          <a:r>
            <a:rPr lang="en-GB" sz="600" i="1">
              <a:latin typeface="Times New Roman" panose="02020603050405020304" pitchFamily="18" charset="0"/>
              <a:cs typeface="Times New Roman" panose="02020603050405020304" pitchFamily="18" charset="0"/>
            </a:rPr>
            <a:t>35</a:t>
          </a:r>
          <a:r>
            <a:rPr lang="en-GB" sz="600">
              <a:latin typeface="Times New Roman" panose="02020603050405020304" pitchFamily="18" charset="0"/>
              <a:cs typeface="Times New Roman" panose="02020603050405020304" pitchFamily="18" charset="0"/>
            </a:rPr>
            <a:t>(11), pp.3903-3921.</a:t>
          </a:r>
          <a:endParaRPr lang="en-US" sz="600">
            <a:latin typeface="Times New Roman" panose="02020603050405020304" pitchFamily="18" charset="0"/>
            <a:cs typeface="Times New Roman" panose="02020603050405020304" pitchFamily="18" charset="0"/>
          </a:endParaRPr>
        </a:p>
      </dgm:t>
    </dgm:pt>
    <dgm:pt modelId="{CFBBDFF1-C44A-4702-9D3F-655C618DA4EB}" type="parTrans" cxnId="{08EBFB96-FCD6-4FB3-9D67-7DAA4065DA0C}">
      <dgm:prSet/>
      <dgm:spPr/>
      <dgm:t>
        <a:bodyPr/>
        <a:lstStyle/>
        <a:p>
          <a:endParaRPr lang="en-US"/>
        </a:p>
      </dgm:t>
    </dgm:pt>
    <dgm:pt modelId="{AB5F9715-F3D1-411A-B68B-8999771DA24A}" type="sibTrans" cxnId="{08EBFB96-FCD6-4FB3-9D67-7DAA4065DA0C}">
      <dgm:prSet/>
      <dgm:spPr/>
      <dgm:t>
        <a:bodyPr/>
        <a:lstStyle/>
        <a:p>
          <a:endParaRPr lang="en-US"/>
        </a:p>
      </dgm:t>
    </dgm:pt>
    <dgm:pt modelId="{CC4058A2-FBE6-4DEB-9F60-649C7DC61645}">
      <dgm:prSet custT="1"/>
      <dgm:spPr/>
      <dgm:t>
        <a:bodyPr/>
        <a:lstStyle/>
        <a:p>
          <a:r>
            <a:rPr lang="en-GB" sz="600">
              <a:latin typeface="Times New Roman" panose="02020603050405020304" pitchFamily="18" charset="0"/>
              <a:cs typeface="Times New Roman" panose="02020603050405020304" pitchFamily="18" charset="0"/>
            </a:rPr>
            <a:t>George, R., 2021. </a:t>
          </a:r>
          <a:r>
            <a:rPr lang="en-GB" sz="600" i="1">
              <a:latin typeface="Times New Roman" panose="02020603050405020304" pitchFamily="18" charset="0"/>
              <a:cs typeface="Times New Roman" panose="02020603050405020304" pitchFamily="18" charset="0"/>
            </a:rPr>
            <a:t>Marketing tourism and hospitality: Concepts and cases</a:t>
          </a:r>
          <a:r>
            <a:rPr lang="en-GB" sz="600">
              <a:latin typeface="Times New Roman" panose="02020603050405020304" pitchFamily="18" charset="0"/>
              <a:cs typeface="Times New Roman" panose="02020603050405020304" pitchFamily="18" charset="0"/>
            </a:rPr>
            <a:t>. Springer Nature.</a:t>
          </a:r>
          <a:endParaRPr lang="en-US" sz="600">
            <a:latin typeface="Times New Roman" panose="02020603050405020304" pitchFamily="18" charset="0"/>
            <a:cs typeface="Times New Roman" panose="02020603050405020304" pitchFamily="18" charset="0"/>
          </a:endParaRPr>
        </a:p>
      </dgm:t>
    </dgm:pt>
    <dgm:pt modelId="{4E1FF751-94AF-4B2F-81D1-DB157BEB4B48}" type="parTrans" cxnId="{2BF3CE02-C2E0-4E48-8D8B-488D90967E92}">
      <dgm:prSet/>
      <dgm:spPr/>
      <dgm:t>
        <a:bodyPr/>
        <a:lstStyle/>
        <a:p>
          <a:endParaRPr lang="en-US"/>
        </a:p>
      </dgm:t>
    </dgm:pt>
    <dgm:pt modelId="{5AF88782-7362-4B83-9624-3B7DBF344465}" type="sibTrans" cxnId="{2BF3CE02-C2E0-4E48-8D8B-488D90967E92}">
      <dgm:prSet/>
      <dgm:spPr/>
      <dgm:t>
        <a:bodyPr/>
        <a:lstStyle/>
        <a:p>
          <a:endParaRPr lang="en-US"/>
        </a:p>
      </dgm:t>
    </dgm:pt>
    <dgm:pt modelId="{B99F958E-BFCC-47F5-8E06-0D09F6DF5DDA}">
      <dgm:prSet custT="1"/>
      <dgm:spPr/>
      <dgm:t>
        <a:bodyPr/>
        <a:lstStyle/>
        <a:p>
          <a:r>
            <a:rPr lang="en-GB" sz="600">
              <a:latin typeface="Times New Roman" panose="02020603050405020304" pitchFamily="18" charset="0"/>
              <a:cs typeface="Times New Roman" panose="02020603050405020304" pitchFamily="18" charset="0"/>
            </a:rPr>
            <a:t>Hayes, D.K., Hayes, J.D. and Hayes, P.A., 2021. </a:t>
          </a:r>
          <a:r>
            <a:rPr lang="en-GB" sz="600" i="1">
              <a:latin typeface="Times New Roman" panose="02020603050405020304" pitchFamily="18" charset="0"/>
              <a:cs typeface="Times New Roman" panose="02020603050405020304" pitchFamily="18" charset="0"/>
            </a:rPr>
            <a:t>Revenue management for the hospitality industry</a:t>
          </a:r>
          <a:r>
            <a:rPr lang="en-GB" sz="600">
              <a:latin typeface="Times New Roman" panose="02020603050405020304" pitchFamily="18" charset="0"/>
              <a:cs typeface="Times New Roman" panose="02020603050405020304" pitchFamily="18" charset="0"/>
            </a:rPr>
            <a:t>. John Wiley &amp; Sons.</a:t>
          </a:r>
          <a:endParaRPr lang="en-US" sz="600">
            <a:latin typeface="Times New Roman" panose="02020603050405020304" pitchFamily="18" charset="0"/>
            <a:cs typeface="Times New Roman" panose="02020603050405020304" pitchFamily="18" charset="0"/>
          </a:endParaRPr>
        </a:p>
      </dgm:t>
    </dgm:pt>
    <dgm:pt modelId="{2918C7CC-0663-42E8-84A7-8B6DD35AA0AF}" type="parTrans" cxnId="{69C6E586-F485-43FD-BF95-306F2440C032}">
      <dgm:prSet/>
      <dgm:spPr/>
      <dgm:t>
        <a:bodyPr/>
        <a:lstStyle/>
        <a:p>
          <a:endParaRPr lang="en-US"/>
        </a:p>
      </dgm:t>
    </dgm:pt>
    <dgm:pt modelId="{7FACB63F-F4D5-4E44-82B3-398CDB2A5E58}" type="sibTrans" cxnId="{69C6E586-F485-43FD-BF95-306F2440C032}">
      <dgm:prSet/>
      <dgm:spPr/>
      <dgm:t>
        <a:bodyPr/>
        <a:lstStyle/>
        <a:p>
          <a:endParaRPr lang="en-US"/>
        </a:p>
      </dgm:t>
    </dgm:pt>
    <dgm:pt modelId="{78D2EA46-D23C-45CE-B78D-CC0C12A35D13}">
      <dgm:prSet custT="1"/>
      <dgm:spPr/>
      <dgm:t>
        <a:bodyPr/>
        <a:lstStyle/>
        <a:p>
          <a:r>
            <a:rPr lang="en-GB" sz="600">
              <a:latin typeface="Times New Roman" panose="02020603050405020304" pitchFamily="18" charset="0"/>
              <a:cs typeface="Times New Roman" panose="02020603050405020304" pitchFamily="18" charset="0"/>
            </a:rPr>
            <a:t>Mastel Hospitality, 2023. </a:t>
          </a:r>
          <a:r>
            <a:rPr lang="en-GB" sz="600" i="1">
              <a:latin typeface="Times New Roman" panose="02020603050405020304" pitchFamily="18" charset="0"/>
              <a:cs typeface="Times New Roman" panose="02020603050405020304" pitchFamily="18" charset="0"/>
            </a:rPr>
            <a:t>Benefits of hosting events in your hotel</a:t>
          </a:r>
          <a:r>
            <a:rPr lang="en-GB" sz="600">
              <a:latin typeface="Times New Roman" panose="02020603050405020304" pitchFamily="18" charset="0"/>
              <a:cs typeface="Times New Roman" panose="02020603050405020304" pitchFamily="18" charset="0"/>
            </a:rPr>
            <a:t>. Available at: https://mastelhospitality.com/news/benefits-hosting-events-hotel/ [Accessed on: 28 January 2025].</a:t>
          </a:r>
          <a:endParaRPr lang="en-US" sz="600">
            <a:latin typeface="Times New Roman" panose="02020603050405020304" pitchFamily="18" charset="0"/>
            <a:cs typeface="Times New Roman" panose="02020603050405020304" pitchFamily="18" charset="0"/>
          </a:endParaRPr>
        </a:p>
      </dgm:t>
    </dgm:pt>
    <dgm:pt modelId="{39114B28-6CB4-40A4-8F65-9CCE9A8EE505}" type="parTrans" cxnId="{299AEB28-7362-4647-A20C-20C648F31D2F}">
      <dgm:prSet/>
      <dgm:spPr/>
      <dgm:t>
        <a:bodyPr/>
        <a:lstStyle/>
        <a:p>
          <a:endParaRPr lang="en-US"/>
        </a:p>
      </dgm:t>
    </dgm:pt>
    <dgm:pt modelId="{4A121F4E-614B-4732-8831-4FBE89806986}" type="sibTrans" cxnId="{299AEB28-7362-4647-A20C-20C648F31D2F}">
      <dgm:prSet/>
      <dgm:spPr/>
      <dgm:t>
        <a:bodyPr/>
        <a:lstStyle/>
        <a:p>
          <a:endParaRPr lang="en-US"/>
        </a:p>
      </dgm:t>
    </dgm:pt>
    <dgm:pt modelId="{81AAD7D9-D8A7-4970-BBB5-6AF47BD2453F}">
      <dgm:prSet custT="1"/>
      <dgm:spPr/>
      <dgm:t>
        <a:bodyPr/>
        <a:lstStyle/>
        <a:p>
          <a:r>
            <a:rPr lang="en-GB" sz="600">
              <a:latin typeface="Times New Roman" panose="02020603050405020304" pitchFamily="18" charset="0"/>
              <a:cs typeface="Times New Roman" panose="02020603050405020304" pitchFamily="18" charset="0"/>
            </a:rPr>
            <a:t>Rogers, T. and Wynn-Moylan, P., 2022. </a:t>
          </a:r>
          <a:r>
            <a:rPr lang="en-GB" sz="600" i="1">
              <a:latin typeface="Times New Roman" panose="02020603050405020304" pitchFamily="18" charset="0"/>
              <a:cs typeface="Times New Roman" panose="02020603050405020304" pitchFamily="18" charset="0"/>
            </a:rPr>
            <a:t>Conferences and conventions: A global industry</a:t>
          </a:r>
          <a:r>
            <a:rPr lang="en-GB" sz="600">
              <a:latin typeface="Times New Roman" panose="02020603050405020304" pitchFamily="18" charset="0"/>
              <a:cs typeface="Times New Roman" panose="02020603050405020304" pitchFamily="18" charset="0"/>
            </a:rPr>
            <a:t>. Routledge.</a:t>
          </a:r>
          <a:endParaRPr lang="en-US" sz="600">
            <a:latin typeface="Times New Roman" panose="02020603050405020304" pitchFamily="18" charset="0"/>
            <a:cs typeface="Times New Roman" panose="02020603050405020304" pitchFamily="18" charset="0"/>
          </a:endParaRPr>
        </a:p>
      </dgm:t>
    </dgm:pt>
    <dgm:pt modelId="{87A25528-1E3A-42AF-A3E6-F929AE152D8C}" type="parTrans" cxnId="{416135C2-C6B3-4392-81D6-717A161BAB20}">
      <dgm:prSet/>
      <dgm:spPr/>
      <dgm:t>
        <a:bodyPr/>
        <a:lstStyle/>
        <a:p>
          <a:endParaRPr lang="en-US"/>
        </a:p>
      </dgm:t>
    </dgm:pt>
    <dgm:pt modelId="{7B751573-4C84-4816-A173-656C96367EB4}" type="sibTrans" cxnId="{416135C2-C6B3-4392-81D6-717A161BAB20}">
      <dgm:prSet/>
      <dgm:spPr/>
      <dgm:t>
        <a:bodyPr/>
        <a:lstStyle/>
        <a:p>
          <a:endParaRPr lang="en-US"/>
        </a:p>
      </dgm:t>
    </dgm:pt>
    <dgm:pt modelId="{65C24D09-3425-4175-B389-A72DA1D5ED16}">
      <dgm:prSet custT="1"/>
      <dgm:spPr/>
      <dgm:t>
        <a:bodyPr/>
        <a:lstStyle/>
        <a:p>
          <a:r>
            <a:rPr lang="en-GB" sz="600">
              <a:latin typeface="Times New Roman" panose="02020603050405020304" pitchFamily="18" charset="0"/>
              <a:cs typeface="Times New Roman" panose="02020603050405020304" pitchFamily="18" charset="0"/>
            </a:rPr>
            <a:t>Shupjatskij, M. and Laurikainen, H., 2023. How to create an exclusive event by defining hospitality standards and training your staff.</a:t>
          </a:r>
          <a:endParaRPr lang="en-US" sz="600">
            <a:latin typeface="Times New Roman" panose="02020603050405020304" pitchFamily="18" charset="0"/>
            <a:cs typeface="Times New Roman" panose="02020603050405020304" pitchFamily="18" charset="0"/>
          </a:endParaRPr>
        </a:p>
      </dgm:t>
    </dgm:pt>
    <dgm:pt modelId="{3407E4BC-9BBC-40DD-B581-E5BF465DFF80}" type="parTrans" cxnId="{0B69D630-FBA3-4EC5-9FFD-D980B29E6534}">
      <dgm:prSet/>
      <dgm:spPr/>
      <dgm:t>
        <a:bodyPr/>
        <a:lstStyle/>
        <a:p>
          <a:endParaRPr lang="en-US"/>
        </a:p>
      </dgm:t>
    </dgm:pt>
    <dgm:pt modelId="{4F33B61A-AF3A-4DF0-BF78-F0389F78E561}" type="sibTrans" cxnId="{0B69D630-FBA3-4EC5-9FFD-D980B29E6534}">
      <dgm:prSet/>
      <dgm:spPr/>
      <dgm:t>
        <a:bodyPr/>
        <a:lstStyle/>
        <a:p>
          <a:endParaRPr lang="en-US"/>
        </a:p>
      </dgm:t>
    </dgm:pt>
    <dgm:pt modelId="{469BFF07-B5DB-43EC-924B-24F4A552D9A7}">
      <dgm:prSet custT="1"/>
      <dgm:spPr/>
      <dgm:t>
        <a:bodyPr/>
        <a:lstStyle/>
        <a:p>
          <a:r>
            <a:rPr lang="en-GB" sz="600">
              <a:latin typeface="Times New Roman" panose="02020603050405020304" pitchFamily="18" charset="0"/>
              <a:cs typeface="Times New Roman" panose="02020603050405020304" pitchFamily="18" charset="0"/>
            </a:rPr>
            <a:t>Son, I.S., Huang, S.S. and Padovan, D., 2021. Realising the goals of event leveraging: The tourism and hospitality SME perspective. </a:t>
          </a:r>
          <a:r>
            <a:rPr lang="en-GB" sz="600" i="1">
              <a:latin typeface="Times New Roman" panose="02020603050405020304" pitchFamily="18" charset="0"/>
              <a:cs typeface="Times New Roman" panose="02020603050405020304" pitchFamily="18" charset="0"/>
            </a:rPr>
            <a:t>Journal of Hospitality and Tourism Management</a:t>
          </a:r>
          <a:r>
            <a:rPr lang="en-GB" sz="600">
              <a:latin typeface="Times New Roman" panose="02020603050405020304" pitchFamily="18" charset="0"/>
              <a:cs typeface="Times New Roman" panose="02020603050405020304" pitchFamily="18" charset="0"/>
            </a:rPr>
            <a:t>, </a:t>
          </a:r>
          <a:r>
            <a:rPr lang="en-GB" sz="600" i="1">
              <a:latin typeface="Times New Roman" panose="02020603050405020304" pitchFamily="18" charset="0"/>
              <a:cs typeface="Times New Roman" panose="02020603050405020304" pitchFamily="18" charset="0"/>
            </a:rPr>
            <a:t>49</a:t>
          </a:r>
          <a:r>
            <a:rPr lang="en-GB" sz="600">
              <a:latin typeface="Times New Roman" panose="02020603050405020304" pitchFamily="18" charset="0"/>
              <a:cs typeface="Times New Roman" panose="02020603050405020304" pitchFamily="18" charset="0"/>
            </a:rPr>
            <a:t>, pp.253-259.</a:t>
          </a:r>
          <a:endParaRPr lang="en-US" sz="600">
            <a:latin typeface="Times New Roman" panose="02020603050405020304" pitchFamily="18" charset="0"/>
            <a:cs typeface="Times New Roman" panose="02020603050405020304" pitchFamily="18" charset="0"/>
          </a:endParaRPr>
        </a:p>
      </dgm:t>
    </dgm:pt>
    <dgm:pt modelId="{D42DF744-62D6-497C-B3F4-026F90635C48}" type="parTrans" cxnId="{E88E7F32-E3CC-4CB8-A7B6-7FF71E40B969}">
      <dgm:prSet/>
      <dgm:spPr/>
      <dgm:t>
        <a:bodyPr/>
        <a:lstStyle/>
        <a:p>
          <a:endParaRPr lang="en-US"/>
        </a:p>
      </dgm:t>
    </dgm:pt>
    <dgm:pt modelId="{18375977-CE06-4DB7-A161-9F44315EBE1C}" type="sibTrans" cxnId="{E88E7F32-E3CC-4CB8-A7B6-7FF71E40B969}">
      <dgm:prSet/>
      <dgm:spPr/>
      <dgm:t>
        <a:bodyPr/>
        <a:lstStyle/>
        <a:p>
          <a:endParaRPr lang="en-US"/>
        </a:p>
      </dgm:t>
    </dgm:pt>
    <dgm:pt modelId="{ED145A16-FE90-4E22-979A-FAE396D014A2}">
      <dgm:prSet custT="1"/>
      <dgm:spPr/>
      <dgm:t>
        <a:bodyPr/>
        <a:lstStyle/>
        <a:p>
          <a:r>
            <a:rPr lang="en-GB" sz="600">
              <a:latin typeface="Times New Roman" panose="02020603050405020304" pitchFamily="18" charset="0"/>
              <a:cs typeface="Times New Roman" panose="02020603050405020304" pitchFamily="18" charset="0"/>
            </a:rPr>
            <a:t>Venske, E., 2021. Quality education: industry contributions to embed sustainability in a meeting and event management curriculum. </a:t>
          </a:r>
          <a:r>
            <a:rPr lang="en-GB" sz="600" i="1">
              <a:latin typeface="Times New Roman" panose="02020603050405020304" pitchFamily="18" charset="0"/>
              <a:cs typeface="Times New Roman" panose="02020603050405020304" pitchFamily="18" charset="0"/>
            </a:rPr>
            <a:t>International Journal of Event and Festival Management</a:t>
          </a:r>
          <a:r>
            <a:rPr lang="en-GB" sz="600">
              <a:latin typeface="Times New Roman" panose="02020603050405020304" pitchFamily="18" charset="0"/>
              <a:cs typeface="Times New Roman" panose="02020603050405020304" pitchFamily="18" charset="0"/>
            </a:rPr>
            <a:t>, </a:t>
          </a:r>
          <a:r>
            <a:rPr lang="en-GB" sz="600" i="1">
              <a:latin typeface="Times New Roman" panose="02020603050405020304" pitchFamily="18" charset="0"/>
              <a:cs typeface="Times New Roman" panose="02020603050405020304" pitchFamily="18" charset="0"/>
            </a:rPr>
            <a:t>12</a:t>
          </a:r>
          <a:r>
            <a:rPr lang="en-GB" sz="600">
              <a:latin typeface="Times New Roman" panose="02020603050405020304" pitchFamily="18" charset="0"/>
              <a:cs typeface="Times New Roman" panose="02020603050405020304" pitchFamily="18" charset="0"/>
            </a:rPr>
            <a:t>(3), pp.297-313.</a:t>
          </a:r>
          <a:endParaRPr lang="en-US" sz="600">
            <a:latin typeface="Times New Roman" panose="02020603050405020304" pitchFamily="18" charset="0"/>
            <a:cs typeface="Times New Roman" panose="02020603050405020304" pitchFamily="18" charset="0"/>
          </a:endParaRPr>
        </a:p>
      </dgm:t>
    </dgm:pt>
    <dgm:pt modelId="{C396B897-D076-4801-BC0A-7429FEA088B1}" type="parTrans" cxnId="{DFD4274B-D821-4F3D-96C9-40AF494BD914}">
      <dgm:prSet/>
      <dgm:spPr/>
      <dgm:t>
        <a:bodyPr/>
        <a:lstStyle/>
        <a:p>
          <a:endParaRPr lang="en-US"/>
        </a:p>
      </dgm:t>
    </dgm:pt>
    <dgm:pt modelId="{ACE77299-6074-4E94-BE3A-47693F22243A}" type="sibTrans" cxnId="{DFD4274B-D821-4F3D-96C9-40AF494BD914}">
      <dgm:prSet/>
      <dgm:spPr/>
      <dgm:t>
        <a:bodyPr/>
        <a:lstStyle/>
        <a:p>
          <a:endParaRPr lang="en-US"/>
        </a:p>
      </dgm:t>
    </dgm:pt>
    <dgm:pt modelId="{6D682C4F-1C46-4C78-A879-AB8ED62E5005}">
      <dgm:prSet custT="1"/>
      <dgm:spPr/>
      <dgm:t>
        <a:bodyPr/>
        <a:lstStyle/>
        <a:p>
          <a:r>
            <a:rPr lang="en-GB" sz="600">
              <a:latin typeface="Times New Roman" panose="02020603050405020304" pitchFamily="18" charset="0"/>
              <a:cs typeface="Times New Roman" panose="02020603050405020304" pitchFamily="18" charset="0"/>
            </a:rPr>
            <a:t>Veo Events, 2024. </a:t>
          </a:r>
          <a:r>
            <a:rPr lang="en-GB" sz="600" i="1">
              <a:latin typeface="Times New Roman" panose="02020603050405020304" pitchFamily="18" charset="0"/>
              <a:cs typeface="Times New Roman" panose="02020603050405020304" pitchFamily="18" charset="0"/>
            </a:rPr>
            <a:t>Understand The 10 Benefits Of Corporate Hospitality Events | Veo Events</a:t>
          </a:r>
          <a:r>
            <a:rPr lang="en-GB" sz="600">
              <a:latin typeface="Times New Roman" panose="02020603050405020304" pitchFamily="18" charset="0"/>
              <a:cs typeface="Times New Roman" panose="02020603050405020304" pitchFamily="18" charset="0"/>
            </a:rPr>
            <a:t>. Available at: https://veoevents.co.uk/blog/what-is-corporate-hospitality/ [Accessed on: 28 January 2025].</a:t>
          </a:r>
          <a:endParaRPr lang="en-US" sz="600">
            <a:latin typeface="Times New Roman" panose="02020603050405020304" pitchFamily="18" charset="0"/>
            <a:cs typeface="Times New Roman" panose="02020603050405020304" pitchFamily="18" charset="0"/>
          </a:endParaRPr>
        </a:p>
      </dgm:t>
    </dgm:pt>
    <dgm:pt modelId="{E2285D40-7C62-4BFF-9A0C-2D4AA36B5CD8}" type="parTrans" cxnId="{44A766BA-3B95-47DC-993C-F28D2DD276DC}">
      <dgm:prSet/>
      <dgm:spPr/>
      <dgm:t>
        <a:bodyPr/>
        <a:lstStyle/>
        <a:p>
          <a:endParaRPr lang="en-US"/>
        </a:p>
      </dgm:t>
    </dgm:pt>
    <dgm:pt modelId="{3A1AFB2D-F35E-4C37-8604-0BB3152AD127}" type="sibTrans" cxnId="{44A766BA-3B95-47DC-993C-F28D2DD276DC}">
      <dgm:prSet/>
      <dgm:spPr/>
      <dgm:t>
        <a:bodyPr/>
        <a:lstStyle/>
        <a:p>
          <a:endParaRPr lang="en-US"/>
        </a:p>
      </dgm:t>
    </dgm:pt>
    <dgm:pt modelId="{EACDCDA5-6BEF-4ACD-9541-89329EE5DEEC}">
      <dgm:prSet custT="1"/>
      <dgm:spPr/>
      <dgm:t>
        <a:bodyPr/>
        <a:lstStyle/>
        <a:p>
          <a:r>
            <a:rPr lang="en-GB" sz="600">
              <a:latin typeface="Times New Roman" panose="02020603050405020304" pitchFamily="18" charset="0"/>
              <a:cs typeface="Times New Roman" panose="02020603050405020304" pitchFamily="18" charset="0"/>
            </a:rPr>
            <a:t>Walters, T., Stadler, R. and Jepson, A.S., 2021. Positive power: Events as temporary sites of power which “empower” marginalised groups. </a:t>
          </a:r>
          <a:r>
            <a:rPr lang="en-GB" sz="600" i="1">
              <a:latin typeface="Times New Roman" panose="02020603050405020304" pitchFamily="18" charset="0"/>
              <a:cs typeface="Times New Roman" panose="02020603050405020304" pitchFamily="18" charset="0"/>
            </a:rPr>
            <a:t>International Journal of Contemporary Hospitality Management</a:t>
          </a:r>
          <a:r>
            <a:rPr lang="en-GB" sz="600">
              <a:latin typeface="Times New Roman" panose="02020603050405020304" pitchFamily="18" charset="0"/>
              <a:cs typeface="Times New Roman" panose="02020603050405020304" pitchFamily="18" charset="0"/>
            </a:rPr>
            <a:t>, </a:t>
          </a:r>
          <a:r>
            <a:rPr lang="en-GB" sz="600" i="1">
              <a:latin typeface="Times New Roman" panose="02020603050405020304" pitchFamily="18" charset="0"/>
              <a:cs typeface="Times New Roman" panose="02020603050405020304" pitchFamily="18" charset="0"/>
            </a:rPr>
            <a:t>33</a:t>
          </a:r>
          <a:r>
            <a:rPr lang="en-GB" sz="600">
              <a:latin typeface="Times New Roman" panose="02020603050405020304" pitchFamily="18" charset="0"/>
              <a:cs typeface="Times New Roman" panose="02020603050405020304" pitchFamily="18" charset="0"/>
            </a:rPr>
            <a:t>(7), pp.2391-2409.</a:t>
          </a:r>
          <a:endParaRPr lang="en-US" sz="600">
            <a:latin typeface="Times New Roman" panose="02020603050405020304" pitchFamily="18" charset="0"/>
            <a:cs typeface="Times New Roman" panose="02020603050405020304" pitchFamily="18" charset="0"/>
          </a:endParaRPr>
        </a:p>
      </dgm:t>
    </dgm:pt>
    <dgm:pt modelId="{25AA06B3-D372-4098-A053-21F1C4772FAC}" type="parTrans" cxnId="{F8E6B604-CDFD-4280-8C5F-51A8B674378B}">
      <dgm:prSet/>
      <dgm:spPr/>
      <dgm:t>
        <a:bodyPr/>
        <a:lstStyle/>
        <a:p>
          <a:endParaRPr lang="en-US"/>
        </a:p>
      </dgm:t>
    </dgm:pt>
    <dgm:pt modelId="{C1947E54-2E08-446E-B0A6-1DC6BE5B8F98}" type="sibTrans" cxnId="{F8E6B604-CDFD-4280-8C5F-51A8B674378B}">
      <dgm:prSet/>
      <dgm:spPr/>
      <dgm:t>
        <a:bodyPr/>
        <a:lstStyle/>
        <a:p>
          <a:endParaRPr lang="en-US"/>
        </a:p>
      </dgm:t>
    </dgm:pt>
    <dgm:pt modelId="{515C9ECD-6E0F-4935-8ADB-D8C953BEF444}">
      <dgm:prSet custT="1"/>
      <dgm:spPr/>
      <dgm:t>
        <a:bodyPr/>
        <a:lstStyle/>
        <a:p>
          <a:r>
            <a:rPr lang="en-GB" sz="600" dirty="0" err="1">
              <a:latin typeface="Times New Roman" panose="02020603050405020304" pitchFamily="18" charset="0"/>
              <a:cs typeface="Times New Roman" panose="02020603050405020304" pitchFamily="18" charset="0"/>
            </a:rPr>
            <a:t>WiHTL</a:t>
          </a:r>
          <a:r>
            <a:rPr lang="en-GB" sz="600" dirty="0">
              <a:latin typeface="Times New Roman" panose="02020603050405020304" pitchFamily="18" charset="0"/>
              <a:cs typeface="Times New Roman" panose="02020603050405020304" pitchFamily="18" charset="0"/>
            </a:rPr>
            <a:t>, 2025. </a:t>
          </a:r>
          <a:r>
            <a:rPr lang="en-GB" sz="600" i="1" dirty="0">
              <a:latin typeface="Times New Roman" panose="02020603050405020304" pitchFamily="18" charset="0"/>
              <a:cs typeface="Times New Roman" panose="02020603050405020304" pitchFamily="18" charset="0"/>
            </a:rPr>
            <a:t>Home</a:t>
          </a:r>
          <a:r>
            <a:rPr lang="en-GB" sz="600" dirty="0">
              <a:latin typeface="Times New Roman" panose="02020603050405020304" pitchFamily="18" charset="0"/>
              <a:cs typeface="Times New Roman" panose="02020603050405020304" pitchFamily="18" charset="0"/>
            </a:rPr>
            <a:t>. Available at: https://www.wihtl.com/ [Accessed on: 28 January 2025].</a:t>
          </a:r>
          <a:endParaRPr lang="en-US" sz="600" dirty="0">
            <a:latin typeface="Times New Roman" panose="02020603050405020304" pitchFamily="18" charset="0"/>
            <a:cs typeface="Times New Roman" panose="02020603050405020304" pitchFamily="18" charset="0"/>
          </a:endParaRPr>
        </a:p>
      </dgm:t>
    </dgm:pt>
    <dgm:pt modelId="{B87F18E8-7E71-437B-AB60-AB4C3FE3B5BC}" type="parTrans" cxnId="{EF051C5B-8954-4856-A084-EC607AE1B062}">
      <dgm:prSet/>
      <dgm:spPr/>
      <dgm:t>
        <a:bodyPr/>
        <a:lstStyle/>
        <a:p>
          <a:endParaRPr lang="en-US"/>
        </a:p>
      </dgm:t>
    </dgm:pt>
    <dgm:pt modelId="{9D677627-470B-4D5A-9751-A6312775757A}" type="sibTrans" cxnId="{EF051C5B-8954-4856-A084-EC607AE1B062}">
      <dgm:prSet/>
      <dgm:spPr/>
      <dgm:t>
        <a:bodyPr/>
        <a:lstStyle/>
        <a:p>
          <a:endParaRPr lang="en-US"/>
        </a:p>
      </dgm:t>
    </dgm:pt>
    <dgm:pt modelId="{B170FF95-AC1C-4437-8997-925E01E18308}" type="pres">
      <dgm:prSet presAssocID="{1376247A-2A79-4E0C-976E-FDC90F3E0FBD}" presName="diagram" presStyleCnt="0">
        <dgm:presLayoutVars>
          <dgm:dir/>
          <dgm:resizeHandles val="exact"/>
        </dgm:presLayoutVars>
      </dgm:prSet>
      <dgm:spPr/>
    </dgm:pt>
    <dgm:pt modelId="{A148065E-A33B-4942-9E19-A1B161E626C3}" type="pres">
      <dgm:prSet presAssocID="{67AE0C1D-CB74-4F78-97C7-F2599BD78E27}" presName="node" presStyleLbl="node1" presStyleIdx="0" presStyleCnt="20">
        <dgm:presLayoutVars>
          <dgm:bulletEnabled val="1"/>
        </dgm:presLayoutVars>
      </dgm:prSet>
      <dgm:spPr/>
    </dgm:pt>
    <dgm:pt modelId="{C7FA29E4-832D-44B8-9D19-E05C86661A10}" type="pres">
      <dgm:prSet presAssocID="{15E7FB0A-BE81-4B33-871B-CF94067D0A56}" presName="sibTrans" presStyleCnt="0"/>
      <dgm:spPr/>
    </dgm:pt>
    <dgm:pt modelId="{A6F1AF4C-5198-4536-A99A-18E3C5F635D9}" type="pres">
      <dgm:prSet presAssocID="{524EEEBD-79CF-4179-8566-4ABA2A2A82B8}" presName="node" presStyleLbl="node1" presStyleIdx="1" presStyleCnt="20">
        <dgm:presLayoutVars>
          <dgm:bulletEnabled val="1"/>
        </dgm:presLayoutVars>
      </dgm:prSet>
      <dgm:spPr/>
    </dgm:pt>
    <dgm:pt modelId="{90D1A576-6AA7-4A11-9958-309D8B2BD3F8}" type="pres">
      <dgm:prSet presAssocID="{0842DCF0-D9FE-414E-B2D9-796CDBE5272C}" presName="sibTrans" presStyleCnt="0"/>
      <dgm:spPr/>
    </dgm:pt>
    <dgm:pt modelId="{CCE7A587-83BB-48EF-A78F-B06B88261667}" type="pres">
      <dgm:prSet presAssocID="{F66E0175-66F5-4A40-A6CC-EDE7B0E49614}" presName="node" presStyleLbl="node1" presStyleIdx="2" presStyleCnt="20">
        <dgm:presLayoutVars>
          <dgm:bulletEnabled val="1"/>
        </dgm:presLayoutVars>
      </dgm:prSet>
      <dgm:spPr/>
    </dgm:pt>
    <dgm:pt modelId="{EA817DC8-331A-4DE4-BDD8-43569CB204A9}" type="pres">
      <dgm:prSet presAssocID="{C1B47007-1F56-4BE4-AA6F-7D7B7495E81F}" presName="sibTrans" presStyleCnt="0"/>
      <dgm:spPr/>
    </dgm:pt>
    <dgm:pt modelId="{A6C4FB42-F6EA-4F40-A9F1-2D6170DCA287}" type="pres">
      <dgm:prSet presAssocID="{1C020075-4220-4C53-9A02-320408A975D8}" presName="node" presStyleLbl="node1" presStyleIdx="3" presStyleCnt="20">
        <dgm:presLayoutVars>
          <dgm:bulletEnabled val="1"/>
        </dgm:presLayoutVars>
      </dgm:prSet>
      <dgm:spPr/>
    </dgm:pt>
    <dgm:pt modelId="{39C1428E-EC1E-449D-B4ED-25BED0C119C7}" type="pres">
      <dgm:prSet presAssocID="{8ABC23D8-AD77-453D-B667-5C3446E201A4}" presName="sibTrans" presStyleCnt="0"/>
      <dgm:spPr/>
    </dgm:pt>
    <dgm:pt modelId="{3FD37202-DC3A-4D2D-818E-B449222D8B45}" type="pres">
      <dgm:prSet presAssocID="{B41FD3AF-4C52-4218-91D3-51FDBED1BFE2}" presName="node" presStyleLbl="node1" presStyleIdx="4" presStyleCnt="20">
        <dgm:presLayoutVars>
          <dgm:bulletEnabled val="1"/>
        </dgm:presLayoutVars>
      </dgm:prSet>
      <dgm:spPr/>
    </dgm:pt>
    <dgm:pt modelId="{3E6BF73C-6295-4A8F-BA6B-CC370DDA642A}" type="pres">
      <dgm:prSet presAssocID="{53B150EB-484D-4174-8AEC-087CD48DDF54}" presName="sibTrans" presStyleCnt="0"/>
      <dgm:spPr/>
    </dgm:pt>
    <dgm:pt modelId="{20AA88F7-8BB3-4D96-930C-315F4CC7B35D}" type="pres">
      <dgm:prSet presAssocID="{3FA260BE-C24C-4C8F-AFA4-85E3C77674DF}" presName="node" presStyleLbl="node1" presStyleIdx="5" presStyleCnt="20">
        <dgm:presLayoutVars>
          <dgm:bulletEnabled val="1"/>
        </dgm:presLayoutVars>
      </dgm:prSet>
      <dgm:spPr/>
    </dgm:pt>
    <dgm:pt modelId="{9D66B80B-8A72-4F79-8755-6C30D03E41FD}" type="pres">
      <dgm:prSet presAssocID="{3B4C0AF9-8955-44BE-A545-6DF2CF1A99A9}" presName="sibTrans" presStyleCnt="0"/>
      <dgm:spPr/>
    </dgm:pt>
    <dgm:pt modelId="{D121BA64-1A83-45C0-B036-336836E1AB20}" type="pres">
      <dgm:prSet presAssocID="{C2E8C151-54DB-4A7D-9808-DC1A1C010344}" presName="node" presStyleLbl="node1" presStyleIdx="6" presStyleCnt="20">
        <dgm:presLayoutVars>
          <dgm:bulletEnabled val="1"/>
        </dgm:presLayoutVars>
      </dgm:prSet>
      <dgm:spPr/>
    </dgm:pt>
    <dgm:pt modelId="{73A4010C-7960-4C3B-80AD-D4384B29E20A}" type="pres">
      <dgm:prSet presAssocID="{29E10D08-A021-4098-B9A9-247B3D0EAD3C}" presName="sibTrans" presStyleCnt="0"/>
      <dgm:spPr/>
    </dgm:pt>
    <dgm:pt modelId="{C0A033D3-1450-4082-BD15-FF7DFDA98FA1}" type="pres">
      <dgm:prSet presAssocID="{A50D3A59-BD25-47EC-85C3-8588FA70BE04}" presName="node" presStyleLbl="node1" presStyleIdx="7" presStyleCnt="20">
        <dgm:presLayoutVars>
          <dgm:bulletEnabled val="1"/>
        </dgm:presLayoutVars>
      </dgm:prSet>
      <dgm:spPr/>
    </dgm:pt>
    <dgm:pt modelId="{4FBB8187-F158-49AE-B409-70B3DA05400E}" type="pres">
      <dgm:prSet presAssocID="{4C147ADD-EB76-4C8D-BFD0-B7B6AD3D4EA2}" presName="sibTrans" presStyleCnt="0"/>
      <dgm:spPr/>
    </dgm:pt>
    <dgm:pt modelId="{DA2F1E84-A61E-48DD-A69A-C07DBD42793A}" type="pres">
      <dgm:prSet presAssocID="{1DC84B6E-B49A-4695-BCAB-670C82FCD3A8}" presName="node" presStyleLbl="node1" presStyleIdx="8" presStyleCnt="20">
        <dgm:presLayoutVars>
          <dgm:bulletEnabled val="1"/>
        </dgm:presLayoutVars>
      </dgm:prSet>
      <dgm:spPr/>
    </dgm:pt>
    <dgm:pt modelId="{B3E5D470-8C28-4F90-9586-AA215FE45DC3}" type="pres">
      <dgm:prSet presAssocID="{873161F8-F852-41FB-A9A5-2211168EAC8F}" presName="sibTrans" presStyleCnt="0"/>
      <dgm:spPr/>
    </dgm:pt>
    <dgm:pt modelId="{EBED2439-0939-4421-8D0D-741DF68B0F78}" type="pres">
      <dgm:prSet presAssocID="{290732C9-A79F-454E-AA05-5AADEBD9F093}" presName="node" presStyleLbl="node1" presStyleIdx="9" presStyleCnt="20">
        <dgm:presLayoutVars>
          <dgm:bulletEnabled val="1"/>
        </dgm:presLayoutVars>
      </dgm:prSet>
      <dgm:spPr/>
    </dgm:pt>
    <dgm:pt modelId="{59071ED8-2DCB-49E3-9412-5915F27322D7}" type="pres">
      <dgm:prSet presAssocID="{AB5F9715-F3D1-411A-B68B-8999771DA24A}" presName="sibTrans" presStyleCnt="0"/>
      <dgm:spPr/>
    </dgm:pt>
    <dgm:pt modelId="{B3CC66F0-3F8C-4CAB-9DEA-682154DB905F}" type="pres">
      <dgm:prSet presAssocID="{CC4058A2-FBE6-4DEB-9F60-649C7DC61645}" presName="node" presStyleLbl="node1" presStyleIdx="10" presStyleCnt="20">
        <dgm:presLayoutVars>
          <dgm:bulletEnabled val="1"/>
        </dgm:presLayoutVars>
      </dgm:prSet>
      <dgm:spPr/>
    </dgm:pt>
    <dgm:pt modelId="{B21E2B05-D3E7-41D3-B12A-D880AF7FB02B}" type="pres">
      <dgm:prSet presAssocID="{5AF88782-7362-4B83-9624-3B7DBF344465}" presName="sibTrans" presStyleCnt="0"/>
      <dgm:spPr/>
    </dgm:pt>
    <dgm:pt modelId="{B98A192B-E505-42E3-8F58-B31B911FA862}" type="pres">
      <dgm:prSet presAssocID="{B99F958E-BFCC-47F5-8E06-0D09F6DF5DDA}" presName="node" presStyleLbl="node1" presStyleIdx="11" presStyleCnt="20">
        <dgm:presLayoutVars>
          <dgm:bulletEnabled val="1"/>
        </dgm:presLayoutVars>
      </dgm:prSet>
      <dgm:spPr/>
    </dgm:pt>
    <dgm:pt modelId="{01058830-C72F-4DFD-885F-B6F8D6DEDE9B}" type="pres">
      <dgm:prSet presAssocID="{7FACB63F-F4D5-4E44-82B3-398CDB2A5E58}" presName="sibTrans" presStyleCnt="0"/>
      <dgm:spPr/>
    </dgm:pt>
    <dgm:pt modelId="{72A3D6ED-1F31-437D-B850-4F9EE6190E06}" type="pres">
      <dgm:prSet presAssocID="{78D2EA46-D23C-45CE-B78D-CC0C12A35D13}" presName="node" presStyleLbl="node1" presStyleIdx="12" presStyleCnt="20">
        <dgm:presLayoutVars>
          <dgm:bulletEnabled val="1"/>
        </dgm:presLayoutVars>
      </dgm:prSet>
      <dgm:spPr/>
    </dgm:pt>
    <dgm:pt modelId="{C3133A5E-4C51-4EFE-8CF6-D0E99FA0DC65}" type="pres">
      <dgm:prSet presAssocID="{4A121F4E-614B-4732-8831-4FBE89806986}" presName="sibTrans" presStyleCnt="0"/>
      <dgm:spPr/>
    </dgm:pt>
    <dgm:pt modelId="{B532E465-2914-4E33-8D5F-31D89E649752}" type="pres">
      <dgm:prSet presAssocID="{81AAD7D9-D8A7-4970-BBB5-6AF47BD2453F}" presName="node" presStyleLbl="node1" presStyleIdx="13" presStyleCnt="20">
        <dgm:presLayoutVars>
          <dgm:bulletEnabled val="1"/>
        </dgm:presLayoutVars>
      </dgm:prSet>
      <dgm:spPr/>
    </dgm:pt>
    <dgm:pt modelId="{BE80F400-4FA7-4445-A305-F4B782818396}" type="pres">
      <dgm:prSet presAssocID="{7B751573-4C84-4816-A173-656C96367EB4}" presName="sibTrans" presStyleCnt="0"/>
      <dgm:spPr/>
    </dgm:pt>
    <dgm:pt modelId="{38F71062-BC7C-4948-96FF-1A26F6A02683}" type="pres">
      <dgm:prSet presAssocID="{65C24D09-3425-4175-B389-A72DA1D5ED16}" presName="node" presStyleLbl="node1" presStyleIdx="14" presStyleCnt="20">
        <dgm:presLayoutVars>
          <dgm:bulletEnabled val="1"/>
        </dgm:presLayoutVars>
      </dgm:prSet>
      <dgm:spPr/>
    </dgm:pt>
    <dgm:pt modelId="{53405CDE-D56F-493D-ABB0-BD59B9490D79}" type="pres">
      <dgm:prSet presAssocID="{4F33B61A-AF3A-4DF0-BF78-F0389F78E561}" presName="sibTrans" presStyleCnt="0"/>
      <dgm:spPr/>
    </dgm:pt>
    <dgm:pt modelId="{9AD62D0D-1B30-42F2-AD43-5F42DA9B2B40}" type="pres">
      <dgm:prSet presAssocID="{469BFF07-B5DB-43EC-924B-24F4A552D9A7}" presName="node" presStyleLbl="node1" presStyleIdx="15" presStyleCnt="20">
        <dgm:presLayoutVars>
          <dgm:bulletEnabled val="1"/>
        </dgm:presLayoutVars>
      </dgm:prSet>
      <dgm:spPr/>
    </dgm:pt>
    <dgm:pt modelId="{01C3A5BD-ED76-43E3-BACC-F20BB09D5370}" type="pres">
      <dgm:prSet presAssocID="{18375977-CE06-4DB7-A161-9F44315EBE1C}" presName="sibTrans" presStyleCnt="0"/>
      <dgm:spPr/>
    </dgm:pt>
    <dgm:pt modelId="{5AE6AAC7-5C54-4A6F-8909-217FD080EA40}" type="pres">
      <dgm:prSet presAssocID="{ED145A16-FE90-4E22-979A-FAE396D014A2}" presName="node" presStyleLbl="node1" presStyleIdx="16" presStyleCnt="20">
        <dgm:presLayoutVars>
          <dgm:bulletEnabled val="1"/>
        </dgm:presLayoutVars>
      </dgm:prSet>
      <dgm:spPr/>
    </dgm:pt>
    <dgm:pt modelId="{EF86A638-D53A-4F61-BD30-BE5B28CF9C0D}" type="pres">
      <dgm:prSet presAssocID="{ACE77299-6074-4E94-BE3A-47693F22243A}" presName="sibTrans" presStyleCnt="0"/>
      <dgm:spPr/>
    </dgm:pt>
    <dgm:pt modelId="{A6C89893-7930-420D-B933-EAE9B4F9386C}" type="pres">
      <dgm:prSet presAssocID="{6D682C4F-1C46-4C78-A879-AB8ED62E5005}" presName="node" presStyleLbl="node1" presStyleIdx="17" presStyleCnt="20">
        <dgm:presLayoutVars>
          <dgm:bulletEnabled val="1"/>
        </dgm:presLayoutVars>
      </dgm:prSet>
      <dgm:spPr/>
    </dgm:pt>
    <dgm:pt modelId="{1108BAAD-EB26-49FD-942B-5986A2300A5C}" type="pres">
      <dgm:prSet presAssocID="{3A1AFB2D-F35E-4C37-8604-0BB3152AD127}" presName="sibTrans" presStyleCnt="0"/>
      <dgm:spPr/>
    </dgm:pt>
    <dgm:pt modelId="{E713F274-D253-4337-9070-38EDCA606BDF}" type="pres">
      <dgm:prSet presAssocID="{EACDCDA5-6BEF-4ACD-9541-89329EE5DEEC}" presName="node" presStyleLbl="node1" presStyleIdx="18" presStyleCnt="20">
        <dgm:presLayoutVars>
          <dgm:bulletEnabled val="1"/>
        </dgm:presLayoutVars>
      </dgm:prSet>
      <dgm:spPr/>
    </dgm:pt>
    <dgm:pt modelId="{3866F286-E154-452C-BD4F-45AE157685E8}" type="pres">
      <dgm:prSet presAssocID="{C1947E54-2E08-446E-B0A6-1DC6BE5B8F98}" presName="sibTrans" presStyleCnt="0"/>
      <dgm:spPr/>
    </dgm:pt>
    <dgm:pt modelId="{CA5B2EF0-0646-40F8-B750-B3E4C1385889}" type="pres">
      <dgm:prSet presAssocID="{515C9ECD-6E0F-4935-8ADB-D8C953BEF444}" presName="node" presStyleLbl="node1" presStyleIdx="19" presStyleCnt="20">
        <dgm:presLayoutVars>
          <dgm:bulletEnabled val="1"/>
        </dgm:presLayoutVars>
      </dgm:prSet>
      <dgm:spPr/>
    </dgm:pt>
  </dgm:ptLst>
  <dgm:cxnLst>
    <dgm:cxn modelId="{2BF3CE02-C2E0-4E48-8D8B-488D90967E92}" srcId="{1376247A-2A79-4E0C-976E-FDC90F3E0FBD}" destId="{CC4058A2-FBE6-4DEB-9F60-649C7DC61645}" srcOrd="10" destOrd="0" parTransId="{4E1FF751-94AF-4B2F-81D1-DB157BEB4B48}" sibTransId="{5AF88782-7362-4B83-9624-3B7DBF344465}"/>
    <dgm:cxn modelId="{F8E6B604-CDFD-4280-8C5F-51A8B674378B}" srcId="{1376247A-2A79-4E0C-976E-FDC90F3E0FBD}" destId="{EACDCDA5-6BEF-4ACD-9541-89329EE5DEEC}" srcOrd="18" destOrd="0" parTransId="{25AA06B3-D372-4098-A053-21F1C4772FAC}" sibTransId="{C1947E54-2E08-446E-B0A6-1DC6BE5B8F98}"/>
    <dgm:cxn modelId="{83841B19-9A12-4C6D-9547-CA7E82F025EA}" type="presOf" srcId="{ED145A16-FE90-4E22-979A-FAE396D014A2}" destId="{5AE6AAC7-5C54-4A6F-8909-217FD080EA40}" srcOrd="0" destOrd="0" presId="urn:microsoft.com/office/officeart/2005/8/layout/default"/>
    <dgm:cxn modelId="{1101D01B-1EF4-4C70-BD1E-BCB5B88FC814}" srcId="{1376247A-2A79-4E0C-976E-FDC90F3E0FBD}" destId="{3FA260BE-C24C-4C8F-AFA4-85E3C77674DF}" srcOrd="5" destOrd="0" parTransId="{208C19B9-E159-45F2-8465-C588B407B258}" sibTransId="{3B4C0AF9-8955-44BE-A545-6DF2CF1A99A9}"/>
    <dgm:cxn modelId="{DE02B420-30C7-4706-A09C-457CA5E000D2}" srcId="{1376247A-2A79-4E0C-976E-FDC90F3E0FBD}" destId="{B41FD3AF-4C52-4218-91D3-51FDBED1BFE2}" srcOrd="4" destOrd="0" parTransId="{B3047716-A9D6-4256-9FD3-1425024C3E3A}" sibTransId="{53B150EB-484D-4174-8AEC-087CD48DDF54}"/>
    <dgm:cxn modelId="{8DF72621-B5BB-41ED-BD3A-B8131D26E53B}" type="presOf" srcId="{1DC84B6E-B49A-4695-BCAB-670C82FCD3A8}" destId="{DA2F1E84-A61E-48DD-A69A-C07DBD42793A}" srcOrd="0" destOrd="0" presId="urn:microsoft.com/office/officeart/2005/8/layout/default"/>
    <dgm:cxn modelId="{0AB20728-46FB-4E32-B53D-A158390EA4B1}" type="presOf" srcId="{B41FD3AF-4C52-4218-91D3-51FDBED1BFE2}" destId="{3FD37202-DC3A-4D2D-818E-B449222D8B45}" srcOrd="0" destOrd="0" presId="urn:microsoft.com/office/officeart/2005/8/layout/default"/>
    <dgm:cxn modelId="{FF88D328-F926-4C56-A035-963E39DE6A48}" type="presOf" srcId="{3FA260BE-C24C-4C8F-AFA4-85E3C77674DF}" destId="{20AA88F7-8BB3-4D96-930C-315F4CC7B35D}" srcOrd="0" destOrd="0" presId="urn:microsoft.com/office/officeart/2005/8/layout/default"/>
    <dgm:cxn modelId="{299AEB28-7362-4647-A20C-20C648F31D2F}" srcId="{1376247A-2A79-4E0C-976E-FDC90F3E0FBD}" destId="{78D2EA46-D23C-45CE-B78D-CC0C12A35D13}" srcOrd="12" destOrd="0" parTransId="{39114B28-6CB4-40A4-8F65-9CCE9A8EE505}" sibTransId="{4A121F4E-614B-4732-8831-4FBE89806986}"/>
    <dgm:cxn modelId="{9B5F9D29-7A1C-4957-8110-B48E7307CDBD}" type="presOf" srcId="{CC4058A2-FBE6-4DEB-9F60-649C7DC61645}" destId="{B3CC66F0-3F8C-4CAB-9DEA-682154DB905F}" srcOrd="0" destOrd="0" presId="urn:microsoft.com/office/officeart/2005/8/layout/default"/>
    <dgm:cxn modelId="{0ABE3630-2659-49E1-A0CD-7EFAC6EFB1FC}" type="presOf" srcId="{469BFF07-B5DB-43EC-924B-24F4A552D9A7}" destId="{9AD62D0D-1B30-42F2-AD43-5F42DA9B2B40}" srcOrd="0" destOrd="0" presId="urn:microsoft.com/office/officeart/2005/8/layout/default"/>
    <dgm:cxn modelId="{0B69D630-FBA3-4EC5-9FFD-D980B29E6534}" srcId="{1376247A-2A79-4E0C-976E-FDC90F3E0FBD}" destId="{65C24D09-3425-4175-B389-A72DA1D5ED16}" srcOrd="14" destOrd="0" parTransId="{3407E4BC-9BBC-40DD-B581-E5BF465DFF80}" sibTransId="{4F33B61A-AF3A-4DF0-BF78-F0389F78E561}"/>
    <dgm:cxn modelId="{E88E7F32-E3CC-4CB8-A7B6-7FF71E40B969}" srcId="{1376247A-2A79-4E0C-976E-FDC90F3E0FBD}" destId="{469BFF07-B5DB-43EC-924B-24F4A552D9A7}" srcOrd="15" destOrd="0" parTransId="{D42DF744-62D6-497C-B3F4-026F90635C48}" sibTransId="{18375977-CE06-4DB7-A161-9F44315EBE1C}"/>
    <dgm:cxn modelId="{905DB333-7C8A-4A35-9D42-0186E1D832C8}" type="presOf" srcId="{EACDCDA5-6BEF-4ACD-9541-89329EE5DEEC}" destId="{E713F274-D253-4337-9070-38EDCA606BDF}" srcOrd="0" destOrd="0" presId="urn:microsoft.com/office/officeart/2005/8/layout/default"/>
    <dgm:cxn modelId="{EF051C5B-8954-4856-A084-EC607AE1B062}" srcId="{1376247A-2A79-4E0C-976E-FDC90F3E0FBD}" destId="{515C9ECD-6E0F-4935-8ADB-D8C953BEF444}" srcOrd="19" destOrd="0" parTransId="{B87F18E8-7E71-437B-AB60-AB4C3FE3B5BC}" sibTransId="{9D677627-470B-4D5A-9751-A6312775757A}"/>
    <dgm:cxn modelId="{4BF0F15F-EB4E-49F0-B0EE-67A61EB19310}" type="presOf" srcId="{1C020075-4220-4C53-9A02-320408A975D8}" destId="{A6C4FB42-F6EA-4F40-A9F1-2D6170DCA287}" srcOrd="0" destOrd="0" presId="urn:microsoft.com/office/officeart/2005/8/layout/default"/>
    <dgm:cxn modelId="{0AB67C62-9D52-4252-A6EB-C447B39943FA}" type="presOf" srcId="{65C24D09-3425-4175-B389-A72DA1D5ED16}" destId="{38F71062-BC7C-4948-96FF-1A26F6A02683}" srcOrd="0" destOrd="0" presId="urn:microsoft.com/office/officeart/2005/8/layout/default"/>
    <dgm:cxn modelId="{DFD4274B-D821-4F3D-96C9-40AF494BD914}" srcId="{1376247A-2A79-4E0C-976E-FDC90F3E0FBD}" destId="{ED145A16-FE90-4E22-979A-FAE396D014A2}" srcOrd="16" destOrd="0" parTransId="{C396B897-D076-4801-BC0A-7429FEA088B1}" sibTransId="{ACE77299-6074-4E94-BE3A-47693F22243A}"/>
    <dgm:cxn modelId="{573EFE4E-E1AD-4BE5-8C5C-EBC6E8294D99}" type="presOf" srcId="{F66E0175-66F5-4A40-A6CC-EDE7B0E49614}" destId="{CCE7A587-83BB-48EF-A78F-B06B88261667}" srcOrd="0" destOrd="0" presId="urn:microsoft.com/office/officeart/2005/8/layout/default"/>
    <dgm:cxn modelId="{C7B6934F-644D-4766-B182-7C2AA088DBD7}" type="presOf" srcId="{A50D3A59-BD25-47EC-85C3-8588FA70BE04}" destId="{C0A033D3-1450-4082-BD15-FF7DFDA98FA1}" srcOrd="0" destOrd="0" presId="urn:microsoft.com/office/officeart/2005/8/layout/default"/>
    <dgm:cxn modelId="{39AA5D50-44E4-417C-B756-BE3AB1313F54}" type="presOf" srcId="{81AAD7D9-D8A7-4970-BBB5-6AF47BD2453F}" destId="{B532E465-2914-4E33-8D5F-31D89E649752}" srcOrd="0" destOrd="0" presId="urn:microsoft.com/office/officeart/2005/8/layout/default"/>
    <dgm:cxn modelId="{5F4A0972-4D30-4FF2-A8BB-3B6105982EB7}" srcId="{1376247A-2A79-4E0C-976E-FDC90F3E0FBD}" destId="{1C020075-4220-4C53-9A02-320408A975D8}" srcOrd="3" destOrd="0" parTransId="{D18EA7F5-5BD2-459C-ACB4-932371E45FF4}" sibTransId="{8ABC23D8-AD77-453D-B667-5C3446E201A4}"/>
    <dgm:cxn modelId="{BB6ABA76-8249-432E-844C-9D95F4B2EC99}" srcId="{1376247A-2A79-4E0C-976E-FDC90F3E0FBD}" destId="{1DC84B6E-B49A-4695-BCAB-670C82FCD3A8}" srcOrd="8" destOrd="0" parTransId="{114729EB-0A69-4103-82AC-F5C50557B186}" sibTransId="{873161F8-F852-41FB-A9A5-2211168EAC8F}"/>
    <dgm:cxn modelId="{E79BB881-7DC6-4F8A-A015-F8540CD9934F}" type="presOf" srcId="{C2E8C151-54DB-4A7D-9808-DC1A1C010344}" destId="{D121BA64-1A83-45C0-B036-336836E1AB20}" srcOrd="0" destOrd="0" presId="urn:microsoft.com/office/officeart/2005/8/layout/default"/>
    <dgm:cxn modelId="{69C6E586-F485-43FD-BF95-306F2440C032}" srcId="{1376247A-2A79-4E0C-976E-FDC90F3E0FBD}" destId="{B99F958E-BFCC-47F5-8E06-0D09F6DF5DDA}" srcOrd="11" destOrd="0" parTransId="{2918C7CC-0663-42E8-84A7-8B6DD35AA0AF}" sibTransId="{7FACB63F-F4D5-4E44-82B3-398CDB2A5E58}"/>
    <dgm:cxn modelId="{A281DC88-92C9-4A56-991C-6897A39A1DF2}" type="presOf" srcId="{67AE0C1D-CB74-4F78-97C7-F2599BD78E27}" destId="{A148065E-A33B-4942-9E19-A1B161E626C3}" srcOrd="0" destOrd="0" presId="urn:microsoft.com/office/officeart/2005/8/layout/default"/>
    <dgm:cxn modelId="{3EB98E8D-F748-453F-BACB-C02FA3B892D1}" type="presOf" srcId="{515C9ECD-6E0F-4935-8ADB-D8C953BEF444}" destId="{CA5B2EF0-0646-40F8-B750-B3E4C1385889}" srcOrd="0" destOrd="0" presId="urn:microsoft.com/office/officeart/2005/8/layout/default"/>
    <dgm:cxn modelId="{C8871193-98DD-4647-BE88-1A2B44DD9AEF}" type="presOf" srcId="{524EEEBD-79CF-4179-8566-4ABA2A2A82B8}" destId="{A6F1AF4C-5198-4536-A99A-18E3C5F635D9}" srcOrd="0" destOrd="0" presId="urn:microsoft.com/office/officeart/2005/8/layout/default"/>
    <dgm:cxn modelId="{08EBFB96-FCD6-4FB3-9D67-7DAA4065DA0C}" srcId="{1376247A-2A79-4E0C-976E-FDC90F3E0FBD}" destId="{290732C9-A79F-454E-AA05-5AADEBD9F093}" srcOrd="9" destOrd="0" parTransId="{CFBBDFF1-C44A-4702-9D3F-655C618DA4EB}" sibTransId="{AB5F9715-F3D1-411A-B68B-8999771DA24A}"/>
    <dgm:cxn modelId="{ABE13D9B-8695-4703-A1EC-DAAB65D45CFA}" srcId="{1376247A-2A79-4E0C-976E-FDC90F3E0FBD}" destId="{67AE0C1D-CB74-4F78-97C7-F2599BD78E27}" srcOrd="0" destOrd="0" parTransId="{8FAF3730-5F91-4F52-84E0-E34683FDDD4E}" sibTransId="{15E7FB0A-BE81-4B33-871B-CF94067D0A56}"/>
    <dgm:cxn modelId="{303548A1-1DFD-4339-801F-E31683147BB8}" srcId="{1376247A-2A79-4E0C-976E-FDC90F3E0FBD}" destId="{F66E0175-66F5-4A40-A6CC-EDE7B0E49614}" srcOrd="2" destOrd="0" parTransId="{E1C4A6D4-58F7-4DE1-8E42-C37A962AE804}" sibTransId="{C1B47007-1F56-4BE4-AA6F-7D7B7495E81F}"/>
    <dgm:cxn modelId="{12EBA8A8-B44A-4B00-B430-64382C56BD3D}" srcId="{1376247A-2A79-4E0C-976E-FDC90F3E0FBD}" destId="{C2E8C151-54DB-4A7D-9808-DC1A1C010344}" srcOrd="6" destOrd="0" parTransId="{DABC12CC-01A0-4B89-B978-1A739AC149D9}" sibTransId="{29E10D08-A021-4098-B9A9-247B3D0EAD3C}"/>
    <dgm:cxn modelId="{2D7D92AB-0EDB-4566-98E2-D1FAD8C07F69}" srcId="{1376247A-2A79-4E0C-976E-FDC90F3E0FBD}" destId="{524EEEBD-79CF-4179-8566-4ABA2A2A82B8}" srcOrd="1" destOrd="0" parTransId="{B5A8BBF9-4DA3-423B-84A8-A2482B582DC9}" sibTransId="{0842DCF0-D9FE-414E-B2D9-796CDBE5272C}"/>
    <dgm:cxn modelId="{F2AF3FB1-9D95-4DF3-AB8A-135B4C83FDBE}" type="presOf" srcId="{1376247A-2A79-4E0C-976E-FDC90F3E0FBD}" destId="{B170FF95-AC1C-4437-8997-925E01E18308}" srcOrd="0" destOrd="0" presId="urn:microsoft.com/office/officeart/2005/8/layout/default"/>
    <dgm:cxn modelId="{44A766BA-3B95-47DC-993C-F28D2DD276DC}" srcId="{1376247A-2A79-4E0C-976E-FDC90F3E0FBD}" destId="{6D682C4F-1C46-4C78-A879-AB8ED62E5005}" srcOrd="17" destOrd="0" parTransId="{E2285D40-7C62-4BFF-9A0C-2D4AA36B5CD8}" sibTransId="{3A1AFB2D-F35E-4C37-8604-0BB3152AD127}"/>
    <dgm:cxn modelId="{4306BDBF-B2EF-4A09-BD28-19CE3C78656A}" type="presOf" srcId="{78D2EA46-D23C-45CE-B78D-CC0C12A35D13}" destId="{72A3D6ED-1F31-437D-B850-4F9EE6190E06}" srcOrd="0" destOrd="0" presId="urn:microsoft.com/office/officeart/2005/8/layout/default"/>
    <dgm:cxn modelId="{416135C2-C6B3-4392-81D6-717A161BAB20}" srcId="{1376247A-2A79-4E0C-976E-FDC90F3E0FBD}" destId="{81AAD7D9-D8A7-4970-BBB5-6AF47BD2453F}" srcOrd="13" destOrd="0" parTransId="{87A25528-1E3A-42AF-A3E6-F929AE152D8C}" sibTransId="{7B751573-4C84-4816-A173-656C96367EB4}"/>
    <dgm:cxn modelId="{B504E9C5-47C7-4A68-BE22-31CE0599B8E2}" srcId="{1376247A-2A79-4E0C-976E-FDC90F3E0FBD}" destId="{A50D3A59-BD25-47EC-85C3-8588FA70BE04}" srcOrd="7" destOrd="0" parTransId="{CEEF55E1-8F95-4BB7-B987-0298BB21F4F8}" sibTransId="{4C147ADD-EB76-4C8D-BFD0-B7B6AD3D4EA2}"/>
    <dgm:cxn modelId="{69C9BBCA-ACB4-4AD9-92C5-1C25C6A9865E}" type="presOf" srcId="{B99F958E-BFCC-47F5-8E06-0D09F6DF5DDA}" destId="{B98A192B-E505-42E3-8F58-B31B911FA862}" srcOrd="0" destOrd="0" presId="urn:microsoft.com/office/officeart/2005/8/layout/default"/>
    <dgm:cxn modelId="{8FDC25D7-C76E-4DAC-AB9B-43A03CA5C7AA}" type="presOf" srcId="{6D682C4F-1C46-4C78-A879-AB8ED62E5005}" destId="{A6C89893-7930-420D-B933-EAE9B4F9386C}" srcOrd="0" destOrd="0" presId="urn:microsoft.com/office/officeart/2005/8/layout/default"/>
    <dgm:cxn modelId="{EB7A3DDF-2AC8-4496-A8A2-D638FD851E12}" type="presOf" srcId="{290732C9-A79F-454E-AA05-5AADEBD9F093}" destId="{EBED2439-0939-4421-8D0D-741DF68B0F78}" srcOrd="0" destOrd="0" presId="urn:microsoft.com/office/officeart/2005/8/layout/default"/>
    <dgm:cxn modelId="{4514C9E8-F92E-446B-87AD-E8380181831A}" type="presParOf" srcId="{B170FF95-AC1C-4437-8997-925E01E18308}" destId="{A148065E-A33B-4942-9E19-A1B161E626C3}" srcOrd="0" destOrd="0" presId="urn:microsoft.com/office/officeart/2005/8/layout/default"/>
    <dgm:cxn modelId="{89028042-87EC-42FE-9CAB-5EF6DD3CDE57}" type="presParOf" srcId="{B170FF95-AC1C-4437-8997-925E01E18308}" destId="{C7FA29E4-832D-44B8-9D19-E05C86661A10}" srcOrd="1" destOrd="0" presId="urn:microsoft.com/office/officeart/2005/8/layout/default"/>
    <dgm:cxn modelId="{30EF3074-CB53-4CBC-BD86-CE0004061C16}" type="presParOf" srcId="{B170FF95-AC1C-4437-8997-925E01E18308}" destId="{A6F1AF4C-5198-4536-A99A-18E3C5F635D9}" srcOrd="2" destOrd="0" presId="urn:microsoft.com/office/officeart/2005/8/layout/default"/>
    <dgm:cxn modelId="{C22C6664-3E58-4AA5-84A7-52BFE7104654}" type="presParOf" srcId="{B170FF95-AC1C-4437-8997-925E01E18308}" destId="{90D1A576-6AA7-4A11-9958-309D8B2BD3F8}" srcOrd="3" destOrd="0" presId="urn:microsoft.com/office/officeart/2005/8/layout/default"/>
    <dgm:cxn modelId="{6B052BB9-A83F-4CE8-8ED3-1C29E8FD294A}" type="presParOf" srcId="{B170FF95-AC1C-4437-8997-925E01E18308}" destId="{CCE7A587-83BB-48EF-A78F-B06B88261667}" srcOrd="4" destOrd="0" presId="urn:microsoft.com/office/officeart/2005/8/layout/default"/>
    <dgm:cxn modelId="{2E8C2597-BD4F-4E95-9236-2F5AF2FEC50B}" type="presParOf" srcId="{B170FF95-AC1C-4437-8997-925E01E18308}" destId="{EA817DC8-331A-4DE4-BDD8-43569CB204A9}" srcOrd="5" destOrd="0" presId="urn:microsoft.com/office/officeart/2005/8/layout/default"/>
    <dgm:cxn modelId="{B78189F8-489E-4C2F-96F2-5F8792835156}" type="presParOf" srcId="{B170FF95-AC1C-4437-8997-925E01E18308}" destId="{A6C4FB42-F6EA-4F40-A9F1-2D6170DCA287}" srcOrd="6" destOrd="0" presId="urn:microsoft.com/office/officeart/2005/8/layout/default"/>
    <dgm:cxn modelId="{B8D5541F-96A2-4F53-A946-6B5C89212E62}" type="presParOf" srcId="{B170FF95-AC1C-4437-8997-925E01E18308}" destId="{39C1428E-EC1E-449D-B4ED-25BED0C119C7}" srcOrd="7" destOrd="0" presId="urn:microsoft.com/office/officeart/2005/8/layout/default"/>
    <dgm:cxn modelId="{FE435FCF-71FF-4E55-B334-E49A922CDD38}" type="presParOf" srcId="{B170FF95-AC1C-4437-8997-925E01E18308}" destId="{3FD37202-DC3A-4D2D-818E-B449222D8B45}" srcOrd="8" destOrd="0" presId="urn:microsoft.com/office/officeart/2005/8/layout/default"/>
    <dgm:cxn modelId="{2A88C076-271D-4DC3-8DF2-A5B454870EC3}" type="presParOf" srcId="{B170FF95-AC1C-4437-8997-925E01E18308}" destId="{3E6BF73C-6295-4A8F-BA6B-CC370DDA642A}" srcOrd="9" destOrd="0" presId="urn:microsoft.com/office/officeart/2005/8/layout/default"/>
    <dgm:cxn modelId="{87B44C8F-3D68-4E42-8668-07104B4E630F}" type="presParOf" srcId="{B170FF95-AC1C-4437-8997-925E01E18308}" destId="{20AA88F7-8BB3-4D96-930C-315F4CC7B35D}" srcOrd="10" destOrd="0" presId="urn:microsoft.com/office/officeart/2005/8/layout/default"/>
    <dgm:cxn modelId="{D20B086A-01FC-4904-A2FC-C88CCF540B9D}" type="presParOf" srcId="{B170FF95-AC1C-4437-8997-925E01E18308}" destId="{9D66B80B-8A72-4F79-8755-6C30D03E41FD}" srcOrd="11" destOrd="0" presId="urn:microsoft.com/office/officeart/2005/8/layout/default"/>
    <dgm:cxn modelId="{49F94C53-58C8-46B0-9ED7-C9BF93147F6C}" type="presParOf" srcId="{B170FF95-AC1C-4437-8997-925E01E18308}" destId="{D121BA64-1A83-45C0-B036-336836E1AB20}" srcOrd="12" destOrd="0" presId="urn:microsoft.com/office/officeart/2005/8/layout/default"/>
    <dgm:cxn modelId="{569ECA35-BCC1-4F92-9B27-A576F7CEBC3F}" type="presParOf" srcId="{B170FF95-AC1C-4437-8997-925E01E18308}" destId="{73A4010C-7960-4C3B-80AD-D4384B29E20A}" srcOrd="13" destOrd="0" presId="urn:microsoft.com/office/officeart/2005/8/layout/default"/>
    <dgm:cxn modelId="{EE5C9029-90C4-42EB-A666-1A9D571B3826}" type="presParOf" srcId="{B170FF95-AC1C-4437-8997-925E01E18308}" destId="{C0A033D3-1450-4082-BD15-FF7DFDA98FA1}" srcOrd="14" destOrd="0" presId="urn:microsoft.com/office/officeart/2005/8/layout/default"/>
    <dgm:cxn modelId="{BF1E9D98-F2B5-42A2-8186-3CD88AAEF9AC}" type="presParOf" srcId="{B170FF95-AC1C-4437-8997-925E01E18308}" destId="{4FBB8187-F158-49AE-B409-70B3DA05400E}" srcOrd="15" destOrd="0" presId="urn:microsoft.com/office/officeart/2005/8/layout/default"/>
    <dgm:cxn modelId="{1528DFE9-8BAF-4CEF-8221-8D361D84467E}" type="presParOf" srcId="{B170FF95-AC1C-4437-8997-925E01E18308}" destId="{DA2F1E84-A61E-48DD-A69A-C07DBD42793A}" srcOrd="16" destOrd="0" presId="urn:microsoft.com/office/officeart/2005/8/layout/default"/>
    <dgm:cxn modelId="{3AC8AD1E-00B0-4CDC-B904-2EB064769628}" type="presParOf" srcId="{B170FF95-AC1C-4437-8997-925E01E18308}" destId="{B3E5D470-8C28-4F90-9586-AA215FE45DC3}" srcOrd="17" destOrd="0" presId="urn:microsoft.com/office/officeart/2005/8/layout/default"/>
    <dgm:cxn modelId="{613C9415-EB50-4620-9FF4-400E0B311631}" type="presParOf" srcId="{B170FF95-AC1C-4437-8997-925E01E18308}" destId="{EBED2439-0939-4421-8D0D-741DF68B0F78}" srcOrd="18" destOrd="0" presId="urn:microsoft.com/office/officeart/2005/8/layout/default"/>
    <dgm:cxn modelId="{51ED93CC-7412-48F0-AA2B-2BF07C321841}" type="presParOf" srcId="{B170FF95-AC1C-4437-8997-925E01E18308}" destId="{59071ED8-2DCB-49E3-9412-5915F27322D7}" srcOrd="19" destOrd="0" presId="urn:microsoft.com/office/officeart/2005/8/layout/default"/>
    <dgm:cxn modelId="{FB7D0E26-65C8-4C42-9E3A-7011262CDD2D}" type="presParOf" srcId="{B170FF95-AC1C-4437-8997-925E01E18308}" destId="{B3CC66F0-3F8C-4CAB-9DEA-682154DB905F}" srcOrd="20" destOrd="0" presId="urn:microsoft.com/office/officeart/2005/8/layout/default"/>
    <dgm:cxn modelId="{191EA5EA-B31C-4D35-BB73-14F7C9CD17A4}" type="presParOf" srcId="{B170FF95-AC1C-4437-8997-925E01E18308}" destId="{B21E2B05-D3E7-41D3-B12A-D880AF7FB02B}" srcOrd="21" destOrd="0" presId="urn:microsoft.com/office/officeart/2005/8/layout/default"/>
    <dgm:cxn modelId="{45B009C5-77C1-415B-9613-6A2491845B12}" type="presParOf" srcId="{B170FF95-AC1C-4437-8997-925E01E18308}" destId="{B98A192B-E505-42E3-8F58-B31B911FA862}" srcOrd="22" destOrd="0" presId="urn:microsoft.com/office/officeart/2005/8/layout/default"/>
    <dgm:cxn modelId="{F54DEBB4-E0E5-4A31-B8E0-1A5FB3DF6E04}" type="presParOf" srcId="{B170FF95-AC1C-4437-8997-925E01E18308}" destId="{01058830-C72F-4DFD-885F-B6F8D6DEDE9B}" srcOrd="23" destOrd="0" presId="urn:microsoft.com/office/officeart/2005/8/layout/default"/>
    <dgm:cxn modelId="{17DA2EE1-B463-43D4-99BE-746866608473}" type="presParOf" srcId="{B170FF95-AC1C-4437-8997-925E01E18308}" destId="{72A3D6ED-1F31-437D-B850-4F9EE6190E06}" srcOrd="24" destOrd="0" presId="urn:microsoft.com/office/officeart/2005/8/layout/default"/>
    <dgm:cxn modelId="{A8F06349-C164-4AE9-AD46-913C93E1E815}" type="presParOf" srcId="{B170FF95-AC1C-4437-8997-925E01E18308}" destId="{C3133A5E-4C51-4EFE-8CF6-D0E99FA0DC65}" srcOrd="25" destOrd="0" presId="urn:microsoft.com/office/officeart/2005/8/layout/default"/>
    <dgm:cxn modelId="{66C71A45-EB8E-4F64-8F30-2001206B67EF}" type="presParOf" srcId="{B170FF95-AC1C-4437-8997-925E01E18308}" destId="{B532E465-2914-4E33-8D5F-31D89E649752}" srcOrd="26" destOrd="0" presId="urn:microsoft.com/office/officeart/2005/8/layout/default"/>
    <dgm:cxn modelId="{75509517-3E7E-442F-B2EC-246F13125559}" type="presParOf" srcId="{B170FF95-AC1C-4437-8997-925E01E18308}" destId="{BE80F400-4FA7-4445-A305-F4B782818396}" srcOrd="27" destOrd="0" presId="urn:microsoft.com/office/officeart/2005/8/layout/default"/>
    <dgm:cxn modelId="{235CA159-E1DA-4C95-B89A-7BB6C9BB5CCE}" type="presParOf" srcId="{B170FF95-AC1C-4437-8997-925E01E18308}" destId="{38F71062-BC7C-4948-96FF-1A26F6A02683}" srcOrd="28" destOrd="0" presId="urn:microsoft.com/office/officeart/2005/8/layout/default"/>
    <dgm:cxn modelId="{FFB01323-7D59-40B5-95DD-C770D379F258}" type="presParOf" srcId="{B170FF95-AC1C-4437-8997-925E01E18308}" destId="{53405CDE-D56F-493D-ABB0-BD59B9490D79}" srcOrd="29" destOrd="0" presId="urn:microsoft.com/office/officeart/2005/8/layout/default"/>
    <dgm:cxn modelId="{0D7438C5-E444-43B1-8A94-94F68F52BF7B}" type="presParOf" srcId="{B170FF95-AC1C-4437-8997-925E01E18308}" destId="{9AD62D0D-1B30-42F2-AD43-5F42DA9B2B40}" srcOrd="30" destOrd="0" presId="urn:microsoft.com/office/officeart/2005/8/layout/default"/>
    <dgm:cxn modelId="{97DEB1C5-A445-4845-B5DA-47FFBB2B1CF1}" type="presParOf" srcId="{B170FF95-AC1C-4437-8997-925E01E18308}" destId="{01C3A5BD-ED76-43E3-BACC-F20BB09D5370}" srcOrd="31" destOrd="0" presId="urn:microsoft.com/office/officeart/2005/8/layout/default"/>
    <dgm:cxn modelId="{452C9D50-5A86-4288-90B6-70753B2CA4C8}" type="presParOf" srcId="{B170FF95-AC1C-4437-8997-925E01E18308}" destId="{5AE6AAC7-5C54-4A6F-8909-217FD080EA40}" srcOrd="32" destOrd="0" presId="urn:microsoft.com/office/officeart/2005/8/layout/default"/>
    <dgm:cxn modelId="{AA45B7ED-8BD1-4E8A-BAFF-BE385F372766}" type="presParOf" srcId="{B170FF95-AC1C-4437-8997-925E01E18308}" destId="{EF86A638-D53A-4F61-BD30-BE5B28CF9C0D}" srcOrd="33" destOrd="0" presId="urn:microsoft.com/office/officeart/2005/8/layout/default"/>
    <dgm:cxn modelId="{A2A824AD-7CB4-4F01-8F9E-3298BF05676C}" type="presParOf" srcId="{B170FF95-AC1C-4437-8997-925E01E18308}" destId="{A6C89893-7930-420D-B933-EAE9B4F9386C}" srcOrd="34" destOrd="0" presId="urn:microsoft.com/office/officeart/2005/8/layout/default"/>
    <dgm:cxn modelId="{74AB500B-E6E9-490E-A69F-A6B60C9F9A07}" type="presParOf" srcId="{B170FF95-AC1C-4437-8997-925E01E18308}" destId="{1108BAAD-EB26-49FD-942B-5986A2300A5C}" srcOrd="35" destOrd="0" presId="urn:microsoft.com/office/officeart/2005/8/layout/default"/>
    <dgm:cxn modelId="{9418EFA2-32D4-4EA5-BF77-D9139A7D25CA}" type="presParOf" srcId="{B170FF95-AC1C-4437-8997-925E01E18308}" destId="{E713F274-D253-4337-9070-38EDCA606BDF}" srcOrd="36" destOrd="0" presId="urn:microsoft.com/office/officeart/2005/8/layout/default"/>
    <dgm:cxn modelId="{71A30F44-8F81-4A75-A942-FA415EE84028}" type="presParOf" srcId="{B170FF95-AC1C-4437-8997-925E01E18308}" destId="{3866F286-E154-452C-BD4F-45AE157685E8}" srcOrd="37" destOrd="0" presId="urn:microsoft.com/office/officeart/2005/8/layout/default"/>
    <dgm:cxn modelId="{75BE5B69-CDDC-4E91-A2BC-8488ED99CC8A}" type="presParOf" srcId="{B170FF95-AC1C-4437-8997-925E01E18308}" destId="{CA5B2EF0-0646-40F8-B750-B3E4C1385889}" srcOrd="3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B6C4B-895E-4D21-B548-DDDDC57E4754}">
      <dsp:nvSpPr>
        <dsp:cNvPr id="0" name=""/>
        <dsp:cNvSpPr/>
      </dsp:nvSpPr>
      <dsp:spPr>
        <a:xfrm>
          <a:off x="906102" y="801263"/>
          <a:ext cx="720655" cy="71"/>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3FAE40-8D51-44F1-BA80-9BABED45F462}">
      <dsp:nvSpPr>
        <dsp:cNvPr id="0" name=""/>
        <dsp:cNvSpPr/>
      </dsp:nvSpPr>
      <dsp:spPr>
        <a:xfrm>
          <a:off x="1669997" y="740764"/>
          <a:ext cx="82875" cy="155661"/>
        </a:xfrm>
        <a:prstGeom prst="chevron">
          <a:avLst>
            <a:gd name="adj" fmla="val 9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1263BE-25F3-457A-A43E-84A6F98691AE}">
      <dsp:nvSpPr>
        <dsp:cNvPr id="0" name=""/>
        <dsp:cNvSpPr/>
      </dsp:nvSpPr>
      <dsp:spPr>
        <a:xfrm>
          <a:off x="466427" y="451706"/>
          <a:ext cx="699186" cy="699186"/>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132" tIns="27132" rIns="27132" bIns="27132"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68820" y="554099"/>
        <a:ext cx="494400" cy="494400"/>
      </dsp:txXfrm>
    </dsp:sp>
    <dsp:sp modelId="{9B008F8F-441D-4311-A873-39425447BCC9}">
      <dsp:nvSpPr>
        <dsp:cNvPr id="0" name=""/>
        <dsp:cNvSpPr/>
      </dsp:nvSpPr>
      <dsp:spPr>
        <a:xfrm>
          <a:off x="5283" y="1316492"/>
          <a:ext cx="1621474" cy="1965600"/>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904" tIns="165100" rIns="127904" bIns="165100" numCol="1" spcCol="1270" anchor="t"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This event can work as an impactful initiative to promote Equality, Diversity, and Inclusion in the hospitality industry. </a:t>
          </a:r>
          <a:endParaRPr lang="en-US" sz="1200" kern="1200">
            <a:latin typeface="Times New Roman" panose="02020603050405020304" pitchFamily="18" charset="0"/>
            <a:cs typeface="Times New Roman" panose="02020603050405020304" pitchFamily="18" charset="0"/>
          </a:endParaRPr>
        </a:p>
      </dsp:txBody>
      <dsp:txXfrm>
        <a:off x="5283" y="1640787"/>
        <a:ext cx="1621474" cy="1641305"/>
      </dsp:txXfrm>
    </dsp:sp>
    <dsp:sp modelId="{C75FDF4D-8723-4844-B4B2-04038D69A794}">
      <dsp:nvSpPr>
        <dsp:cNvPr id="0" name=""/>
        <dsp:cNvSpPr/>
      </dsp:nvSpPr>
      <dsp:spPr>
        <a:xfrm>
          <a:off x="1806922" y="801263"/>
          <a:ext cx="1621474" cy="72"/>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F0F344-D095-4156-BE1B-A4C72A311E3B}">
      <dsp:nvSpPr>
        <dsp:cNvPr id="0" name=""/>
        <dsp:cNvSpPr/>
      </dsp:nvSpPr>
      <dsp:spPr>
        <a:xfrm>
          <a:off x="3471636" y="740764"/>
          <a:ext cx="82875" cy="155661"/>
        </a:xfrm>
        <a:prstGeom prst="chevron">
          <a:avLst>
            <a:gd name="adj" fmla="val 9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FC71B1-7A86-46FB-A248-73EF85B73A3D}">
      <dsp:nvSpPr>
        <dsp:cNvPr id="0" name=""/>
        <dsp:cNvSpPr/>
      </dsp:nvSpPr>
      <dsp:spPr>
        <a:xfrm>
          <a:off x="2268066" y="451706"/>
          <a:ext cx="699186" cy="699186"/>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132" tIns="27132" rIns="27132" bIns="27132"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370459" y="554099"/>
        <a:ext cx="494400" cy="494400"/>
      </dsp:txXfrm>
    </dsp:sp>
    <dsp:sp modelId="{E8D8F1FD-D7FA-4919-AFE9-AA4E79478817}">
      <dsp:nvSpPr>
        <dsp:cNvPr id="0" name=""/>
        <dsp:cNvSpPr/>
      </dsp:nvSpPr>
      <dsp:spPr>
        <a:xfrm>
          <a:off x="1806922" y="1316492"/>
          <a:ext cx="1621474" cy="1965600"/>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904" tIns="165100" rIns="127904" bIns="165100" numCol="1" spcCol="1270" anchor="t" anchorCtr="0">
          <a:noAutofit/>
        </a:bodyPr>
        <a:lstStyle/>
        <a:p>
          <a:pPr marL="0" lvl="0" indent="0" algn="l"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It is a feasible event since it includes potential strategic planning and financially profitable outcomes in the end.</a:t>
          </a:r>
          <a:endParaRPr lang="en-US" sz="1200" kern="1200" dirty="0">
            <a:latin typeface="Times New Roman" panose="02020603050405020304" pitchFamily="18" charset="0"/>
            <a:cs typeface="Times New Roman" panose="02020603050405020304" pitchFamily="18" charset="0"/>
          </a:endParaRPr>
        </a:p>
      </dsp:txBody>
      <dsp:txXfrm>
        <a:off x="1806922" y="1640787"/>
        <a:ext cx="1621474" cy="1641305"/>
      </dsp:txXfrm>
    </dsp:sp>
    <dsp:sp modelId="{F2284D3E-3FFE-4D8B-A52A-E41A9360EDD4}">
      <dsp:nvSpPr>
        <dsp:cNvPr id="0" name=""/>
        <dsp:cNvSpPr/>
      </dsp:nvSpPr>
      <dsp:spPr>
        <a:xfrm>
          <a:off x="3608561" y="801263"/>
          <a:ext cx="1621474" cy="72"/>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6FE19E-4A18-474C-A2CC-53A5DB15940A}">
      <dsp:nvSpPr>
        <dsp:cNvPr id="0" name=""/>
        <dsp:cNvSpPr/>
      </dsp:nvSpPr>
      <dsp:spPr>
        <a:xfrm>
          <a:off x="5273275" y="740764"/>
          <a:ext cx="82875" cy="155661"/>
        </a:xfrm>
        <a:prstGeom prst="chevron">
          <a:avLst>
            <a:gd name="adj" fmla="val 9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FF519A-4C20-48B7-95F2-BCB30151AAE9}">
      <dsp:nvSpPr>
        <dsp:cNvPr id="0" name=""/>
        <dsp:cNvSpPr/>
      </dsp:nvSpPr>
      <dsp:spPr>
        <a:xfrm>
          <a:off x="4069705" y="451706"/>
          <a:ext cx="699186" cy="699186"/>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132" tIns="27132" rIns="27132" bIns="27132"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4172098" y="554099"/>
        <a:ext cx="494400" cy="494400"/>
      </dsp:txXfrm>
    </dsp:sp>
    <dsp:sp modelId="{1AEB3A03-E241-4C53-9581-1FDC6664DDD9}">
      <dsp:nvSpPr>
        <dsp:cNvPr id="0" name=""/>
        <dsp:cNvSpPr/>
      </dsp:nvSpPr>
      <dsp:spPr>
        <a:xfrm>
          <a:off x="3608561" y="1316492"/>
          <a:ext cx="1621474" cy="1965600"/>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904" tIns="165100" rIns="127904" bIns="165100" numCol="1" spcCol="1270" anchor="t"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It specifically targets mid to senior-level managers, HR professionals, and Diversity officers to foster actionable strategies in the future. </a:t>
          </a:r>
          <a:endParaRPr lang="en-US" sz="1200" kern="1200">
            <a:latin typeface="Times New Roman" panose="02020603050405020304" pitchFamily="18" charset="0"/>
            <a:cs typeface="Times New Roman" panose="02020603050405020304" pitchFamily="18" charset="0"/>
          </a:endParaRPr>
        </a:p>
      </dsp:txBody>
      <dsp:txXfrm>
        <a:off x="3608561" y="1640787"/>
        <a:ext cx="1621474" cy="1641305"/>
      </dsp:txXfrm>
    </dsp:sp>
    <dsp:sp modelId="{0F608CA9-7938-4E04-9615-84C782541C7C}">
      <dsp:nvSpPr>
        <dsp:cNvPr id="0" name=""/>
        <dsp:cNvSpPr/>
      </dsp:nvSpPr>
      <dsp:spPr>
        <a:xfrm>
          <a:off x="5410200" y="801263"/>
          <a:ext cx="1621474" cy="72"/>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38A07-35F0-4F86-BA53-BE5E705F938B}">
      <dsp:nvSpPr>
        <dsp:cNvPr id="0" name=""/>
        <dsp:cNvSpPr/>
      </dsp:nvSpPr>
      <dsp:spPr>
        <a:xfrm>
          <a:off x="7074914" y="740764"/>
          <a:ext cx="82875" cy="155661"/>
        </a:xfrm>
        <a:prstGeom prst="chevron">
          <a:avLst>
            <a:gd name="adj" fmla="val 9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C5BA53-E253-4677-BE60-D53E823B07C4}">
      <dsp:nvSpPr>
        <dsp:cNvPr id="0" name=""/>
        <dsp:cNvSpPr/>
      </dsp:nvSpPr>
      <dsp:spPr>
        <a:xfrm>
          <a:off x="5871344" y="451706"/>
          <a:ext cx="699186" cy="699186"/>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132" tIns="27132" rIns="27132" bIns="27132"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973737" y="554099"/>
        <a:ext cx="494400" cy="494400"/>
      </dsp:txXfrm>
    </dsp:sp>
    <dsp:sp modelId="{0E8DD4E6-95BD-4BA5-A396-EC3869FDF888}">
      <dsp:nvSpPr>
        <dsp:cNvPr id="0" name=""/>
        <dsp:cNvSpPr/>
      </dsp:nvSpPr>
      <dsp:spPr>
        <a:xfrm>
          <a:off x="5410200" y="1316492"/>
          <a:ext cx="1621474" cy="1965600"/>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904" tIns="165100" rIns="127904" bIns="165100" numCol="1" spcCol="1270" anchor="t"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The predicted profitability is £27,500, which showcases the financial viability of the event. </a:t>
          </a:r>
          <a:endParaRPr lang="en-US" sz="1200" kern="1200">
            <a:latin typeface="Times New Roman" panose="02020603050405020304" pitchFamily="18" charset="0"/>
            <a:cs typeface="Times New Roman" panose="02020603050405020304" pitchFamily="18" charset="0"/>
          </a:endParaRPr>
        </a:p>
      </dsp:txBody>
      <dsp:txXfrm>
        <a:off x="5410200" y="1640787"/>
        <a:ext cx="1621474" cy="1641305"/>
      </dsp:txXfrm>
    </dsp:sp>
    <dsp:sp modelId="{6A74B643-EDF1-408D-A1F2-5CE9E5036AAB}">
      <dsp:nvSpPr>
        <dsp:cNvPr id="0" name=""/>
        <dsp:cNvSpPr/>
      </dsp:nvSpPr>
      <dsp:spPr>
        <a:xfrm>
          <a:off x="7211838" y="801263"/>
          <a:ext cx="1621474" cy="72"/>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B36C90-FC95-476D-BF4C-4CD6D7CD248E}">
      <dsp:nvSpPr>
        <dsp:cNvPr id="0" name=""/>
        <dsp:cNvSpPr/>
      </dsp:nvSpPr>
      <dsp:spPr>
        <a:xfrm>
          <a:off x="8876553" y="740764"/>
          <a:ext cx="82875" cy="155661"/>
        </a:xfrm>
        <a:prstGeom prst="chevron">
          <a:avLst>
            <a:gd name="adj" fmla="val 9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9BA9BC-1186-4070-9DE2-E1877014C925}">
      <dsp:nvSpPr>
        <dsp:cNvPr id="0" name=""/>
        <dsp:cNvSpPr/>
      </dsp:nvSpPr>
      <dsp:spPr>
        <a:xfrm>
          <a:off x="7672983" y="451706"/>
          <a:ext cx="699186" cy="699186"/>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132" tIns="27132" rIns="27132" bIns="27132"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775376" y="554099"/>
        <a:ext cx="494400" cy="494400"/>
      </dsp:txXfrm>
    </dsp:sp>
    <dsp:sp modelId="{D7B42D0A-F0A5-46F4-933F-1F11BA46A8F9}">
      <dsp:nvSpPr>
        <dsp:cNvPr id="0" name=""/>
        <dsp:cNvSpPr/>
      </dsp:nvSpPr>
      <dsp:spPr>
        <a:xfrm>
          <a:off x="7211838" y="1316492"/>
          <a:ext cx="1621474" cy="1965600"/>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904" tIns="165100" rIns="127904" bIns="165100" numCol="1" spcCol="1270" anchor="t"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With educational and networking opportunities, this event can be impactful </a:t>
          </a:r>
          <a:endParaRPr lang="en-US" sz="1200" kern="1200">
            <a:latin typeface="Times New Roman" panose="02020603050405020304" pitchFamily="18" charset="0"/>
            <a:cs typeface="Times New Roman" panose="02020603050405020304" pitchFamily="18" charset="0"/>
          </a:endParaRPr>
        </a:p>
      </dsp:txBody>
      <dsp:txXfrm>
        <a:off x="7211838" y="1640787"/>
        <a:ext cx="1621474" cy="1641305"/>
      </dsp:txXfrm>
    </dsp:sp>
    <dsp:sp modelId="{92BFCBA7-D6B3-4896-A362-A2DAE0BED279}">
      <dsp:nvSpPr>
        <dsp:cNvPr id="0" name=""/>
        <dsp:cNvSpPr/>
      </dsp:nvSpPr>
      <dsp:spPr>
        <a:xfrm>
          <a:off x="9013477" y="801263"/>
          <a:ext cx="810737" cy="72"/>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C88CB0-1F35-4DD7-BED0-6466CF8F75B2}">
      <dsp:nvSpPr>
        <dsp:cNvPr id="0" name=""/>
        <dsp:cNvSpPr/>
      </dsp:nvSpPr>
      <dsp:spPr>
        <a:xfrm>
          <a:off x="9474621" y="451706"/>
          <a:ext cx="699186" cy="699186"/>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132" tIns="27132" rIns="27132" bIns="27132"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577014" y="554099"/>
        <a:ext cx="494400" cy="494400"/>
      </dsp:txXfrm>
    </dsp:sp>
    <dsp:sp modelId="{7BF813B0-1BE0-4B7B-AE3E-20267C3F1490}">
      <dsp:nvSpPr>
        <dsp:cNvPr id="0" name=""/>
        <dsp:cNvSpPr/>
      </dsp:nvSpPr>
      <dsp:spPr>
        <a:xfrm>
          <a:off x="9013477" y="1316492"/>
          <a:ext cx="1621474" cy="1965600"/>
        </a:xfrm>
        <a:prstGeom prst="upArrowCallout">
          <a:avLst>
            <a:gd name="adj1" fmla="val 50000"/>
            <a:gd name="adj2" fmla="val 20000"/>
            <a:gd name="adj3" fmla="val 20000"/>
            <a:gd name="adj4" fmla="val 100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904" tIns="165100" rIns="127904" bIns="165100" numCol="1" spcCol="1270" anchor="t" anchorCtr="0">
          <a:noAutofit/>
        </a:bodyPr>
        <a:lstStyle/>
        <a:p>
          <a:pPr marL="0" lvl="0" indent="0" algn="l"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It can provide long-term educational and awareness benefits to promote inclusive leadership across the UK-based hospitality industry. </a:t>
          </a:r>
          <a:endParaRPr lang="en-US" sz="1200" kern="1200" dirty="0">
            <a:latin typeface="Times New Roman" panose="02020603050405020304" pitchFamily="18" charset="0"/>
            <a:cs typeface="Times New Roman" panose="02020603050405020304" pitchFamily="18" charset="0"/>
          </a:endParaRPr>
        </a:p>
      </dsp:txBody>
      <dsp:txXfrm>
        <a:off x="9013477" y="1640787"/>
        <a:ext cx="1621474" cy="1641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8065E-A33B-4942-9E19-A1B161E626C3}">
      <dsp:nvSpPr>
        <dsp:cNvPr id="0" name=""/>
        <dsp:cNvSpPr/>
      </dsp:nvSpPr>
      <dsp:spPr>
        <a:xfrm>
          <a:off x="26314" y="2590"/>
          <a:ext cx="1609687" cy="965812"/>
        </a:xfrm>
        <a:prstGeom prst="rect">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Adams, D., 2024. Management accounting for the hospitality, tourism, and leisure industries: A strategic approach.</a:t>
          </a:r>
          <a:endParaRPr lang="en-US" sz="600" kern="1200">
            <a:latin typeface="Times New Roman" panose="02020603050405020304" pitchFamily="18" charset="0"/>
            <a:cs typeface="Times New Roman" panose="02020603050405020304" pitchFamily="18" charset="0"/>
          </a:endParaRPr>
        </a:p>
      </dsp:txBody>
      <dsp:txXfrm>
        <a:off x="26314" y="2590"/>
        <a:ext cx="1609687" cy="965812"/>
      </dsp:txXfrm>
    </dsp:sp>
    <dsp:sp modelId="{A6F1AF4C-5198-4536-A99A-18E3C5F635D9}">
      <dsp:nvSpPr>
        <dsp:cNvPr id="0" name=""/>
        <dsp:cNvSpPr/>
      </dsp:nvSpPr>
      <dsp:spPr>
        <a:xfrm>
          <a:off x="1796971" y="2590"/>
          <a:ext cx="1609687" cy="965812"/>
        </a:xfrm>
        <a:prstGeom prst="rect">
          <a:avLst/>
        </a:prstGeom>
        <a:solidFill>
          <a:schemeClr val="accent1">
            <a:shade val="50000"/>
            <a:hueOff val="58965"/>
            <a:satOff val="-6198"/>
            <a:lumOff val="53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Bhatt, S. and Dani, R., 2022. Social Media: Marketing Strategies in Hospitality Industry. </a:t>
          </a:r>
          <a:r>
            <a:rPr lang="en-GB" sz="600" i="1" kern="1200">
              <a:latin typeface="Times New Roman" panose="02020603050405020304" pitchFamily="18" charset="0"/>
              <a:cs typeface="Times New Roman" panose="02020603050405020304" pitchFamily="18" charset="0"/>
            </a:rPr>
            <a:t>Research in Tourism and Hospitality Management</a:t>
          </a:r>
          <a:r>
            <a:rPr lang="en-GB" sz="600" kern="1200">
              <a:latin typeface="Times New Roman" panose="02020603050405020304" pitchFamily="18" charset="0"/>
              <a:cs typeface="Times New Roman" panose="02020603050405020304" pitchFamily="18" charset="0"/>
            </a:rPr>
            <a:t>, pp.61–67. </a:t>
          </a:r>
          <a:endParaRPr lang="en-US" sz="600" kern="1200">
            <a:latin typeface="Times New Roman" panose="02020603050405020304" pitchFamily="18" charset="0"/>
            <a:cs typeface="Times New Roman" panose="02020603050405020304" pitchFamily="18" charset="0"/>
          </a:endParaRPr>
        </a:p>
      </dsp:txBody>
      <dsp:txXfrm>
        <a:off x="1796971" y="2590"/>
        <a:ext cx="1609687" cy="965812"/>
      </dsp:txXfrm>
    </dsp:sp>
    <dsp:sp modelId="{CCE7A587-83BB-48EF-A78F-B06B88261667}">
      <dsp:nvSpPr>
        <dsp:cNvPr id="0" name=""/>
        <dsp:cNvSpPr/>
      </dsp:nvSpPr>
      <dsp:spPr>
        <a:xfrm>
          <a:off x="3567627" y="2590"/>
          <a:ext cx="1609687" cy="965812"/>
        </a:xfrm>
        <a:prstGeom prst="rect">
          <a:avLst/>
        </a:prstGeom>
        <a:solidFill>
          <a:schemeClr val="accent1">
            <a:shade val="50000"/>
            <a:hueOff val="117930"/>
            <a:satOff val="-12396"/>
            <a:lumOff val="106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Bowdin, G.A., Allen, J., Harris, R., Jago, L., O'Toole, W. and McDonnell, I., 2023. </a:t>
          </a:r>
          <a:r>
            <a:rPr lang="en-GB" sz="600" i="1" kern="1200">
              <a:latin typeface="Times New Roman" panose="02020603050405020304" pitchFamily="18" charset="0"/>
              <a:cs typeface="Times New Roman" panose="02020603050405020304" pitchFamily="18" charset="0"/>
            </a:rPr>
            <a:t>Events management</a:t>
          </a:r>
          <a:r>
            <a:rPr lang="en-GB" sz="600" kern="1200">
              <a:latin typeface="Times New Roman" panose="02020603050405020304" pitchFamily="18" charset="0"/>
              <a:cs typeface="Times New Roman" panose="02020603050405020304" pitchFamily="18" charset="0"/>
            </a:rPr>
            <a:t>. Routledge.</a:t>
          </a:r>
          <a:endParaRPr lang="en-US" sz="600" kern="1200">
            <a:latin typeface="Times New Roman" panose="02020603050405020304" pitchFamily="18" charset="0"/>
            <a:cs typeface="Times New Roman" panose="02020603050405020304" pitchFamily="18" charset="0"/>
          </a:endParaRPr>
        </a:p>
      </dsp:txBody>
      <dsp:txXfrm>
        <a:off x="3567627" y="2590"/>
        <a:ext cx="1609687" cy="965812"/>
      </dsp:txXfrm>
    </dsp:sp>
    <dsp:sp modelId="{A6C4FB42-F6EA-4F40-A9F1-2D6170DCA287}">
      <dsp:nvSpPr>
        <dsp:cNvPr id="0" name=""/>
        <dsp:cNvSpPr/>
      </dsp:nvSpPr>
      <dsp:spPr>
        <a:xfrm>
          <a:off x="5338284" y="2590"/>
          <a:ext cx="1609687" cy="965812"/>
        </a:xfrm>
        <a:prstGeom prst="rect">
          <a:avLst/>
        </a:prstGeom>
        <a:solidFill>
          <a:schemeClr val="accent1">
            <a:shade val="50000"/>
            <a:hueOff val="176895"/>
            <a:satOff val="-18593"/>
            <a:lumOff val="160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Calinaud, V., Kokkranikal, J. and Gebbels, M., 2021. Career advancement for women in the British hospitality industry: The enabling factors. </a:t>
          </a:r>
          <a:r>
            <a:rPr lang="en-GB" sz="600" i="1" kern="1200">
              <a:latin typeface="Times New Roman" panose="02020603050405020304" pitchFamily="18" charset="0"/>
              <a:cs typeface="Times New Roman" panose="02020603050405020304" pitchFamily="18" charset="0"/>
            </a:rPr>
            <a:t>Work, Employment and Society</a:t>
          </a:r>
          <a:r>
            <a:rPr lang="en-GB" sz="600" kern="1200">
              <a:latin typeface="Times New Roman" panose="02020603050405020304" pitchFamily="18" charset="0"/>
              <a:cs typeface="Times New Roman" panose="02020603050405020304" pitchFamily="18" charset="0"/>
            </a:rPr>
            <a:t>, </a:t>
          </a:r>
          <a:r>
            <a:rPr lang="en-GB" sz="600" i="1" kern="1200">
              <a:latin typeface="Times New Roman" panose="02020603050405020304" pitchFamily="18" charset="0"/>
              <a:cs typeface="Times New Roman" panose="02020603050405020304" pitchFamily="18" charset="0"/>
            </a:rPr>
            <a:t>35</a:t>
          </a:r>
          <a:r>
            <a:rPr lang="en-GB" sz="600" kern="1200">
              <a:latin typeface="Times New Roman" panose="02020603050405020304" pitchFamily="18" charset="0"/>
              <a:cs typeface="Times New Roman" panose="02020603050405020304" pitchFamily="18" charset="0"/>
            </a:rPr>
            <a:t>(4), pp.677-695.</a:t>
          </a:r>
          <a:endParaRPr lang="en-US" sz="600" kern="1200">
            <a:latin typeface="Times New Roman" panose="02020603050405020304" pitchFamily="18" charset="0"/>
            <a:cs typeface="Times New Roman" panose="02020603050405020304" pitchFamily="18" charset="0"/>
          </a:endParaRPr>
        </a:p>
      </dsp:txBody>
      <dsp:txXfrm>
        <a:off x="5338284" y="2590"/>
        <a:ext cx="1609687" cy="965812"/>
      </dsp:txXfrm>
    </dsp:sp>
    <dsp:sp modelId="{3FD37202-DC3A-4D2D-818E-B449222D8B45}">
      <dsp:nvSpPr>
        <dsp:cNvPr id="0" name=""/>
        <dsp:cNvSpPr/>
      </dsp:nvSpPr>
      <dsp:spPr>
        <a:xfrm>
          <a:off x="7108940" y="2590"/>
          <a:ext cx="1609687" cy="965812"/>
        </a:xfrm>
        <a:prstGeom prst="rect">
          <a:avLst/>
        </a:prstGeom>
        <a:solidFill>
          <a:schemeClr val="accent1">
            <a:shade val="50000"/>
            <a:hueOff val="235860"/>
            <a:satOff val="-24791"/>
            <a:lumOff val="213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Calver, J., Dashper, K., Finkel, R., Fletcher, T., Lamond, I.R., May, E., Ormerod, N., Platt, L. and Sharp, B., 2023. The (in) visibility of equality, diversity, and inclusion research in events management journals. </a:t>
          </a:r>
          <a:r>
            <a:rPr lang="en-GB" sz="600" i="1" kern="1200">
              <a:latin typeface="Times New Roman" panose="02020603050405020304" pitchFamily="18" charset="0"/>
              <a:cs typeface="Times New Roman" panose="02020603050405020304" pitchFamily="18" charset="0"/>
            </a:rPr>
            <a:t>Journal of Policy Research in Tourism, Leisure and Events</a:t>
          </a:r>
          <a:r>
            <a:rPr lang="en-GB" sz="600" kern="1200">
              <a:latin typeface="Times New Roman" panose="02020603050405020304" pitchFamily="18" charset="0"/>
              <a:cs typeface="Times New Roman" panose="02020603050405020304" pitchFamily="18" charset="0"/>
            </a:rPr>
            <a:t>, pp.1-25.</a:t>
          </a:r>
          <a:endParaRPr lang="en-US" sz="600" kern="1200">
            <a:latin typeface="Times New Roman" panose="02020603050405020304" pitchFamily="18" charset="0"/>
            <a:cs typeface="Times New Roman" panose="02020603050405020304" pitchFamily="18" charset="0"/>
          </a:endParaRPr>
        </a:p>
      </dsp:txBody>
      <dsp:txXfrm>
        <a:off x="7108940" y="2590"/>
        <a:ext cx="1609687" cy="965812"/>
      </dsp:txXfrm>
    </dsp:sp>
    <dsp:sp modelId="{20AA88F7-8BB3-4D96-930C-315F4CC7B35D}">
      <dsp:nvSpPr>
        <dsp:cNvPr id="0" name=""/>
        <dsp:cNvSpPr/>
      </dsp:nvSpPr>
      <dsp:spPr>
        <a:xfrm>
          <a:off x="8879597" y="2590"/>
          <a:ext cx="1609687" cy="965812"/>
        </a:xfrm>
        <a:prstGeom prst="rect">
          <a:avLst/>
        </a:prstGeom>
        <a:solidFill>
          <a:schemeClr val="accent1">
            <a:shade val="50000"/>
            <a:hueOff val="294825"/>
            <a:satOff val="-30989"/>
            <a:lumOff val="267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CIPD Events, 2025. </a:t>
          </a:r>
          <a:r>
            <a:rPr lang="en-GB" sz="600" i="1" kern="1200">
              <a:latin typeface="Times New Roman" panose="02020603050405020304" pitchFamily="18" charset="0"/>
              <a:cs typeface="Times New Roman" panose="02020603050405020304" pitchFamily="18" charset="0"/>
            </a:rPr>
            <a:t>Homepage-Equality Diversity &amp; Inclusion</a:t>
          </a:r>
          <a:r>
            <a:rPr lang="en-GB" sz="600" kern="1200">
              <a:latin typeface="Times New Roman" panose="02020603050405020304" pitchFamily="18" charset="0"/>
              <a:cs typeface="Times New Roman" panose="02020603050405020304" pitchFamily="18" charset="0"/>
            </a:rPr>
            <a:t>. Available at: https://events.cipd.co.uk/equality-diversity-and-inclusion [Accessed on: 28 January 2025].</a:t>
          </a:r>
          <a:endParaRPr lang="en-US" sz="600" kern="1200">
            <a:latin typeface="Times New Roman" panose="02020603050405020304" pitchFamily="18" charset="0"/>
            <a:cs typeface="Times New Roman" panose="02020603050405020304" pitchFamily="18" charset="0"/>
          </a:endParaRPr>
        </a:p>
      </dsp:txBody>
      <dsp:txXfrm>
        <a:off x="8879597" y="2590"/>
        <a:ext cx="1609687" cy="965812"/>
      </dsp:txXfrm>
    </dsp:sp>
    <dsp:sp modelId="{D121BA64-1A83-45C0-B036-336836E1AB20}">
      <dsp:nvSpPr>
        <dsp:cNvPr id="0" name=""/>
        <dsp:cNvSpPr/>
      </dsp:nvSpPr>
      <dsp:spPr>
        <a:xfrm>
          <a:off x="26314" y="1129371"/>
          <a:ext cx="1609687" cy="965812"/>
        </a:xfrm>
        <a:prstGeom prst="rect">
          <a:avLst/>
        </a:prstGeom>
        <a:solidFill>
          <a:schemeClr val="accent1">
            <a:shade val="50000"/>
            <a:hueOff val="353789"/>
            <a:satOff val="-37187"/>
            <a:lumOff val="320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a:latin typeface="Times New Roman" panose="02020603050405020304" pitchFamily="18" charset="0"/>
              <a:cs typeface="Times New Roman" panose="02020603050405020304" pitchFamily="18" charset="0"/>
            </a:rPr>
            <a:t>Cvent, 2025. </a:t>
          </a:r>
          <a:r>
            <a:rPr lang="en-GB" sz="600" i="1" kern="1200" dirty="0">
              <a:latin typeface="Times New Roman" panose="02020603050405020304" pitchFamily="18" charset="0"/>
              <a:cs typeface="Times New Roman" panose="02020603050405020304" pitchFamily="18" charset="0"/>
            </a:rPr>
            <a:t>The Grand Hotel Birmingham</a:t>
          </a:r>
          <a:r>
            <a:rPr lang="en-GB" sz="600" kern="1200" dirty="0">
              <a:latin typeface="Times New Roman" panose="02020603050405020304" pitchFamily="18" charset="0"/>
              <a:cs typeface="Times New Roman" panose="02020603050405020304" pitchFamily="18" charset="0"/>
            </a:rPr>
            <a:t>. Available at: https://www.cvent.com/venues/birmingham/hotel/the-grand-hotel-birmingham/venue-89edfeb9-088d-4b39-bd8f-d29765e503a1 [Accessed on: 28 January 2025].</a:t>
          </a:r>
          <a:endParaRPr lang="en-US" sz="600" kern="1200" dirty="0">
            <a:latin typeface="Times New Roman" panose="02020603050405020304" pitchFamily="18" charset="0"/>
            <a:cs typeface="Times New Roman" panose="02020603050405020304" pitchFamily="18" charset="0"/>
          </a:endParaRPr>
        </a:p>
      </dsp:txBody>
      <dsp:txXfrm>
        <a:off x="26314" y="1129371"/>
        <a:ext cx="1609687" cy="965812"/>
      </dsp:txXfrm>
    </dsp:sp>
    <dsp:sp modelId="{C0A033D3-1450-4082-BD15-FF7DFDA98FA1}">
      <dsp:nvSpPr>
        <dsp:cNvPr id="0" name=""/>
        <dsp:cNvSpPr/>
      </dsp:nvSpPr>
      <dsp:spPr>
        <a:xfrm>
          <a:off x="1796971" y="1129371"/>
          <a:ext cx="1609687" cy="965812"/>
        </a:xfrm>
        <a:prstGeom prst="rect">
          <a:avLst/>
        </a:prstGeom>
        <a:solidFill>
          <a:schemeClr val="accent1">
            <a:shade val="50000"/>
            <a:hueOff val="412754"/>
            <a:satOff val="-43385"/>
            <a:lumOff val="374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Elhoushy, S., El-Said, O.A., Smith, M. and Dar, H.M., 2024. Gender equality: caught between policy reforms and manager beliefs. </a:t>
          </a:r>
          <a:r>
            <a:rPr lang="en-GB" sz="600" i="1" kern="1200">
              <a:latin typeface="Times New Roman" panose="02020603050405020304" pitchFamily="18" charset="0"/>
              <a:cs typeface="Times New Roman" panose="02020603050405020304" pitchFamily="18" charset="0"/>
            </a:rPr>
            <a:t>Journal of Sustainable Tourism</a:t>
          </a:r>
          <a:r>
            <a:rPr lang="en-GB" sz="600" kern="1200">
              <a:latin typeface="Times New Roman" panose="02020603050405020304" pitchFamily="18" charset="0"/>
              <a:cs typeface="Times New Roman" panose="02020603050405020304" pitchFamily="18" charset="0"/>
            </a:rPr>
            <a:t>, </a:t>
          </a:r>
          <a:r>
            <a:rPr lang="en-GB" sz="600" i="1" kern="1200">
              <a:latin typeface="Times New Roman" panose="02020603050405020304" pitchFamily="18" charset="0"/>
              <a:cs typeface="Times New Roman" panose="02020603050405020304" pitchFamily="18" charset="0"/>
            </a:rPr>
            <a:t>32</a:t>
          </a:r>
          <a:r>
            <a:rPr lang="en-GB" sz="600" kern="1200">
              <a:latin typeface="Times New Roman" panose="02020603050405020304" pitchFamily="18" charset="0"/>
              <a:cs typeface="Times New Roman" panose="02020603050405020304" pitchFamily="18" charset="0"/>
            </a:rPr>
            <a:t>(7), pp.1263-1286.</a:t>
          </a:r>
          <a:endParaRPr lang="en-US" sz="600" kern="1200">
            <a:latin typeface="Times New Roman" panose="02020603050405020304" pitchFamily="18" charset="0"/>
            <a:cs typeface="Times New Roman" panose="02020603050405020304" pitchFamily="18" charset="0"/>
          </a:endParaRPr>
        </a:p>
      </dsp:txBody>
      <dsp:txXfrm>
        <a:off x="1796971" y="1129371"/>
        <a:ext cx="1609687" cy="965812"/>
      </dsp:txXfrm>
    </dsp:sp>
    <dsp:sp modelId="{DA2F1E84-A61E-48DD-A69A-C07DBD42793A}">
      <dsp:nvSpPr>
        <dsp:cNvPr id="0" name=""/>
        <dsp:cNvSpPr/>
      </dsp:nvSpPr>
      <dsp:spPr>
        <a:xfrm>
          <a:off x="3567627" y="1129371"/>
          <a:ext cx="1609687" cy="965812"/>
        </a:xfrm>
        <a:prstGeom prst="rect">
          <a:avLst/>
        </a:prstGeom>
        <a:solidFill>
          <a:schemeClr val="accent1">
            <a:shade val="50000"/>
            <a:hueOff val="471719"/>
            <a:satOff val="-49582"/>
            <a:lumOff val="427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a:latin typeface="Times New Roman" panose="02020603050405020304" pitchFamily="18" charset="0"/>
              <a:cs typeface="Times New Roman" panose="02020603050405020304" pitchFamily="18" charset="0"/>
            </a:rPr>
            <a:t>Event Organisers Summit, 2023. </a:t>
          </a:r>
          <a:r>
            <a:rPr lang="en-GB" sz="600" i="1" kern="1200" dirty="0">
              <a:latin typeface="Times New Roman" panose="02020603050405020304" pitchFamily="18" charset="0"/>
              <a:cs typeface="Times New Roman" panose="02020603050405020304" pitchFamily="18" charset="0"/>
            </a:rPr>
            <a:t>Event planners increasingly focused on Sustainability and EDI - Event Organisers Summit</a:t>
          </a:r>
          <a:r>
            <a:rPr lang="en-GB" sz="600" kern="1200" dirty="0">
              <a:latin typeface="Times New Roman" panose="02020603050405020304" pitchFamily="18" charset="0"/>
              <a:cs typeface="Times New Roman" panose="02020603050405020304" pitchFamily="18" charset="0"/>
            </a:rPr>
            <a:t>. Available at: https://eventorganiserssummit.co.uk/event-planners-increasingly-focused-on-sustainability-and-edi/ [Accessed on: 28 January 2025].</a:t>
          </a:r>
          <a:endParaRPr lang="en-US" sz="600" kern="1200" dirty="0">
            <a:latin typeface="Times New Roman" panose="02020603050405020304" pitchFamily="18" charset="0"/>
            <a:cs typeface="Times New Roman" panose="02020603050405020304" pitchFamily="18" charset="0"/>
          </a:endParaRPr>
        </a:p>
      </dsp:txBody>
      <dsp:txXfrm>
        <a:off x="3567627" y="1129371"/>
        <a:ext cx="1609687" cy="965812"/>
      </dsp:txXfrm>
    </dsp:sp>
    <dsp:sp modelId="{EBED2439-0939-4421-8D0D-741DF68B0F78}">
      <dsp:nvSpPr>
        <dsp:cNvPr id="0" name=""/>
        <dsp:cNvSpPr/>
      </dsp:nvSpPr>
      <dsp:spPr>
        <a:xfrm>
          <a:off x="5338284" y="1129371"/>
          <a:ext cx="1609687" cy="965812"/>
        </a:xfrm>
        <a:prstGeom prst="rect">
          <a:avLst/>
        </a:prstGeom>
        <a:solidFill>
          <a:schemeClr val="accent1">
            <a:shade val="50000"/>
            <a:hueOff val="530684"/>
            <a:satOff val="-55780"/>
            <a:lumOff val="481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Fletcher, T., Dashper, K. and Albert, B., 2023. Whiteness as a credential: Exploring the lived experiences of ethnically diverse UK event professionals through the theory of racialised organisations. </a:t>
          </a:r>
          <a:r>
            <a:rPr lang="en-GB" sz="600" i="1" kern="1200">
              <a:latin typeface="Times New Roman" panose="02020603050405020304" pitchFamily="18" charset="0"/>
              <a:cs typeface="Times New Roman" panose="02020603050405020304" pitchFamily="18" charset="0"/>
            </a:rPr>
            <a:t>International Journal of Contemporary Hospitality Management</a:t>
          </a:r>
          <a:r>
            <a:rPr lang="en-GB" sz="600" kern="1200">
              <a:latin typeface="Times New Roman" panose="02020603050405020304" pitchFamily="18" charset="0"/>
              <a:cs typeface="Times New Roman" panose="02020603050405020304" pitchFamily="18" charset="0"/>
            </a:rPr>
            <a:t>, </a:t>
          </a:r>
          <a:r>
            <a:rPr lang="en-GB" sz="600" i="1" kern="1200">
              <a:latin typeface="Times New Roman" panose="02020603050405020304" pitchFamily="18" charset="0"/>
              <a:cs typeface="Times New Roman" panose="02020603050405020304" pitchFamily="18" charset="0"/>
            </a:rPr>
            <a:t>35</a:t>
          </a:r>
          <a:r>
            <a:rPr lang="en-GB" sz="600" kern="1200">
              <a:latin typeface="Times New Roman" panose="02020603050405020304" pitchFamily="18" charset="0"/>
              <a:cs typeface="Times New Roman" panose="02020603050405020304" pitchFamily="18" charset="0"/>
            </a:rPr>
            <a:t>(11), pp.3903-3921.</a:t>
          </a:r>
          <a:endParaRPr lang="en-US" sz="600" kern="1200">
            <a:latin typeface="Times New Roman" panose="02020603050405020304" pitchFamily="18" charset="0"/>
            <a:cs typeface="Times New Roman" panose="02020603050405020304" pitchFamily="18" charset="0"/>
          </a:endParaRPr>
        </a:p>
      </dsp:txBody>
      <dsp:txXfrm>
        <a:off x="5338284" y="1129371"/>
        <a:ext cx="1609687" cy="965812"/>
      </dsp:txXfrm>
    </dsp:sp>
    <dsp:sp modelId="{B3CC66F0-3F8C-4CAB-9DEA-682154DB905F}">
      <dsp:nvSpPr>
        <dsp:cNvPr id="0" name=""/>
        <dsp:cNvSpPr/>
      </dsp:nvSpPr>
      <dsp:spPr>
        <a:xfrm>
          <a:off x="7108940" y="1129371"/>
          <a:ext cx="1609687" cy="965812"/>
        </a:xfrm>
        <a:prstGeom prst="rect">
          <a:avLst/>
        </a:prstGeom>
        <a:solidFill>
          <a:schemeClr val="accent1">
            <a:shade val="50000"/>
            <a:hueOff val="589649"/>
            <a:satOff val="-61978"/>
            <a:lumOff val="534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George, R., 2021. </a:t>
          </a:r>
          <a:r>
            <a:rPr lang="en-GB" sz="600" i="1" kern="1200">
              <a:latin typeface="Times New Roman" panose="02020603050405020304" pitchFamily="18" charset="0"/>
              <a:cs typeface="Times New Roman" panose="02020603050405020304" pitchFamily="18" charset="0"/>
            </a:rPr>
            <a:t>Marketing tourism and hospitality: Concepts and cases</a:t>
          </a:r>
          <a:r>
            <a:rPr lang="en-GB" sz="600" kern="1200">
              <a:latin typeface="Times New Roman" panose="02020603050405020304" pitchFamily="18" charset="0"/>
              <a:cs typeface="Times New Roman" panose="02020603050405020304" pitchFamily="18" charset="0"/>
            </a:rPr>
            <a:t>. Springer Nature.</a:t>
          </a:r>
          <a:endParaRPr lang="en-US" sz="600" kern="1200">
            <a:latin typeface="Times New Roman" panose="02020603050405020304" pitchFamily="18" charset="0"/>
            <a:cs typeface="Times New Roman" panose="02020603050405020304" pitchFamily="18" charset="0"/>
          </a:endParaRPr>
        </a:p>
      </dsp:txBody>
      <dsp:txXfrm>
        <a:off x="7108940" y="1129371"/>
        <a:ext cx="1609687" cy="965812"/>
      </dsp:txXfrm>
    </dsp:sp>
    <dsp:sp modelId="{B98A192B-E505-42E3-8F58-B31B911FA862}">
      <dsp:nvSpPr>
        <dsp:cNvPr id="0" name=""/>
        <dsp:cNvSpPr/>
      </dsp:nvSpPr>
      <dsp:spPr>
        <a:xfrm>
          <a:off x="8879597" y="1129371"/>
          <a:ext cx="1609687" cy="965812"/>
        </a:xfrm>
        <a:prstGeom prst="rect">
          <a:avLst/>
        </a:prstGeom>
        <a:solidFill>
          <a:schemeClr val="accent1">
            <a:shade val="50000"/>
            <a:hueOff val="530684"/>
            <a:satOff val="-55780"/>
            <a:lumOff val="481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Hayes, D.K., Hayes, J.D. and Hayes, P.A., 2021. </a:t>
          </a:r>
          <a:r>
            <a:rPr lang="en-GB" sz="600" i="1" kern="1200">
              <a:latin typeface="Times New Roman" panose="02020603050405020304" pitchFamily="18" charset="0"/>
              <a:cs typeface="Times New Roman" panose="02020603050405020304" pitchFamily="18" charset="0"/>
            </a:rPr>
            <a:t>Revenue management for the hospitality industry</a:t>
          </a:r>
          <a:r>
            <a:rPr lang="en-GB" sz="600" kern="1200">
              <a:latin typeface="Times New Roman" panose="02020603050405020304" pitchFamily="18" charset="0"/>
              <a:cs typeface="Times New Roman" panose="02020603050405020304" pitchFamily="18" charset="0"/>
            </a:rPr>
            <a:t>. John Wiley &amp; Sons.</a:t>
          </a:r>
          <a:endParaRPr lang="en-US" sz="600" kern="1200">
            <a:latin typeface="Times New Roman" panose="02020603050405020304" pitchFamily="18" charset="0"/>
            <a:cs typeface="Times New Roman" panose="02020603050405020304" pitchFamily="18" charset="0"/>
          </a:endParaRPr>
        </a:p>
      </dsp:txBody>
      <dsp:txXfrm>
        <a:off x="8879597" y="1129371"/>
        <a:ext cx="1609687" cy="965812"/>
      </dsp:txXfrm>
    </dsp:sp>
    <dsp:sp modelId="{72A3D6ED-1F31-437D-B850-4F9EE6190E06}">
      <dsp:nvSpPr>
        <dsp:cNvPr id="0" name=""/>
        <dsp:cNvSpPr/>
      </dsp:nvSpPr>
      <dsp:spPr>
        <a:xfrm>
          <a:off x="26314" y="2256153"/>
          <a:ext cx="1609687" cy="965812"/>
        </a:xfrm>
        <a:prstGeom prst="rect">
          <a:avLst/>
        </a:prstGeom>
        <a:solidFill>
          <a:schemeClr val="accent1">
            <a:shade val="50000"/>
            <a:hueOff val="471719"/>
            <a:satOff val="-49582"/>
            <a:lumOff val="427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Mastel Hospitality, 2023. </a:t>
          </a:r>
          <a:r>
            <a:rPr lang="en-GB" sz="600" i="1" kern="1200">
              <a:latin typeface="Times New Roman" panose="02020603050405020304" pitchFamily="18" charset="0"/>
              <a:cs typeface="Times New Roman" panose="02020603050405020304" pitchFamily="18" charset="0"/>
            </a:rPr>
            <a:t>Benefits of hosting events in your hotel</a:t>
          </a:r>
          <a:r>
            <a:rPr lang="en-GB" sz="600" kern="1200">
              <a:latin typeface="Times New Roman" panose="02020603050405020304" pitchFamily="18" charset="0"/>
              <a:cs typeface="Times New Roman" panose="02020603050405020304" pitchFamily="18" charset="0"/>
            </a:rPr>
            <a:t>. Available at: https://mastelhospitality.com/news/benefits-hosting-events-hotel/ [Accessed on: 28 January 2025].</a:t>
          </a:r>
          <a:endParaRPr lang="en-US" sz="600" kern="1200">
            <a:latin typeface="Times New Roman" panose="02020603050405020304" pitchFamily="18" charset="0"/>
            <a:cs typeface="Times New Roman" panose="02020603050405020304" pitchFamily="18" charset="0"/>
          </a:endParaRPr>
        </a:p>
      </dsp:txBody>
      <dsp:txXfrm>
        <a:off x="26314" y="2256153"/>
        <a:ext cx="1609687" cy="965812"/>
      </dsp:txXfrm>
    </dsp:sp>
    <dsp:sp modelId="{B532E465-2914-4E33-8D5F-31D89E649752}">
      <dsp:nvSpPr>
        <dsp:cNvPr id="0" name=""/>
        <dsp:cNvSpPr/>
      </dsp:nvSpPr>
      <dsp:spPr>
        <a:xfrm>
          <a:off x="1796971" y="2256153"/>
          <a:ext cx="1609687" cy="965812"/>
        </a:xfrm>
        <a:prstGeom prst="rect">
          <a:avLst/>
        </a:prstGeom>
        <a:solidFill>
          <a:schemeClr val="accent1">
            <a:shade val="50000"/>
            <a:hueOff val="412754"/>
            <a:satOff val="-43385"/>
            <a:lumOff val="374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Rogers, T. and Wynn-Moylan, P., 2022. </a:t>
          </a:r>
          <a:r>
            <a:rPr lang="en-GB" sz="600" i="1" kern="1200">
              <a:latin typeface="Times New Roman" panose="02020603050405020304" pitchFamily="18" charset="0"/>
              <a:cs typeface="Times New Roman" panose="02020603050405020304" pitchFamily="18" charset="0"/>
            </a:rPr>
            <a:t>Conferences and conventions: A global industry</a:t>
          </a:r>
          <a:r>
            <a:rPr lang="en-GB" sz="600" kern="1200">
              <a:latin typeface="Times New Roman" panose="02020603050405020304" pitchFamily="18" charset="0"/>
              <a:cs typeface="Times New Roman" panose="02020603050405020304" pitchFamily="18" charset="0"/>
            </a:rPr>
            <a:t>. Routledge.</a:t>
          </a:r>
          <a:endParaRPr lang="en-US" sz="600" kern="1200">
            <a:latin typeface="Times New Roman" panose="02020603050405020304" pitchFamily="18" charset="0"/>
            <a:cs typeface="Times New Roman" panose="02020603050405020304" pitchFamily="18" charset="0"/>
          </a:endParaRPr>
        </a:p>
      </dsp:txBody>
      <dsp:txXfrm>
        <a:off x="1796971" y="2256153"/>
        <a:ext cx="1609687" cy="965812"/>
      </dsp:txXfrm>
    </dsp:sp>
    <dsp:sp modelId="{38F71062-BC7C-4948-96FF-1A26F6A02683}">
      <dsp:nvSpPr>
        <dsp:cNvPr id="0" name=""/>
        <dsp:cNvSpPr/>
      </dsp:nvSpPr>
      <dsp:spPr>
        <a:xfrm>
          <a:off x="3567627" y="2256153"/>
          <a:ext cx="1609687" cy="965812"/>
        </a:xfrm>
        <a:prstGeom prst="rect">
          <a:avLst/>
        </a:prstGeom>
        <a:solidFill>
          <a:schemeClr val="accent1">
            <a:shade val="50000"/>
            <a:hueOff val="353789"/>
            <a:satOff val="-37187"/>
            <a:lumOff val="320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Shupjatskij, M. and Laurikainen, H., 2023. How to create an exclusive event by defining hospitality standards and training your staff.</a:t>
          </a:r>
          <a:endParaRPr lang="en-US" sz="600" kern="1200">
            <a:latin typeface="Times New Roman" panose="02020603050405020304" pitchFamily="18" charset="0"/>
            <a:cs typeface="Times New Roman" panose="02020603050405020304" pitchFamily="18" charset="0"/>
          </a:endParaRPr>
        </a:p>
      </dsp:txBody>
      <dsp:txXfrm>
        <a:off x="3567627" y="2256153"/>
        <a:ext cx="1609687" cy="965812"/>
      </dsp:txXfrm>
    </dsp:sp>
    <dsp:sp modelId="{9AD62D0D-1B30-42F2-AD43-5F42DA9B2B40}">
      <dsp:nvSpPr>
        <dsp:cNvPr id="0" name=""/>
        <dsp:cNvSpPr/>
      </dsp:nvSpPr>
      <dsp:spPr>
        <a:xfrm>
          <a:off x="5338284" y="2256153"/>
          <a:ext cx="1609687" cy="965812"/>
        </a:xfrm>
        <a:prstGeom prst="rect">
          <a:avLst/>
        </a:prstGeom>
        <a:solidFill>
          <a:schemeClr val="accent1">
            <a:shade val="50000"/>
            <a:hueOff val="294825"/>
            <a:satOff val="-30989"/>
            <a:lumOff val="267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Son, I.S., Huang, S.S. and Padovan, D., 2021. Realising the goals of event leveraging: The tourism and hospitality SME perspective. </a:t>
          </a:r>
          <a:r>
            <a:rPr lang="en-GB" sz="600" i="1" kern="1200">
              <a:latin typeface="Times New Roman" panose="02020603050405020304" pitchFamily="18" charset="0"/>
              <a:cs typeface="Times New Roman" panose="02020603050405020304" pitchFamily="18" charset="0"/>
            </a:rPr>
            <a:t>Journal of Hospitality and Tourism Management</a:t>
          </a:r>
          <a:r>
            <a:rPr lang="en-GB" sz="600" kern="1200">
              <a:latin typeface="Times New Roman" panose="02020603050405020304" pitchFamily="18" charset="0"/>
              <a:cs typeface="Times New Roman" panose="02020603050405020304" pitchFamily="18" charset="0"/>
            </a:rPr>
            <a:t>, </a:t>
          </a:r>
          <a:r>
            <a:rPr lang="en-GB" sz="600" i="1" kern="1200">
              <a:latin typeface="Times New Roman" panose="02020603050405020304" pitchFamily="18" charset="0"/>
              <a:cs typeface="Times New Roman" panose="02020603050405020304" pitchFamily="18" charset="0"/>
            </a:rPr>
            <a:t>49</a:t>
          </a:r>
          <a:r>
            <a:rPr lang="en-GB" sz="600" kern="1200">
              <a:latin typeface="Times New Roman" panose="02020603050405020304" pitchFamily="18" charset="0"/>
              <a:cs typeface="Times New Roman" panose="02020603050405020304" pitchFamily="18" charset="0"/>
            </a:rPr>
            <a:t>, pp.253-259.</a:t>
          </a:r>
          <a:endParaRPr lang="en-US" sz="600" kern="1200">
            <a:latin typeface="Times New Roman" panose="02020603050405020304" pitchFamily="18" charset="0"/>
            <a:cs typeface="Times New Roman" panose="02020603050405020304" pitchFamily="18" charset="0"/>
          </a:endParaRPr>
        </a:p>
      </dsp:txBody>
      <dsp:txXfrm>
        <a:off x="5338284" y="2256153"/>
        <a:ext cx="1609687" cy="965812"/>
      </dsp:txXfrm>
    </dsp:sp>
    <dsp:sp modelId="{5AE6AAC7-5C54-4A6F-8909-217FD080EA40}">
      <dsp:nvSpPr>
        <dsp:cNvPr id="0" name=""/>
        <dsp:cNvSpPr/>
      </dsp:nvSpPr>
      <dsp:spPr>
        <a:xfrm>
          <a:off x="7108940" y="2256153"/>
          <a:ext cx="1609687" cy="965812"/>
        </a:xfrm>
        <a:prstGeom prst="rect">
          <a:avLst/>
        </a:prstGeom>
        <a:solidFill>
          <a:schemeClr val="accent1">
            <a:shade val="50000"/>
            <a:hueOff val="235860"/>
            <a:satOff val="-24791"/>
            <a:lumOff val="213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Venske, E., 2021. Quality education: industry contributions to embed sustainability in a meeting and event management curriculum. </a:t>
          </a:r>
          <a:r>
            <a:rPr lang="en-GB" sz="600" i="1" kern="1200">
              <a:latin typeface="Times New Roman" panose="02020603050405020304" pitchFamily="18" charset="0"/>
              <a:cs typeface="Times New Roman" panose="02020603050405020304" pitchFamily="18" charset="0"/>
            </a:rPr>
            <a:t>International Journal of Event and Festival Management</a:t>
          </a:r>
          <a:r>
            <a:rPr lang="en-GB" sz="600" kern="1200">
              <a:latin typeface="Times New Roman" panose="02020603050405020304" pitchFamily="18" charset="0"/>
              <a:cs typeface="Times New Roman" panose="02020603050405020304" pitchFamily="18" charset="0"/>
            </a:rPr>
            <a:t>, </a:t>
          </a:r>
          <a:r>
            <a:rPr lang="en-GB" sz="600" i="1" kern="1200">
              <a:latin typeface="Times New Roman" panose="02020603050405020304" pitchFamily="18" charset="0"/>
              <a:cs typeface="Times New Roman" panose="02020603050405020304" pitchFamily="18" charset="0"/>
            </a:rPr>
            <a:t>12</a:t>
          </a:r>
          <a:r>
            <a:rPr lang="en-GB" sz="600" kern="1200">
              <a:latin typeface="Times New Roman" panose="02020603050405020304" pitchFamily="18" charset="0"/>
              <a:cs typeface="Times New Roman" panose="02020603050405020304" pitchFamily="18" charset="0"/>
            </a:rPr>
            <a:t>(3), pp.297-313.</a:t>
          </a:r>
          <a:endParaRPr lang="en-US" sz="600" kern="1200">
            <a:latin typeface="Times New Roman" panose="02020603050405020304" pitchFamily="18" charset="0"/>
            <a:cs typeface="Times New Roman" panose="02020603050405020304" pitchFamily="18" charset="0"/>
          </a:endParaRPr>
        </a:p>
      </dsp:txBody>
      <dsp:txXfrm>
        <a:off x="7108940" y="2256153"/>
        <a:ext cx="1609687" cy="965812"/>
      </dsp:txXfrm>
    </dsp:sp>
    <dsp:sp modelId="{A6C89893-7930-420D-B933-EAE9B4F9386C}">
      <dsp:nvSpPr>
        <dsp:cNvPr id="0" name=""/>
        <dsp:cNvSpPr/>
      </dsp:nvSpPr>
      <dsp:spPr>
        <a:xfrm>
          <a:off x="8879597" y="2256153"/>
          <a:ext cx="1609687" cy="965812"/>
        </a:xfrm>
        <a:prstGeom prst="rect">
          <a:avLst/>
        </a:prstGeom>
        <a:solidFill>
          <a:schemeClr val="accent1">
            <a:shade val="50000"/>
            <a:hueOff val="176895"/>
            <a:satOff val="-18593"/>
            <a:lumOff val="160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Veo Events, 2024. </a:t>
          </a:r>
          <a:r>
            <a:rPr lang="en-GB" sz="600" i="1" kern="1200">
              <a:latin typeface="Times New Roman" panose="02020603050405020304" pitchFamily="18" charset="0"/>
              <a:cs typeface="Times New Roman" panose="02020603050405020304" pitchFamily="18" charset="0"/>
            </a:rPr>
            <a:t>Understand The 10 Benefits Of Corporate Hospitality Events | Veo Events</a:t>
          </a:r>
          <a:r>
            <a:rPr lang="en-GB" sz="600" kern="1200">
              <a:latin typeface="Times New Roman" panose="02020603050405020304" pitchFamily="18" charset="0"/>
              <a:cs typeface="Times New Roman" panose="02020603050405020304" pitchFamily="18" charset="0"/>
            </a:rPr>
            <a:t>. Available at: https://veoevents.co.uk/blog/what-is-corporate-hospitality/ [Accessed on: 28 January 2025].</a:t>
          </a:r>
          <a:endParaRPr lang="en-US" sz="600" kern="1200">
            <a:latin typeface="Times New Roman" panose="02020603050405020304" pitchFamily="18" charset="0"/>
            <a:cs typeface="Times New Roman" panose="02020603050405020304" pitchFamily="18" charset="0"/>
          </a:endParaRPr>
        </a:p>
      </dsp:txBody>
      <dsp:txXfrm>
        <a:off x="8879597" y="2256153"/>
        <a:ext cx="1609687" cy="965812"/>
      </dsp:txXfrm>
    </dsp:sp>
    <dsp:sp modelId="{E713F274-D253-4337-9070-38EDCA606BDF}">
      <dsp:nvSpPr>
        <dsp:cNvPr id="0" name=""/>
        <dsp:cNvSpPr/>
      </dsp:nvSpPr>
      <dsp:spPr>
        <a:xfrm>
          <a:off x="3567627" y="3382934"/>
          <a:ext cx="1609687" cy="965812"/>
        </a:xfrm>
        <a:prstGeom prst="rect">
          <a:avLst/>
        </a:prstGeom>
        <a:solidFill>
          <a:schemeClr val="accent1">
            <a:shade val="50000"/>
            <a:hueOff val="117930"/>
            <a:satOff val="-12396"/>
            <a:lumOff val="106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latin typeface="Times New Roman" panose="02020603050405020304" pitchFamily="18" charset="0"/>
              <a:cs typeface="Times New Roman" panose="02020603050405020304" pitchFamily="18" charset="0"/>
            </a:rPr>
            <a:t>Walters, T., Stadler, R. and Jepson, A.S., 2021. Positive power: Events as temporary sites of power which “empower” marginalised groups. </a:t>
          </a:r>
          <a:r>
            <a:rPr lang="en-GB" sz="600" i="1" kern="1200">
              <a:latin typeface="Times New Roman" panose="02020603050405020304" pitchFamily="18" charset="0"/>
              <a:cs typeface="Times New Roman" panose="02020603050405020304" pitchFamily="18" charset="0"/>
            </a:rPr>
            <a:t>International Journal of Contemporary Hospitality Management</a:t>
          </a:r>
          <a:r>
            <a:rPr lang="en-GB" sz="600" kern="1200">
              <a:latin typeface="Times New Roman" panose="02020603050405020304" pitchFamily="18" charset="0"/>
              <a:cs typeface="Times New Roman" panose="02020603050405020304" pitchFamily="18" charset="0"/>
            </a:rPr>
            <a:t>, </a:t>
          </a:r>
          <a:r>
            <a:rPr lang="en-GB" sz="600" i="1" kern="1200">
              <a:latin typeface="Times New Roman" panose="02020603050405020304" pitchFamily="18" charset="0"/>
              <a:cs typeface="Times New Roman" panose="02020603050405020304" pitchFamily="18" charset="0"/>
            </a:rPr>
            <a:t>33</a:t>
          </a:r>
          <a:r>
            <a:rPr lang="en-GB" sz="600" kern="1200">
              <a:latin typeface="Times New Roman" panose="02020603050405020304" pitchFamily="18" charset="0"/>
              <a:cs typeface="Times New Roman" panose="02020603050405020304" pitchFamily="18" charset="0"/>
            </a:rPr>
            <a:t>(7), pp.2391-2409.</a:t>
          </a:r>
          <a:endParaRPr lang="en-US" sz="600" kern="1200">
            <a:latin typeface="Times New Roman" panose="02020603050405020304" pitchFamily="18" charset="0"/>
            <a:cs typeface="Times New Roman" panose="02020603050405020304" pitchFamily="18" charset="0"/>
          </a:endParaRPr>
        </a:p>
      </dsp:txBody>
      <dsp:txXfrm>
        <a:off x="3567627" y="3382934"/>
        <a:ext cx="1609687" cy="965812"/>
      </dsp:txXfrm>
    </dsp:sp>
    <dsp:sp modelId="{CA5B2EF0-0646-40F8-B750-B3E4C1385889}">
      <dsp:nvSpPr>
        <dsp:cNvPr id="0" name=""/>
        <dsp:cNvSpPr/>
      </dsp:nvSpPr>
      <dsp:spPr>
        <a:xfrm>
          <a:off x="5338284" y="3382934"/>
          <a:ext cx="1609687" cy="965812"/>
        </a:xfrm>
        <a:prstGeom prst="rect">
          <a:avLst/>
        </a:prstGeom>
        <a:solidFill>
          <a:schemeClr val="accent1">
            <a:shade val="50000"/>
            <a:hueOff val="58965"/>
            <a:satOff val="-6198"/>
            <a:lumOff val="53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err="1">
              <a:latin typeface="Times New Roman" panose="02020603050405020304" pitchFamily="18" charset="0"/>
              <a:cs typeface="Times New Roman" panose="02020603050405020304" pitchFamily="18" charset="0"/>
            </a:rPr>
            <a:t>WiHTL</a:t>
          </a:r>
          <a:r>
            <a:rPr lang="en-GB" sz="600" kern="1200" dirty="0">
              <a:latin typeface="Times New Roman" panose="02020603050405020304" pitchFamily="18" charset="0"/>
              <a:cs typeface="Times New Roman" panose="02020603050405020304" pitchFamily="18" charset="0"/>
            </a:rPr>
            <a:t>, 2025. </a:t>
          </a:r>
          <a:r>
            <a:rPr lang="en-GB" sz="600" i="1" kern="1200" dirty="0">
              <a:latin typeface="Times New Roman" panose="02020603050405020304" pitchFamily="18" charset="0"/>
              <a:cs typeface="Times New Roman" panose="02020603050405020304" pitchFamily="18" charset="0"/>
            </a:rPr>
            <a:t>Home</a:t>
          </a:r>
          <a:r>
            <a:rPr lang="en-GB" sz="600" kern="1200" dirty="0">
              <a:latin typeface="Times New Roman" panose="02020603050405020304" pitchFamily="18" charset="0"/>
              <a:cs typeface="Times New Roman" panose="02020603050405020304" pitchFamily="18" charset="0"/>
            </a:rPr>
            <a:t>. Available at: https://www.wihtl.com/ [Accessed on: 28 January 2025].</a:t>
          </a:r>
          <a:endParaRPr lang="en-US" sz="600" kern="1200" dirty="0">
            <a:latin typeface="Times New Roman" panose="02020603050405020304" pitchFamily="18" charset="0"/>
            <a:cs typeface="Times New Roman" panose="02020603050405020304" pitchFamily="18" charset="0"/>
          </a:endParaRPr>
        </a:p>
      </dsp:txBody>
      <dsp:txXfrm>
        <a:off x="5338284" y="3382934"/>
        <a:ext cx="1609687" cy="965812"/>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0E1FD-52FB-7652-378B-58E069E5B6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4BA3D8A-403E-3827-D0EB-9A35AE655B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21CCAC5-7DF4-6CEE-0B8D-27EEE7CE9EEF}"/>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5" name="Footer Placeholder 4">
            <a:extLst>
              <a:ext uri="{FF2B5EF4-FFF2-40B4-BE49-F238E27FC236}">
                <a16:creationId xmlns:a16="http://schemas.microsoft.com/office/drawing/2014/main" id="{8470504C-C093-044B-D9DF-E080066FA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2183B3-5653-9067-AAF8-1BFE39BFA6BB}"/>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1166040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57183-6850-15B7-484E-7BB7CE3B634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CAE66BD-96DC-F6AA-9508-65B614E06E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EC2C7E-EFF6-4B12-CD33-1A503A777147}"/>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5" name="Footer Placeholder 4">
            <a:extLst>
              <a:ext uri="{FF2B5EF4-FFF2-40B4-BE49-F238E27FC236}">
                <a16:creationId xmlns:a16="http://schemas.microsoft.com/office/drawing/2014/main" id="{C6EFA848-2A11-0040-B2D6-07818494F2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B64342-B97E-136C-5F1A-0C9263E2A29C}"/>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1553469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FD4F-D619-7257-BE15-FA6700385F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F8E4B34-6F1C-C212-81FF-544F27F955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5AD3C5-4022-D309-3C8B-4AEEEBE5622F}"/>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5" name="Footer Placeholder 4">
            <a:extLst>
              <a:ext uri="{FF2B5EF4-FFF2-40B4-BE49-F238E27FC236}">
                <a16:creationId xmlns:a16="http://schemas.microsoft.com/office/drawing/2014/main" id="{3E2FBF0B-2DC3-45FA-EB5E-B5378D447A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624B8A-E4D9-DD92-34C6-CE4468A9F8CD}"/>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3354469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4BCC0-BC8E-4C01-4EB0-7E62FE018A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9EC416-2B4F-BC8B-4C5E-2DE7535ABD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5F6CEFE-1E28-1A4F-86C9-7B0C951A2B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F3C2AB2-B170-6574-E0A9-38292ECDBAA2}"/>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6" name="Footer Placeholder 5">
            <a:extLst>
              <a:ext uri="{FF2B5EF4-FFF2-40B4-BE49-F238E27FC236}">
                <a16:creationId xmlns:a16="http://schemas.microsoft.com/office/drawing/2014/main" id="{5A0DC55F-5033-208E-9E32-5A73224F9F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5CCED8-5881-E794-977F-767D8B0BCEF6}"/>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198851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324A2-1AC6-7DA1-2FC7-B87A73C77EC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C7A0012-6766-0FAF-4A9C-3FD6057877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532F5E-B948-ADA9-57E7-8C29E8000E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812B2E3-52F5-0D33-49DE-910AAF1A51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E00205-24B2-2A5F-0A4D-F9F5312EF6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CF67EF-815B-E40E-122D-B7A34FA84C92}"/>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8" name="Footer Placeholder 7">
            <a:extLst>
              <a:ext uri="{FF2B5EF4-FFF2-40B4-BE49-F238E27FC236}">
                <a16:creationId xmlns:a16="http://schemas.microsoft.com/office/drawing/2014/main" id="{7DA1BE59-8735-509A-A5F8-577A554920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6705D29-FC5E-C726-CE5A-BE7CD11F7700}"/>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2137695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AAA5-78A5-A4B0-F3C3-847734B6552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9C3CDC-C644-6129-89FB-3D52A07EBC9F}"/>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4" name="Footer Placeholder 3">
            <a:extLst>
              <a:ext uri="{FF2B5EF4-FFF2-40B4-BE49-F238E27FC236}">
                <a16:creationId xmlns:a16="http://schemas.microsoft.com/office/drawing/2014/main" id="{EC8204ED-A600-359F-0573-974947593D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9444D8-775D-108B-1B86-EB85E073D6B3}"/>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2376664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FB063C-373B-2A21-ABD0-50E2D595C8F7}"/>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3" name="Footer Placeholder 2">
            <a:extLst>
              <a:ext uri="{FF2B5EF4-FFF2-40B4-BE49-F238E27FC236}">
                <a16:creationId xmlns:a16="http://schemas.microsoft.com/office/drawing/2014/main" id="{15A27B04-2374-0117-08C2-2DAE365D20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4555C87-55DE-18E6-FC1B-347CC1CAD5E8}"/>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960202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115DF-CEBE-8314-5EB3-81A995C346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EB5C8B-64CD-69CF-D91A-AA2CC412E3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B84EA25-45E1-795C-6F8F-213C20B31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968764-F5E8-FEBF-AD5E-7068D886E072}"/>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6" name="Footer Placeholder 5">
            <a:extLst>
              <a:ext uri="{FF2B5EF4-FFF2-40B4-BE49-F238E27FC236}">
                <a16:creationId xmlns:a16="http://schemas.microsoft.com/office/drawing/2014/main" id="{00CA6F5D-F240-E914-3E01-CD59AA59D0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5CC1FB-7738-63F4-E3D3-9DBB54688BB4}"/>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1081380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742DE-223F-DABF-E4F6-F4E427A937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B7A925-5C8C-FDF9-F2B6-72BF24A17A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807B8D0-9B57-A1BD-CC47-2AC8EAAE09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05D862-DDC9-8379-C5E3-308E6B3BBA5A}"/>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6" name="Footer Placeholder 5">
            <a:extLst>
              <a:ext uri="{FF2B5EF4-FFF2-40B4-BE49-F238E27FC236}">
                <a16:creationId xmlns:a16="http://schemas.microsoft.com/office/drawing/2014/main" id="{D76742D3-9AC1-0D42-C5CB-B5DC09E0BF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7BA428-7343-A374-E78C-9E9EAEA8BAB0}"/>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436891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EF30-6CA1-E819-E131-02F7984D20E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2AE5491-2142-024E-A899-8823DC1A21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4A6286-A2D7-2D89-BA3D-4830E0142CBE}"/>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5" name="Footer Placeholder 4">
            <a:extLst>
              <a:ext uri="{FF2B5EF4-FFF2-40B4-BE49-F238E27FC236}">
                <a16:creationId xmlns:a16="http://schemas.microsoft.com/office/drawing/2014/main" id="{9FC550E8-0E62-2803-56E4-A860D2888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91E38D-D978-B56B-514F-5B5842076AF5}"/>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938327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8912C4-9F7D-AE65-FC3E-757FDA7414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56EE628-AE29-CB40-FA9F-A574B46147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5A1DE7-5009-0DDC-5D30-E4E6E6C382CA}"/>
              </a:ext>
            </a:extLst>
          </p:cNvPr>
          <p:cNvSpPr>
            <a:spLocks noGrp="1"/>
          </p:cNvSpPr>
          <p:nvPr>
            <p:ph type="dt" sz="half" idx="10"/>
          </p:nvPr>
        </p:nvSpPr>
        <p:spPr/>
        <p:txBody>
          <a:bodyPr/>
          <a:lstStyle/>
          <a:p>
            <a:fld id="{96C5BB9F-CB62-417B-8815-EA64061D821F}" type="datetimeFigureOut">
              <a:rPr lang="en-US" smtClean="0"/>
              <a:t>2/3/2025</a:t>
            </a:fld>
            <a:endParaRPr lang="en-US"/>
          </a:p>
        </p:txBody>
      </p:sp>
      <p:sp>
        <p:nvSpPr>
          <p:cNvPr id="5" name="Footer Placeholder 4">
            <a:extLst>
              <a:ext uri="{FF2B5EF4-FFF2-40B4-BE49-F238E27FC236}">
                <a16:creationId xmlns:a16="http://schemas.microsoft.com/office/drawing/2014/main" id="{99E89940-725D-D473-40D0-DE515BB1DB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DB06D2-36B5-9A8C-E6B1-B3F84B545D08}"/>
              </a:ext>
            </a:extLst>
          </p:cNvPr>
          <p:cNvSpPr>
            <a:spLocks noGrp="1"/>
          </p:cNvSpPr>
          <p:nvPr>
            <p:ph type="sldNum" sz="quarter" idx="12"/>
          </p:nvPr>
        </p:nvSpPr>
        <p:spPr/>
        <p:txBody>
          <a:bodyPr/>
          <a:lstStyle/>
          <a:p>
            <a:fld id="{09323304-2198-44E0-823B-76DC07E92949}" type="slidenum">
              <a:rPr lang="en-US" smtClean="0"/>
              <a:t>‹#›</a:t>
            </a:fld>
            <a:endParaRPr lang="en-US"/>
          </a:p>
        </p:txBody>
      </p:sp>
    </p:spTree>
    <p:extLst>
      <p:ext uri="{BB962C8B-B14F-4D97-AF65-F5344CB8AC3E}">
        <p14:creationId xmlns:p14="http://schemas.microsoft.com/office/powerpoint/2010/main" val="3916185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B55770-A431-B69C-1954-D2163160F4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EB7401-5434-0769-91B7-C3C755BBF3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C42E81-49F7-AF7F-2240-75B0DE67CE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C5BB9F-CB62-417B-8815-EA64061D821F}" type="datetimeFigureOut">
              <a:rPr lang="en-US" smtClean="0"/>
              <a:t>2/3/2025</a:t>
            </a:fld>
            <a:endParaRPr lang="en-US"/>
          </a:p>
        </p:txBody>
      </p:sp>
      <p:sp>
        <p:nvSpPr>
          <p:cNvPr id="5" name="Footer Placeholder 4">
            <a:extLst>
              <a:ext uri="{FF2B5EF4-FFF2-40B4-BE49-F238E27FC236}">
                <a16:creationId xmlns:a16="http://schemas.microsoft.com/office/drawing/2014/main" id="{EDB1A3FF-0A17-BE66-EB38-F93AC3EB2F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013E35-C40F-4F14-3E60-C0205AE80C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9323304-2198-44E0-823B-76DC07E92949}" type="slidenum">
              <a:rPr lang="en-US" smtClean="0"/>
              <a:t>‹#›</a:t>
            </a:fld>
            <a:endParaRPr lang="en-US"/>
          </a:p>
        </p:txBody>
      </p:sp>
    </p:spTree>
    <p:extLst>
      <p:ext uri="{BB962C8B-B14F-4D97-AF65-F5344CB8AC3E}">
        <p14:creationId xmlns:p14="http://schemas.microsoft.com/office/powerpoint/2010/main" val="22162801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228109899-business-meeting-wallpaper - Great Minds Event Management">
            <a:extLst>
              <a:ext uri="{FF2B5EF4-FFF2-40B4-BE49-F238E27FC236}">
                <a16:creationId xmlns:a16="http://schemas.microsoft.com/office/drawing/2014/main" id="{9B21C2D9-CFF2-2A3C-5FC9-B5AE6A505C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027" b="5973"/>
          <a:stretch/>
        </p:blipFill>
        <p:spPr bwMode="auto">
          <a:xfrm>
            <a:off x="20" y="10"/>
            <a:ext cx="12191979" cy="5486390"/>
          </a:xfrm>
          <a:prstGeom prst="rect">
            <a:avLst/>
          </a:prstGeom>
          <a:noFill/>
          <a:effectLst>
            <a:outerShdw blurRad="596900" dist="330200" dir="8820000" sx="87000" sy="87000" algn="ctr" rotWithShape="0">
              <a:srgbClr val="000000">
                <a:alpha val="29000"/>
              </a:srgbClr>
            </a:outerShdw>
          </a:effectLst>
          <a:extLst>
            <a:ext uri="{909E8E84-426E-40DD-AFC4-6F175D3DCCD1}">
              <a14:hiddenFill xmlns:a14="http://schemas.microsoft.com/office/drawing/2010/main">
                <a:solidFill>
                  <a:srgbClr val="FFFFFF"/>
                </a:solidFill>
              </a14:hiddenFill>
            </a:ext>
          </a:extLst>
        </p:spPr>
      </p:pic>
      <p:sp useBgFill="1">
        <p:nvSpPr>
          <p:cNvPr id="2057" name="Rectangle 2056">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65CEF-7A19-F349-9EDD-E3D5C4CC5020}"/>
              </a:ext>
            </a:extLst>
          </p:cNvPr>
          <p:cNvSpPr>
            <a:spLocks noGrp="1"/>
          </p:cNvSpPr>
          <p:nvPr>
            <p:ph type="ctrTitle"/>
          </p:nvPr>
        </p:nvSpPr>
        <p:spPr>
          <a:xfrm>
            <a:off x="589556" y="5746071"/>
            <a:ext cx="7015499" cy="852260"/>
          </a:xfrm>
        </p:spPr>
        <p:txBody>
          <a:bodyPr anchor="ctr">
            <a:normAutofit/>
          </a:bodyPr>
          <a:lstStyle/>
          <a:p>
            <a:pPr algn="l"/>
            <a:r>
              <a:rPr lang="en-GB" sz="1700" b="1">
                <a:effectLst/>
                <a:latin typeface="Times New Roman" panose="02020603050405020304" pitchFamily="18" charset="0"/>
                <a:ea typeface="Calibri" panose="020F0502020204030204" pitchFamily="34" charset="0"/>
                <a:cs typeface="Vrinda" panose="020B0502040204020203" pitchFamily="34" charset="0"/>
              </a:rPr>
              <a:t>EMPOWERING INCLUSIVE LEADERSHIP: A CONFERENCE ON EQUALITY, DIVERSITY, AND INCLUSION IN THE HOSPITALITY SECTOR</a:t>
            </a:r>
            <a:endParaRPr lang="en-US" sz="1700" b="1"/>
          </a:p>
        </p:txBody>
      </p:sp>
      <p:sp>
        <p:nvSpPr>
          <p:cNvPr id="3" name="Subtitle 2">
            <a:extLst>
              <a:ext uri="{FF2B5EF4-FFF2-40B4-BE49-F238E27FC236}">
                <a16:creationId xmlns:a16="http://schemas.microsoft.com/office/drawing/2014/main" id="{09062AED-887A-E24D-FAE5-DC3FBDF493A9}"/>
              </a:ext>
            </a:extLst>
          </p:cNvPr>
          <p:cNvSpPr>
            <a:spLocks noGrp="1"/>
          </p:cNvSpPr>
          <p:nvPr>
            <p:ph type="subTitle" idx="1"/>
          </p:nvPr>
        </p:nvSpPr>
        <p:spPr>
          <a:xfrm>
            <a:off x="7605056" y="5746071"/>
            <a:ext cx="4114801" cy="852260"/>
          </a:xfrm>
        </p:spPr>
        <p:txBody>
          <a:bodyPr anchor="ctr">
            <a:normAutofit/>
          </a:bodyPr>
          <a:lstStyle/>
          <a:p>
            <a:pPr algn="r"/>
            <a:r>
              <a:rPr lang="en-US" sz="1600" dirty="0">
                <a:latin typeface="Times New Roman" panose="02020603050405020304" pitchFamily="18" charset="0"/>
                <a:cs typeface="Times New Roman" panose="02020603050405020304" pitchFamily="18" charset="0"/>
              </a:rPr>
              <a:t>Student Name: Lavinia Curtean</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Student ID: 2232073</a:t>
            </a:r>
          </a:p>
        </p:txBody>
      </p:sp>
    </p:spTree>
    <p:extLst>
      <p:ext uri="{BB962C8B-B14F-4D97-AF65-F5344CB8AC3E}">
        <p14:creationId xmlns:p14="http://schemas.microsoft.com/office/powerpoint/2010/main" val="590710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180EA-64A9-7F0E-98E5-CD515A15D88E}"/>
              </a:ext>
            </a:extLst>
          </p:cNvPr>
          <p:cNvSpPr>
            <a:spLocks noGrp="1"/>
          </p:cNvSpPr>
          <p:nvPr>
            <p:ph type="title"/>
          </p:nvPr>
        </p:nvSpPr>
        <p:spPr>
          <a:xfrm>
            <a:off x="6803409" y="762001"/>
            <a:ext cx="4156512" cy="1708244"/>
          </a:xfrm>
        </p:spPr>
        <p:txBody>
          <a:bodyPr anchor="ctr">
            <a:normAutofit/>
          </a:bodyPr>
          <a:lstStyle/>
          <a:p>
            <a:r>
              <a:rPr lang="en-US" sz="4000" b="1">
                <a:latin typeface="Times New Roman" panose="02020603050405020304" pitchFamily="18" charset="0"/>
                <a:cs typeface="Times New Roman" panose="02020603050405020304" pitchFamily="18" charset="0"/>
              </a:rPr>
              <a:t>TABLE OF CONTENT</a:t>
            </a:r>
          </a:p>
        </p:txBody>
      </p:sp>
      <p:pic>
        <p:nvPicPr>
          <p:cNvPr id="13" name="Picture 12" descr="Sticky notes on a wall">
            <a:extLst>
              <a:ext uri="{FF2B5EF4-FFF2-40B4-BE49-F238E27FC236}">
                <a16:creationId xmlns:a16="http://schemas.microsoft.com/office/drawing/2014/main" id="{DB51887C-47FD-4EC2-91C6-F24BD0636BEE}"/>
              </a:ext>
            </a:extLst>
          </p:cNvPr>
          <p:cNvPicPr>
            <a:picLocks noChangeAspect="1"/>
          </p:cNvPicPr>
          <p:nvPr/>
        </p:nvPicPr>
        <p:blipFill>
          <a:blip r:embed="rId2"/>
          <a:srcRect l="18869" r="1913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371BD9DB-11C1-D974-F0AB-169015B3ECDB}"/>
              </a:ext>
            </a:extLst>
          </p:cNvPr>
          <p:cNvSpPr>
            <a:spLocks noGrp="1"/>
          </p:cNvSpPr>
          <p:nvPr>
            <p:ph idx="1"/>
          </p:nvPr>
        </p:nvSpPr>
        <p:spPr>
          <a:xfrm>
            <a:off x="6803409" y="2470245"/>
            <a:ext cx="4156512" cy="3769835"/>
          </a:xfrm>
        </p:spPr>
        <p:txBody>
          <a:bodyPr anchor="ctr">
            <a:normAutofit/>
          </a:bodyPr>
          <a:lstStyle/>
          <a:p>
            <a:pPr>
              <a:spcBef>
                <a:spcPts val="0"/>
              </a:spcBef>
              <a:spcAft>
                <a:spcPts val="600"/>
              </a:spcAft>
            </a:pPr>
            <a:r>
              <a:rPr lang="en-US" sz="1300">
                <a:latin typeface="Times New Roman" panose="02020603050405020304" pitchFamily="18" charset="0"/>
                <a:cs typeface="Times New Roman" panose="02020603050405020304" pitchFamily="18" charset="0"/>
              </a:rPr>
              <a:t>Slide 1- Title Page</a:t>
            </a:r>
          </a:p>
          <a:p>
            <a:pPr>
              <a:spcBef>
                <a:spcPts val="0"/>
              </a:spcBef>
              <a:spcAft>
                <a:spcPts val="600"/>
              </a:spcAft>
            </a:pPr>
            <a:r>
              <a:rPr lang="en-US" sz="1300">
                <a:latin typeface="Times New Roman" panose="02020603050405020304" pitchFamily="18" charset="0"/>
                <a:cs typeface="Times New Roman" panose="02020603050405020304" pitchFamily="18" charset="0"/>
              </a:rPr>
              <a:t>Slide 2- Content Page</a:t>
            </a:r>
          </a:p>
          <a:p>
            <a:pPr>
              <a:spcBef>
                <a:spcPts val="0"/>
              </a:spcBef>
              <a:spcAft>
                <a:spcPts val="600"/>
              </a:spcAft>
            </a:pPr>
            <a:r>
              <a:rPr lang="en-US" sz="1300">
                <a:latin typeface="Times New Roman" panose="02020603050405020304" pitchFamily="18" charset="0"/>
                <a:cs typeface="Times New Roman" panose="02020603050405020304" pitchFamily="18" charset="0"/>
              </a:rPr>
              <a:t>Slide 3- Introduction</a:t>
            </a:r>
          </a:p>
          <a:p>
            <a:pPr>
              <a:spcBef>
                <a:spcPts val="0"/>
              </a:spcBef>
              <a:spcAft>
                <a:spcPts val="600"/>
              </a:spcAft>
            </a:pPr>
            <a:r>
              <a:rPr lang="en-US" sz="1300">
                <a:latin typeface="Times New Roman" panose="02020603050405020304" pitchFamily="18" charset="0"/>
                <a:cs typeface="Times New Roman" panose="02020603050405020304" pitchFamily="18" charset="0"/>
              </a:rPr>
              <a:t>Slide 4- Event content and Context</a:t>
            </a:r>
          </a:p>
          <a:p>
            <a:pPr>
              <a:spcBef>
                <a:spcPts val="0"/>
              </a:spcBef>
              <a:spcAft>
                <a:spcPts val="600"/>
              </a:spcAft>
            </a:pPr>
            <a:r>
              <a:rPr lang="en-US" sz="1300">
                <a:latin typeface="Times New Roman" panose="02020603050405020304" pitchFamily="18" charset="0"/>
                <a:cs typeface="Times New Roman" panose="02020603050405020304" pitchFamily="18" charset="0"/>
              </a:rPr>
              <a:t>Slide 5- Objectives of the Event</a:t>
            </a:r>
          </a:p>
          <a:p>
            <a:pPr>
              <a:spcBef>
                <a:spcPts val="0"/>
              </a:spcBef>
              <a:spcAft>
                <a:spcPts val="600"/>
              </a:spcAft>
            </a:pPr>
            <a:r>
              <a:rPr lang="en-US" sz="1300">
                <a:latin typeface="Times New Roman" panose="02020603050405020304" pitchFamily="18" charset="0"/>
                <a:cs typeface="Times New Roman" panose="02020603050405020304" pitchFamily="18" charset="0"/>
              </a:rPr>
              <a:t>Slide 6- Market factors - Target Market</a:t>
            </a:r>
          </a:p>
          <a:p>
            <a:pPr>
              <a:spcBef>
                <a:spcPts val="0"/>
              </a:spcBef>
              <a:spcAft>
                <a:spcPts val="600"/>
              </a:spcAft>
            </a:pPr>
            <a:r>
              <a:rPr lang="en-US" sz="1300">
                <a:latin typeface="Times New Roman" panose="02020603050405020304" pitchFamily="18" charset="0"/>
                <a:cs typeface="Times New Roman" panose="02020603050405020304" pitchFamily="18" charset="0"/>
              </a:rPr>
              <a:t>Slide 7- Market factors – Demand and Supply</a:t>
            </a:r>
          </a:p>
          <a:p>
            <a:pPr>
              <a:spcBef>
                <a:spcPts val="0"/>
              </a:spcBef>
              <a:spcAft>
                <a:spcPts val="600"/>
              </a:spcAft>
            </a:pPr>
            <a:r>
              <a:rPr lang="en-US" sz="1300">
                <a:latin typeface="Times New Roman" panose="02020603050405020304" pitchFamily="18" charset="0"/>
                <a:cs typeface="Times New Roman" panose="02020603050405020304" pitchFamily="18" charset="0"/>
              </a:rPr>
              <a:t>Slide 8 – Marketing strategies</a:t>
            </a:r>
          </a:p>
          <a:p>
            <a:pPr>
              <a:spcBef>
                <a:spcPts val="0"/>
              </a:spcBef>
              <a:spcAft>
                <a:spcPts val="600"/>
              </a:spcAft>
            </a:pPr>
            <a:r>
              <a:rPr lang="en-US" sz="1300">
                <a:latin typeface="Times New Roman" panose="02020603050405020304" pitchFamily="18" charset="0"/>
                <a:cs typeface="Times New Roman" panose="02020603050405020304" pitchFamily="18" charset="0"/>
              </a:rPr>
              <a:t>Slide 9 -  Operational factors -  venue</a:t>
            </a:r>
          </a:p>
          <a:p>
            <a:pPr>
              <a:spcBef>
                <a:spcPts val="0"/>
              </a:spcBef>
              <a:spcAft>
                <a:spcPts val="600"/>
              </a:spcAft>
            </a:pPr>
            <a:r>
              <a:rPr lang="en-US" sz="1300">
                <a:latin typeface="Times New Roman" panose="02020603050405020304" pitchFamily="18" charset="0"/>
                <a:cs typeface="Times New Roman" panose="02020603050405020304" pitchFamily="18" charset="0"/>
              </a:rPr>
              <a:t>Slide 10 -  Operational factors – Staffing and resources</a:t>
            </a:r>
          </a:p>
          <a:p>
            <a:pPr>
              <a:spcBef>
                <a:spcPts val="0"/>
              </a:spcBef>
              <a:spcAft>
                <a:spcPts val="600"/>
              </a:spcAft>
            </a:pPr>
            <a:r>
              <a:rPr lang="en-US" sz="1300">
                <a:latin typeface="Times New Roman" panose="02020603050405020304" pitchFamily="18" charset="0"/>
                <a:cs typeface="Times New Roman" panose="02020603050405020304" pitchFamily="18" charset="0"/>
              </a:rPr>
              <a:t>Slide 11 – Financial factors and funding resources</a:t>
            </a:r>
          </a:p>
          <a:p>
            <a:pPr>
              <a:spcBef>
                <a:spcPts val="0"/>
              </a:spcBef>
              <a:spcAft>
                <a:spcPts val="600"/>
              </a:spcAft>
            </a:pPr>
            <a:r>
              <a:rPr lang="en-US" sz="1300">
                <a:latin typeface="Times New Roman" panose="02020603050405020304" pitchFamily="18" charset="0"/>
                <a:cs typeface="Times New Roman" panose="02020603050405020304" pitchFamily="18" charset="0"/>
              </a:rPr>
              <a:t>Slide 12 – Conclusion</a:t>
            </a:r>
          </a:p>
          <a:p>
            <a:pPr>
              <a:spcBef>
                <a:spcPts val="0"/>
              </a:spcBef>
              <a:spcAft>
                <a:spcPts val="600"/>
              </a:spcAft>
            </a:pPr>
            <a:r>
              <a:rPr lang="en-US" sz="1300">
                <a:latin typeface="Times New Roman" panose="02020603050405020304" pitchFamily="18" charset="0"/>
                <a:cs typeface="Times New Roman" panose="02020603050405020304" pitchFamily="18" charset="0"/>
              </a:rPr>
              <a:t>Slide 13 – References</a:t>
            </a:r>
          </a:p>
          <a:p>
            <a:pPr>
              <a:spcBef>
                <a:spcPts val="0"/>
              </a:spcBef>
              <a:spcAft>
                <a:spcPts val="600"/>
              </a:spcAft>
            </a:pPr>
            <a:endParaRPr lang="en-US" sz="13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487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1" name="Rectangle 308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5A966-0CFC-AFF3-A5E9-77259BA1F01C}"/>
              </a:ext>
            </a:extLst>
          </p:cNvPr>
          <p:cNvSpPr>
            <a:spLocks noGrp="1"/>
          </p:cNvSpPr>
          <p:nvPr>
            <p:ph type="title"/>
          </p:nvPr>
        </p:nvSpPr>
        <p:spPr>
          <a:xfrm>
            <a:off x="761803" y="350196"/>
            <a:ext cx="4646904" cy="1624520"/>
          </a:xfrm>
        </p:spPr>
        <p:txBody>
          <a:bodyPr anchor="ctr">
            <a:normAutofit/>
          </a:bodyPr>
          <a:lstStyle/>
          <a:p>
            <a:r>
              <a:rPr lang="en-GB" sz="4000" b="1" kern="0" dirty="0">
                <a:effectLst/>
                <a:latin typeface="Times New Roman" panose="02020603050405020304" pitchFamily="18" charset="0"/>
                <a:ea typeface="Calibri" panose="020F0502020204030204" pitchFamily="34" charset="0"/>
                <a:cs typeface="Vrinda" panose="020B0502040204020203" pitchFamily="34" charset="0"/>
              </a:rPr>
              <a:t>INTRODUCTION</a:t>
            </a:r>
            <a:endParaRPr lang="en-US" sz="4000" b="1"/>
          </a:p>
        </p:txBody>
      </p:sp>
      <p:sp>
        <p:nvSpPr>
          <p:cNvPr id="3" name="Content Placeholder 2">
            <a:extLst>
              <a:ext uri="{FF2B5EF4-FFF2-40B4-BE49-F238E27FC236}">
                <a16:creationId xmlns:a16="http://schemas.microsoft.com/office/drawing/2014/main" id="{765C9E86-FCED-6D31-E528-AE18B9247EC9}"/>
              </a:ext>
            </a:extLst>
          </p:cNvPr>
          <p:cNvSpPr>
            <a:spLocks noGrp="1"/>
          </p:cNvSpPr>
          <p:nvPr>
            <p:ph idx="1"/>
          </p:nvPr>
        </p:nvSpPr>
        <p:spPr>
          <a:xfrm>
            <a:off x="761802" y="2743200"/>
            <a:ext cx="4646905" cy="3613149"/>
          </a:xfrm>
        </p:spPr>
        <p:txBody>
          <a:bodyPr anchor="ctr">
            <a:normAutofit lnSpcReduction="10000"/>
          </a:bodyPr>
          <a:lstStyle/>
          <a:p>
            <a:pPr marL="342900" marR="0" lvl="0" indent="-342900">
              <a:spcBef>
                <a:spcPts val="0"/>
              </a:spcBef>
              <a:buFont typeface="Symbol" panose="05050102010706020507" pitchFamily="18" charset="2"/>
              <a:buChar char=""/>
            </a:pPr>
            <a:r>
              <a:rPr lang="en-GB" sz="1300" dirty="0">
                <a:effectLst/>
                <a:latin typeface="Times New Roman" panose="02020603050405020304" pitchFamily="18" charset="0"/>
                <a:ea typeface="Calibri" panose="020F0502020204030204" pitchFamily="34" charset="0"/>
                <a:cs typeface="Vrinda" panose="020B0502040204020203" pitchFamily="34" charset="0"/>
              </a:rPr>
              <a:t>The theme of this event: Equality, Diversity, and Inclusion in the Hospitality industry </a:t>
            </a:r>
            <a:endParaRPr lang="en-US" sz="13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dirty="0">
                <a:effectLst/>
                <a:latin typeface="Times New Roman" panose="02020603050405020304" pitchFamily="18" charset="0"/>
                <a:ea typeface="Calibri" panose="020F0502020204030204" pitchFamily="34" charset="0"/>
                <a:cs typeface="Vrinda" panose="020B0502040204020203" pitchFamily="34" charset="0"/>
              </a:rPr>
              <a:t>It will provide a feasibility study and strategic planning for the EDI in the industry: sustaining Cultural and Community events. </a:t>
            </a:r>
            <a:endParaRPr lang="en-US" sz="13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dirty="0">
                <a:effectLst/>
                <a:latin typeface="Times New Roman" panose="02020603050405020304" pitchFamily="18" charset="0"/>
                <a:ea typeface="Calibri" panose="020F0502020204030204" pitchFamily="34" charset="0"/>
                <a:cs typeface="Vrinda" panose="020B0502040204020203" pitchFamily="34" charset="0"/>
              </a:rPr>
              <a:t>It will target mostly HR professionals, managers, and diverse personnel in the hospitality industry.</a:t>
            </a:r>
            <a:endParaRPr lang="en-US" sz="13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dirty="0">
                <a:effectLst/>
                <a:latin typeface="Times New Roman" panose="02020603050405020304" pitchFamily="18" charset="0"/>
                <a:ea typeface="Calibri" panose="020F0502020204030204" pitchFamily="34" charset="0"/>
                <a:cs typeface="Vrinda" panose="020B0502040204020203" pitchFamily="34" charset="0"/>
              </a:rPr>
              <a:t>Goal: Promote actionable strategies to foster workplace inclusivity (Son </a:t>
            </a:r>
            <a:r>
              <a:rPr lang="en-GB" sz="13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300" dirty="0">
                <a:effectLst/>
                <a:latin typeface="Times New Roman" panose="02020603050405020304" pitchFamily="18" charset="0"/>
                <a:ea typeface="Calibri" panose="020F0502020204030204" pitchFamily="34" charset="0"/>
                <a:cs typeface="Vrinda" panose="020B0502040204020203" pitchFamily="34" charset="0"/>
              </a:rPr>
              <a:t> 2021). </a:t>
            </a:r>
            <a:endParaRPr lang="en-US" sz="13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dirty="0">
                <a:effectLst/>
                <a:latin typeface="Times New Roman" panose="02020603050405020304" pitchFamily="18" charset="0"/>
                <a:ea typeface="Calibri" panose="020F0502020204030204" pitchFamily="34" charset="0"/>
                <a:cs typeface="Vrinda" panose="020B0502040204020203" pitchFamily="34" charset="0"/>
              </a:rPr>
              <a:t>This conference is tailored based on the feasibility study and strategic planning approach to address EDI challenges in the industry. </a:t>
            </a:r>
            <a:endParaRPr lang="en-US" sz="13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dirty="0">
                <a:effectLst/>
                <a:latin typeface="Times New Roman" panose="02020603050405020304" pitchFamily="18" charset="0"/>
                <a:ea typeface="Calibri" panose="020F0502020204030204" pitchFamily="34" charset="0"/>
                <a:cs typeface="Vrinda" panose="020B0502040204020203" pitchFamily="34" charset="0"/>
              </a:rPr>
              <a:t>Designed specifically for HR professionals, managers, and diversity personnel, the goal of this event is to implement effective EDI policies to mitigate any workplace biases to identify the industry pain points. </a:t>
            </a:r>
            <a:endParaRPr lang="en-US" sz="13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spcAft>
                <a:spcPts val="800"/>
              </a:spcAft>
              <a:buFont typeface="Symbol" panose="05050102010706020507" pitchFamily="18" charset="2"/>
              <a:buChar char=""/>
            </a:pPr>
            <a:r>
              <a:rPr lang="en-GB" sz="1300" dirty="0">
                <a:effectLst/>
                <a:latin typeface="Times New Roman" panose="02020603050405020304" pitchFamily="18" charset="0"/>
                <a:ea typeface="Calibri" panose="020F0502020204030204" pitchFamily="34" charset="0"/>
                <a:cs typeface="Vrinda" panose="020B0502040204020203" pitchFamily="34" charset="0"/>
              </a:rPr>
              <a:t>Also, by inspiring meaningful and productive organisational changes to promote equality, this EDI event will reduce discrimination to showcase operational transparency, integrity, and fairness across the workplace. </a:t>
            </a:r>
            <a:endParaRPr lang="en-US" sz="1300" dirty="0">
              <a:effectLst/>
              <a:latin typeface="Times New Roman" panose="02020603050405020304" pitchFamily="18" charset="0"/>
              <a:ea typeface="Calibri" panose="020F0502020204030204" pitchFamily="34" charset="0"/>
              <a:cs typeface="Vrinda" panose="020B0502040204020203" pitchFamily="34" charset="0"/>
            </a:endParaRPr>
          </a:p>
          <a:p>
            <a:pPr>
              <a:spcBef>
                <a:spcPts val="0"/>
              </a:spcBef>
            </a:pPr>
            <a:endParaRPr lang="en-US" sz="1300" dirty="0"/>
          </a:p>
        </p:txBody>
      </p:sp>
      <p:pic>
        <p:nvPicPr>
          <p:cNvPr id="3074" name="Picture 2" descr="Meeting 1080P, 2K, 4K, 5K HD wallpapers free download | Wallpaper Flare">
            <a:extLst>
              <a:ext uri="{FF2B5EF4-FFF2-40B4-BE49-F238E27FC236}">
                <a16:creationId xmlns:a16="http://schemas.microsoft.com/office/drawing/2014/main" id="{2F7A1E3C-A252-0B8A-D589-D34D63CF6B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720" r="17559"/>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0377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0FB861-5280-F725-108B-58462C63BEAA}"/>
              </a:ext>
            </a:extLst>
          </p:cNvPr>
          <p:cNvSpPr>
            <a:spLocks noGrp="1"/>
          </p:cNvSpPr>
          <p:nvPr>
            <p:ph type="title"/>
          </p:nvPr>
        </p:nvSpPr>
        <p:spPr>
          <a:xfrm>
            <a:off x="6392583" y="501651"/>
            <a:ext cx="4434720" cy="1716255"/>
          </a:xfrm>
        </p:spPr>
        <p:txBody>
          <a:bodyPr anchor="b">
            <a:normAutofit/>
          </a:bodyPr>
          <a:lstStyle/>
          <a:p>
            <a:r>
              <a:rPr lang="en-GB" sz="3900" b="1" kern="0">
                <a:effectLst/>
                <a:latin typeface="Times New Roman" panose="02020603050405020304" pitchFamily="18" charset="0"/>
                <a:ea typeface="Calibri" panose="020F0502020204030204" pitchFamily="34" charset="0"/>
                <a:cs typeface="Vrinda" panose="020B0502040204020203" pitchFamily="34" charset="0"/>
              </a:rPr>
              <a:t>EVENT CONTENT AND CONTEXT </a:t>
            </a:r>
            <a:endParaRPr lang="en-US" sz="3900" b="1"/>
          </a:p>
        </p:txBody>
      </p:sp>
      <p:sp>
        <p:nvSpPr>
          <p:cNvPr id="4107" name="Rectangle 410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iversity, inclusion, equality and equity - Enact Solutions">
            <a:extLst>
              <a:ext uri="{FF2B5EF4-FFF2-40B4-BE49-F238E27FC236}">
                <a16:creationId xmlns:a16="http://schemas.microsoft.com/office/drawing/2014/main" id="{60DAA7A1-7483-89AB-A383-6BE9E18E19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913"/>
          <a:stretch/>
        </p:blipFill>
        <p:spPr bwMode="auto">
          <a:xfrm>
            <a:off x="279143" y="299508"/>
            <a:ext cx="5221625" cy="30103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100" name="Picture 4" descr="Equality, Diversity &amp; Inclusion">
            <a:extLst>
              <a:ext uri="{FF2B5EF4-FFF2-40B4-BE49-F238E27FC236}">
                <a16:creationId xmlns:a16="http://schemas.microsoft.com/office/drawing/2014/main" id="{6D8A689F-8C45-F9C0-118A-976B999331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685" b="13827"/>
          <a:stretch/>
        </p:blipFill>
        <p:spPr bwMode="auto">
          <a:xfrm>
            <a:off x="279143" y="3548095"/>
            <a:ext cx="5221625" cy="30103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BBDC2C3-90A7-A90A-68F2-B359D65B1810}"/>
              </a:ext>
            </a:extLst>
          </p:cNvPr>
          <p:cNvSpPr>
            <a:spLocks noGrp="1"/>
          </p:cNvSpPr>
          <p:nvPr>
            <p:ph idx="1"/>
          </p:nvPr>
        </p:nvSpPr>
        <p:spPr>
          <a:xfrm>
            <a:off x="6392583" y="2645922"/>
            <a:ext cx="4434721" cy="3710427"/>
          </a:xfrm>
        </p:spPr>
        <p:txBody>
          <a:bodyPr anchor="t">
            <a:normAutofit/>
          </a:bodyPr>
          <a:lstStyle/>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Proposed focus of the Event</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A professional one-day conference to promote Equality, Diversity, and Inclusion in the hospitality industry </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A critical focus on inclusive leadership to address ongoing workplace biases </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Type and nature of the event </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Format: Keynote speeches, panel discussions, and interactive workshops</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Nature: Educational workshop for senior management professionals to promote action-driven networking</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This event is designed based on a one-day conference format to promote the implementation of EDI policies within the organisation to ensure the success and sustainability of the hospitality industry of the UK. </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In this event, keynote speeches will be provided to the mid to senior-level managers, HR professionals, and diversity officers of the UK-based hospitality industry to promote potential engagement in the long term. </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spcAft>
                <a:spcPts val="800"/>
              </a:spcAft>
              <a:buFont typeface="Symbol" panose="05050102010706020507" pitchFamily="18" charset="2"/>
              <a:buChar char=""/>
            </a:pPr>
            <a:r>
              <a:rPr lang="en-GB"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rPr>
              <a:t>Thus, a productive and highly strategic outcome of this event can help promote practical insights and innovative hospitality decision-making to reduce biases and biased discrepancies in the industry. </a:t>
            </a:r>
            <a:endParaRPr lang="en-US" sz="1100">
              <a:solidFill>
                <a:schemeClr val="tx1">
                  <a:alpha val="80000"/>
                </a:schemeClr>
              </a:solidFill>
              <a:effectLst/>
              <a:latin typeface="Times New Roman" panose="02020603050405020304" pitchFamily="18" charset="0"/>
              <a:ea typeface="Calibri" panose="020F0502020204030204" pitchFamily="34" charset="0"/>
              <a:cs typeface="Vrinda" panose="020B0502040204020203" pitchFamily="34" charset="0"/>
            </a:endParaRPr>
          </a:p>
          <a:p>
            <a:pPr>
              <a:spcBef>
                <a:spcPts val="0"/>
              </a:spcBef>
            </a:pPr>
            <a:endParaRPr lang="en-US" sz="1100">
              <a:solidFill>
                <a:schemeClr val="tx1">
                  <a:alpha val="80000"/>
                </a:schemeClr>
              </a:solidFill>
            </a:endParaRPr>
          </a:p>
        </p:txBody>
      </p:sp>
      <p:cxnSp>
        <p:nvCxnSpPr>
          <p:cNvPr id="4109" name="Straight Connector 410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6961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Equality Diversity and Inclusion (EDI) in the Research Environment: Looking  through an intersectional lens (Online) – ARMA">
            <a:extLst>
              <a:ext uri="{FF2B5EF4-FFF2-40B4-BE49-F238E27FC236}">
                <a16:creationId xmlns:a16="http://schemas.microsoft.com/office/drawing/2014/main" id="{AB35BDAC-CA48-5D7E-03E0-FF07CD6EBA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781" r="22536"/>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5129" name="Freeform: Shape 5128">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31" name="Freeform: Shape 5130">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9DCDE1-BF2E-72EF-4663-DE32C2A3C604}"/>
              </a:ext>
            </a:extLst>
          </p:cNvPr>
          <p:cNvSpPr>
            <a:spLocks noGrp="1"/>
          </p:cNvSpPr>
          <p:nvPr>
            <p:ph type="title"/>
          </p:nvPr>
        </p:nvSpPr>
        <p:spPr>
          <a:xfrm>
            <a:off x="374904" y="856488"/>
            <a:ext cx="4992624" cy="1243584"/>
          </a:xfrm>
        </p:spPr>
        <p:txBody>
          <a:bodyPr anchor="ctr">
            <a:normAutofit/>
          </a:bodyPr>
          <a:lstStyle/>
          <a:p>
            <a:r>
              <a:rPr lang="en-GB" sz="3400" b="1" kern="0">
                <a:effectLst/>
                <a:latin typeface="Times New Roman" panose="02020603050405020304" pitchFamily="18" charset="0"/>
                <a:ea typeface="Calibri" panose="020F0502020204030204" pitchFamily="34" charset="0"/>
                <a:cs typeface="Vrinda" panose="020B0502040204020203" pitchFamily="34" charset="0"/>
              </a:rPr>
              <a:t>OBJECTIVE OF THE EVENT </a:t>
            </a:r>
            <a:endParaRPr lang="en-US" sz="3400" b="1"/>
          </a:p>
        </p:txBody>
      </p:sp>
      <p:sp>
        <p:nvSpPr>
          <p:cNvPr id="5133" name="Rectangle 5132">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35" name="Rectangle 5134">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A2CAC72-6D44-D575-7D7F-B786C8653FDA}"/>
              </a:ext>
            </a:extLst>
          </p:cNvPr>
          <p:cNvSpPr>
            <a:spLocks noGrp="1"/>
          </p:cNvSpPr>
          <p:nvPr>
            <p:ph idx="1"/>
          </p:nvPr>
        </p:nvSpPr>
        <p:spPr>
          <a:xfrm>
            <a:off x="374904" y="2522949"/>
            <a:ext cx="5065776" cy="3402363"/>
          </a:xfrm>
        </p:spPr>
        <p:txBody>
          <a:bodyPr anchor="t">
            <a:normAutofit/>
          </a:bodyPr>
          <a:lstStyle/>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To educate organisational leaders, including HR personnel, Mid-to-senior-level managers, and diversity officers, about the implementation of EDI policies </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To inspire more actionable insights to promote a positive workplace culture </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To develop a platform to share best practices and innovative ideas </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To foster networking with compatible professionals and experts in the field</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This presentation will be focused on educating the HR personnel, mid to senior-level managers, followed by the diversity officers in the hospitality industry so that EDI policies can be effectively implemented in the workplace. </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Also, this study aims to provide actionable insights to foster an inclusive workplace culture with best practices for addressing industry challenges. </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spcAft>
                <a:spcPts val="800"/>
              </a:spcAft>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Further, this event will help professionals and field experts to drive meaningful changes within the hospitality industry. </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a:spcBef>
                <a:spcPts val="0"/>
              </a:spcBef>
            </a:pPr>
            <a:endParaRPr lang="en-US" sz="1300"/>
          </a:p>
        </p:txBody>
      </p:sp>
    </p:spTree>
    <p:extLst>
      <p:ext uri="{BB962C8B-B14F-4D97-AF65-F5344CB8AC3E}">
        <p14:creationId xmlns:p14="http://schemas.microsoft.com/office/powerpoint/2010/main" val="1709949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8E1E2-3270-5595-3655-18739E4E0D60}"/>
              </a:ext>
            </a:extLst>
          </p:cNvPr>
          <p:cNvSpPr>
            <a:spLocks noGrp="1"/>
          </p:cNvSpPr>
          <p:nvPr>
            <p:ph type="title"/>
          </p:nvPr>
        </p:nvSpPr>
        <p:spPr>
          <a:xfrm>
            <a:off x="589560" y="856180"/>
            <a:ext cx="5279408" cy="1128068"/>
          </a:xfrm>
        </p:spPr>
        <p:txBody>
          <a:bodyPr anchor="ctr">
            <a:normAutofit/>
          </a:bodyPr>
          <a:lstStyle/>
          <a:p>
            <a:r>
              <a:rPr lang="en-GB" sz="3700" b="1" kern="0">
                <a:effectLst/>
                <a:latin typeface="Times New Roman" panose="02020603050405020304" pitchFamily="18" charset="0"/>
                <a:ea typeface="Calibri" panose="020F0502020204030204" pitchFamily="34" charset="0"/>
                <a:cs typeface="Vrinda" panose="020B0502040204020203" pitchFamily="34" charset="0"/>
              </a:rPr>
              <a:t>MARKET FACTORS -TARGET MARKET </a:t>
            </a:r>
            <a:endParaRPr lang="en-US" sz="3700" b="1"/>
          </a:p>
        </p:txBody>
      </p:sp>
      <p:grpSp>
        <p:nvGrpSpPr>
          <p:cNvPr id="6155" name="Group 615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6156" name="Rectangle 615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9" name="Rectangle 615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49C749-EE01-4910-E3CB-266DF65DD89D}"/>
              </a:ext>
            </a:extLst>
          </p:cNvPr>
          <p:cNvSpPr>
            <a:spLocks noGrp="1"/>
          </p:cNvSpPr>
          <p:nvPr>
            <p:ph idx="1"/>
          </p:nvPr>
        </p:nvSpPr>
        <p:spPr>
          <a:xfrm>
            <a:off x="590719" y="2330505"/>
            <a:ext cx="5278066" cy="3979585"/>
          </a:xfrm>
        </p:spPr>
        <p:txBody>
          <a:bodyPr anchor="ctr">
            <a:normAutofit/>
          </a:bodyPr>
          <a:lstStyle/>
          <a:p>
            <a:pPr marL="342900" marR="0" lvl="0" indent="-342900">
              <a:buFont typeface="Symbol" panose="05050102010706020507" pitchFamily="18" charset="2"/>
              <a:buChar char=""/>
            </a:pPr>
            <a:r>
              <a:rPr lang="en-GB" sz="1100">
                <a:effectLst/>
                <a:latin typeface="Times New Roman" panose="02020603050405020304" pitchFamily="18" charset="0"/>
                <a:ea typeface="Calibri" panose="020F0502020204030204" pitchFamily="34" charset="0"/>
                <a:cs typeface="Vrinda" panose="020B0502040204020203" pitchFamily="34" charset="0"/>
              </a:rPr>
              <a:t>Primary audiences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Mid-to senior-level managers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HR professionals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Diversity officers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100">
                <a:effectLst/>
                <a:latin typeface="Times New Roman" panose="02020603050405020304" pitchFamily="18" charset="0"/>
                <a:ea typeface="Calibri" panose="020F0502020204030204" pitchFamily="34" charset="0"/>
                <a:cs typeface="Vrinda" panose="020B0502040204020203" pitchFamily="34" charset="0"/>
              </a:rPr>
              <a:t>Demographics</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Industry professionals aged between 30 to 55 years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Hospitality organisations in the UK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100">
                <a:effectLst/>
                <a:latin typeface="Times New Roman" panose="02020603050405020304" pitchFamily="18" charset="0"/>
                <a:ea typeface="Calibri" panose="020F0502020204030204" pitchFamily="34" charset="0"/>
                <a:cs typeface="Vrinda" panose="020B0502040204020203" pitchFamily="34" charset="0"/>
              </a:rPr>
              <a:t>Rationale</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The target market for this event is mid-to-senior level managers, HR professionals, and diversity officers since they shape and redefine organisational policies at large (Mastel Hospitality, 2023).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The primary audience's age range is between 30 to 55 years who can bring sustainable change to the organisation with a transformational leadership approach to foster equality, diversity, and inclusivity at large.</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Apart from this, this demographic is ideal to engage in productive discussion on fairness, accountability, and transparency, thereby gaining actionable insights in the future (Elhoushy </a:t>
            </a:r>
            <a:r>
              <a:rPr lang="en-GB" sz="1100" i="1">
                <a:effectLst/>
                <a:latin typeface="Times New Roman" panose="02020603050405020304" pitchFamily="18" charset="0"/>
                <a:ea typeface="Calibri" panose="020F0502020204030204" pitchFamily="34" charset="0"/>
                <a:cs typeface="Vrinda" panose="020B0502040204020203" pitchFamily="34" charset="0"/>
              </a:rPr>
              <a:t>et al.</a:t>
            </a:r>
            <a:r>
              <a:rPr lang="en-GB" sz="1100">
                <a:effectLst/>
                <a:latin typeface="Times New Roman" panose="02020603050405020304" pitchFamily="18" charset="0"/>
                <a:ea typeface="Calibri" panose="020F0502020204030204" pitchFamily="34" charset="0"/>
                <a:cs typeface="Vrinda" panose="020B0502040204020203" pitchFamily="34" charset="0"/>
              </a:rPr>
              <a:t> 2024).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Aft>
                <a:spcPts val="800"/>
              </a:spcAft>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To this end, implementing EDI strategies can drive positive change to meet individual needs in the workplace.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0" indent="0">
              <a:buNone/>
            </a:pPr>
            <a:endParaRPr lang="en-US" sz="1100"/>
          </a:p>
        </p:txBody>
      </p:sp>
      <p:sp>
        <p:nvSpPr>
          <p:cNvPr id="6161" name="Rectangle 616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Tap'd Solutions - Inclusion and Inclusive Leadership">
            <a:extLst>
              <a:ext uri="{FF2B5EF4-FFF2-40B4-BE49-F238E27FC236}">
                <a16:creationId xmlns:a16="http://schemas.microsoft.com/office/drawing/2014/main" id="{D1385B7B-AA5A-7EF5-9C21-5AE1EF70DC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83423" y="604492"/>
            <a:ext cx="4397433" cy="247355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165" name="Rectangle 616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nclusive Leadership and Why it Matters">
            <a:extLst>
              <a:ext uri="{FF2B5EF4-FFF2-40B4-BE49-F238E27FC236}">
                <a16:creationId xmlns:a16="http://schemas.microsoft.com/office/drawing/2014/main" id="{273EB586-0CDA-8C3F-8593-CC6107CCA3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3423" y="3707894"/>
            <a:ext cx="4397433" cy="25187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969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Equality, Diversity &amp; Inclusion (EDI) | Caspian One Group">
            <a:extLst>
              <a:ext uri="{FF2B5EF4-FFF2-40B4-BE49-F238E27FC236}">
                <a16:creationId xmlns:a16="http://schemas.microsoft.com/office/drawing/2014/main" id="{1CBF3167-DC5F-5972-88B5-F91DCD2826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3077" b="8119"/>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27EAEC-A460-16E9-E568-D03A5C8AB62D}"/>
              </a:ext>
            </a:extLst>
          </p:cNvPr>
          <p:cNvSpPr>
            <a:spLocks noGrp="1"/>
          </p:cNvSpPr>
          <p:nvPr>
            <p:ph type="title"/>
          </p:nvPr>
        </p:nvSpPr>
        <p:spPr>
          <a:xfrm>
            <a:off x="8039610" y="279845"/>
            <a:ext cx="3822189" cy="1899912"/>
          </a:xfrm>
        </p:spPr>
        <p:txBody>
          <a:bodyPr>
            <a:normAutofit/>
          </a:bodyPr>
          <a:lstStyle/>
          <a:p>
            <a:pPr algn="ctr"/>
            <a:r>
              <a:rPr lang="en-GB" sz="3100" b="1" kern="0" dirty="0">
                <a:effectLst/>
                <a:latin typeface="Times New Roman" panose="02020603050405020304" pitchFamily="18" charset="0"/>
                <a:ea typeface="Calibri" panose="020F0502020204030204" pitchFamily="34" charset="0"/>
                <a:cs typeface="Vrinda" panose="020B0502040204020203" pitchFamily="34" charset="0"/>
              </a:rPr>
              <a:t>MARKET FACTORS - DEMAND AND SUPPLY </a:t>
            </a:r>
            <a:endParaRPr lang="en-US" sz="3100" b="1" dirty="0"/>
          </a:p>
        </p:txBody>
      </p:sp>
      <p:sp>
        <p:nvSpPr>
          <p:cNvPr id="3" name="Content Placeholder 2">
            <a:extLst>
              <a:ext uri="{FF2B5EF4-FFF2-40B4-BE49-F238E27FC236}">
                <a16:creationId xmlns:a16="http://schemas.microsoft.com/office/drawing/2014/main" id="{C6AD2B25-DFDF-E70D-99D9-C630F8659C20}"/>
              </a:ext>
            </a:extLst>
          </p:cNvPr>
          <p:cNvSpPr>
            <a:spLocks noGrp="1"/>
          </p:cNvSpPr>
          <p:nvPr>
            <p:ph idx="1"/>
          </p:nvPr>
        </p:nvSpPr>
        <p:spPr>
          <a:xfrm>
            <a:off x="8039610" y="2459601"/>
            <a:ext cx="3822189" cy="3742762"/>
          </a:xfrm>
        </p:spPr>
        <p:txBody>
          <a:bodyPr>
            <a:normAutofit fontScale="92500"/>
          </a:bodyPr>
          <a:lstStyle/>
          <a:p>
            <a:pPr marL="342900" marR="0" lvl="0" indent="-342900" algn="just">
              <a:buFont typeface="Symbol" panose="05050102010706020507" pitchFamily="18" charset="2"/>
              <a:buChar char=""/>
            </a:pPr>
            <a:r>
              <a:rPr lang="en-GB" sz="1000" dirty="0">
                <a:effectLst/>
                <a:latin typeface="Times New Roman" panose="02020603050405020304" pitchFamily="18" charset="0"/>
                <a:ea typeface="Calibri" panose="020F0502020204030204" pitchFamily="34" charset="0"/>
                <a:cs typeface="Vrinda" panose="020B0502040204020203" pitchFamily="34" charset="0"/>
              </a:rPr>
              <a:t>Demand analysis </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Optimised focus on implementing EDI policies and practices in the hospitality workplace (Event Organisers Summit, 2023)</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A limited number of EDI conferences and events to promote awareness of industry bias and the role of fairness in the workplace </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buFont typeface="Symbol" panose="05050102010706020507" pitchFamily="18" charset="2"/>
              <a:buChar char=""/>
            </a:pPr>
            <a:r>
              <a:rPr lang="en-GB" sz="1000" dirty="0">
                <a:effectLst/>
                <a:latin typeface="Times New Roman" panose="02020603050405020304" pitchFamily="18" charset="0"/>
                <a:ea typeface="Calibri" panose="020F0502020204030204" pitchFamily="34" charset="0"/>
                <a:cs typeface="Vrinda" panose="020B0502040204020203" pitchFamily="34" charset="0"/>
              </a:rPr>
              <a:t>Competitors</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CIPD Events and conferences (CIPD Events, 2025)</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spcBef>
                <a:spcPts val="0"/>
              </a:spcBef>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Inclusive Employer events </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spcBef>
                <a:spcPts val="0"/>
              </a:spcBef>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Hospitality seminars </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spcBef>
                <a:spcPts val="0"/>
              </a:spcBef>
              <a:buFont typeface="Courier New" panose="02070309020205020404" pitchFamily="49" charset="0"/>
              <a:buChar char="o"/>
            </a:pPr>
            <a:r>
              <a:rPr lang="en-GB" sz="1000" dirty="0" err="1">
                <a:effectLst/>
                <a:latin typeface="Times New Roman" panose="02020603050405020304" pitchFamily="18" charset="0"/>
                <a:ea typeface="Calibri" panose="020F0502020204030204" pitchFamily="34" charset="0"/>
                <a:cs typeface="Vrinda" panose="020B0502040204020203" pitchFamily="34" charset="0"/>
              </a:rPr>
              <a:t>WiHTL</a:t>
            </a:r>
            <a:r>
              <a:rPr lang="en-GB" sz="1000" dirty="0">
                <a:effectLst/>
                <a:latin typeface="Times New Roman" panose="02020603050405020304" pitchFamily="18" charset="0"/>
                <a:ea typeface="Calibri" panose="020F0502020204030204" pitchFamily="34" charset="0"/>
                <a:cs typeface="Vrinda" panose="020B0502040204020203" pitchFamily="34" charset="0"/>
              </a:rPr>
              <a:t> events (</a:t>
            </a:r>
            <a:r>
              <a:rPr lang="en-GB" sz="1000" dirty="0" err="1">
                <a:effectLst/>
                <a:latin typeface="Times New Roman" panose="02020603050405020304" pitchFamily="18" charset="0"/>
                <a:ea typeface="Calibri" panose="020F0502020204030204" pitchFamily="34" charset="0"/>
                <a:cs typeface="Vrinda" panose="020B0502040204020203" pitchFamily="34" charset="0"/>
              </a:rPr>
              <a:t>WiHTL</a:t>
            </a:r>
            <a:r>
              <a:rPr lang="en-GB" sz="1000" dirty="0">
                <a:effectLst/>
                <a:latin typeface="Times New Roman" panose="02020603050405020304" pitchFamily="18" charset="0"/>
                <a:ea typeface="Calibri" panose="020F0502020204030204" pitchFamily="34" charset="0"/>
                <a:cs typeface="Vrinda" panose="020B0502040204020203" pitchFamily="34" charset="0"/>
              </a:rPr>
              <a:t>, 2025)</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buFont typeface="Symbol" panose="05050102010706020507" pitchFamily="18" charset="2"/>
              <a:buChar char=""/>
            </a:pPr>
            <a:r>
              <a:rPr lang="en-GB" sz="1000" dirty="0">
                <a:effectLst/>
                <a:latin typeface="Times New Roman" panose="02020603050405020304" pitchFamily="18" charset="0"/>
                <a:ea typeface="Calibri" panose="020F0502020204030204" pitchFamily="34" charset="0"/>
                <a:cs typeface="Vrinda" panose="020B0502040204020203" pitchFamily="34" charset="0"/>
              </a:rPr>
              <a:t>Justification</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spcBef>
                <a:spcPts val="0"/>
              </a:spcBef>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The demand for this event is gradually increasing based on the need for equality, diversity, and inclusivity in the workplace, thereby lowering workplace biases (</a:t>
            </a:r>
            <a:r>
              <a:rPr lang="en-GB" sz="1000" dirty="0" err="1">
                <a:effectLst/>
                <a:latin typeface="Times New Roman" panose="02020603050405020304" pitchFamily="18" charset="0"/>
                <a:ea typeface="Calibri" panose="020F0502020204030204" pitchFamily="34" charset="0"/>
                <a:cs typeface="Vrinda" panose="020B0502040204020203" pitchFamily="34" charset="0"/>
              </a:rPr>
              <a:t>Bowdin</a:t>
            </a:r>
            <a:r>
              <a:rPr lang="en-GB" sz="1000" dirty="0">
                <a:effectLst/>
                <a:latin typeface="Times New Roman" panose="02020603050405020304" pitchFamily="18" charset="0"/>
                <a:ea typeface="Calibri" panose="020F0502020204030204" pitchFamily="34" charset="0"/>
                <a:cs typeface="Vrinda" panose="020B0502040204020203" pitchFamily="34" charset="0"/>
              </a:rPr>
              <a:t> </a:t>
            </a:r>
            <a:r>
              <a:rPr lang="en-GB" sz="10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000" dirty="0">
                <a:effectLst/>
                <a:latin typeface="Times New Roman" panose="02020603050405020304" pitchFamily="18" charset="0"/>
                <a:ea typeface="Calibri" panose="020F0502020204030204" pitchFamily="34" charset="0"/>
                <a:cs typeface="Vrinda" panose="020B0502040204020203" pitchFamily="34" charset="0"/>
              </a:rPr>
              <a:t> 2023).</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spcBef>
                <a:spcPts val="0"/>
              </a:spcBef>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However, a limited number of events create a gap between the managerial vision of implementing EDI policies and its actual execution in the workplace (</a:t>
            </a:r>
            <a:r>
              <a:rPr lang="en-GB" sz="1000" dirty="0" err="1">
                <a:effectLst/>
                <a:latin typeface="Times New Roman" panose="02020603050405020304" pitchFamily="18" charset="0"/>
                <a:ea typeface="Calibri" panose="020F0502020204030204" pitchFamily="34" charset="0"/>
                <a:cs typeface="Vrinda" panose="020B0502040204020203" pitchFamily="34" charset="0"/>
              </a:rPr>
              <a:t>Venske</a:t>
            </a:r>
            <a:r>
              <a:rPr lang="en-GB" sz="1000" dirty="0">
                <a:effectLst/>
                <a:latin typeface="Times New Roman" panose="02020603050405020304" pitchFamily="18" charset="0"/>
                <a:ea typeface="Calibri" panose="020F0502020204030204" pitchFamily="34" charset="0"/>
                <a:cs typeface="Vrinda" panose="020B0502040204020203" pitchFamily="34" charset="0"/>
              </a:rPr>
              <a:t>, 2021). </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spcBef>
                <a:spcPts val="0"/>
              </a:spcBef>
              <a:buFont typeface="Courier New" panose="02070309020205020404" pitchFamily="49" charset="0"/>
              <a:buChar char="o"/>
            </a:pPr>
            <a:r>
              <a:rPr lang="en-GB" sz="1000" dirty="0">
                <a:effectLst/>
                <a:latin typeface="Times New Roman" panose="02020603050405020304" pitchFamily="18" charset="0"/>
                <a:ea typeface="Calibri" panose="020F0502020204030204" pitchFamily="34" charset="0"/>
                <a:cs typeface="Vrinda" panose="020B0502040204020203" pitchFamily="34" charset="0"/>
              </a:rPr>
              <a:t>Also, there is a limited yet strong level of competitors, including CIPD events,</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spcBef>
                <a:spcPts val="0"/>
              </a:spcBef>
              <a:spcAft>
                <a:spcPts val="800"/>
              </a:spcAft>
              <a:buFont typeface="Courier New" panose="02070309020205020404" pitchFamily="49" charset="0"/>
              <a:buChar char="o"/>
            </a:pPr>
            <a:r>
              <a:rPr lang="en-GB" sz="1000" dirty="0" err="1">
                <a:effectLst/>
                <a:latin typeface="Times New Roman" panose="02020603050405020304" pitchFamily="18" charset="0"/>
                <a:ea typeface="Calibri" panose="020F0502020204030204" pitchFamily="34" charset="0"/>
                <a:cs typeface="Vrinda" panose="020B0502040204020203" pitchFamily="34" charset="0"/>
              </a:rPr>
              <a:t>WiHTL</a:t>
            </a:r>
            <a:r>
              <a:rPr lang="en-GB" sz="1000" dirty="0">
                <a:effectLst/>
                <a:latin typeface="Times New Roman" panose="02020603050405020304" pitchFamily="18" charset="0"/>
                <a:ea typeface="Calibri" panose="020F0502020204030204" pitchFamily="34" charset="0"/>
                <a:cs typeface="Vrinda" panose="020B0502040204020203" pitchFamily="34" charset="0"/>
              </a:rPr>
              <a:t> and others organise EDI events and conferences to foster workplace fairness and transparency to a greater extent (Veo Events, 2024). </a:t>
            </a:r>
            <a:endParaRPr lang="en-US" sz="10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buNone/>
            </a:pPr>
            <a:endParaRPr lang="en-US" sz="1000" dirty="0"/>
          </a:p>
        </p:txBody>
      </p:sp>
    </p:spTree>
    <p:extLst>
      <p:ext uri="{BB962C8B-B14F-4D97-AF65-F5344CB8AC3E}">
        <p14:creationId xmlns:p14="http://schemas.microsoft.com/office/powerpoint/2010/main" val="333410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AA7BC-7BD0-7859-3818-37C25B05E6EC}"/>
              </a:ext>
            </a:extLst>
          </p:cNvPr>
          <p:cNvSpPr>
            <a:spLocks noGrp="1"/>
          </p:cNvSpPr>
          <p:nvPr>
            <p:ph type="title"/>
          </p:nvPr>
        </p:nvSpPr>
        <p:spPr>
          <a:xfrm>
            <a:off x="589560" y="856180"/>
            <a:ext cx="4560584" cy="1128068"/>
          </a:xfrm>
        </p:spPr>
        <p:txBody>
          <a:bodyPr anchor="ctr">
            <a:normAutofit/>
          </a:bodyPr>
          <a:lstStyle/>
          <a:p>
            <a:r>
              <a:rPr lang="en-GB" sz="3700" b="1" kern="0">
                <a:effectLst/>
                <a:latin typeface="Times New Roman" panose="02020603050405020304" pitchFamily="18" charset="0"/>
                <a:ea typeface="Calibri" panose="020F0502020204030204" pitchFamily="34" charset="0"/>
                <a:cs typeface="Vrinda" panose="020B0502040204020203" pitchFamily="34" charset="0"/>
              </a:rPr>
              <a:t>MARKETING STRATEGIES </a:t>
            </a:r>
            <a:endParaRPr lang="en-US" sz="3700" b="1"/>
          </a:p>
        </p:txBody>
      </p:sp>
      <p:grpSp>
        <p:nvGrpSpPr>
          <p:cNvPr id="8201" name="Group 820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202" name="Rectangle 820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05" name="Rectangle 820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7F1CE8-3D1D-B81E-5E5B-5223DEEE314F}"/>
              </a:ext>
            </a:extLst>
          </p:cNvPr>
          <p:cNvSpPr>
            <a:spLocks noGrp="1"/>
          </p:cNvSpPr>
          <p:nvPr>
            <p:ph idx="1"/>
          </p:nvPr>
        </p:nvSpPr>
        <p:spPr>
          <a:xfrm>
            <a:off x="355196" y="2330505"/>
            <a:ext cx="5112153" cy="4233363"/>
          </a:xfrm>
        </p:spPr>
        <p:txBody>
          <a:bodyPr anchor="ctr">
            <a:normAutofit/>
          </a:bodyPr>
          <a:lstStyle/>
          <a:p>
            <a:pPr marL="342900" marR="0" lvl="0" indent="-342900">
              <a:buFont typeface="Symbol" panose="05050102010706020507" pitchFamily="18" charset="2"/>
              <a:buChar char=""/>
            </a:pPr>
            <a:r>
              <a:rPr lang="en-GB" sz="1050" dirty="0">
                <a:effectLst/>
                <a:latin typeface="Times New Roman" panose="02020603050405020304" pitchFamily="18" charset="0"/>
                <a:ea typeface="Calibri" panose="020F0502020204030204" pitchFamily="34" charset="0"/>
                <a:cs typeface="Vrinda" panose="020B0502040204020203" pitchFamily="34" charset="0"/>
              </a:rPr>
              <a:t>Promotional channels of this event </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Social media campaigns across Facebook, Instagram, and YouTube </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Email marketing facilities for hospitality professionals</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Strategic partnerships with hospitality organisations (Fletcher </a:t>
            </a:r>
            <a:r>
              <a:rPr lang="en-GB" sz="105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050" dirty="0">
                <a:effectLst/>
                <a:latin typeface="Times New Roman" panose="02020603050405020304" pitchFamily="18" charset="0"/>
                <a:ea typeface="Calibri" panose="020F0502020204030204" pitchFamily="34" charset="0"/>
                <a:cs typeface="Vrinda" panose="020B0502040204020203" pitchFamily="34" charset="0"/>
              </a:rPr>
              <a:t> 2023)</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050" dirty="0">
                <a:effectLst/>
                <a:latin typeface="Times New Roman" panose="02020603050405020304" pitchFamily="18" charset="0"/>
                <a:ea typeface="Calibri" panose="020F0502020204030204" pitchFamily="34" charset="0"/>
                <a:cs typeface="Vrinda" panose="020B0502040204020203" pitchFamily="34" charset="0"/>
              </a:rPr>
              <a:t>Promotional instruments </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Early bird discounts for early registration to this event </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The presence of high-profile industry personnel and speakers leverages the conference's validity (</a:t>
            </a:r>
            <a:r>
              <a:rPr lang="en-GB" sz="1050" dirty="0" err="1">
                <a:effectLst/>
                <a:latin typeface="Times New Roman" panose="02020603050405020304" pitchFamily="18" charset="0"/>
                <a:ea typeface="Calibri" panose="020F0502020204030204" pitchFamily="34" charset="0"/>
                <a:cs typeface="Vrinda" panose="020B0502040204020203" pitchFamily="34" charset="0"/>
              </a:rPr>
              <a:t>Shupjatskij</a:t>
            </a:r>
            <a:r>
              <a:rPr lang="en-GB" sz="1050" dirty="0">
                <a:effectLst/>
                <a:latin typeface="Times New Roman" panose="02020603050405020304" pitchFamily="18" charset="0"/>
                <a:ea typeface="Calibri" panose="020F0502020204030204" pitchFamily="34" charset="0"/>
                <a:cs typeface="Vrinda" panose="020B0502040204020203" pitchFamily="34" charset="0"/>
              </a:rPr>
              <a:t> and </a:t>
            </a:r>
            <a:r>
              <a:rPr lang="en-GB" sz="1050" dirty="0" err="1">
                <a:effectLst/>
                <a:latin typeface="Times New Roman" panose="02020603050405020304" pitchFamily="18" charset="0"/>
                <a:ea typeface="Calibri" panose="020F0502020204030204" pitchFamily="34" charset="0"/>
                <a:cs typeface="Vrinda" panose="020B0502040204020203" pitchFamily="34" charset="0"/>
              </a:rPr>
              <a:t>Laurikainen</a:t>
            </a:r>
            <a:r>
              <a:rPr lang="en-GB" sz="1050" dirty="0">
                <a:effectLst/>
                <a:latin typeface="Times New Roman" panose="02020603050405020304" pitchFamily="18" charset="0"/>
                <a:ea typeface="Calibri" panose="020F0502020204030204" pitchFamily="34" charset="0"/>
                <a:cs typeface="Vrinda" panose="020B0502040204020203" pitchFamily="34" charset="0"/>
              </a:rPr>
              <a:t>, 2023). </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050" dirty="0">
                <a:effectLst/>
                <a:latin typeface="Times New Roman" panose="02020603050405020304" pitchFamily="18" charset="0"/>
                <a:ea typeface="Calibri" panose="020F0502020204030204" pitchFamily="34" charset="0"/>
                <a:cs typeface="Vrinda" panose="020B0502040204020203" pitchFamily="34" charset="0"/>
              </a:rPr>
              <a:t>Justification</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To ensure event success, multiple promotional strategies need to be undertaken.</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First, promotional channels, including Instagram, Facebook, and others, can help expand this event's reach (Bhatt and Dani, 2022). </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Also, instruments like early bird discounts and promotional offers for early registration can be impactful in improving the event’s credibility and attraction to a greater extent (Calver </a:t>
            </a:r>
            <a:r>
              <a:rPr lang="en-GB" sz="105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050" dirty="0">
                <a:effectLst/>
                <a:latin typeface="Times New Roman" panose="02020603050405020304" pitchFamily="18" charset="0"/>
                <a:ea typeface="Calibri" panose="020F0502020204030204" pitchFamily="34" charset="0"/>
                <a:cs typeface="Vrinda" panose="020B0502040204020203" pitchFamily="34" charset="0"/>
              </a:rPr>
              <a:t> 2023). </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Aft>
                <a:spcPts val="800"/>
              </a:spcAft>
              <a:buFont typeface="Courier New" panose="02070309020205020404" pitchFamily="49" charset="0"/>
              <a:buChar char="o"/>
            </a:pPr>
            <a:r>
              <a:rPr lang="en-GB" sz="1050" dirty="0">
                <a:effectLst/>
                <a:latin typeface="Times New Roman" panose="02020603050405020304" pitchFamily="18" charset="0"/>
                <a:ea typeface="Calibri" panose="020F0502020204030204" pitchFamily="34" charset="0"/>
                <a:cs typeface="Vrinda" panose="020B0502040204020203" pitchFamily="34" charset="0"/>
              </a:rPr>
              <a:t>Apart from this, the main attraction of this event can be the inclusion of industry professionals and potential speakers to leverage the event's authenticity along with participants and interests at large, thereby fostering the implementation of EDI policies in the workplace (Walters </a:t>
            </a:r>
            <a:r>
              <a:rPr lang="en-GB" sz="105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050" dirty="0">
                <a:effectLst/>
                <a:latin typeface="Times New Roman" panose="02020603050405020304" pitchFamily="18" charset="0"/>
                <a:ea typeface="Calibri" panose="020F0502020204030204" pitchFamily="34" charset="0"/>
                <a:cs typeface="Vrinda" panose="020B0502040204020203" pitchFamily="34" charset="0"/>
              </a:rPr>
              <a:t> 2021).</a:t>
            </a:r>
            <a:endParaRPr lang="en-US" sz="1050" dirty="0">
              <a:effectLst/>
              <a:latin typeface="Times New Roman" panose="02020603050405020304" pitchFamily="18" charset="0"/>
              <a:ea typeface="Calibri" panose="020F0502020204030204" pitchFamily="34" charset="0"/>
              <a:cs typeface="Vrinda" panose="020B0502040204020203" pitchFamily="34" charset="0"/>
            </a:endParaRPr>
          </a:p>
          <a:p>
            <a:pPr marL="0" indent="0">
              <a:buNone/>
            </a:pPr>
            <a:endParaRPr lang="en-US" sz="1050" dirty="0"/>
          </a:p>
        </p:txBody>
      </p:sp>
      <p:sp>
        <p:nvSpPr>
          <p:cNvPr id="8207" name="Rectangle 820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Equality, Diversity &amp; Inclusion">
            <a:extLst>
              <a:ext uri="{FF2B5EF4-FFF2-40B4-BE49-F238E27FC236}">
                <a16:creationId xmlns:a16="http://schemas.microsoft.com/office/drawing/2014/main" id="{2B36968D-AA67-7942-58FF-2F3A350377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8600" y="818081"/>
            <a:ext cx="5060661" cy="35761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8198" name="Picture 6" descr="Equality, diversity and inclusion | DPT">
            <a:extLst>
              <a:ext uri="{FF2B5EF4-FFF2-40B4-BE49-F238E27FC236}">
                <a16:creationId xmlns:a16="http://schemas.microsoft.com/office/drawing/2014/main" id="{10289763-9408-7A9F-937F-8E938F6B1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8600" y="4606706"/>
            <a:ext cx="5060661" cy="13570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636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C28A69-9B26-45AC-AFF7-719A7A50A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3EF4C-1C66-A0DD-74AE-BA1B1EC3DDDE}"/>
              </a:ext>
            </a:extLst>
          </p:cNvPr>
          <p:cNvSpPr>
            <a:spLocks noGrp="1"/>
          </p:cNvSpPr>
          <p:nvPr>
            <p:ph type="title"/>
          </p:nvPr>
        </p:nvSpPr>
        <p:spPr>
          <a:xfrm>
            <a:off x="7145654" y="991443"/>
            <a:ext cx="4646295" cy="1087819"/>
          </a:xfrm>
        </p:spPr>
        <p:txBody>
          <a:bodyPr anchor="b">
            <a:normAutofit/>
          </a:bodyPr>
          <a:lstStyle/>
          <a:p>
            <a:r>
              <a:rPr lang="en-GB" sz="3400" b="1" kern="0">
                <a:effectLst/>
                <a:latin typeface="Times New Roman" panose="02020603050405020304" pitchFamily="18" charset="0"/>
                <a:ea typeface="Calibri" panose="020F0502020204030204" pitchFamily="34" charset="0"/>
                <a:cs typeface="Vrinda" panose="020B0502040204020203" pitchFamily="34" charset="0"/>
              </a:rPr>
              <a:t>OPERATIONAL FACTORS- VENUE </a:t>
            </a:r>
            <a:endParaRPr lang="en-US" sz="3400" b="1"/>
          </a:p>
        </p:txBody>
      </p:sp>
      <p:pic>
        <p:nvPicPr>
          <p:cNvPr id="5" name="Picture 4" descr="Outdoor warehouse">
            <a:extLst>
              <a:ext uri="{FF2B5EF4-FFF2-40B4-BE49-F238E27FC236}">
                <a16:creationId xmlns:a16="http://schemas.microsoft.com/office/drawing/2014/main" id="{118FC6CE-AA12-AACE-FAFA-1F39C9153E28}"/>
              </a:ext>
            </a:extLst>
          </p:cNvPr>
          <p:cNvPicPr>
            <a:picLocks noChangeAspect="1"/>
          </p:cNvPicPr>
          <p:nvPr/>
        </p:nvPicPr>
        <p:blipFill>
          <a:blip r:embed="rId2"/>
          <a:srcRect l="12000" r="23145"/>
          <a:stretch/>
        </p:blipFill>
        <p:spPr>
          <a:xfrm>
            <a:off x="20" y="-1"/>
            <a:ext cx="6688434" cy="6858000"/>
          </a:xfrm>
          <a:prstGeom prst="rect">
            <a:avLst/>
          </a:prstGeom>
        </p:spPr>
      </p:pic>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7200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BD16DD5-ACCB-270D-D7D5-BF92EE4FE1BE}"/>
              </a:ext>
            </a:extLst>
          </p:cNvPr>
          <p:cNvSpPr>
            <a:spLocks noGrp="1"/>
          </p:cNvSpPr>
          <p:nvPr>
            <p:ph idx="1"/>
          </p:nvPr>
        </p:nvSpPr>
        <p:spPr>
          <a:xfrm>
            <a:off x="7145654" y="2684095"/>
            <a:ext cx="4646295" cy="3492868"/>
          </a:xfrm>
        </p:spPr>
        <p:txBody>
          <a:bodyPr>
            <a:normAutofit/>
          </a:bodyPr>
          <a:lstStyle/>
          <a:p>
            <a:pPr marL="342900" marR="0" lvl="0" indent="-342900">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Proposed location: The Grand Hotel, Birmingham </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Venue availability: The conference centre allocates approximately 300 attendees in its flexible spaces.</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Venue suitability: Easy access to public transport, with modern AV facilities followed by ample spaces to organise workshops and networking activities (Cvent, 2025)</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Bef>
                <a:spcPts val="0"/>
              </a:spcBef>
              <a:buFont typeface="Symbol" panose="05050102010706020507" pitchFamily="18" charset="2"/>
              <a:buChar char=""/>
            </a:pPr>
            <a:r>
              <a:rPr lang="en-GB" sz="1300">
                <a:effectLst/>
                <a:latin typeface="Times New Roman" panose="02020603050405020304" pitchFamily="18" charset="0"/>
                <a:ea typeface="Calibri" panose="020F0502020204030204" pitchFamily="34" charset="0"/>
                <a:cs typeface="Vrinda" panose="020B0502040204020203" pitchFamily="34" charset="0"/>
              </a:rPr>
              <a:t>Justification</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buFont typeface="Courier New" panose="02070309020205020404" pitchFamily="49" charset="0"/>
              <a:buChar char="o"/>
            </a:pPr>
            <a:r>
              <a:rPr lang="en-GB" sz="1300">
                <a:effectLst/>
                <a:latin typeface="Times New Roman" panose="02020603050405020304" pitchFamily="18" charset="0"/>
                <a:ea typeface="Calibri" panose="020F0502020204030204" pitchFamily="34" charset="0"/>
                <a:cs typeface="Vrinda" panose="020B0502040204020203" pitchFamily="34" charset="0"/>
              </a:rPr>
              <a:t>The proposed location for this event will be Birmingham-based. The Grand Hotel is a prime hub for hospitality professionals so that accessibility and prestige of attendees can be maintained.</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buFont typeface="Courier New" panose="02070309020205020404" pitchFamily="49" charset="0"/>
              <a:buChar char="o"/>
            </a:pPr>
            <a:r>
              <a:rPr lang="en-GB" sz="1300">
                <a:effectLst/>
                <a:latin typeface="Times New Roman" panose="02020603050405020304" pitchFamily="18" charset="0"/>
                <a:ea typeface="Calibri" panose="020F0502020204030204" pitchFamily="34" charset="0"/>
                <a:cs typeface="Vrinda" panose="020B0502040204020203" pitchFamily="34" charset="0"/>
              </a:rPr>
              <a:t>This is highly suitable based on its 4,940 sq. ft. meeting rooms across seven meeting rooms while the distance is 10.87 mi. from the airport (Cvent, 2025).</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Bef>
                <a:spcPts val="0"/>
              </a:spcBef>
              <a:spcAft>
                <a:spcPts val="800"/>
              </a:spcAft>
              <a:buFont typeface="Courier New" panose="02070309020205020404" pitchFamily="49" charset="0"/>
              <a:buChar char="o"/>
            </a:pPr>
            <a:r>
              <a:rPr lang="en-GB" sz="1300">
                <a:effectLst/>
                <a:latin typeface="Times New Roman" panose="02020603050405020304" pitchFamily="18" charset="0"/>
                <a:ea typeface="Calibri" panose="020F0502020204030204" pitchFamily="34" charset="0"/>
                <a:cs typeface="Vrinda" panose="020B0502040204020203" pitchFamily="34" charset="0"/>
              </a:rPr>
              <a:t>This can also improve attendee’s convenience to attend the event thereby increasing its validity and progressive outcomes in the end.</a:t>
            </a:r>
            <a:endParaRPr lang="en-US" sz="1300">
              <a:effectLst/>
              <a:latin typeface="Times New Roman" panose="02020603050405020304" pitchFamily="18" charset="0"/>
              <a:ea typeface="Calibri" panose="020F0502020204030204" pitchFamily="34" charset="0"/>
              <a:cs typeface="Vrinda" panose="020B0502040204020203" pitchFamily="34" charset="0"/>
            </a:endParaRPr>
          </a:p>
          <a:p>
            <a:pPr marL="0" indent="0">
              <a:buNone/>
            </a:pPr>
            <a:endParaRPr lang="en-US" sz="1300"/>
          </a:p>
        </p:txBody>
      </p:sp>
    </p:spTree>
    <p:extLst>
      <p:ext uri="{BB962C8B-B14F-4D97-AF65-F5344CB8AC3E}">
        <p14:creationId xmlns:p14="http://schemas.microsoft.com/office/powerpoint/2010/main" val="2711097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27" name="Group 9226">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9228" name="Rectangle 9227">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31" name="Rectangle 9230">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EDC47A-D292-7046-FE28-60F4545935A1}"/>
              </a:ext>
            </a:extLst>
          </p:cNvPr>
          <p:cNvSpPr>
            <a:spLocks noGrp="1"/>
          </p:cNvSpPr>
          <p:nvPr>
            <p:ph type="title"/>
          </p:nvPr>
        </p:nvSpPr>
        <p:spPr>
          <a:xfrm>
            <a:off x="1057025" y="922644"/>
            <a:ext cx="5040285" cy="1169585"/>
          </a:xfrm>
        </p:spPr>
        <p:txBody>
          <a:bodyPr anchor="b">
            <a:normAutofit/>
          </a:bodyPr>
          <a:lstStyle/>
          <a:p>
            <a:r>
              <a:rPr lang="en-GB" sz="2500" b="1" kern="100">
                <a:effectLst/>
                <a:latin typeface="Times New Roman" panose="02020603050405020304" pitchFamily="18" charset="0"/>
                <a:ea typeface="Times New Roman" panose="02020603050405020304" pitchFamily="18" charset="0"/>
                <a:cs typeface="Vrinda" panose="020B0502040204020203" pitchFamily="34" charset="0"/>
              </a:rPr>
              <a:t>OPERATIONAL FACTORS- STAFFING AND RESOURCES</a:t>
            </a:r>
            <a:endParaRPr lang="en-US" sz="2500"/>
          </a:p>
        </p:txBody>
      </p:sp>
      <p:sp>
        <p:nvSpPr>
          <p:cNvPr id="9233" name="Rectangle 923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074063-8BD6-3E6C-4AEB-9BCF5E5F8DD7}"/>
              </a:ext>
            </a:extLst>
          </p:cNvPr>
          <p:cNvSpPr>
            <a:spLocks noGrp="1"/>
          </p:cNvSpPr>
          <p:nvPr>
            <p:ph idx="1"/>
          </p:nvPr>
        </p:nvSpPr>
        <p:spPr>
          <a:xfrm>
            <a:off x="1055715" y="2508105"/>
            <a:ext cx="5040285" cy="3632493"/>
          </a:xfrm>
        </p:spPr>
        <p:txBody>
          <a:bodyPr anchor="ctr">
            <a:normAutofit/>
          </a:bodyPr>
          <a:lstStyle/>
          <a:p>
            <a:pPr marL="342900" marR="0" lvl="0" indent="-342900">
              <a:buFont typeface="Symbol" panose="05050102010706020507" pitchFamily="18" charset="2"/>
              <a:buChar char=""/>
            </a:pPr>
            <a:r>
              <a:rPr lang="en-GB" sz="1100">
                <a:effectLst/>
                <a:latin typeface="Times New Roman" panose="02020603050405020304" pitchFamily="18" charset="0"/>
                <a:ea typeface="Calibri" panose="020F0502020204030204" pitchFamily="34" charset="0"/>
                <a:cs typeface="Vrinda" panose="020B0502040204020203" pitchFamily="34" charset="0"/>
              </a:rPr>
              <a:t>Staffing: Experienced event coordinator and manager, AV technicians, and workshop facilitators, followed by catering staff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100">
                <a:effectLst/>
                <a:latin typeface="Times New Roman" panose="02020603050405020304" pitchFamily="18" charset="0"/>
                <a:ea typeface="Calibri" panose="020F0502020204030204" pitchFamily="34" charset="0"/>
                <a:cs typeface="Vrinda" panose="020B0502040204020203" pitchFamily="34" charset="0"/>
              </a:rPr>
              <a:t>Resource allocation</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Catering facility: Buffet-style meal and refreshments options (George, 2021)</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Lighting and AV: high-quality projectors, microphones, and others</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Facilities: ample seating arrangements and parking spaces for attendees’ convenience (Adams, 2024)</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100">
                <a:effectLst/>
                <a:latin typeface="Times New Roman" panose="02020603050405020304" pitchFamily="18" charset="0"/>
                <a:ea typeface="Calibri" panose="020F0502020204030204" pitchFamily="34" charset="0"/>
                <a:cs typeface="Vrinda" panose="020B0502040204020203" pitchFamily="34" charset="0"/>
              </a:rPr>
              <a:t>Rationale for the choice of staffing and resources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These operational factors include staffing and resource allocation with a skilled staff team so that seamless execution can be fostered. </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While catering staff will provide delicious buffet meals and refreshments, the event coordinator and manager need to focus on resource allocation to ensure attendees’ convenience, thereby ensuring the overall success and sustainability of the event (Rogers and Wynn-Moylan, 2022).</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Aft>
                <a:spcPts val="800"/>
              </a:spcAft>
              <a:buFont typeface="Courier New" panose="02070309020205020404" pitchFamily="49" charset="0"/>
              <a:buChar char="o"/>
            </a:pPr>
            <a:r>
              <a:rPr lang="en-GB" sz="1100">
                <a:effectLst/>
                <a:latin typeface="Times New Roman" panose="02020603050405020304" pitchFamily="18" charset="0"/>
                <a:ea typeface="Calibri" panose="020F0502020204030204" pitchFamily="34" charset="0"/>
                <a:cs typeface="Vrinda" panose="020B0502040204020203" pitchFamily="34" charset="0"/>
              </a:rPr>
              <a:t>The venue will also provide seating arrangements and breakout rooms for workshops to ensure the mitigation of operational aspects, leading to more optimised event outcomes.</a:t>
            </a:r>
            <a:endParaRPr lang="en-US" sz="1100">
              <a:effectLst/>
              <a:latin typeface="Times New Roman" panose="02020603050405020304" pitchFamily="18" charset="0"/>
              <a:ea typeface="Calibri" panose="020F0502020204030204" pitchFamily="34" charset="0"/>
              <a:cs typeface="Vrinda" panose="020B0502040204020203" pitchFamily="34" charset="0"/>
            </a:endParaRPr>
          </a:p>
          <a:p>
            <a:endParaRPr lang="en-US" sz="1100"/>
          </a:p>
        </p:txBody>
      </p:sp>
      <p:pic>
        <p:nvPicPr>
          <p:cNvPr id="9220" name="Picture 4" descr="Equality, Equity, Diversity and Inclusion – making sense of the jargon |  Equasense">
            <a:extLst>
              <a:ext uri="{FF2B5EF4-FFF2-40B4-BE49-F238E27FC236}">
                <a16:creationId xmlns:a16="http://schemas.microsoft.com/office/drawing/2014/main" id="{BC0A0602-37CE-ABEE-F846-1AB0D2D173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46667" y="824945"/>
            <a:ext cx="4389120" cy="24798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9218" name="Picture 2" descr="Diversity, Equality &amp; Inclusion at Ohio Desk - Ohio Desk">
            <a:extLst>
              <a:ext uri="{FF2B5EF4-FFF2-40B4-BE49-F238E27FC236}">
                <a16:creationId xmlns:a16="http://schemas.microsoft.com/office/drawing/2014/main" id="{8028193B-BBCA-ACC2-C006-A268E1DDF8A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46667" y="3653166"/>
            <a:ext cx="4389120" cy="24249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7738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41BA1-53A3-9052-3A8E-C32D3DC140AA}"/>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ea typeface="Calibri" panose="020F0502020204030204" pitchFamily="34" charset="0"/>
                <a:cs typeface="Vrinda" panose="020B0502040204020203" pitchFamily="34" charset="0"/>
              </a:rPr>
              <a:t>FINANCIAL FACTORS AND FUNDING RESOURCES </a:t>
            </a:r>
            <a:endParaRPr lang="en-US" sz="8000" b="1" dirty="0"/>
          </a:p>
        </p:txBody>
      </p:sp>
      <p:sp>
        <p:nvSpPr>
          <p:cNvPr id="3" name="Content Placeholder 2">
            <a:extLst>
              <a:ext uri="{FF2B5EF4-FFF2-40B4-BE49-F238E27FC236}">
                <a16:creationId xmlns:a16="http://schemas.microsoft.com/office/drawing/2014/main" id="{BFA8CD43-FE84-FA13-B9D6-382593048DA9}"/>
              </a:ext>
            </a:extLst>
          </p:cNvPr>
          <p:cNvSpPr>
            <a:spLocks noGrp="1"/>
          </p:cNvSpPr>
          <p:nvPr>
            <p:ph idx="1"/>
          </p:nvPr>
        </p:nvSpPr>
        <p:spPr>
          <a:xfrm>
            <a:off x="745958" y="1870134"/>
            <a:ext cx="4804611" cy="4351338"/>
          </a:xfrm>
        </p:spPr>
        <p:txBody>
          <a:bodyPr>
            <a:normAutofit fontScale="92500"/>
          </a:bodyPr>
          <a:lstStyle/>
          <a:p>
            <a:pPr marL="342900" marR="0" lvl="0" indent="-342900" algn="just">
              <a:lnSpc>
                <a:spcPct val="100000"/>
              </a:lnSpc>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Vrinda" panose="020B0502040204020203" pitchFamily="34" charset="0"/>
              </a:rPr>
              <a:t>Total predicted profitability = (Earned Revenue – costs of event) = £52000-£24500 = £27500 </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00000"/>
              </a:lnSpc>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Vrinda" panose="020B0502040204020203" pitchFamily="34" charset="0"/>
              </a:rPr>
              <a:t>Funding Sources </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lnSpc>
                <a:spcPct val="100000"/>
              </a:lnSpc>
              <a:buFont typeface="Courier New" panose="02070309020205020404" pitchFamily="49" charset="0"/>
              <a:buChar char="o"/>
            </a:pPr>
            <a:r>
              <a:rPr lang="en-GB" sz="1200" dirty="0">
                <a:effectLst/>
                <a:latin typeface="Times New Roman" panose="02020603050405020304" pitchFamily="18" charset="0"/>
                <a:ea typeface="Calibri" panose="020F0502020204030204" pitchFamily="34" charset="0"/>
                <a:cs typeface="Vrinda" panose="020B0502040204020203" pitchFamily="34" charset="0"/>
              </a:rPr>
              <a:t>Primary source: Ticket sales and sponsorships with UK-based hospitality organisations and vendor stall revenues </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lnSpc>
                <a:spcPct val="100000"/>
              </a:lnSpc>
              <a:buFont typeface="Courier New" panose="02070309020205020404" pitchFamily="49" charset="0"/>
              <a:buChar char="o"/>
            </a:pPr>
            <a:r>
              <a:rPr lang="en-GB" sz="1200" dirty="0">
                <a:effectLst/>
                <a:latin typeface="Times New Roman" panose="02020603050405020304" pitchFamily="18" charset="0"/>
                <a:ea typeface="Calibri" panose="020F0502020204030204" pitchFamily="34" charset="0"/>
                <a:cs typeface="Vrinda" panose="020B0502040204020203" pitchFamily="34" charset="0"/>
              </a:rPr>
              <a:t>Additional Scopes: Promotional grants on diversity and inclusion initiatives </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00000"/>
              </a:lnSpc>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Vrinda" panose="020B0502040204020203" pitchFamily="34" charset="0"/>
              </a:rPr>
              <a:t>Analysis</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lnSpc>
                <a:spcPct val="100000"/>
              </a:lnSpc>
              <a:buFont typeface="Courier New" panose="02070309020205020404" pitchFamily="49" charset="0"/>
              <a:buChar char="o"/>
            </a:pPr>
            <a:r>
              <a:rPr lang="en-GB" sz="1200" dirty="0">
                <a:effectLst/>
                <a:latin typeface="Times New Roman" panose="02020603050405020304" pitchFamily="18" charset="0"/>
                <a:ea typeface="Calibri" panose="020F0502020204030204" pitchFamily="34" charset="0"/>
                <a:cs typeface="Vrinda" panose="020B0502040204020203" pitchFamily="34" charset="0"/>
              </a:rPr>
              <a:t>The current estimates of the financial plan, including the costs and revenues, showcase a total profitability of £27,500 with an estimated cost of £24,500 and a predicted revenue base of £52,000.</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lnSpc>
                <a:spcPct val="100000"/>
              </a:lnSpc>
              <a:buFont typeface="Courier New" panose="02070309020205020404" pitchFamily="49" charset="0"/>
              <a:buChar char="o"/>
            </a:pPr>
            <a:r>
              <a:rPr lang="en-GB" sz="1200" dirty="0">
                <a:effectLst/>
                <a:latin typeface="Times New Roman" panose="02020603050405020304" pitchFamily="18" charset="0"/>
                <a:ea typeface="Calibri" panose="020F0502020204030204" pitchFamily="34" charset="0"/>
                <a:cs typeface="Vrinda" panose="020B0502040204020203" pitchFamily="34" charset="0"/>
              </a:rPr>
              <a:t>While the revenue will primarily be generated from ticket sales and partnerships in the hospitality-based organisation, sales are expected to grow in the future with enriched financial sustainability at large (</a:t>
            </a:r>
            <a:r>
              <a:rPr lang="en-GB" sz="1200" dirty="0" err="1">
                <a:effectLst/>
                <a:latin typeface="Times New Roman" panose="02020603050405020304" pitchFamily="18" charset="0"/>
                <a:ea typeface="Calibri" panose="020F0502020204030204" pitchFamily="34" charset="0"/>
                <a:cs typeface="Vrinda" panose="020B0502040204020203" pitchFamily="34" charset="0"/>
              </a:rPr>
              <a:t>Calinaud</a:t>
            </a:r>
            <a:r>
              <a:rPr lang="en-GB" sz="1200" dirty="0">
                <a:effectLst/>
                <a:latin typeface="Times New Roman" panose="02020603050405020304" pitchFamily="18" charset="0"/>
                <a:ea typeface="Calibri" panose="020F0502020204030204" pitchFamily="34" charset="0"/>
                <a:cs typeface="Vrinda" panose="020B0502040204020203" pitchFamily="34" charset="0"/>
              </a:rPr>
              <a:t> </a:t>
            </a:r>
            <a:r>
              <a:rPr lang="en-GB" sz="12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200" dirty="0">
                <a:effectLst/>
                <a:latin typeface="Times New Roman" panose="02020603050405020304" pitchFamily="18" charset="0"/>
                <a:ea typeface="Calibri" panose="020F0502020204030204" pitchFamily="34" charset="0"/>
                <a:cs typeface="Vrinda" panose="020B0502040204020203" pitchFamily="34" charset="0"/>
              </a:rPr>
              <a:t> 2021).</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lnSpc>
                <a:spcPct val="100000"/>
              </a:lnSpc>
              <a:buFont typeface="Courier New" panose="02070309020205020404" pitchFamily="49" charset="0"/>
              <a:buChar char="o"/>
            </a:pPr>
            <a:r>
              <a:rPr lang="en-GB" sz="1200" dirty="0">
                <a:effectLst/>
                <a:latin typeface="Times New Roman" panose="02020603050405020304" pitchFamily="18" charset="0"/>
                <a:ea typeface="Calibri" panose="020F0502020204030204" pitchFamily="34" charset="0"/>
                <a:cs typeface="Vrinda" panose="020B0502040204020203" pitchFamily="34" charset="0"/>
              </a:rPr>
              <a:t>Therefore, it can be stated that this event will be a profitable event to a greater extent. Further, regarding the funding source, most of the revenue will come from ticket sales and vendor stalls in the event (Hayes </a:t>
            </a:r>
            <a:r>
              <a:rPr lang="en-GB" sz="12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200" dirty="0">
                <a:effectLst/>
                <a:latin typeface="Times New Roman" panose="02020603050405020304" pitchFamily="18" charset="0"/>
                <a:ea typeface="Calibri" panose="020F0502020204030204" pitchFamily="34" charset="0"/>
                <a:cs typeface="Vrinda" panose="020B0502040204020203" pitchFamily="34" charset="0"/>
              </a:rPr>
              <a:t> 2021).</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lgn="just">
              <a:lnSpc>
                <a:spcPct val="100000"/>
              </a:lnSpc>
              <a:spcAft>
                <a:spcPts val="800"/>
              </a:spcAft>
              <a:buFont typeface="Courier New" panose="02070309020205020404" pitchFamily="49" charset="0"/>
              <a:buChar char="o"/>
            </a:pPr>
            <a:r>
              <a:rPr lang="en-GB" sz="1200" dirty="0">
                <a:effectLst/>
                <a:latin typeface="Times New Roman" panose="02020603050405020304" pitchFamily="18" charset="0"/>
                <a:ea typeface="Calibri" panose="020F0502020204030204" pitchFamily="34" charset="0"/>
                <a:cs typeface="Vrinda" panose="020B0502040204020203" pitchFamily="34" charset="0"/>
              </a:rPr>
              <a:t>This further highlights the relevance of the event and its ensured success in the future.</a:t>
            </a:r>
            <a:endParaRPr lang="en-US" sz="12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nSpc>
                <a:spcPct val="100000"/>
              </a:lnSpc>
              <a:buNone/>
            </a:pPr>
            <a:endParaRPr lang="en-US" dirty="0"/>
          </a:p>
        </p:txBody>
      </p:sp>
      <p:graphicFrame>
        <p:nvGraphicFramePr>
          <p:cNvPr id="4" name="Table 3">
            <a:extLst>
              <a:ext uri="{FF2B5EF4-FFF2-40B4-BE49-F238E27FC236}">
                <a16:creationId xmlns:a16="http://schemas.microsoft.com/office/drawing/2014/main" id="{79852C38-3F43-ABFA-61AF-46EEE5F9268E}"/>
              </a:ext>
            </a:extLst>
          </p:cNvPr>
          <p:cNvGraphicFramePr>
            <a:graphicFrameLocks noGrp="1"/>
          </p:cNvGraphicFramePr>
          <p:nvPr>
            <p:extLst>
              <p:ext uri="{D42A27DB-BD31-4B8C-83A1-F6EECF244321}">
                <p14:modId xmlns:p14="http://schemas.microsoft.com/office/powerpoint/2010/main" val="1294287964"/>
              </p:ext>
            </p:extLst>
          </p:nvPr>
        </p:nvGraphicFramePr>
        <p:xfrm>
          <a:off x="5871009" y="2114387"/>
          <a:ext cx="5631180" cy="1931416"/>
        </p:xfrm>
        <a:graphic>
          <a:graphicData uri="http://schemas.openxmlformats.org/drawingml/2006/table">
            <a:tbl>
              <a:tblPr firstRow="1" firstCol="1" bandRow="1">
                <a:tableStyleId>{5C22544A-7EE6-4342-B048-85BDC9FD1C3A}</a:tableStyleId>
              </a:tblPr>
              <a:tblGrid>
                <a:gridCol w="4350404">
                  <a:extLst>
                    <a:ext uri="{9D8B030D-6E8A-4147-A177-3AD203B41FA5}">
                      <a16:colId xmlns:a16="http://schemas.microsoft.com/office/drawing/2014/main" val="3237445612"/>
                    </a:ext>
                  </a:extLst>
                </a:gridCol>
                <a:gridCol w="1280776">
                  <a:extLst>
                    <a:ext uri="{9D8B030D-6E8A-4147-A177-3AD203B41FA5}">
                      <a16:colId xmlns:a16="http://schemas.microsoft.com/office/drawing/2014/main" val="849071566"/>
                    </a:ext>
                  </a:extLst>
                </a:gridCol>
              </a:tblGrid>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Categories of expenditure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Costs in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1429465"/>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Rent of the venue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6000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4715516"/>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Catering costs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4000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9990446"/>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Marketing and promotional expenses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3000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1779963"/>
                  </a:ext>
                </a:extLst>
              </a:tr>
              <a:tr h="0">
                <a:tc>
                  <a:txBody>
                    <a:bodyPr/>
                    <a:lstStyle/>
                    <a:p>
                      <a:pPr marL="0" marR="0"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Remuneration of potential speakers </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3677784"/>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Staffing charges and resource allocation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4500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5648344"/>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Miscellaneous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2000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4603963"/>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Total Expenditure</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24500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0188445"/>
                  </a:ext>
                </a:extLst>
              </a:tr>
            </a:tbl>
          </a:graphicData>
        </a:graphic>
      </p:graphicFrame>
      <p:graphicFrame>
        <p:nvGraphicFramePr>
          <p:cNvPr id="5" name="Table 4">
            <a:extLst>
              <a:ext uri="{FF2B5EF4-FFF2-40B4-BE49-F238E27FC236}">
                <a16:creationId xmlns:a16="http://schemas.microsoft.com/office/drawing/2014/main" id="{A7379279-712A-B51A-4C3E-AF3CA24DDDAC}"/>
              </a:ext>
            </a:extLst>
          </p:cNvPr>
          <p:cNvGraphicFramePr>
            <a:graphicFrameLocks noGrp="1"/>
          </p:cNvGraphicFramePr>
          <p:nvPr>
            <p:extLst>
              <p:ext uri="{D42A27DB-BD31-4B8C-83A1-F6EECF244321}">
                <p14:modId xmlns:p14="http://schemas.microsoft.com/office/powerpoint/2010/main" val="669162738"/>
              </p:ext>
            </p:extLst>
          </p:nvPr>
        </p:nvGraphicFramePr>
        <p:xfrm>
          <a:off x="5871009" y="4220876"/>
          <a:ext cx="5631180" cy="1207135"/>
        </p:xfrm>
        <a:graphic>
          <a:graphicData uri="http://schemas.openxmlformats.org/drawingml/2006/table">
            <a:tbl>
              <a:tblPr firstRow="1" firstCol="1" bandRow="1">
                <a:tableStyleId>{5C22544A-7EE6-4342-B048-85BDC9FD1C3A}</a:tableStyleId>
              </a:tblPr>
              <a:tblGrid>
                <a:gridCol w="4350404">
                  <a:extLst>
                    <a:ext uri="{9D8B030D-6E8A-4147-A177-3AD203B41FA5}">
                      <a16:colId xmlns:a16="http://schemas.microsoft.com/office/drawing/2014/main" val="3960126682"/>
                    </a:ext>
                  </a:extLst>
                </a:gridCol>
                <a:gridCol w="1280776">
                  <a:extLst>
                    <a:ext uri="{9D8B030D-6E8A-4147-A177-3AD203B41FA5}">
                      <a16:colId xmlns:a16="http://schemas.microsoft.com/office/drawing/2014/main" val="497786914"/>
                    </a:ext>
                  </a:extLst>
                </a:gridCol>
              </a:tblGrid>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Earnings categories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Amount in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7893120"/>
                  </a:ext>
                </a:extLst>
              </a:tr>
              <a:tr h="0">
                <a:tc>
                  <a:txBody>
                    <a:bodyPr/>
                    <a:lstStyle/>
                    <a:p>
                      <a:pPr marL="0" marR="0"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Sale of tickets</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40000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39237208"/>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Sponsorships of events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8000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5663273"/>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Stalls of vendors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4000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18722929"/>
                  </a:ext>
                </a:extLst>
              </a:tr>
              <a:tr h="0">
                <a:tc>
                  <a:txBody>
                    <a:bodyPr/>
                    <a:lstStyle/>
                    <a:p>
                      <a:pPr marL="0" marR="0"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Total Revenue</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52000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5486373"/>
                  </a:ext>
                </a:extLst>
              </a:tr>
            </a:tbl>
          </a:graphicData>
        </a:graphic>
      </p:graphicFrame>
    </p:spTree>
    <p:extLst>
      <p:ext uri="{BB962C8B-B14F-4D97-AF65-F5344CB8AC3E}">
        <p14:creationId xmlns:p14="http://schemas.microsoft.com/office/powerpoint/2010/main" val="3027604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4" name="Group 2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5" name="Rectangle 24">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8" name="Freeform: Shape 27">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0" name="Rectangle 2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1B4C94E-E119-E46A-E590-758FD0226DAC}"/>
              </a:ext>
            </a:extLst>
          </p:cNvPr>
          <p:cNvSpPr>
            <a:spLocks noGrp="1"/>
          </p:cNvSpPr>
          <p:nvPr>
            <p:ph type="title"/>
          </p:nvPr>
        </p:nvSpPr>
        <p:spPr>
          <a:xfrm>
            <a:off x="1143000" y="990599"/>
            <a:ext cx="9906000" cy="685800"/>
          </a:xfrm>
        </p:spPr>
        <p:txBody>
          <a:bodyPr anchor="t">
            <a:normAutofit/>
          </a:bodyPr>
          <a:lstStyle/>
          <a:p>
            <a:pPr algn="ctr"/>
            <a:r>
              <a:rPr lang="en-GB" sz="4000" b="1" kern="0" dirty="0">
                <a:effectLst/>
                <a:latin typeface="Times New Roman" panose="02020603050405020304" pitchFamily="18" charset="0"/>
                <a:ea typeface="Calibri" panose="020F0502020204030204" pitchFamily="34" charset="0"/>
                <a:cs typeface="Vrinda" panose="020B0502040204020203" pitchFamily="34" charset="0"/>
              </a:rPr>
              <a:t>CONCLUSION </a:t>
            </a:r>
            <a:endParaRPr lang="en-US" sz="4000" b="1" dirty="0"/>
          </a:p>
        </p:txBody>
      </p:sp>
      <p:graphicFrame>
        <p:nvGraphicFramePr>
          <p:cNvPr id="5" name="Content Placeholder 2">
            <a:extLst>
              <a:ext uri="{FF2B5EF4-FFF2-40B4-BE49-F238E27FC236}">
                <a16:creationId xmlns:a16="http://schemas.microsoft.com/office/drawing/2014/main" id="{D120B993-AD18-5C60-FDA5-F1790E2C003E}"/>
              </a:ext>
            </a:extLst>
          </p:cNvPr>
          <p:cNvGraphicFramePr>
            <a:graphicFrameLocks noGrp="1"/>
          </p:cNvGraphicFramePr>
          <p:nvPr>
            <p:ph idx="1"/>
            <p:extLst>
              <p:ext uri="{D42A27DB-BD31-4B8C-83A1-F6EECF244321}">
                <p14:modId xmlns:p14="http://schemas.microsoft.com/office/powerpoint/2010/main" val="4810404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5972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3BC57-C102-1CBF-C5A6-DA67EFAE14B7}"/>
              </a:ext>
            </a:extLst>
          </p:cNvPr>
          <p:cNvSpPr>
            <a:spLocks noGrp="1"/>
          </p:cNvSpPr>
          <p:nvPr>
            <p:ph type="title"/>
          </p:nvPr>
        </p:nvSpPr>
        <p:spPr/>
        <p:txBody>
          <a:bodyPr>
            <a:normAutofit/>
          </a:bodyPr>
          <a:lstStyle/>
          <a:p>
            <a:pPr algn="ctr"/>
            <a:r>
              <a:rPr lang="en-GB" sz="4800" b="1" kern="0">
                <a:effectLst/>
                <a:latin typeface="Times New Roman" panose="02020603050405020304" pitchFamily="18" charset="0"/>
                <a:ea typeface="Calibri" panose="020F0502020204030204" pitchFamily="34" charset="0"/>
                <a:cs typeface="Vrinda" panose="020B0502040204020203" pitchFamily="34" charset="0"/>
              </a:rPr>
              <a:t>REFERENCES</a:t>
            </a:r>
            <a:endParaRPr lang="en-US" sz="9600" b="1" dirty="0"/>
          </a:p>
        </p:txBody>
      </p:sp>
      <p:graphicFrame>
        <p:nvGraphicFramePr>
          <p:cNvPr id="5" name="Content Placeholder 2">
            <a:extLst>
              <a:ext uri="{FF2B5EF4-FFF2-40B4-BE49-F238E27FC236}">
                <a16:creationId xmlns:a16="http://schemas.microsoft.com/office/drawing/2014/main" id="{8474E8CA-ABA8-2FBD-4403-DD91580D0E3D}"/>
              </a:ext>
            </a:extLst>
          </p:cNvPr>
          <p:cNvGraphicFramePr>
            <a:graphicFrameLocks noGrp="1"/>
          </p:cNvGraphicFramePr>
          <p:nvPr>
            <p:ph idx="1"/>
            <p:extLst>
              <p:ext uri="{D42A27DB-BD31-4B8C-83A1-F6EECF244321}">
                <p14:modId xmlns:p14="http://schemas.microsoft.com/office/powerpoint/2010/main" val="31526626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4791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TotalTime>
  <Words>2485</Words>
  <Application>Microsoft Office PowerPoint</Application>
  <PresentationFormat>Widescreen</PresentationFormat>
  <Paragraphs>170</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Calibri</vt:lpstr>
      <vt:lpstr>Courier New</vt:lpstr>
      <vt:lpstr>Symbol</vt:lpstr>
      <vt:lpstr>Times New Roman</vt:lpstr>
      <vt:lpstr>Office Theme</vt:lpstr>
      <vt:lpstr>EMPOWERING INCLUSIVE LEADERSHIP: A CONFERENCE ON EQUALITY, DIVERSITY, AND INCLUSION IN THE HOSPITALITY SECTOR</vt:lpstr>
      <vt:lpstr>TABLE OF CONTENT</vt:lpstr>
      <vt:lpstr>INTRODUCTION</vt:lpstr>
      <vt:lpstr>EVENT CONTENT AND CONTEXT </vt:lpstr>
      <vt:lpstr>OBJECTIVE OF THE EVENT </vt:lpstr>
      <vt:lpstr>MARKET FACTORS -TARGET MARKET </vt:lpstr>
      <vt:lpstr>MARKET FACTORS - DEMAND AND SUPPLY </vt:lpstr>
      <vt:lpstr>MARKETING STRATEGIES </vt:lpstr>
      <vt:lpstr>OPERATIONAL FACTORS- VENUE </vt:lpstr>
      <vt:lpstr>OPERATIONAL FACTORS- STAFFING AND RESOURCES</vt:lpstr>
      <vt:lpstr>FINANCIAL FACTORS AND FUNDING RESOURCES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_user_ _user_</dc:creator>
  <cp:lastModifiedBy>Lavinia Maria Curtean (2232073)</cp:lastModifiedBy>
  <cp:revision>6</cp:revision>
  <dcterms:created xsi:type="dcterms:W3CDTF">2025-01-29T04:27:26Z</dcterms:created>
  <dcterms:modified xsi:type="dcterms:W3CDTF">2025-02-03T19:26:43Z</dcterms:modified>
</cp:coreProperties>
</file>