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258" r:id="rId5"/>
    <p:sldId id="362" r:id="rId6"/>
    <p:sldId id="397" r:id="rId7"/>
    <p:sldId id="399" r:id="rId8"/>
    <p:sldId id="438" r:id="rId9"/>
    <p:sldId id="400" r:id="rId10"/>
    <p:sldId id="401" r:id="rId11"/>
    <p:sldId id="439" r:id="rId12"/>
    <p:sldId id="404" r:id="rId13"/>
    <p:sldId id="440" r:id="rId14"/>
    <p:sldId id="407" r:id="rId15"/>
    <p:sldId id="441" r:id="rId16"/>
    <p:sldId id="442" r:id="rId17"/>
    <p:sldId id="410" r:id="rId18"/>
    <p:sldId id="411" r:id="rId19"/>
    <p:sldId id="416" r:id="rId20"/>
    <p:sldId id="443" r:id="rId21"/>
    <p:sldId id="444" r:id="rId22"/>
    <p:sldId id="426" r:id="rId23"/>
    <p:sldId id="427" r:id="rId24"/>
    <p:sldId id="446" r:id="rId25"/>
    <p:sldId id="428" r:id="rId26"/>
    <p:sldId id="429" r:id="rId27"/>
    <p:sldId id="432" r:id="rId28"/>
    <p:sldId id="437" r:id="rId29"/>
    <p:sldId id="422" r:id="rId30"/>
    <p:sldId id="398" r:id="rId31"/>
    <p:sldId id="445" r:id="rId32"/>
    <p:sldId id="447" r:id="rId33"/>
    <p:sldId id="396" r:id="rId3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16" autoAdjust="0"/>
    <p:restoredTop sz="89020" autoAdjust="0"/>
  </p:normalViewPr>
  <p:slideViewPr>
    <p:cSldViewPr>
      <p:cViewPr varScale="1">
        <p:scale>
          <a:sx n="101" d="100"/>
          <a:sy n="101" d="100"/>
        </p:scale>
        <p:origin x="1788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C39C8C-960E-678C-9F37-A7AA8B16473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3583F9-0F33-601C-1FE6-ABDE47C4092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F542DAD-17F7-49A9-A27E-3B413E9706D0}" type="datetimeFigureOut">
              <a:rPr lang="en-GB"/>
              <a:pPr>
                <a:defRPr/>
              </a:pPr>
              <a:t>19/07/2024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09518B-98CB-746F-C6A5-997DE27814E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8DEFEE-DB53-86EC-B783-91B3D494984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2AD375B-228C-4218-94D2-A7EDA55A97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70DD32C-F9F6-92ED-2151-66E598BDFE5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691F50-8093-89D8-8467-FA980A6C064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F713848-5013-4033-972E-376C076C4A19}" type="datetimeFigureOut">
              <a:rPr lang="en-GB"/>
              <a:pPr>
                <a:defRPr/>
              </a:pPr>
              <a:t>19/07/2024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B165417-E21E-F848-7279-D4CBE2D0142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DCA0C56-4FC9-BF66-25B9-C693400F07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948CF0-6797-C71F-CA39-AD427EB078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0BE788-99A2-479B-5B30-31DF9DC99B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0BD8BC0-87CE-440D-A0B9-F7F7D20C29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A9F64-DD2D-2D88-6D12-15857748B3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6439D-F150-4791-9CF4-27A414B2FEB9}" type="datetimeFigureOut">
              <a:rPr lang="en-GB"/>
              <a:pPr>
                <a:defRPr/>
              </a:pPr>
              <a:t>19/07/2024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BDFF67-F1BD-6438-42FE-907BE5669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72609-CF09-6F26-6D7B-656EE1C26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7EF2B-CA19-4D11-A296-06FB0E52FC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41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081B9-0C31-CB1A-C8DC-36883F0AB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A1E5E-0F77-42E4-ACAA-A6806E5BC445}" type="datetimeFigureOut">
              <a:rPr lang="en-GB"/>
              <a:pPr>
                <a:defRPr/>
              </a:pPr>
              <a:t>19/07/2024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249D4-DEEC-B4BF-9265-D4CC0D42C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BC89D-97F0-4B16-BE8A-9FE369433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E76EC-E44A-471F-AE28-F0C85771F2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522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B4799-7006-726D-0827-A984F3D73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5748A-45F6-44E4-A647-32D9C8CFA7ED}" type="datetimeFigureOut">
              <a:rPr lang="en-GB"/>
              <a:pPr>
                <a:defRPr/>
              </a:pPr>
              <a:t>19/07/2024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BADB9F5-FB71-EB84-F4ED-9A248718805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75B2E-22BA-4AB7-AD15-2FA04C111F4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542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4B34F0-0DF2-F69F-482A-450B16C09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D1EFD-0467-44B8-82C2-AD11409B9C74}" type="datetimeFigureOut">
              <a:rPr lang="en-GB"/>
              <a:pPr>
                <a:defRPr/>
              </a:pPr>
              <a:t>19/07/2024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CD02F0-C6A9-1BCA-BAF0-F289D43BE2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1BFCD-E930-449F-87F7-92B7AFCD1BC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4836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7227601-11F2-C677-1BF7-ED62BB279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5B4FC-7FC4-4245-8395-0D77A7D05838}" type="datetimeFigureOut">
              <a:rPr lang="en-GB"/>
              <a:pPr>
                <a:defRPr/>
              </a:pPr>
              <a:t>19/07/2024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A34E88C-B448-28FC-5372-3B5F31095F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8DD8B-3309-4AFF-98A7-435246B1632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820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4A1253-F4D5-3C31-C7D6-C0B0A74ED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0F3674-7FFE-4EA4-9EAD-C9DADB977A03}" type="datetimeFigureOut">
              <a:rPr lang="en-GB"/>
              <a:pPr>
                <a:defRPr/>
              </a:pPr>
              <a:t>19/07/2024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0D99FEE1-CDED-BA0D-E9E3-E6AEB4705A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C9224-1D76-4D72-A868-F256DA574C7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171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B21B441-2E4D-FD57-97CE-D21093D28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9D8F7-FAE6-4F4C-A1E6-C1B7363F60A1}" type="datetimeFigureOut">
              <a:rPr lang="en-GB"/>
              <a:pPr>
                <a:defRPr/>
              </a:pPr>
              <a:t>19/07/2024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0F298EB-3A5F-14F5-6C9A-26EA03DF66F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18033-5459-4D62-9B1D-245B28B0B02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468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4695025-A87D-199D-1AA9-66BB7AE46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2A5DB-0776-4E55-B55F-71021E2A610A}" type="datetimeFigureOut">
              <a:rPr lang="en-GB"/>
              <a:pPr>
                <a:defRPr/>
              </a:pPr>
              <a:t>19/07/2024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FD1C1-A75F-9937-12E6-1F885C9581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F8B6A-FE15-4DA1-8594-5FFD580E690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508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4A0D927-8821-37E8-CB0B-1721B896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0CB9F-7EC2-403F-A404-1FA898E3F214}" type="datetimeFigureOut">
              <a:rPr lang="en-GB"/>
              <a:pPr>
                <a:defRPr/>
              </a:pPr>
              <a:t>19/07/2024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61D448-531B-B9A9-CD6C-DEB3EF617B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47CA9-708C-4D6F-A06D-0CBB5D6C0E3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1454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2FC47A-180D-5EB8-4465-0BF3E18EA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0C2A5-C19E-42F5-AC77-D6F8BF32138E}" type="datetimeFigureOut">
              <a:rPr lang="en-GB"/>
              <a:pPr>
                <a:defRPr/>
              </a:pPr>
              <a:t>19/07/2024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5144BBC-3A01-788C-17FA-B751168D4F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9C01C-6C79-4339-A279-A161EEB23B4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991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6A927-EA28-FDD7-A3A2-276B343C2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852F4-C03A-4ADB-9F4F-459D4C88D0D0}" type="datetimeFigureOut">
              <a:rPr lang="en-GB"/>
              <a:pPr>
                <a:defRPr/>
              </a:pPr>
              <a:t>19/07/2024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05B5DC9-1D74-8FD0-A4B8-166D3F9E6B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EFDE02-3748-460E-B599-6EA187EB66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355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FBECC5D-6F0E-B5F6-A367-7C32FFEF52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6CFA415-4939-EFC4-07C9-B06B61C467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AA20F-4ED5-407A-D286-7F3F31898C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FA5C3D-60E0-4969-B112-DF8C719C4059}" type="datetimeFigureOut">
              <a:rPr lang="en-GB"/>
              <a:pPr>
                <a:defRPr/>
              </a:pPr>
              <a:t>19/07/2024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09EDAB-D6E0-7BF8-110B-68CA17E2AB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17EE93E-4B7C-4270-A05F-682ECE45E8D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7" r:id="rId1"/>
    <p:sldLayoutId id="2147483958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8oGEK2BXpM?feature=oembed" TargetMode="External"/><Relationship Id="rId4" Type="http://schemas.openxmlformats.org/officeDocument/2006/relationships/hyperlink" Target="https://www.youtube.com/watch?v=l8oGEK2BXpM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aranbarrycoaching.com/limiting-beliefs-quiz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1_NkXgAK1g?feature=oembed" TargetMode="External"/><Relationship Id="rId4" Type="http://schemas.openxmlformats.org/officeDocument/2006/relationships/hyperlink" Target="https://www.youtube.com/watch?v=71_NkXgAK1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8F54FF8-85C7-3765-8C92-436C5BF6AE9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5650" y="1484313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3600" b="1">
                <a:solidFill>
                  <a:schemeClr val="bg1"/>
                </a:solidFill>
                <a:cs typeface="Arial" panose="020B0604020202020204" pitchFamily="34" charset="0"/>
              </a:rPr>
              <a:t>Changemakers: Building your Personal Brand for Sustainable Employment (BMHP5015_LON)</a:t>
            </a:r>
          </a:p>
        </p:txBody>
      </p:sp>
      <p:sp>
        <p:nvSpPr>
          <p:cNvPr id="6147" name="TextBox 4">
            <a:extLst>
              <a:ext uri="{FF2B5EF4-FFF2-40B4-BE49-F238E27FC236}">
                <a16:creationId xmlns:a16="http://schemas.microsoft.com/office/drawing/2014/main" id="{3DF9BC9A-9575-2498-F8A0-D56B50BF47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500438"/>
            <a:ext cx="8785225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u="sng" dirty="0">
                <a:solidFill>
                  <a:schemeClr val="bg1"/>
                </a:solidFill>
                <a:cs typeface="Arial" panose="020B0604020202020204" pitchFamily="34" charset="0"/>
              </a:rPr>
              <a:t>Week 7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Unit 4-Topic 1: Future me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Unit 4 -Topic 2: Passion and perseverance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8FA76E0A-28E4-A7CB-BE8B-154B29C4D8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Lesson Objectives 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4A0B5025-8647-6DE1-1871-008F3CD0C1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552" y="1628800"/>
            <a:ext cx="8229600" cy="391636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Discuss why people want to study</a:t>
            </a:r>
          </a:p>
          <a:p>
            <a:pPr eaLnBrk="1" hangingPunct="1">
              <a:defRPr/>
            </a:pPr>
            <a:r>
              <a:rPr lang="en-GB" altLang="en-US" dirty="0"/>
              <a:t>Discuss limiting beliefs</a:t>
            </a:r>
          </a:p>
          <a:p>
            <a:pPr eaLnBrk="1" hangingPunct="1">
              <a:defRPr/>
            </a:pPr>
            <a:r>
              <a:rPr lang="en-GB" altLang="en-US" dirty="0"/>
              <a:t>Overcoming limiting beliefs</a:t>
            </a:r>
          </a:p>
          <a:p>
            <a:pPr eaLnBrk="1" hangingPunct="1">
              <a:defRPr/>
            </a:pPr>
            <a:r>
              <a:rPr lang="en-GB" altLang="en-US" dirty="0"/>
              <a:t>Discuss Grit </a:t>
            </a:r>
          </a:p>
          <a:p>
            <a:pPr eaLnBrk="1" hangingPunct="1">
              <a:defRPr/>
            </a:pPr>
            <a:r>
              <a:rPr lang="en-GB" altLang="en-US" dirty="0"/>
              <a:t>Understand Dealing with failure</a:t>
            </a:r>
          </a:p>
          <a:p>
            <a:pPr eaLnBrk="1" hangingPunct="1">
              <a:defRPr/>
            </a:pPr>
            <a:r>
              <a:rPr lang="en-GB" altLang="en-US" dirty="0"/>
              <a:t>Discuss source of resilience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BFD6DD72-53C9-B8C7-CDFB-565BCFE7E9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Why do people want to study?</a:t>
            </a:r>
          </a:p>
        </p:txBody>
      </p:sp>
      <p:pic>
        <p:nvPicPr>
          <p:cNvPr id="8195" name="Content Placeholder 1">
            <a:extLst>
              <a:ext uri="{FF2B5EF4-FFF2-40B4-BE49-F238E27FC236}">
                <a16:creationId xmlns:a16="http://schemas.microsoft.com/office/drawing/2014/main" id="{DA630B2A-3733-FF36-EA33-0E12D6A4EF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97100" y="1827213"/>
            <a:ext cx="4749800" cy="3203575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D9570F42-B122-0C78-9F9E-7DEE7534EC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b="1"/>
              <a:t>Why do people want to study?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118479-AAD2-1D24-4AC2-54DDA02181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967" y="1124744"/>
            <a:ext cx="8362066" cy="446674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A820D995-39C2-3DFB-A7D7-A5C5D94E3D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sz="3600" b="1"/>
              <a:t>Why people want to study health and social care?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8808CBC-DDB7-A53F-D021-F8A44FBC96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196975"/>
            <a:ext cx="8229600" cy="3095625"/>
          </a:xfrm>
        </p:spPr>
        <p:txBody>
          <a:bodyPr/>
          <a:lstStyle/>
          <a:p>
            <a:r>
              <a:rPr lang="en-GB" altLang="en-US" sz="2400" dirty="0"/>
              <a:t>It is a rewarding profession where you can have a positive influence on the lives of other people.</a:t>
            </a:r>
          </a:p>
          <a:p>
            <a:r>
              <a:rPr lang="en-GB" altLang="en-US" sz="2400" dirty="0"/>
              <a:t>You can find your position and be led into a variety of different roles.</a:t>
            </a:r>
          </a:p>
          <a:p>
            <a:r>
              <a:rPr lang="en-GB" altLang="en-US" sz="2400" dirty="0"/>
              <a:t>It is a constantly growing sector that is changing with new technology and scientific developments.</a:t>
            </a:r>
          </a:p>
          <a:p>
            <a:r>
              <a:rPr lang="en-GB" altLang="en-US" sz="2400" dirty="0"/>
              <a:t>You can learn how to provide the best possible care as a health and social care professional.</a:t>
            </a:r>
          </a:p>
          <a:p>
            <a:r>
              <a:rPr lang="en-GB" altLang="en-US" sz="2400" dirty="0"/>
              <a:t>You can gain transferable skills that are required in many industries. </a:t>
            </a:r>
          </a:p>
          <a:p>
            <a:pPr marL="457200" lvl="1" indent="0" algn="r">
              <a:buFont typeface="Arial" panose="020B0604020202020204" pitchFamily="34" charset="0"/>
              <a:buNone/>
            </a:pPr>
            <a:r>
              <a:rPr lang="en-GB" altLang="en-US" sz="1200" dirty="0"/>
              <a:t>                                                                                  (Entwistle, Cribb, and Owens, 2018.) </a:t>
            </a:r>
            <a:endParaRPr lang="en-GB" alt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854E3851-BA85-4374-4263-7FB281C5C0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b="1"/>
              <a:t>Option for studying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B2BA02-FF07-F29E-4093-B06862DCB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44824"/>
            <a:ext cx="8165855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204A92EE-6646-4ECF-9B65-B84247E5EE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r>
              <a:rPr lang="en-GB" altLang="en-US" b="1"/>
              <a:t>Where can you study?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457CC1-F389-6C7D-FCA7-5AADCF24A5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114500"/>
            <a:ext cx="8227646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C41F23E-878A-96FA-04C1-A8EFF39BC4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Individual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50CAB-3E07-7F3E-58B6-F2F74E6C9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What does limiting beliefs mean?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>
                <a:solidFill>
                  <a:srgbClr val="0070C0"/>
                </a:solidFill>
              </a:rPr>
              <a:t>Write your ideas on this week’s Forum on Moodle.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1B0100A-FA5A-11A9-A86E-52EEA10736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3863" y="260350"/>
            <a:ext cx="8229600" cy="346075"/>
          </a:xfrm>
        </p:spPr>
        <p:txBody>
          <a:bodyPr/>
          <a:lstStyle/>
          <a:p>
            <a:r>
              <a:rPr lang="en-GB" altLang="en-US" sz="3600" b="1"/>
              <a:t>What does limiting beliefs mean?</a:t>
            </a:r>
          </a:p>
        </p:txBody>
      </p:sp>
      <p:sp>
        <p:nvSpPr>
          <p:cNvPr id="14339" name="Content Placeholder 1">
            <a:extLst>
              <a:ext uri="{FF2B5EF4-FFF2-40B4-BE49-F238E27FC236}">
                <a16:creationId xmlns:a16="http://schemas.microsoft.com/office/drawing/2014/main" id="{C304B848-87D1-003F-BE7E-C2AA94B634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23863" y="765175"/>
            <a:ext cx="8229600" cy="3916363"/>
          </a:xfrm>
        </p:spPr>
        <p:txBody>
          <a:bodyPr/>
          <a:lstStyle/>
          <a:p>
            <a:r>
              <a:rPr lang="en-GB" altLang="en-US" sz="2400" dirty="0"/>
              <a:t>Limiting beliefs are those thoughts or convictions that one holds, often subconsciously, which limit their actions and potential. </a:t>
            </a:r>
          </a:p>
          <a:p>
            <a:r>
              <a:rPr lang="en-GB" altLang="en-US" sz="2400" dirty="0"/>
              <a:t>They are beliefs that constrain us in some way, just by believing them, we think, do, or say the things that they prevent. </a:t>
            </a:r>
          </a:p>
          <a:p>
            <a:r>
              <a:rPr lang="en-GB" altLang="en-US" sz="2400" dirty="0"/>
              <a:t>These can be beliefs about ourselves, others, or the world, such as “I’m not good enough” or “I can’t succeed.”</a:t>
            </a:r>
          </a:p>
          <a:p>
            <a:r>
              <a:rPr lang="en-GB" altLang="en-US" sz="2400" dirty="0"/>
              <a:t>Recognising and challenging these beliefs can lead to personal growth and greater success.</a:t>
            </a:r>
          </a:p>
        </p:txBody>
      </p:sp>
      <p:sp>
        <p:nvSpPr>
          <p:cNvPr id="14340" name="TextBox 3">
            <a:extLst>
              <a:ext uri="{FF2B5EF4-FFF2-40B4-BE49-F238E27FC236}">
                <a16:creationId xmlns:a16="http://schemas.microsoft.com/office/drawing/2014/main" id="{9759DAEA-496A-DB09-2F8B-17ABBC446B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4488" y="5229225"/>
            <a:ext cx="32400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algn="r"/>
            <a:r>
              <a:rPr lang="en-GB" altLang="en-US" dirty="0"/>
              <a:t>(Meadows, 2015)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DDF267D-8838-27A6-0E2C-FE042D1103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Recognising limited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18704-CAAB-64C4-F42A-2C47077A7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620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b="1" dirty="0"/>
              <a:t>Pause, stop and reflect </a:t>
            </a:r>
          </a:p>
          <a:p>
            <a:pPr>
              <a:defRPr/>
            </a:pPr>
            <a:r>
              <a:rPr lang="en-GB" sz="2800" dirty="0"/>
              <a:t>If you feel fear or resistance about an activity, </a:t>
            </a:r>
            <a:r>
              <a:rPr lang="en-GB" sz="2800" b="1" dirty="0"/>
              <a:t>pause.</a:t>
            </a:r>
            <a:r>
              <a:rPr lang="en-GB" sz="2800" dirty="0"/>
              <a:t> </a:t>
            </a:r>
          </a:p>
          <a:p>
            <a:pPr>
              <a:defRPr/>
            </a:pPr>
            <a:r>
              <a:rPr lang="en-GB" sz="2800" dirty="0"/>
              <a:t>Become aware that you’re in ‘low-mood thinking’. </a:t>
            </a:r>
          </a:p>
          <a:p>
            <a:pPr>
              <a:defRPr/>
            </a:pPr>
            <a:r>
              <a:rPr lang="en-GB" sz="2800" dirty="0"/>
              <a:t>Understand your thoughts are not the truth Write down your thoughts. Try and identify the stories or ‘lies’ you’re telling yourself.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59B2B98B-E1CC-69BB-A885-CBEAD8D44C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48264" y="5229225"/>
            <a:ext cx="171631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algn="r"/>
            <a:r>
              <a:rPr lang="en-GB" altLang="en-US" sz="1600" dirty="0"/>
              <a:t>(Meadows, 2015)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57995715-5D7F-6625-BBA2-A6B745AFFF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64455"/>
          </a:xfrm>
        </p:spPr>
        <p:txBody>
          <a:bodyPr/>
          <a:lstStyle/>
          <a:p>
            <a:r>
              <a:rPr lang="en-GB" altLang="en-US" sz="3600" b="1" dirty="0"/>
              <a:t>How do you know if you have limiting beliefs</a:t>
            </a:r>
          </a:p>
        </p:txBody>
      </p:sp>
      <p:sp>
        <p:nvSpPr>
          <p:cNvPr id="16387" name="Content Placeholder 1">
            <a:extLst>
              <a:ext uri="{FF2B5EF4-FFF2-40B4-BE49-F238E27FC236}">
                <a16:creationId xmlns:a16="http://schemas.microsoft.com/office/drawing/2014/main" id="{CAB9CD63-7828-02A6-A2E4-8B90A4D9830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0942" y="1374973"/>
            <a:ext cx="8229600" cy="39179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dirty="0"/>
              <a:t>Here are a few signs that might indicate you have limiting beliefs:</a:t>
            </a:r>
          </a:p>
          <a:p>
            <a:r>
              <a:rPr lang="en-GB" altLang="en-US" sz="2400" b="1" dirty="0"/>
              <a:t>Self-doubt</a:t>
            </a:r>
            <a:r>
              <a:rPr lang="en-GB" altLang="en-US" sz="2400" dirty="0"/>
              <a:t>: Constantly doubting your abilities or worth.</a:t>
            </a:r>
          </a:p>
          <a:p>
            <a:r>
              <a:rPr lang="en-GB" altLang="en-US" sz="2400" b="1" dirty="0"/>
              <a:t>Envy</a:t>
            </a:r>
            <a:r>
              <a:rPr lang="en-GB" altLang="en-US" sz="2400" dirty="0"/>
              <a:t>: Feeling resentful when others succeed.</a:t>
            </a:r>
          </a:p>
          <a:p>
            <a:r>
              <a:rPr lang="en-GB" altLang="en-US" sz="2400" b="1" dirty="0"/>
              <a:t>Defensiveness</a:t>
            </a:r>
            <a:r>
              <a:rPr lang="en-GB" altLang="en-US" sz="2400" dirty="0"/>
              <a:t>: Getting quickly defensive when someone questions your abilities or beliefs.</a:t>
            </a:r>
          </a:p>
          <a:p>
            <a:r>
              <a:rPr lang="en-GB" altLang="en-US" sz="2400" b="1" dirty="0"/>
              <a:t>Excuses</a:t>
            </a:r>
            <a:r>
              <a:rPr lang="en-GB" altLang="en-US" sz="2400" dirty="0"/>
              <a:t>: Making excuses for not pursuing goals or taking on new challenges.</a:t>
            </a:r>
          </a:p>
          <a:p>
            <a:r>
              <a:rPr lang="en-GB" altLang="en-US" sz="2400" b="1" dirty="0"/>
              <a:t>Stagnation</a:t>
            </a:r>
            <a:r>
              <a:rPr lang="en-GB" altLang="en-US" sz="2400" dirty="0"/>
              <a:t>: Feeling stuck in life or career without progression.</a:t>
            </a:r>
          </a:p>
        </p:txBody>
      </p:sp>
      <p:sp>
        <p:nvSpPr>
          <p:cNvPr id="16388" name="TextBox 3">
            <a:extLst>
              <a:ext uri="{FF2B5EF4-FFF2-40B4-BE49-F238E27FC236}">
                <a16:creationId xmlns:a16="http://schemas.microsoft.com/office/drawing/2014/main" id="{B8DBC191-9540-02DA-7556-2FCE356712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9359" y="5301208"/>
            <a:ext cx="2404641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sz="1400" dirty="0"/>
              <a:t>(</a:t>
            </a:r>
            <a:r>
              <a:rPr lang="en-GB" altLang="en-US" sz="1400" dirty="0" err="1"/>
              <a:t>Bermingham</a:t>
            </a:r>
            <a:r>
              <a:rPr lang="en-GB" altLang="en-US" sz="1400" dirty="0"/>
              <a:t>, 2010).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6F4AB81F-2D0F-DBD8-C87F-93C10CD93B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Let’s watch the video on limiting beliefs</a:t>
            </a:r>
          </a:p>
        </p:txBody>
      </p:sp>
      <p:pic>
        <p:nvPicPr>
          <p:cNvPr id="2" name="Online Media 1" title="10 Examples of Limiting Beliefs">
            <a:hlinkClick r:id="" action="ppaction://media"/>
            <a:extLst>
              <a:ext uri="{FF2B5EF4-FFF2-40B4-BE49-F238E27FC236}">
                <a16:creationId xmlns:a16="http://schemas.microsoft.com/office/drawing/2014/main" id="{36161E70-FE49-991D-F5CB-48FA2628FF9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24830" y="1772816"/>
            <a:ext cx="4894339" cy="27649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A8640F-10B0-FE2A-2011-F10E5DA48929}"/>
              </a:ext>
            </a:extLst>
          </p:cNvPr>
          <p:cNvSpPr txBox="1"/>
          <p:nvPr/>
        </p:nvSpPr>
        <p:spPr>
          <a:xfrm>
            <a:off x="2160673" y="4892898"/>
            <a:ext cx="58666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10 Examples of Limiting Beliefs (youtube.com)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A9B25318-0306-D9DB-B502-684A5F6686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Individual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028B3-0306-4950-DA1C-CF55A380B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644900"/>
            <a:ext cx="8229600" cy="1871663"/>
          </a:xfrm>
        </p:spPr>
        <p:txBody>
          <a:bodyPr/>
          <a:lstStyle/>
          <a:p>
            <a:pPr>
              <a:defRPr/>
            </a:pPr>
            <a:endParaRPr lang="en-GB" dirty="0">
              <a:solidFill>
                <a:srgbClr val="0000FF"/>
              </a:solidFill>
              <a:hlinkClick r:id="rId2"/>
            </a:endParaRP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hlinkClick r:id="rId2"/>
              </a:rPr>
              <a:t>https://www.ciaranbarrycoaching.com/limiting-beliefs-quiz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18436" name="TextBox 4">
            <a:extLst>
              <a:ext uri="{FF2B5EF4-FFF2-40B4-BE49-F238E27FC236}">
                <a16:creationId xmlns:a16="http://schemas.microsoft.com/office/drawing/2014/main" id="{484C59BE-C69F-5AB2-F9C7-6B6CBF2FEF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1916113"/>
            <a:ext cx="8229600" cy="206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altLang="en-US" sz="3200" dirty="0"/>
              <a:t>Take the online quiz 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200" dirty="0"/>
              <a:t>Write your reflection on the results of the quiz on this week’s Forum on Moodle.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456A8F6B-BBB0-9579-5A7F-271B93F253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sz="3600" b="1"/>
              <a:t>Overcoming limiting beliefs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1901E1-602D-442B-EDCF-D7F6F74D2A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896" y="1239362"/>
            <a:ext cx="8462207" cy="437927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A781A015-A7A9-D579-85AB-39A90CA0FC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Overcoming limiting beliefs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28612C-4868-75E4-AD94-7DD15C611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84" y="1988840"/>
            <a:ext cx="8456432" cy="3188491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04106413-472B-F8EB-6BEB-78DB4DEB2B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altLang="en-US" sz="3200" b="1" dirty="0"/>
              <a:t>Individual task</a:t>
            </a:r>
            <a:br>
              <a:rPr lang="en-GB" altLang="en-US" sz="3200" b="1" dirty="0"/>
            </a:br>
            <a:r>
              <a:rPr lang="en-GB" altLang="en-US" sz="3200" b="1" dirty="0"/>
              <a:t>Please write your answers in the Forum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964FBC-B047-4840-D6DB-7F000D33F5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033" y="1556792"/>
            <a:ext cx="8487934" cy="4068051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5797B3DB-BC5D-7012-3CEC-D92144CBE6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How limiting beliefs affect health and social care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50FFAF9A-3BF7-CFEA-2DD5-847451E5D1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2549525"/>
          </a:xfrm>
        </p:spPr>
        <p:txBody>
          <a:bodyPr/>
          <a:lstStyle/>
          <a:p>
            <a:r>
              <a:rPr lang="en-GB" altLang="en-US" sz="2400" dirty="0"/>
              <a:t>Limiting beliefs in health and social care settings can obstruct the quality of work, affecting health </a:t>
            </a:r>
            <a:r>
              <a:rPr lang="en-GB" altLang="en-US" sz="2400" dirty="0" err="1"/>
              <a:t>behaviors</a:t>
            </a:r>
            <a:r>
              <a:rPr lang="en-GB" altLang="en-US" sz="2400" dirty="0"/>
              <a:t> and outcomes, access to healthcare, and decision-making regarding medical treatment.</a:t>
            </a:r>
          </a:p>
          <a:p>
            <a:r>
              <a:rPr lang="en-GB" altLang="en-US" sz="2400" dirty="0"/>
              <a:t>It is important to manage personal attitudes to prevent them from negatively impacting professional behaviour.</a:t>
            </a:r>
          </a:p>
          <a:p>
            <a:r>
              <a:rPr lang="en-GB" altLang="en-US" sz="2400" dirty="0"/>
              <a:t>Cultural, spiritual, and religious beliefs also play a significant role in healthcare-seeking behaviour and the acceptance of treatments or behaviour changes.</a:t>
            </a:r>
          </a:p>
        </p:txBody>
      </p:sp>
      <p:sp>
        <p:nvSpPr>
          <p:cNvPr id="22532" name="TextBox 4">
            <a:extLst>
              <a:ext uri="{FF2B5EF4-FFF2-40B4-BE49-F238E27FC236}">
                <a16:creationId xmlns:a16="http://schemas.microsoft.com/office/drawing/2014/main" id="{3A719291-369D-1681-1B98-FD42DFA276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5976" y="5305425"/>
            <a:ext cx="45720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algn="r"/>
            <a:r>
              <a:rPr lang="en-GB" altLang="en-US" sz="1600" dirty="0"/>
              <a:t>(Moore, Parsons and Jessup, 2019)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E8493DC5-E0C5-3FE3-09B7-5F0FCF5FCA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What is Grit?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4E1F97D3-FF2D-4DCD-98BB-61404AEEF3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19732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Grit is a personality trait characterised by passion and determination towards a long-term goal despite obstacles and distraction</a:t>
            </a:r>
          </a:p>
        </p:txBody>
      </p:sp>
      <p:sp>
        <p:nvSpPr>
          <p:cNvPr id="23556" name="TextBox 4">
            <a:extLst>
              <a:ext uri="{FF2B5EF4-FFF2-40B4-BE49-F238E27FC236}">
                <a16:creationId xmlns:a16="http://schemas.microsoft.com/office/drawing/2014/main" id="{84616CEA-3761-7BCB-18BA-83C39C5BDB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3861048"/>
            <a:ext cx="45720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algn="r"/>
            <a:r>
              <a:rPr lang="en-GB" altLang="en-US" dirty="0"/>
              <a:t>(Duckworth et al., 2017)</a:t>
            </a:r>
          </a:p>
          <a:p>
            <a:pPr algn="r"/>
            <a:endParaRPr lang="en-GB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EA771CA4-73EE-C04E-8F78-77ABD5F288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How to improve your Grit?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1A0D20-57C6-BD88-55DD-5E0DC1059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391" y="1391522"/>
            <a:ext cx="8353217" cy="4074956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C94A6E88-A9E1-8E90-6856-BFA5E5DC2F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12812"/>
          </a:xfrm>
        </p:spPr>
        <p:txBody>
          <a:bodyPr/>
          <a:lstStyle/>
          <a:p>
            <a:r>
              <a:rPr lang="en-GB" altLang="en-US" b="1" dirty="0"/>
              <a:t>Dealing with failure</a:t>
            </a:r>
          </a:p>
        </p:txBody>
      </p:sp>
      <p:sp>
        <p:nvSpPr>
          <p:cNvPr id="25603" name="Content Placeholder 1">
            <a:extLst>
              <a:ext uri="{FF2B5EF4-FFF2-40B4-BE49-F238E27FC236}">
                <a16:creationId xmlns:a16="http://schemas.microsoft.com/office/drawing/2014/main" id="{11393388-F902-5B3B-AC18-96822579CE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580257"/>
            <a:ext cx="8229600" cy="3917950"/>
          </a:xfrm>
        </p:spPr>
        <p:txBody>
          <a:bodyPr/>
          <a:lstStyle/>
          <a:p>
            <a:r>
              <a:rPr lang="en-GB" altLang="en-US" sz="2800" dirty="0"/>
              <a:t>Acknowledge and accept your emotions, but don't let them overwhelm you.</a:t>
            </a:r>
          </a:p>
          <a:p>
            <a:r>
              <a:rPr lang="en-GB" altLang="en-US" sz="2800" dirty="0"/>
              <a:t>Do not make it personal or worry what others will think of you.</a:t>
            </a:r>
          </a:p>
          <a:p>
            <a:r>
              <a:rPr lang="en-GB" altLang="en-US" sz="2800" dirty="0"/>
              <a:t>Take responsibility for your actions, but don't blame yourself excessively.</a:t>
            </a:r>
          </a:p>
        </p:txBody>
      </p:sp>
      <p:sp>
        <p:nvSpPr>
          <p:cNvPr id="25604" name="TextBox 3">
            <a:extLst>
              <a:ext uri="{FF2B5EF4-FFF2-40B4-BE49-F238E27FC236}">
                <a16:creationId xmlns:a16="http://schemas.microsoft.com/office/drawing/2014/main" id="{44AF0E5E-DCB4-7C34-94FF-2C95BE2CB8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5300663"/>
            <a:ext cx="57229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/>
              <a:t>(Ullsperger, Nittono, and Von Cramon, 2007)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C94A6E88-A9E1-8E90-6856-BFA5E5DC2F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12812"/>
          </a:xfrm>
        </p:spPr>
        <p:txBody>
          <a:bodyPr/>
          <a:lstStyle/>
          <a:p>
            <a:r>
              <a:rPr lang="en-GB" altLang="en-US" b="1" dirty="0"/>
              <a:t>Dealing with failure</a:t>
            </a:r>
          </a:p>
        </p:txBody>
      </p:sp>
      <p:sp>
        <p:nvSpPr>
          <p:cNvPr id="25603" name="Content Placeholder 1">
            <a:extLst>
              <a:ext uri="{FF2B5EF4-FFF2-40B4-BE49-F238E27FC236}">
                <a16:creationId xmlns:a16="http://schemas.microsoft.com/office/drawing/2014/main" id="{11393388-F902-5B3B-AC18-96822579CE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4571" y="1618953"/>
            <a:ext cx="8229600" cy="2621260"/>
          </a:xfrm>
        </p:spPr>
        <p:txBody>
          <a:bodyPr/>
          <a:lstStyle/>
          <a:p>
            <a:r>
              <a:rPr lang="en-GB" altLang="en-US" sz="2800" dirty="0"/>
              <a:t>Learn from the failure and find a new perspective.</a:t>
            </a:r>
          </a:p>
          <a:p>
            <a:r>
              <a:rPr lang="en-GB" altLang="en-US" sz="2800" dirty="0"/>
              <a:t>Use failure as a way to improve and channel negative emotions productively.</a:t>
            </a:r>
          </a:p>
          <a:p>
            <a:r>
              <a:rPr lang="en-GB" altLang="en-US" sz="2800" dirty="0"/>
              <a:t>Get support from others and boost your self-esteem.</a:t>
            </a:r>
          </a:p>
          <a:p>
            <a:r>
              <a:rPr lang="en-GB" altLang="en-US" sz="2800" dirty="0"/>
              <a:t>Move forward and try again.</a:t>
            </a:r>
          </a:p>
        </p:txBody>
      </p:sp>
      <p:sp>
        <p:nvSpPr>
          <p:cNvPr id="25604" name="TextBox 3">
            <a:extLst>
              <a:ext uri="{FF2B5EF4-FFF2-40B4-BE49-F238E27FC236}">
                <a16:creationId xmlns:a16="http://schemas.microsoft.com/office/drawing/2014/main" id="{44AF0E5E-DCB4-7C34-94FF-2C95BE2CB8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5300663"/>
            <a:ext cx="57229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/>
              <a:t>(Ullsperger, Nittono, and Von Cramon, 2007)</a:t>
            </a:r>
          </a:p>
        </p:txBody>
      </p:sp>
    </p:spTree>
    <p:extLst>
      <p:ext uri="{BB962C8B-B14F-4D97-AF65-F5344CB8AC3E}">
        <p14:creationId xmlns:p14="http://schemas.microsoft.com/office/powerpoint/2010/main" val="5781958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CC0E0A6F-681D-BE5C-AE40-64B190A82B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Dealing with Failure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11FA17-89BB-F8E1-4314-40543323E7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10" y="1718263"/>
            <a:ext cx="8416379" cy="3421474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3A9C854B-CC9D-ED21-283F-7849DD01B6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r>
              <a:rPr lang="en-GB" altLang="en-US" sz="3200" b="1"/>
              <a:t>Different sources of resilience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8E7AB98-4217-3784-A82D-7461A30E9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Resilience comes from a combination of internal and external sources: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b="1" dirty="0"/>
              <a:t>Internal Factors:</a:t>
            </a:r>
          </a:p>
          <a:p>
            <a:pPr>
              <a:defRPr/>
            </a:pPr>
            <a:r>
              <a:rPr lang="en-GB" sz="2400" dirty="0"/>
              <a:t>Personal characteristics (e.g., self-esteem, self-regulation)</a:t>
            </a:r>
          </a:p>
          <a:p>
            <a:pPr>
              <a:defRPr/>
            </a:pPr>
            <a:r>
              <a:rPr lang="en-GB" sz="2400" dirty="0"/>
              <a:t>Positive outlook on life</a:t>
            </a:r>
          </a:p>
          <a:p>
            <a:pPr>
              <a:defRPr/>
            </a:pPr>
            <a:r>
              <a:rPr lang="en-GB" sz="2400" dirty="0"/>
              <a:t>Ability to regulate emotions</a:t>
            </a:r>
          </a:p>
          <a:p>
            <a:pPr>
              <a:defRPr/>
            </a:pPr>
            <a:r>
              <a:rPr lang="en-GB" sz="2400" dirty="0"/>
              <a:t>Seeing failure as feedback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b="1" dirty="0"/>
              <a:t>External Factors:</a:t>
            </a:r>
          </a:p>
          <a:p>
            <a:pPr>
              <a:defRPr/>
            </a:pPr>
            <a:r>
              <a:rPr lang="en-GB" sz="2400" dirty="0"/>
              <a:t>Social support systems (family, friends, community)</a:t>
            </a:r>
          </a:p>
          <a:p>
            <a:pPr>
              <a:defRPr/>
            </a:pPr>
            <a:r>
              <a:rPr lang="en-GB" sz="2400" dirty="0"/>
              <a:t>Access to resources and opportunities</a:t>
            </a:r>
          </a:p>
        </p:txBody>
      </p:sp>
      <p:sp>
        <p:nvSpPr>
          <p:cNvPr id="27652" name="TextBox 3">
            <a:extLst>
              <a:ext uri="{FF2B5EF4-FFF2-40B4-BE49-F238E27FC236}">
                <a16:creationId xmlns:a16="http://schemas.microsoft.com/office/drawing/2014/main" id="{49D40C77-4F2E-2E6F-F22D-FA106A75E1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3968" y="5301208"/>
            <a:ext cx="45720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algn="r"/>
            <a:r>
              <a:rPr lang="en-GB" altLang="en-US" sz="1600" dirty="0" err="1"/>
              <a:t>Ullsperger</a:t>
            </a:r>
            <a:r>
              <a:rPr lang="en-GB" altLang="en-US" sz="1600" dirty="0"/>
              <a:t>, </a:t>
            </a:r>
            <a:r>
              <a:rPr lang="en-GB" altLang="en-US" sz="1600" dirty="0" err="1"/>
              <a:t>Nittono</a:t>
            </a:r>
            <a:r>
              <a:rPr lang="en-GB" altLang="en-US" sz="1600" dirty="0"/>
              <a:t>, and Von </a:t>
            </a:r>
            <a:r>
              <a:rPr lang="en-GB" altLang="en-US" sz="1600" dirty="0" err="1"/>
              <a:t>Cramon</a:t>
            </a:r>
            <a:r>
              <a:rPr lang="en-GB" altLang="en-US" sz="1600" dirty="0"/>
              <a:t>, 2007)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3A60072F-6FEB-3B1D-1538-C59EAB9826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The 4 ‘S’ resilience approach</a:t>
            </a:r>
          </a:p>
        </p:txBody>
      </p:sp>
      <p:pic>
        <p:nvPicPr>
          <p:cNvPr id="28675" name="Content Placeholder 2">
            <a:extLst>
              <a:ext uri="{FF2B5EF4-FFF2-40B4-BE49-F238E27FC236}">
                <a16:creationId xmlns:a16="http://schemas.microsoft.com/office/drawing/2014/main" id="{5D1C123B-027A-680D-6C76-EBD0F547E26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2312" y="1196752"/>
            <a:ext cx="5559375" cy="5559375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1EF89E30-3975-4AE2-268F-B4C071B3A8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r>
              <a:rPr lang="en-GB" altLang="en-US" b="1"/>
              <a:t>Individual task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64CEFE-8CEA-EF2E-23E7-572FF6C3A1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468" y="1198168"/>
            <a:ext cx="8807064" cy="4461664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F15ACE05-2A77-A17F-1257-58C095862C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GB" altLang="en-US" b="1"/>
              <a:t>Individual task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4754FE-021C-4547-A52B-CBCC58BF05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558" y="1700808"/>
            <a:ext cx="8858884" cy="3964514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C67394F9-9A90-1F5D-88B5-51C8086091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Positive mind set </a:t>
            </a:r>
          </a:p>
        </p:txBody>
      </p:sp>
      <p:pic>
        <p:nvPicPr>
          <p:cNvPr id="2" name="Online Media 1" title="Positive Self-Talk">
            <a:hlinkClick r:id="" action="ppaction://media"/>
            <a:extLst>
              <a:ext uri="{FF2B5EF4-FFF2-40B4-BE49-F238E27FC236}">
                <a16:creationId xmlns:a16="http://schemas.microsoft.com/office/drawing/2014/main" id="{2197A77F-0390-0E92-3511-231FC32F5CB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47155" y="1556792"/>
            <a:ext cx="5049689" cy="28526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E25354-6EAC-476D-9E13-2C27910A73D1}"/>
              </a:ext>
            </a:extLst>
          </p:cNvPr>
          <p:cNvSpPr txBox="1"/>
          <p:nvPr/>
        </p:nvSpPr>
        <p:spPr>
          <a:xfrm>
            <a:off x="2285999" y="495931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Positive Self-Talk (youtube.com)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5B5FEA2D-0796-FA1B-B4EF-BED4175058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r>
              <a:rPr lang="en-GB" altLang="en-US" b="1"/>
              <a:t>Conclusion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1068F5EB-DE0B-FEF7-4A1C-E57A7754CE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0767"/>
            <a:ext cx="8229600" cy="4175795"/>
          </a:xfrm>
        </p:spPr>
        <p:txBody>
          <a:bodyPr/>
          <a:lstStyle/>
          <a:p>
            <a:r>
              <a:rPr lang="en-GB" altLang="en-US" sz="2400" dirty="0"/>
              <a:t>Health and social care is a rewarding professional field where you can have a positive influence on the lives of other people.</a:t>
            </a:r>
          </a:p>
          <a:p>
            <a:r>
              <a:rPr lang="en-GB" altLang="en-US" sz="2400" dirty="0"/>
              <a:t>You can find your position and be led into a variety of different roles.</a:t>
            </a:r>
          </a:p>
          <a:p>
            <a:r>
              <a:rPr lang="en-GB" altLang="en-US" sz="2400" dirty="0"/>
              <a:t>Recognising limiting beliefs Pause, stop and reflect </a:t>
            </a:r>
          </a:p>
          <a:p>
            <a:r>
              <a:rPr lang="en-GB" altLang="en-US" sz="2400" dirty="0"/>
              <a:t>Acknowledge and accept your emotions, but do not let them overwhelm you.</a:t>
            </a:r>
          </a:p>
          <a:p>
            <a:r>
              <a:rPr lang="en-GB" altLang="en-US" sz="2400" dirty="0"/>
              <a:t>Do not make it personal or worry what others will think of you.</a:t>
            </a:r>
          </a:p>
          <a:p>
            <a:endParaRPr lang="en-GB" altLang="en-US" sz="2400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0AEB5-9EBC-4B54-3841-6175449BA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6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1697572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1B7A5D8B-898A-F7E5-7145-9957832A2C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33375"/>
            <a:ext cx="8096250" cy="71438"/>
          </a:xfrm>
        </p:spPr>
        <p:txBody>
          <a:bodyPr/>
          <a:lstStyle/>
          <a:p>
            <a:pPr eaLnBrk="1" hangingPunct="1"/>
            <a:r>
              <a:rPr lang="en-GB" altLang="en-US" b="1"/>
              <a:t>References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2F96CE44-024F-F479-2770-43D9BBEE94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0525" y="1124744"/>
            <a:ext cx="8229600" cy="4321175"/>
          </a:xfrm>
        </p:spPr>
        <p:txBody>
          <a:bodyPr/>
          <a:lstStyle/>
          <a:p>
            <a:pPr eaLnBrk="1" hangingPunct="1"/>
            <a:r>
              <a:rPr lang="en-GB" altLang="en-US" sz="1600" dirty="0" err="1"/>
              <a:t>Bermingham</a:t>
            </a:r>
            <a:r>
              <a:rPr lang="en-GB" altLang="en-US" sz="1600" dirty="0"/>
              <a:t>, K.,( 2010). Change Your Limiting Beliefs: Three Steps to Achieve Meaningful Goals. Lulu. com.</a:t>
            </a:r>
          </a:p>
          <a:p>
            <a:pPr eaLnBrk="1" hangingPunct="1"/>
            <a:r>
              <a:rPr lang="en-GB" altLang="en-US" sz="1600" dirty="0"/>
              <a:t>Duckworth, A.L., Peterson, C., Matthews, M.D. and Kelly, D.R. (2007). Grit: perseverance and passion for long-term goals. Journal of personality and social psychology, 92(6), p.1087.</a:t>
            </a:r>
          </a:p>
          <a:p>
            <a:pPr eaLnBrk="1" hangingPunct="1"/>
            <a:r>
              <a:rPr lang="en-GB" altLang="en-US" sz="1600" dirty="0"/>
              <a:t>Entwistle, V.A., Cribb, A. and Owens, J. (2018) Why health and social care support for people with long-term conditions should be oriented towards enabling them to live well. Health care analysis, 26, pp.48-65., </a:t>
            </a:r>
          </a:p>
          <a:p>
            <a:pPr eaLnBrk="1" hangingPunct="1"/>
            <a:r>
              <a:rPr lang="en-GB" altLang="en-US" sz="1600" dirty="0"/>
              <a:t>Meadows, M. (2015). Confidence: How to overcome your limiting beliefs and achieve your goals. Meadows Publishing.</a:t>
            </a:r>
          </a:p>
          <a:p>
            <a:pPr eaLnBrk="1" hangingPunct="1"/>
            <a:r>
              <a:rPr lang="en-GB" altLang="en-US" sz="1600" dirty="0"/>
              <a:t>Moore, M., Parsons, B. and Jessup, P. (2019). How evaluators can use a complex systems lens to get “</a:t>
            </a:r>
            <a:r>
              <a:rPr lang="en-GB" altLang="en-US" sz="1600" dirty="0" err="1"/>
              <a:t>untrapped</a:t>
            </a:r>
            <a:r>
              <a:rPr lang="en-GB" altLang="en-US" sz="1600" dirty="0"/>
              <a:t>” from limiting beliefs and assumptions. American Journal of Evaluation, 40(1), pp.75-91.</a:t>
            </a:r>
          </a:p>
          <a:p>
            <a:pPr eaLnBrk="1" hangingPunct="1"/>
            <a:r>
              <a:rPr lang="en-GB" altLang="en-US" sz="1600" dirty="0" err="1"/>
              <a:t>Ullsperger</a:t>
            </a:r>
            <a:r>
              <a:rPr lang="en-GB" altLang="en-US" sz="1600" dirty="0"/>
              <a:t>, M., </a:t>
            </a:r>
            <a:r>
              <a:rPr lang="en-GB" altLang="en-US" sz="1600" dirty="0" err="1"/>
              <a:t>Nittono</a:t>
            </a:r>
            <a:r>
              <a:rPr lang="en-GB" altLang="en-US" sz="1600" dirty="0"/>
              <a:t>, H. and Von </a:t>
            </a:r>
            <a:r>
              <a:rPr lang="en-GB" altLang="en-US" sz="1600" dirty="0" err="1"/>
              <a:t>Cramon</a:t>
            </a:r>
            <a:r>
              <a:rPr lang="en-GB" altLang="en-US" sz="1600" dirty="0"/>
              <a:t>, D.Y. (2007). When goals are missed: dealing with self-generated and externally induced failure. Neuroimage, 35(3), pp.1356-1364.</a:t>
            </a:r>
          </a:p>
          <a:p>
            <a:pPr eaLnBrk="1" hangingPunct="1"/>
            <a:endParaRPr lang="en-GB" alt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92D6C58-3861-46FA-A662-9E464B685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1132</Words>
  <Application>Microsoft Office PowerPoint</Application>
  <PresentationFormat>On-screen Show (4:3)</PresentationFormat>
  <Paragraphs>118</Paragraphs>
  <Slides>30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Myriad Pro</vt:lpstr>
      <vt:lpstr>Arial</vt:lpstr>
      <vt:lpstr>Calibri</vt:lpstr>
      <vt:lpstr>20140311PresentationUWTSDTemplate</vt:lpstr>
      <vt:lpstr>Changemakers: Building your Personal Brand for Sustainable Employment (BMHP5015_LON)</vt:lpstr>
      <vt:lpstr>Lesson Objectives </vt:lpstr>
      <vt:lpstr>Why do people want to study?</vt:lpstr>
      <vt:lpstr>Why do people want to study?</vt:lpstr>
      <vt:lpstr>Why people want to study health and social care?</vt:lpstr>
      <vt:lpstr>Option for studying</vt:lpstr>
      <vt:lpstr>Where can you study?</vt:lpstr>
      <vt:lpstr>Individual task</vt:lpstr>
      <vt:lpstr>What does limiting beliefs mean?</vt:lpstr>
      <vt:lpstr>Recognising limited beliefs</vt:lpstr>
      <vt:lpstr>How do you know if you have limiting beliefs</vt:lpstr>
      <vt:lpstr>Let’s watch the video on limiting beliefs</vt:lpstr>
      <vt:lpstr>Individual task </vt:lpstr>
      <vt:lpstr>Overcoming limiting beliefs </vt:lpstr>
      <vt:lpstr>Overcoming limiting beliefs </vt:lpstr>
      <vt:lpstr>Individual task Please write your answers in the Forum</vt:lpstr>
      <vt:lpstr>How limiting beliefs affect health and social care</vt:lpstr>
      <vt:lpstr>What is Grit?</vt:lpstr>
      <vt:lpstr>How to improve your Grit?</vt:lpstr>
      <vt:lpstr>Dealing with failure</vt:lpstr>
      <vt:lpstr>Dealing with failure</vt:lpstr>
      <vt:lpstr>Dealing with Failure</vt:lpstr>
      <vt:lpstr>Different sources of resilience</vt:lpstr>
      <vt:lpstr>The 4 ‘S’ resilience approach</vt:lpstr>
      <vt:lpstr>Individual task</vt:lpstr>
      <vt:lpstr>Individual task</vt:lpstr>
      <vt:lpstr>Positive mind set </vt:lpstr>
      <vt:lpstr>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Eleni Koutsogeorgou-Andreou</cp:lastModifiedBy>
  <cp:revision>231</cp:revision>
  <dcterms:created xsi:type="dcterms:W3CDTF">2015-04-14T15:21:28Z</dcterms:created>
  <dcterms:modified xsi:type="dcterms:W3CDTF">2024-07-19T20:09:13Z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