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72" r:id="rId5"/>
    <p:sldId id="271" r:id="rId6"/>
    <p:sldId id="260" r:id="rId7"/>
    <p:sldId id="261" r:id="rId8"/>
    <p:sldId id="268"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8" autoAdjust="0"/>
    <p:restoredTop sz="94660"/>
  </p:normalViewPr>
  <p:slideViewPr>
    <p:cSldViewPr snapToGrid="0">
      <p:cViewPr varScale="1">
        <p:scale>
          <a:sx n="70" d="100"/>
          <a:sy n="70" d="100"/>
        </p:scale>
        <p:origin x="6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13E2A-98CB-492E-B4DD-9BEE4DF258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8ADA7C99-12EA-220E-C34D-B678462F73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CE85C1DF-3F44-9F71-129B-90C1E5ED1583}"/>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F05FDBBA-7542-27FD-54C4-879CE1C7114F}"/>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8E100781-C8C8-528C-FF3C-D1CBFBCE5033}"/>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3446383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27C6D-C1FA-5ED4-D761-2522427D8AC1}"/>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C1103FFB-373F-31B1-215B-59892ED933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F52E5EE9-6E77-0B04-D2E9-D0E9515D7A03}"/>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2447B5F0-0452-6C50-283D-39D08E65BCD8}"/>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CDE8AF8-F0F8-95E1-46EE-6CA239F22991}"/>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995453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4ADC-DE15-CD40-006D-A1903178E6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7C61B59E-5EAB-2C08-CE21-B7E9D035FE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00BEE1-3BF3-AD0C-834D-D2DCB22329D2}"/>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48E85946-8361-D116-9E8D-2D8E60BD99D6}"/>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304A669E-5339-9D75-B6C8-FB274E2CC0F3}"/>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303009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0B6BF-361B-BF38-7280-933F850F6737}"/>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7F340E33-CC28-578D-A9E0-F26ED746BF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231CFB65-9105-34A7-4490-4FA4BEBC51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A358AF09-CF50-6296-0387-CF12F29DD436}"/>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6" name="Footer Placeholder 5">
            <a:extLst>
              <a:ext uri="{FF2B5EF4-FFF2-40B4-BE49-F238E27FC236}">
                <a16:creationId xmlns:a16="http://schemas.microsoft.com/office/drawing/2014/main" id="{980A43F7-4D3F-02EF-53C2-A013A663CD4C}"/>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17190617-2C3B-3EAE-DE51-16663B98D72C}"/>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1416357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6C48F-26CF-B330-56EE-96F03D8DB079}"/>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8731CD70-4A04-0D42-6B8F-100247FAA9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104F19-9B2C-0843-C9F1-5E0B558F30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1139362E-7A04-5B4D-6403-D8E3DAED50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8A7745-F460-D017-6148-8FECE9487F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56715F5B-5BAB-8BD2-8B7B-678F7FF16356}"/>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8" name="Footer Placeholder 7">
            <a:extLst>
              <a:ext uri="{FF2B5EF4-FFF2-40B4-BE49-F238E27FC236}">
                <a16:creationId xmlns:a16="http://schemas.microsoft.com/office/drawing/2014/main" id="{CA6C8894-B06D-C178-7866-F195031CEAB2}"/>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40B632EB-8EAF-CB83-7C2E-42EF80840B48}"/>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853279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27C13-D04E-F795-B0B0-1724AF604F68}"/>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79DCD3A8-0991-72C0-6B41-D95169C2D1B4}"/>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4" name="Footer Placeholder 3">
            <a:extLst>
              <a:ext uri="{FF2B5EF4-FFF2-40B4-BE49-F238E27FC236}">
                <a16:creationId xmlns:a16="http://schemas.microsoft.com/office/drawing/2014/main" id="{A9A7BD92-00FC-15C3-D751-E2504A94100F}"/>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20AD3077-3DA2-50BE-1135-A670B00DA499}"/>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266354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F7E848-7BA9-3BCA-A330-7F7E3AF61179}"/>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3" name="Footer Placeholder 2">
            <a:extLst>
              <a:ext uri="{FF2B5EF4-FFF2-40B4-BE49-F238E27FC236}">
                <a16:creationId xmlns:a16="http://schemas.microsoft.com/office/drawing/2014/main" id="{06AC1FFB-472E-24D6-23DC-8D18AE2DA97F}"/>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274282D7-F965-E454-90C3-A937E1AE3C40}"/>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554768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C223F-9DBA-55A0-C468-72F090F91A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E7DCB087-3B94-BBD4-FE38-C0D5FF107B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2365B0E8-AB52-CAD2-B709-8596C99D57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299B3B-D144-C893-440E-9D5DAE11F0B2}"/>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6" name="Footer Placeholder 5">
            <a:extLst>
              <a:ext uri="{FF2B5EF4-FFF2-40B4-BE49-F238E27FC236}">
                <a16:creationId xmlns:a16="http://schemas.microsoft.com/office/drawing/2014/main" id="{08E22906-E4A8-9763-F44A-2B8806834C13}"/>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FCD6847F-AE84-6519-C9D8-578B7623692E}"/>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60548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448B8-DA15-5335-CCAE-66DC0AB064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710FDB5F-9C95-6DAE-4A48-B9F553F9B0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3A442A2A-D4A2-5A7D-1D1A-2D84229A9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6C1EF6-389C-B80E-A59B-8F4F6C0AA778}"/>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6" name="Footer Placeholder 5">
            <a:extLst>
              <a:ext uri="{FF2B5EF4-FFF2-40B4-BE49-F238E27FC236}">
                <a16:creationId xmlns:a16="http://schemas.microsoft.com/office/drawing/2014/main" id="{E612F519-0B24-4ACA-862B-0915A8CB2F35}"/>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C1F3EAA3-4FFA-359E-DE8F-1CF0583D552E}"/>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36846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88C6-35DF-979A-EA46-3ADE70498E72}"/>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0E0DC6BB-F42D-3471-9D7A-27DF2B114B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71B1CD88-F6C7-143A-FB81-F30DD77126A8}"/>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15F98CF4-293D-11F4-0BAD-F2E8EDD63463}"/>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75BC015-CC0D-5BB0-B1C0-D09FCE936E16}"/>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324990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071C61-0942-B2BD-B55D-F5A000BED8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8EF7A88F-6062-03D5-5C68-CEB3F4110D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FC473391-7C41-7EE4-6C7F-AA4ABCC567F9}"/>
              </a:ext>
            </a:extLst>
          </p:cNvPr>
          <p:cNvSpPr>
            <a:spLocks noGrp="1"/>
          </p:cNvSpPr>
          <p:nvPr>
            <p:ph type="dt" sz="half" idx="10"/>
          </p:nvPr>
        </p:nvSpPr>
        <p:spPr/>
        <p:txBody>
          <a:body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C48CEE67-6ABB-0977-9FC5-5CC10DD1268F}"/>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1BC1676-AF32-07C0-5A66-FAFE33BE942E}"/>
              </a:ext>
            </a:extLst>
          </p:cNvPr>
          <p:cNvSpPr>
            <a:spLocks noGrp="1"/>
          </p:cNvSpPr>
          <p:nvPr>
            <p:ph type="sldNum" sz="quarter" idx="12"/>
          </p:nvPr>
        </p:nvSpPr>
        <p:spPr/>
        <p:txBody>
          <a:bodyPr/>
          <a:lstStyle/>
          <a:p>
            <a:fld id="{8F30CA05-CFAD-4C46-BD3A-4A0DD1FC18B2}" type="slidenum">
              <a:rPr lang="en-AU" smtClean="0"/>
              <a:t>‹#›</a:t>
            </a:fld>
            <a:endParaRPr lang="en-AU"/>
          </a:p>
        </p:txBody>
      </p:sp>
    </p:spTree>
    <p:extLst>
      <p:ext uri="{BB962C8B-B14F-4D97-AF65-F5344CB8AC3E}">
        <p14:creationId xmlns:p14="http://schemas.microsoft.com/office/powerpoint/2010/main" val="2731078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043C3F-5720-42AD-6454-85B4524C6E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C4EA1DFD-86EB-6321-1494-7650DA67B0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6ACAC32-04B7-D7A9-FA2B-CFE242F84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11362C-11F7-4F5E-AFD4-91B20DABCFE3}" type="datetimeFigureOut">
              <a:rPr lang="en-AU" smtClean="0"/>
              <a:t>13/11/2022</a:t>
            </a:fld>
            <a:endParaRPr lang="en-AU"/>
          </a:p>
        </p:txBody>
      </p:sp>
      <p:sp>
        <p:nvSpPr>
          <p:cNvPr id="5" name="Footer Placeholder 4">
            <a:extLst>
              <a:ext uri="{FF2B5EF4-FFF2-40B4-BE49-F238E27FC236}">
                <a16:creationId xmlns:a16="http://schemas.microsoft.com/office/drawing/2014/main" id="{73804D39-9112-8D8F-5369-C33D3D5B2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a:extLst>
              <a:ext uri="{FF2B5EF4-FFF2-40B4-BE49-F238E27FC236}">
                <a16:creationId xmlns:a16="http://schemas.microsoft.com/office/drawing/2014/main" id="{4B6E98DB-C431-AFDE-FF49-10D07464BC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30CA05-CFAD-4C46-BD3A-4A0DD1FC18B2}" type="slidenum">
              <a:rPr lang="en-AU" smtClean="0"/>
              <a:t>‹#›</a:t>
            </a:fld>
            <a:endParaRPr lang="en-AU"/>
          </a:p>
        </p:txBody>
      </p:sp>
    </p:spTree>
    <p:extLst>
      <p:ext uri="{BB962C8B-B14F-4D97-AF65-F5344CB8AC3E}">
        <p14:creationId xmlns:p14="http://schemas.microsoft.com/office/powerpoint/2010/main" val="817785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easterstockphotos.com/free_images/church/slides/church_aisle.htm"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bliaplus.org/en/commentaries/3/john-calvins-bible-commentary/1-timothy/6/14" TargetMode="External"/><Relationship Id="rId2" Type="http://schemas.openxmlformats.org/officeDocument/2006/relationships/hyperlink" Target="http://protestantism.co.uk/denominations" TargetMode="External"/><Relationship Id="rId1" Type="http://schemas.openxmlformats.org/officeDocument/2006/relationships/slideLayout" Target="../slideLayouts/slideLayout2.xml"/><Relationship Id="rId4" Type="http://schemas.openxmlformats.org/officeDocument/2006/relationships/hyperlink" Target="https://www.apuritansmind.com/the-reformation/a-short-summary-of-calvins-institutes-by-dr-c-matthew-mcmah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92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94E0BF-1478-BC1C-55A9-DD5B5E50EE88}"/>
              </a:ext>
            </a:extLst>
          </p:cNvPr>
          <p:cNvSpPr>
            <a:spLocks noGrp="1"/>
          </p:cNvSpPr>
          <p:nvPr>
            <p:ph type="ctrTitle"/>
          </p:nvPr>
        </p:nvSpPr>
        <p:spPr>
          <a:xfrm>
            <a:off x="2402114" y="2039254"/>
            <a:ext cx="7387772" cy="2206171"/>
          </a:xfrm>
        </p:spPr>
        <p:txBody>
          <a:bodyPr anchor="ctr">
            <a:normAutofit/>
          </a:bodyPr>
          <a:lstStyle/>
          <a:p>
            <a:r>
              <a:rPr lang="en-US" sz="4400">
                <a:solidFill>
                  <a:schemeClr val="tx1">
                    <a:lumMod val="85000"/>
                    <a:lumOff val="15000"/>
                  </a:schemeClr>
                </a:solidFill>
              </a:rPr>
              <a:t>John Calvin</a:t>
            </a:r>
            <a:endParaRPr lang="en-AU" sz="4400">
              <a:solidFill>
                <a:schemeClr val="tx1">
                  <a:lumMod val="85000"/>
                  <a:lumOff val="15000"/>
                </a:schemeClr>
              </a:solidFill>
            </a:endParaRPr>
          </a:p>
        </p:txBody>
      </p:sp>
      <p:sp>
        <p:nvSpPr>
          <p:cNvPr id="3" name="Subtitle 2">
            <a:extLst>
              <a:ext uri="{FF2B5EF4-FFF2-40B4-BE49-F238E27FC236}">
                <a16:creationId xmlns:a16="http://schemas.microsoft.com/office/drawing/2014/main" id="{B7E12513-2D01-EB99-1526-58A4520FDA9B}"/>
              </a:ext>
            </a:extLst>
          </p:cNvPr>
          <p:cNvSpPr>
            <a:spLocks noGrp="1"/>
          </p:cNvSpPr>
          <p:nvPr>
            <p:ph type="subTitle" idx="1"/>
          </p:nvPr>
        </p:nvSpPr>
        <p:spPr>
          <a:xfrm>
            <a:off x="892628" y="5158522"/>
            <a:ext cx="5689601" cy="1087477"/>
          </a:xfrm>
        </p:spPr>
        <p:txBody>
          <a:bodyPr anchor="ctr">
            <a:normAutofit/>
          </a:bodyPr>
          <a:lstStyle/>
          <a:p>
            <a:pPr algn="l"/>
            <a:r>
              <a:rPr lang="en-US" sz="1800">
                <a:solidFill>
                  <a:schemeClr val="tx1">
                    <a:lumMod val="85000"/>
                    <a:lumOff val="15000"/>
                  </a:schemeClr>
                </a:solidFill>
              </a:rPr>
              <a:t>And His Contribution to the Reformation </a:t>
            </a:r>
            <a:endParaRPr lang="en-AU" sz="1800">
              <a:solidFill>
                <a:schemeClr val="tx1">
                  <a:lumMod val="85000"/>
                  <a:lumOff val="15000"/>
                </a:schemeClr>
              </a:solidFill>
            </a:endParaRPr>
          </a:p>
        </p:txBody>
      </p:sp>
      <p:sp>
        <p:nvSpPr>
          <p:cNvPr id="12" name="Freeform: Shape 11">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90051" y="0"/>
            <a:ext cx="7301949"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8369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Freeform: Shape 2066">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5CD729-B745-8C34-2336-A6BEA24A033E}"/>
              </a:ext>
            </a:extLst>
          </p:cNvPr>
          <p:cNvSpPr>
            <a:spLocks noGrp="1"/>
          </p:cNvSpPr>
          <p:nvPr>
            <p:ph type="title"/>
          </p:nvPr>
        </p:nvSpPr>
        <p:spPr>
          <a:xfrm>
            <a:off x="1137034" y="609600"/>
            <a:ext cx="6881026" cy="1322887"/>
          </a:xfrm>
        </p:spPr>
        <p:txBody>
          <a:bodyPr>
            <a:normAutofit/>
          </a:bodyPr>
          <a:lstStyle/>
          <a:p>
            <a:r>
              <a:rPr lang="en-US"/>
              <a:t>Biography</a:t>
            </a:r>
            <a:endParaRPr lang="en-AU"/>
          </a:p>
        </p:txBody>
      </p:sp>
      <p:sp>
        <p:nvSpPr>
          <p:cNvPr id="3" name="Content Placeholder 2">
            <a:extLst>
              <a:ext uri="{FF2B5EF4-FFF2-40B4-BE49-F238E27FC236}">
                <a16:creationId xmlns:a16="http://schemas.microsoft.com/office/drawing/2014/main" id="{D24EEF1C-42C9-39F5-D943-C3A15163FABF}"/>
              </a:ext>
            </a:extLst>
          </p:cNvPr>
          <p:cNvSpPr>
            <a:spLocks noGrp="1"/>
          </p:cNvSpPr>
          <p:nvPr>
            <p:ph idx="1"/>
          </p:nvPr>
        </p:nvSpPr>
        <p:spPr>
          <a:xfrm>
            <a:off x="1137034" y="2194102"/>
            <a:ext cx="6573951" cy="3908585"/>
          </a:xfrm>
        </p:spPr>
        <p:txBody>
          <a:bodyPr>
            <a:normAutofit/>
          </a:bodyPr>
          <a:lstStyle/>
          <a:p>
            <a:pPr marL="0" indent="0">
              <a:buNone/>
            </a:pPr>
            <a:r>
              <a:rPr lang="en-US" sz="1700" b="0" i="0" dirty="0">
                <a:effectLst/>
                <a:latin typeface="Helvetica Neue"/>
              </a:rPr>
              <a:t>John Calvin was born July 10, 1509, in Noyon, France, in a Roman Catholic family. </a:t>
            </a:r>
          </a:p>
          <a:p>
            <a:pPr marL="0" indent="0">
              <a:buNone/>
            </a:pPr>
            <a:r>
              <a:rPr lang="en-US" sz="1700" b="0" i="0" dirty="0">
                <a:effectLst/>
                <a:latin typeface="Helvetica Neue"/>
              </a:rPr>
              <a:t>At the age of 14, </a:t>
            </a:r>
            <a:r>
              <a:rPr lang="en-US" sz="1700" dirty="0">
                <a:latin typeface="Helvetica Neue"/>
              </a:rPr>
              <a:t>he </a:t>
            </a:r>
            <a:r>
              <a:rPr lang="en-US" sz="1700" b="0" i="0" dirty="0">
                <a:effectLst/>
                <a:latin typeface="Helvetica Neue"/>
              </a:rPr>
              <a:t>was sent to Paris to study at the College de Marche, then transferred to the more famous College </a:t>
            </a:r>
            <a:r>
              <a:rPr lang="en-US" sz="1700" b="0" i="0" dirty="0" err="1">
                <a:effectLst/>
                <a:latin typeface="Helvetica Neue"/>
              </a:rPr>
              <a:t>Montaigu</a:t>
            </a:r>
            <a:r>
              <a:rPr lang="en-US" sz="1700" b="0" i="0" dirty="0">
                <a:effectLst/>
                <a:latin typeface="Helvetica Neue"/>
              </a:rPr>
              <a:t>.</a:t>
            </a:r>
          </a:p>
          <a:p>
            <a:pPr marL="0" indent="0">
              <a:buNone/>
            </a:pPr>
            <a:r>
              <a:rPr lang="en-US" sz="1700" b="0" i="0" dirty="0">
                <a:effectLst/>
                <a:latin typeface="Helvetica Neue"/>
              </a:rPr>
              <a:t>His education was supported by a church-granted stipend with the intention to</a:t>
            </a:r>
            <a:r>
              <a:rPr lang="en-US" sz="1700" dirty="0">
                <a:latin typeface="Helvetica Neue"/>
              </a:rPr>
              <a:t> prepare him for a clerical career.</a:t>
            </a:r>
            <a:endParaRPr lang="en-US" sz="1700" b="0" i="0" dirty="0">
              <a:effectLst/>
              <a:latin typeface="Helvetica Neue"/>
            </a:endParaRPr>
          </a:p>
          <a:p>
            <a:pPr marL="0" indent="0">
              <a:buNone/>
            </a:pPr>
            <a:r>
              <a:rPr lang="en-US" sz="1700" dirty="0">
                <a:latin typeface="Helvetica Neue"/>
              </a:rPr>
              <a:t>Instead, in </a:t>
            </a:r>
            <a:r>
              <a:rPr lang="en-US" sz="1700" b="0" i="0" dirty="0">
                <a:effectLst/>
                <a:latin typeface="Helvetica Neue"/>
              </a:rPr>
              <a:t>1528, Calvin moved to Orleans to study civil law. He finished his law studies in 1532 and published his first book, a commentary on De </a:t>
            </a:r>
            <a:r>
              <a:rPr lang="en-US" sz="1700" b="0" i="0" dirty="0" err="1">
                <a:effectLst/>
                <a:latin typeface="Helvetica Neue"/>
              </a:rPr>
              <a:t>Clementia</a:t>
            </a:r>
            <a:r>
              <a:rPr lang="en-US" sz="1700" b="0" i="0" dirty="0">
                <a:effectLst/>
                <a:latin typeface="Helvetica Neue"/>
              </a:rPr>
              <a:t> by the Roman philosopher, Seneca.</a:t>
            </a:r>
            <a:endParaRPr lang="en-US" sz="1700" dirty="0">
              <a:latin typeface="Helvetica Neue"/>
            </a:endParaRPr>
          </a:p>
          <a:p>
            <a:pPr marL="0" indent="0">
              <a:buNone/>
            </a:pPr>
            <a:r>
              <a:rPr lang="en-US" sz="1700" b="0" i="0" dirty="0">
                <a:effectLst/>
                <a:latin typeface="Helvetica Neue"/>
              </a:rPr>
              <a:t>It is thought that in 1533, Calvin experienced a sudden and unexpected conversion. He fled Paris and reappeared the following year in Noyon to surrender his clerical benefices. </a:t>
            </a:r>
          </a:p>
          <a:p>
            <a:pPr marL="0" indent="0">
              <a:buNone/>
            </a:pPr>
            <a:endParaRPr lang="en-US" sz="1700" dirty="0">
              <a:latin typeface="Helvetica Neue"/>
            </a:endParaRPr>
          </a:p>
          <a:p>
            <a:endParaRPr lang="en-AU" sz="1700" dirty="0"/>
          </a:p>
        </p:txBody>
      </p:sp>
      <p:pic>
        <p:nvPicPr>
          <p:cNvPr id="2050" name="Picture 2">
            <a:extLst>
              <a:ext uri="{FF2B5EF4-FFF2-40B4-BE49-F238E27FC236}">
                <a16:creationId xmlns:a16="http://schemas.microsoft.com/office/drawing/2014/main" id="{FD990361-8676-F030-8DBA-9BC158C5EE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95981" y="1431197"/>
            <a:ext cx="2906973" cy="402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31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6B013BD-16EA-B614-FE59-6CCE5F44508F}"/>
              </a:ext>
            </a:extLst>
          </p:cNvPr>
          <p:cNvPicPr>
            <a:picLocks noChangeAspect="1"/>
          </p:cNvPicPr>
          <p:nvPr/>
        </p:nvPicPr>
        <p:blipFill>
          <a:blip r:embed="rId2"/>
          <a:stretch>
            <a:fillRect/>
          </a:stretch>
        </p:blipFill>
        <p:spPr>
          <a:xfrm>
            <a:off x="734593" y="675564"/>
            <a:ext cx="3599820" cy="5516967"/>
          </a:xfrm>
          <a:prstGeom prst="rect">
            <a:avLst/>
          </a:prstGeom>
        </p:spPr>
      </p:pic>
      <p:sp>
        <p:nvSpPr>
          <p:cNvPr id="3" name="Content Placeholder 2">
            <a:extLst>
              <a:ext uri="{FF2B5EF4-FFF2-40B4-BE49-F238E27FC236}">
                <a16:creationId xmlns:a16="http://schemas.microsoft.com/office/drawing/2014/main" id="{5FB3CA43-6230-8A9A-DAB6-6EB7B32E636B}"/>
              </a:ext>
            </a:extLst>
          </p:cNvPr>
          <p:cNvSpPr>
            <a:spLocks noGrp="1"/>
          </p:cNvSpPr>
          <p:nvPr>
            <p:ph idx="1"/>
          </p:nvPr>
        </p:nvSpPr>
        <p:spPr>
          <a:xfrm>
            <a:off x="5556738" y="1392702"/>
            <a:ext cx="5795890" cy="4709985"/>
          </a:xfrm>
        </p:spPr>
        <p:txBody>
          <a:bodyPr>
            <a:normAutofit fontScale="92500" lnSpcReduction="10000"/>
          </a:bodyPr>
          <a:lstStyle/>
          <a:p>
            <a:pPr marL="0" indent="0">
              <a:lnSpc>
                <a:spcPct val="150000"/>
              </a:lnSpc>
              <a:buNone/>
            </a:pPr>
            <a:r>
              <a:rPr lang="en-US" sz="1900" b="0" i="0" dirty="0">
                <a:effectLst/>
                <a:latin typeface="Times New Roman" panose="02020603050405020304" pitchFamily="18" charset="0"/>
                <a:cs typeface="Times New Roman" panose="02020603050405020304" pitchFamily="18" charset="0"/>
              </a:rPr>
              <a:t>     In 1536 Calvin finished the first edition of his </a:t>
            </a:r>
            <a:r>
              <a:rPr lang="en-US" sz="1900" b="1" i="1" dirty="0">
                <a:effectLst/>
                <a:latin typeface="Times New Roman" panose="02020603050405020304" pitchFamily="18" charset="0"/>
                <a:cs typeface="Times New Roman" panose="02020603050405020304" pitchFamily="18" charset="0"/>
              </a:rPr>
              <a:t>Institutes of the Christian Religion</a:t>
            </a:r>
            <a:r>
              <a:rPr lang="en-US" sz="1900" dirty="0">
                <a:latin typeface="Times New Roman" panose="02020603050405020304" pitchFamily="18" charset="0"/>
                <a:cs typeface="Times New Roman" panose="02020603050405020304" pitchFamily="18" charset="0"/>
              </a:rPr>
              <a:t> which became </a:t>
            </a:r>
            <a:r>
              <a:rPr lang="en-US" sz="1900" b="0" i="0" dirty="0">
                <a:effectLst/>
                <a:latin typeface="Times New Roman" panose="02020603050405020304" pitchFamily="18" charset="0"/>
                <a:cs typeface="Times New Roman" panose="02020603050405020304" pitchFamily="18" charset="0"/>
              </a:rPr>
              <a:t>an instant best seller. </a:t>
            </a:r>
          </a:p>
          <a:p>
            <a:pPr marL="0" indent="0">
              <a:lnSpc>
                <a:spcPct val="150000"/>
              </a:lnSpc>
              <a:buNone/>
            </a:pPr>
            <a:r>
              <a:rPr lang="en-US" sz="1900" b="0" i="0" dirty="0">
                <a:effectLst/>
                <a:latin typeface="Times New Roman" panose="02020603050405020304" pitchFamily="18" charset="0"/>
                <a:cs typeface="Times New Roman" panose="02020603050405020304" pitchFamily="18" charset="0"/>
              </a:rPr>
              <a:t>     He </a:t>
            </a:r>
            <a:r>
              <a:rPr lang="en-US" sz="1900" dirty="0">
                <a:latin typeface="Times New Roman" panose="02020603050405020304" pitchFamily="18" charset="0"/>
                <a:cs typeface="Times New Roman" panose="02020603050405020304" pitchFamily="18" charset="0"/>
              </a:rPr>
              <a:t>moved to</a:t>
            </a:r>
            <a:r>
              <a:rPr lang="en-US" sz="1900" b="0" i="0" dirty="0">
                <a:effectLst/>
                <a:latin typeface="Times New Roman" panose="02020603050405020304" pitchFamily="18" charset="0"/>
                <a:cs typeface="Times New Roman" panose="02020603050405020304" pitchFamily="18" charset="0"/>
              </a:rPr>
              <a:t> Geneva, then Strasbourg where he started writing his </a:t>
            </a:r>
            <a:r>
              <a:rPr lang="en-US" sz="1900" b="1" i="0" dirty="0">
                <a:effectLst/>
                <a:latin typeface="Times New Roman" panose="02020603050405020304" pitchFamily="18" charset="0"/>
                <a:cs typeface="Times New Roman" panose="02020603050405020304" pitchFamily="18" charset="0"/>
              </a:rPr>
              <a:t>comments upon the books of the Bible. </a:t>
            </a:r>
          </a:p>
          <a:p>
            <a:pPr marL="0" indent="0">
              <a:lnSpc>
                <a:spcPct val="150000"/>
              </a:lnSpc>
              <a:buNone/>
            </a:pPr>
            <a:r>
              <a:rPr lang="en-US" sz="1900" b="0" i="0" dirty="0">
                <a:effectLst/>
                <a:latin typeface="Times New Roman" panose="02020603050405020304" pitchFamily="18" charset="0"/>
                <a:cs typeface="Times New Roman" panose="02020603050405020304" pitchFamily="18" charset="0"/>
              </a:rPr>
              <a:t>     In 1541 Calvin returned to Geneva where he lived and worked until his death in 1564. It was in this period that Calvin made his other great contribution to the Church –he prepared and then forced the city council to ratify his </a:t>
            </a:r>
            <a:r>
              <a:rPr lang="en-US" sz="1900" b="1" i="0" dirty="0">
                <a:effectLst/>
                <a:latin typeface="Times New Roman" panose="02020603050405020304" pitchFamily="18" charset="0"/>
                <a:cs typeface="Times New Roman" panose="02020603050405020304" pitchFamily="18" charset="0"/>
              </a:rPr>
              <a:t>Ecclesiastical Ordinances of the Church of Geneva </a:t>
            </a:r>
            <a:r>
              <a:rPr lang="en-US" sz="1900" i="0" dirty="0">
                <a:effectLst/>
                <a:latin typeface="Times New Roman" panose="02020603050405020304" pitchFamily="18" charset="0"/>
                <a:cs typeface="Times New Roman" panose="02020603050405020304" pitchFamily="18" charset="0"/>
              </a:rPr>
              <a:t>which contained all the principles of Reformed polity.</a:t>
            </a:r>
            <a:endParaRPr lang="en-AU"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4395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22E087-9B99-F2C8-1490-0E7C0702FFB7}"/>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400000"/>
                    </a14:imgEffect>
                  </a14:imgLayer>
                </a14:imgProps>
              </a:ext>
            </a:extLst>
          </a:blip>
          <a:srcRect l="12882" r="14857" b="1"/>
          <a:stretch/>
        </p:blipFill>
        <p:spPr>
          <a:xfrm>
            <a:off x="0"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4793B2D-54A5-E787-B851-FEDF1127A94B}"/>
              </a:ext>
            </a:extLst>
          </p:cNvPr>
          <p:cNvSpPr txBox="1"/>
          <p:nvPr/>
        </p:nvSpPr>
        <p:spPr>
          <a:xfrm>
            <a:off x="8557146" y="219637"/>
            <a:ext cx="3631805" cy="4998757"/>
          </a:xfrm>
          <a:prstGeom prst="rect">
            <a:avLst/>
          </a:prstGeom>
        </p:spPr>
        <p:txBody>
          <a:bodyPr vert="horz" lIns="91440" tIns="45720" rIns="91440" bIns="45720" rtlCol="0">
            <a:normAutofit lnSpcReduction="10000"/>
          </a:bodyPr>
          <a:lstStyle/>
          <a:p>
            <a:pPr>
              <a:lnSpc>
                <a:spcPct val="170000"/>
              </a:lnSpc>
              <a:spcAft>
                <a:spcPts val="600"/>
              </a:spcAft>
            </a:pPr>
            <a:r>
              <a:rPr lang="en-US" sz="1600" dirty="0">
                <a:latin typeface="Times New Roman" panose="02020603050405020304" pitchFamily="18" charset="0"/>
                <a:cs typeface="Times New Roman" panose="02020603050405020304" pitchFamily="18" charset="0"/>
              </a:rPr>
              <a:t>Calvin brought to the study of theology a passion for biblical truth and a coherent understanding of the Word of God. Of all of the thinkers of the sixteenth century, Calvin was most noted for his ability to provide a systematic theological understanding of Christian truth. His magnum opus, Institutes of the Christian Religion, remains a titanic work in the field of systematic theology. </a:t>
            </a:r>
            <a:r>
              <a:rPr lang="en-US" sz="1600" b="0" i="0" dirty="0">
                <a:effectLst/>
                <a:latin typeface="Times New Roman" panose="02020603050405020304" pitchFamily="18" charset="0"/>
                <a:cs typeface="Times New Roman" panose="02020603050405020304" pitchFamily="18" charset="0"/>
              </a:rPr>
              <a:t> To this day, he is regarded with the sobriquet “the Theologian.”</a:t>
            </a:r>
            <a:endParaRPr lang="en-US" sz="16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2860F18-BEDF-B872-387A-DA245BDFBE6E}"/>
              </a:ext>
            </a:extLst>
          </p:cNvPr>
          <p:cNvSpPr txBox="1"/>
          <p:nvPr/>
        </p:nvSpPr>
        <p:spPr>
          <a:xfrm>
            <a:off x="8366762" y="5438033"/>
            <a:ext cx="3822189" cy="1200329"/>
          </a:xfrm>
          <a:prstGeom prst="rect">
            <a:avLst/>
          </a:prstGeom>
          <a:noFill/>
        </p:spPr>
        <p:txBody>
          <a:bodyPr wrap="square">
            <a:spAutoFit/>
          </a:bodyPr>
          <a:lstStyle/>
          <a:p>
            <a:r>
              <a:rPr lang="en-US" i="1" dirty="0">
                <a:solidFill>
                  <a:schemeClr val="accent1">
                    <a:lumMod val="75000"/>
                  </a:schemeClr>
                </a:solidFill>
                <a:latin typeface="Times New Roman" panose="02020603050405020304" pitchFamily="18" charset="0"/>
                <a:cs typeface="Times New Roman" panose="02020603050405020304" pitchFamily="18" charset="0"/>
              </a:rPr>
              <a:t>Systematic theology is a discipline of Christian theology that formulates an orderly, rational, and coherent account of the doctrines of the Christian faith</a:t>
            </a:r>
            <a:r>
              <a:rPr lang="en-US" dirty="0">
                <a:latin typeface="Times New Roman" panose="02020603050405020304" pitchFamily="18" charset="0"/>
                <a:cs typeface="Times New Roman" panose="02020603050405020304" pitchFamily="18" charset="0"/>
              </a:rPr>
              <a:t>. </a:t>
            </a:r>
            <a:endParaRPr lang="en-AU"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489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extLst>
              <a:ext uri="{837473B0-CC2E-450A-ABE3-18F120FF3D39}">
                <a1611:picAttrSrcUrl xmlns:a1611="http://schemas.microsoft.com/office/drawing/2016/11/main" r:id="rId3"/>
              </a:ext>
            </a:extLst>
          </a:blip>
          <a:srcRect/>
          <a:stretch>
            <a:fillRect t="-10000" b="-10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DBDAD0-4A6F-6A4E-C2D7-BD580BC74671}"/>
              </a:ext>
            </a:extLst>
          </p:cNvPr>
          <p:cNvSpPr txBox="1"/>
          <p:nvPr/>
        </p:nvSpPr>
        <p:spPr>
          <a:xfrm>
            <a:off x="859810" y="150126"/>
            <a:ext cx="10863617" cy="6280374"/>
          </a:xfrm>
          <a:prstGeom prst="rect">
            <a:avLst/>
          </a:prstGeom>
          <a:noFill/>
        </p:spPr>
        <p:txBody>
          <a:bodyPr wrap="square">
            <a:spAutoFit/>
          </a:bodyPr>
          <a:lstStyle/>
          <a:p>
            <a:pPr>
              <a:lnSpc>
                <a:spcPct val="150000"/>
              </a:lnSpc>
            </a:pPr>
            <a:r>
              <a:rPr lang="en-US" b="1" dirty="0">
                <a:latin typeface="Times New Roman" panose="02020603050405020304" pitchFamily="18" charset="0"/>
                <a:cs typeface="Times New Roman" panose="02020603050405020304" pitchFamily="18" charset="0"/>
              </a:rPr>
              <a:t>“Institutes of the Christian Religion”</a:t>
            </a:r>
            <a:r>
              <a:rPr lang="en-US" dirty="0">
                <a:latin typeface="Times New Roman" panose="02020603050405020304" pitchFamily="18" charset="0"/>
                <a:cs typeface="Times New Roman" panose="02020603050405020304" pitchFamily="18" charset="0"/>
              </a:rPr>
              <a:t> was first published in Latin in 1536</a:t>
            </a:r>
            <a:r>
              <a:rPr lang="en-US" b="0" i="0" dirty="0">
                <a:solidFill>
                  <a:srgbClr val="202122"/>
                </a:solidFill>
                <a:effectLst/>
                <a:latin typeface="Times New Roman" panose="02020603050405020304" pitchFamily="18" charset="0"/>
                <a:cs typeface="Times New Roman" panose="02020603050405020304" pitchFamily="18" charset="0"/>
              </a:rPr>
              <a:t> with a preface addressed to King </a:t>
            </a:r>
            <a:r>
              <a:rPr lang="en-US" b="0" i="0" u="none" strike="noStrike" dirty="0">
                <a:effectLst/>
                <a:latin typeface="Times New Roman" panose="02020603050405020304" pitchFamily="18" charset="0"/>
                <a:cs typeface="Times New Roman" panose="02020603050405020304" pitchFamily="18" charset="0"/>
              </a:rPr>
              <a:t>Francis I of France</a:t>
            </a:r>
            <a:r>
              <a:rPr lang="en-US" b="0" i="0" dirty="0">
                <a:solidFill>
                  <a:srgbClr val="202122"/>
                </a:solidFill>
                <a:effectLst/>
                <a:latin typeface="Times New Roman" panose="02020603050405020304" pitchFamily="18" charset="0"/>
                <a:cs typeface="Times New Roman" panose="02020603050405020304" pitchFamily="18" charset="0"/>
              </a:rPr>
              <a:t>, entreating him to give the Protestants a hearing rather than continue to persecute them. I</a:t>
            </a:r>
            <a:r>
              <a:rPr lang="en-US" dirty="0">
                <a:solidFill>
                  <a:srgbClr val="202122"/>
                </a:solidFill>
                <a:latin typeface="Times New Roman" panose="02020603050405020304" pitchFamily="18" charset="0"/>
                <a:cs typeface="Times New Roman" panose="02020603050405020304" pitchFamily="18" charset="0"/>
              </a:rPr>
              <a:t>n the following years, Calvin issued three more books of the </a:t>
            </a:r>
            <a:r>
              <a:rPr lang="en-US" i="1" dirty="0" err="1">
                <a:solidFill>
                  <a:srgbClr val="202122"/>
                </a:solidFill>
                <a:latin typeface="Times New Roman" panose="02020603050405020304" pitchFamily="18" charset="0"/>
                <a:cs typeface="Times New Roman" panose="02020603050405020304" pitchFamily="18" charset="0"/>
              </a:rPr>
              <a:t>The</a:t>
            </a:r>
            <a:r>
              <a:rPr lang="en-US" i="1" dirty="0">
                <a:solidFill>
                  <a:srgbClr val="202122"/>
                </a:solidFill>
                <a:latin typeface="Times New Roman" panose="02020603050405020304" pitchFamily="18" charset="0"/>
                <a:cs typeface="Times New Roman" panose="02020603050405020304" pitchFamily="18" charset="0"/>
              </a:rPr>
              <a:t> Institutes.</a:t>
            </a:r>
            <a:endParaRPr lang="en-US" dirty="0">
              <a:solidFill>
                <a:srgbClr val="202122"/>
              </a:solidFill>
              <a:latin typeface="Times New Roman" panose="02020603050405020304" pitchFamily="18" charset="0"/>
              <a:cs typeface="Times New Roman" panose="02020603050405020304" pitchFamily="18" charset="0"/>
            </a:endParaRPr>
          </a:p>
          <a:p>
            <a:pPr>
              <a:lnSpc>
                <a:spcPct val="150000"/>
              </a:lnSpc>
            </a:pPr>
            <a:r>
              <a:rPr lang="en-US" dirty="0">
                <a:solidFill>
                  <a:srgbClr val="202122"/>
                </a:solidFill>
                <a:latin typeface="Times New Roman" panose="02020603050405020304" pitchFamily="18" charset="0"/>
                <a:cs typeface="Times New Roman" panose="02020603050405020304" pitchFamily="18" charset="0"/>
              </a:rPr>
              <a:t>Some of the major points in his work are:</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To find happiness in God and serve Him, one should know God.</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The Knowledge of God and That of Ourselves Are Connected.</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We see God in the creation; however, nature is not God.</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Man-made images cannot contain the representation of the character of God in any way. </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Eternal life is foreordained for some people, eternal damnation for others. </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God is Father, Son and Holy Spirit.</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Jesus Christ, the Redeemer, came incarnate, lived and suffered under Pontius Pilate, died, was buried, rose from the dead, ascended into heaven and intercedes at the right hand of the Father.</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Nothing happens in the known universe without God’s knowledge and His ordained decree.</a:t>
            </a:r>
          </a:p>
          <a:p>
            <a:pPr marL="285750" indent="-285750">
              <a:lnSpc>
                <a:spcPct val="150000"/>
              </a:lnSpc>
              <a:buFont typeface="Arial" panose="020B0604020202020204" pitchFamily="34" charset="0"/>
              <a:buChar char="•"/>
            </a:pPr>
            <a:r>
              <a:rPr lang="en-US" dirty="0">
                <a:solidFill>
                  <a:srgbClr val="202122"/>
                </a:solidFill>
                <a:latin typeface="Times New Roman" panose="02020603050405020304" pitchFamily="18" charset="0"/>
                <a:cs typeface="Times New Roman" panose="02020603050405020304" pitchFamily="18" charset="0"/>
              </a:rPr>
              <a:t>The Papacy has overthrown the Gospel and has corrupted the sacraments and cannot be called the church, but the apostate Babylon.</a:t>
            </a:r>
            <a:endParaRPr lang="en-AU" dirty="0"/>
          </a:p>
        </p:txBody>
      </p:sp>
    </p:spTree>
    <p:extLst>
      <p:ext uri="{BB962C8B-B14F-4D97-AF65-F5344CB8AC3E}">
        <p14:creationId xmlns:p14="http://schemas.microsoft.com/office/powerpoint/2010/main" val="2271933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FFEF0-E36B-F878-020A-B185F0EC9244}"/>
              </a:ext>
            </a:extLst>
          </p:cNvPr>
          <p:cNvSpPr>
            <a:spLocks noGrp="1"/>
          </p:cNvSpPr>
          <p:nvPr>
            <p:ph type="title"/>
          </p:nvPr>
        </p:nvSpPr>
        <p:spPr>
          <a:xfrm>
            <a:off x="1271588" y="662400"/>
            <a:ext cx="10055721" cy="1325563"/>
          </a:xfrm>
        </p:spPr>
        <p:txBody>
          <a:bodyPr anchor="t">
            <a:normAutofit/>
          </a:bodyPr>
          <a:lstStyle/>
          <a:p>
            <a:r>
              <a:rPr lang="en-US" dirty="0"/>
              <a:t>The Institutes (continued)</a:t>
            </a:r>
            <a:endParaRPr lang="en-AU" dirty="0"/>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06EAAB46-C353-78E1-7A00-D7DB17CF0B2D}"/>
              </a:ext>
            </a:extLst>
          </p:cNvPr>
          <p:cNvSpPr>
            <a:spLocks noGrp="1"/>
          </p:cNvSpPr>
          <p:nvPr>
            <p:ph idx="1"/>
          </p:nvPr>
        </p:nvSpPr>
        <p:spPr>
          <a:xfrm>
            <a:off x="1251678" y="1624085"/>
            <a:ext cx="10089112" cy="4571516"/>
          </a:xfrm>
        </p:spPr>
        <p:txBody>
          <a:bodyPr>
            <a:normAutofit lnSpcReduction="10000"/>
          </a:bodyPr>
          <a:lstStyle/>
          <a:p>
            <a:r>
              <a:rPr lang="en-US" sz="2000" dirty="0">
                <a:solidFill>
                  <a:schemeClr val="tx1">
                    <a:alpha val="60000"/>
                  </a:schemeClr>
                </a:solidFill>
              </a:rPr>
              <a:t>The purpose of the knowledge of God is to teach us fear and reverence, and to guide us to seek every good from Him and give Him credit when received.</a:t>
            </a:r>
          </a:p>
          <a:p>
            <a:r>
              <a:rPr lang="en-US" sz="2000" dirty="0">
                <a:solidFill>
                  <a:schemeClr val="tx1">
                    <a:alpha val="60000"/>
                  </a:schemeClr>
                </a:solidFill>
              </a:rPr>
              <a:t>Superstition is the result of vain curiosity, an inordinate desire for too much knowledge and false confidence. </a:t>
            </a:r>
          </a:p>
          <a:p>
            <a:r>
              <a:rPr lang="en-US" sz="2000" dirty="0">
                <a:solidFill>
                  <a:schemeClr val="tx1">
                    <a:alpha val="60000"/>
                  </a:schemeClr>
                </a:solidFill>
              </a:rPr>
              <a:t>God bestows the actual knowledge of Himself upon us only in the Scriptures.</a:t>
            </a:r>
          </a:p>
          <a:p>
            <a:r>
              <a:rPr lang="en-US" sz="2000" dirty="0">
                <a:solidFill>
                  <a:schemeClr val="tx1">
                    <a:alpha val="60000"/>
                  </a:schemeClr>
                </a:solidFill>
              </a:rPr>
              <a:t>Scripture has its authority from God, not from the church.</a:t>
            </a:r>
          </a:p>
          <a:p>
            <a:r>
              <a:rPr lang="en-US" sz="2000" dirty="0">
                <a:solidFill>
                  <a:schemeClr val="tx1">
                    <a:alpha val="60000"/>
                  </a:schemeClr>
                </a:solidFill>
              </a:rPr>
              <a:t>The fruits of repentance are holiness of life, confession and remission of sins, and lifelong mortification. </a:t>
            </a:r>
          </a:p>
          <a:p>
            <a:r>
              <a:rPr lang="en-US" sz="2000" dirty="0">
                <a:solidFill>
                  <a:schemeClr val="tx1">
                    <a:alpha val="60000"/>
                  </a:schemeClr>
                </a:solidFill>
              </a:rPr>
              <a:t>The Romanist confession has become a plague in the church creating a false sense of security for the people in their sin.</a:t>
            </a:r>
          </a:p>
          <a:p>
            <a:r>
              <a:rPr lang="en-AU" sz="2000" dirty="0">
                <a:solidFill>
                  <a:schemeClr val="tx1">
                    <a:alpha val="60000"/>
                  </a:schemeClr>
                </a:solidFill>
              </a:rPr>
              <a:t>Indulgences </a:t>
            </a:r>
            <a:r>
              <a:rPr lang="en-US" sz="2000" dirty="0">
                <a:solidFill>
                  <a:schemeClr val="tx1">
                    <a:alpha val="60000"/>
                  </a:schemeClr>
                </a:solidFill>
              </a:rPr>
              <a:t>profane the blood of Christ and are pious frauds that deceive men into a false assurance.</a:t>
            </a:r>
          </a:p>
          <a:p>
            <a:r>
              <a:rPr lang="en-US" sz="2000" dirty="0">
                <a:solidFill>
                  <a:schemeClr val="tx1">
                    <a:alpha val="60000"/>
                  </a:schemeClr>
                </a:solidFill>
              </a:rPr>
              <a:t>We are to present ourselves as living sacrifices before God, and to be transformed into the image of Christ, not after the pattern of the world.</a:t>
            </a:r>
          </a:p>
          <a:p>
            <a:pPr marL="0" indent="0">
              <a:buNone/>
            </a:pPr>
            <a:endParaRPr lang="en-US" sz="2000" dirty="0">
              <a:solidFill>
                <a:schemeClr val="tx2">
                  <a:lumMod val="75000"/>
                  <a:alpha val="60000"/>
                </a:schemeClr>
              </a:solidFill>
            </a:endParaRPr>
          </a:p>
          <a:p>
            <a:pPr marL="0" indent="0">
              <a:buNone/>
            </a:pPr>
            <a:endParaRPr lang="en-AU" sz="2000" dirty="0">
              <a:solidFill>
                <a:schemeClr val="tx1">
                  <a:alpha val="60000"/>
                </a:schemeClr>
              </a:solidFill>
            </a:endParaRPr>
          </a:p>
        </p:txBody>
      </p:sp>
    </p:spTree>
    <p:extLst>
      <p:ext uri="{BB962C8B-B14F-4D97-AF65-F5344CB8AC3E}">
        <p14:creationId xmlns:p14="http://schemas.microsoft.com/office/powerpoint/2010/main" val="2838841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CF6769-53A0-74B8-0B68-B65D81B6DD07}"/>
              </a:ext>
            </a:extLst>
          </p:cNvPr>
          <p:cNvSpPr>
            <a:spLocks noGrp="1"/>
          </p:cNvSpPr>
          <p:nvPr>
            <p:ph type="title"/>
          </p:nvPr>
        </p:nvSpPr>
        <p:spPr>
          <a:xfrm>
            <a:off x="4384039" y="365125"/>
            <a:ext cx="7164493" cy="1325563"/>
          </a:xfrm>
        </p:spPr>
        <p:txBody>
          <a:bodyPr>
            <a:normAutofit/>
          </a:bodyPr>
          <a:lstStyle/>
          <a:p>
            <a:r>
              <a:rPr lang="en-US" dirty="0"/>
              <a:t>Calvin’s thoughts on Pastoral Ministry</a:t>
            </a:r>
            <a:endParaRPr lang="en-AU" dirty="0"/>
          </a:p>
        </p:txBody>
      </p:sp>
      <p:pic>
        <p:nvPicPr>
          <p:cNvPr id="4" name="Picture 3">
            <a:extLst>
              <a:ext uri="{FF2B5EF4-FFF2-40B4-BE49-F238E27FC236}">
                <a16:creationId xmlns:a16="http://schemas.microsoft.com/office/drawing/2014/main" id="{FB183727-F5A9-1813-680A-0A6FC5D88BE0}"/>
              </a:ext>
            </a:extLst>
          </p:cNvPr>
          <p:cNvPicPr>
            <a:picLocks noChangeAspect="1"/>
          </p:cNvPicPr>
          <p:nvPr/>
        </p:nvPicPr>
        <p:blipFill rotWithShape="1">
          <a:blip r:embed="rId2"/>
          <a:srcRect l="11091"/>
          <a:stretch/>
        </p:blipFill>
        <p:spPr>
          <a:xfrm>
            <a:off x="480060" y="1502095"/>
            <a:ext cx="3425957" cy="3853329"/>
          </a:xfrm>
          <a:prstGeom prst="rect">
            <a:avLst/>
          </a:prstGeom>
        </p:spPr>
      </p:pic>
      <p:sp>
        <p:nvSpPr>
          <p:cNvPr id="3" name="Content Placeholder 2">
            <a:extLst>
              <a:ext uri="{FF2B5EF4-FFF2-40B4-BE49-F238E27FC236}">
                <a16:creationId xmlns:a16="http://schemas.microsoft.com/office/drawing/2014/main" id="{DEF80B19-97CB-4F0D-C496-0224C226E5ED}"/>
              </a:ext>
            </a:extLst>
          </p:cNvPr>
          <p:cNvSpPr>
            <a:spLocks noGrp="1"/>
          </p:cNvSpPr>
          <p:nvPr>
            <p:ph idx="1"/>
          </p:nvPr>
        </p:nvSpPr>
        <p:spPr>
          <a:xfrm>
            <a:off x="4387515" y="2122613"/>
            <a:ext cx="7161017" cy="4154361"/>
          </a:xfrm>
        </p:spPr>
        <p:txBody>
          <a:bodyPr>
            <a:normAutofit lnSpcReduction="10000"/>
          </a:bodyPr>
          <a:lstStyle/>
          <a:p>
            <a:r>
              <a:rPr lang="en-US" sz="1900" dirty="0"/>
              <a:t>Calvin defined the Pastoral ministry is a spiritual warfare against Satan, who assaults ministers above and beyond the way he attacks all believers. </a:t>
            </a:r>
          </a:p>
          <a:p>
            <a:r>
              <a:rPr lang="en-US" sz="1900" dirty="0"/>
              <a:t>Calvin specifically cautioned pastors to subject themselves to the judgement of the church when they were in conflict, to use moderation in their reproofs so as not to wound the minds of their people, and never give even the appearance of delight over their critics if they prevailed in church conflicts.</a:t>
            </a:r>
          </a:p>
          <a:p>
            <a:r>
              <a:rPr lang="en-US" sz="1900" dirty="0"/>
              <a:t>Besides all the external sufferings pastors face, such as the prospect of martyrdom, slander and other vexations, “How many things there are within that are far worse! Ambitious men openly attack us … impudent men insult us, hypocrites rage against us, those who are wise after the flesh do us harm, and we are harassed in many different ways on every side.”(John Calvin Bible commentary on </a:t>
            </a:r>
            <a:r>
              <a:rPr lang="en-US" sz="1800" i="0" dirty="0">
                <a:effectLst/>
              </a:rPr>
              <a:t>1 Timothy 6:14</a:t>
            </a:r>
            <a:r>
              <a:rPr lang="en-US" sz="1600" i="0" dirty="0">
                <a:effectLst/>
              </a:rPr>
              <a:t>)</a:t>
            </a:r>
          </a:p>
          <a:p>
            <a:endParaRPr lang="en-AU" sz="1900" dirty="0"/>
          </a:p>
        </p:txBody>
      </p:sp>
    </p:spTree>
    <p:extLst>
      <p:ext uri="{BB962C8B-B14F-4D97-AF65-F5344CB8AC3E}">
        <p14:creationId xmlns:p14="http://schemas.microsoft.com/office/powerpoint/2010/main" val="9172311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alpha val="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8F4CC3-74CC-BE92-581E-01B0CF0C17CC}"/>
              </a:ext>
            </a:extLst>
          </p:cNvPr>
          <p:cNvPicPr>
            <a:picLocks noChangeAspect="1"/>
          </p:cNvPicPr>
          <p:nvPr/>
        </p:nvPicPr>
        <p:blipFill>
          <a:blip r:embed="rId2">
            <a:alphaModFix amt="58000"/>
          </a:blip>
          <a:stretch>
            <a:fillRect/>
          </a:stretch>
        </p:blipFill>
        <p:spPr>
          <a:xfrm>
            <a:off x="-7133" y="-62065"/>
            <a:ext cx="12195973" cy="6982130"/>
          </a:xfrm>
          <a:prstGeom prst="rect">
            <a:avLst/>
          </a:prstGeom>
        </p:spPr>
      </p:pic>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CF6769-53A0-74B8-0B68-B65D81B6DD07}"/>
              </a:ext>
            </a:extLst>
          </p:cNvPr>
          <p:cNvSpPr>
            <a:spLocks noGrp="1"/>
          </p:cNvSpPr>
          <p:nvPr>
            <p:ph type="title"/>
          </p:nvPr>
        </p:nvSpPr>
        <p:spPr>
          <a:xfrm>
            <a:off x="958506" y="800392"/>
            <a:ext cx="10264697" cy="1212102"/>
          </a:xfrm>
        </p:spPr>
        <p:txBody>
          <a:bodyPr>
            <a:normAutofit/>
          </a:bodyPr>
          <a:lstStyle/>
          <a:p>
            <a:r>
              <a:rPr lang="en-AU" sz="4000">
                <a:solidFill>
                  <a:srgbClr val="FFFFFF"/>
                </a:solidFill>
              </a:rPr>
              <a:t>Eucharist and the Holy Spirit</a:t>
            </a:r>
          </a:p>
        </p:txBody>
      </p:sp>
      <p:sp>
        <p:nvSpPr>
          <p:cNvPr id="3" name="Content Placeholder 2">
            <a:extLst>
              <a:ext uri="{FF2B5EF4-FFF2-40B4-BE49-F238E27FC236}">
                <a16:creationId xmlns:a16="http://schemas.microsoft.com/office/drawing/2014/main" id="{DEF80B19-97CB-4F0D-C496-0224C226E5ED}"/>
              </a:ext>
            </a:extLst>
          </p:cNvPr>
          <p:cNvSpPr>
            <a:spLocks noGrp="1"/>
          </p:cNvSpPr>
          <p:nvPr>
            <p:ph idx="1"/>
          </p:nvPr>
        </p:nvSpPr>
        <p:spPr>
          <a:xfrm>
            <a:off x="1367624" y="2490436"/>
            <a:ext cx="9708995" cy="3567173"/>
          </a:xfrm>
        </p:spPr>
        <p:txBody>
          <a:bodyPr anchor="ctr">
            <a:normAutofit/>
          </a:bodyPr>
          <a:lstStyle/>
          <a:p>
            <a:r>
              <a:rPr lang="en-US" sz="2200" dirty="0"/>
              <a:t>The presence of the Holy Spirit is a theme virtually absent from the medieval Catholic conception of the Mass. In his chapter on the Supper in his Institutes, Calvin explains that what are “separated by space”—the body and blood of Christ in heaven and his church on earth—are nevertheless united by the Spirit. Calvin’s position on Christ’s presence in the Supper asserts that Christ is truly present in the sacrament, yet not in the sense that the elements either become his physical body and blood. The Holy Spirit allows the believer to receive the benefits when partaking of the sacrament.</a:t>
            </a:r>
          </a:p>
          <a:p>
            <a:r>
              <a:rPr lang="en-US" sz="2200" dirty="0"/>
              <a:t>His views on works of the Spirit in the Supper come close to the modern-day Pentecostals.</a:t>
            </a:r>
            <a:endParaRPr lang="en-AU" sz="2200" dirty="0"/>
          </a:p>
          <a:p>
            <a:endParaRPr lang="en-AU" sz="2200" dirty="0"/>
          </a:p>
        </p:txBody>
      </p:sp>
    </p:spTree>
    <p:extLst>
      <p:ext uri="{BB962C8B-B14F-4D97-AF65-F5344CB8AC3E}">
        <p14:creationId xmlns:p14="http://schemas.microsoft.com/office/powerpoint/2010/main" val="190750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18" name="Freeform: Shape 17">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09C813C1-5859-9BF6-29AC-BC55DDD0A6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5050" y="864724"/>
            <a:ext cx="6015897" cy="51285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72D505-D626-A5E5-34E7-97F88A694DE6}"/>
              </a:ext>
            </a:extLst>
          </p:cNvPr>
          <p:cNvSpPr txBox="1"/>
          <p:nvPr/>
        </p:nvSpPr>
        <p:spPr>
          <a:xfrm>
            <a:off x="8016641" y="1506600"/>
            <a:ext cx="3410309" cy="3844800"/>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1400" dirty="0">
                <a:solidFill>
                  <a:schemeClr val="tx1">
                    <a:alpha val="60000"/>
                  </a:schemeClr>
                </a:solidFill>
              </a:rPr>
              <a:t>Calvinism is not a specific denomination, but a branch of Christian Theology developed by John Calvin. </a:t>
            </a:r>
          </a:p>
          <a:p>
            <a:pPr>
              <a:lnSpc>
                <a:spcPct val="90000"/>
              </a:lnSpc>
              <a:spcAft>
                <a:spcPts val="600"/>
              </a:spcAft>
            </a:pPr>
            <a:r>
              <a:rPr lang="en-US" sz="1400" dirty="0">
                <a:solidFill>
                  <a:schemeClr val="tx1">
                    <a:alpha val="60000"/>
                  </a:schemeClr>
                </a:solidFill>
              </a:rPr>
              <a:t>It’s defined by its ‘five points’  (referred to as TULIP):</a:t>
            </a:r>
          </a:p>
          <a:p>
            <a:pPr marL="285750" indent="-228600">
              <a:lnSpc>
                <a:spcPct val="90000"/>
              </a:lnSpc>
              <a:spcAft>
                <a:spcPts val="600"/>
              </a:spcAft>
              <a:buFont typeface="Arial" panose="020B0604020202020204" pitchFamily="34" charset="0"/>
              <a:buChar char="•"/>
            </a:pPr>
            <a:r>
              <a:rPr lang="en-US" sz="1400" dirty="0">
                <a:solidFill>
                  <a:schemeClr val="tx1">
                    <a:alpha val="60000"/>
                  </a:schemeClr>
                </a:solidFill>
              </a:rPr>
              <a:t>Total depravity</a:t>
            </a:r>
          </a:p>
          <a:p>
            <a:pPr marL="285750" indent="-228600">
              <a:lnSpc>
                <a:spcPct val="90000"/>
              </a:lnSpc>
              <a:spcAft>
                <a:spcPts val="600"/>
              </a:spcAft>
              <a:buFont typeface="Arial" panose="020B0604020202020204" pitchFamily="34" charset="0"/>
              <a:buChar char="•"/>
            </a:pPr>
            <a:r>
              <a:rPr lang="en-US" sz="1400" dirty="0">
                <a:solidFill>
                  <a:schemeClr val="tx1">
                    <a:alpha val="60000"/>
                  </a:schemeClr>
                </a:solidFill>
              </a:rPr>
              <a:t>Unconditional election</a:t>
            </a:r>
          </a:p>
          <a:p>
            <a:pPr marL="285750" indent="-228600">
              <a:lnSpc>
                <a:spcPct val="90000"/>
              </a:lnSpc>
              <a:spcAft>
                <a:spcPts val="600"/>
              </a:spcAft>
              <a:buFont typeface="Arial" panose="020B0604020202020204" pitchFamily="34" charset="0"/>
              <a:buChar char="•"/>
            </a:pPr>
            <a:r>
              <a:rPr lang="en-US" sz="1400" dirty="0">
                <a:solidFill>
                  <a:schemeClr val="tx1">
                    <a:alpha val="60000"/>
                  </a:schemeClr>
                </a:solidFill>
              </a:rPr>
              <a:t>Limited atonement</a:t>
            </a:r>
          </a:p>
          <a:p>
            <a:pPr marL="285750" indent="-228600">
              <a:lnSpc>
                <a:spcPct val="90000"/>
              </a:lnSpc>
              <a:spcAft>
                <a:spcPts val="600"/>
              </a:spcAft>
              <a:buFont typeface="Arial" panose="020B0604020202020204" pitchFamily="34" charset="0"/>
              <a:buChar char="•"/>
            </a:pPr>
            <a:r>
              <a:rPr lang="en-US" sz="1400" dirty="0">
                <a:solidFill>
                  <a:schemeClr val="tx1">
                    <a:alpha val="60000"/>
                  </a:schemeClr>
                </a:solidFill>
              </a:rPr>
              <a:t>Irresistible Grace</a:t>
            </a:r>
          </a:p>
          <a:p>
            <a:pPr marL="285750" indent="-228600">
              <a:lnSpc>
                <a:spcPct val="90000"/>
              </a:lnSpc>
              <a:spcAft>
                <a:spcPts val="600"/>
              </a:spcAft>
              <a:buFont typeface="Arial" panose="020B0604020202020204" pitchFamily="34" charset="0"/>
              <a:buChar char="•"/>
            </a:pPr>
            <a:r>
              <a:rPr lang="en-US" sz="1400" dirty="0">
                <a:solidFill>
                  <a:schemeClr val="tx1">
                    <a:alpha val="60000"/>
                  </a:schemeClr>
                </a:solidFill>
              </a:rPr>
              <a:t>Perseverance of the Saints</a:t>
            </a:r>
          </a:p>
          <a:p>
            <a:pPr indent="-228600">
              <a:lnSpc>
                <a:spcPct val="90000"/>
              </a:lnSpc>
              <a:spcAft>
                <a:spcPts val="600"/>
              </a:spcAft>
              <a:buFont typeface="Arial" panose="020B0604020202020204" pitchFamily="34" charset="0"/>
              <a:buChar char="•"/>
            </a:pPr>
            <a:endParaRPr lang="en-US" sz="1400" dirty="0">
              <a:solidFill>
                <a:schemeClr val="tx1">
                  <a:alpha val="60000"/>
                </a:schemeClr>
              </a:solidFill>
            </a:endParaRPr>
          </a:p>
          <a:p>
            <a:pPr>
              <a:lnSpc>
                <a:spcPct val="90000"/>
              </a:lnSpc>
              <a:spcAft>
                <a:spcPts val="600"/>
              </a:spcAft>
            </a:pPr>
            <a:r>
              <a:rPr lang="en-US" sz="1400" dirty="0">
                <a:solidFill>
                  <a:schemeClr val="tx1">
                    <a:alpha val="60000"/>
                  </a:schemeClr>
                </a:solidFill>
              </a:rPr>
              <a:t>Denominations with strong Calvinist roots are the Reformed, the Presbyterians and Reformed Baptists.</a:t>
            </a:r>
          </a:p>
          <a:p>
            <a:pPr>
              <a:lnSpc>
                <a:spcPct val="90000"/>
              </a:lnSpc>
              <a:spcAft>
                <a:spcPts val="600"/>
              </a:spcAft>
            </a:pPr>
            <a:r>
              <a:rPr lang="en-US" sz="1400" dirty="0">
                <a:solidFill>
                  <a:schemeClr val="tx1">
                    <a:alpha val="60000"/>
                  </a:schemeClr>
                </a:solidFill>
              </a:rPr>
              <a:t>In contrast to the Lutheran doctrine of electing a hierarchy of bishops (Greek: </a:t>
            </a:r>
            <a:r>
              <a:rPr lang="en-US" sz="1400" dirty="0" err="1">
                <a:solidFill>
                  <a:schemeClr val="tx1">
                    <a:alpha val="60000"/>
                  </a:schemeClr>
                </a:solidFill>
              </a:rPr>
              <a:t>Episcopoi</a:t>
            </a:r>
            <a:r>
              <a:rPr lang="en-US" sz="1400" dirty="0">
                <a:solidFill>
                  <a:schemeClr val="tx1">
                    <a:alpha val="60000"/>
                  </a:schemeClr>
                </a:solidFill>
              </a:rPr>
              <a:t> ) to govern the church, Reformed churches usually elect elders (Greek: </a:t>
            </a:r>
            <a:r>
              <a:rPr lang="en-US" sz="1400" dirty="0" err="1">
                <a:solidFill>
                  <a:schemeClr val="tx1">
                    <a:alpha val="60000"/>
                  </a:schemeClr>
                </a:solidFill>
              </a:rPr>
              <a:t>Presbyteroi</a:t>
            </a:r>
            <a:r>
              <a:rPr lang="en-US" sz="1400" dirty="0">
                <a:solidFill>
                  <a:schemeClr val="tx1">
                    <a:alpha val="60000"/>
                  </a:schemeClr>
                </a:solidFill>
              </a:rPr>
              <a:t> ) to carry out this function. The elders work together as a group but are accountable to higher groups known as presbyteries, synods or assemblies.</a:t>
            </a:r>
          </a:p>
        </p:txBody>
      </p:sp>
    </p:spTree>
    <p:extLst>
      <p:ext uri="{BB962C8B-B14F-4D97-AF65-F5344CB8AC3E}">
        <p14:creationId xmlns:p14="http://schemas.microsoft.com/office/powerpoint/2010/main" val="1568462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BFC33-1F18-B685-5682-2FD34D5647F4}"/>
              </a:ext>
            </a:extLst>
          </p:cNvPr>
          <p:cNvSpPr>
            <a:spLocks noGrp="1"/>
          </p:cNvSpPr>
          <p:nvPr>
            <p:ph type="title"/>
          </p:nvPr>
        </p:nvSpPr>
        <p:spPr>
          <a:xfrm>
            <a:off x="838200" y="365125"/>
            <a:ext cx="10515600" cy="453741"/>
          </a:xfrm>
        </p:spPr>
        <p:txBody>
          <a:bodyPr>
            <a:normAutofit fontScale="90000"/>
          </a:bodyPr>
          <a:lstStyle/>
          <a:p>
            <a:pPr algn="ctr"/>
            <a:r>
              <a:rPr lang="en-US" sz="2800" dirty="0"/>
              <a:t>Bibliography</a:t>
            </a:r>
            <a:endParaRPr lang="en-AU" sz="2800" dirty="0"/>
          </a:p>
        </p:txBody>
      </p:sp>
      <p:sp>
        <p:nvSpPr>
          <p:cNvPr id="3" name="Content Placeholder 2">
            <a:extLst>
              <a:ext uri="{FF2B5EF4-FFF2-40B4-BE49-F238E27FC236}">
                <a16:creationId xmlns:a16="http://schemas.microsoft.com/office/drawing/2014/main" id="{1B9ECDB1-F3E8-D65F-EA6D-E8F726EDD4A9}"/>
              </a:ext>
            </a:extLst>
          </p:cNvPr>
          <p:cNvSpPr>
            <a:spLocks noGrp="1"/>
          </p:cNvSpPr>
          <p:nvPr>
            <p:ph idx="1"/>
          </p:nvPr>
        </p:nvSpPr>
        <p:spPr>
          <a:xfrm>
            <a:off x="1111155" y="1253331"/>
            <a:ext cx="10515600" cy="4351338"/>
          </a:xfrm>
        </p:spPr>
        <p:txBody>
          <a:bodyPr>
            <a:normAutofit/>
          </a:bodyPr>
          <a:lstStyle/>
          <a:p>
            <a:pPr marL="0" indent="0">
              <a:buNone/>
            </a:pPr>
            <a:r>
              <a:rPr lang="en-US" sz="1400" b="0" i="0" cap="all" dirty="0">
                <a:effectLst/>
                <a:latin typeface="Times New Roman" panose="02020603050405020304" pitchFamily="18" charset="0"/>
                <a:cs typeface="Times New Roman" panose="02020603050405020304" pitchFamily="18" charset="0"/>
              </a:rPr>
              <a:t>	</a:t>
            </a:r>
            <a:r>
              <a:rPr lang="en-US" sz="1400" i="0" dirty="0">
                <a:effectLst/>
                <a:latin typeface="Times New Roman" panose="02020603050405020304" pitchFamily="18" charset="0"/>
                <a:cs typeface="Times New Roman" panose="02020603050405020304" pitchFamily="18" charset="0"/>
              </a:rPr>
              <a:t>’</a:t>
            </a:r>
          </a:p>
          <a:p>
            <a:pPr marL="0" indent="-457200">
              <a:buNone/>
            </a:pPr>
            <a:r>
              <a:rPr lang="en-US" sz="1800" b="0" i="0" dirty="0">
                <a:solidFill>
                  <a:srgbClr val="333333"/>
                </a:solidFill>
                <a:effectLst/>
                <a:latin typeface="Times New Roman" panose="02020603050405020304" pitchFamily="18" charset="0"/>
                <a:cs typeface="Times New Roman" panose="02020603050405020304" pitchFamily="18" charset="0"/>
              </a:rPr>
              <a:t>Brown, Leland, ‘The Standard-Bearer: Pastoral Suffering in the Theology of John Calvin’. </a:t>
            </a:r>
            <a:r>
              <a:rPr lang="en-US" sz="1800" b="0" i="1" dirty="0" err="1">
                <a:solidFill>
                  <a:srgbClr val="333333"/>
                </a:solidFill>
                <a:effectLst/>
                <a:latin typeface="Times New Roman" panose="02020603050405020304" pitchFamily="18" charset="0"/>
                <a:cs typeface="Times New Roman" panose="02020603050405020304" pitchFamily="18" charset="0"/>
              </a:rPr>
              <a:t>Themelios</a:t>
            </a:r>
            <a:r>
              <a:rPr lang="en-US" sz="1800" b="0" i="0" dirty="0">
                <a:solidFill>
                  <a:srgbClr val="333333"/>
                </a:solidFill>
                <a:effectLst/>
                <a:latin typeface="Times New Roman" panose="02020603050405020304" pitchFamily="18" charset="0"/>
                <a:cs typeface="Times New Roman" panose="02020603050405020304" pitchFamily="18" charset="0"/>
              </a:rPr>
              <a:t>, </a:t>
            </a:r>
            <a:r>
              <a:rPr lang="en-US" sz="1800" b="0" i="1" dirty="0">
                <a:solidFill>
                  <a:srgbClr val="333333"/>
                </a:solidFill>
                <a:effectLst/>
                <a:latin typeface="Times New Roman" panose="02020603050405020304" pitchFamily="18" charset="0"/>
                <a:cs typeface="Times New Roman" panose="02020603050405020304" pitchFamily="18" charset="0"/>
              </a:rPr>
              <a:t>47</a:t>
            </a:r>
            <a:r>
              <a:rPr lang="en-US" sz="1800" b="0" i="0" dirty="0">
                <a:solidFill>
                  <a:srgbClr val="333333"/>
                </a:solidFill>
                <a:effectLst/>
                <a:latin typeface="Times New Roman" panose="02020603050405020304" pitchFamily="18" charset="0"/>
                <a:cs typeface="Times New Roman" panose="02020603050405020304" pitchFamily="18" charset="0"/>
              </a:rPr>
              <a:t>(2</a:t>
            </a:r>
            <a:r>
              <a:rPr lang="en-US" sz="1800" dirty="0">
                <a:solidFill>
                  <a:srgbClr val="333333"/>
                </a:solidFill>
                <a:latin typeface="Times New Roman" panose="02020603050405020304" pitchFamily="18" charset="0"/>
                <a:cs typeface="Times New Roman" panose="02020603050405020304" pitchFamily="18" charset="0"/>
              </a:rPr>
              <a:t>) (2022), </a:t>
            </a:r>
            <a:r>
              <a:rPr lang="en-US" sz="1800" b="0" i="0" dirty="0">
                <a:solidFill>
                  <a:srgbClr val="333333"/>
                </a:solidFill>
                <a:effectLst/>
                <a:latin typeface="Times New Roman" panose="02020603050405020304" pitchFamily="18" charset="0"/>
                <a:cs typeface="Times New Roman" panose="02020603050405020304" pitchFamily="18" charset="0"/>
              </a:rPr>
              <a:t>326–336</a:t>
            </a:r>
          </a:p>
          <a:p>
            <a:pPr marL="0" indent="-457200">
              <a:buNone/>
            </a:pPr>
            <a:r>
              <a:rPr lang="en-AU" sz="1800" b="0" i="0" dirty="0">
                <a:solidFill>
                  <a:srgbClr val="595959"/>
                </a:solidFill>
                <a:effectLst/>
                <a:latin typeface="Times New Roman" panose="02020603050405020304" pitchFamily="18" charset="0"/>
                <a:cs typeface="Times New Roman" panose="02020603050405020304" pitchFamily="18" charset="0"/>
              </a:rPr>
              <a:t>Butler, Geoffrey, ‘John Calvin’s Eucharistic Theology: A Pentecostal Analysis’, </a:t>
            </a:r>
            <a:r>
              <a:rPr lang="en-AU" sz="1800" b="0" i="1" dirty="0" err="1">
                <a:solidFill>
                  <a:srgbClr val="595959"/>
                </a:solidFill>
                <a:effectLst/>
                <a:latin typeface="Times New Roman" panose="02020603050405020304" pitchFamily="18" charset="0"/>
                <a:cs typeface="Times New Roman" panose="02020603050405020304" pitchFamily="18" charset="0"/>
              </a:rPr>
              <a:t>Themelios</a:t>
            </a:r>
            <a:r>
              <a:rPr lang="en-AU" sz="1800" b="0" i="0" dirty="0">
                <a:solidFill>
                  <a:srgbClr val="595959"/>
                </a:solidFill>
                <a:effectLst/>
                <a:latin typeface="Times New Roman" panose="02020603050405020304" pitchFamily="18" charset="0"/>
                <a:cs typeface="Times New Roman" panose="02020603050405020304" pitchFamily="18" charset="0"/>
              </a:rPr>
              <a:t>, 47(1) (2022), 81–94</a:t>
            </a:r>
          </a:p>
          <a:p>
            <a:pPr marL="0" indent="-457200">
              <a:buNone/>
            </a:pPr>
            <a:r>
              <a:rPr lang="en-AU" sz="1800" dirty="0">
                <a:solidFill>
                  <a:srgbClr val="595959"/>
                </a:solidFill>
                <a:latin typeface="Times New Roman" panose="02020603050405020304" pitchFamily="18" charset="0"/>
                <a:cs typeface="Times New Roman" panose="02020603050405020304" pitchFamily="18" charset="0"/>
              </a:rPr>
              <a:t>‘Introduction to </a:t>
            </a:r>
            <a:r>
              <a:rPr lang="en-AU" sz="1800" dirty="0" err="1">
                <a:solidFill>
                  <a:srgbClr val="595959"/>
                </a:solidFill>
                <a:latin typeface="Times New Roman" panose="02020603050405020304" pitchFamily="18" charset="0"/>
                <a:cs typeface="Times New Roman" panose="02020603050405020304" pitchFamily="18" charset="0"/>
              </a:rPr>
              <a:t>Protestanism</a:t>
            </a:r>
            <a:r>
              <a:rPr lang="en-AU" sz="1800" dirty="0">
                <a:solidFill>
                  <a:srgbClr val="595959"/>
                </a:solidFill>
                <a:latin typeface="Times New Roman" panose="02020603050405020304" pitchFamily="18" charset="0"/>
                <a:cs typeface="Times New Roman" panose="02020603050405020304" pitchFamily="18" charset="0"/>
              </a:rPr>
              <a:t>’ &lt;</a:t>
            </a:r>
            <a:r>
              <a:rPr lang="en-AU" sz="1800" dirty="0">
                <a:solidFill>
                  <a:srgbClr val="595959"/>
                </a:solidFill>
                <a:latin typeface="Times New Roman" panose="02020603050405020304" pitchFamily="18" charset="0"/>
                <a:cs typeface="Times New Roman" panose="02020603050405020304" pitchFamily="18" charset="0"/>
                <a:hlinkClick r:id="rId2"/>
              </a:rPr>
              <a:t>http://protestantism.co.uk/denominations</a:t>
            </a:r>
            <a:r>
              <a:rPr lang="en-AU" sz="1800" dirty="0">
                <a:solidFill>
                  <a:srgbClr val="595959"/>
                </a:solidFill>
                <a:latin typeface="Times New Roman" panose="02020603050405020304" pitchFamily="18" charset="0"/>
                <a:cs typeface="Times New Roman" panose="02020603050405020304" pitchFamily="18" charset="0"/>
              </a:rPr>
              <a:t>&gt; [accessed 15 November 2022]</a:t>
            </a:r>
            <a:endParaRPr lang="en-AU" sz="1800" dirty="0">
              <a:latin typeface="Times New Roman" panose="02020603050405020304" pitchFamily="18" charset="0"/>
              <a:cs typeface="Times New Roman" panose="02020603050405020304" pitchFamily="18" charset="0"/>
            </a:endParaRPr>
          </a:p>
          <a:p>
            <a:pPr marL="0" indent="-457200">
              <a:buNone/>
            </a:pPr>
            <a:r>
              <a:rPr lang="en-AU" sz="1800" dirty="0">
                <a:latin typeface="Times New Roman" panose="02020603050405020304" pitchFamily="18" charset="0"/>
                <a:cs typeface="Times New Roman" panose="02020603050405020304" pitchFamily="18" charset="0"/>
              </a:rPr>
              <a:t>Calvin, John, </a:t>
            </a:r>
            <a:r>
              <a:rPr lang="en-US" sz="1800" cap="all" dirty="0">
                <a:latin typeface="Times New Roman" panose="02020603050405020304" pitchFamily="18" charset="0"/>
                <a:cs typeface="Times New Roman" panose="02020603050405020304" pitchFamily="18" charset="0"/>
              </a:rPr>
              <a:t>‘JOHN CALVIN'S BIBLE COMMENTARY </a:t>
            </a:r>
            <a:r>
              <a:rPr lang="en-US" sz="1800" dirty="0">
                <a:latin typeface="Times New Roman" panose="02020603050405020304" pitchFamily="18" charset="0"/>
                <a:cs typeface="Times New Roman" panose="02020603050405020304" pitchFamily="18" charset="0"/>
              </a:rPr>
              <a:t>1 Timothy 6:14’, </a:t>
            </a:r>
            <a:r>
              <a:rPr lang="en-US" sz="1800" i="1" dirty="0" err="1">
                <a:latin typeface="Times New Roman" panose="02020603050405020304" pitchFamily="18" charset="0"/>
                <a:cs typeface="Times New Roman" panose="02020603050405020304" pitchFamily="18" charset="0"/>
              </a:rPr>
              <a:t>Bibliaplus</a:t>
            </a:r>
            <a:r>
              <a:rPr lang="en-US" sz="1800" dirty="0">
                <a:latin typeface="Times New Roman" panose="02020603050405020304" pitchFamily="18" charset="0"/>
                <a:cs typeface="Times New Roman" panose="02020603050405020304" pitchFamily="18" charset="0"/>
              </a:rPr>
              <a:t> &lt;</a:t>
            </a:r>
            <a:r>
              <a:rPr lang="en-US" sz="18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https://www.bibliaplus.org/en/commentaries/3/john-calvins-bible-commentary/1-timothy/6/14</a:t>
            </a:r>
            <a:r>
              <a:rPr lang="en-US" sz="1800" dirty="0">
                <a:latin typeface="Times New Roman" panose="02020603050405020304" pitchFamily="18" charset="0"/>
                <a:cs typeface="Times New Roman" panose="02020603050405020304" pitchFamily="18" charset="0"/>
              </a:rPr>
              <a:t>&gt; [accessed 15 November 2022] </a:t>
            </a:r>
          </a:p>
          <a:p>
            <a:pPr marL="0" indent="-457200">
              <a:buNone/>
            </a:pPr>
            <a:r>
              <a:rPr lang="en-AU" sz="1800" b="0" i="0" dirty="0">
                <a:effectLst/>
                <a:latin typeface="Times New Roman" panose="02020603050405020304" pitchFamily="18" charset="0"/>
                <a:cs typeface="Times New Roman" panose="02020603050405020304" pitchFamily="18" charset="0"/>
              </a:rPr>
              <a:t>McMahon,</a:t>
            </a:r>
            <a:r>
              <a:rPr lang="en-AU" sz="1800" dirty="0">
                <a:latin typeface="Times New Roman" panose="02020603050405020304" pitchFamily="18" charset="0"/>
                <a:cs typeface="Times New Roman" panose="02020603050405020304" pitchFamily="18" charset="0"/>
              </a:rPr>
              <a:t> Matthew, ‘</a:t>
            </a:r>
            <a:r>
              <a:rPr lang="en-US" sz="1800" b="0" i="0" dirty="0">
                <a:effectLst/>
                <a:latin typeface="Times New Roman" panose="02020603050405020304" pitchFamily="18" charset="0"/>
                <a:cs typeface="Times New Roman" panose="02020603050405020304" pitchFamily="18" charset="0"/>
              </a:rPr>
              <a:t>An Overview of Calvin’s “Institutes of the Christian Religion”’, </a:t>
            </a:r>
            <a:r>
              <a:rPr lang="en-US" sz="1800" b="0" i="1" dirty="0">
                <a:effectLst/>
                <a:latin typeface="Times New Roman" panose="02020603050405020304" pitchFamily="18" charset="0"/>
                <a:cs typeface="Times New Roman" panose="02020603050405020304" pitchFamily="18" charset="0"/>
              </a:rPr>
              <a:t>APM</a:t>
            </a:r>
            <a:r>
              <a:rPr lang="en-US" sz="1800" i="1" dirty="0">
                <a:latin typeface="Times New Roman" panose="02020603050405020304" pitchFamily="18" charset="0"/>
                <a:cs typeface="Times New Roman" panose="02020603050405020304" pitchFamily="18" charset="0"/>
              </a:rPr>
              <a:t> &lt;</a:t>
            </a:r>
            <a:r>
              <a:rPr lang="en-AU" sz="1800" dirty="0">
                <a:latin typeface="Times New Roman" panose="02020603050405020304" pitchFamily="18" charset="0"/>
                <a:cs typeface="Times New Roman" panose="02020603050405020304" pitchFamily="18" charset="0"/>
                <a:hlinkClick r:id="rId4"/>
              </a:rPr>
              <a:t>https://www.apuritansmind.com/the-reformation/a-short-summary-of-calvins-institutes-by-dr-c-matthew-mcmahon/</a:t>
            </a:r>
            <a:r>
              <a:rPr lang="en-AU" sz="1800" dirty="0">
                <a:latin typeface="Times New Roman" panose="02020603050405020304" pitchFamily="18" charset="0"/>
                <a:cs typeface="Times New Roman" panose="02020603050405020304" pitchFamily="18" charset="0"/>
              </a:rPr>
              <a:t>&gt; [accessed 15 November 2022]</a:t>
            </a:r>
          </a:p>
          <a:p>
            <a:pPr marL="0" indent="-457200" algn="l">
              <a:buNone/>
            </a:pPr>
            <a:r>
              <a:rPr lang="en-AU" sz="1800" i="0" dirty="0">
                <a:solidFill>
                  <a:srgbClr val="1A1A1A"/>
                </a:solidFill>
                <a:effectLst/>
                <a:latin typeface="Times New Roman" panose="02020603050405020304" pitchFamily="18" charset="0"/>
                <a:cs typeface="Times New Roman" panose="02020603050405020304" pitchFamily="18" charset="0"/>
              </a:rPr>
              <a:t>R.C. Sproul, R. C., ‘</a:t>
            </a:r>
            <a:r>
              <a:rPr lang="en-US" sz="1800" i="0" dirty="0">
                <a:solidFill>
                  <a:srgbClr val="1A1A1A"/>
                </a:solidFill>
                <a:effectLst/>
                <a:latin typeface="Times New Roman" panose="02020603050405020304" pitchFamily="18" charset="0"/>
                <a:cs typeface="Times New Roman" panose="02020603050405020304" pitchFamily="18" charset="0"/>
              </a:rPr>
              <a:t>John Calvin's Legacy: The Theologian of Theologians’, </a:t>
            </a:r>
            <a:r>
              <a:rPr lang="en-US" sz="1800" i="1" dirty="0">
                <a:solidFill>
                  <a:srgbClr val="1A1A1A"/>
                </a:solidFill>
                <a:effectLst/>
                <a:latin typeface="Times New Roman" panose="02020603050405020304" pitchFamily="18" charset="0"/>
                <a:cs typeface="Times New Roman" panose="02020603050405020304" pitchFamily="18" charset="0"/>
              </a:rPr>
              <a:t>Ligonier</a:t>
            </a:r>
            <a:r>
              <a:rPr lang="en-US" sz="1800" i="0" dirty="0">
                <a:solidFill>
                  <a:srgbClr val="1A1A1A"/>
                </a:solidFill>
                <a:effectLst/>
                <a:latin typeface="Times New Roman" panose="02020603050405020304" pitchFamily="18" charset="0"/>
                <a:cs typeface="Times New Roman" panose="02020603050405020304" pitchFamily="18" charset="0"/>
              </a:rPr>
              <a:t> &lt;</a:t>
            </a:r>
            <a:r>
              <a:rPr lang="en-US" sz="1800" dirty="0">
                <a:solidFill>
                  <a:srgbClr val="1A1A1A"/>
                </a:solidFill>
                <a:latin typeface="Times New Roman" panose="02020603050405020304" pitchFamily="18" charset="0"/>
                <a:cs typeface="Times New Roman" panose="02020603050405020304" pitchFamily="18" charset="0"/>
              </a:rPr>
              <a:t>https://www.ligonier.org/learn/articles/theologian?utm_campaign=redirect&gt;</a:t>
            </a:r>
            <a:r>
              <a:rPr lang="en-US" sz="1800" i="0" dirty="0">
                <a:solidFill>
                  <a:srgbClr val="1A1A1A"/>
                </a:solidFill>
                <a:effectLst/>
                <a:latin typeface="Times New Roman" panose="02020603050405020304" pitchFamily="18" charset="0"/>
                <a:cs typeface="Times New Roman" panose="02020603050405020304" pitchFamily="18" charset="0"/>
              </a:rPr>
              <a:t> [accessed 15 November 2022]</a:t>
            </a:r>
          </a:p>
          <a:p>
            <a:pPr marL="0" indent="0" algn="l">
              <a:buNone/>
            </a:pPr>
            <a:endParaRPr lang="en-US" sz="1600" i="0" dirty="0">
              <a:solidFill>
                <a:srgbClr val="1A1A1A"/>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79354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14237</TotalTime>
  <Words>1360</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Helvetica Neue</vt:lpstr>
      <vt:lpstr>Times New Roman</vt:lpstr>
      <vt:lpstr>Office Theme</vt:lpstr>
      <vt:lpstr>John Calvin</vt:lpstr>
      <vt:lpstr>Biography</vt:lpstr>
      <vt:lpstr>PowerPoint Presentation</vt:lpstr>
      <vt:lpstr>PowerPoint Presentation</vt:lpstr>
      <vt:lpstr>PowerPoint Presentation</vt:lpstr>
      <vt:lpstr>The Institutes (continued)</vt:lpstr>
      <vt:lpstr>Calvin’s thoughts on Pastoral Ministry</vt:lpstr>
      <vt:lpstr>Eucharist and the Holy Spirit</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Calvin</dc:title>
  <dc:creator>Velina G Georgieva</dc:creator>
  <cp:lastModifiedBy>Velina G Georgieva</cp:lastModifiedBy>
  <cp:revision>8</cp:revision>
  <dcterms:created xsi:type="dcterms:W3CDTF">2022-10-25T01:49:09Z</dcterms:created>
  <dcterms:modified xsi:type="dcterms:W3CDTF">2022-11-15T11:45:25Z</dcterms:modified>
</cp:coreProperties>
</file>