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11"/>
  </p:notesMasterIdLst>
  <p:sldIdLst>
    <p:sldId id="256" r:id="rId2"/>
    <p:sldId id="257" r:id="rId3"/>
    <p:sldId id="259" r:id="rId4"/>
    <p:sldId id="260" r:id="rId5"/>
    <p:sldId id="261" r:id="rId6"/>
    <p:sldId id="262" r:id="rId7"/>
    <p:sldId id="263" r:id="rId8"/>
    <p:sldId id="264" r:id="rId9"/>
    <p:sldId id="258"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8812" autoAdjust="0"/>
  </p:normalViewPr>
  <p:slideViewPr>
    <p:cSldViewPr snapToGrid="0">
      <p:cViewPr varScale="1">
        <p:scale>
          <a:sx n="56" d="100"/>
          <a:sy n="56" d="100"/>
        </p:scale>
        <p:origin x="1685"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zen Mustanova" userId="f75ffd799024aaaa" providerId="LiveId" clId="{E22A49FE-7A1A-4A78-B9BF-A6B1B91BF2C3}"/>
    <pc:docChg chg="modSld">
      <pc:chgData name="Sezen Mustanova" userId="f75ffd799024aaaa" providerId="LiveId" clId="{E22A49FE-7A1A-4A78-B9BF-A6B1B91BF2C3}" dt="2023-02-10T22:54:36.109" v="23" actId="20577"/>
      <pc:docMkLst>
        <pc:docMk/>
      </pc:docMkLst>
      <pc:sldChg chg="modSp mod">
        <pc:chgData name="Sezen Mustanova" userId="f75ffd799024aaaa" providerId="LiveId" clId="{E22A49FE-7A1A-4A78-B9BF-A6B1B91BF2C3}" dt="2023-02-10T22:54:36.109" v="23" actId="20577"/>
        <pc:sldMkLst>
          <pc:docMk/>
          <pc:sldMk cId="2118710002" sldId="256"/>
        </pc:sldMkLst>
        <pc:spChg chg="mod">
          <ac:chgData name="Sezen Mustanova" userId="f75ffd799024aaaa" providerId="LiveId" clId="{E22A49FE-7A1A-4A78-B9BF-A6B1B91BF2C3}" dt="2023-02-10T22:54:36.109" v="23" actId="20577"/>
          <ac:spMkLst>
            <pc:docMk/>
            <pc:sldMk cId="2118710002" sldId="256"/>
            <ac:spMk id="4" creationId="{FD55C787-0801-4F50-890C-851E3F8BEEF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66D1DF-370A-4994-B6C3-0EB7E8A39E80}" type="datetimeFigureOut">
              <a:rPr lang="en-GB" smtClean="0"/>
              <a:t>10/02/2023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0E0856-BEF5-40D1-BF4F-6985F4B6A002}" type="slidenum">
              <a:rPr lang="en-GB" smtClean="0"/>
              <a:t>‹#›</a:t>
            </a:fld>
            <a:endParaRPr lang="en-GB"/>
          </a:p>
        </p:txBody>
      </p:sp>
    </p:spTree>
    <p:extLst>
      <p:ext uri="{BB962C8B-B14F-4D97-AF65-F5344CB8AC3E}">
        <p14:creationId xmlns:p14="http://schemas.microsoft.com/office/powerpoint/2010/main" val="557547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JW Marriott is a deluxe portfolio brand of Marriott International, with magnificent properties and distinguishable luxury hotel locations all over the world. JW Marriott is a sanctuary created to enable visitors to concentrate on experiences based on mind, body, and soul, through program and services that stimulate them to come together and enjoy every moment to the full potential, inspired by meditation concepts. Presently, there are over 100 JW Marriott hotels in over 30 countries and territories all over the world, catering to advanced, cognizant holidaymakers looking for experiences that encourage them to be completely involved, foster meaningful relationships, and nourish the spirit. JW Marriott can be found online, as well as on social media platforms (JW Marriott by Marriott, 2023).</a:t>
            </a:r>
            <a:endParaRPr lang="en-GB" dirty="0"/>
          </a:p>
        </p:txBody>
      </p:sp>
      <p:sp>
        <p:nvSpPr>
          <p:cNvPr id="4" name="Slide Number Placeholder 3"/>
          <p:cNvSpPr>
            <a:spLocks noGrp="1"/>
          </p:cNvSpPr>
          <p:nvPr>
            <p:ph type="sldNum" sz="quarter" idx="5"/>
          </p:nvPr>
        </p:nvSpPr>
        <p:spPr/>
        <p:txBody>
          <a:bodyPr/>
          <a:lstStyle/>
          <a:p>
            <a:fld id="{960E0856-BEF5-40D1-BF4F-6985F4B6A002}" type="slidenum">
              <a:rPr lang="en-GB" smtClean="0"/>
              <a:t>2</a:t>
            </a:fld>
            <a:endParaRPr lang="en-GB"/>
          </a:p>
        </p:txBody>
      </p:sp>
    </p:spTree>
    <p:extLst>
      <p:ext uri="{BB962C8B-B14F-4D97-AF65-F5344CB8AC3E}">
        <p14:creationId xmlns:p14="http://schemas.microsoft.com/office/powerpoint/2010/main" val="7577230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JW Marriott Hotels aims to offer hospitality services to consumers seeking for a peaceful location to spend their leisure time, whether it's a comforting guest room or a serene garden. Customers can experience thoughtful environments created to promote perspective and revitalize spirit. Furthermore, another market segment would be guests who are influenced by the simple beauty of humanity and nature, and the establishments are developed with a comprehensive understanding of the hotels' impact on the global environment. Similarly, tourists looking for different options to happiness will find a welcoming environment at JW Marriott </a:t>
            </a:r>
            <a:r>
              <a:rPr lang="en-GB" dirty="0"/>
              <a:t>(JW Marriott, 2023).</a:t>
            </a:r>
          </a:p>
        </p:txBody>
      </p:sp>
      <p:sp>
        <p:nvSpPr>
          <p:cNvPr id="4" name="Slide Number Placeholder 3"/>
          <p:cNvSpPr>
            <a:spLocks noGrp="1"/>
          </p:cNvSpPr>
          <p:nvPr>
            <p:ph type="sldNum" sz="quarter" idx="5"/>
          </p:nvPr>
        </p:nvSpPr>
        <p:spPr/>
        <p:txBody>
          <a:bodyPr/>
          <a:lstStyle/>
          <a:p>
            <a:fld id="{960E0856-BEF5-40D1-BF4F-6985F4B6A002}" type="slidenum">
              <a:rPr lang="en-GB" smtClean="0"/>
              <a:t>3</a:t>
            </a:fld>
            <a:endParaRPr lang="en-GB"/>
          </a:p>
        </p:txBody>
      </p:sp>
    </p:spTree>
    <p:extLst>
      <p:ext uri="{BB962C8B-B14F-4D97-AF65-F5344CB8AC3E}">
        <p14:creationId xmlns:p14="http://schemas.microsoft.com/office/powerpoint/2010/main" val="41822201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Families</a:t>
            </a:r>
            <a:r>
              <a:rPr lang="en-US" dirty="0"/>
              <a:t> – The hotel brand offers services personalized for families, focused on children activities such as culinary experiences, creativity workshops and wellbeing activities.</a:t>
            </a:r>
          </a:p>
          <a:p>
            <a:r>
              <a:rPr lang="en-US" dirty="0"/>
              <a:t>The hotel's kitchen staff want to share their appreciation for food with the hotel's youngest guests. Cooking classes and better and healthier contests will encourage parents and their children to discover their inner food lover and perfectionate their taste preferences through the discovery of local flavors. The hotel wants the kids to indulge their inquisitiveness by engaging in activities such as painting an artwork influenced by their vacation spot or touring the local artistic community. The young creative visionaries will be greeted with their own interactive and educational handbook that encourages exploration, imagination, and family entertainment (Family travel: Be together, 2023).</a:t>
            </a:r>
          </a:p>
          <a:p>
            <a:r>
              <a:rPr lang="en-US" b="1" dirty="0"/>
              <a:t>Corporate clients </a:t>
            </a:r>
            <a:r>
              <a:rPr lang="en-US" dirty="0"/>
              <a:t>- The hotel brand provides unique, elevated venues and personalized service designed for an authentic meeting of the imaginations, meeting services that promote wellbeing and improve efficiency, and versatile meeting and public venues designed for performance and collaborative effort to their corporate clients </a:t>
            </a:r>
            <a:r>
              <a:rPr lang="en-GB" dirty="0"/>
              <a:t>(Meetings and events, 2023).</a:t>
            </a:r>
          </a:p>
          <a:p>
            <a:r>
              <a:rPr lang="en-GB" b="1" dirty="0"/>
              <a:t>Events</a:t>
            </a:r>
            <a:r>
              <a:rPr lang="en-GB" dirty="0"/>
              <a:t> - </a:t>
            </a:r>
            <a:r>
              <a:rPr lang="en-US" dirty="0"/>
              <a:t>The hotel's event planners are capable of bringing the clients' idea to life with exquisite elegance, whether it involves crisp tablecloths on a beautiful beach or a shining hall packed with exquisite centerpieces. The world-class gourmet team at JW Marriott Hotels pays close attention to every delectable aspect and expertly prepares each dish for the wedding day feast to guarantee that the customers and their guests enjoy excellence on every meal. The brand's representatives will tailor every detail of the guests' wedding day for an out-of-this-world event, from the right setting to a unique food (Weddings: Hotel Wedding Venues &amp; Packages, 2023).</a:t>
            </a:r>
            <a:endParaRPr lang="en-GB" dirty="0"/>
          </a:p>
        </p:txBody>
      </p:sp>
      <p:sp>
        <p:nvSpPr>
          <p:cNvPr id="4" name="Slide Number Placeholder 3"/>
          <p:cNvSpPr>
            <a:spLocks noGrp="1"/>
          </p:cNvSpPr>
          <p:nvPr>
            <p:ph type="sldNum" sz="quarter" idx="5"/>
          </p:nvPr>
        </p:nvSpPr>
        <p:spPr/>
        <p:txBody>
          <a:bodyPr/>
          <a:lstStyle/>
          <a:p>
            <a:fld id="{960E0856-BEF5-40D1-BF4F-6985F4B6A002}" type="slidenum">
              <a:rPr lang="en-GB" smtClean="0"/>
              <a:t>4</a:t>
            </a:fld>
            <a:endParaRPr lang="en-GB"/>
          </a:p>
        </p:txBody>
      </p:sp>
    </p:spTree>
    <p:extLst>
      <p:ext uri="{BB962C8B-B14F-4D97-AF65-F5344CB8AC3E}">
        <p14:creationId xmlns:p14="http://schemas.microsoft.com/office/powerpoint/2010/main" val="941679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hotel brand develops events and products that promote togetherness, allowing visitors of all generations to rekindle their relationships and share their most memorable experiences. These programs and offerings are inspired by the ideas of mindfulness.</a:t>
            </a:r>
          </a:p>
          <a:p>
            <a:r>
              <a:rPr lang="en-US" dirty="0"/>
              <a:t>F&amp;B – The brand offers a menu called SAVOR BY JW which includes breakfast lunch and dinner selection for general guests as well as full menu for corporate and events or catering.</a:t>
            </a:r>
          </a:p>
          <a:p>
            <a:r>
              <a:rPr lang="en-US" dirty="0"/>
              <a:t>Accommodation – JW Marriott hotels offer accommodation for holidaymakers, corporate and event guests tailored to their needs. These services can come with packages which can include luxury or executive suites, mindful experiences (spa and wellness) or business packages.</a:t>
            </a:r>
          </a:p>
          <a:p>
            <a:r>
              <a:rPr lang="en-US" dirty="0"/>
              <a:t>Entertainment and recreation – The hotel brand offers a range of experiences from family activities, entertainment and relaxation services (spa and wellness) and planning of events such as weddings.</a:t>
            </a:r>
          </a:p>
          <a:p>
            <a:r>
              <a:rPr lang="en-US" dirty="0"/>
              <a:t>Travel and tourism – JW also offers packages for holidaymakers that include excursions or artwork or market touring, airport transfer etc.</a:t>
            </a:r>
          </a:p>
          <a:p>
            <a:endParaRPr lang="en-GB" dirty="0"/>
          </a:p>
        </p:txBody>
      </p:sp>
      <p:sp>
        <p:nvSpPr>
          <p:cNvPr id="4" name="Slide Number Placeholder 3"/>
          <p:cNvSpPr>
            <a:spLocks noGrp="1"/>
          </p:cNvSpPr>
          <p:nvPr>
            <p:ph type="sldNum" sz="quarter" idx="5"/>
          </p:nvPr>
        </p:nvSpPr>
        <p:spPr/>
        <p:txBody>
          <a:bodyPr/>
          <a:lstStyle/>
          <a:p>
            <a:fld id="{960E0856-BEF5-40D1-BF4F-6985F4B6A002}" type="slidenum">
              <a:rPr lang="en-GB" smtClean="0"/>
              <a:t>5</a:t>
            </a:fld>
            <a:endParaRPr lang="en-GB"/>
          </a:p>
        </p:txBody>
      </p:sp>
    </p:spTree>
    <p:extLst>
      <p:ext uri="{BB962C8B-B14F-4D97-AF65-F5344CB8AC3E}">
        <p14:creationId xmlns:p14="http://schemas.microsoft.com/office/powerpoint/2010/main" val="22656007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hotel sector is large and can be divided into various subsectors. Food and beverage, lodging, traveling and tourism, and entertainment and leisure make up the top four industries. Despite industry segmentation, there is a significant amount of overlap to enhance the consumer experience (The different hospitality sectors explained, 2018).</a:t>
            </a:r>
          </a:p>
          <a:p>
            <a:r>
              <a:rPr lang="en-US" b="1" dirty="0"/>
              <a:t>Food and beverage </a:t>
            </a:r>
            <a:r>
              <a:rPr lang="en-US" dirty="0"/>
              <a:t>- The major of the four hospitality industries in the UK is food and beverage, which covers all parts of the market. For instance, when a restaurant is a part of a hotel, the service it offers can improve the experience for guests by offering highest cuisine and exceptional customer care. Within the industry, there are various service levels. Because they focus on self-service, fast restaurants that serve snacks engage fewer people than bigger full-service eateries. Restaurants typically recruit differently based on their approach; fast-food and take-out places typically hire less expensive, less qualified workers, whereas fine-dining places must find more seasoned staff. Catering companies provide services for food and drinks about any special occasion, including buffets and fine dining cuisine for receptions and conferences. In this area of the market, independent enterprises are more common than the large brand chains with permanent sites (The different hospitality sectors explained, 2018).</a:t>
            </a:r>
          </a:p>
          <a:p>
            <a:r>
              <a:rPr lang="en-US" b="1" dirty="0"/>
              <a:t>Accommodation</a:t>
            </a:r>
            <a:r>
              <a:rPr lang="en-US" dirty="0"/>
              <a:t> - The lodging industry is immensely diverse, encompassing everything from campgrounds to five-star resorts. In essence, this industry includes any companies that offer a location for customers to sleep at night. These companies primarily target different market categories based on where they are located. Those in urban areas cater to tourists with long stays, travelers, and unique tourists. Vacationers like to stay at resorts in attractive locations because they give them a place to unwind from daily life (The different hospitality sectors explained, 2018).</a:t>
            </a:r>
          </a:p>
          <a:p>
            <a:r>
              <a:rPr lang="en-US" b="1" dirty="0"/>
              <a:t>Travel and Tourism </a:t>
            </a:r>
            <a:r>
              <a:rPr lang="en-US" dirty="0"/>
              <a:t>- Although tourism is a distinct activity inside the hospitality industry, many individuals mistakenly equate it with hospitality. The main purpose of tourism is to promote travel so that people will spend money on accommodations. The prosperity of this broad industry affects all other areas of hospitality significantly. Without travel and tourism, none of the other industries in a particular location could expand or even continue to exist (The different hospitality sectors explained, 2018).</a:t>
            </a:r>
          </a:p>
          <a:p>
            <a:r>
              <a:rPr lang="en-US" b="1" dirty="0"/>
              <a:t>Entertainment and recreation </a:t>
            </a:r>
            <a:r>
              <a:rPr lang="en-US" dirty="0"/>
              <a:t>- Recreational activities are those that people engage in for leisure, recreation, and amusement. In order to rejuvenate one's brain and body, one engages in recreation. The entertainment sector depends on its customers having extra money. The entertainment industry includes companies like theatres or cinema halls, tourist attractions like parks and galleries, sporting events, and interactive games (The different hospitality sectors explained, 2018).</a:t>
            </a:r>
          </a:p>
          <a:p>
            <a:endParaRPr lang="en-US" dirty="0"/>
          </a:p>
          <a:p>
            <a:endParaRPr lang="en-GB" dirty="0"/>
          </a:p>
        </p:txBody>
      </p:sp>
      <p:sp>
        <p:nvSpPr>
          <p:cNvPr id="4" name="Slide Number Placeholder 3"/>
          <p:cNvSpPr>
            <a:spLocks noGrp="1"/>
          </p:cNvSpPr>
          <p:nvPr>
            <p:ph type="sldNum" sz="quarter" idx="5"/>
          </p:nvPr>
        </p:nvSpPr>
        <p:spPr/>
        <p:txBody>
          <a:bodyPr/>
          <a:lstStyle/>
          <a:p>
            <a:fld id="{960E0856-BEF5-40D1-BF4F-6985F4B6A002}" type="slidenum">
              <a:rPr lang="en-GB" smtClean="0"/>
              <a:t>6</a:t>
            </a:fld>
            <a:endParaRPr lang="en-GB"/>
          </a:p>
        </p:txBody>
      </p:sp>
    </p:spTree>
    <p:extLst>
      <p:ext uri="{BB962C8B-B14F-4D97-AF65-F5344CB8AC3E}">
        <p14:creationId xmlns:p14="http://schemas.microsoft.com/office/powerpoint/2010/main" val="25974106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numerous occupations in the hospitality sector that place a high priority on hospitality and service. Guest services need to be best whether it's provided by the front desk of the hotel, the staff members who talk on the phone, or those who communicate via internet and social media. Service quality is utilized to address any issues and grievances for the visitors, but it also serves as a representation of the establishment. Consequently, it is a major factor in the visitors' initial experience </a:t>
            </a:r>
            <a:r>
              <a:rPr lang="en-GB" dirty="0"/>
              <a:t>(</a:t>
            </a:r>
            <a:r>
              <a:rPr lang="en-GB" dirty="0" err="1"/>
              <a:t>Daoust</a:t>
            </a:r>
            <a:r>
              <a:rPr lang="en-GB" dirty="0"/>
              <a:t>, 2021).</a:t>
            </a:r>
            <a:endParaRPr lang="en-US" dirty="0"/>
          </a:p>
          <a:p>
            <a:r>
              <a:rPr lang="en-US" b="1" dirty="0"/>
              <a:t>The customer services division's goal </a:t>
            </a:r>
            <a:r>
              <a:rPr lang="en-US" dirty="0"/>
              <a:t>is to be accessible to guests prior, throughout, and after their visit,  to give the guests a satisfying experience, whether that be by providing them with assistance or guidance or by making them feel at ease and assured. By doing this, they will be able to link the hospitality business with best customer service and grow to be devoted patrons </a:t>
            </a:r>
            <a:r>
              <a:rPr lang="en-GB" dirty="0"/>
              <a:t>(</a:t>
            </a:r>
            <a:r>
              <a:rPr lang="en-GB" dirty="0" err="1"/>
              <a:t>Daoust</a:t>
            </a:r>
            <a:r>
              <a:rPr lang="en-GB" dirty="0"/>
              <a:t>, 2021).</a:t>
            </a:r>
            <a:endParaRPr lang="en-US" dirty="0"/>
          </a:p>
        </p:txBody>
      </p:sp>
      <p:sp>
        <p:nvSpPr>
          <p:cNvPr id="4" name="Slide Number Placeholder 3"/>
          <p:cNvSpPr>
            <a:spLocks noGrp="1"/>
          </p:cNvSpPr>
          <p:nvPr>
            <p:ph type="sldNum" sz="quarter" idx="5"/>
          </p:nvPr>
        </p:nvSpPr>
        <p:spPr/>
        <p:txBody>
          <a:bodyPr/>
          <a:lstStyle/>
          <a:p>
            <a:fld id="{960E0856-BEF5-40D1-BF4F-6985F4B6A002}" type="slidenum">
              <a:rPr lang="en-GB" smtClean="0"/>
              <a:t>7</a:t>
            </a:fld>
            <a:endParaRPr lang="en-GB"/>
          </a:p>
        </p:txBody>
      </p:sp>
    </p:spTree>
    <p:extLst>
      <p:ext uri="{BB962C8B-B14F-4D97-AF65-F5344CB8AC3E}">
        <p14:creationId xmlns:p14="http://schemas.microsoft.com/office/powerpoint/2010/main" val="20705721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order to provide </a:t>
            </a:r>
            <a:r>
              <a:rPr lang="en-US" b="1" dirty="0"/>
              <a:t>exceptional customer service</a:t>
            </a:r>
            <a:r>
              <a:rPr lang="en-US" dirty="0"/>
              <a:t>, personnel must put forth consistent effort. They must be engaged, considerate, accessible, and, most essential, mindful of the hotel customers. Additionally, empathy is essential to not only resolve issues but also truly comprehend them. In order to identify the best answer, the business must actually comprehend the wants and perceptions of the visitors. A high-end customer service can swiftly adjust to any circumstance and has in-depth understanding of its clients' requirements. The customers must feel supported and comprehended. They will recognize the fact that the staff is sensitive to their circumstances and feelings and that the service is tailored to meet their individual requirements. Subsequently , they will be more inclined to remain faithful to the hotel </a:t>
            </a:r>
            <a:r>
              <a:rPr lang="en-GB" dirty="0"/>
              <a:t>(</a:t>
            </a:r>
            <a:r>
              <a:rPr lang="en-GB" dirty="0" err="1"/>
              <a:t>Daoust</a:t>
            </a:r>
            <a:r>
              <a:rPr lang="en-GB" dirty="0"/>
              <a:t>, 2021).</a:t>
            </a:r>
            <a:endParaRPr lang="en-US" dirty="0"/>
          </a:p>
          <a:p>
            <a:r>
              <a:rPr lang="en-US" dirty="0"/>
              <a:t>Hotels must adjust to anticipated shifts in visitor behavior and emerging trends in the hospitality sector if they want </a:t>
            </a:r>
            <a:r>
              <a:rPr lang="en-US" b="1" dirty="0"/>
              <a:t>to enhance customer service</a:t>
            </a:r>
            <a:r>
              <a:rPr lang="en-US" dirty="0"/>
              <a:t>. They can gather exact and comprehensive information on the visitors and their prior stays using, for example, the property management software (PMS).Additionally, hotels must make an effort to constantly learn how their guests feel by looking at the results of their feedback form, reading internet ratings, or speaking with them at the reception desk. This will make it easier for them to learn more about how their vacation was and what visitors especially loved or disliked. Additionally, this can assist the hotels in identifying the areas where they need to make improvements </a:t>
            </a:r>
            <a:r>
              <a:rPr lang="en-GB" dirty="0"/>
              <a:t>(</a:t>
            </a:r>
            <a:r>
              <a:rPr lang="en-GB" dirty="0" err="1"/>
              <a:t>Daoust</a:t>
            </a:r>
            <a:r>
              <a:rPr lang="en-GB" dirty="0"/>
              <a:t>, 2021).</a:t>
            </a:r>
          </a:p>
          <a:p>
            <a:endParaRPr lang="en-GB" dirty="0"/>
          </a:p>
        </p:txBody>
      </p:sp>
      <p:sp>
        <p:nvSpPr>
          <p:cNvPr id="4" name="Slide Number Placeholder 3"/>
          <p:cNvSpPr>
            <a:spLocks noGrp="1"/>
          </p:cNvSpPr>
          <p:nvPr>
            <p:ph type="sldNum" sz="quarter" idx="5"/>
          </p:nvPr>
        </p:nvSpPr>
        <p:spPr/>
        <p:txBody>
          <a:bodyPr/>
          <a:lstStyle/>
          <a:p>
            <a:fld id="{960E0856-BEF5-40D1-BF4F-6985F4B6A002}" type="slidenum">
              <a:rPr lang="en-GB" smtClean="0"/>
              <a:t>8</a:t>
            </a:fld>
            <a:endParaRPr lang="en-GB"/>
          </a:p>
        </p:txBody>
      </p:sp>
    </p:spTree>
    <p:extLst>
      <p:ext uri="{BB962C8B-B14F-4D97-AF65-F5344CB8AC3E}">
        <p14:creationId xmlns:p14="http://schemas.microsoft.com/office/powerpoint/2010/main" val="29493022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0E0856-BEF5-40D1-BF4F-6985F4B6A002}" type="slidenum">
              <a:rPr lang="en-GB" smtClean="0"/>
              <a:t>9</a:t>
            </a:fld>
            <a:endParaRPr lang="en-GB"/>
          </a:p>
        </p:txBody>
      </p:sp>
    </p:spTree>
    <p:extLst>
      <p:ext uri="{BB962C8B-B14F-4D97-AF65-F5344CB8AC3E}">
        <p14:creationId xmlns:p14="http://schemas.microsoft.com/office/powerpoint/2010/main" val="18870553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692389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73810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2753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634506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2/10/2023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368885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2/10/2023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5644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2/10/2023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746825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2/10/2023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96639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132900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99901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715000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3049903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5056872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2/10/2023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7194498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2/10/2023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7746235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447244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70227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2/10/2023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1135831884"/>
      </p:ext>
    </p:extLst>
  </p:cSld>
  <p:clrMap bg1="dk1" tx1="lt1" bg2="dk2" tx2="lt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bcu.ac.uk/business-school/blog/the-different-hospitality-sectors-explained" TargetMode="External"/><Relationship Id="rId3" Type="http://schemas.openxmlformats.org/officeDocument/2006/relationships/hyperlink" Target="https://www.hospitalitynet.org/brand/23000016/jw-marriott.html" TargetMode="External"/><Relationship Id="rId7" Type="http://schemas.openxmlformats.org/officeDocument/2006/relationships/hyperlink" Target="https://jw-marriott.marriott.com/nourish-your-soul/wedding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marriott.com/meeting-event-hotels/meeting-planning.mi" TargetMode="External"/><Relationship Id="rId5" Type="http://schemas.openxmlformats.org/officeDocument/2006/relationships/hyperlink" Target="https://jw-marriott.marriott.com/nourish-your-soul/family/" TargetMode="External"/><Relationship Id="rId4" Type="http://schemas.openxmlformats.org/officeDocument/2006/relationships/hyperlink" Target="https://jw-marriott.marriott.com/nourish-your-soul/#bemindful" TargetMode="External"/><Relationship Id="rId9" Type="http://schemas.openxmlformats.org/officeDocument/2006/relationships/hyperlink" Target="https://hotello.com/en/customer-service-hotels/#:~:text=Indeed%2C%20an%20excellent%20customer%20service,will%20become%20true%20brand%20ambassado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1BD63-128F-4CDB-8DA4-0AC5288ED843}"/>
              </a:ext>
            </a:extLst>
          </p:cNvPr>
          <p:cNvSpPr>
            <a:spLocks noGrp="1"/>
          </p:cNvSpPr>
          <p:nvPr>
            <p:ph type="ctrTitle"/>
          </p:nvPr>
        </p:nvSpPr>
        <p:spPr>
          <a:xfrm>
            <a:off x="1061649" y="1511559"/>
            <a:ext cx="8825658" cy="1707610"/>
          </a:xfrm>
        </p:spPr>
        <p:txBody>
          <a:bodyPr/>
          <a:lstStyle/>
          <a:p>
            <a:r>
              <a:rPr lang="en-GB" sz="4000" b="1" dirty="0">
                <a:solidFill>
                  <a:schemeClr val="tx1"/>
                </a:solidFill>
                <a:effectLst/>
                <a:latin typeface="Arial" panose="020B0604020202020204" pitchFamily="34" charset="0"/>
                <a:ea typeface="Arial" panose="020B0604020202020204" pitchFamily="34" charset="0"/>
              </a:rPr>
              <a:t>International Hotel Management </a:t>
            </a:r>
            <a:endParaRPr lang="en-GB" sz="16600" dirty="0">
              <a:solidFill>
                <a:schemeClr val="tx1"/>
              </a:solidFill>
            </a:endParaRPr>
          </a:p>
        </p:txBody>
      </p:sp>
      <p:sp>
        <p:nvSpPr>
          <p:cNvPr id="3" name="Subtitle 2">
            <a:extLst>
              <a:ext uri="{FF2B5EF4-FFF2-40B4-BE49-F238E27FC236}">
                <a16:creationId xmlns:a16="http://schemas.microsoft.com/office/drawing/2014/main" id="{90599225-B241-45D9-9BBA-E5E5500D8D3C}"/>
              </a:ext>
            </a:extLst>
          </p:cNvPr>
          <p:cNvSpPr>
            <a:spLocks noGrp="1"/>
          </p:cNvSpPr>
          <p:nvPr>
            <p:ph type="subTitle" idx="1"/>
          </p:nvPr>
        </p:nvSpPr>
        <p:spPr>
          <a:xfrm>
            <a:off x="1061649" y="3338133"/>
            <a:ext cx="8825658" cy="555065"/>
          </a:xfrm>
        </p:spPr>
        <p:txBody>
          <a:bodyPr>
            <a:normAutofit/>
          </a:bodyPr>
          <a:lstStyle/>
          <a:p>
            <a:r>
              <a:rPr lang="en-GB" b="1" dirty="0">
                <a:solidFill>
                  <a:schemeClr val="tx1"/>
                </a:solidFill>
                <a:effectLst/>
                <a:latin typeface="Arial" panose="020B0604020202020204" pitchFamily="34" charset="0"/>
                <a:ea typeface="Arial" panose="020B0604020202020204" pitchFamily="34" charset="0"/>
              </a:rPr>
              <a:t>Hospitality and Guest Services </a:t>
            </a:r>
            <a:endParaRPr lang="en-GB" sz="2400" dirty="0">
              <a:solidFill>
                <a:schemeClr val="tx1"/>
              </a:solidFill>
            </a:endParaRPr>
          </a:p>
        </p:txBody>
      </p:sp>
      <p:sp>
        <p:nvSpPr>
          <p:cNvPr id="4" name="TextBox 3">
            <a:extLst>
              <a:ext uri="{FF2B5EF4-FFF2-40B4-BE49-F238E27FC236}">
                <a16:creationId xmlns:a16="http://schemas.microsoft.com/office/drawing/2014/main" id="{FD55C787-0801-4F50-890C-851E3F8BEEF9}"/>
              </a:ext>
            </a:extLst>
          </p:cNvPr>
          <p:cNvSpPr txBox="1"/>
          <p:nvPr/>
        </p:nvSpPr>
        <p:spPr>
          <a:xfrm>
            <a:off x="1061649" y="3876869"/>
            <a:ext cx="4508727" cy="870688"/>
          </a:xfrm>
          <a:prstGeom prst="rect">
            <a:avLst/>
          </a:prstGeom>
          <a:noFill/>
        </p:spPr>
        <p:txBody>
          <a:bodyPr wrap="square" rtlCol="0">
            <a:spAutoFit/>
          </a:bodyPr>
          <a:lstStyle/>
          <a:p>
            <a:pPr>
              <a:lnSpc>
                <a:spcPct val="150000"/>
              </a:lnSpc>
            </a:pPr>
            <a:r>
              <a:rPr lang="en-US" dirty="0"/>
              <a:t>Name of Student: Sezen Mustanova</a:t>
            </a:r>
          </a:p>
          <a:p>
            <a:pPr>
              <a:lnSpc>
                <a:spcPct val="150000"/>
              </a:lnSpc>
            </a:pPr>
            <a:r>
              <a:rPr lang="en-US" dirty="0"/>
              <a:t>Student ID: 2210266</a:t>
            </a:r>
            <a:endParaRPr lang="en-GB" dirty="0"/>
          </a:p>
        </p:txBody>
      </p:sp>
    </p:spTree>
    <p:extLst>
      <p:ext uri="{BB962C8B-B14F-4D97-AF65-F5344CB8AC3E}">
        <p14:creationId xmlns:p14="http://schemas.microsoft.com/office/powerpoint/2010/main" val="21187100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87AD1-6820-46EB-A42F-8170D2558AF2}"/>
              </a:ext>
            </a:extLst>
          </p:cNvPr>
          <p:cNvSpPr>
            <a:spLocks noGrp="1"/>
          </p:cNvSpPr>
          <p:nvPr>
            <p:ph type="title"/>
          </p:nvPr>
        </p:nvSpPr>
        <p:spPr>
          <a:xfrm>
            <a:off x="646111" y="376518"/>
            <a:ext cx="9404723" cy="1400530"/>
          </a:xfrm>
        </p:spPr>
        <p:txBody>
          <a:bodyPr/>
          <a:lstStyle/>
          <a:p>
            <a:r>
              <a:rPr lang="en-US" dirty="0"/>
              <a:t>JW Marriott </a:t>
            </a:r>
            <a:endParaRPr lang="en-GB" dirty="0"/>
          </a:p>
        </p:txBody>
      </p:sp>
      <p:sp>
        <p:nvSpPr>
          <p:cNvPr id="3" name="Content Placeholder 2">
            <a:extLst>
              <a:ext uri="{FF2B5EF4-FFF2-40B4-BE49-F238E27FC236}">
                <a16:creationId xmlns:a16="http://schemas.microsoft.com/office/drawing/2014/main" id="{92CC6252-2C4F-4C0A-90E3-0113F96F944F}"/>
              </a:ext>
            </a:extLst>
          </p:cNvPr>
          <p:cNvSpPr>
            <a:spLocks noGrp="1"/>
          </p:cNvSpPr>
          <p:nvPr>
            <p:ph idx="1"/>
          </p:nvPr>
        </p:nvSpPr>
        <p:spPr>
          <a:xfrm>
            <a:off x="646111" y="2116418"/>
            <a:ext cx="8946541" cy="4195481"/>
          </a:xfrm>
        </p:spPr>
        <p:txBody>
          <a:bodyPr/>
          <a:lstStyle/>
          <a:p>
            <a:r>
              <a:rPr lang="en-US" dirty="0"/>
              <a:t>Deluxe brand of Marriot International</a:t>
            </a:r>
          </a:p>
          <a:p>
            <a:r>
              <a:rPr lang="en-US" dirty="0"/>
              <a:t>Distinguishable hotel locations around the world</a:t>
            </a:r>
          </a:p>
          <a:p>
            <a:r>
              <a:rPr lang="en-US" dirty="0"/>
              <a:t>Sanctuary inspired by meditation concepts</a:t>
            </a:r>
          </a:p>
          <a:p>
            <a:r>
              <a:rPr lang="en-US" dirty="0"/>
              <a:t>Over 100 JW Marriot hotels </a:t>
            </a:r>
          </a:p>
          <a:p>
            <a:r>
              <a:rPr lang="en-US" dirty="0"/>
              <a:t>Locations in over 30 countries and territories around the world</a:t>
            </a:r>
          </a:p>
          <a:p>
            <a:r>
              <a:rPr lang="en-US" dirty="0"/>
              <a:t>Online and social media presence</a:t>
            </a:r>
          </a:p>
          <a:p>
            <a:endParaRPr lang="en-GB" dirty="0"/>
          </a:p>
        </p:txBody>
      </p:sp>
    </p:spTree>
    <p:extLst>
      <p:ext uri="{BB962C8B-B14F-4D97-AF65-F5344CB8AC3E}">
        <p14:creationId xmlns:p14="http://schemas.microsoft.com/office/powerpoint/2010/main" val="956885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98558-149B-4812-9868-58D9F99DB84D}"/>
              </a:ext>
            </a:extLst>
          </p:cNvPr>
          <p:cNvSpPr>
            <a:spLocks noGrp="1"/>
          </p:cNvSpPr>
          <p:nvPr>
            <p:ph type="title"/>
          </p:nvPr>
        </p:nvSpPr>
        <p:spPr/>
        <p:txBody>
          <a:bodyPr/>
          <a:lstStyle/>
          <a:p>
            <a:r>
              <a:rPr lang="en-US" dirty="0"/>
              <a:t>JW Marriott – main costumers</a:t>
            </a:r>
            <a:endParaRPr lang="en-GB" dirty="0"/>
          </a:p>
        </p:txBody>
      </p:sp>
      <p:sp>
        <p:nvSpPr>
          <p:cNvPr id="3" name="Content Placeholder 2">
            <a:extLst>
              <a:ext uri="{FF2B5EF4-FFF2-40B4-BE49-F238E27FC236}">
                <a16:creationId xmlns:a16="http://schemas.microsoft.com/office/drawing/2014/main" id="{9A77AA02-9449-4C38-A8B2-802A14E243EB}"/>
              </a:ext>
            </a:extLst>
          </p:cNvPr>
          <p:cNvSpPr>
            <a:spLocks noGrp="1"/>
          </p:cNvSpPr>
          <p:nvPr>
            <p:ph idx="1"/>
          </p:nvPr>
        </p:nvSpPr>
        <p:spPr>
          <a:xfrm>
            <a:off x="736600" y="2052918"/>
            <a:ext cx="10414000" cy="4195481"/>
          </a:xfrm>
        </p:spPr>
        <p:txBody>
          <a:bodyPr/>
          <a:lstStyle/>
          <a:p>
            <a:r>
              <a:rPr lang="en-US" dirty="0"/>
              <a:t>Serene spaces – guests who seek peaceful and mindful places</a:t>
            </a:r>
            <a:endParaRPr lang="en-GB" b="0" i="0" cap="all" dirty="0">
              <a:solidFill>
                <a:srgbClr val="FFFFFF"/>
              </a:solidFill>
              <a:effectLst/>
              <a:latin typeface="Avenir-Next-LT"/>
            </a:endParaRPr>
          </a:p>
          <a:p>
            <a:r>
              <a:rPr lang="en-US" dirty="0"/>
              <a:t>Simple beauty – guests who seek to bind with nature</a:t>
            </a:r>
          </a:p>
          <a:p>
            <a:r>
              <a:rPr lang="en-US" dirty="0"/>
              <a:t>Holistic wellness – </a:t>
            </a:r>
            <a:r>
              <a:rPr lang="en-GB" dirty="0"/>
              <a:t>guests who seek wellbeing and meditation</a:t>
            </a:r>
            <a:endParaRPr lang="en-US" dirty="0"/>
          </a:p>
        </p:txBody>
      </p:sp>
      <p:pic>
        <p:nvPicPr>
          <p:cNvPr id="5" name="Picture 4">
            <a:extLst>
              <a:ext uri="{FF2B5EF4-FFF2-40B4-BE49-F238E27FC236}">
                <a16:creationId xmlns:a16="http://schemas.microsoft.com/office/drawing/2014/main" id="{93AB97F2-3271-44A8-A7C6-0951E96A85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60611" y="4028706"/>
            <a:ext cx="3492500" cy="2304271"/>
          </a:xfrm>
          <a:prstGeom prst="rect">
            <a:avLst/>
          </a:prstGeom>
        </p:spPr>
      </p:pic>
      <p:pic>
        <p:nvPicPr>
          <p:cNvPr id="7" name="Picture 6">
            <a:extLst>
              <a:ext uri="{FF2B5EF4-FFF2-40B4-BE49-F238E27FC236}">
                <a16:creationId xmlns:a16="http://schemas.microsoft.com/office/drawing/2014/main" id="{8A1D42AD-9DEC-48FD-9A92-A59BC887241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4983" y="3972330"/>
            <a:ext cx="3406406" cy="2417021"/>
          </a:xfrm>
          <a:prstGeom prst="rect">
            <a:avLst/>
          </a:prstGeom>
        </p:spPr>
      </p:pic>
      <p:pic>
        <p:nvPicPr>
          <p:cNvPr id="9" name="Picture 8">
            <a:extLst>
              <a:ext uri="{FF2B5EF4-FFF2-40B4-BE49-F238E27FC236}">
                <a16:creationId xmlns:a16="http://schemas.microsoft.com/office/drawing/2014/main" id="{5257605D-3C41-4971-B191-09086714D06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49750" y="4024411"/>
            <a:ext cx="3492500" cy="2344717"/>
          </a:xfrm>
          <a:prstGeom prst="rect">
            <a:avLst/>
          </a:prstGeom>
        </p:spPr>
      </p:pic>
      <p:sp>
        <p:nvSpPr>
          <p:cNvPr id="10" name="TextBox 9">
            <a:extLst>
              <a:ext uri="{FF2B5EF4-FFF2-40B4-BE49-F238E27FC236}">
                <a16:creationId xmlns:a16="http://schemas.microsoft.com/office/drawing/2014/main" id="{BB2CFC8D-7AAB-4255-8497-1776A4547E18}"/>
              </a:ext>
            </a:extLst>
          </p:cNvPr>
          <p:cNvSpPr txBox="1"/>
          <p:nvPr/>
        </p:nvSpPr>
        <p:spPr>
          <a:xfrm>
            <a:off x="4838700" y="6405282"/>
            <a:ext cx="3225800" cy="369332"/>
          </a:xfrm>
          <a:prstGeom prst="rect">
            <a:avLst/>
          </a:prstGeom>
          <a:noFill/>
        </p:spPr>
        <p:txBody>
          <a:bodyPr wrap="square" rtlCol="0">
            <a:spAutoFit/>
          </a:bodyPr>
          <a:lstStyle/>
          <a:p>
            <a:r>
              <a:rPr lang="en-GB" dirty="0"/>
              <a:t>(JW Marriott, 2023)</a:t>
            </a:r>
          </a:p>
        </p:txBody>
      </p:sp>
    </p:spTree>
    <p:extLst>
      <p:ext uri="{BB962C8B-B14F-4D97-AF65-F5344CB8AC3E}">
        <p14:creationId xmlns:p14="http://schemas.microsoft.com/office/powerpoint/2010/main" val="4317137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98558-149B-4812-9868-58D9F99DB84D}"/>
              </a:ext>
            </a:extLst>
          </p:cNvPr>
          <p:cNvSpPr>
            <a:spLocks noGrp="1"/>
          </p:cNvSpPr>
          <p:nvPr>
            <p:ph type="title"/>
          </p:nvPr>
        </p:nvSpPr>
        <p:spPr/>
        <p:txBody>
          <a:bodyPr/>
          <a:lstStyle/>
          <a:p>
            <a:r>
              <a:rPr lang="en-US" dirty="0"/>
              <a:t>JW Marriott – main costumers</a:t>
            </a:r>
            <a:br>
              <a:rPr lang="en-US" dirty="0"/>
            </a:br>
            <a:r>
              <a:rPr lang="en-US" sz="3200" dirty="0"/>
              <a:t>continued</a:t>
            </a:r>
            <a:endParaRPr lang="en-GB" dirty="0"/>
          </a:p>
        </p:txBody>
      </p:sp>
      <p:sp>
        <p:nvSpPr>
          <p:cNvPr id="3" name="Content Placeholder 2">
            <a:extLst>
              <a:ext uri="{FF2B5EF4-FFF2-40B4-BE49-F238E27FC236}">
                <a16:creationId xmlns:a16="http://schemas.microsoft.com/office/drawing/2014/main" id="{9A77AA02-9449-4C38-A8B2-802A14E243EB}"/>
              </a:ext>
            </a:extLst>
          </p:cNvPr>
          <p:cNvSpPr>
            <a:spLocks noGrp="1"/>
          </p:cNvSpPr>
          <p:nvPr>
            <p:ph idx="1"/>
          </p:nvPr>
        </p:nvSpPr>
        <p:spPr>
          <a:xfrm>
            <a:off x="736600" y="2052918"/>
            <a:ext cx="10414000" cy="4195481"/>
          </a:xfrm>
        </p:spPr>
        <p:txBody>
          <a:bodyPr/>
          <a:lstStyle/>
          <a:p>
            <a:r>
              <a:rPr lang="en-US" dirty="0"/>
              <a:t>Families</a:t>
            </a:r>
          </a:p>
          <a:p>
            <a:r>
              <a:rPr lang="en-US" dirty="0"/>
              <a:t>Corporate customers</a:t>
            </a:r>
          </a:p>
          <a:p>
            <a:r>
              <a:rPr lang="en-US" dirty="0"/>
              <a:t>Events (e.g. weddings)</a:t>
            </a:r>
          </a:p>
        </p:txBody>
      </p:sp>
      <p:sp>
        <p:nvSpPr>
          <p:cNvPr id="10" name="TextBox 9">
            <a:extLst>
              <a:ext uri="{FF2B5EF4-FFF2-40B4-BE49-F238E27FC236}">
                <a16:creationId xmlns:a16="http://schemas.microsoft.com/office/drawing/2014/main" id="{BB2CFC8D-7AAB-4255-8497-1776A4547E18}"/>
              </a:ext>
            </a:extLst>
          </p:cNvPr>
          <p:cNvSpPr txBox="1"/>
          <p:nvPr/>
        </p:nvSpPr>
        <p:spPr>
          <a:xfrm>
            <a:off x="4978400" y="6263403"/>
            <a:ext cx="3225800" cy="369332"/>
          </a:xfrm>
          <a:prstGeom prst="rect">
            <a:avLst/>
          </a:prstGeom>
          <a:noFill/>
        </p:spPr>
        <p:txBody>
          <a:bodyPr wrap="square" rtlCol="0">
            <a:spAutoFit/>
          </a:bodyPr>
          <a:lstStyle/>
          <a:p>
            <a:r>
              <a:rPr lang="en-GB" dirty="0"/>
              <a:t>(JW Marriott, 2023)</a:t>
            </a:r>
          </a:p>
        </p:txBody>
      </p:sp>
      <p:pic>
        <p:nvPicPr>
          <p:cNvPr id="6" name="Picture 5">
            <a:extLst>
              <a:ext uri="{FF2B5EF4-FFF2-40B4-BE49-F238E27FC236}">
                <a16:creationId xmlns:a16="http://schemas.microsoft.com/office/drawing/2014/main" id="{E4B189BA-9CB2-498D-BE64-BCE6AF789DF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13795" y="3958681"/>
            <a:ext cx="3542212" cy="2289718"/>
          </a:xfrm>
          <a:prstGeom prst="rect">
            <a:avLst/>
          </a:prstGeom>
        </p:spPr>
      </p:pic>
      <p:pic>
        <p:nvPicPr>
          <p:cNvPr id="11" name="Picture 10">
            <a:extLst>
              <a:ext uri="{FF2B5EF4-FFF2-40B4-BE49-F238E27FC236}">
                <a16:creationId xmlns:a16="http://schemas.microsoft.com/office/drawing/2014/main" id="{21ECFF42-2A44-48B8-872B-4D6FFC91266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6111" y="3958682"/>
            <a:ext cx="3659191" cy="2289718"/>
          </a:xfrm>
          <a:prstGeom prst="rect">
            <a:avLst/>
          </a:prstGeom>
        </p:spPr>
      </p:pic>
      <p:pic>
        <p:nvPicPr>
          <p:cNvPr id="13" name="Picture 12">
            <a:extLst>
              <a:ext uri="{FF2B5EF4-FFF2-40B4-BE49-F238E27FC236}">
                <a16:creationId xmlns:a16="http://schemas.microsoft.com/office/drawing/2014/main" id="{94E3CFD4-81DE-4429-A2A2-A457529F637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64500" y="3958681"/>
            <a:ext cx="3542213" cy="2289718"/>
          </a:xfrm>
          <a:prstGeom prst="rect">
            <a:avLst/>
          </a:prstGeom>
        </p:spPr>
      </p:pic>
    </p:spTree>
    <p:extLst>
      <p:ext uri="{BB962C8B-B14F-4D97-AF65-F5344CB8AC3E}">
        <p14:creationId xmlns:p14="http://schemas.microsoft.com/office/powerpoint/2010/main" val="1913083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98558-149B-4812-9868-58D9F99DB84D}"/>
              </a:ext>
            </a:extLst>
          </p:cNvPr>
          <p:cNvSpPr>
            <a:spLocks noGrp="1"/>
          </p:cNvSpPr>
          <p:nvPr>
            <p:ph type="title"/>
          </p:nvPr>
        </p:nvSpPr>
        <p:spPr>
          <a:xfrm>
            <a:off x="646111" y="452718"/>
            <a:ext cx="9818689" cy="1400530"/>
          </a:xfrm>
        </p:spPr>
        <p:txBody>
          <a:bodyPr/>
          <a:lstStyle/>
          <a:p>
            <a:r>
              <a:rPr lang="en-US" dirty="0"/>
              <a:t>JW Marriott – nature, role and scope of guest services and facilities</a:t>
            </a:r>
            <a:endParaRPr lang="en-GB" dirty="0"/>
          </a:p>
        </p:txBody>
      </p:sp>
      <p:sp>
        <p:nvSpPr>
          <p:cNvPr id="3" name="Content Placeholder 2">
            <a:extLst>
              <a:ext uri="{FF2B5EF4-FFF2-40B4-BE49-F238E27FC236}">
                <a16:creationId xmlns:a16="http://schemas.microsoft.com/office/drawing/2014/main" id="{9A77AA02-9449-4C38-A8B2-802A14E243EB}"/>
              </a:ext>
            </a:extLst>
          </p:cNvPr>
          <p:cNvSpPr>
            <a:spLocks noGrp="1"/>
          </p:cNvSpPr>
          <p:nvPr>
            <p:ph idx="1"/>
          </p:nvPr>
        </p:nvSpPr>
        <p:spPr>
          <a:xfrm>
            <a:off x="646111" y="2573619"/>
            <a:ext cx="10414000" cy="2150782"/>
          </a:xfrm>
        </p:spPr>
        <p:txBody>
          <a:bodyPr/>
          <a:lstStyle/>
          <a:p>
            <a:r>
              <a:rPr lang="en-US" dirty="0"/>
              <a:t>Food and beverage (F&amp;B)</a:t>
            </a:r>
          </a:p>
          <a:p>
            <a:r>
              <a:rPr lang="en-US" dirty="0"/>
              <a:t>Accommodation</a:t>
            </a:r>
          </a:p>
          <a:p>
            <a:r>
              <a:rPr lang="en-US" dirty="0"/>
              <a:t>Entertainment and recreation</a:t>
            </a:r>
          </a:p>
          <a:p>
            <a:r>
              <a:rPr lang="en-US" dirty="0"/>
              <a:t>Travel and tourism</a:t>
            </a:r>
          </a:p>
        </p:txBody>
      </p:sp>
    </p:spTree>
    <p:extLst>
      <p:ext uri="{BB962C8B-B14F-4D97-AF65-F5344CB8AC3E}">
        <p14:creationId xmlns:p14="http://schemas.microsoft.com/office/powerpoint/2010/main" val="11318367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74443-D41A-42A0-B61E-0F534EFA4B41}"/>
              </a:ext>
            </a:extLst>
          </p:cNvPr>
          <p:cNvSpPr>
            <a:spLocks noGrp="1"/>
          </p:cNvSpPr>
          <p:nvPr>
            <p:ph type="title"/>
          </p:nvPr>
        </p:nvSpPr>
        <p:spPr/>
        <p:txBody>
          <a:bodyPr/>
          <a:lstStyle/>
          <a:p>
            <a:r>
              <a:rPr lang="en-US" dirty="0"/>
              <a:t>Nature, role and scope of guest services and facilities in general</a:t>
            </a:r>
            <a:endParaRPr lang="en-GB" dirty="0"/>
          </a:p>
        </p:txBody>
      </p:sp>
      <p:sp>
        <p:nvSpPr>
          <p:cNvPr id="3" name="Content Placeholder 2">
            <a:extLst>
              <a:ext uri="{FF2B5EF4-FFF2-40B4-BE49-F238E27FC236}">
                <a16:creationId xmlns:a16="http://schemas.microsoft.com/office/drawing/2014/main" id="{0293D461-0AA2-4E91-8CF6-5BADD033DFA1}"/>
              </a:ext>
            </a:extLst>
          </p:cNvPr>
          <p:cNvSpPr>
            <a:spLocks noGrp="1"/>
          </p:cNvSpPr>
          <p:nvPr>
            <p:ph idx="1"/>
          </p:nvPr>
        </p:nvSpPr>
        <p:spPr>
          <a:xfrm>
            <a:off x="799001" y="2782254"/>
            <a:ext cx="8946541" cy="2222499"/>
          </a:xfrm>
        </p:spPr>
        <p:txBody>
          <a:bodyPr/>
          <a:lstStyle/>
          <a:p>
            <a:r>
              <a:rPr lang="en-US" dirty="0"/>
              <a:t>Food and beverage</a:t>
            </a:r>
          </a:p>
          <a:p>
            <a:r>
              <a:rPr lang="en-US" dirty="0"/>
              <a:t>Accommodation</a:t>
            </a:r>
          </a:p>
          <a:p>
            <a:r>
              <a:rPr lang="en-US" dirty="0"/>
              <a:t>Travel and Tourism</a:t>
            </a:r>
          </a:p>
          <a:p>
            <a:r>
              <a:rPr lang="en-US" dirty="0"/>
              <a:t>Entertainment and leisure</a:t>
            </a:r>
            <a:endParaRPr lang="en-GB" dirty="0"/>
          </a:p>
        </p:txBody>
      </p:sp>
    </p:spTree>
    <p:extLst>
      <p:ext uri="{BB962C8B-B14F-4D97-AF65-F5344CB8AC3E}">
        <p14:creationId xmlns:p14="http://schemas.microsoft.com/office/powerpoint/2010/main" val="34910692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EEF3E-047A-4FDA-A479-75067F97F0D0}"/>
              </a:ext>
            </a:extLst>
          </p:cNvPr>
          <p:cNvSpPr>
            <a:spLocks noGrp="1"/>
          </p:cNvSpPr>
          <p:nvPr>
            <p:ph type="title"/>
          </p:nvPr>
        </p:nvSpPr>
        <p:spPr/>
        <p:txBody>
          <a:bodyPr/>
          <a:lstStyle/>
          <a:p>
            <a:r>
              <a:rPr lang="en-US" dirty="0"/>
              <a:t>Role and function of guest services in general</a:t>
            </a:r>
            <a:endParaRPr lang="en-GB" dirty="0"/>
          </a:p>
        </p:txBody>
      </p:sp>
      <p:sp>
        <p:nvSpPr>
          <p:cNvPr id="3" name="Content Placeholder 2">
            <a:extLst>
              <a:ext uri="{FF2B5EF4-FFF2-40B4-BE49-F238E27FC236}">
                <a16:creationId xmlns:a16="http://schemas.microsoft.com/office/drawing/2014/main" id="{D598B0C2-44D9-4637-B648-8573A5F847FC}"/>
              </a:ext>
            </a:extLst>
          </p:cNvPr>
          <p:cNvSpPr>
            <a:spLocks noGrp="1"/>
          </p:cNvSpPr>
          <p:nvPr>
            <p:ph idx="1"/>
          </p:nvPr>
        </p:nvSpPr>
        <p:spPr>
          <a:xfrm>
            <a:off x="646111" y="2662519"/>
            <a:ext cx="10274300" cy="2671481"/>
          </a:xfrm>
        </p:spPr>
        <p:txBody>
          <a:bodyPr/>
          <a:lstStyle/>
          <a:p>
            <a:r>
              <a:rPr lang="en-US" dirty="0">
                <a:effectLst/>
              </a:rPr>
              <a:t>Provided by front-desk employees, staff members, social media and customer services employees</a:t>
            </a:r>
          </a:p>
          <a:p>
            <a:r>
              <a:rPr lang="en-US" dirty="0"/>
              <a:t>Addresses issues and grievances</a:t>
            </a:r>
          </a:p>
          <a:p>
            <a:r>
              <a:rPr lang="en-US" dirty="0">
                <a:effectLst/>
              </a:rPr>
              <a:t>Representation for the establishment</a:t>
            </a:r>
          </a:p>
          <a:p>
            <a:r>
              <a:rPr lang="en-US" dirty="0"/>
              <a:t>Major factor for the guest experience</a:t>
            </a:r>
            <a:endParaRPr lang="en-US" dirty="0">
              <a:effectLst/>
            </a:endParaRPr>
          </a:p>
          <a:p>
            <a:endParaRPr lang="en-GB" dirty="0"/>
          </a:p>
        </p:txBody>
      </p:sp>
    </p:spTree>
    <p:extLst>
      <p:ext uri="{BB962C8B-B14F-4D97-AF65-F5344CB8AC3E}">
        <p14:creationId xmlns:p14="http://schemas.microsoft.com/office/powerpoint/2010/main" val="28690497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B8C75-C9A4-492A-A195-6715006037EC}"/>
              </a:ext>
            </a:extLst>
          </p:cNvPr>
          <p:cNvSpPr>
            <a:spLocks noGrp="1"/>
          </p:cNvSpPr>
          <p:nvPr>
            <p:ph type="title"/>
          </p:nvPr>
        </p:nvSpPr>
        <p:spPr>
          <a:xfrm>
            <a:off x="646111" y="452718"/>
            <a:ext cx="9780589" cy="1400530"/>
          </a:xfrm>
        </p:spPr>
        <p:txBody>
          <a:bodyPr/>
          <a:lstStyle/>
          <a:p>
            <a:r>
              <a:rPr lang="en-US" dirty="0"/>
              <a:t>The importance of hospitality and how hotels meet guest expectations</a:t>
            </a:r>
            <a:endParaRPr lang="en-GB" dirty="0"/>
          </a:p>
        </p:txBody>
      </p:sp>
      <p:sp>
        <p:nvSpPr>
          <p:cNvPr id="3" name="Content Placeholder 2">
            <a:extLst>
              <a:ext uri="{FF2B5EF4-FFF2-40B4-BE49-F238E27FC236}">
                <a16:creationId xmlns:a16="http://schemas.microsoft.com/office/drawing/2014/main" id="{3033BB1F-E5DE-4350-BEB2-0990E7B6B23A}"/>
              </a:ext>
            </a:extLst>
          </p:cNvPr>
          <p:cNvSpPr>
            <a:spLocks noGrp="1"/>
          </p:cNvSpPr>
          <p:nvPr>
            <p:ph idx="1"/>
          </p:nvPr>
        </p:nvSpPr>
        <p:spPr>
          <a:xfrm>
            <a:off x="800100" y="2522819"/>
            <a:ext cx="10299700" cy="2125382"/>
          </a:xfrm>
        </p:spPr>
        <p:txBody>
          <a:bodyPr/>
          <a:lstStyle/>
          <a:p>
            <a:r>
              <a:rPr lang="en-US" dirty="0"/>
              <a:t>Exceptional customer service</a:t>
            </a:r>
          </a:p>
          <a:p>
            <a:r>
              <a:rPr lang="en-US" dirty="0"/>
              <a:t>Anticipate shifts in guest behavior and emerging hospitality trends</a:t>
            </a:r>
          </a:p>
          <a:p>
            <a:r>
              <a:rPr lang="en-US" dirty="0"/>
              <a:t>Gathering of visitor feedback and information</a:t>
            </a:r>
          </a:p>
          <a:p>
            <a:r>
              <a:rPr lang="en-US" dirty="0"/>
              <a:t>Using a property management software</a:t>
            </a:r>
            <a:endParaRPr lang="en-GB" dirty="0"/>
          </a:p>
        </p:txBody>
      </p:sp>
    </p:spTree>
    <p:extLst>
      <p:ext uri="{BB962C8B-B14F-4D97-AF65-F5344CB8AC3E}">
        <p14:creationId xmlns:p14="http://schemas.microsoft.com/office/powerpoint/2010/main" val="21717458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865FF-58FF-44D2-BC01-14E9B0BB4FBA}"/>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7FF544ED-EEAC-4AB1-B570-9DC1DA5F0E57}"/>
              </a:ext>
            </a:extLst>
          </p:cNvPr>
          <p:cNvSpPr>
            <a:spLocks noGrp="1"/>
          </p:cNvSpPr>
          <p:nvPr>
            <p:ph idx="1"/>
          </p:nvPr>
        </p:nvSpPr>
        <p:spPr>
          <a:xfrm>
            <a:off x="749300" y="1630083"/>
            <a:ext cx="10960100" cy="4775199"/>
          </a:xfrm>
        </p:spPr>
        <p:txBody>
          <a:bodyPr>
            <a:normAutofit fontScale="85000" lnSpcReduction="20000"/>
          </a:bodyPr>
          <a:lstStyle/>
          <a:p>
            <a:r>
              <a:rPr lang="en-US" dirty="0">
                <a:effectLst/>
              </a:rPr>
              <a:t>JW Marriott by Marriott (2023) </a:t>
            </a:r>
            <a:r>
              <a:rPr lang="en-US" i="1" dirty="0">
                <a:effectLst/>
              </a:rPr>
              <a:t>JW Marriott by Marriott</a:t>
            </a:r>
            <a:r>
              <a:rPr lang="en-US" dirty="0">
                <a:effectLst/>
              </a:rPr>
              <a:t>, </a:t>
            </a:r>
            <a:r>
              <a:rPr lang="en-US" i="1" dirty="0">
                <a:effectLst/>
              </a:rPr>
              <a:t>Hospitality Net</a:t>
            </a:r>
            <a:r>
              <a:rPr lang="en-US" dirty="0">
                <a:effectLst/>
              </a:rPr>
              <a:t>. Available at: </a:t>
            </a:r>
            <a:r>
              <a:rPr lang="en-US" dirty="0">
                <a:effectLst/>
                <a:hlinkClick r:id="rId3"/>
              </a:rPr>
              <a:t>https://www.hospitalitynet.org/brand/23000016/jw-marriott.html</a:t>
            </a:r>
            <a:endParaRPr lang="en-US" dirty="0">
              <a:effectLst/>
            </a:endParaRPr>
          </a:p>
          <a:p>
            <a:r>
              <a:rPr lang="en-US" dirty="0">
                <a:effectLst/>
              </a:rPr>
              <a:t>JW Marriott (2023) </a:t>
            </a:r>
            <a:r>
              <a:rPr lang="en-US" i="1" dirty="0">
                <a:effectLst/>
              </a:rPr>
              <a:t>Nourish your soul: About Us</a:t>
            </a:r>
            <a:r>
              <a:rPr lang="en-US" dirty="0">
                <a:effectLst/>
              </a:rPr>
              <a:t>, </a:t>
            </a:r>
            <a:r>
              <a:rPr lang="en-US" i="1" dirty="0">
                <a:effectLst/>
              </a:rPr>
              <a:t>JW Marriott</a:t>
            </a:r>
            <a:r>
              <a:rPr lang="en-US" dirty="0">
                <a:effectLst/>
              </a:rPr>
              <a:t>. Available at: </a:t>
            </a:r>
            <a:r>
              <a:rPr lang="en-US" dirty="0">
                <a:effectLst/>
                <a:hlinkClick r:id="rId4"/>
              </a:rPr>
              <a:t>https://jw-marriott.marriott.com/nourish-your-soul/#bemindful</a:t>
            </a:r>
            <a:endParaRPr lang="en-US" dirty="0">
              <a:effectLst/>
            </a:endParaRPr>
          </a:p>
          <a:p>
            <a:r>
              <a:rPr lang="en-US" dirty="0">
                <a:effectLst/>
              </a:rPr>
              <a:t> Family travel: Be together (2023) </a:t>
            </a:r>
            <a:r>
              <a:rPr lang="en-US" i="1" dirty="0">
                <a:effectLst/>
              </a:rPr>
              <a:t>Family travel: Be together</a:t>
            </a:r>
            <a:r>
              <a:rPr lang="en-US" dirty="0">
                <a:effectLst/>
              </a:rPr>
              <a:t>, </a:t>
            </a:r>
            <a:r>
              <a:rPr lang="en-US" i="1" dirty="0">
                <a:effectLst/>
              </a:rPr>
              <a:t>JW Marriott</a:t>
            </a:r>
            <a:r>
              <a:rPr lang="en-US" dirty="0">
                <a:effectLst/>
              </a:rPr>
              <a:t>. Available at: </a:t>
            </a:r>
            <a:r>
              <a:rPr lang="en-US" dirty="0">
                <a:effectLst/>
                <a:hlinkClick r:id="rId5"/>
              </a:rPr>
              <a:t>https://jw-marriott.marriott.com/nourish-your-soul/family/</a:t>
            </a:r>
            <a:endParaRPr lang="en-US" dirty="0">
              <a:effectLst/>
            </a:endParaRPr>
          </a:p>
          <a:p>
            <a:r>
              <a:rPr lang="en-US" dirty="0">
                <a:effectLst/>
              </a:rPr>
              <a:t>Meetings and events (2023) </a:t>
            </a:r>
            <a:r>
              <a:rPr lang="en-US" i="1" dirty="0">
                <a:effectLst/>
              </a:rPr>
              <a:t>Meetings and events</a:t>
            </a:r>
            <a:r>
              <a:rPr lang="en-US" dirty="0">
                <a:effectLst/>
              </a:rPr>
              <a:t>, </a:t>
            </a:r>
            <a:r>
              <a:rPr lang="en-US" i="1" dirty="0">
                <a:effectLst/>
              </a:rPr>
              <a:t>Marriott International</a:t>
            </a:r>
            <a:r>
              <a:rPr lang="en-US" dirty="0">
                <a:effectLst/>
              </a:rPr>
              <a:t>. Available at: </a:t>
            </a:r>
            <a:r>
              <a:rPr lang="en-US" dirty="0">
                <a:effectLst/>
                <a:hlinkClick r:id="rId6"/>
              </a:rPr>
              <a:t>https://www.marriott.com/meeting-event-hotels/meeting-planning.mi</a:t>
            </a:r>
            <a:endParaRPr lang="en-US" dirty="0">
              <a:effectLst/>
            </a:endParaRPr>
          </a:p>
          <a:p>
            <a:r>
              <a:rPr lang="en-GB" dirty="0">
                <a:effectLst/>
              </a:rPr>
              <a:t>Weddings: Hotel Wedding Venues &amp; Packages (2023) </a:t>
            </a:r>
            <a:r>
              <a:rPr lang="en-GB" i="1" dirty="0">
                <a:effectLst/>
              </a:rPr>
              <a:t>Weddings: Hotel Wedding Venues &amp; Packages</a:t>
            </a:r>
            <a:r>
              <a:rPr lang="en-GB" dirty="0">
                <a:effectLst/>
              </a:rPr>
              <a:t>, </a:t>
            </a:r>
            <a:r>
              <a:rPr lang="en-GB" i="1" dirty="0">
                <a:effectLst/>
              </a:rPr>
              <a:t>JW Marriott</a:t>
            </a:r>
            <a:r>
              <a:rPr lang="en-GB" dirty="0">
                <a:effectLst/>
              </a:rPr>
              <a:t>. Available at: </a:t>
            </a:r>
            <a:r>
              <a:rPr lang="en-GB" dirty="0">
                <a:effectLst/>
                <a:hlinkClick r:id="rId7"/>
              </a:rPr>
              <a:t>https://jw-marriott.marriott.com/nourish-your-soul/weddings/</a:t>
            </a:r>
            <a:endParaRPr lang="en-GB" dirty="0">
              <a:effectLst/>
            </a:endParaRPr>
          </a:p>
          <a:p>
            <a:r>
              <a:rPr lang="en-US" dirty="0">
                <a:effectLst/>
              </a:rPr>
              <a:t>The different hospitality sectors explained (2018) </a:t>
            </a:r>
            <a:r>
              <a:rPr lang="en-US" i="1" dirty="0">
                <a:effectLst/>
              </a:rPr>
              <a:t>The different hospitality sectors explained</a:t>
            </a:r>
            <a:r>
              <a:rPr lang="en-US" dirty="0">
                <a:effectLst/>
              </a:rPr>
              <a:t>, </a:t>
            </a:r>
            <a:r>
              <a:rPr lang="en-US" i="1" dirty="0">
                <a:effectLst/>
              </a:rPr>
              <a:t>Birmingham City University</a:t>
            </a:r>
            <a:r>
              <a:rPr lang="en-US" dirty="0">
                <a:effectLst/>
              </a:rPr>
              <a:t>. Available at: </a:t>
            </a:r>
            <a:r>
              <a:rPr lang="en-US" dirty="0">
                <a:effectLst/>
                <a:hlinkClick r:id="rId8"/>
              </a:rPr>
              <a:t>https://www.bcu.ac.uk/business-school/blog/the-different-hospitality-sectors-explained</a:t>
            </a:r>
            <a:endParaRPr lang="en-US" dirty="0"/>
          </a:p>
          <a:p>
            <a:r>
              <a:rPr lang="en-US" dirty="0" err="1">
                <a:effectLst/>
              </a:rPr>
              <a:t>Daoust</a:t>
            </a:r>
            <a:r>
              <a:rPr lang="en-US" dirty="0">
                <a:effectLst/>
              </a:rPr>
              <a:t>, C. (2021) </a:t>
            </a:r>
            <a:r>
              <a:rPr lang="en-US" i="1" dirty="0">
                <a:effectLst/>
              </a:rPr>
              <a:t>The importance of customer service in the Hospitality Industry</a:t>
            </a:r>
            <a:r>
              <a:rPr lang="en-US" dirty="0">
                <a:effectLst/>
              </a:rPr>
              <a:t>, </a:t>
            </a:r>
            <a:r>
              <a:rPr lang="en-US" i="1" dirty="0" err="1">
                <a:effectLst/>
              </a:rPr>
              <a:t>Hotello</a:t>
            </a:r>
            <a:r>
              <a:rPr lang="en-US" dirty="0">
                <a:effectLst/>
              </a:rPr>
              <a:t>. Available at: </a:t>
            </a:r>
            <a:r>
              <a:rPr lang="en-US" dirty="0">
                <a:effectLst/>
                <a:hlinkClick r:id="rId9"/>
              </a:rPr>
              <a:t>https://hotello.com/en/customer-service-hotels/#:~:text=Indeed%2C%20an%20excellent%20customer%20service,will%20become%20true%20brand%20ambassadors</a:t>
            </a:r>
            <a:endParaRPr lang="en-US" dirty="0">
              <a:effectLst/>
            </a:endParaRPr>
          </a:p>
          <a:p>
            <a:pPr marL="0" indent="0">
              <a:buNone/>
            </a:pPr>
            <a:endParaRPr lang="en-US" dirty="0">
              <a:effectLst/>
            </a:endParaRPr>
          </a:p>
          <a:p>
            <a:endParaRPr lang="en-US" dirty="0">
              <a:effectLst/>
            </a:endParaRPr>
          </a:p>
          <a:p>
            <a:endParaRPr lang="en-GB" dirty="0">
              <a:effectLst/>
            </a:endParaRPr>
          </a:p>
          <a:p>
            <a:endParaRPr lang="en-GB" dirty="0">
              <a:effectLst/>
            </a:endParaRPr>
          </a:p>
          <a:p>
            <a:endParaRPr lang="en-US" dirty="0">
              <a:effectLst/>
            </a:endParaRPr>
          </a:p>
          <a:p>
            <a:endParaRPr lang="en-US" dirty="0">
              <a:effectLst/>
            </a:endParaRPr>
          </a:p>
          <a:p>
            <a:endParaRPr lang="en-US" dirty="0">
              <a:effectLst/>
            </a:endParaRPr>
          </a:p>
          <a:p>
            <a:endParaRPr lang="en-US" dirty="0">
              <a:effectLst/>
            </a:endParaRPr>
          </a:p>
          <a:p>
            <a:endParaRPr lang="en-US" dirty="0">
              <a:effectLst/>
            </a:endParaRPr>
          </a:p>
          <a:p>
            <a:endParaRPr lang="en-US" dirty="0">
              <a:effectLst/>
            </a:endParaRPr>
          </a:p>
          <a:p>
            <a:endParaRPr lang="en-US" dirty="0">
              <a:effectLst/>
            </a:endParaRPr>
          </a:p>
          <a:p>
            <a:endParaRPr lang="en-GB" dirty="0"/>
          </a:p>
        </p:txBody>
      </p:sp>
    </p:spTree>
    <p:extLst>
      <p:ext uri="{BB962C8B-B14F-4D97-AF65-F5344CB8AC3E}">
        <p14:creationId xmlns:p14="http://schemas.microsoft.com/office/powerpoint/2010/main" val="22800195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143</TotalTime>
  <Words>2162</Words>
  <Application>Microsoft Office PowerPoint</Application>
  <PresentationFormat>Widescreen</PresentationFormat>
  <Paragraphs>87</Paragraphs>
  <Slides>9</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Avenir-Next-LT</vt:lpstr>
      <vt:lpstr>Calibri</vt:lpstr>
      <vt:lpstr>Century Gothic</vt:lpstr>
      <vt:lpstr>Wingdings 3</vt:lpstr>
      <vt:lpstr>Ion</vt:lpstr>
      <vt:lpstr>International Hotel Management </vt:lpstr>
      <vt:lpstr>JW Marriott </vt:lpstr>
      <vt:lpstr>JW Marriott – main costumers</vt:lpstr>
      <vt:lpstr>JW Marriott – main costumers continued</vt:lpstr>
      <vt:lpstr>JW Marriott – nature, role and scope of guest services and facilities</vt:lpstr>
      <vt:lpstr>Nature, role and scope of guest services and facilities in general</vt:lpstr>
      <vt:lpstr>Role and function of guest services in general</vt:lpstr>
      <vt:lpstr>The importance of hospitality and how hotels meet guest expectations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dc:title>
  <dc:creator>Nisha Taman</dc:creator>
  <cp:lastModifiedBy>Sezen Mustanova</cp:lastModifiedBy>
  <cp:revision>13</cp:revision>
  <dcterms:created xsi:type="dcterms:W3CDTF">2023-02-10T20:12:48Z</dcterms:created>
  <dcterms:modified xsi:type="dcterms:W3CDTF">2023-02-10T22:54:39Z</dcterms:modified>
</cp:coreProperties>
</file>