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6" r:id="rId5"/>
    <p:sldId id="291" r:id="rId6"/>
    <p:sldId id="267" r:id="rId7"/>
    <p:sldId id="260" r:id="rId8"/>
    <p:sldId id="268" r:id="rId9"/>
    <p:sldId id="269" r:id="rId10"/>
    <p:sldId id="271" r:id="rId11"/>
    <p:sldId id="265" r:id="rId12"/>
    <p:sldId id="272" r:id="rId13"/>
    <p:sldId id="285" r:id="rId14"/>
    <p:sldId id="286" r:id="rId15"/>
    <p:sldId id="287" r:id="rId16"/>
    <p:sldId id="277" r:id="rId17"/>
    <p:sldId id="273" r:id="rId18"/>
    <p:sldId id="275" r:id="rId19"/>
    <p:sldId id="278" r:id="rId20"/>
    <p:sldId id="276" r:id="rId21"/>
    <p:sldId id="279" r:id="rId22"/>
    <p:sldId id="292" r:id="rId23"/>
    <p:sldId id="300" r:id="rId24"/>
    <p:sldId id="288" r:id="rId25"/>
    <p:sldId id="262" r:id="rId26"/>
    <p:sldId id="264" r:id="rId27"/>
    <p:sldId id="283" r:id="rId28"/>
    <p:sldId id="290" r:id="rId29"/>
    <p:sldId id="302" r:id="rId30"/>
    <p:sldId id="301" r:id="rId31"/>
    <p:sldId id="303" r:id="rId32"/>
    <p:sldId id="304" r:id="rId33"/>
    <p:sldId id="305" r:id="rId34"/>
    <p:sldId id="306" r:id="rId35"/>
    <p:sldId id="307" r:id="rId36"/>
    <p:sldId id="308" r:id="rId37"/>
    <p:sldId id="274" r:id="rId38"/>
    <p:sldId id="309" r:id="rId39"/>
    <p:sldId id="310" r:id="rId40"/>
    <p:sldId id="311" r:id="rId41"/>
    <p:sldId id="284" r:id="rId42"/>
    <p:sldId id="293" r:id="rId43"/>
    <p:sldId id="294" r:id="rId44"/>
    <p:sldId id="296" r:id="rId45"/>
    <p:sldId id="295" r:id="rId46"/>
    <p:sldId id="297" r:id="rId47"/>
    <p:sldId id="298" r:id="rId48"/>
    <p:sldId id="29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69"/>
    <p:restoredTop sz="93360"/>
  </p:normalViewPr>
  <p:slideViewPr>
    <p:cSldViewPr snapToGrid="0" snapToObjects="1">
      <p:cViewPr>
        <p:scale>
          <a:sx n="40" d="100"/>
          <a:sy n="40" d="100"/>
        </p:scale>
        <p:origin x="-3462" y="-15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4D512A-E591-4C8F-8608-82C6CD5C872E}" type="doc">
      <dgm:prSet loTypeId="urn:microsoft.com/office/officeart/2005/8/layout/default" loCatId="list" qsTypeId="urn:microsoft.com/office/officeart/2005/8/quickstyle/simple4" qsCatId="simple" csTypeId="urn:microsoft.com/office/officeart/2005/8/colors/accent2_4" csCatId="accent2" phldr="1"/>
      <dgm:spPr/>
      <dgm:t>
        <a:bodyPr/>
        <a:lstStyle/>
        <a:p>
          <a:endParaRPr lang="en-US"/>
        </a:p>
      </dgm:t>
    </dgm:pt>
    <dgm:pt modelId="{11FA8311-546C-4395-88E8-151B0B1D6380}">
      <dgm:prSet/>
      <dgm:spPr/>
      <dgm:t>
        <a:bodyPr/>
        <a:lstStyle/>
        <a:p>
          <a:r>
            <a:rPr lang="en-US" dirty="0">
              <a:cs typeface="Calibri Light"/>
            </a:rPr>
            <a:t>Use </a:t>
          </a:r>
          <a:r>
            <a:rPr lang="en-US" dirty="0"/>
            <a:t>flip chart paper/pens to create a presentation.</a:t>
          </a:r>
        </a:p>
      </dgm:t>
    </dgm:pt>
    <dgm:pt modelId="{469395B0-8C8F-4EB5-9119-FFB211230B8E}" type="parTrans" cxnId="{29E52A07-E4D0-4415-876D-2E827A3787DD}">
      <dgm:prSet/>
      <dgm:spPr/>
      <dgm:t>
        <a:bodyPr/>
        <a:lstStyle/>
        <a:p>
          <a:endParaRPr lang="en-US"/>
        </a:p>
      </dgm:t>
    </dgm:pt>
    <dgm:pt modelId="{F8EBC3A9-5BB9-41F1-8DCB-B7F3F2B18BD6}" type="sibTrans" cxnId="{29E52A07-E4D0-4415-876D-2E827A3787DD}">
      <dgm:prSet/>
      <dgm:spPr/>
      <dgm:t>
        <a:bodyPr/>
        <a:lstStyle/>
        <a:p>
          <a:endParaRPr lang="en-US"/>
        </a:p>
      </dgm:t>
    </dgm:pt>
    <dgm:pt modelId="{57EB5AE8-3233-44B7-AEB8-0CAAA173ECF5}">
      <dgm:prSet/>
      <dgm:spPr/>
      <dgm:t>
        <a:bodyPr/>
        <a:lstStyle/>
        <a:p>
          <a:r>
            <a:rPr lang="en-US" dirty="0"/>
            <a:t>- Where did you go and why did you choose to go there?</a:t>
          </a:r>
        </a:p>
      </dgm:t>
    </dgm:pt>
    <dgm:pt modelId="{3658F5DD-1E74-4BB3-A063-F42D1D62EC80}" type="parTrans" cxnId="{00E93891-39CF-45CF-9313-4437DE127E2A}">
      <dgm:prSet/>
      <dgm:spPr/>
      <dgm:t>
        <a:bodyPr/>
        <a:lstStyle/>
        <a:p>
          <a:endParaRPr lang="en-US"/>
        </a:p>
      </dgm:t>
    </dgm:pt>
    <dgm:pt modelId="{8F83F37C-9477-4AE3-BC4F-1AA95F27EAA9}" type="sibTrans" cxnId="{00E93891-39CF-45CF-9313-4437DE127E2A}">
      <dgm:prSet/>
      <dgm:spPr/>
      <dgm:t>
        <a:bodyPr/>
        <a:lstStyle/>
        <a:p>
          <a:endParaRPr lang="en-US"/>
        </a:p>
      </dgm:t>
    </dgm:pt>
    <dgm:pt modelId="{21D410EB-ADC8-4A27-A368-7EF843C0FBCC}">
      <dgm:prSet/>
      <dgm:spPr/>
      <dgm:t>
        <a:bodyPr/>
        <a:lstStyle/>
        <a:p>
          <a:r>
            <a:rPr lang="en-US" dirty="0"/>
            <a:t>- What different curriculum design did you observe?</a:t>
          </a:r>
        </a:p>
      </dgm:t>
    </dgm:pt>
    <dgm:pt modelId="{F231EFFA-EFE7-482B-8A21-8F4CB197A20E}" type="parTrans" cxnId="{17A0AF5D-4A5E-4079-B966-199419879F09}">
      <dgm:prSet/>
      <dgm:spPr/>
      <dgm:t>
        <a:bodyPr/>
        <a:lstStyle/>
        <a:p>
          <a:endParaRPr lang="en-US"/>
        </a:p>
      </dgm:t>
    </dgm:pt>
    <dgm:pt modelId="{6652A525-4101-41E8-8AAE-792E2E5D7B94}" type="sibTrans" cxnId="{17A0AF5D-4A5E-4079-B966-199419879F09}">
      <dgm:prSet/>
      <dgm:spPr/>
      <dgm:t>
        <a:bodyPr/>
        <a:lstStyle/>
        <a:p>
          <a:endParaRPr lang="en-US"/>
        </a:p>
      </dgm:t>
    </dgm:pt>
    <dgm:pt modelId="{3CC9288D-B474-426C-9585-02C3802196FF}">
      <dgm:prSet/>
      <dgm:spPr/>
      <dgm:t>
        <a:bodyPr/>
        <a:lstStyle/>
        <a:p>
          <a:r>
            <a:rPr lang="en-US" dirty="0"/>
            <a:t>- How did that effect pedagogy?</a:t>
          </a:r>
        </a:p>
      </dgm:t>
    </dgm:pt>
    <dgm:pt modelId="{AAB9967E-DC09-48CC-B661-2F60EB4BBF6A}" type="parTrans" cxnId="{558C2C6B-BB3E-4E92-A2D4-D9BD7701A5A7}">
      <dgm:prSet/>
      <dgm:spPr/>
      <dgm:t>
        <a:bodyPr/>
        <a:lstStyle/>
        <a:p>
          <a:endParaRPr lang="en-US"/>
        </a:p>
      </dgm:t>
    </dgm:pt>
    <dgm:pt modelId="{DD6CA09A-1669-46D8-B0BE-72F00B47836F}" type="sibTrans" cxnId="{558C2C6B-BB3E-4E92-A2D4-D9BD7701A5A7}">
      <dgm:prSet/>
      <dgm:spPr/>
      <dgm:t>
        <a:bodyPr/>
        <a:lstStyle/>
        <a:p>
          <a:endParaRPr lang="en-US"/>
        </a:p>
      </dgm:t>
    </dgm:pt>
    <dgm:pt modelId="{561DC525-1F65-456F-A9ED-3971B0EF20BF}">
      <dgm:prSet/>
      <dgm:spPr/>
      <dgm:t>
        <a:bodyPr/>
        <a:lstStyle/>
        <a:p>
          <a:r>
            <a:rPr lang="en-US" dirty="0"/>
            <a:t>- What challenges/barriers has the school overcome?</a:t>
          </a:r>
        </a:p>
      </dgm:t>
    </dgm:pt>
    <dgm:pt modelId="{E4115C60-3197-4E1B-880C-0E03EB29EEA1}" type="parTrans" cxnId="{BBAA1E9E-D7F2-4D07-B33C-A1CD3CB56698}">
      <dgm:prSet/>
      <dgm:spPr/>
      <dgm:t>
        <a:bodyPr/>
        <a:lstStyle/>
        <a:p>
          <a:endParaRPr lang="en-US"/>
        </a:p>
      </dgm:t>
    </dgm:pt>
    <dgm:pt modelId="{44CFEB87-C091-4128-AE16-096B209DB689}" type="sibTrans" cxnId="{BBAA1E9E-D7F2-4D07-B33C-A1CD3CB56698}">
      <dgm:prSet/>
      <dgm:spPr/>
      <dgm:t>
        <a:bodyPr/>
        <a:lstStyle/>
        <a:p>
          <a:endParaRPr lang="en-US"/>
        </a:p>
      </dgm:t>
    </dgm:pt>
    <dgm:pt modelId="{F436E19D-E503-4F13-8C82-CACCA918571B}">
      <dgm:prSet/>
      <dgm:spPr/>
      <dgm:t>
        <a:bodyPr/>
        <a:lstStyle/>
        <a:p>
          <a:r>
            <a:rPr lang="en-US" dirty="0"/>
            <a:t>- How does this visit prepare you for the new curriculum?</a:t>
          </a:r>
        </a:p>
      </dgm:t>
    </dgm:pt>
    <dgm:pt modelId="{AE83F1F4-F965-46BE-BF33-1C08E535C09F}" type="parTrans" cxnId="{7B2AB8CC-1215-44C1-927A-43CCC906EE03}">
      <dgm:prSet/>
      <dgm:spPr/>
      <dgm:t>
        <a:bodyPr/>
        <a:lstStyle/>
        <a:p>
          <a:endParaRPr lang="en-US"/>
        </a:p>
      </dgm:t>
    </dgm:pt>
    <dgm:pt modelId="{AD32596F-8A6C-4124-A078-0A44A65B2BDB}" type="sibTrans" cxnId="{7B2AB8CC-1215-44C1-927A-43CCC906EE03}">
      <dgm:prSet/>
      <dgm:spPr/>
      <dgm:t>
        <a:bodyPr/>
        <a:lstStyle/>
        <a:p>
          <a:endParaRPr lang="en-US"/>
        </a:p>
      </dgm:t>
    </dgm:pt>
    <dgm:pt modelId="{23051A8E-C578-4F4A-B30A-12A570F1605F}">
      <dgm:prSet/>
      <dgm:spPr/>
      <dgm:t>
        <a:bodyPr/>
        <a:lstStyle/>
        <a:p>
          <a:r>
            <a:rPr lang="en-US" dirty="0"/>
            <a:t>- What two things learned will alter your future work?</a:t>
          </a:r>
        </a:p>
      </dgm:t>
    </dgm:pt>
    <dgm:pt modelId="{8DD4466C-0772-48C2-8477-B084A5D18C59}" type="parTrans" cxnId="{F0ED4367-AB13-4141-BF7A-E5B4E643CF15}">
      <dgm:prSet/>
      <dgm:spPr/>
      <dgm:t>
        <a:bodyPr/>
        <a:lstStyle/>
        <a:p>
          <a:endParaRPr lang="en-US"/>
        </a:p>
      </dgm:t>
    </dgm:pt>
    <dgm:pt modelId="{0603C601-A141-4414-B64D-B816EF22FCA7}" type="sibTrans" cxnId="{F0ED4367-AB13-4141-BF7A-E5B4E643CF15}">
      <dgm:prSet/>
      <dgm:spPr/>
      <dgm:t>
        <a:bodyPr/>
        <a:lstStyle/>
        <a:p>
          <a:endParaRPr lang="en-US"/>
        </a:p>
      </dgm:t>
    </dgm:pt>
    <dgm:pt modelId="{C44E01D4-7D0E-44DE-8836-60BBA161B2C4}">
      <dgm:prSet/>
      <dgm:spPr/>
      <dgm:t>
        <a:bodyPr/>
        <a:lstStyle/>
        <a:p>
          <a:r>
            <a:rPr lang="en-US" dirty="0">
              <a:cs typeface="Calibri Light"/>
            </a:rPr>
            <a:t>Trust groups/3's/4's </a:t>
          </a:r>
        </a:p>
      </dgm:t>
    </dgm:pt>
    <dgm:pt modelId="{C389F5A7-77C0-4A9D-AA32-C2D50BDA992D}" type="parTrans" cxnId="{67AA118A-EAA0-4CAA-B2A7-FE2FD23DF400}">
      <dgm:prSet/>
      <dgm:spPr/>
    </dgm:pt>
    <dgm:pt modelId="{412E82DD-A328-43D2-8BF6-9F9A3EC3B75F}" type="sibTrans" cxnId="{67AA118A-EAA0-4CAA-B2A7-FE2FD23DF400}">
      <dgm:prSet/>
      <dgm:spPr/>
    </dgm:pt>
    <dgm:pt modelId="{FFCCDE21-BBCB-4B61-B325-BBE7A2087C39}" type="pres">
      <dgm:prSet presAssocID="{B24D512A-E591-4C8F-8608-82C6CD5C872E}" presName="diagram" presStyleCnt="0">
        <dgm:presLayoutVars>
          <dgm:dir/>
          <dgm:resizeHandles val="exact"/>
        </dgm:presLayoutVars>
      </dgm:prSet>
      <dgm:spPr/>
      <dgm:t>
        <a:bodyPr/>
        <a:lstStyle/>
        <a:p>
          <a:endParaRPr lang="en-GB"/>
        </a:p>
      </dgm:t>
    </dgm:pt>
    <dgm:pt modelId="{C4FD0B3B-5D1E-40A3-8AE9-1C1CB44D3273}" type="pres">
      <dgm:prSet presAssocID="{11FA8311-546C-4395-88E8-151B0B1D6380}" presName="node" presStyleLbl="node1" presStyleIdx="0" presStyleCnt="8">
        <dgm:presLayoutVars>
          <dgm:bulletEnabled val="1"/>
        </dgm:presLayoutVars>
      </dgm:prSet>
      <dgm:spPr/>
      <dgm:t>
        <a:bodyPr/>
        <a:lstStyle/>
        <a:p>
          <a:endParaRPr lang="en-GB"/>
        </a:p>
      </dgm:t>
    </dgm:pt>
    <dgm:pt modelId="{531EAE6F-9BC9-4424-B2DB-E66EBDCF6725}" type="pres">
      <dgm:prSet presAssocID="{F8EBC3A9-5BB9-41F1-8DCB-B7F3F2B18BD6}" presName="sibTrans" presStyleCnt="0"/>
      <dgm:spPr/>
    </dgm:pt>
    <dgm:pt modelId="{8AD68079-F73E-44D4-A983-FD1254435D08}" type="pres">
      <dgm:prSet presAssocID="{C44E01D4-7D0E-44DE-8836-60BBA161B2C4}" presName="node" presStyleLbl="node1" presStyleIdx="1" presStyleCnt="8">
        <dgm:presLayoutVars>
          <dgm:bulletEnabled val="1"/>
        </dgm:presLayoutVars>
      </dgm:prSet>
      <dgm:spPr/>
      <dgm:t>
        <a:bodyPr/>
        <a:lstStyle/>
        <a:p>
          <a:endParaRPr lang="en-GB"/>
        </a:p>
      </dgm:t>
    </dgm:pt>
    <dgm:pt modelId="{1926B748-74BA-4654-A5C7-BF6D33076317}" type="pres">
      <dgm:prSet presAssocID="{412E82DD-A328-43D2-8BF6-9F9A3EC3B75F}" presName="sibTrans" presStyleCnt="0"/>
      <dgm:spPr/>
    </dgm:pt>
    <dgm:pt modelId="{C8B45F73-3DB3-4296-80B4-E083FAEC110A}" type="pres">
      <dgm:prSet presAssocID="{57EB5AE8-3233-44B7-AEB8-0CAAA173ECF5}" presName="node" presStyleLbl="node1" presStyleIdx="2" presStyleCnt="8">
        <dgm:presLayoutVars>
          <dgm:bulletEnabled val="1"/>
        </dgm:presLayoutVars>
      </dgm:prSet>
      <dgm:spPr/>
      <dgm:t>
        <a:bodyPr/>
        <a:lstStyle/>
        <a:p>
          <a:endParaRPr lang="en-GB"/>
        </a:p>
      </dgm:t>
    </dgm:pt>
    <dgm:pt modelId="{C27EB8F1-1B07-4CC4-AF8B-C7170255F496}" type="pres">
      <dgm:prSet presAssocID="{8F83F37C-9477-4AE3-BC4F-1AA95F27EAA9}" presName="sibTrans" presStyleCnt="0"/>
      <dgm:spPr/>
    </dgm:pt>
    <dgm:pt modelId="{7AB2338B-0B32-4D2B-BCCE-C3A6FC210D79}" type="pres">
      <dgm:prSet presAssocID="{21D410EB-ADC8-4A27-A368-7EF843C0FBCC}" presName="node" presStyleLbl="node1" presStyleIdx="3" presStyleCnt="8">
        <dgm:presLayoutVars>
          <dgm:bulletEnabled val="1"/>
        </dgm:presLayoutVars>
      </dgm:prSet>
      <dgm:spPr/>
      <dgm:t>
        <a:bodyPr/>
        <a:lstStyle/>
        <a:p>
          <a:endParaRPr lang="en-GB"/>
        </a:p>
      </dgm:t>
    </dgm:pt>
    <dgm:pt modelId="{730E30DA-0D63-483D-8D59-7DCA84AE967C}" type="pres">
      <dgm:prSet presAssocID="{6652A525-4101-41E8-8AAE-792E2E5D7B94}" presName="sibTrans" presStyleCnt="0"/>
      <dgm:spPr/>
    </dgm:pt>
    <dgm:pt modelId="{1B56CEFA-F2CD-4E4E-B6EA-F819FA4AE33C}" type="pres">
      <dgm:prSet presAssocID="{3CC9288D-B474-426C-9585-02C3802196FF}" presName="node" presStyleLbl="node1" presStyleIdx="4" presStyleCnt="8">
        <dgm:presLayoutVars>
          <dgm:bulletEnabled val="1"/>
        </dgm:presLayoutVars>
      </dgm:prSet>
      <dgm:spPr/>
      <dgm:t>
        <a:bodyPr/>
        <a:lstStyle/>
        <a:p>
          <a:endParaRPr lang="en-GB"/>
        </a:p>
      </dgm:t>
    </dgm:pt>
    <dgm:pt modelId="{842C87B8-1B45-4A6A-94D3-D9F25C7C334C}" type="pres">
      <dgm:prSet presAssocID="{DD6CA09A-1669-46D8-B0BE-72F00B47836F}" presName="sibTrans" presStyleCnt="0"/>
      <dgm:spPr/>
    </dgm:pt>
    <dgm:pt modelId="{D7821A49-F72C-429F-999C-904DD89FE765}" type="pres">
      <dgm:prSet presAssocID="{561DC525-1F65-456F-A9ED-3971B0EF20BF}" presName="node" presStyleLbl="node1" presStyleIdx="5" presStyleCnt="8">
        <dgm:presLayoutVars>
          <dgm:bulletEnabled val="1"/>
        </dgm:presLayoutVars>
      </dgm:prSet>
      <dgm:spPr/>
      <dgm:t>
        <a:bodyPr/>
        <a:lstStyle/>
        <a:p>
          <a:endParaRPr lang="en-GB"/>
        </a:p>
      </dgm:t>
    </dgm:pt>
    <dgm:pt modelId="{511AD7B0-95FC-4E06-B816-55A4EEBF63A8}" type="pres">
      <dgm:prSet presAssocID="{44CFEB87-C091-4128-AE16-096B209DB689}" presName="sibTrans" presStyleCnt="0"/>
      <dgm:spPr/>
    </dgm:pt>
    <dgm:pt modelId="{F85BC5AD-DB7A-4976-A169-B91C759BBA09}" type="pres">
      <dgm:prSet presAssocID="{F436E19D-E503-4F13-8C82-CACCA918571B}" presName="node" presStyleLbl="node1" presStyleIdx="6" presStyleCnt="8">
        <dgm:presLayoutVars>
          <dgm:bulletEnabled val="1"/>
        </dgm:presLayoutVars>
      </dgm:prSet>
      <dgm:spPr/>
      <dgm:t>
        <a:bodyPr/>
        <a:lstStyle/>
        <a:p>
          <a:endParaRPr lang="en-GB"/>
        </a:p>
      </dgm:t>
    </dgm:pt>
    <dgm:pt modelId="{0C27B977-2EEA-4CE6-8D60-5C0EBF914A9D}" type="pres">
      <dgm:prSet presAssocID="{AD32596F-8A6C-4124-A078-0A44A65B2BDB}" presName="sibTrans" presStyleCnt="0"/>
      <dgm:spPr/>
    </dgm:pt>
    <dgm:pt modelId="{1D82AECB-A388-432E-95DD-17DEAB26D7B8}" type="pres">
      <dgm:prSet presAssocID="{23051A8E-C578-4F4A-B30A-12A570F1605F}" presName="node" presStyleLbl="node1" presStyleIdx="7" presStyleCnt="8">
        <dgm:presLayoutVars>
          <dgm:bulletEnabled val="1"/>
        </dgm:presLayoutVars>
      </dgm:prSet>
      <dgm:spPr/>
      <dgm:t>
        <a:bodyPr/>
        <a:lstStyle/>
        <a:p>
          <a:endParaRPr lang="en-GB"/>
        </a:p>
      </dgm:t>
    </dgm:pt>
  </dgm:ptLst>
  <dgm:cxnLst>
    <dgm:cxn modelId="{B4764930-B694-4E11-8DFE-CAC1821447BF}" type="presOf" srcId="{11FA8311-546C-4395-88E8-151B0B1D6380}" destId="{C4FD0B3B-5D1E-40A3-8AE9-1C1CB44D3273}" srcOrd="0" destOrd="0" presId="urn:microsoft.com/office/officeart/2005/8/layout/default"/>
    <dgm:cxn modelId="{29E52A07-E4D0-4415-876D-2E827A3787DD}" srcId="{B24D512A-E591-4C8F-8608-82C6CD5C872E}" destId="{11FA8311-546C-4395-88E8-151B0B1D6380}" srcOrd="0" destOrd="0" parTransId="{469395B0-8C8F-4EB5-9119-FFB211230B8E}" sibTransId="{F8EBC3A9-5BB9-41F1-8DCB-B7F3F2B18BD6}"/>
    <dgm:cxn modelId="{152DBD44-71ED-4F57-A365-5EE56C527D1D}" type="presOf" srcId="{C44E01D4-7D0E-44DE-8836-60BBA161B2C4}" destId="{8AD68079-F73E-44D4-A983-FD1254435D08}" srcOrd="0" destOrd="0" presId="urn:microsoft.com/office/officeart/2005/8/layout/default"/>
    <dgm:cxn modelId="{AA942B8B-7D67-4798-B371-EAE981E9BD54}" type="presOf" srcId="{57EB5AE8-3233-44B7-AEB8-0CAAA173ECF5}" destId="{C8B45F73-3DB3-4296-80B4-E083FAEC110A}" srcOrd="0" destOrd="0" presId="urn:microsoft.com/office/officeart/2005/8/layout/default"/>
    <dgm:cxn modelId="{17A0AF5D-4A5E-4079-B966-199419879F09}" srcId="{B24D512A-E591-4C8F-8608-82C6CD5C872E}" destId="{21D410EB-ADC8-4A27-A368-7EF843C0FBCC}" srcOrd="3" destOrd="0" parTransId="{F231EFFA-EFE7-482B-8A21-8F4CB197A20E}" sibTransId="{6652A525-4101-41E8-8AAE-792E2E5D7B94}"/>
    <dgm:cxn modelId="{5D8ADB25-7686-4DA9-95A9-492DCA64998F}" type="presOf" srcId="{B24D512A-E591-4C8F-8608-82C6CD5C872E}" destId="{FFCCDE21-BBCB-4B61-B325-BBE7A2087C39}" srcOrd="0" destOrd="0" presId="urn:microsoft.com/office/officeart/2005/8/layout/default"/>
    <dgm:cxn modelId="{00E93891-39CF-45CF-9313-4437DE127E2A}" srcId="{B24D512A-E591-4C8F-8608-82C6CD5C872E}" destId="{57EB5AE8-3233-44B7-AEB8-0CAAA173ECF5}" srcOrd="2" destOrd="0" parTransId="{3658F5DD-1E74-4BB3-A063-F42D1D62EC80}" sibTransId="{8F83F37C-9477-4AE3-BC4F-1AA95F27EAA9}"/>
    <dgm:cxn modelId="{9E6F1447-A0BA-477D-9A22-DA3E95665377}" type="presOf" srcId="{F436E19D-E503-4F13-8C82-CACCA918571B}" destId="{F85BC5AD-DB7A-4976-A169-B91C759BBA09}" srcOrd="0" destOrd="0" presId="urn:microsoft.com/office/officeart/2005/8/layout/default"/>
    <dgm:cxn modelId="{558C2C6B-BB3E-4E92-A2D4-D9BD7701A5A7}" srcId="{B24D512A-E591-4C8F-8608-82C6CD5C872E}" destId="{3CC9288D-B474-426C-9585-02C3802196FF}" srcOrd="4" destOrd="0" parTransId="{AAB9967E-DC09-48CC-B661-2F60EB4BBF6A}" sibTransId="{DD6CA09A-1669-46D8-B0BE-72F00B47836F}"/>
    <dgm:cxn modelId="{50F500E9-C188-472F-8996-45B29235805E}" type="presOf" srcId="{23051A8E-C578-4F4A-B30A-12A570F1605F}" destId="{1D82AECB-A388-432E-95DD-17DEAB26D7B8}" srcOrd="0" destOrd="0" presId="urn:microsoft.com/office/officeart/2005/8/layout/default"/>
    <dgm:cxn modelId="{BBAA1E9E-D7F2-4D07-B33C-A1CD3CB56698}" srcId="{B24D512A-E591-4C8F-8608-82C6CD5C872E}" destId="{561DC525-1F65-456F-A9ED-3971B0EF20BF}" srcOrd="5" destOrd="0" parTransId="{E4115C60-3197-4E1B-880C-0E03EB29EEA1}" sibTransId="{44CFEB87-C091-4128-AE16-096B209DB689}"/>
    <dgm:cxn modelId="{8BA2EB2C-5ED2-4367-B565-FA6665467AFA}" type="presOf" srcId="{561DC525-1F65-456F-A9ED-3971B0EF20BF}" destId="{D7821A49-F72C-429F-999C-904DD89FE765}" srcOrd="0" destOrd="0" presId="urn:microsoft.com/office/officeart/2005/8/layout/default"/>
    <dgm:cxn modelId="{F0ED4367-AB13-4141-BF7A-E5B4E643CF15}" srcId="{B24D512A-E591-4C8F-8608-82C6CD5C872E}" destId="{23051A8E-C578-4F4A-B30A-12A570F1605F}" srcOrd="7" destOrd="0" parTransId="{8DD4466C-0772-48C2-8477-B084A5D18C59}" sibTransId="{0603C601-A141-4414-B64D-B816EF22FCA7}"/>
    <dgm:cxn modelId="{E6E646FA-93D3-4463-BB10-A3723A50131D}" type="presOf" srcId="{21D410EB-ADC8-4A27-A368-7EF843C0FBCC}" destId="{7AB2338B-0B32-4D2B-BCCE-C3A6FC210D79}" srcOrd="0" destOrd="0" presId="urn:microsoft.com/office/officeart/2005/8/layout/default"/>
    <dgm:cxn modelId="{67AA118A-EAA0-4CAA-B2A7-FE2FD23DF400}" srcId="{B24D512A-E591-4C8F-8608-82C6CD5C872E}" destId="{C44E01D4-7D0E-44DE-8836-60BBA161B2C4}" srcOrd="1" destOrd="0" parTransId="{C389F5A7-77C0-4A9D-AA32-C2D50BDA992D}" sibTransId="{412E82DD-A328-43D2-8BF6-9F9A3EC3B75F}"/>
    <dgm:cxn modelId="{3BE0180B-3D46-4C9E-8EDD-EAD6D2AEF547}" type="presOf" srcId="{3CC9288D-B474-426C-9585-02C3802196FF}" destId="{1B56CEFA-F2CD-4E4E-B6EA-F819FA4AE33C}" srcOrd="0" destOrd="0" presId="urn:microsoft.com/office/officeart/2005/8/layout/default"/>
    <dgm:cxn modelId="{7B2AB8CC-1215-44C1-927A-43CCC906EE03}" srcId="{B24D512A-E591-4C8F-8608-82C6CD5C872E}" destId="{F436E19D-E503-4F13-8C82-CACCA918571B}" srcOrd="6" destOrd="0" parTransId="{AE83F1F4-F965-46BE-BF33-1C08E535C09F}" sibTransId="{AD32596F-8A6C-4124-A078-0A44A65B2BDB}"/>
    <dgm:cxn modelId="{8EBC2B4D-902D-452A-A28E-99615836BA94}" type="presParOf" srcId="{FFCCDE21-BBCB-4B61-B325-BBE7A2087C39}" destId="{C4FD0B3B-5D1E-40A3-8AE9-1C1CB44D3273}" srcOrd="0" destOrd="0" presId="urn:microsoft.com/office/officeart/2005/8/layout/default"/>
    <dgm:cxn modelId="{F7C020C3-AA3C-4835-89C0-66B8A0B75655}" type="presParOf" srcId="{FFCCDE21-BBCB-4B61-B325-BBE7A2087C39}" destId="{531EAE6F-9BC9-4424-B2DB-E66EBDCF6725}" srcOrd="1" destOrd="0" presId="urn:microsoft.com/office/officeart/2005/8/layout/default"/>
    <dgm:cxn modelId="{F1877B6B-D245-4F94-B2CC-76A2FB6C07BE}" type="presParOf" srcId="{FFCCDE21-BBCB-4B61-B325-BBE7A2087C39}" destId="{8AD68079-F73E-44D4-A983-FD1254435D08}" srcOrd="2" destOrd="0" presId="urn:microsoft.com/office/officeart/2005/8/layout/default"/>
    <dgm:cxn modelId="{3D7AC57E-D632-46D6-90BE-3FF4074520ED}" type="presParOf" srcId="{FFCCDE21-BBCB-4B61-B325-BBE7A2087C39}" destId="{1926B748-74BA-4654-A5C7-BF6D33076317}" srcOrd="3" destOrd="0" presId="urn:microsoft.com/office/officeart/2005/8/layout/default"/>
    <dgm:cxn modelId="{54A0717F-305D-4309-A509-CB509B256CB1}" type="presParOf" srcId="{FFCCDE21-BBCB-4B61-B325-BBE7A2087C39}" destId="{C8B45F73-3DB3-4296-80B4-E083FAEC110A}" srcOrd="4" destOrd="0" presId="urn:microsoft.com/office/officeart/2005/8/layout/default"/>
    <dgm:cxn modelId="{460D0203-92E3-4E42-84AA-7FA801A1E44A}" type="presParOf" srcId="{FFCCDE21-BBCB-4B61-B325-BBE7A2087C39}" destId="{C27EB8F1-1B07-4CC4-AF8B-C7170255F496}" srcOrd="5" destOrd="0" presId="urn:microsoft.com/office/officeart/2005/8/layout/default"/>
    <dgm:cxn modelId="{2C5A39AF-2F61-4B98-922A-09E58FF772B2}" type="presParOf" srcId="{FFCCDE21-BBCB-4B61-B325-BBE7A2087C39}" destId="{7AB2338B-0B32-4D2B-BCCE-C3A6FC210D79}" srcOrd="6" destOrd="0" presId="urn:microsoft.com/office/officeart/2005/8/layout/default"/>
    <dgm:cxn modelId="{11A7BF9B-7A1C-4FB0-8927-CEF98C2746AA}" type="presParOf" srcId="{FFCCDE21-BBCB-4B61-B325-BBE7A2087C39}" destId="{730E30DA-0D63-483D-8D59-7DCA84AE967C}" srcOrd="7" destOrd="0" presId="urn:microsoft.com/office/officeart/2005/8/layout/default"/>
    <dgm:cxn modelId="{38F371DA-6F48-4571-9C5D-35009CA23EA4}" type="presParOf" srcId="{FFCCDE21-BBCB-4B61-B325-BBE7A2087C39}" destId="{1B56CEFA-F2CD-4E4E-B6EA-F819FA4AE33C}" srcOrd="8" destOrd="0" presId="urn:microsoft.com/office/officeart/2005/8/layout/default"/>
    <dgm:cxn modelId="{91373910-CE65-4D3E-BB7E-6934DF69C49C}" type="presParOf" srcId="{FFCCDE21-BBCB-4B61-B325-BBE7A2087C39}" destId="{842C87B8-1B45-4A6A-94D3-D9F25C7C334C}" srcOrd="9" destOrd="0" presId="urn:microsoft.com/office/officeart/2005/8/layout/default"/>
    <dgm:cxn modelId="{19750530-0574-4045-8894-919A881CAE1F}" type="presParOf" srcId="{FFCCDE21-BBCB-4B61-B325-BBE7A2087C39}" destId="{D7821A49-F72C-429F-999C-904DD89FE765}" srcOrd="10" destOrd="0" presId="urn:microsoft.com/office/officeart/2005/8/layout/default"/>
    <dgm:cxn modelId="{F03AD455-9D31-4011-AB87-334F91446487}" type="presParOf" srcId="{FFCCDE21-BBCB-4B61-B325-BBE7A2087C39}" destId="{511AD7B0-95FC-4E06-B816-55A4EEBF63A8}" srcOrd="11" destOrd="0" presId="urn:microsoft.com/office/officeart/2005/8/layout/default"/>
    <dgm:cxn modelId="{D83FABE1-E25D-4E71-BE6B-44E44C9430A7}" type="presParOf" srcId="{FFCCDE21-BBCB-4B61-B325-BBE7A2087C39}" destId="{F85BC5AD-DB7A-4976-A169-B91C759BBA09}" srcOrd="12" destOrd="0" presId="urn:microsoft.com/office/officeart/2005/8/layout/default"/>
    <dgm:cxn modelId="{AF25CF90-5234-41A4-B3F6-1E0081022989}" type="presParOf" srcId="{FFCCDE21-BBCB-4B61-B325-BBE7A2087C39}" destId="{0C27B977-2EEA-4CE6-8D60-5C0EBF914A9D}" srcOrd="13" destOrd="0" presId="urn:microsoft.com/office/officeart/2005/8/layout/default"/>
    <dgm:cxn modelId="{97A87F0C-E65C-4BCB-ADE1-D235A9673ACB}" type="presParOf" srcId="{FFCCDE21-BBCB-4B61-B325-BBE7A2087C39}" destId="{1D82AECB-A388-432E-95DD-17DEAB26D7B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D0B3B-5D1E-40A3-8AE9-1C1CB44D3273}">
      <dsp:nvSpPr>
        <dsp:cNvPr id="0" name=""/>
        <dsp:cNvSpPr/>
      </dsp:nvSpPr>
      <dsp:spPr>
        <a:xfrm>
          <a:off x="3368" y="869649"/>
          <a:ext cx="2672346" cy="1603408"/>
        </a:xfrm>
        <a:prstGeom prst="rect">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cs typeface="Calibri Light"/>
            </a:rPr>
            <a:t>Use </a:t>
          </a:r>
          <a:r>
            <a:rPr lang="en-US" sz="2500" kern="1200" dirty="0"/>
            <a:t>flip chart paper/pens to create a presentation.</a:t>
          </a:r>
        </a:p>
      </dsp:txBody>
      <dsp:txXfrm>
        <a:off x="3368" y="869649"/>
        <a:ext cx="2672346" cy="1603408"/>
      </dsp:txXfrm>
    </dsp:sp>
    <dsp:sp modelId="{8AD68079-F73E-44D4-A983-FD1254435D08}">
      <dsp:nvSpPr>
        <dsp:cNvPr id="0" name=""/>
        <dsp:cNvSpPr/>
      </dsp:nvSpPr>
      <dsp:spPr>
        <a:xfrm>
          <a:off x="2942950" y="869649"/>
          <a:ext cx="2672346" cy="1603408"/>
        </a:xfrm>
        <a:prstGeom prst="rect">
          <a:avLst/>
        </a:prstGeom>
        <a:gradFill rotWithShape="0">
          <a:gsLst>
            <a:gs pos="0">
              <a:schemeClr val="accent2">
                <a:shade val="50000"/>
                <a:hueOff val="-147794"/>
                <a:satOff val="1946"/>
                <a:lumOff val="11654"/>
                <a:alphaOff val="0"/>
                <a:satMod val="103000"/>
                <a:lumMod val="102000"/>
                <a:tint val="94000"/>
              </a:schemeClr>
            </a:gs>
            <a:gs pos="50000">
              <a:schemeClr val="accent2">
                <a:shade val="50000"/>
                <a:hueOff val="-147794"/>
                <a:satOff val="1946"/>
                <a:lumOff val="11654"/>
                <a:alphaOff val="0"/>
                <a:satMod val="110000"/>
                <a:lumMod val="100000"/>
                <a:shade val="100000"/>
              </a:schemeClr>
            </a:gs>
            <a:gs pos="100000">
              <a:schemeClr val="accent2">
                <a:shade val="50000"/>
                <a:hueOff val="-147794"/>
                <a:satOff val="1946"/>
                <a:lumOff val="11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cs typeface="Calibri Light"/>
            </a:rPr>
            <a:t>Trust groups/3's/4's </a:t>
          </a:r>
        </a:p>
      </dsp:txBody>
      <dsp:txXfrm>
        <a:off x="2942950" y="869649"/>
        <a:ext cx="2672346" cy="1603408"/>
      </dsp:txXfrm>
    </dsp:sp>
    <dsp:sp modelId="{C8B45F73-3DB3-4296-80B4-E083FAEC110A}">
      <dsp:nvSpPr>
        <dsp:cNvPr id="0" name=""/>
        <dsp:cNvSpPr/>
      </dsp:nvSpPr>
      <dsp:spPr>
        <a:xfrm>
          <a:off x="5882531" y="869649"/>
          <a:ext cx="2672346" cy="1603408"/>
        </a:xfrm>
        <a:prstGeom prst="rect">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t>- Where did you go and why did you choose to go there?</a:t>
          </a:r>
        </a:p>
      </dsp:txBody>
      <dsp:txXfrm>
        <a:off x="5882531" y="869649"/>
        <a:ext cx="2672346" cy="1603408"/>
      </dsp:txXfrm>
    </dsp:sp>
    <dsp:sp modelId="{7AB2338B-0B32-4D2B-BCCE-C3A6FC210D79}">
      <dsp:nvSpPr>
        <dsp:cNvPr id="0" name=""/>
        <dsp:cNvSpPr/>
      </dsp:nvSpPr>
      <dsp:spPr>
        <a:xfrm>
          <a:off x="8822113" y="869649"/>
          <a:ext cx="2672346" cy="1603408"/>
        </a:xfrm>
        <a:prstGeom prst="rect">
          <a:avLst/>
        </a:prstGeom>
        <a:gradFill rotWithShape="0">
          <a:gsLst>
            <a:gs pos="0">
              <a:schemeClr val="accent2">
                <a:shade val="50000"/>
                <a:hueOff val="-443381"/>
                <a:satOff val="5837"/>
                <a:lumOff val="34963"/>
                <a:alphaOff val="0"/>
                <a:satMod val="103000"/>
                <a:lumMod val="102000"/>
                <a:tint val="94000"/>
              </a:schemeClr>
            </a:gs>
            <a:gs pos="50000">
              <a:schemeClr val="accent2">
                <a:shade val="50000"/>
                <a:hueOff val="-443381"/>
                <a:satOff val="5837"/>
                <a:lumOff val="34963"/>
                <a:alphaOff val="0"/>
                <a:satMod val="110000"/>
                <a:lumMod val="100000"/>
                <a:shade val="100000"/>
              </a:schemeClr>
            </a:gs>
            <a:gs pos="100000">
              <a:schemeClr val="accent2">
                <a:shade val="50000"/>
                <a:hueOff val="-443381"/>
                <a:satOff val="5837"/>
                <a:lumOff val="349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t>- What different curriculum design did you observe?</a:t>
          </a:r>
        </a:p>
      </dsp:txBody>
      <dsp:txXfrm>
        <a:off x="8822113" y="869649"/>
        <a:ext cx="2672346" cy="1603408"/>
      </dsp:txXfrm>
    </dsp:sp>
    <dsp:sp modelId="{1B56CEFA-F2CD-4E4E-B6EA-F819FA4AE33C}">
      <dsp:nvSpPr>
        <dsp:cNvPr id="0" name=""/>
        <dsp:cNvSpPr/>
      </dsp:nvSpPr>
      <dsp:spPr>
        <a:xfrm>
          <a:off x="3368" y="2740292"/>
          <a:ext cx="2672346" cy="1603408"/>
        </a:xfrm>
        <a:prstGeom prst="rect">
          <a:avLst/>
        </a:prstGeom>
        <a:gradFill rotWithShape="0">
          <a:gsLst>
            <a:gs pos="0">
              <a:schemeClr val="accent2">
                <a:shade val="50000"/>
                <a:hueOff val="-591174"/>
                <a:satOff val="7783"/>
                <a:lumOff val="46617"/>
                <a:alphaOff val="0"/>
                <a:satMod val="103000"/>
                <a:lumMod val="102000"/>
                <a:tint val="94000"/>
              </a:schemeClr>
            </a:gs>
            <a:gs pos="50000">
              <a:schemeClr val="accent2">
                <a:shade val="50000"/>
                <a:hueOff val="-591174"/>
                <a:satOff val="7783"/>
                <a:lumOff val="46617"/>
                <a:alphaOff val="0"/>
                <a:satMod val="110000"/>
                <a:lumMod val="100000"/>
                <a:shade val="100000"/>
              </a:schemeClr>
            </a:gs>
            <a:gs pos="100000">
              <a:schemeClr val="accent2">
                <a:shade val="50000"/>
                <a:hueOff val="-591174"/>
                <a:satOff val="7783"/>
                <a:lumOff val="466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t>- How did that effect pedagogy?</a:t>
          </a:r>
        </a:p>
      </dsp:txBody>
      <dsp:txXfrm>
        <a:off x="3368" y="2740292"/>
        <a:ext cx="2672346" cy="1603408"/>
      </dsp:txXfrm>
    </dsp:sp>
    <dsp:sp modelId="{D7821A49-F72C-429F-999C-904DD89FE765}">
      <dsp:nvSpPr>
        <dsp:cNvPr id="0" name=""/>
        <dsp:cNvSpPr/>
      </dsp:nvSpPr>
      <dsp:spPr>
        <a:xfrm>
          <a:off x="2942950" y="2740292"/>
          <a:ext cx="2672346" cy="1603408"/>
        </a:xfrm>
        <a:prstGeom prst="rect">
          <a:avLst/>
        </a:prstGeom>
        <a:gradFill rotWithShape="0">
          <a:gsLst>
            <a:gs pos="0">
              <a:schemeClr val="accent2">
                <a:shade val="50000"/>
                <a:hueOff val="-443381"/>
                <a:satOff val="5837"/>
                <a:lumOff val="34963"/>
                <a:alphaOff val="0"/>
                <a:satMod val="103000"/>
                <a:lumMod val="102000"/>
                <a:tint val="94000"/>
              </a:schemeClr>
            </a:gs>
            <a:gs pos="50000">
              <a:schemeClr val="accent2">
                <a:shade val="50000"/>
                <a:hueOff val="-443381"/>
                <a:satOff val="5837"/>
                <a:lumOff val="34963"/>
                <a:alphaOff val="0"/>
                <a:satMod val="110000"/>
                <a:lumMod val="100000"/>
                <a:shade val="100000"/>
              </a:schemeClr>
            </a:gs>
            <a:gs pos="100000">
              <a:schemeClr val="accent2">
                <a:shade val="50000"/>
                <a:hueOff val="-443381"/>
                <a:satOff val="5837"/>
                <a:lumOff val="349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t>- What challenges/barriers has the school overcome?</a:t>
          </a:r>
        </a:p>
      </dsp:txBody>
      <dsp:txXfrm>
        <a:off x="2942950" y="2740292"/>
        <a:ext cx="2672346" cy="1603408"/>
      </dsp:txXfrm>
    </dsp:sp>
    <dsp:sp modelId="{F85BC5AD-DB7A-4976-A169-B91C759BBA09}">
      <dsp:nvSpPr>
        <dsp:cNvPr id="0" name=""/>
        <dsp:cNvSpPr/>
      </dsp:nvSpPr>
      <dsp:spPr>
        <a:xfrm>
          <a:off x="5882531" y="2740292"/>
          <a:ext cx="2672346" cy="1603408"/>
        </a:xfrm>
        <a:prstGeom prst="rect">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t>- How does this visit prepare you for the new curriculum?</a:t>
          </a:r>
        </a:p>
      </dsp:txBody>
      <dsp:txXfrm>
        <a:off x="5882531" y="2740292"/>
        <a:ext cx="2672346" cy="1603408"/>
      </dsp:txXfrm>
    </dsp:sp>
    <dsp:sp modelId="{1D82AECB-A388-432E-95DD-17DEAB26D7B8}">
      <dsp:nvSpPr>
        <dsp:cNvPr id="0" name=""/>
        <dsp:cNvSpPr/>
      </dsp:nvSpPr>
      <dsp:spPr>
        <a:xfrm>
          <a:off x="8822113" y="2740292"/>
          <a:ext cx="2672346" cy="1603408"/>
        </a:xfrm>
        <a:prstGeom prst="rect">
          <a:avLst/>
        </a:prstGeom>
        <a:gradFill rotWithShape="0">
          <a:gsLst>
            <a:gs pos="0">
              <a:schemeClr val="accent2">
                <a:shade val="50000"/>
                <a:hueOff val="-147794"/>
                <a:satOff val="1946"/>
                <a:lumOff val="11654"/>
                <a:alphaOff val="0"/>
                <a:satMod val="103000"/>
                <a:lumMod val="102000"/>
                <a:tint val="94000"/>
              </a:schemeClr>
            </a:gs>
            <a:gs pos="50000">
              <a:schemeClr val="accent2">
                <a:shade val="50000"/>
                <a:hueOff val="-147794"/>
                <a:satOff val="1946"/>
                <a:lumOff val="11654"/>
                <a:alphaOff val="0"/>
                <a:satMod val="110000"/>
                <a:lumMod val="100000"/>
                <a:shade val="100000"/>
              </a:schemeClr>
            </a:gs>
            <a:gs pos="100000">
              <a:schemeClr val="accent2">
                <a:shade val="50000"/>
                <a:hueOff val="-147794"/>
                <a:satOff val="1946"/>
                <a:lumOff val="11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t>- What two things learned will alter your future work?</a:t>
          </a:r>
        </a:p>
      </dsp:txBody>
      <dsp:txXfrm>
        <a:off x="8822113" y="2740292"/>
        <a:ext cx="2672346" cy="16034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F96631D-53B6-1546-B85D-BA04E75C266C}" type="datetimeFigureOut">
              <a:rPr lang="en-US" smtClean="0"/>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1721759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96631D-53B6-1546-B85D-BA04E75C266C}" type="datetimeFigureOut">
              <a:rPr lang="en-US" smtClean="0"/>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1909355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96631D-53B6-1546-B85D-BA04E75C266C}" type="datetimeFigureOut">
              <a:rPr lang="en-US" smtClean="0"/>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2044844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F96631D-53B6-1546-B85D-BA04E75C266C}" type="datetimeFigureOut">
              <a:rPr lang="en-US" smtClean="0"/>
              <a:t>2/16/2018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1526775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F96631D-53B6-1546-B85D-BA04E75C266C}" type="datetimeFigureOut">
              <a:rPr lang="en-US" smtClean="0"/>
              <a:t>2/16/2018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240217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F96631D-53B6-1546-B85D-BA04E75C266C}" type="datetimeFigureOut">
              <a:rPr lang="en-US" smtClean="0"/>
              <a:t>2/16/2018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74652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96631D-53B6-1546-B85D-BA04E75C266C}" type="datetimeFigureOut">
              <a:rPr lang="en-US" smtClean="0"/>
              <a:t>2/16/2018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559714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96631D-53B6-1546-B85D-BA04E75C266C}" type="datetimeFigureOut">
              <a:rPr lang="en-US" smtClean="0"/>
              <a:t>2/16/2018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1141261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96631D-53B6-1546-B85D-BA04E75C266C}" type="datetimeFigureOut">
              <a:rPr lang="en-US" smtClean="0"/>
              <a:t>2/16/2018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2000889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96631D-53B6-1546-B85D-BA04E75C266C}" type="datetimeFigureOut">
              <a:rPr lang="en-US" smtClean="0"/>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1511633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96631D-53B6-1546-B85D-BA04E75C266C}" type="datetimeFigureOut">
              <a:rPr lang="en-US" smtClean="0"/>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0F541D-C295-FF4C-BECD-F8363E412860}" type="slidenum">
              <a:rPr lang="en-US" smtClean="0"/>
              <a:t>‹#›</a:t>
            </a:fld>
            <a:endParaRPr lang="en-US"/>
          </a:p>
        </p:txBody>
      </p:sp>
    </p:spTree>
    <p:extLst>
      <p:ext uri="{BB962C8B-B14F-4D97-AF65-F5344CB8AC3E}">
        <p14:creationId xmlns:p14="http://schemas.microsoft.com/office/powerpoint/2010/main" val="1293648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96631D-53B6-1546-B85D-BA04E75C266C}" type="datetimeFigureOut">
              <a:rPr lang="en-US" smtClean="0"/>
              <a:t>2/16/2018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0F541D-C295-FF4C-BECD-F8363E412860}" type="slidenum">
              <a:rPr lang="en-US" smtClean="0"/>
              <a:t>‹#›</a:t>
            </a:fld>
            <a:endParaRPr lang="en-US"/>
          </a:p>
        </p:txBody>
      </p:sp>
    </p:spTree>
    <p:extLst>
      <p:ext uri="{BB962C8B-B14F-4D97-AF65-F5344CB8AC3E}">
        <p14:creationId xmlns:p14="http://schemas.microsoft.com/office/powerpoint/2010/main" val="17152016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hyperlink" Target="http://curriculumredesign.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5226950"/>
            <a:ext cx="9144000" cy="1655762"/>
          </a:xfrm>
        </p:spPr>
        <p:txBody>
          <a:bodyPr/>
          <a:lstStyle/>
          <a:p>
            <a:r>
              <a:rPr lang="en-US" dirty="0"/>
              <a:t>Reflections, challenges, opportunities and finding the best way forward</a:t>
            </a:r>
            <a:r>
              <a:rPr lang="is-IS" dirty="0"/>
              <a: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224" y="261257"/>
            <a:ext cx="2286000" cy="914400"/>
          </a:xfrm>
          <a:prstGeom prst="rect">
            <a:avLst/>
          </a:prstGeom>
        </p:spPr>
      </p:pic>
      <p:pic>
        <p:nvPicPr>
          <p:cNvPr id="5" name="Picture 4" descr="cid:image001.png@01CDF3E7.B497BAD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4406" y="274777"/>
            <a:ext cx="2504714" cy="807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2452777" y="1954058"/>
            <a:ext cx="7286445" cy="2554545"/>
          </a:xfrm>
          <a:prstGeom prst="rect">
            <a:avLst/>
          </a:prstGeom>
        </p:spPr>
        <p:txBody>
          <a:bodyPr wrap="square">
            <a:spAutoFit/>
          </a:bodyPr>
          <a:lstStyle/>
          <a:p>
            <a:pPr algn="ctr"/>
            <a:r>
              <a:rPr lang="x-none" sz="3200" b="1" dirty="0"/>
              <a:t>PG Cert Teaching &amp; Learning</a:t>
            </a:r>
            <a:r>
              <a:rPr lang="en-US" sz="3200" b="1" dirty="0"/>
              <a:t/>
            </a:r>
            <a:br>
              <a:rPr lang="en-US" sz="3200" b="1" dirty="0"/>
            </a:br>
            <a:r>
              <a:rPr lang="x-none" sz="3200" b="1" dirty="0"/>
              <a:t>“Successful Futures”</a:t>
            </a:r>
            <a:r>
              <a:rPr lang="en-US" sz="3200" b="1" dirty="0"/>
              <a:t/>
            </a:r>
            <a:br>
              <a:rPr lang="en-US" sz="3200" b="1" dirty="0"/>
            </a:br>
            <a:r>
              <a:rPr lang="en-US" sz="3200" b="1" dirty="0"/>
              <a:t>Module 1:- Curriculum</a:t>
            </a:r>
          </a:p>
          <a:p>
            <a:pPr algn="ctr"/>
            <a:r>
              <a:rPr lang="en-US" sz="3200" b="1" dirty="0"/>
              <a:t>Day 4</a:t>
            </a:r>
            <a:br>
              <a:rPr lang="en-US" sz="3200" b="1" dirty="0"/>
            </a:br>
            <a:endParaRPr lang="en-US" sz="3200" dirty="0"/>
          </a:p>
        </p:txBody>
      </p:sp>
    </p:spTree>
    <p:extLst>
      <p:ext uri="{BB962C8B-B14F-4D97-AF65-F5344CB8AC3E}">
        <p14:creationId xmlns:p14="http://schemas.microsoft.com/office/powerpoint/2010/main" val="273605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Session Outline</a:t>
            </a:r>
          </a:p>
        </p:txBody>
      </p:sp>
      <p:sp>
        <p:nvSpPr>
          <p:cNvPr id="3" name="Content Placeholder 2"/>
          <p:cNvSpPr>
            <a:spLocks noGrp="1"/>
          </p:cNvSpPr>
          <p:nvPr>
            <p:ph idx="1"/>
          </p:nvPr>
        </p:nvSpPr>
        <p:spPr>
          <a:xfrm>
            <a:off x="838200" y="1496291"/>
            <a:ext cx="10515600" cy="4680672"/>
          </a:xfrm>
        </p:spPr>
        <p:txBody>
          <a:bodyPr vert="horz" lIns="91440" tIns="45720" rIns="91440" bIns="45720" rtlCol="0" anchor="t">
            <a:normAutofit lnSpcReduction="10000"/>
          </a:bodyPr>
          <a:lstStyle/>
          <a:p>
            <a:pPr marL="0" indent="0">
              <a:buNone/>
            </a:pPr>
            <a:r>
              <a:rPr lang="en-US" b="1" dirty="0"/>
              <a:t>Workshop 1: -</a:t>
            </a:r>
          </a:p>
          <a:p>
            <a:pPr marL="0" indent="0">
              <a:buNone/>
            </a:pPr>
            <a:r>
              <a:rPr lang="en-US" b="1" dirty="0"/>
              <a:t>Trust group presentations on learning visits</a:t>
            </a:r>
            <a:r>
              <a:rPr lang="en-US" dirty="0"/>
              <a:t> – (9am - 10:30am)</a:t>
            </a:r>
            <a:endParaRPr lang="en-US" dirty="0">
              <a:cs typeface="Calibri"/>
            </a:endParaRPr>
          </a:p>
          <a:p>
            <a:pPr marL="0" indent="0">
              <a:buNone/>
            </a:pPr>
            <a:r>
              <a:rPr lang="en-US" i="1" dirty="0"/>
              <a:t>Break</a:t>
            </a:r>
            <a:r>
              <a:rPr lang="en-US" dirty="0"/>
              <a:t> (10:30am – 10:45am)</a:t>
            </a:r>
            <a:endParaRPr lang="en-US" dirty="0">
              <a:cs typeface="Calibri"/>
            </a:endParaRPr>
          </a:p>
          <a:p>
            <a:pPr marL="0" indent="0">
              <a:buNone/>
            </a:pPr>
            <a:r>
              <a:rPr lang="en-US" b="1" dirty="0"/>
              <a:t>Workshop 2:-</a:t>
            </a:r>
            <a:r>
              <a:rPr lang="en-US" dirty="0"/>
              <a:t> </a:t>
            </a:r>
            <a:r>
              <a:rPr lang="en-US" b="1" dirty="0"/>
              <a:t>Challenges and solutions to implementation</a:t>
            </a:r>
            <a:r>
              <a:rPr lang="en-US" dirty="0"/>
              <a:t> – (10:45am – 12:30pm)</a:t>
            </a:r>
          </a:p>
          <a:p>
            <a:pPr marL="0" indent="0">
              <a:buNone/>
            </a:pPr>
            <a:r>
              <a:rPr lang="en-US" i="1" dirty="0"/>
              <a:t>Lunch</a:t>
            </a:r>
            <a:r>
              <a:rPr lang="en-US" dirty="0"/>
              <a:t> (12:30pm – 1.15pm)  </a:t>
            </a:r>
            <a:endParaRPr lang="en-US" dirty="0">
              <a:cs typeface="Calibri"/>
            </a:endParaRPr>
          </a:p>
          <a:p>
            <a:pPr marL="0" indent="0">
              <a:buNone/>
            </a:pPr>
            <a:r>
              <a:rPr lang="en-US" b="1" dirty="0"/>
              <a:t>Workshop 3:- The accountability question...</a:t>
            </a:r>
            <a:r>
              <a:rPr lang="en-US" dirty="0"/>
              <a:t> (1.15pm – 2:30pm)</a:t>
            </a:r>
            <a:endParaRPr lang="en-US" dirty="0">
              <a:cs typeface="Calibri"/>
            </a:endParaRPr>
          </a:p>
          <a:p>
            <a:pPr marL="0" indent="0">
              <a:buNone/>
            </a:pPr>
            <a:r>
              <a:rPr lang="en-US" i="1" dirty="0"/>
              <a:t>Break</a:t>
            </a:r>
            <a:r>
              <a:rPr lang="en-US" dirty="0"/>
              <a:t> (2:30pm – 2:45pm)</a:t>
            </a:r>
          </a:p>
          <a:p>
            <a:pPr marL="0" indent="0">
              <a:buNone/>
            </a:pPr>
            <a:r>
              <a:rPr lang="en-US" b="1" dirty="0"/>
              <a:t>Workshop 4:- Tutorials and Assessment</a:t>
            </a:r>
            <a:r>
              <a:rPr lang="en-US" dirty="0">
                <a:cs typeface="Calibri"/>
              </a:rPr>
              <a:t> (2:45pm – 3:45pm) </a:t>
            </a:r>
            <a:endParaRPr lang="en-US" dirty="0"/>
          </a:p>
          <a:p>
            <a:r>
              <a:rPr lang="en-US" dirty="0"/>
              <a:t>Reflection on assignment</a:t>
            </a:r>
            <a:endParaRPr lang="en-US" dirty="0">
              <a:cs typeface="Calibri"/>
            </a:endParaRPr>
          </a:p>
        </p:txBody>
      </p:sp>
    </p:spTree>
    <p:extLst>
      <p:ext uri="{BB962C8B-B14F-4D97-AF65-F5344CB8AC3E}">
        <p14:creationId xmlns:p14="http://schemas.microsoft.com/office/powerpoint/2010/main" val="682557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xmlns=""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xmlns=""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3002" y="365125"/>
            <a:ext cx="10520702" cy="1325563"/>
          </a:xfrm>
        </p:spPr>
        <p:txBody>
          <a:bodyPr>
            <a:normAutofit/>
          </a:bodyPr>
          <a:lstStyle/>
          <a:p>
            <a:r>
              <a:rPr lang="en-US" dirty="0"/>
              <a:t>Learning Visit Presentations (9am – 10:30 am)</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543233290"/>
              </p:ext>
            </p:extLst>
          </p:nvPr>
        </p:nvGraphicFramePr>
        <p:xfrm>
          <a:off x="273170" y="933450"/>
          <a:ext cx="11497829" cy="5213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42244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Workshop 1: What are the Challenges and Opportunities presented by the ‘new’ Curriculum? (10:45am – 12:30pm)</a:t>
            </a:r>
          </a:p>
        </p:txBody>
      </p:sp>
      <p:sp>
        <p:nvSpPr>
          <p:cNvPr id="3" name="Content Placeholder 2"/>
          <p:cNvSpPr>
            <a:spLocks noGrp="1"/>
          </p:cNvSpPr>
          <p:nvPr>
            <p:ph idx="1"/>
          </p:nvPr>
        </p:nvSpPr>
        <p:spPr>
          <a:xfrm>
            <a:off x="838200" y="1825625"/>
            <a:ext cx="10515600" cy="4720648"/>
          </a:xfrm>
        </p:spPr>
        <p:txBody>
          <a:bodyPr>
            <a:normAutofit fontScale="77500" lnSpcReduction="20000"/>
          </a:bodyPr>
          <a:lstStyle/>
          <a:p>
            <a:pPr marL="0" indent="0">
              <a:buNone/>
            </a:pPr>
            <a:r>
              <a:rPr lang="en-US" dirty="0"/>
              <a:t>‘</a:t>
            </a:r>
            <a:r>
              <a:rPr lang="en-US" i="1" dirty="0"/>
              <a:t>If we teach today’s students as we taught yesterday’s, we rob them of tomorrow</a:t>
            </a:r>
            <a:r>
              <a:rPr lang="en-US" dirty="0"/>
              <a:t>’ (John Dewey)</a:t>
            </a:r>
          </a:p>
          <a:p>
            <a:pPr marL="0" indent="0" algn="ctr">
              <a:buNone/>
            </a:pPr>
            <a:r>
              <a:rPr lang="en-US" b="1" dirty="0"/>
              <a:t>Challenge (Opportunity 1):- Trends in International Curriculum Development</a:t>
            </a:r>
          </a:p>
          <a:p>
            <a:pPr marL="0" indent="0">
              <a:buNone/>
            </a:pPr>
            <a:r>
              <a:rPr lang="en-US" dirty="0"/>
              <a:t>The Center for Curriculum Re-design (CCR) is an independent group of academics (many of whom have associations with Harvard, who are publishing literature to help the education community define the key competencies that should be present within the curriculum. </a:t>
            </a:r>
          </a:p>
          <a:p>
            <a:pPr marL="0" indent="0">
              <a:buNone/>
            </a:pPr>
            <a:r>
              <a:rPr lang="en-US" dirty="0"/>
              <a:t>Their work is endorsed by</a:t>
            </a:r>
            <a:r>
              <a:rPr lang="is-IS" dirty="0"/>
              <a:t>…</a:t>
            </a:r>
            <a:endParaRPr lang="en-US" dirty="0"/>
          </a:p>
          <a:p>
            <a:r>
              <a:rPr lang="en-US" dirty="0"/>
              <a:t>The OECD</a:t>
            </a:r>
          </a:p>
          <a:p>
            <a:r>
              <a:rPr lang="en-US" dirty="0"/>
              <a:t>The Asia Society</a:t>
            </a:r>
          </a:p>
          <a:p>
            <a:r>
              <a:rPr lang="en-US" dirty="0"/>
              <a:t>UNESCO </a:t>
            </a:r>
          </a:p>
          <a:p>
            <a:r>
              <a:rPr lang="en-US" dirty="0"/>
              <a:t>World Bank</a:t>
            </a:r>
          </a:p>
          <a:p>
            <a:pPr marL="0" indent="0">
              <a:buNone/>
            </a:pPr>
            <a:r>
              <a:rPr lang="is-IS" dirty="0"/>
              <a:t>… and there are a number of other testimonies on their website, which warrants further investigation </a:t>
            </a:r>
            <a:endParaRPr lang="en-US" dirty="0"/>
          </a:p>
          <a:p>
            <a:pPr marL="0" indent="0">
              <a:buNone/>
            </a:pPr>
            <a:r>
              <a:rPr lang="en-US" dirty="0">
                <a:hlinkClick r:id="rId2"/>
              </a:rPr>
              <a:t>http://curriculumredesign.org</a:t>
            </a:r>
            <a:r>
              <a:rPr lang="en-US" dirty="0"/>
              <a:t> see here for more information </a:t>
            </a:r>
          </a:p>
        </p:txBody>
      </p:sp>
    </p:spTree>
    <p:extLst>
      <p:ext uri="{BB962C8B-B14F-4D97-AF65-F5344CB8AC3E}">
        <p14:creationId xmlns:p14="http://schemas.microsoft.com/office/powerpoint/2010/main" val="1527729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394" y="2628900"/>
            <a:ext cx="10515600" cy="1325563"/>
          </a:xfrm>
        </p:spPr>
        <p:txBody>
          <a:bodyPr/>
          <a:lstStyle/>
          <a:p>
            <a:r>
              <a:rPr lang="en-US" dirty="0"/>
              <a:t>What is important for young people to learn in school?</a:t>
            </a:r>
          </a:p>
        </p:txBody>
      </p:sp>
    </p:spTree>
    <p:extLst>
      <p:ext uri="{BB962C8B-B14F-4D97-AF65-F5344CB8AC3E}">
        <p14:creationId xmlns:p14="http://schemas.microsoft.com/office/powerpoint/2010/main" val="526314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55" y="198870"/>
            <a:ext cx="4669887" cy="1325563"/>
          </a:xfrm>
        </p:spPr>
        <p:txBody>
          <a:bodyPr/>
          <a:lstStyle/>
          <a:p>
            <a:r>
              <a:rPr lang="en-US" dirty="0"/>
              <a:t>The CCR Curriculum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9360" y="1344721"/>
            <a:ext cx="4765964" cy="4909843"/>
          </a:xfrm>
        </p:spPr>
      </p:pic>
      <p:sp>
        <p:nvSpPr>
          <p:cNvPr id="5" name="TextBox 4"/>
          <p:cNvSpPr txBox="1"/>
          <p:nvPr/>
        </p:nvSpPr>
        <p:spPr>
          <a:xfrm>
            <a:off x="7594102" y="927394"/>
            <a:ext cx="3976254" cy="5909310"/>
          </a:xfrm>
          <a:prstGeom prst="rect">
            <a:avLst/>
          </a:prstGeom>
          <a:noFill/>
        </p:spPr>
        <p:txBody>
          <a:bodyPr wrap="square" rtlCol="0">
            <a:spAutoFit/>
          </a:bodyPr>
          <a:lstStyle/>
          <a:p>
            <a:r>
              <a:rPr lang="en-US" b="1" dirty="0"/>
              <a:t>Using the ‘Foundational White Paper’ summary, complete the following tasks:-</a:t>
            </a:r>
          </a:p>
          <a:p>
            <a:endParaRPr lang="en-US" b="1" dirty="0"/>
          </a:p>
          <a:p>
            <a:pPr marL="342900" indent="-342900">
              <a:buAutoNum type="arabicParenR"/>
            </a:pPr>
            <a:r>
              <a:rPr lang="en-US" b="1" dirty="0"/>
              <a:t>Compare and contrast the CCR model with Successful Futures.</a:t>
            </a:r>
          </a:p>
          <a:p>
            <a:r>
              <a:rPr lang="en-US" b="1" dirty="0"/>
              <a:t>What are the key similarities/ differences?</a:t>
            </a:r>
          </a:p>
          <a:p>
            <a:endParaRPr lang="en-US" b="1" dirty="0"/>
          </a:p>
          <a:p>
            <a:endParaRPr lang="en-US" b="1" dirty="0"/>
          </a:p>
          <a:p>
            <a:r>
              <a:rPr lang="en-US" b="1" dirty="0"/>
              <a:t>2) From your reading of the CCR document, is there anything missing from Successful Futures, that would warrant inclusion in the new Curriculum for Wales</a:t>
            </a:r>
          </a:p>
          <a:p>
            <a:endParaRPr lang="en-US" b="1" dirty="0"/>
          </a:p>
          <a:p>
            <a:endParaRPr lang="en-US" b="1" dirty="0"/>
          </a:p>
          <a:p>
            <a:r>
              <a:rPr lang="en-US" b="1" dirty="0"/>
              <a:t>3) Are there any fundamental issues with what the CCR are proposing? </a:t>
            </a:r>
          </a:p>
          <a:p>
            <a:endParaRPr lang="en-US" dirty="0"/>
          </a:p>
          <a:p>
            <a:r>
              <a:rPr lang="en-US" dirty="0"/>
              <a:t> </a:t>
            </a:r>
          </a:p>
        </p:txBody>
      </p:sp>
      <p:sp>
        <p:nvSpPr>
          <p:cNvPr id="6" name="TextBox 5"/>
          <p:cNvSpPr txBox="1"/>
          <p:nvPr/>
        </p:nvSpPr>
        <p:spPr>
          <a:xfrm>
            <a:off x="242455" y="1690255"/>
            <a:ext cx="2286905" cy="1754326"/>
          </a:xfrm>
          <a:prstGeom prst="rect">
            <a:avLst/>
          </a:prstGeom>
          <a:noFill/>
        </p:spPr>
        <p:txBody>
          <a:bodyPr wrap="square" rtlCol="0">
            <a:spAutoFit/>
          </a:bodyPr>
          <a:lstStyle/>
          <a:p>
            <a:r>
              <a:rPr lang="en-US" dirty="0"/>
              <a:t>The first challenge/opportunity is the emergence of </a:t>
            </a:r>
            <a:r>
              <a:rPr lang="en-US" b="1" dirty="0"/>
              <a:t>international trends in curriculum </a:t>
            </a:r>
            <a:r>
              <a:rPr lang="en-US" dirty="0"/>
              <a:t>development</a:t>
            </a:r>
          </a:p>
        </p:txBody>
      </p:sp>
    </p:spTree>
    <p:extLst>
      <p:ext uri="{BB962C8B-B14F-4D97-AF65-F5344CB8AC3E}">
        <p14:creationId xmlns:p14="http://schemas.microsoft.com/office/powerpoint/2010/main" val="1540030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Opportunities and Challenges </a:t>
            </a:r>
            <a:r>
              <a:rPr lang="en-US" i="1" dirty="0"/>
              <a:t>for Wales</a:t>
            </a:r>
          </a:p>
        </p:txBody>
      </p:sp>
      <p:sp>
        <p:nvSpPr>
          <p:cNvPr id="3" name="Content Placeholder 2"/>
          <p:cNvSpPr>
            <a:spLocks noGrp="1"/>
          </p:cNvSpPr>
          <p:nvPr>
            <p:ph idx="1"/>
          </p:nvPr>
        </p:nvSpPr>
        <p:spPr/>
        <p:txBody>
          <a:bodyPr>
            <a:normAutofit fontScale="70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 In their book Four Dimensional Education (CCR) (</a:t>
            </a:r>
            <a:r>
              <a:rPr lang="en-US" dirty="0" err="1"/>
              <a:t>Fadel</a:t>
            </a:r>
            <a:r>
              <a:rPr lang="en-US" dirty="0"/>
              <a:t> et al 2015), in addition to providing a framework for the development of a 21</a:t>
            </a:r>
            <a:r>
              <a:rPr lang="en-US" baseline="30000" dirty="0"/>
              <a:t>st</a:t>
            </a:r>
            <a:r>
              <a:rPr lang="en-US" dirty="0"/>
              <a:t> Century curriculum, existing issues with curriculum development are also explored:-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a:lnSpc>
                <a:spcPct val="100000"/>
              </a:lnSpc>
              <a:spcBef>
                <a:spcPts val="0"/>
              </a:spcBef>
              <a:defRPr/>
            </a:pPr>
            <a:r>
              <a:rPr lang="is-IS" b="1" dirty="0"/>
              <a:t>Challenge 2? Historical inertia</a:t>
            </a:r>
            <a:r>
              <a:rPr lang="is-IS" dirty="0"/>
              <a:t>...hard to add new skills or content additions in to an already crowded curriculum – experts are ‘loyal to fields of study’ and find it difficult to discard parts of their field’s knowledge. </a:t>
            </a:r>
          </a:p>
          <a:p>
            <a:pPr>
              <a:lnSpc>
                <a:spcPct val="100000"/>
              </a:lnSpc>
              <a:spcBef>
                <a:spcPts val="0"/>
              </a:spcBef>
            </a:pPr>
            <a:endParaRPr lang="is-IS" dirty="0"/>
          </a:p>
          <a:p>
            <a:pPr>
              <a:lnSpc>
                <a:spcPct val="100000"/>
              </a:lnSpc>
              <a:spcBef>
                <a:spcPts val="0"/>
              </a:spcBef>
            </a:pPr>
            <a:r>
              <a:rPr lang="is-IS" b="1" dirty="0"/>
              <a:t>Challenge 3? P</a:t>
            </a:r>
            <a:r>
              <a:rPr lang="en-US" b="1" dirty="0"/>
              <a:t>o</a:t>
            </a:r>
            <a:r>
              <a:rPr lang="is-IS" b="1" dirty="0"/>
              <a:t>litical change</a:t>
            </a:r>
            <a:r>
              <a:rPr lang="is-IS" dirty="0"/>
              <a:t>... </a:t>
            </a:r>
            <a:r>
              <a:rPr lang="en-US" dirty="0"/>
              <a:t>S</a:t>
            </a:r>
            <a:r>
              <a:rPr lang="is-IS" dirty="0"/>
              <a:t>tability of personnel and the political pressures of balancing the needs of the electorate</a:t>
            </a:r>
          </a:p>
          <a:p>
            <a:pPr marL="0" indent="0">
              <a:lnSpc>
                <a:spcPct val="100000"/>
              </a:lnSpc>
              <a:spcBef>
                <a:spcPts val="0"/>
              </a:spcBef>
              <a:buNone/>
            </a:pPr>
            <a:endParaRPr lang="is-IS" dirty="0"/>
          </a:p>
          <a:p>
            <a:pPr>
              <a:lnSpc>
                <a:spcPct val="100000"/>
              </a:lnSpc>
              <a:spcBef>
                <a:spcPts val="0"/>
              </a:spcBef>
            </a:pPr>
            <a:r>
              <a:rPr lang="is-IS" b="1" dirty="0"/>
              <a:t>Challenge 4? Workforce Skills/Knowledge</a:t>
            </a:r>
            <a:r>
              <a:rPr lang="is-IS" dirty="0"/>
              <a:t>... Curriculum Studies is an academic and intellectual exploration of all of the factors we need to take account of in order to devise an educational curriculum... It is the kind of study which should be undertaken before planning the school curriculum... </a:t>
            </a:r>
            <a:r>
              <a:rPr lang="en-US" dirty="0"/>
              <a:t>I</a:t>
            </a:r>
            <a:r>
              <a:rPr lang="is-IS" dirty="0"/>
              <a:t>n most places has been ignored for years (A V Kelly 2009)  </a:t>
            </a:r>
          </a:p>
          <a:p>
            <a:pPr>
              <a:lnSpc>
                <a:spcPct val="100000"/>
              </a:lnSpc>
              <a:spcBef>
                <a:spcPts val="0"/>
              </a:spcBef>
            </a:pPr>
            <a:endParaRPr lang="is-IS" dirty="0"/>
          </a:p>
          <a:p>
            <a:pPr>
              <a:lnSpc>
                <a:spcPct val="100000"/>
              </a:lnSpc>
              <a:spcBef>
                <a:spcPts val="0"/>
              </a:spcBef>
            </a:pPr>
            <a:endParaRPr lang="en-US" dirty="0"/>
          </a:p>
        </p:txBody>
      </p:sp>
    </p:spTree>
    <p:extLst>
      <p:ext uri="{BB962C8B-B14F-4D97-AF65-F5344CB8AC3E}">
        <p14:creationId xmlns:p14="http://schemas.microsoft.com/office/powerpoint/2010/main" val="221648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01782"/>
            <a:ext cx="10515600" cy="6220691"/>
          </a:xfrm>
        </p:spPr>
        <p:txBody>
          <a:bodyPr>
            <a:normAutofit fontScale="70000" lnSpcReduction="20000"/>
          </a:bodyPr>
          <a:lstStyle/>
          <a:p>
            <a:r>
              <a:rPr lang="en-US" dirty="0"/>
              <a:t>Kelly (2009) continues ‘[since 1988] teachers have been told what they are required to teach and their trainers are required to train them to ‘deliver’ the stipulated curriculum rather than to reflect on its major features, so the questions of the purpose or justification of this curriculum, or even of its logical or intellectual coherence, have effectively been removed from their sphere of influence.</a:t>
            </a:r>
          </a:p>
          <a:p>
            <a:r>
              <a:rPr lang="en-US" dirty="0"/>
              <a:t>There is no curriculum development without teacher development (</a:t>
            </a:r>
            <a:r>
              <a:rPr lang="en-US" dirty="0" err="1"/>
              <a:t>Stenhouse</a:t>
            </a:r>
            <a:r>
              <a:rPr lang="en-US" dirty="0"/>
              <a:t>, 1975)</a:t>
            </a:r>
          </a:p>
          <a:p>
            <a:r>
              <a:rPr lang="en-US" b="1" dirty="0"/>
              <a:t>Challenge 5? Teacher motivation/personal capacity</a:t>
            </a:r>
            <a:r>
              <a:rPr lang="en-US" dirty="0"/>
              <a:t>? As Priestley (2016) asks ‘</a:t>
            </a:r>
            <a:r>
              <a:rPr lang="en-US" i="1" dirty="0"/>
              <a:t>to what extent do such actors personally engage in research themselves; and what proportions of them have higher degrees in education</a:t>
            </a:r>
            <a:r>
              <a:rPr lang="en-US" dirty="0"/>
              <a:t>’?</a:t>
            </a:r>
          </a:p>
          <a:p>
            <a:r>
              <a:rPr lang="en-US" b="1" dirty="0"/>
              <a:t>Challenge 6? Professional Trust</a:t>
            </a:r>
            <a:r>
              <a:rPr lang="en-US" dirty="0"/>
              <a:t>?? ‘At present the trust between governments and teachers is low, hence the emphasis on external control through examinations and inspection’ (Young 2014)</a:t>
            </a:r>
          </a:p>
          <a:p>
            <a:pPr marL="0" indent="0">
              <a:buNone/>
            </a:pPr>
            <a:r>
              <a:rPr lang="en-US" b="1" dirty="0"/>
              <a:t>Challenge 7?</a:t>
            </a:r>
          </a:p>
          <a:p>
            <a:pPr marL="0" indent="0">
              <a:buNone/>
            </a:pPr>
            <a:r>
              <a:rPr lang="en-US" b="1" dirty="0"/>
              <a:t>The Knowledge Problem?</a:t>
            </a:r>
          </a:p>
          <a:p>
            <a:r>
              <a:rPr lang="en-US" dirty="0"/>
              <a:t>The place of what Michael Young (2014) describes as ‘Powerful Knowledge’ in the curriculum. Young argues that ‘knowledge is powerful if it predicts, if it explains, if it enables you to envisage alternatives’. Young continues that ‘such knowledge derives from subject specialists whose endeavours contribute to the survival of civilisation and to social progress. In a genuine democracy such knowledge cannot be the privilege of an elite and the key responsibility of teachers is to enable all youngsters to share it at the highest level that they can manage’. </a:t>
            </a:r>
          </a:p>
          <a:p>
            <a:r>
              <a:rPr lang="en-US" dirty="0"/>
              <a:t>The challenge for schools interpreting Successful Futures is to ensure that this Powerful Knowledge is not lost</a:t>
            </a:r>
            <a:r>
              <a:rPr lang="is-IS" dirty="0"/>
              <a:t>… You may </a:t>
            </a:r>
            <a:r>
              <a:rPr lang="is-IS" b="1" u="sng" dirty="0"/>
              <a:t>not</a:t>
            </a:r>
            <a:r>
              <a:rPr lang="is-IS" dirty="0"/>
              <a:t> agree that this is important??</a:t>
            </a:r>
            <a:r>
              <a:rPr lang="en-US" dirty="0"/>
              <a:t>   </a:t>
            </a:r>
          </a:p>
          <a:p>
            <a:endParaRPr lang="en-US" dirty="0"/>
          </a:p>
        </p:txBody>
      </p:sp>
    </p:spTree>
    <p:extLst>
      <p:ext uri="{BB962C8B-B14F-4D97-AF65-F5344CB8AC3E}">
        <p14:creationId xmlns:p14="http://schemas.microsoft.com/office/powerpoint/2010/main" val="62912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Michael Young’s 3 futures</a:t>
            </a:r>
            <a:r>
              <a:rPr lang="is-IS" dirty="0"/>
              <a:t>…</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In his book </a:t>
            </a:r>
            <a:r>
              <a:rPr lang="en-US" i="1" dirty="0"/>
              <a:t>Knowledge and the Future School</a:t>
            </a:r>
            <a:r>
              <a:rPr lang="en-US" dirty="0"/>
              <a:t>, Michael Young argues that there are three potential ‘futures’ in the development of the curriculum</a:t>
            </a:r>
            <a:r>
              <a:rPr lang="is-IS" dirty="0"/>
              <a:t>…</a:t>
            </a:r>
          </a:p>
          <a:p>
            <a:r>
              <a:rPr lang="is-IS" dirty="0"/>
              <a:t>i) </a:t>
            </a:r>
            <a:r>
              <a:rPr lang="is-IS" b="1" dirty="0"/>
              <a:t>Future 1</a:t>
            </a:r>
            <a:r>
              <a:rPr lang="is-IS" dirty="0"/>
              <a:t>:- Knowledge is treated as largely given, and estblished by tradition and the route if offers our high achievers to our leading universities – A one way transmission pedagogy and a view of learning that expects compliance from pupils e.g. 1988 National Curriculum.</a:t>
            </a:r>
            <a:endParaRPr lang="en-US" dirty="0"/>
          </a:p>
          <a:p>
            <a:r>
              <a:rPr lang="en-US" dirty="0"/>
              <a:t>ii) </a:t>
            </a:r>
            <a:r>
              <a:rPr lang="en-US" b="1" dirty="0"/>
              <a:t>Future 2</a:t>
            </a:r>
            <a:r>
              <a:rPr lang="en-US" dirty="0"/>
              <a:t>:- ‘Social Constructivist’ (1960s/70s) Curriculum boundaries weakened, new interdisciplinary studies – characterised by social inclusion and widening participation – </a:t>
            </a:r>
            <a:r>
              <a:rPr lang="en-US" dirty="0" err="1"/>
              <a:t>vocationalised</a:t>
            </a:r>
            <a:r>
              <a:rPr lang="en-US" dirty="0"/>
              <a:t>, more work-</a:t>
            </a:r>
            <a:r>
              <a:rPr lang="en-US" dirty="0" err="1"/>
              <a:t>focussed</a:t>
            </a:r>
            <a:r>
              <a:rPr lang="en-US" dirty="0"/>
              <a:t> curriculum. In Young’s view – </a:t>
            </a:r>
            <a:r>
              <a:rPr lang="en-US" i="1" dirty="0"/>
              <a:t>the ‘social constructivism’ that underpinned future 2 has continued to prove attractive to many teachers and teacher educators. It easily legitimates a curriculum that celebrates the experience of pupils, whatever that may be </a:t>
            </a:r>
            <a:r>
              <a:rPr lang="en-US" b="1" i="1" dirty="0"/>
              <a:t>rather than the idea that the purpose of schools is to introduce them to knowledge beyond their experience</a:t>
            </a:r>
            <a:r>
              <a:rPr lang="en-US" i="1" dirty="0"/>
              <a:t>’</a:t>
            </a:r>
            <a:endParaRPr lang="is-IS" i="1" dirty="0"/>
          </a:p>
        </p:txBody>
      </p:sp>
    </p:spTree>
    <p:extLst>
      <p:ext uri="{BB962C8B-B14F-4D97-AF65-F5344CB8AC3E}">
        <p14:creationId xmlns:p14="http://schemas.microsoft.com/office/powerpoint/2010/main" val="851145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26473"/>
            <a:ext cx="10515600" cy="5650490"/>
          </a:xfrm>
        </p:spPr>
        <p:txBody>
          <a:bodyPr>
            <a:normAutofit lnSpcReduction="10000"/>
          </a:bodyPr>
          <a:lstStyle/>
          <a:p>
            <a:r>
              <a:rPr lang="en-US" b="1" dirty="0"/>
              <a:t>Future 3:- </a:t>
            </a:r>
            <a:r>
              <a:rPr lang="en-US" dirty="0"/>
              <a:t>What Young argues for is a re-</a:t>
            </a:r>
            <a:r>
              <a:rPr lang="en-US" dirty="0" err="1"/>
              <a:t>conceptualisation</a:t>
            </a:r>
            <a:r>
              <a:rPr lang="en-US" dirty="0"/>
              <a:t> of Futures 1 and 2 that places an important emphasis on ‘Powerful Knowledge’.</a:t>
            </a:r>
          </a:p>
          <a:p>
            <a:pPr marL="0" indent="0">
              <a:buNone/>
            </a:pPr>
            <a:r>
              <a:rPr lang="en-US" dirty="0"/>
              <a:t>Young states that knowledge is powerful if</a:t>
            </a:r>
            <a:r>
              <a:rPr lang="is-IS" dirty="0"/>
              <a:t>…</a:t>
            </a:r>
          </a:p>
          <a:p>
            <a:r>
              <a:rPr lang="en-US" dirty="0"/>
              <a:t>It predicts, I</a:t>
            </a:r>
            <a:r>
              <a:rPr lang="is-IS" dirty="0"/>
              <a:t>t explains, if it enables you to envisage alternatives</a:t>
            </a:r>
          </a:p>
          <a:p>
            <a:r>
              <a:rPr lang="is-IS" dirty="0"/>
              <a:t>It is disctinct from the ‘common-sense’ knowledge we aquire through everyday experience</a:t>
            </a:r>
          </a:p>
          <a:p>
            <a:r>
              <a:rPr lang="is-IS" dirty="0"/>
              <a:t>It is systematic – Its concept are systematically related to each other in groups that we refer to as subjects or disciplines</a:t>
            </a:r>
          </a:p>
          <a:p>
            <a:r>
              <a:rPr lang="is-IS" dirty="0"/>
              <a:t>It is specialised – developed by distinguishable groups, usually occupations, with a defined focus or field of enquiry, with fixed boundaries seperating their form of expertise from other forms e.g. </a:t>
            </a:r>
            <a:r>
              <a:rPr lang="en-US" dirty="0"/>
              <a:t>novelists, playwrights, nuclear physicists and marketing specialists. This requires </a:t>
            </a:r>
            <a:r>
              <a:rPr lang="en-US" b="1" dirty="0"/>
              <a:t>specialist</a:t>
            </a:r>
            <a:r>
              <a:rPr lang="en-US" dirty="0"/>
              <a:t> teachers</a:t>
            </a:r>
            <a:r>
              <a:rPr lang="is-IS" dirty="0"/>
              <a:t>…  </a:t>
            </a:r>
          </a:p>
          <a:p>
            <a:endParaRPr lang="is-IS" dirty="0"/>
          </a:p>
        </p:txBody>
      </p:sp>
      <p:sp>
        <p:nvSpPr>
          <p:cNvPr id="4" name="TextBox 3"/>
          <p:cNvSpPr txBox="1"/>
          <p:nvPr/>
        </p:nvSpPr>
        <p:spPr>
          <a:xfrm>
            <a:off x="228599" y="5699909"/>
            <a:ext cx="11734801" cy="954107"/>
          </a:xfrm>
          <a:prstGeom prst="rect">
            <a:avLst/>
          </a:prstGeom>
          <a:noFill/>
        </p:spPr>
        <p:txBody>
          <a:bodyPr wrap="square" rtlCol="0">
            <a:spAutoFit/>
          </a:bodyPr>
          <a:lstStyle/>
          <a:p>
            <a:r>
              <a:rPr lang="en-US" sz="2800" b="1" dirty="0"/>
              <a:t>QUESTION (5-10 minutes to reflect – in pairs):- To what extent are these issues addressed in Successful Futures? Is this Important? What are the risks?</a:t>
            </a:r>
          </a:p>
        </p:txBody>
      </p:sp>
    </p:spTree>
    <p:extLst>
      <p:ext uri="{BB962C8B-B14F-4D97-AF65-F5344CB8AC3E}">
        <p14:creationId xmlns:p14="http://schemas.microsoft.com/office/powerpoint/2010/main" val="642441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 (or Opportunity?) 8 – New ‘interdisciplinary’ knowledge areas</a:t>
            </a:r>
            <a:r>
              <a:rPr lang="is-IS" dirty="0"/>
              <a:t>…</a:t>
            </a:r>
            <a:endParaRPr lang="en-US" dirty="0"/>
          </a:p>
        </p:txBody>
      </p:sp>
      <p:sp>
        <p:nvSpPr>
          <p:cNvPr id="3" name="Content Placeholder 2"/>
          <p:cNvSpPr>
            <a:spLocks noGrp="1"/>
          </p:cNvSpPr>
          <p:nvPr>
            <p:ph idx="1"/>
          </p:nvPr>
        </p:nvSpPr>
        <p:spPr>
          <a:xfrm>
            <a:off x="457200" y="1825624"/>
            <a:ext cx="11388436" cy="4803775"/>
          </a:xfrm>
        </p:spPr>
        <p:txBody>
          <a:bodyPr>
            <a:normAutofit fontScale="92500" lnSpcReduction="10000"/>
          </a:bodyPr>
          <a:lstStyle/>
          <a:p>
            <a:pPr marL="0" indent="0">
              <a:buNone/>
            </a:pPr>
            <a:r>
              <a:rPr lang="en-US" dirty="0"/>
              <a:t>In designing a new curriculum we have the opportunity to introduce new ‘interdisciplinary’ knowledge areas</a:t>
            </a:r>
            <a:r>
              <a:rPr lang="is-IS" dirty="0"/>
              <a:t>… Fadel et al 2015 suggest the following...</a:t>
            </a:r>
          </a:p>
          <a:p>
            <a:r>
              <a:rPr lang="is-IS" dirty="0"/>
              <a:t>Techology and engineering:- computer science, robotics and artificial intelligence</a:t>
            </a:r>
          </a:p>
          <a:p>
            <a:r>
              <a:rPr lang="is-IS" dirty="0"/>
              <a:t>Bioengineering – genome editing and synthetic biology</a:t>
            </a:r>
          </a:p>
          <a:p>
            <a:r>
              <a:rPr lang="is-IS" dirty="0"/>
              <a:t>Media – journalism (digital) and cinema</a:t>
            </a:r>
          </a:p>
          <a:p>
            <a:r>
              <a:rPr lang="is-IS" dirty="0"/>
              <a:t>Entrepreneurship and Business Development</a:t>
            </a:r>
          </a:p>
          <a:p>
            <a:r>
              <a:rPr lang="is-IS" dirty="0"/>
              <a:t>Personal finance</a:t>
            </a:r>
          </a:p>
          <a:p>
            <a:r>
              <a:rPr lang="is-IS" dirty="0"/>
              <a:t>Wellness – both physical and mental</a:t>
            </a:r>
          </a:p>
          <a:p>
            <a:r>
              <a:rPr lang="is-IS" dirty="0"/>
              <a:t>Social systems – sociology, anthropology etc.</a:t>
            </a:r>
          </a:p>
          <a:p>
            <a:pPr marL="0" indent="0">
              <a:buNone/>
            </a:pPr>
            <a:r>
              <a:rPr lang="is-IS" dirty="0"/>
              <a:t>Whilst there is the opportunity to broaden areas of study, this would create additional challenges e.g. </a:t>
            </a:r>
            <a:r>
              <a:rPr lang="en-US" dirty="0"/>
              <a:t>S</a:t>
            </a:r>
            <a:r>
              <a:rPr lang="is-IS" dirty="0"/>
              <a:t>taff skills?</a:t>
            </a:r>
            <a:endParaRPr lang="en-US" dirty="0"/>
          </a:p>
        </p:txBody>
      </p:sp>
    </p:spTree>
    <p:extLst>
      <p:ext uri="{BB962C8B-B14F-4D97-AF65-F5344CB8AC3E}">
        <p14:creationId xmlns:p14="http://schemas.microsoft.com/office/powerpoint/2010/main" val="206049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Curriculum Integration/Interdisciplinary learning problem (or more accurately – its interpretation)? (Challenge 9)</a:t>
            </a:r>
          </a:p>
        </p:txBody>
      </p:sp>
      <p:sp>
        <p:nvSpPr>
          <p:cNvPr id="3" name="Content Placeholder 2"/>
          <p:cNvSpPr>
            <a:spLocks noGrp="1"/>
          </p:cNvSpPr>
          <p:nvPr>
            <p:ph idx="1"/>
          </p:nvPr>
        </p:nvSpPr>
        <p:spPr/>
        <p:txBody>
          <a:bodyPr>
            <a:normAutofit/>
          </a:bodyPr>
          <a:lstStyle/>
          <a:p>
            <a:r>
              <a:rPr lang="en-US" dirty="0"/>
              <a:t>James A </a:t>
            </a:r>
            <a:r>
              <a:rPr lang="en-US" dirty="0" err="1"/>
              <a:t>Beane</a:t>
            </a:r>
            <a:r>
              <a:rPr lang="en-US" dirty="0"/>
              <a:t> is a strong advocate of ‘</a:t>
            </a:r>
            <a:r>
              <a:rPr lang="en-US" i="1" dirty="0"/>
              <a:t>curriculum integration</a:t>
            </a:r>
            <a:r>
              <a:rPr lang="en-US" dirty="0"/>
              <a:t>’.</a:t>
            </a:r>
          </a:p>
          <a:p>
            <a:r>
              <a:rPr lang="en-US" dirty="0"/>
              <a:t>His view is that</a:t>
            </a:r>
            <a:r>
              <a:rPr lang="is-IS" dirty="0"/>
              <a:t>… ‘the sources of curriculum ought to be problems, issues, and concerns posed by life itself’... </a:t>
            </a:r>
            <a:r>
              <a:rPr lang="en-US" dirty="0"/>
              <a:t>S</a:t>
            </a:r>
            <a:r>
              <a:rPr lang="is-IS" dirty="0"/>
              <a:t>pecifically</a:t>
            </a:r>
          </a:p>
          <a:p>
            <a:r>
              <a:rPr lang="is-IS" dirty="0"/>
              <a:t>1) Self- or personal concerns</a:t>
            </a:r>
          </a:p>
          <a:p>
            <a:r>
              <a:rPr lang="is-IS" dirty="0"/>
              <a:t>2) Issues and problems posed by the real world</a:t>
            </a:r>
          </a:p>
          <a:p>
            <a:r>
              <a:rPr lang="en-US" dirty="0"/>
              <a:t>S</a:t>
            </a:r>
            <a:r>
              <a:rPr lang="is-IS" dirty="0"/>
              <a:t>earch for self/social meaning</a:t>
            </a:r>
          </a:p>
          <a:p>
            <a:r>
              <a:rPr lang="is-IS" dirty="0"/>
              <a:t>For Beane (1995), “the issue is not whether the disciplines of knowledge are useful, but how they might appropriately be brought in to the lives of young people”.  </a:t>
            </a:r>
            <a:r>
              <a:rPr lang="en-US" dirty="0"/>
              <a:t> </a:t>
            </a:r>
          </a:p>
        </p:txBody>
      </p:sp>
    </p:spTree>
    <p:extLst>
      <p:ext uri="{BB962C8B-B14F-4D97-AF65-F5344CB8AC3E}">
        <p14:creationId xmlns:p14="http://schemas.microsoft.com/office/powerpoint/2010/main" val="2011657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Beane</a:t>
            </a:r>
            <a:r>
              <a:rPr lang="en-US" dirty="0"/>
              <a:t> (1995) argues that</a:t>
            </a:r>
            <a:r>
              <a:rPr lang="is-IS" dirty="0"/>
              <a:t>…</a:t>
            </a:r>
            <a:r>
              <a:rPr lang="en-US" dirty="0"/>
              <a:t> </a:t>
            </a:r>
          </a:p>
        </p:txBody>
      </p:sp>
      <p:sp>
        <p:nvSpPr>
          <p:cNvPr id="3" name="Content Placeholder 2"/>
          <p:cNvSpPr>
            <a:spLocks noGrp="1"/>
          </p:cNvSpPr>
          <p:nvPr>
            <p:ph idx="1"/>
          </p:nvPr>
        </p:nvSpPr>
        <p:spPr/>
        <p:txBody>
          <a:bodyPr/>
          <a:lstStyle/>
          <a:p>
            <a:r>
              <a:rPr lang="en-US" dirty="0"/>
              <a:t>Those on the front edges of a discipline know that the disciplinary boundaries are fluid and often connect with other disciplines.</a:t>
            </a:r>
          </a:p>
          <a:p>
            <a:r>
              <a:rPr lang="en-US" dirty="0"/>
              <a:t>School subjects are often – ‘based on what somebody think ought to be known (or is not worth knowing)</a:t>
            </a:r>
            <a:r>
              <a:rPr lang="is-IS" dirty="0"/>
              <a:t>…by people who do not work within it or are unfamiliar with its progress to date’.</a:t>
            </a:r>
          </a:p>
          <a:p>
            <a:r>
              <a:rPr lang="is-IS" dirty="0"/>
              <a:t>Subjects are (in the end) – ‘a more severe case of a hardening of the categories than the subjects that they are supposed to represent’ </a:t>
            </a:r>
          </a:p>
          <a:p>
            <a:endParaRPr lang="en-US" dirty="0"/>
          </a:p>
        </p:txBody>
      </p:sp>
    </p:spTree>
    <p:extLst>
      <p:ext uri="{BB962C8B-B14F-4D97-AF65-F5344CB8AC3E}">
        <p14:creationId xmlns:p14="http://schemas.microsoft.com/office/powerpoint/2010/main" val="1802771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9562"/>
            <a:ext cx="10515600" cy="5797401"/>
          </a:xfrm>
        </p:spPr>
        <p:txBody>
          <a:bodyPr vert="horz" lIns="91440" tIns="45720" rIns="91440" bIns="45720" rtlCol="0" anchor="t">
            <a:normAutofit/>
          </a:bodyPr>
          <a:lstStyle/>
          <a:p>
            <a:r>
              <a:rPr lang="en-US" dirty="0"/>
              <a:t>The subject approach is protected by four powerful factors:-</a:t>
            </a:r>
          </a:p>
          <a:p>
            <a:pPr marL="0" indent="0">
              <a:buNone/>
            </a:pPr>
            <a:r>
              <a:rPr lang="en-US" dirty="0"/>
              <a:t>Networks of educational elites – whose symbiotic relationships are founded on it</a:t>
            </a:r>
            <a:endParaRPr lang="en-US" dirty="0">
              <a:cs typeface="Calibri"/>
            </a:endParaRPr>
          </a:p>
          <a:p>
            <a:pPr marL="0" indent="0">
              <a:buNone/>
            </a:pPr>
            <a:r>
              <a:rPr lang="en-US" dirty="0"/>
              <a:t>Parents – reluctant to embrace versions of schooling that don’t reflect their own experience</a:t>
            </a:r>
            <a:endParaRPr lang="en-US" dirty="0">
              <a:cs typeface="Calibri"/>
            </a:endParaRPr>
          </a:p>
          <a:p>
            <a:pPr marL="0" indent="0">
              <a:buNone/>
            </a:pPr>
            <a:r>
              <a:rPr lang="en-US" dirty="0"/>
              <a:t>(Secondary) Teachers – base their identity around their subject area</a:t>
            </a:r>
            <a:endParaRPr lang="en-US" dirty="0">
              <a:cs typeface="Calibri"/>
            </a:endParaRPr>
          </a:p>
          <a:p>
            <a:pPr marL="0" indent="0">
              <a:buNone/>
            </a:pPr>
            <a:r>
              <a:rPr lang="en-US" dirty="0"/>
              <a:t>Conservative politicians</a:t>
            </a:r>
            <a:r>
              <a:rPr lang="is-IS" dirty="0"/>
              <a:t>… reclaiming ground taken away by progressives</a:t>
            </a:r>
            <a:endParaRPr lang="en-US" dirty="0">
              <a:cs typeface="Calibri"/>
            </a:endParaRPr>
          </a:p>
        </p:txBody>
      </p:sp>
    </p:spTree>
    <p:extLst>
      <p:ext uri="{BB962C8B-B14F-4D97-AF65-F5344CB8AC3E}">
        <p14:creationId xmlns:p14="http://schemas.microsoft.com/office/powerpoint/2010/main" val="2133857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3089"/>
            <a:ext cx="10515600" cy="1325563"/>
          </a:xfrm>
        </p:spPr>
        <p:txBody>
          <a:bodyPr/>
          <a:lstStyle/>
          <a:p>
            <a:r>
              <a:rPr lang="en-US" dirty="0"/>
              <a:t>For </a:t>
            </a:r>
            <a:r>
              <a:rPr lang="en-US" dirty="0" err="1"/>
              <a:t>Beane</a:t>
            </a:r>
            <a:r>
              <a:rPr lang="en-US" dirty="0"/>
              <a:t> (1995) an integrated curriculum</a:t>
            </a:r>
            <a:r>
              <a:rPr lang="is-IS" dirty="0"/>
              <a:t>…</a:t>
            </a:r>
            <a:endParaRPr lang="en-US" dirty="0"/>
          </a:p>
        </p:txBody>
      </p:sp>
      <p:sp>
        <p:nvSpPr>
          <p:cNvPr id="3" name="Content Placeholder 2"/>
          <p:cNvSpPr>
            <a:spLocks noGrp="1"/>
          </p:cNvSpPr>
          <p:nvPr>
            <p:ph idx="1"/>
          </p:nvPr>
        </p:nvSpPr>
        <p:spPr>
          <a:xfrm>
            <a:off x="631166" y="1152764"/>
            <a:ext cx="10515600" cy="4351338"/>
          </a:xfrm>
        </p:spPr>
        <p:txBody>
          <a:bodyPr>
            <a:normAutofit lnSpcReduction="10000"/>
          </a:bodyPr>
          <a:lstStyle/>
          <a:p>
            <a:r>
              <a:rPr lang="en-US" dirty="0"/>
              <a:t>Begins with the identification of </a:t>
            </a:r>
            <a:r>
              <a:rPr lang="en-US" dirty="0" err="1"/>
              <a:t>organising</a:t>
            </a:r>
            <a:r>
              <a:rPr lang="en-US" dirty="0"/>
              <a:t> themes or </a:t>
            </a:r>
            <a:r>
              <a:rPr lang="en-US" dirty="0" err="1"/>
              <a:t>centres</a:t>
            </a:r>
            <a:r>
              <a:rPr lang="en-US" dirty="0"/>
              <a:t> for learning experiences – themes being drawn from real life concerns e.g. conflict, environment, culture and identity etc.</a:t>
            </a:r>
          </a:p>
          <a:p>
            <a:r>
              <a:rPr lang="en-US" dirty="0"/>
              <a:t>The disciplines of knowledge come in to play as resources from which to draw within the context of the theme and related issues and activities.</a:t>
            </a:r>
          </a:p>
          <a:p>
            <a:r>
              <a:rPr lang="en-US" dirty="0"/>
              <a:t>Calls forth the ideas that are most important and powerful in the disciplines of knowledge - the ones that are most significant because they emerge in real-life itself</a:t>
            </a:r>
            <a:r>
              <a:rPr lang="is-IS" dirty="0"/>
              <a:t>…and... </a:t>
            </a:r>
            <a:r>
              <a:rPr lang="en-US" dirty="0"/>
              <a:t>M</a:t>
            </a:r>
            <a:r>
              <a:rPr lang="is-IS" dirty="0"/>
              <a:t>ore likely to have real meaning in the lives of young people.</a:t>
            </a:r>
          </a:p>
          <a:p>
            <a:r>
              <a:rPr lang="is-IS" dirty="0"/>
              <a:t>Likely to engage knowledge that sometimes ‘falls between the cracks’.</a:t>
            </a:r>
            <a:endParaRPr lang="en-US" dirty="0"/>
          </a:p>
        </p:txBody>
      </p:sp>
      <p:sp>
        <p:nvSpPr>
          <p:cNvPr id="4" name="TextBox 3"/>
          <p:cNvSpPr txBox="1"/>
          <p:nvPr/>
        </p:nvSpPr>
        <p:spPr>
          <a:xfrm>
            <a:off x="631166" y="5504102"/>
            <a:ext cx="10722634" cy="1200329"/>
          </a:xfrm>
          <a:prstGeom prst="rect">
            <a:avLst/>
          </a:prstGeom>
          <a:noFill/>
        </p:spPr>
        <p:txBody>
          <a:bodyPr wrap="square" rtlCol="0">
            <a:spAutoFit/>
          </a:bodyPr>
          <a:lstStyle/>
          <a:p>
            <a:r>
              <a:rPr lang="en-US" sz="2400" b="1" dirty="0"/>
              <a:t>Questions (5-10 minutes):- Are there any risks associated with an Integrated Curriculum (if there are, how can these be reduced)? Is Successful Futures promoting this approach? </a:t>
            </a:r>
          </a:p>
        </p:txBody>
      </p:sp>
    </p:spTree>
    <p:extLst>
      <p:ext uri="{BB962C8B-B14F-4D97-AF65-F5344CB8AC3E}">
        <p14:creationId xmlns:p14="http://schemas.microsoft.com/office/powerpoint/2010/main" val="5906052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 10:- Assessment (and qualifications)</a:t>
            </a:r>
          </a:p>
        </p:txBody>
      </p:sp>
      <p:sp>
        <p:nvSpPr>
          <p:cNvPr id="3" name="Content Placeholder 2"/>
          <p:cNvSpPr>
            <a:spLocks noGrp="1"/>
          </p:cNvSpPr>
          <p:nvPr>
            <p:ph idx="1"/>
          </p:nvPr>
        </p:nvSpPr>
        <p:spPr/>
        <p:txBody>
          <a:bodyPr>
            <a:normAutofit fontScale="92500" lnSpcReduction="10000"/>
          </a:bodyPr>
          <a:lstStyle/>
          <a:p>
            <a:pPr marL="0" indent="0">
              <a:buNone/>
            </a:pPr>
            <a:endParaRPr lang="en-US" sz="4400" dirty="0"/>
          </a:p>
          <a:p>
            <a:pPr marL="0" indent="0">
              <a:buNone/>
            </a:pPr>
            <a:r>
              <a:rPr lang="en-US" sz="4400" dirty="0"/>
              <a:t>“The more objective an examination, the more it fails to reveal the quality of good teaching and learning</a:t>
            </a:r>
            <a:r>
              <a:rPr lang="is-IS" sz="4400" dirty="0"/>
              <a:t>…” (Stenhouse, 1975)</a:t>
            </a:r>
          </a:p>
          <a:p>
            <a:pPr marL="0" indent="0">
              <a:buNone/>
            </a:pPr>
            <a:endParaRPr lang="is-IS" sz="4400" dirty="0"/>
          </a:p>
          <a:p>
            <a:pPr marL="0" indent="0">
              <a:buNone/>
            </a:pPr>
            <a:r>
              <a:rPr lang="is-IS" sz="4400" dirty="0"/>
              <a:t>Question:- Why might governments and educationalists disagree about the above?</a:t>
            </a:r>
            <a:endParaRPr lang="en-US" sz="4400" dirty="0"/>
          </a:p>
        </p:txBody>
      </p:sp>
    </p:spTree>
    <p:extLst>
      <p:ext uri="{BB962C8B-B14F-4D97-AF65-F5344CB8AC3E}">
        <p14:creationId xmlns:p14="http://schemas.microsoft.com/office/powerpoint/2010/main" val="416173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Assessment Problem?</a:t>
            </a:r>
          </a:p>
        </p:txBody>
      </p:sp>
      <p:sp>
        <p:nvSpPr>
          <p:cNvPr id="3" name="Content Placeholder 2"/>
          <p:cNvSpPr>
            <a:spLocks noGrp="1"/>
          </p:cNvSpPr>
          <p:nvPr>
            <p:ph idx="1"/>
          </p:nvPr>
        </p:nvSpPr>
        <p:spPr/>
        <p:txBody>
          <a:bodyPr>
            <a:normAutofit fontScale="92500" lnSpcReduction="20000"/>
          </a:bodyPr>
          <a:lstStyle/>
          <a:p>
            <a:pPr marL="0" indent="0">
              <a:buNone/>
            </a:pPr>
            <a:r>
              <a:rPr lang="en-US" i="1" dirty="0"/>
              <a:t>Assessment arrangements should give priority to their formative role in teaching and learning </a:t>
            </a:r>
            <a:r>
              <a:rPr lang="en-US" dirty="0"/>
              <a:t>(Recommendation 37, Successful Futures)</a:t>
            </a:r>
          </a:p>
          <a:p>
            <a:r>
              <a:rPr lang="en-US" dirty="0"/>
              <a:t>Is session 2 we discussed competing models of Curriculum Development</a:t>
            </a:r>
          </a:p>
          <a:p>
            <a:r>
              <a:rPr lang="en-US" b="1" dirty="0"/>
              <a:t>Content-led</a:t>
            </a:r>
            <a:r>
              <a:rPr lang="en-US" dirty="0"/>
              <a:t>, </a:t>
            </a:r>
            <a:r>
              <a:rPr lang="en-US" b="1" dirty="0"/>
              <a:t>Objective(s)-led</a:t>
            </a:r>
            <a:r>
              <a:rPr lang="en-US" dirty="0"/>
              <a:t> and </a:t>
            </a:r>
            <a:r>
              <a:rPr lang="en-US" b="1" dirty="0"/>
              <a:t>Process curricula</a:t>
            </a:r>
            <a:r>
              <a:rPr lang="en-US" dirty="0"/>
              <a:t> were considered. We discussed that </a:t>
            </a:r>
            <a:r>
              <a:rPr lang="en-US" i="1" dirty="0"/>
              <a:t>Successful Futures</a:t>
            </a:r>
            <a:r>
              <a:rPr lang="en-US" dirty="0"/>
              <a:t> was most closely aligned (at least in principle) to what </a:t>
            </a:r>
            <a:r>
              <a:rPr lang="en-US" dirty="0" err="1"/>
              <a:t>Stenhouse</a:t>
            </a:r>
            <a:r>
              <a:rPr lang="en-US" dirty="0"/>
              <a:t> 1975 (first) described as a ‘process’ curriculum.</a:t>
            </a:r>
          </a:p>
          <a:p>
            <a:r>
              <a:rPr lang="en-US" dirty="0"/>
              <a:t>In his work </a:t>
            </a:r>
            <a:r>
              <a:rPr lang="en-US" dirty="0" err="1"/>
              <a:t>Stenhouse</a:t>
            </a:r>
            <a:r>
              <a:rPr lang="en-US" dirty="0"/>
              <a:t> asks:– “can curriculum and pedagogy be </a:t>
            </a:r>
            <a:r>
              <a:rPr lang="en-US" dirty="0" err="1"/>
              <a:t>organised</a:t>
            </a:r>
            <a:r>
              <a:rPr lang="en-US" dirty="0"/>
              <a:t> satisfactorily by a logic other than the means-end model?” (for example an objectives-led model).</a:t>
            </a:r>
          </a:p>
          <a:p>
            <a:r>
              <a:rPr lang="en-US" dirty="0"/>
              <a:t>He continues that “It is the building of curriculum on such structures as procedures, concepts and criteria, which cannot adequately translated in to the performance levels of objectives”. </a:t>
            </a:r>
          </a:p>
          <a:p>
            <a:endParaRPr lang="en-US" dirty="0"/>
          </a:p>
          <a:p>
            <a:endParaRPr lang="en-US" dirty="0"/>
          </a:p>
        </p:txBody>
      </p:sp>
    </p:spTree>
    <p:extLst>
      <p:ext uri="{BB962C8B-B14F-4D97-AF65-F5344CB8AC3E}">
        <p14:creationId xmlns:p14="http://schemas.microsoft.com/office/powerpoint/2010/main" val="1414603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18655"/>
            <a:ext cx="10515600" cy="5858308"/>
          </a:xfrm>
        </p:spPr>
        <p:txBody>
          <a:bodyPr>
            <a:normAutofit fontScale="92500" lnSpcReduction="10000"/>
          </a:bodyPr>
          <a:lstStyle/>
          <a:p>
            <a:r>
              <a:rPr lang="en-US" dirty="0"/>
              <a:t>The filtering of knowledge through objectives </a:t>
            </a:r>
            <a:r>
              <a:rPr lang="en-US" dirty="0" err="1"/>
              <a:t>Stenhouse</a:t>
            </a:r>
            <a:r>
              <a:rPr lang="en-US" dirty="0"/>
              <a:t> argues “gives the school an authority over its students by setting arbitrary limits to speculation and by defining arbitrary solutions to unresolved problems of knowledge. This translates the teacher from the role of the student of a complex field of knowledge to the role of the master of the school’s agreed version of that field” (</a:t>
            </a:r>
            <a:r>
              <a:rPr lang="en-US" dirty="0" err="1"/>
              <a:t>Stenhouse</a:t>
            </a:r>
            <a:r>
              <a:rPr lang="en-US" dirty="0"/>
              <a:t> 1975, </a:t>
            </a:r>
            <a:r>
              <a:rPr lang="en-US" dirty="0" err="1"/>
              <a:t>pg</a:t>
            </a:r>
            <a:r>
              <a:rPr lang="en-US" dirty="0"/>
              <a:t> 86).</a:t>
            </a:r>
          </a:p>
          <a:p>
            <a:r>
              <a:rPr lang="en-US" dirty="0"/>
              <a:t>Effectively, this will re-cast the teacher in to the role of the learner alongside his/her learners. This implies (in the absence of detailed performance related objectives):-</a:t>
            </a:r>
          </a:p>
          <a:p>
            <a:r>
              <a:rPr lang="en-US" dirty="0" err="1"/>
              <a:t>i</a:t>
            </a:r>
            <a:r>
              <a:rPr lang="en-US" dirty="0"/>
              <a:t>) teaching by discovery or enquiry methods</a:t>
            </a:r>
          </a:p>
          <a:p>
            <a:r>
              <a:rPr lang="en-US" dirty="0"/>
              <a:t>ii) a deep understanding of the subject(s), their ‘deep structures and rationale’  </a:t>
            </a:r>
          </a:p>
          <a:p>
            <a:r>
              <a:rPr lang="en-US" dirty="0"/>
              <a:t>The process-based curriculum (in its purest form) ‘pursues understanding rather than grades’</a:t>
            </a:r>
            <a:r>
              <a:rPr lang="is-IS" dirty="0"/>
              <a:t>… ‘since grades are attainable without understanding, this penalises the limited student in terms of opportunity even though it is educationally advantageous’ (Stenhouse 1975, pg 96). </a:t>
            </a:r>
            <a:endParaRPr lang="en-US" dirty="0"/>
          </a:p>
        </p:txBody>
      </p:sp>
    </p:spTree>
    <p:extLst>
      <p:ext uri="{BB962C8B-B14F-4D97-AF65-F5344CB8AC3E}">
        <p14:creationId xmlns:p14="http://schemas.microsoft.com/office/powerpoint/2010/main" val="589395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57200"/>
            <a:ext cx="10515600" cy="5719763"/>
          </a:xfrm>
        </p:spPr>
        <p:txBody>
          <a:bodyPr>
            <a:normAutofit/>
          </a:bodyPr>
          <a:lstStyle/>
          <a:p>
            <a:pPr marL="0" indent="0">
              <a:buNone/>
            </a:pPr>
            <a:r>
              <a:rPr lang="en-US" dirty="0"/>
              <a:t>The major weakness of the process model</a:t>
            </a:r>
            <a:r>
              <a:rPr lang="is-IS" dirty="0"/>
              <a:t>… but also its key strength?</a:t>
            </a:r>
          </a:p>
          <a:p>
            <a:r>
              <a:rPr lang="is-IS" b="1" dirty="0"/>
              <a:t>It rests upon the quality of the teacher!</a:t>
            </a:r>
          </a:p>
          <a:p>
            <a:r>
              <a:rPr lang="is-IS" dirty="0"/>
              <a:t>The process model is committed to teacher development – within this model teachers must have time for professional learning.</a:t>
            </a:r>
          </a:p>
          <a:p>
            <a:pPr marL="0" indent="0">
              <a:buNone/>
            </a:pPr>
            <a:r>
              <a:rPr lang="en-US" dirty="0"/>
              <a:t>So, what does this have to do with </a:t>
            </a:r>
            <a:r>
              <a:rPr lang="en-US" b="1" dirty="0"/>
              <a:t>assessment</a:t>
            </a:r>
            <a:r>
              <a:rPr lang="en-US" dirty="0"/>
              <a:t>?</a:t>
            </a:r>
          </a:p>
          <a:p>
            <a:pPr marL="0" indent="0">
              <a:buNone/>
            </a:pPr>
            <a:r>
              <a:rPr lang="en-US" dirty="0"/>
              <a:t>In Successful Futures Graham Donaldson states</a:t>
            </a:r>
            <a:r>
              <a:rPr lang="is-IS" dirty="0"/>
              <a:t>…</a:t>
            </a:r>
            <a:endParaRPr lang="en-US" dirty="0"/>
          </a:p>
          <a:p>
            <a:r>
              <a:rPr lang="en-US" dirty="0"/>
              <a:t>“</a:t>
            </a:r>
            <a:r>
              <a:rPr lang="en-US" i="1" dirty="0"/>
              <a:t>The validity of any assessment rests on its relationship to the purposes and intended outcomes of the teaching and learning process. The challenge is to establish a clear line of sight from the overall purposes of the curriculum as a whole through to learning intentions in the classroom on a day-to-day basis. </a:t>
            </a:r>
            <a:r>
              <a:rPr lang="en-US" dirty="0"/>
              <a:t>(</a:t>
            </a:r>
            <a:r>
              <a:rPr lang="en-US" dirty="0" err="1"/>
              <a:t>pg</a:t>
            </a:r>
            <a:r>
              <a:rPr lang="en-US" dirty="0"/>
              <a:t> 75)”</a:t>
            </a:r>
          </a:p>
          <a:p>
            <a:endParaRPr lang="is-IS" dirty="0"/>
          </a:p>
          <a:p>
            <a:endParaRPr lang="en-US" dirty="0"/>
          </a:p>
        </p:txBody>
      </p:sp>
    </p:spTree>
    <p:extLst>
      <p:ext uri="{BB962C8B-B14F-4D97-AF65-F5344CB8AC3E}">
        <p14:creationId xmlns:p14="http://schemas.microsoft.com/office/powerpoint/2010/main" val="1103071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765" y="401783"/>
            <a:ext cx="11097490" cy="4752108"/>
          </a:xfrm>
        </p:spPr>
        <p:txBody>
          <a:bodyPr>
            <a:normAutofit fontScale="85000" lnSpcReduction="10000"/>
          </a:bodyPr>
          <a:lstStyle/>
          <a:p>
            <a:pPr marL="0" indent="0">
              <a:buNone/>
            </a:pPr>
            <a:r>
              <a:rPr lang="en-US" dirty="0"/>
              <a:t>However</a:t>
            </a:r>
            <a:r>
              <a:rPr lang="is-IS" dirty="0"/>
              <a:t>…</a:t>
            </a:r>
            <a:endParaRPr lang="en-US" dirty="0"/>
          </a:p>
          <a:p>
            <a:r>
              <a:rPr lang="en-US" dirty="0"/>
              <a:t>Progression Steps will take the form of a range of Achievement Outcomes for each Area of Learning and Experience, spanning the components within the Area of Learning and Experience and Cross-curriculum Responsibility. </a:t>
            </a:r>
          </a:p>
          <a:p>
            <a:pPr marL="0" indent="0">
              <a:buNone/>
            </a:pPr>
            <a:r>
              <a:rPr lang="en-US" dirty="0"/>
              <a:t>›  The Achievement Outcomes will contribute to the four curriculum purposes. By </a:t>
            </a:r>
            <a:r>
              <a:rPr lang="en-US" dirty="0" err="1"/>
              <a:t>signalling</a:t>
            </a:r>
            <a:r>
              <a:rPr lang="en-US" dirty="0"/>
              <a:t> an emphasis on achievement in a broad sense, rather than only narrower measures of attainment, these outcomes broaden the scope of what we value in children and young people’s learning. </a:t>
            </a:r>
          </a:p>
          <a:p>
            <a:pPr marL="0" indent="0">
              <a:buNone/>
            </a:pPr>
            <a:r>
              <a:rPr lang="en-US" dirty="0"/>
              <a:t>›  Achievement Outcomes may also include references to experiences that are relevant to the purposes and to which children and young people should be entitled although they may not necessarily be easily measured in conventional ways. </a:t>
            </a:r>
          </a:p>
          <a:p>
            <a:pPr marL="0" indent="0">
              <a:buNone/>
            </a:pPr>
            <a:r>
              <a:rPr lang="en-US" dirty="0"/>
              <a:t>›  Achievement Outcomes within each Area of Learning and Experience will include embedded literacy, numeracy, digital competences and wider skills as appropriate, as well as elements of the </a:t>
            </a:r>
            <a:r>
              <a:rPr lang="en-US" dirty="0" err="1"/>
              <a:t>Cwricwlwm</a:t>
            </a:r>
            <a:r>
              <a:rPr lang="en-US" dirty="0"/>
              <a:t> </a:t>
            </a:r>
            <a:r>
              <a:rPr lang="en-US" dirty="0" err="1"/>
              <a:t>Cymreig</a:t>
            </a:r>
            <a:r>
              <a:rPr lang="en-US" dirty="0"/>
              <a:t>. </a:t>
            </a:r>
          </a:p>
          <a:p>
            <a:endParaRPr lang="en-US" dirty="0"/>
          </a:p>
        </p:txBody>
      </p:sp>
      <p:sp>
        <p:nvSpPr>
          <p:cNvPr id="4" name="TextBox 3"/>
          <p:cNvSpPr txBox="1"/>
          <p:nvPr/>
        </p:nvSpPr>
        <p:spPr>
          <a:xfrm>
            <a:off x="581891" y="5153891"/>
            <a:ext cx="10931237" cy="1569660"/>
          </a:xfrm>
          <a:prstGeom prst="rect">
            <a:avLst/>
          </a:prstGeom>
          <a:noFill/>
        </p:spPr>
        <p:txBody>
          <a:bodyPr wrap="square" rtlCol="0">
            <a:spAutoFit/>
          </a:bodyPr>
          <a:lstStyle/>
          <a:p>
            <a:r>
              <a:rPr lang="en-US" sz="2400" b="1" dirty="0"/>
              <a:t>Key Question (10 minutes):- How can the Curriculum for Wales achieve the balance between the key concepts (and relative freedoms) provided by the process model and the requirement for Achievement Outcomes with national consistency in the application of these outcomes? </a:t>
            </a:r>
          </a:p>
        </p:txBody>
      </p:sp>
    </p:spTree>
    <p:extLst>
      <p:ext uri="{BB962C8B-B14F-4D97-AF65-F5344CB8AC3E}">
        <p14:creationId xmlns:p14="http://schemas.microsoft.com/office/powerpoint/2010/main" val="660896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7723909" cy="1325563"/>
          </a:xfrm>
        </p:spPr>
        <p:txBody>
          <a:bodyPr/>
          <a:lstStyle/>
          <a:p>
            <a:r>
              <a:rPr lang="en-US" dirty="0"/>
              <a:t>To summarise</a:t>
            </a:r>
            <a:r>
              <a:rPr lang="is-IS" dirty="0"/>
              <a:t>…</a:t>
            </a:r>
            <a:endParaRPr lang="en-US" dirty="0"/>
          </a:p>
        </p:txBody>
      </p:sp>
      <p:sp>
        <p:nvSpPr>
          <p:cNvPr id="3" name="Content Placeholder 2"/>
          <p:cNvSpPr>
            <a:spLocks noGrp="1"/>
          </p:cNvSpPr>
          <p:nvPr>
            <p:ph idx="1"/>
          </p:nvPr>
        </p:nvSpPr>
        <p:spPr>
          <a:xfrm>
            <a:off x="609600" y="1101437"/>
            <a:ext cx="11049000" cy="5444836"/>
          </a:xfrm>
        </p:spPr>
        <p:txBody>
          <a:bodyPr>
            <a:normAutofit fontScale="70000" lnSpcReduction="20000"/>
          </a:bodyPr>
          <a:lstStyle/>
          <a:p>
            <a:pPr marL="0" indent="0">
              <a:buNone/>
            </a:pPr>
            <a:r>
              <a:rPr lang="en-US" sz="3400" dirty="0"/>
              <a:t>There are significant challenges with the development and enactment of the new Curriculum for Wales</a:t>
            </a:r>
            <a:r>
              <a:rPr lang="is-IS" sz="3400" dirty="0"/>
              <a:t>…</a:t>
            </a:r>
          </a:p>
          <a:p>
            <a:pPr marL="514350" indent="-514350">
              <a:buFont typeface="+mj-lt"/>
              <a:buAutoNum type="arabicPeriod"/>
            </a:pPr>
            <a:r>
              <a:rPr lang="is-IS" sz="3400" dirty="0"/>
              <a:t>Historical intertia?</a:t>
            </a:r>
          </a:p>
          <a:p>
            <a:pPr marL="514350" indent="-514350">
              <a:buFont typeface="+mj-lt"/>
              <a:buAutoNum type="arabicPeriod"/>
            </a:pPr>
            <a:r>
              <a:rPr lang="is-IS" sz="3400" dirty="0"/>
              <a:t>Emerging international curricula?</a:t>
            </a:r>
          </a:p>
          <a:p>
            <a:pPr marL="514350" indent="-514350">
              <a:buFont typeface="+mj-lt"/>
              <a:buAutoNum type="arabicPeriod"/>
            </a:pPr>
            <a:r>
              <a:rPr lang="is-IS" sz="3400" dirty="0"/>
              <a:t>Political pressures (national and supra-national?)</a:t>
            </a:r>
          </a:p>
          <a:p>
            <a:pPr marL="514350" indent="-514350">
              <a:buFont typeface="+mj-lt"/>
              <a:buAutoNum type="arabicPeriod"/>
            </a:pPr>
            <a:r>
              <a:rPr lang="is-IS" sz="3400" dirty="0"/>
              <a:t>Workforce expertise/teacher knowledge?</a:t>
            </a:r>
          </a:p>
          <a:p>
            <a:pPr marL="514350" indent="-514350">
              <a:buFont typeface="+mj-lt"/>
              <a:buAutoNum type="arabicPeriod"/>
            </a:pPr>
            <a:r>
              <a:rPr lang="is-IS" sz="3400" dirty="0"/>
              <a:t>Teacher motivation?</a:t>
            </a:r>
          </a:p>
          <a:p>
            <a:pPr marL="514350" indent="-514350">
              <a:buFont typeface="+mj-lt"/>
              <a:buAutoNum type="arabicPeriod"/>
            </a:pPr>
            <a:r>
              <a:rPr lang="is-IS" sz="3400" dirty="0"/>
              <a:t>The knowledge problem?</a:t>
            </a:r>
          </a:p>
          <a:p>
            <a:pPr marL="514350" indent="-514350">
              <a:buFont typeface="+mj-lt"/>
              <a:buAutoNum type="arabicPeriod"/>
            </a:pPr>
            <a:r>
              <a:rPr lang="is-IS" sz="3400" dirty="0"/>
              <a:t>Effective curriculum design (cross-curricular/ interdisciplinary/ integrated?) </a:t>
            </a:r>
          </a:p>
          <a:p>
            <a:pPr marL="514350" indent="-514350">
              <a:buFont typeface="+mj-lt"/>
              <a:buAutoNum type="arabicPeriod"/>
            </a:pPr>
            <a:r>
              <a:rPr lang="is-IS" sz="3400" dirty="0"/>
              <a:t>Assessment that supports learning, but does not subvert curriculum design?</a:t>
            </a:r>
          </a:p>
          <a:p>
            <a:pPr marL="514350" indent="-514350">
              <a:buFont typeface="+mj-lt"/>
              <a:buAutoNum type="arabicPeriod"/>
            </a:pPr>
            <a:r>
              <a:rPr lang="is-IS" sz="3400" dirty="0"/>
              <a:t>Accountability that is proportionate – and assists in improving the system?</a:t>
            </a:r>
          </a:p>
          <a:p>
            <a:endParaRPr lang="is-IS" sz="3400" dirty="0"/>
          </a:p>
          <a:p>
            <a:pPr marL="0" indent="0">
              <a:buNone/>
            </a:pPr>
            <a:r>
              <a:rPr lang="en-US" sz="3400" b="1" dirty="0"/>
              <a:t>Task:- Diamond rank these challenges, with the most significant challenge placed at the top of the diamond</a:t>
            </a:r>
            <a:r>
              <a:rPr lang="is-IS" sz="3400" b="1" dirty="0"/>
              <a:t>… Be prepared to defend your choice! (10-15 minutes)</a:t>
            </a:r>
            <a:endParaRPr lang="en-US" sz="3400" b="1" dirty="0"/>
          </a:p>
          <a:p>
            <a:endParaRPr lang="en-US" dirty="0"/>
          </a:p>
        </p:txBody>
      </p:sp>
    </p:spTree>
    <p:extLst>
      <p:ext uri="{BB962C8B-B14F-4D97-AF65-F5344CB8AC3E}">
        <p14:creationId xmlns:p14="http://schemas.microsoft.com/office/powerpoint/2010/main" val="681142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 Use What Matters and Narratives to build a curriculum model for Wales</a:t>
            </a:r>
          </a:p>
        </p:txBody>
      </p:sp>
      <p:sp>
        <p:nvSpPr>
          <p:cNvPr id="3" name="Content Placeholder 2"/>
          <p:cNvSpPr>
            <a:spLocks noGrp="1"/>
          </p:cNvSpPr>
          <p:nvPr>
            <p:ph idx="1"/>
          </p:nvPr>
        </p:nvSpPr>
        <p:spPr/>
        <p:txBody>
          <a:bodyPr vert="horz" lIns="91440" tIns="45720" rIns="91440" bIns="45720" rtlCol="0" anchor="t">
            <a:normAutofit fontScale="62500" lnSpcReduction="20000"/>
          </a:bodyPr>
          <a:lstStyle/>
          <a:p>
            <a:pPr marL="0" indent="0">
              <a:buNone/>
            </a:pPr>
            <a:r>
              <a:rPr lang="en-US" dirty="0">
                <a:cs typeface="Calibri"/>
              </a:rPr>
              <a:t>In recommendation 57 of Successful Futures Graham Donaldson states that the curriculum framework designed by </a:t>
            </a:r>
            <a:r>
              <a:rPr lang="en-US" dirty="0" err="1">
                <a:cs typeface="Calibri"/>
              </a:rPr>
              <a:t>AoLE</a:t>
            </a:r>
            <a:r>
              <a:rPr lang="en-US" dirty="0">
                <a:cs typeface="Calibri"/>
              </a:rPr>
              <a:t> groups should set out:- </a:t>
            </a:r>
          </a:p>
          <a:p>
            <a:r>
              <a:rPr lang="en-US" dirty="0">
                <a:cs typeface="Calibri"/>
              </a:rPr>
              <a:t>a clear statement of how the Area of Learning and Experience promotes the four purposes of the curriculum</a:t>
            </a:r>
            <a:endParaRPr lang="en-US" dirty="0"/>
          </a:p>
          <a:p>
            <a:r>
              <a:rPr lang="en-US" dirty="0">
                <a:cs typeface="Calibri"/>
              </a:rPr>
              <a:t>a decision about how best to present the various component subjects and/or strands within the Area of Learning and Experience</a:t>
            </a:r>
          </a:p>
          <a:p>
            <a:r>
              <a:rPr lang="en-US" dirty="0">
                <a:cs typeface="Calibri"/>
              </a:rPr>
              <a:t>advice on the incorporation of relevant elements of the </a:t>
            </a:r>
            <a:r>
              <a:rPr lang="en-US" dirty="0" err="1">
                <a:cs typeface="Calibri"/>
              </a:rPr>
              <a:t>Cwricwlwm</a:t>
            </a:r>
            <a:r>
              <a:rPr lang="en-US" dirty="0">
                <a:cs typeface="Calibri"/>
              </a:rPr>
              <a:t> </a:t>
            </a:r>
            <a:r>
              <a:rPr lang="en-US" dirty="0" err="1">
                <a:cs typeface="Calibri"/>
              </a:rPr>
              <a:t>Cymreig</a:t>
            </a:r>
            <a:r>
              <a:rPr lang="en-US" dirty="0">
                <a:cs typeface="Calibri"/>
              </a:rPr>
              <a:t> within the Area of Learning and Experience</a:t>
            </a:r>
          </a:p>
          <a:p>
            <a:r>
              <a:rPr lang="en-US" dirty="0">
                <a:cs typeface="Calibri"/>
              </a:rPr>
              <a:t>a description of development and progression within the Area of Learning and Experience</a:t>
            </a:r>
          </a:p>
          <a:p>
            <a:r>
              <a:rPr lang="en-US" dirty="0">
                <a:cs typeface="Calibri"/>
              </a:rPr>
              <a:t>an outline of the desired Achievement Outcomes at each Progression Step in terms of knowledge, skills and experiences</a:t>
            </a:r>
          </a:p>
          <a:p>
            <a:r>
              <a:rPr lang="en-US" dirty="0">
                <a:cs typeface="Calibri"/>
              </a:rPr>
              <a:t>identification of ways in which key elements in the three Cross-curriculum Responsibilities of literacy, numeracy and digital competence, and the wider skills, can be promoted and taken forward</a:t>
            </a:r>
          </a:p>
          <a:p>
            <a:r>
              <a:rPr lang="en-US" dirty="0">
                <a:cs typeface="Calibri"/>
              </a:rPr>
              <a:t>advice on teaching and learning strategies that are particular to the Area of Learning and Experience</a:t>
            </a:r>
          </a:p>
        </p:txBody>
      </p:sp>
    </p:spTree>
    <p:extLst>
      <p:ext uri="{BB962C8B-B14F-4D97-AF65-F5344CB8AC3E}">
        <p14:creationId xmlns:p14="http://schemas.microsoft.com/office/powerpoint/2010/main" val="1721386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12CF95-1BE5-4225-AC00-F7F7A3A451F2}"/>
              </a:ext>
            </a:extLst>
          </p:cNvPr>
          <p:cNvSpPr>
            <a:spLocks noGrp="1"/>
          </p:cNvSpPr>
          <p:nvPr>
            <p:ph type="title"/>
          </p:nvPr>
        </p:nvSpPr>
        <p:spPr/>
        <p:txBody>
          <a:bodyPr/>
          <a:lstStyle/>
          <a:p>
            <a:r>
              <a:rPr lang="en-US" dirty="0">
                <a:cs typeface="Calibri Light"/>
              </a:rPr>
              <a:t>Task: -</a:t>
            </a:r>
            <a:endParaRPr lang="en-US" dirty="0"/>
          </a:p>
        </p:txBody>
      </p:sp>
      <p:sp>
        <p:nvSpPr>
          <p:cNvPr id="3" name="Content Placeholder 2">
            <a:extLst>
              <a:ext uri="{FF2B5EF4-FFF2-40B4-BE49-F238E27FC236}">
                <a16:creationId xmlns:a16="http://schemas.microsoft.com/office/drawing/2014/main" xmlns="" id="{851C6997-332D-42B9-8A1A-085739D1E431}"/>
              </a:ext>
            </a:extLst>
          </p:cNvPr>
          <p:cNvSpPr>
            <a:spLocks noGrp="1"/>
          </p:cNvSpPr>
          <p:nvPr>
            <p:ph idx="1"/>
          </p:nvPr>
        </p:nvSpPr>
        <p:spPr/>
        <p:txBody>
          <a:bodyPr vert="horz" lIns="91440" tIns="45720" rIns="91440" bIns="45720" rtlCol="0" anchor="t">
            <a:normAutofit/>
          </a:bodyPr>
          <a:lstStyle/>
          <a:p>
            <a:r>
              <a:rPr lang="en-US" dirty="0">
                <a:cs typeface="Calibri"/>
              </a:rPr>
              <a:t>Using this information and the example '</a:t>
            </a:r>
            <a:r>
              <a:rPr lang="en-US" i="1" dirty="0">
                <a:cs typeface="Calibri"/>
              </a:rPr>
              <a:t>What Matters</a:t>
            </a:r>
            <a:r>
              <a:rPr lang="en-US" dirty="0">
                <a:cs typeface="Calibri"/>
              </a:rPr>
              <a:t>' statements and progression narratives to assist, sketch out a framework for the new Curriculum for Wales.</a:t>
            </a:r>
          </a:p>
          <a:p>
            <a:r>
              <a:rPr lang="en-US" dirty="0">
                <a:cs typeface="Calibri"/>
              </a:rPr>
              <a:t>What information should be contained within the framework and what information should be provided by way of exemplification?</a:t>
            </a:r>
          </a:p>
          <a:p>
            <a:r>
              <a:rPr lang="en-US" dirty="0">
                <a:cs typeface="Calibri"/>
              </a:rPr>
              <a:t>How should this look in an online format?</a:t>
            </a:r>
          </a:p>
        </p:txBody>
      </p:sp>
    </p:spTree>
    <p:extLst>
      <p:ext uri="{BB962C8B-B14F-4D97-AF65-F5344CB8AC3E}">
        <p14:creationId xmlns:p14="http://schemas.microsoft.com/office/powerpoint/2010/main" val="1092325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LUNCH</a:t>
            </a:r>
          </a:p>
        </p:txBody>
      </p:sp>
    </p:spTree>
    <p:extLst>
      <p:ext uri="{BB962C8B-B14F-4D97-AF65-F5344CB8AC3E}">
        <p14:creationId xmlns:p14="http://schemas.microsoft.com/office/powerpoint/2010/main" val="1646231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240434"/>
            <a:ext cx="5313218" cy="1325563"/>
          </a:xfrm>
        </p:spPr>
        <p:txBody>
          <a:bodyPr/>
          <a:lstStyle/>
          <a:p>
            <a:r>
              <a:rPr lang="en-US" dirty="0"/>
              <a:t>The Professional Learning Model</a:t>
            </a:r>
          </a:p>
        </p:txBody>
      </p:sp>
      <p:pic>
        <p:nvPicPr>
          <p:cNvPr id="4" name="Content Placeholder 6"/>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96490" y="1940069"/>
            <a:ext cx="5697249" cy="4364182"/>
          </a:xfrm>
          <a:prstGeom prst="rect">
            <a:avLst/>
          </a:prstGeom>
        </p:spPr>
      </p:pic>
      <p:sp>
        <p:nvSpPr>
          <p:cNvPr id="5" name="TextBox 4"/>
          <p:cNvSpPr txBox="1"/>
          <p:nvPr/>
        </p:nvSpPr>
        <p:spPr>
          <a:xfrm>
            <a:off x="6797169" y="240434"/>
            <a:ext cx="4821381" cy="5693866"/>
          </a:xfrm>
          <a:prstGeom prst="rect">
            <a:avLst/>
          </a:prstGeom>
          <a:noFill/>
        </p:spPr>
        <p:txBody>
          <a:bodyPr wrap="square" rtlCol="0">
            <a:spAutoFit/>
          </a:bodyPr>
          <a:lstStyle/>
          <a:p>
            <a:pPr algn="just"/>
            <a:r>
              <a:rPr lang="en-US" sz="2800" dirty="0"/>
              <a:t>In response to the recommendation of the OECD report, Welsh Government, Regions and Professional Learning Pioneers worked with Professor Mark Hadfield (Cardiff University) to develop (and test) a model for professional learning on the basis of international evidence etc. </a:t>
            </a:r>
          </a:p>
          <a:p>
            <a:pPr algn="just"/>
            <a:r>
              <a:rPr lang="en-US" sz="2800" dirty="0"/>
              <a:t>The four key elements are shown to the left</a:t>
            </a:r>
            <a:r>
              <a:rPr lang="is-IS" sz="2800" dirty="0"/>
              <a:t>…</a:t>
            </a:r>
            <a:endParaRPr lang="en-US" sz="2800" dirty="0"/>
          </a:p>
        </p:txBody>
      </p:sp>
      <p:sp>
        <p:nvSpPr>
          <p:cNvPr id="6" name="TextBox 5"/>
          <p:cNvSpPr txBox="1"/>
          <p:nvPr/>
        </p:nvSpPr>
        <p:spPr>
          <a:xfrm>
            <a:off x="6343290" y="5981086"/>
            <a:ext cx="5848710" cy="646331"/>
          </a:xfrm>
          <a:prstGeom prst="rect">
            <a:avLst/>
          </a:prstGeom>
          <a:noFill/>
        </p:spPr>
        <p:txBody>
          <a:bodyPr wrap="square" rtlCol="0">
            <a:spAutoFit/>
          </a:bodyPr>
          <a:lstStyle/>
          <a:p>
            <a:r>
              <a:rPr lang="en-US" dirty="0"/>
              <a:t>How might this model prove useful when considering the realisation of Successful Futures?</a:t>
            </a:r>
          </a:p>
        </p:txBody>
      </p:sp>
    </p:spTree>
    <p:extLst>
      <p:ext uri="{BB962C8B-B14F-4D97-AF65-F5344CB8AC3E}">
        <p14:creationId xmlns:p14="http://schemas.microsoft.com/office/powerpoint/2010/main" val="143874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Priestley (2016) suggests some solutions</a:t>
            </a:r>
            <a:r>
              <a:rPr lang="is-IS" dirty="0"/>
              <a:t>…but first, some issues</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Some underlying issues – these will largely need to be dealt with at the level of policy (Nationally, with support of regions and Pioneers):-</a:t>
            </a:r>
          </a:p>
          <a:p>
            <a:r>
              <a:rPr lang="en-US" dirty="0"/>
              <a:t>a ‘just tell us what to do’ attitude is fairly common among teachers who are subject to performative external demands (</a:t>
            </a:r>
            <a:r>
              <a:rPr lang="en-US" i="1" dirty="0"/>
              <a:t>e.g. national tests, target-setting, L2 +</a:t>
            </a:r>
            <a:r>
              <a:rPr lang="en-US" dirty="0"/>
              <a:t>), intensification of their work and a general lack of trust. </a:t>
            </a:r>
          </a:p>
          <a:p>
            <a:pPr marL="0" indent="0">
              <a:buNone/>
            </a:pPr>
            <a:r>
              <a:rPr lang="en-US" b="1" dirty="0"/>
              <a:t>Question (5 mins) In addition to the erosion of professional confidence, what unintended consequences have emerged as a result of high stakes accountability?</a:t>
            </a:r>
          </a:p>
          <a:p>
            <a:r>
              <a:rPr lang="en-US" dirty="0"/>
              <a:t>Recent curriculum policy has opened the cage door, providing the permission for teachers to escape (e.g. Curriculum for Excellence). And yet, such policy </a:t>
            </a:r>
            <a:r>
              <a:rPr lang="is-IS" dirty="0"/>
              <a:t>…</a:t>
            </a:r>
            <a:r>
              <a:rPr lang="en-US" dirty="0"/>
              <a:t> has tended to fail to address the conditions outside the cage, which make it unsafe to venture out’.</a:t>
            </a:r>
          </a:p>
          <a:p>
            <a:r>
              <a:rPr lang="en-US" dirty="0"/>
              <a:t>Teacher agency depends on the relational resources afforded by networks  and social connections, as well as on the cognitive dissonance stimulated by the flows of alternative cultural ideas, which promotes new professional learning.</a:t>
            </a:r>
          </a:p>
          <a:p>
            <a:r>
              <a:rPr lang="en-US" dirty="0"/>
              <a:t>A culture of anti-intellectualism? Relentless focus on quality assurance and outcomes and a corresponding neglect of consideration of purpose and process.  </a:t>
            </a:r>
          </a:p>
        </p:txBody>
      </p:sp>
    </p:spTree>
    <p:extLst>
      <p:ext uri="{BB962C8B-B14F-4D97-AF65-F5344CB8AC3E}">
        <p14:creationId xmlns:p14="http://schemas.microsoft.com/office/powerpoint/2010/main" val="1190944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Priestley’s suggestions for the </a:t>
            </a:r>
            <a:r>
              <a:rPr lang="en-US" dirty="0" err="1"/>
              <a:t>meso</a:t>
            </a:r>
            <a:r>
              <a:rPr lang="en-US" dirty="0"/>
              <a:t>-level (Consortia/LA)</a:t>
            </a:r>
          </a:p>
        </p:txBody>
      </p:sp>
      <p:sp>
        <p:nvSpPr>
          <p:cNvPr id="3" name="Content Placeholder 2"/>
          <p:cNvSpPr>
            <a:spLocks noGrp="1"/>
          </p:cNvSpPr>
          <p:nvPr>
            <p:ph idx="1"/>
          </p:nvPr>
        </p:nvSpPr>
        <p:spPr>
          <a:xfrm>
            <a:off x="602672" y="1894898"/>
            <a:ext cx="8014855" cy="4351338"/>
          </a:xfrm>
        </p:spPr>
        <p:txBody>
          <a:bodyPr>
            <a:normAutofit/>
          </a:bodyPr>
          <a:lstStyle/>
          <a:p>
            <a:r>
              <a:rPr lang="en-US" dirty="0"/>
              <a:t>Facilitate teacher sense-making of the core principles and purposes of the curriculum  - the big ideas</a:t>
            </a:r>
            <a:r>
              <a:rPr lang="is-IS" dirty="0"/>
              <a:t>… define, resource and support such a process.</a:t>
            </a:r>
          </a:p>
          <a:p>
            <a:r>
              <a:rPr lang="is-IS" dirty="0"/>
              <a:t>NOT- interpretation of policy on behalf of teachers – derrogates professionalism. Proliferation of guidance = confusion!</a:t>
            </a:r>
          </a:p>
          <a:p>
            <a:r>
              <a:rPr lang="is-IS" dirty="0"/>
              <a:t>A reversion of the L</a:t>
            </a:r>
            <a:r>
              <a:rPr lang="en-US" dirty="0"/>
              <a:t>A’s (Region’s) role to one of support </a:t>
            </a:r>
            <a:r>
              <a:rPr lang="en-US" b="1" dirty="0"/>
              <a:t>rather than their present focus on quality</a:t>
            </a:r>
            <a:r>
              <a:rPr lang="en-US" dirty="0"/>
              <a:t> and mirroring the inspection process</a:t>
            </a:r>
          </a:p>
          <a:p>
            <a:r>
              <a:rPr lang="en-US" dirty="0"/>
              <a:t>Facilitating collaborative enquiry</a:t>
            </a:r>
          </a:p>
          <a:p>
            <a:endParaRPr lang="en-US" dirty="0"/>
          </a:p>
          <a:p>
            <a:endParaRPr lang="is-IS" dirty="0"/>
          </a:p>
          <a:p>
            <a:endParaRPr lang="en-US" dirty="0"/>
          </a:p>
          <a:p>
            <a:endParaRPr lang="en-US" dirty="0"/>
          </a:p>
        </p:txBody>
      </p:sp>
      <p:sp>
        <p:nvSpPr>
          <p:cNvPr id="4" name="TextBox 3"/>
          <p:cNvSpPr txBox="1"/>
          <p:nvPr/>
        </p:nvSpPr>
        <p:spPr>
          <a:xfrm>
            <a:off x="9019309" y="2316517"/>
            <a:ext cx="3048000" cy="5909310"/>
          </a:xfrm>
          <a:prstGeom prst="rect">
            <a:avLst/>
          </a:prstGeom>
          <a:noFill/>
        </p:spPr>
        <p:txBody>
          <a:bodyPr wrap="square" rtlCol="0">
            <a:spAutoFit/>
          </a:bodyPr>
          <a:lstStyle/>
          <a:p>
            <a:r>
              <a:rPr lang="en-US" sz="2400" dirty="0"/>
              <a:t>Questions</a:t>
            </a:r>
          </a:p>
          <a:p>
            <a:endParaRPr lang="en-US" sz="2400" dirty="0"/>
          </a:p>
          <a:p>
            <a:r>
              <a:rPr lang="en-US" sz="2400" dirty="0"/>
              <a:t>1) To what extent do you agree with Mark Priestley?</a:t>
            </a:r>
          </a:p>
          <a:p>
            <a:endParaRPr lang="en-US" sz="2400" dirty="0"/>
          </a:p>
          <a:p>
            <a:endParaRPr lang="en-US" sz="2400" dirty="0"/>
          </a:p>
          <a:p>
            <a:endParaRPr lang="en-US" sz="2400" dirty="0"/>
          </a:p>
          <a:p>
            <a:r>
              <a:rPr lang="en-US" sz="2400" dirty="0"/>
              <a:t>2) How would this change the role of EAS/Regions?</a:t>
            </a:r>
          </a:p>
          <a:p>
            <a:endParaRPr lang="en-US" sz="2400"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8603604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(20 minutes)</a:t>
            </a:r>
          </a:p>
        </p:txBody>
      </p:sp>
      <p:sp>
        <p:nvSpPr>
          <p:cNvPr id="3" name="Content Placeholder 2"/>
          <p:cNvSpPr>
            <a:spLocks noGrp="1"/>
          </p:cNvSpPr>
          <p:nvPr>
            <p:ph idx="1"/>
          </p:nvPr>
        </p:nvSpPr>
        <p:spPr/>
        <p:txBody>
          <a:bodyPr/>
          <a:lstStyle/>
          <a:p>
            <a:r>
              <a:rPr lang="en-US" dirty="0"/>
              <a:t>Using the table provided, devise a plan for how the following </a:t>
            </a:r>
            <a:r>
              <a:rPr lang="en-US" dirty="0" err="1"/>
              <a:t>organisations</a:t>
            </a:r>
            <a:r>
              <a:rPr lang="en-US" dirty="0"/>
              <a:t> should support schools (and practitioners) to ensure an effective implementation of Successful Futures in schools. You will be asked to present your ideas to the rest of the group (15-20 minutes)!</a:t>
            </a:r>
          </a:p>
          <a:p>
            <a:r>
              <a:rPr lang="en-US" dirty="0"/>
              <a:t>Welsh Government</a:t>
            </a:r>
          </a:p>
          <a:p>
            <a:r>
              <a:rPr lang="en-US" dirty="0"/>
              <a:t>Regional Consortia</a:t>
            </a:r>
          </a:p>
          <a:p>
            <a:r>
              <a:rPr lang="en-US" dirty="0"/>
              <a:t>HEIs </a:t>
            </a:r>
          </a:p>
          <a:p>
            <a:r>
              <a:rPr lang="en-US" dirty="0"/>
              <a:t>School Leaders</a:t>
            </a:r>
          </a:p>
        </p:txBody>
      </p:sp>
    </p:spTree>
    <p:extLst>
      <p:ext uri="{BB962C8B-B14F-4D97-AF65-F5344CB8AC3E}">
        <p14:creationId xmlns:p14="http://schemas.microsoft.com/office/powerpoint/2010/main" val="1056189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smiling for the camera&#10;&#10;Description generated with very high confidence">
            <a:extLst>
              <a:ext uri="{FF2B5EF4-FFF2-40B4-BE49-F238E27FC236}">
                <a16:creationId xmlns:a16="http://schemas.microsoft.com/office/drawing/2014/main" xmlns="" id="{4B23BFEB-B121-4AD3-89DA-6ECCDA3F9693}"/>
              </a:ext>
            </a:extLst>
          </p:cNvPr>
          <p:cNvPicPr>
            <a:picLocks noChangeAspect="1"/>
          </p:cNvPicPr>
          <p:nvPr/>
        </p:nvPicPr>
        <p:blipFill rotWithShape="1">
          <a:blip r:embed="rId2"/>
          <a:srcRect r="4000"/>
          <a:stretch/>
        </p:blipFill>
        <p:spPr>
          <a:xfrm>
            <a:off x="20" y="10"/>
            <a:ext cx="12191980" cy="6857990"/>
          </a:xfrm>
          <a:prstGeom prst="rect">
            <a:avLst/>
          </a:prstGeom>
        </p:spPr>
      </p:pic>
      <p:sp>
        <p:nvSpPr>
          <p:cNvPr id="9" name="Freeform 5">
            <a:extLst>
              <a:ext uri="{FF2B5EF4-FFF2-40B4-BE49-F238E27FC236}">
                <a16:creationId xmlns:a16="http://schemas.microsoft.com/office/drawing/2014/main" xmlns="" id="{87CC2527-562A-4F69-B487-4371E5B243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1" name="Straight Connector 10">
            <a:extLst>
              <a:ext uri="{FF2B5EF4-FFF2-40B4-BE49-F238E27FC236}">
                <a16:creationId xmlns:a16="http://schemas.microsoft.com/office/drawing/2014/main" xmlns="" id="{BCDAEC91-5BCE-4B55-9CC0-43EF94CB734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xmlns="" id="{7C1CAD20-3061-45E6-9054-87C07014C73B}"/>
              </a:ext>
            </a:extLst>
          </p:cNvPr>
          <p:cNvSpPr>
            <a:spLocks noGrp="1"/>
          </p:cNvSpPr>
          <p:nvPr>
            <p:ph type="ctrTitle"/>
          </p:nvPr>
        </p:nvSpPr>
        <p:spPr>
          <a:xfrm>
            <a:off x="8022021" y="3231931"/>
            <a:ext cx="3852041" cy="1834056"/>
          </a:xfrm>
        </p:spPr>
        <p:txBody>
          <a:bodyPr>
            <a:normAutofit/>
          </a:bodyPr>
          <a:lstStyle/>
          <a:p>
            <a:r>
              <a:rPr lang="en-US" sz="4000" b="1">
                <a:cs typeface="Calibri Light"/>
              </a:rPr>
              <a:t>The accountability question...</a:t>
            </a:r>
            <a:r>
              <a:rPr lang="en-US" sz="4000">
                <a:cs typeface="Calibri Light"/>
              </a:rPr>
              <a:t> </a:t>
            </a:r>
            <a:endParaRPr lang="en-US" sz="4000"/>
          </a:p>
        </p:txBody>
      </p:sp>
      <p:sp>
        <p:nvSpPr>
          <p:cNvPr id="3" name="Content Placeholder 2">
            <a:extLst>
              <a:ext uri="{FF2B5EF4-FFF2-40B4-BE49-F238E27FC236}">
                <a16:creationId xmlns:a16="http://schemas.microsoft.com/office/drawing/2014/main" xmlns="" id="{E53B90A1-15B6-41ED-8BA7-B50554E310FE}"/>
              </a:ext>
            </a:extLst>
          </p:cNvPr>
          <p:cNvSpPr>
            <a:spLocks noGrp="1"/>
          </p:cNvSpPr>
          <p:nvPr>
            <p:ph type="subTitle" idx="1"/>
          </p:nvPr>
        </p:nvSpPr>
        <p:spPr>
          <a:xfrm>
            <a:off x="7782910" y="5242675"/>
            <a:ext cx="4330262" cy="683284"/>
          </a:xfrm>
        </p:spPr>
        <p:txBody>
          <a:bodyPr>
            <a:normAutofit/>
          </a:bodyPr>
          <a:lstStyle/>
          <a:p>
            <a:endParaRPr lang="en-US" sz="2000"/>
          </a:p>
        </p:txBody>
      </p:sp>
    </p:spTree>
    <p:extLst>
      <p:ext uri="{BB962C8B-B14F-4D97-AF65-F5344CB8AC3E}">
        <p14:creationId xmlns:p14="http://schemas.microsoft.com/office/powerpoint/2010/main" val="822625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7262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xmlns=""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erson in a white shirt&#10;&#10;Description generated with high confidence">
            <a:extLst>
              <a:ext uri="{FF2B5EF4-FFF2-40B4-BE49-F238E27FC236}">
                <a16:creationId xmlns:a16="http://schemas.microsoft.com/office/drawing/2014/main" xmlns="" id="{7BB1B4D7-BDB3-4916-BF09-CE2CA3E471A9}"/>
              </a:ext>
            </a:extLst>
          </p:cNvPr>
          <p:cNvPicPr>
            <a:picLocks noChangeAspect="1"/>
          </p:cNvPicPr>
          <p:nvPr/>
        </p:nvPicPr>
        <p:blipFill rotWithShape="1">
          <a:blip r:embed="rId2"/>
          <a:srcRect b="3013"/>
          <a:stretch/>
        </p:blipFill>
        <p:spPr>
          <a:xfrm>
            <a:off x="327547" y="321733"/>
            <a:ext cx="7058306" cy="4107392"/>
          </a:xfrm>
          <a:prstGeom prst="rect">
            <a:avLst/>
          </a:prstGeom>
        </p:spPr>
      </p:pic>
      <p:sp>
        <p:nvSpPr>
          <p:cNvPr id="2" name="Title 1">
            <a:extLst>
              <a:ext uri="{FF2B5EF4-FFF2-40B4-BE49-F238E27FC236}">
                <a16:creationId xmlns:a16="http://schemas.microsoft.com/office/drawing/2014/main" xmlns="" id="{62406FF8-1E82-490D-A241-C2F627A045C1}"/>
              </a:ext>
            </a:extLst>
          </p:cNvPr>
          <p:cNvSpPr>
            <a:spLocks noGrp="1"/>
          </p:cNvSpPr>
          <p:nvPr>
            <p:ph type="title"/>
          </p:nvPr>
        </p:nvSpPr>
        <p:spPr>
          <a:xfrm>
            <a:off x="524256" y="4767072"/>
            <a:ext cx="6594189" cy="1625210"/>
          </a:xfrm>
        </p:spPr>
        <p:txBody>
          <a:bodyPr vert="horz" lIns="91440" tIns="45720" rIns="91440" bIns="45720" rtlCol="0" anchor="ctr">
            <a:normAutofit/>
          </a:bodyPr>
          <a:lstStyle/>
          <a:p>
            <a:r>
              <a:rPr lang="en-US" sz="4400" b="1" kern="1200" dirty="0">
                <a:solidFill>
                  <a:srgbClr val="FFFFFF"/>
                </a:solidFill>
                <a:latin typeface="+mj-lt"/>
                <a:ea typeface="+mj-ea"/>
                <a:cs typeface="+mj-cs"/>
              </a:rPr>
              <a:t>Accountability...currently.</a:t>
            </a:r>
            <a:endParaRPr lang="en-US" dirty="0">
              <a:ea typeface="+mj-ea"/>
              <a:cs typeface="+mj-cs"/>
            </a:endParaRPr>
          </a:p>
        </p:txBody>
      </p:sp>
      <p:sp>
        <p:nvSpPr>
          <p:cNvPr id="3" name="Content Placeholder 2">
            <a:extLst>
              <a:ext uri="{FF2B5EF4-FFF2-40B4-BE49-F238E27FC236}">
                <a16:creationId xmlns:a16="http://schemas.microsoft.com/office/drawing/2014/main" xmlns="" id="{629DAEF8-935D-4420-8176-DC65C60F8E39}"/>
              </a:ext>
            </a:extLst>
          </p:cNvPr>
          <p:cNvSpPr>
            <a:spLocks noGrp="1"/>
          </p:cNvSpPr>
          <p:nvPr>
            <p:ph type="body" sz="half" idx="2"/>
          </p:nvPr>
        </p:nvSpPr>
        <p:spPr>
          <a:xfrm>
            <a:off x="8029575" y="1390650"/>
            <a:ext cx="3424739" cy="4852362"/>
          </a:xfrm>
        </p:spPr>
        <p:txBody>
          <a:bodyPr vert="horz" lIns="91440" tIns="45720" rIns="91440" bIns="45720" rtlCol="0" anchor="ctr">
            <a:noAutofit/>
          </a:bodyPr>
          <a:lstStyle/>
          <a:p>
            <a:pPr marL="457200" indent="-228600">
              <a:buFont typeface="Arial" panose="020B0604020202020204" pitchFamily="34" charset="0"/>
              <a:buChar char="•"/>
            </a:pPr>
            <a:r>
              <a:rPr lang="en-US" sz="2800" dirty="0">
                <a:solidFill>
                  <a:srgbClr val="FFFFFF"/>
                </a:solidFill>
              </a:rPr>
              <a:t>What are you accountable for?</a:t>
            </a:r>
            <a:endParaRPr lang="en-US" sz="2800" dirty="0">
              <a:solidFill>
                <a:srgbClr val="FFFFFF"/>
              </a:solidFill>
              <a:cs typeface="Calibri"/>
            </a:endParaRPr>
          </a:p>
          <a:p>
            <a:pPr marL="457200" indent="-228600">
              <a:buFont typeface="Arial" panose="020B0604020202020204" pitchFamily="34" charset="0"/>
              <a:buChar char="•"/>
            </a:pPr>
            <a:r>
              <a:rPr lang="en-US" sz="2800" dirty="0">
                <a:solidFill>
                  <a:srgbClr val="FFFFFF"/>
                </a:solidFill>
              </a:rPr>
              <a:t>Who are you accountable to?</a:t>
            </a:r>
            <a:endParaRPr lang="en-US" sz="2800" dirty="0">
              <a:solidFill>
                <a:srgbClr val="FFFFFF"/>
              </a:solidFill>
              <a:cs typeface="Calibri"/>
            </a:endParaRPr>
          </a:p>
          <a:p>
            <a:pPr marL="457200" indent="-228600">
              <a:buFont typeface="Arial" panose="020B0604020202020204" pitchFamily="34" charset="0"/>
              <a:buChar char="•"/>
            </a:pPr>
            <a:r>
              <a:rPr lang="en-US" sz="2800" dirty="0">
                <a:solidFill>
                  <a:srgbClr val="FFFFFF"/>
                </a:solidFill>
              </a:rPr>
              <a:t>Make a hierarchical list on your table of those individuals or groups that you are accountable to...</a:t>
            </a:r>
            <a:endParaRPr lang="en-US" sz="2800" dirty="0">
              <a:solidFill>
                <a:srgbClr val="FFFFFF"/>
              </a:solidFill>
              <a:cs typeface="Calibri"/>
            </a:endParaRPr>
          </a:p>
          <a:p>
            <a:pPr marL="457200" indent="-228600">
              <a:buFont typeface="Arial" panose="020B0604020202020204" pitchFamily="34" charset="0"/>
              <a:buChar char="•"/>
            </a:pPr>
            <a:r>
              <a:rPr lang="en-US" sz="2800" dirty="0">
                <a:solidFill>
                  <a:srgbClr val="FFFFFF"/>
                </a:solidFill>
              </a:rPr>
              <a:t>What does that feel like?</a:t>
            </a:r>
            <a:endParaRPr lang="en-US" sz="2800" dirty="0">
              <a:solidFill>
                <a:srgbClr val="FFFFFF"/>
              </a:solidFill>
              <a:cs typeface="Calibri"/>
            </a:endParaRPr>
          </a:p>
          <a:p>
            <a:pPr indent="-228600">
              <a:buFont typeface="Arial" panose="020B0604020202020204" pitchFamily="34" charset="0"/>
              <a:buChar char="•"/>
            </a:pPr>
            <a:endParaRPr lang="en-US" sz="2000">
              <a:solidFill>
                <a:srgbClr val="FFFFFF"/>
              </a:solidFill>
            </a:endParaRPr>
          </a:p>
          <a:p>
            <a:pPr indent="-228600">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196312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large building&#10;&#10;Description generated with very high confidence">
            <a:extLst>
              <a:ext uri="{FF2B5EF4-FFF2-40B4-BE49-F238E27FC236}">
                <a16:creationId xmlns:a16="http://schemas.microsoft.com/office/drawing/2014/main" xmlns="" id="{AA518548-7047-4FED-8B6F-9880C6687C88}"/>
              </a:ext>
            </a:extLst>
          </p:cNvPr>
          <p:cNvPicPr>
            <a:picLocks noGrp="1" noChangeAspect="1"/>
          </p:cNvPicPr>
          <p:nvPr>
            <p:ph type="pic" idx="1"/>
          </p:nvPr>
        </p:nvPicPr>
        <p:blipFill rotWithShape="1">
          <a:blip r:embed="rId2"/>
          <a:srcRect t="25000"/>
          <a:stretch/>
        </p:blipFill>
        <p:spPr>
          <a:xfrm>
            <a:off x="-1" y="10"/>
            <a:ext cx="12192000" cy="6857990"/>
          </a:xfrm>
          <a:prstGeom prst="rect">
            <a:avLst/>
          </a:prstGeom>
        </p:spPr>
      </p:pic>
      <p:sp>
        <p:nvSpPr>
          <p:cNvPr id="11" name="Freeform 5">
            <a:extLst>
              <a:ext uri="{FF2B5EF4-FFF2-40B4-BE49-F238E27FC236}">
                <a16:creationId xmlns:a16="http://schemas.microsoft.com/office/drawing/2014/main" xmlns=""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8BE9D64B-ABFA-4FAF-8D55-29B514A88F34}"/>
              </a:ext>
            </a:extLst>
          </p:cNvPr>
          <p:cNvSpPr>
            <a:spLocks noGrp="1"/>
          </p:cNvSpPr>
          <p:nvPr>
            <p:ph type="title"/>
          </p:nvPr>
        </p:nvSpPr>
        <p:spPr>
          <a:xfrm>
            <a:off x="685800" y="1371600"/>
            <a:ext cx="4204137" cy="1342754"/>
          </a:xfrm>
        </p:spPr>
        <p:txBody>
          <a:bodyPr vert="horz" lIns="91440" tIns="45720" rIns="91440" bIns="45720" rtlCol="0" anchor="ctr">
            <a:normAutofit/>
          </a:bodyPr>
          <a:lstStyle/>
          <a:p>
            <a:pPr algn="ctr"/>
            <a:r>
              <a:rPr lang="en-US" sz="3600" b="1"/>
              <a:t>A brave new world?</a:t>
            </a:r>
          </a:p>
        </p:txBody>
      </p:sp>
      <p:sp>
        <p:nvSpPr>
          <p:cNvPr id="5" name="Text Placeholder 4">
            <a:extLst>
              <a:ext uri="{FF2B5EF4-FFF2-40B4-BE49-F238E27FC236}">
                <a16:creationId xmlns:a16="http://schemas.microsoft.com/office/drawing/2014/main" xmlns="" id="{8296AB5B-A254-47EE-B094-2ABB67F07CF3}"/>
              </a:ext>
            </a:extLst>
          </p:cNvPr>
          <p:cNvSpPr>
            <a:spLocks noGrp="1"/>
          </p:cNvSpPr>
          <p:nvPr>
            <p:ph type="body" sz="half" idx="2"/>
          </p:nvPr>
        </p:nvSpPr>
        <p:spPr>
          <a:xfrm>
            <a:off x="711679" y="3219450"/>
            <a:ext cx="4593021" cy="2619839"/>
          </a:xfrm>
        </p:spPr>
        <p:txBody>
          <a:bodyPr vert="horz" lIns="91440" tIns="45720" rIns="91440" bIns="45720" rtlCol="0" anchor="ctr">
            <a:noAutofit/>
          </a:bodyPr>
          <a:lstStyle/>
          <a:p>
            <a:pPr indent="-228600">
              <a:buFont typeface="Arial" panose="020B0604020202020204" pitchFamily="34" charset="0"/>
              <a:buChar char="•"/>
            </a:pPr>
            <a:r>
              <a:rPr lang="en-US" sz="2400" dirty="0"/>
              <a:t>Re-arrange the order of the individuals/</a:t>
            </a:r>
            <a:r>
              <a:rPr lang="en-US" sz="2400" dirty="0" err="1"/>
              <a:t>organisations</a:t>
            </a:r>
            <a:r>
              <a:rPr lang="en-US" sz="2400" dirty="0"/>
              <a:t> you are accountable to...</a:t>
            </a:r>
            <a:endParaRPr lang="en-US" sz="2400" dirty="0">
              <a:cs typeface="Calibri"/>
            </a:endParaRPr>
          </a:p>
          <a:p>
            <a:pPr indent="-228600">
              <a:buFont typeface="Arial" panose="020B0604020202020204" pitchFamily="34" charset="0"/>
              <a:buChar char="•"/>
            </a:pPr>
            <a:r>
              <a:rPr lang="en-US" sz="2400" dirty="0"/>
              <a:t>You can remove some from the list but you need to justify why they are not required...</a:t>
            </a:r>
            <a:endParaRPr lang="en-US" sz="2400" dirty="0">
              <a:cs typeface="Calibri"/>
            </a:endParaRPr>
          </a:p>
          <a:p>
            <a:pPr indent="-228600">
              <a:buFont typeface="Arial" panose="020B0604020202020204" pitchFamily="34" charset="0"/>
              <a:buChar char="•"/>
            </a:pPr>
            <a:r>
              <a:rPr lang="en-US" sz="2400" dirty="0"/>
              <a:t>Present ideas back to the groups...</a:t>
            </a:r>
            <a:endParaRPr lang="en-US" sz="2400" dirty="0">
              <a:cs typeface="Calibri"/>
            </a:endParaRPr>
          </a:p>
          <a:p>
            <a:pPr indent="-228600">
              <a:buFont typeface="Arial" panose="020B0604020202020204" pitchFamily="34" charset="0"/>
              <a:buChar char="•"/>
            </a:pPr>
            <a:r>
              <a:rPr lang="en-US" sz="2400" dirty="0"/>
              <a:t>What implications/risks will that have for the way that your </a:t>
            </a:r>
            <a:r>
              <a:rPr lang="en-US" sz="2400" dirty="0" err="1"/>
              <a:t>organisation</a:t>
            </a:r>
            <a:r>
              <a:rPr lang="en-US" sz="2400" dirty="0"/>
              <a:t> works?</a:t>
            </a:r>
            <a:endParaRPr lang="en-US" sz="2400" dirty="0">
              <a:cs typeface="Calibri"/>
            </a:endParaRPr>
          </a:p>
        </p:txBody>
      </p:sp>
    </p:spTree>
    <p:extLst>
      <p:ext uri="{BB962C8B-B14F-4D97-AF65-F5344CB8AC3E}">
        <p14:creationId xmlns:p14="http://schemas.microsoft.com/office/powerpoint/2010/main" val="18508697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7D70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xmlns=""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4">
            <a:extLst>
              <a:ext uri="{FF2B5EF4-FFF2-40B4-BE49-F238E27FC236}">
                <a16:creationId xmlns:a16="http://schemas.microsoft.com/office/drawing/2014/main" xmlns="" id="{7E5DB3DB-3C8F-47AD-A9A0-D82E95D8BF07}"/>
              </a:ext>
            </a:extLst>
          </p:cNvPr>
          <p:cNvPicPr>
            <a:picLocks noChangeAspect="1"/>
          </p:cNvPicPr>
          <p:nvPr/>
        </p:nvPicPr>
        <p:blipFill rotWithShape="1">
          <a:blip r:embed="rId2"/>
          <a:srcRect t="1684" r="-1" b="7794"/>
          <a:stretch/>
        </p:blipFill>
        <p:spPr>
          <a:xfrm>
            <a:off x="327547" y="321733"/>
            <a:ext cx="7058306" cy="4107392"/>
          </a:xfrm>
          <a:prstGeom prst="rect">
            <a:avLst/>
          </a:prstGeom>
        </p:spPr>
      </p:pic>
      <p:sp>
        <p:nvSpPr>
          <p:cNvPr id="2" name="Title 1">
            <a:extLst>
              <a:ext uri="{FF2B5EF4-FFF2-40B4-BE49-F238E27FC236}">
                <a16:creationId xmlns:a16="http://schemas.microsoft.com/office/drawing/2014/main" xmlns="" id="{34796BDA-60E6-437F-8A87-42804474F447}"/>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cs typeface="Calibri Light"/>
              </a:rPr>
              <a:t>What does Graham Donaldson's report say?</a:t>
            </a:r>
            <a:endParaRPr lang="en-US">
              <a:solidFill>
                <a:srgbClr val="FFFFFF"/>
              </a:solidFill>
            </a:endParaRPr>
          </a:p>
        </p:txBody>
      </p:sp>
      <p:sp>
        <p:nvSpPr>
          <p:cNvPr id="9" name="Content Placeholder 8"/>
          <p:cNvSpPr>
            <a:spLocks noGrp="1"/>
          </p:cNvSpPr>
          <p:nvPr>
            <p:ph idx="1"/>
          </p:nvPr>
        </p:nvSpPr>
        <p:spPr>
          <a:xfrm>
            <a:off x="8029319" y="917725"/>
            <a:ext cx="3424739" cy="4852362"/>
          </a:xfrm>
        </p:spPr>
        <p:txBody>
          <a:bodyPr anchor="ctr">
            <a:normAutofit/>
          </a:bodyPr>
          <a:lstStyle/>
          <a:p>
            <a:r>
              <a:rPr lang="en-US" dirty="0">
                <a:solidFill>
                  <a:srgbClr val="FFFFFF"/>
                </a:solidFill>
                <a:cs typeface="Calibri"/>
              </a:rPr>
              <a:t>Read your handout and highlight the major talking points...</a:t>
            </a:r>
          </a:p>
          <a:p>
            <a:r>
              <a:rPr lang="en-US" dirty="0">
                <a:solidFill>
                  <a:srgbClr val="FFFFFF"/>
                </a:solidFill>
                <a:cs typeface="Calibri"/>
              </a:rPr>
              <a:t>Is the future in your hands, or not?</a:t>
            </a:r>
          </a:p>
        </p:txBody>
      </p:sp>
    </p:spTree>
    <p:extLst>
      <p:ext uri="{BB962C8B-B14F-4D97-AF65-F5344CB8AC3E}">
        <p14:creationId xmlns:p14="http://schemas.microsoft.com/office/powerpoint/2010/main" val="1860829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xmlns="" id="{1DB7C82F-AB7E-4F0C-B829-FA1B9C41518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4">
            <a:extLst>
              <a:ext uri="{FF2B5EF4-FFF2-40B4-BE49-F238E27FC236}">
                <a16:creationId xmlns:a16="http://schemas.microsoft.com/office/drawing/2014/main" xmlns="" id="{3584068B-61D6-4BDE-9C0F-7446F1EEBBB1}"/>
              </a:ext>
            </a:extLst>
          </p:cNvPr>
          <p:cNvPicPr>
            <a:picLocks noChangeAspect="1"/>
          </p:cNvPicPr>
          <p:nvPr/>
        </p:nvPicPr>
        <p:blipFill rotWithShape="1">
          <a:blip r:embed="rId2"/>
          <a:srcRect b="5132"/>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 name="Title 1">
            <a:extLst>
              <a:ext uri="{FF2B5EF4-FFF2-40B4-BE49-F238E27FC236}">
                <a16:creationId xmlns:a16="http://schemas.microsoft.com/office/drawing/2014/main" xmlns="" id="{B5F6CA80-0AC7-4584-9AB0-393DED3B8B07}"/>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5100" kern="1200">
                <a:solidFill>
                  <a:schemeClr val="tx1"/>
                </a:solidFill>
                <a:latin typeface="+mj-lt"/>
                <a:ea typeface="+mj-ea"/>
                <a:cs typeface="+mj-cs"/>
              </a:rPr>
              <a:t>What noises are coming from Cathays Park?</a:t>
            </a:r>
          </a:p>
        </p:txBody>
      </p:sp>
      <p:sp>
        <p:nvSpPr>
          <p:cNvPr id="6" name="Content Placeholder 8"/>
          <p:cNvSpPr>
            <a:spLocks noGrp="1"/>
          </p:cNvSpPr>
          <p:nvPr>
            <p:ph idx="1"/>
          </p:nvPr>
        </p:nvSpPr>
        <p:spPr>
          <a:xfrm>
            <a:off x="6746627" y="4750893"/>
            <a:ext cx="4645250" cy="1147863"/>
          </a:xfrm>
        </p:spPr>
        <p:txBody>
          <a:bodyPr vert="horz" lIns="91440" tIns="45720" rIns="91440" bIns="45720" rtlCol="0" anchor="t">
            <a:normAutofit/>
          </a:bodyPr>
          <a:lstStyle/>
          <a:p>
            <a:pPr marL="0" indent="0">
              <a:buNone/>
            </a:pPr>
            <a:r>
              <a:rPr lang="en-US" sz="2000" dirty="0">
                <a:cs typeface="Calibri"/>
              </a:rPr>
              <a:t>Apart from the appointment of </a:t>
            </a:r>
            <a:r>
              <a:rPr lang="en-US" sz="2000" dirty="0" err="1">
                <a:cs typeface="Calibri"/>
              </a:rPr>
              <a:t>Dr</a:t>
            </a:r>
            <a:r>
              <a:rPr lang="en-US" sz="2000" dirty="0">
                <a:cs typeface="Calibri"/>
              </a:rPr>
              <a:t> Kevin Palmer!!!</a:t>
            </a:r>
            <a:endParaRPr lang="en-US" sz="2000" dirty="0">
              <a:solidFill>
                <a:schemeClr val="tx1"/>
              </a:solidFill>
              <a:cs typeface="Calibri"/>
            </a:endParaRPr>
          </a:p>
        </p:txBody>
      </p:sp>
    </p:spTree>
    <p:extLst>
      <p:ext uri="{BB962C8B-B14F-4D97-AF65-F5344CB8AC3E}">
        <p14:creationId xmlns:p14="http://schemas.microsoft.com/office/powerpoint/2010/main" val="2996235683"/>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screenshot of a cell phone&#10;&#10;Description generated with very high confidence">
            <a:extLst>
              <a:ext uri="{FF2B5EF4-FFF2-40B4-BE49-F238E27FC236}">
                <a16:creationId xmlns:a16="http://schemas.microsoft.com/office/drawing/2014/main" xmlns="" id="{003C354D-AD2A-406A-8554-4A6D80A7DF71}"/>
              </a:ext>
            </a:extLst>
          </p:cNvPr>
          <p:cNvPicPr>
            <a:picLocks noChangeAspect="1"/>
          </p:cNvPicPr>
          <p:nvPr/>
        </p:nvPicPr>
        <p:blipFill>
          <a:blip r:embed="rId2"/>
          <a:stretch>
            <a:fillRect/>
          </a:stretch>
        </p:blipFill>
        <p:spPr>
          <a:xfrm>
            <a:off x="1463157" y="643467"/>
            <a:ext cx="9265685" cy="5571066"/>
          </a:xfrm>
          <a:prstGeom prst="rect">
            <a:avLst/>
          </a:prstGeom>
        </p:spPr>
      </p:pic>
    </p:spTree>
    <p:extLst>
      <p:ext uri="{BB962C8B-B14F-4D97-AF65-F5344CB8AC3E}">
        <p14:creationId xmlns:p14="http://schemas.microsoft.com/office/powerpoint/2010/main" val="30016254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xmlns="" id="{E4038E9B-3D86-40CE-9D33-FA3DBDF5D08F}"/>
              </a:ext>
            </a:extLst>
          </p:cNvPr>
          <p:cNvPicPr>
            <a:picLocks noChangeAspect="1"/>
          </p:cNvPicPr>
          <p:nvPr/>
        </p:nvPicPr>
        <p:blipFill>
          <a:blip r:embed="rId2"/>
          <a:stretch>
            <a:fillRect/>
          </a:stretch>
        </p:blipFill>
        <p:spPr>
          <a:xfrm>
            <a:off x="1306620" y="643467"/>
            <a:ext cx="9578759" cy="5571066"/>
          </a:xfrm>
          <a:prstGeom prst="rect">
            <a:avLst/>
          </a:prstGeom>
        </p:spPr>
      </p:pic>
    </p:spTree>
    <p:extLst>
      <p:ext uri="{BB962C8B-B14F-4D97-AF65-F5344CB8AC3E}">
        <p14:creationId xmlns:p14="http://schemas.microsoft.com/office/powerpoint/2010/main" val="32124960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61297260-415F-4137-89FE-71E0E430A01A}"/>
              </a:ext>
            </a:extLst>
          </p:cNvPr>
          <p:cNvSpPr txBox="1"/>
          <p:nvPr/>
        </p:nvSpPr>
        <p:spPr>
          <a:xfrm>
            <a:off x="742950" y="381000"/>
            <a:ext cx="10987192" cy="60016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a:ea typeface="ＭＳ Ｐゴシック"/>
              </a:rPr>
              <a:t>What do other countries do?</a:t>
            </a:r>
          </a:p>
          <a:p>
            <a:pPr marL="285750" indent="-285750">
              <a:buFont typeface="Arial"/>
              <a:buChar char="•"/>
            </a:pPr>
            <a:r>
              <a:rPr lang="en-GB" sz="2200" dirty="0">
                <a:latin typeface="Arial"/>
                <a:ea typeface="ＭＳ Ｐゴシック"/>
                <a:cs typeface="Arial"/>
              </a:rPr>
              <a:t>An accountability system where the school leads</a:t>
            </a:r>
          </a:p>
          <a:p>
            <a:pPr marL="285750" indent="-285750">
              <a:buFont typeface="Arial"/>
              <a:buChar char="•"/>
            </a:pPr>
            <a:r>
              <a:rPr lang="en-GB" sz="2200" dirty="0">
                <a:latin typeface="Arial"/>
                <a:ea typeface="ＭＳ Ｐゴシック"/>
                <a:cs typeface="Arial"/>
              </a:rPr>
              <a:t>Value added progression and attainment</a:t>
            </a:r>
          </a:p>
          <a:p>
            <a:pPr marL="285750" indent="-285750">
              <a:buFont typeface="Arial"/>
              <a:buChar char="•"/>
            </a:pPr>
            <a:r>
              <a:rPr lang="en-GB" sz="2200" dirty="0">
                <a:latin typeface="Arial"/>
                <a:ea typeface="ＭＳ Ｐゴシック"/>
                <a:cs typeface="Arial"/>
              </a:rPr>
              <a:t>Responsibility for accountability for schools to be local, led by self-aware schools</a:t>
            </a:r>
          </a:p>
          <a:p>
            <a:pPr marL="285750" indent="-285750">
              <a:buFont typeface="Arial"/>
              <a:buChar char="•"/>
            </a:pPr>
            <a:r>
              <a:rPr lang="en-GB" sz="2200" dirty="0">
                <a:latin typeface="Arial"/>
                <a:ea typeface="ＭＳ Ｐゴシック"/>
                <a:cs typeface="Arial"/>
              </a:rPr>
              <a:t>A system that guides teaching and learning and foster meaningful support for school improvements</a:t>
            </a:r>
          </a:p>
          <a:p>
            <a:pPr marL="285750" indent="-285750">
              <a:buFont typeface="Arial"/>
              <a:buChar char="•"/>
            </a:pPr>
            <a:r>
              <a:rPr lang="en-GB" sz="2200" dirty="0">
                <a:latin typeface="Arial"/>
                <a:ea typeface="ＭＳ Ｐゴシック"/>
                <a:cs typeface="Arial"/>
              </a:rPr>
              <a:t>Recognises overall school performance including the performance of vulnerable groups and on all students at key progression points</a:t>
            </a:r>
          </a:p>
          <a:p>
            <a:pPr marL="285750" indent="-285750">
              <a:buFont typeface="Arial"/>
              <a:buChar char="•"/>
            </a:pPr>
            <a:r>
              <a:rPr lang="en-GB" sz="2200" dirty="0">
                <a:latin typeface="Arial"/>
                <a:ea typeface="ＭＳ Ｐゴシック"/>
                <a:cs typeface="Arial"/>
              </a:rPr>
              <a:t>Professional system of accountability that creates incentives for all teachers to work hard and to constantly improve their professional competence </a:t>
            </a:r>
          </a:p>
          <a:p>
            <a:pPr marL="285750" indent="-285750">
              <a:buFont typeface="Arial"/>
              <a:buChar char="•"/>
            </a:pPr>
            <a:r>
              <a:rPr lang="en-GB" sz="2200" dirty="0">
                <a:latin typeface="Arial"/>
                <a:ea typeface="ＭＳ Ｐゴシック"/>
                <a:cs typeface="Arial"/>
              </a:rPr>
              <a:t>A culture in the school that works towards the constant improvement of practice, a culture in which each teacher would be accountable to the other for the quality of their work. </a:t>
            </a:r>
          </a:p>
          <a:p>
            <a:pPr marL="285750" indent="-285750">
              <a:buFont typeface="Arial"/>
              <a:buChar char="•"/>
            </a:pPr>
            <a:r>
              <a:rPr lang="en-GB" sz="2200" dirty="0">
                <a:latin typeface="Arial"/>
                <a:ea typeface="ＭＳ Ｐゴシック"/>
                <a:cs typeface="Arial"/>
              </a:rPr>
              <a:t>Public website publishes data about each school without a ranking system. No schools judged on standardised tests or student test scores alone. Inspection reports and recommendations published.</a:t>
            </a:r>
          </a:p>
          <a:p>
            <a:pPr marL="285750" indent="-285750">
              <a:buFont typeface="Arial"/>
              <a:buChar char="•"/>
            </a:pPr>
            <a:r>
              <a:rPr lang="en-GB" sz="2200" dirty="0">
                <a:latin typeface="Arial"/>
                <a:ea typeface="ＭＳ Ｐゴシック"/>
                <a:cs typeface="Arial"/>
              </a:rPr>
              <a:t>Self-evaluation is key and based on whole school offer</a:t>
            </a:r>
          </a:p>
        </p:txBody>
      </p:sp>
    </p:spTree>
    <p:extLst>
      <p:ext uri="{BB962C8B-B14F-4D97-AF65-F5344CB8AC3E}">
        <p14:creationId xmlns:p14="http://schemas.microsoft.com/office/powerpoint/2010/main" val="23644720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Priestly(</a:t>
            </a:r>
            <a:r>
              <a:rPr lang="en-US" dirty="0" err="1"/>
              <a:t>ish</a:t>
            </a:r>
            <a:r>
              <a:rPr lang="en-US" dirty="0"/>
              <a:t>) on Accountability Issue</a:t>
            </a:r>
            <a:r>
              <a:rPr lang="is-IS" dirty="0"/>
              <a:t>…</a:t>
            </a:r>
            <a:endParaRPr lang="is-IS" dirty="0">
              <a:cs typeface="Calibri Light"/>
            </a:endParaRP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US" i="1" dirty="0"/>
              <a:t>“If a bird has been in a cage for a decade and suddenly finds the door open, it should not be surprising if the bird does not wish to leave. The familiar is often more comfortable than the certainty of the unknown” (Eisner 1992, p. 617)</a:t>
            </a:r>
          </a:p>
          <a:p>
            <a:r>
              <a:rPr lang="en-US" dirty="0"/>
              <a:t>“The familiar in this case is the accountability demands – outcomes -driven curriculum development in the case of the primary school, and exam syllabi in the case of the secondary school – and the resulting performative cultures engendered by them” (Priestley 2016, </a:t>
            </a:r>
            <a:r>
              <a:rPr lang="en-US" dirty="0" err="1"/>
              <a:t>pg</a:t>
            </a:r>
            <a:r>
              <a:rPr lang="en-US" dirty="0"/>
              <a:t> 126)</a:t>
            </a:r>
          </a:p>
          <a:p>
            <a:r>
              <a:rPr lang="en-US" dirty="0"/>
              <a:t>“The wider accountability context has contributed to an environment within which speed in jumping the level hurdles has become the goal, overriding the need for consolidation and depth in learning as a sound foundation for further progress”. (Successful Futures, </a:t>
            </a:r>
            <a:r>
              <a:rPr lang="en-US" dirty="0" err="1"/>
              <a:t>pg</a:t>
            </a:r>
            <a:r>
              <a:rPr lang="en-US" dirty="0"/>
              <a:t> 52)</a:t>
            </a:r>
          </a:p>
          <a:p>
            <a:pPr marL="0" indent="0">
              <a:buNone/>
            </a:pPr>
            <a:endParaRPr lang="en-US" b="1" dirty="0"/>
          </a:p>
          <a:p>
            <a:endParaRPr lang="en-US" dirty="0"/>
          </a:p>
        </p:txBody>
      </p:sp>
    </p:spTree>
    <p:extLst>
      <p:ext uri="{BB962C8B-B14F-4D97-AF65-F5344CB8AC3E}">
        <p14:creationId xmlns:p14="http://schemas.microsoft.com/office/powerpoint/2010/main" val="159597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903253-454D-445C-A88F-9E04B6E97BDB}"/>
              </a:ext>
            </a:extLst>
          </p:cNvPr>
          <p:cNvSpPr>
            <a:spLocks noGrp="1"/>
          </p:cNvSpPr>
          <p:nvPr>
            <p:ph type="title"/>
          </p:nvPr>
        </p:nvSpPr>
        <p:spPr/>
        <p:txBody>
          <a:bodyPr/>
          <a:lstStyle/>
          <a:p>
            <a:endParaRPr lang="en-US"/>
          </a:p>
        </p:txBody>
      </p:sp>
      <p:pic>
        <p:nvPicPr>
          <p:cNvPr id="4" name="Picture 4" descr="A screenshot of a cell phone&#10;&#10;Description generated with very high confidence">
            <a:extLst>
              <a:ext uri="{FF2B5EF4-FFF2-40B4-BE49-F238E27FC236}">
                <a16:creationId xmlns:a16="http://schemas.microsoft.com/office/drawing/2014/main" xmlns="" id="{AE54C8BE-E00D-465D-8A3F-07FD4D1404F6}"/>
              </a:ext>
            </a:extLst>
          </p:cNvPr>
          <p:cNvPicPr>
            <a:picLocks noGrp="1" noChangeAspect="1"/>
          </p:cNvPicPr>
          <p:nvPr>
            <p:ph idx="1"/>
          </p:nvPr>
        </p:nvPicPr>
        <p:blipFill>
          <a:blip r:embed="rId2"/>
          <a:stretch>
            <a:fillRect/>
          </a:stretch>
        </p:blipFill>
        <p:spPr>
          <a:xfrm>
            <a:off x="134938" y="-193289"/>
            <a:ext cx="11938000" cy="7640252"/>
          </a:xfrm>
          <a:prstGeom prst="rect">
            <a:avLst/>
          </a:prstGeom>
        </p:spPr>
      </p:pic>
    </p:spTree>
    <p:extLst>
      <p:ext uri="{BB962C8B-B14F-4D97-AF65-F5344CB8AC3E}">
        <p14:creationId xmlns:p14="http://schemas.microsoft.com/office/powerpoint/2010/main" val="35379380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map&#10;&#10;Description generated with high confidence">
            <a:extLst>
              <a:ext uri="{FF2B5EF4-FFF2-40B4-BE49-F238E27FC236}">
                <a16:creationId xmlns:a16="http://schemas.microsoft.com/office/drawing/2014/main" xmlns="" id="{A5B9EB2B-1FE0-4EA1-8970-29954C8F5F51}"/>
              </a:ext>
            </a:extLst>
          </p:cNvPr>
          <p:cNvPicPr>
            <a:picLocks noChangeAspect="1"/>
          </p:cNvPicPr>
          <p:nvPr/>
        </p:nvPicPr>
        <p:blipFill>
          <a:blip r:embed="rId2"/>
          <a:stretch>
            <a:fillRect/>
          </a:stretch>
        </p:blipFill>
        <p:spPr>
          <a:xfrm>
            <a:off x="212725" y="155575"/>
            <a:ext cx="11774333" cy="6537325"/>
          </a:xfrm>
          <a:prstGeom prst="rect">
            <a:avLst/>
          </a:prstGeom>
        </p:spPr>
      </p:pic>
    </p:spTree>
    <p:extLst>
      <p:ext uri="{BB962C8B-B14F-4D97-AF65-F5344CB8AC3E}">
        <p14:creationId xmlns:p14="http://schemas.microsoft.com/office/powerpoint/2010/main" val="24081134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animal&#10;&#10;Description generated with high confidence">
            <a:extLst>
              <a:ext uri="{FF2B5EF4-FFF2-40B4-BE49-F238E27FC236}">
                <a16:creationId xmlns:a16="http://schemas.microsoft.com/office/drawing/2014/main" xmlns="" id="{EDB6FD94-B43D-4B73-A93D-D5BBBB53610F}"/>
              </a:ext>
            </a:extLst>
          </p:cNvPr>
          <p:cNvPicPr>
            <a:picLocks noChangeAspect="1"/>
          </p:cNvPicPr>
          <p:nvPr/>
        </p:nvPicPr>
        <p:blipFill>
          <a:blip r:embed="rId2"/>
          <a:stretch>
            <a:fillRect/>
          </a:stretch>
        </p:blipFill>
        <p:spPr>
          <a:xfrm>
            <a:off x="779463" y="427038"/>
            <a:ext cx="11448787" cy="6604000"/>
          </a:xfrm>
          <a:prstGeom prst="rect">
            <a:avLst/>
          </a:prstGeom>
        </p:spPr>
      </p:pic>
    </p:spTree>
    <p:extLst>
      <p:ext uri="{BB962C8B-B14F-4D97-AF65-F5344CB8AC3E}">
        <p14:creationId xmlns:p14="http://schemas.microsoft.com/office/powerpoint/2010/main" val="21972527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257" y="2987555"/>
            <a:ext cx="10515600" cy="1325563"/>
          </a:xfrm>
        </p:spPr>
        <p:txBody>
          <a:bodyPr>
            <a:normAutofit fontScale="90000"/>
          </a:bodyPr>
          <a:lstStyle/>
          <a:p>
            <a:r>
              <a:rPr lang="en-US" dirty="0"/>
              <a:t>Reflection on assignment; formative presentation of progress so far and peer critique. 2:45pm</a:t>
            </a:r>
            <a:r>
              <a:rPr lang="en-US" dirty="0">
                <a:cs typeface="Calibri Light"/>
              </a:rPr>
              <a:t> – 3:45pm</a:t>
            </a:r>
            <a:r>
              <a:rPr lang="en-US" dirty="0"/>
              <a:t/>
            </a:r>
            <a:br>
              <a:rPr lang="en-US" dirty="0"/>
            </a:br>
            <a:endParaRPr lang="en-US" dirty="0"/>
          </a:p>
        </p:txBody>
      </p:sp>
    </p:spTree>
    <p:extLst>
      <p:ext uri="{BB962C8B-B14F-4D97-AF65-F5344CB8AC3E}">
        <p14:creationId xmlns:p14="http://schemas.microsoft.com/office/powerpoint/2010/main" val="15401679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brief</a:t>
            </a:r>
          </a:p>
        </p:txBody>
      </p:sp>
      <p:sp>
        <p:nvSpPr>
          <p:cNvPr id="3" name="Rectangle 2"/>
          <p:cNvSpPr/>
          <p:nvPr/>
        </p:nvSpPr>
        <p:spPr>
          <a:xfrm>
            <a:off x="1007435" y="1772816"/>
            <a:ext cx="10945216" cy="3970318"/>
          </a:xfrm>
          <a:prstGeom prst="rect">
            <a:avLst/>
          </a:prstGeom>
        </p:spPr>
        <p:txBody>
          <a:bodyPr wrap="square">
            <a:spAutoFit/>
          </a:bodyPr>
          <a:lstStyle/>
          <a:p>
            <a:r>
              <a:rPr lang="en-GB" dirty="0"/>
              <a:t>Successful Futures marks a radical departure from the curriculum of the last century and provides an opportunity to build a new curriculum for Wales which is fit for the 21st Century and beyond.  </a:t>
            </a:r>
          </a:p>
          <a:p>
            <a:r>
              <a:rPr lang="en-GB" dirty="0"/>
              <a:t>The learning outcomes for this module will be assessed through a coursework portfolio (7,500 word equivalent) which should contain the following elements;</a:t>
            </a:r>
          </a:p>
          <a:p>
            <a:endParaRPr lang="en-GB" dirty="0"/>
          </a:p>
          <a:p>
            <a:r>
              <a:rPr lang="en-GB" dirty="0" err="1"/>
              <a:t>i</a:t>
            </a:r>
            <a:r>
              <a:rPr lang="en-GB" dirty="0"/>
              <a:t>. Literature survey including a critical analysis of old and new paradigms and consideration of national and international evidence on effective curriculum design and implementation.   </a:t>
            </a:r>
          </a:p>
          <a:p>
            <a:endParaRPr lang="en-GB" dirty="0"/>
          </a:p>
          <a:p>
            <a:r>
              <a:rPr lang="en-GB" dirty="0"/>
              <a:t>ii. Contextual study: critical reflection on the challenges and opportunities for implementation of Successful Futures.</a:t>
            </a:r>
          </a:p>
          <a:p>
            <a:endParaRPr lang="en-GB" dirty="0"/>
          </a:p>
          <a:p>
            <a:r>
              <a:rPr lang="en-GB" dirty="0"/>
              <a:t>iii. Complete a force field analysis of the reality of implementing Successful Futures in your setting leading to a detailed report to Governors including the challenges, risks and justification and recommendations to move forward.</a:t>
            </a:r>
          </a:p>
        </p:txBody>
      </p:sp>
    </p:spTree>
    <p:extLst>
      <p:ext uri="{BB962C8B-B14F-4D97-AF65-F5344CB8AC3E}">
        <p14:creationId xmlns:p14="http://schemas.microsoft.com/office/powerpoint/2010/main" val="21527045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Reflection on assignment</a:t>
            </a:r>
          </a:p>
        </p:txBody>
      </p:sp>
      <p:sp>
        <p:nvSpPr>
          <p:cNvPr id="4" name="Content Placeholder 3"/>
          <p:cNvSpPr>
            <a:spLocks noGrp="1"/>
          </p:cNvSpPr>
          <p:nvPr>
            <p:ph idx="1"/>
          </p:nvPr>
        </p:nvSpPr>
        <p:spPr/>
        <p:txBody>
          <a:bodyPr/>
          <a:lstStyle/>
          <a:p>
            <a:r>
              <a:rPr lang="en-GB" dirty="0"/>
              <a:t>Formative presentation of progress so far and peer critique.</a:t>
            </a:r>
          </a:p>
          <a:p>
            <a:pPr marL="0" indent="0">
              <a:buNone/>
            </a:pPr>
            <a:endParaRPr lang="en-GB" dirty="0"/>
          </a:p>
          <a:p>
            <a:r>
              <a:rPr lang="en-GB" i="1" dirty="0"/>
              <a:t>In the assignment submission you are strongly advised to include reflection on insight gained from colleagues at this session</a:t>
            </a:r>
            <a:r>
              <a:rPr lang="en-GB" dirty="0"/>
              <a:t>.</a:t>
            </a:r>
          </a:p>
        </p:txBody>
      </p:sp>
    </p:spTree>
    <p:extLst>
      <p:ext uri="{BB962C8B-B14F-4D97-AF65-F5344CB8AC3E}">
        <p14:creationId xmlns:p14="http://schemas.microsoft.com/office/powerpoint/2010/main" val="10596567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57680" y="780176"/>
            <a:ext cx="10310069" cy="5078313"/>
          </a:xfrm>
          <a:prstGeom prst="rect">
            <a:avLst/>
          </a:prstGeom>
        </p:spPr>
        <p:txBody>
          <a:bodyPr wrap="square">
            <a:spAutoFit/>
          </a:bodyPr>
          <a:lstStyle/>
          <a:p>
            <a:r>
              <a:rPr lang="en-GB" dirty="0"/>
              <a:t>It is also clear having considered the progress made by the pedagogical approach adopted by School S, that Donaldson’s promotion of ‘child centred learning’ is in fact substantiated as teaching professionals across the world ultimately aim to foster democratic citizens who take ownership of their own decisions within the context of their classrooms. As a result of placing children at the heart of learning experiences, learners feel empowered and acknowledged as the choices and ideas they have, have a direct and visible impact upon the academic world that surrounds them. </a:t>
            </a:r>
          </a:p>
          <a:p>
            <a:r>
              <a:rPr lang="en-GB" dirty="0"/>
              <a:t>When considering a more local school example, School G, it is suggested that the introduction of Rights Respecting Schools has directly impacted upon pupil engagement and academic progress. By introducing a whole school pedagogical approach which encourages children to acknowledge their rights as a child and understand that their views should not only structure but also enhance their personal learning experiences, School G has noticed an improvement in attendance, national test results and CSI performance on a whole school </a:t>
            </a:r>
            <a:r>
              <a:rPr lang="en-GB"/>
              <a:t>level.</a:t>
            </a:r>
          </a:p>
          <a:p>
            <a:r>
              <a:rPr lang="en-GB"/>
              <a:t> </a:t>
            </a:r>
            <a:r>
              <a:rPr lang="en-GB" dirty="0"/>
              <a:t>In addition, School C has also been tasked by the Welsh government to develop an approach to Donaldson’s suggested ways of learning in KS2 which displays teachers as facilitators of learning rather than directors of it. By placing pupils at the heart of the learning experiences and encouraging them to complete Foundation Phase (2008) style activities in all academic areas, School C has developed an ethos which not only promotes a growth mindset but also thrives upon the independent innovation of its pupils – both of which lay at the heart of Donaldson’s (2015) recommendations.</a:t>
            </a:r>
          </a:p>
        </p:txBody>
      </p:sp>
    </p:spTree>
    <p:extLst>
      <p:ext uri="{BB962C8B-B14F-4D97-AF65-F5344CB8AC3E}">
        <p14:creationId xmlns:p14="http://schemas.microsoft.com/office/powerpoint/2010/main" val="35825311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6720" y="358842"/>
            <a:ext cx="10991889" cy="6166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48897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1448" y="1300294"/>
            <a:ext cx="10129121" cy="5201174"/>
          </a:xfrm>
        </p:spPr>
        <p:txBody>
          <a:bodyPr>
            <a:normAutofit fontScale="40000" lnSpcReduction="20000"/>
          </a:bodyPr>
          <a:lstStyle/>
          <a:p>
            <a:pPr marL="342900" lvl="0" indent="-342900">
              <a:lnSpc>
                <a:spcPct val="115000"/>
              </a:lnSpc>
              <a:spcAft>
                <a:spcPts val="0"/>
              </a:spcAft>
              <a:buFont typeface="Symbol"/>
              <a:buChar char=""/>
            </a:pPr>
            <a:r>
              <a:rPr lang="en-GB" sz="4200" dirty="0">
                <a:latin typeface="Calibri"/>
                <a:ea typeface="Calibri"/>
                <a:cs typeface="Times New Roman"/>
              </a:rPr>
              <a:t>Assignment hard copy Lesley Morgan April 17</a:t>
            </a:r>
            <a:r>
              <a:rPr lang="en-GB" sz="4200" baseline="30000" dirty="0">
                <a:latin typeface="Calibri"/>
                <a:ea typeface="Calibri"/>
                <a:cs typeface="Times New Roman"/>
              </a:rPr>
              <a:t>th</a:t>
            </a:r>
            <a:r>
              <a:rPr lang="en-GB" sz="4200" dirty="0">
                <a:latin typeface="Calibri"/>
                <a:ea typeface="Calibri"/>
                <a:cs typeface="Times New Roman"/>
              </a:rPr>
              <a:t> 2018 before noon, also e-copy through Turnitin (don’t put in reference list) also practice submission via Turnitin (similarity scores)</a:t>
            </a:r>
          </a:p>
          <a:p>
            <a:pPr marL="0" indent="0">
              <a:buNone/>
            </a:pPr>
            <a:r>
              <a:rPr lang="en-GB" sz="4200" dirty="0"/>
              <a:t>Lesley Morgan </a:t>
            </a:r>
          </a:p>
          <a:p>
            <a:pPr marL="0" indent="0">
              <a:buNone/>
            </a:pPr>
            <a:r>
              <a:rPr lang="en-GB" sz="4200" dirty="0"/>
              <a:t>School of continuing Professional Learning and Development </a:t>
            </a:r>
          </a:p>
          <a:p>
            <a:pPr marL="0" indent="0">
              <a:buNone/>
            </a:pPr>
            <a:r>
              <a:rPr lang="en-GB" sz="4200" dirty="0"/>
              <a:t>UWTSD </a:t>
            </a:r>
          </a:p>
          <a:p>
            <a:pPr marL="0" indent="0">
              <a:buNone/>
            </a:pPr>
            <a:r>
              <a:rPr lang="en-GB" sz="4200" dirty="0"/>
              <a:t>Townhill Campus </a:t>
            </a:r>
          </a:p>
          <a:p>
            <a:pPr marL="0" indent="0">
              <a:buNone/>
            </a:pPr>
            <a:r>
              <a:rPr lang="en-GB" sz="4200" dirty="0"/>
              <a:t>Swansea </a:t>
            </a:r>
          </a:p>
          <a:p>
            <a:pPr marL="0" indent="0">
              <a:buNone/>
            </a:pPr>
            <a:r>
              <a:rPr lang="en-GB" sz="4200" dirty="0"/>
              <a:t>SA20UT </a:t>
            </a:r>
            <a:endParaRPr lang="en-GB" sz="4200" dirty="0">
              <a:latin typeface="Calibri"/>
              <a:ea typeface="Calibri"/>
              <a:cs typeface="Times New Roman"/>
            </a:endParaRPr>
          </a:p>
          <a:p>
            <a:pPr marL="342900" lvl="0" indent="-342900">
              <a:lnSpc>
                <a:spcPct val="115000"/>
              </a:lnSpc>
              <a:spcAft>
                <a:spcPts val="0"/>
              </a:spcAft>
              <a:buFont typeface="Symbol"/>
              <a:buChar char=""/>
            </a:pPr>
            <a:r>
              <a:rPr lang="en-GB" sz="4200" dirty="0">
                <a:latin typeface="Calibri"/>
                <a:ea typeface="Calibri"/>
                <a:cs typeface="Times New Roman"/>
              </a:rPr>
              <a:t>Your personal evaluation will be online and needs completion</a:t>
            </a:r>
          </a:p>
          <a:p>
            <a:pPr marL="342900" lvl="0" indent="-342900">
              <a:lnSpc>
                <a:spcPct val="115000"/>
              </a:lnSpc>
              <a:spcAft>
                <a:spcPts val="0"/>
              </a:spcAft>
              <a:buFont typeface="Symbol"/>
              <a:buChar char=""/>
            </a:pPr>
            <a:r>
              <a:rPr lang="en-GB" sz="4200" dirty="0">
                <a:latin typeface="Calibri"/>
                <a:ea typeface="Calibri"/>
                <a:cs typeface="Times New Roman"/>
              </a:rPr>
              <a:t>Hand in folder (bound) if come in a poly pocket it will be returned</a:t>
            </a:r>
          </a:p>
          <a:p>
            <a:pPr marL="342900" lvl="0" indent="-342900">
              <a:lnSpc>
                <a:spcPct val="115000"/>
              </a:lnSpc>
              <a:spcAft>
                <a:spcPts val="0"/>
              </a:spcAft>
              <a:buFont typeface="Symbol"/>
              <a:buChar char=""/>
            </a:pPr>
            <a:r>
              <a:rPr lang="en-GB" sz="4200" dirty="0">
                <a:latin typeface="Calibri"/>
                <a:ea typeface="Calibri"/>
                <a:cs typeface="Times New Roman"/>
              </a:rPr>
              <a:t>Appendices –only in if relevant and nor too long</a:t>
            </a:r>
          </a:p>
          <a:p>
            <a:pPr marL="342900" lvl="0" indent="-342900">
              <a:lnSpc>
                <a:spcPct val="115000"/>
              </a:lnSpc>
              <a:spcAft>
                <a:spcPts val="0"/>
              </a:spcAft>
              <a:buFont typeface="Symbol"/>
              <a:buChar char=""/>
            </a:pPr>
            <a:r>
              <a:rPr lang="en-GB" sz="4200" dirty="0">
                <a:latin typeface="Calibri"/>
                <a:ea typeface="Calibri"/>
                <a:cs typeface="Times New Roman"/>
              </a:rPr>
              <a:t>Force field analysis sheet, if you critique others force field analysis you can put it into assignment</a:t>
            </a:r>
          </a:p>
          <a:p>
            <a:pPr marL="342900" lvl="0" indent="-342900">
              <a:lnSpc>
                <a:spcPct val="115000"/>
              </a:lnSpc>
              <a:spcAft>
                <a:spcPts val="0"/>
              </a:spcAft>
              <a:buFont typeface="Symbol"/>
              <a:buChar char=""/>
            </a:pPr>
            <a:r>
              <a:rPr lang="en-GB" sz="4200" dirty="0">
                <a:latin typeface="Calibri"/>
                <a:ea typeface="Calibri"/>
                <a:cs typeface="Times New Roman"/>
              </a:rPr>
              <a:t>Use back sheet of handbook as front cover</a:t>
            </a:r>
          </a:p>
          <a:p>
            <a:pPr marL="342900" lvl="0" indent="-342900">
              <a:lnSpc>
                <a:spcPct val="115000"/>
              </a:lnSpc>
              <a:spcAft>
                <a:spcPts val="0"/>
              </a:spcAft>
              <a:buFont typeface="Symbol"/>
              <a:buChar char=""/>
            </a:pPr>
            <a:r>
              <a:rPr lang="en-GB" sz="4200" dirty="0">
                <a:latin typeface="Calibri"/>
                <a:ea typeface="Calibri"/>
                <a:cs typeface="Times New Roman"/>
              </a:rPr>
              <a:t>The portfolio is marked as a whole 100% (not split into sections)</a:t>
            </a:r>
          </a:p>
          <a:p>
            <a:pPr marL="342900" lvl="0" indent="-342900">
              <a:lnSpc>
                <a:spcPct val="115000"/>
              </a:lnSpc>
              <a:spcAft>
                <a:spcPts val="1000"/>
              </a:spcAft>
              <a:buFont typeface="Symbol"/>
              <a:buChar char=""/>
            </a:pPr>
            <a:r>
              <a:rPr lang="en-GB" sz="4200" dirty="0">
                <a:latin typeface="Calibri"/>
                <a:ea typeface="Calibri"/>
                <a:cs typeface="Times New Roman"/>
              </a:rPr>
              <a:t>The portfolio will need to be put into one word document for Turnitin</a:t>
            </a:r>
          </a:p>
          <a:p>
            <a:endParaRPr lang="en-GB" dirty="0"/>
          </a:p>
        </p:txBody>
      </p:sp>
      <p:sp>
        <p:nvSpPr>
          <p:cNvPr id="3" name="Title 2"/>
          <p:cNvSpPr>
            <a:spLocks noGrp="1"/>
          </p:cNvSpPr>
          <p:nvPr>
            <p:ph type="title"/>
          </p:nvPr>
        </p:nvSpPr>
        <p:spPr/>
        <p:txBody>
          <a:bodyPr/>
          <a:lstStyle/>
          <a:p>
            <a:r>
              <a:rPr lang="en-GB" dirty="0"/>
              <a:t>Assignment</a:t>
            </a:r>
          </a:p>
        </p:txBody>
      </p:sp>
    </p:spTree>
    <p:extLst>
      <p:ext uri="{BB962C8B-B14F-4D97-AF65-F5344CB8AC3E}">
        <p14:creationId xmlns:p14="http://schemas.microsoft.com/office/powerpoint/2010/main" val="37017042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pPr marL="342900" lvl="0" indent="-342900">
              <a:lnSpc>
                <a:spcPct val="115000"/>
              </a:lnSpc>
              <a:spcAft>
                <a:spcPts val="0"/>
              </a:spcAft>
              <a:buFont typeface="Symbol"/>
              <a:buChar char=""/>
            </a:pPr>
            <a:r>
              <a:rPr lang="en-GB" dirty="0">
                <a:ea typeface="Calibri"/>
                <a:cs typeface="Times New Roman"/>
              </a:rPr>
              <a:t>Literature – must have critical reflection not just descriptive</a:t>
            </a:r>
          </a:p>
          <a:p>
            <a:pPr marL="342900" lvl="0" indent="-342900">
              <a:lnSpc>
                <a:spcPct val="115000"/>
              </a:lnSpc>
              <a:spcAft>
                <a:spcPts val="0"/>
              </a:spcAft>
              <a:buFont typeface="Symbol"/>
              <a:buChar char=""/>
            </a:pPr>
            <a:r>
              <a:rPr lang="en-GB" dirty="0">
                <a:ea typeface="Calibri"/>
                <a:cs typeface="Times New Roman"/>
              </a:rPr>
              <a:t>Not bibliography, just references – only if referred to</a:t>
            </a:r>
          </a:p>
          <a:p>
            <a:pPr marL="342900" lvl="0" indent="-342900">
              <a:lnSpc>
                <a:spcPct val="115000"/>
              </a:lnSpc>
              <a:spcAft>
                <a:spcPts val="0"/>
              </a:spcAft>
              <a:buFont typeface="Symbol"/>
              <a:buChar char=""/>
            </a:pPr>
            <a:r>
              <a:rPr lang="en-GB" dirty="0">
                <a:ea typeface="Calibri"/>
                <a:cs typeface="Times New Roman"/>
              </a:rPr>
              <a:t>Harvard referencing must be used</a:t>
            </a:r>
          </a:p>
          <a:p>
            <a:pPr marL="342900" lvl="0" indent="-342900">
              <a:lnSpc>
                <a:spcPct val="115000"/>
              </a:lnSpc>
              <a:spcAft>
                <a:spcPts val="0"/>
              </a:spcAft>
              <a:buFont typeface="Symbol"/>
              <a:buChar char=""/>
            </a:pPr>
            <a:r>
              <a:rPr lang="en-GB" dirty="0">
                <a:ea typeface="Calibri"/>
                <a:cs typeface="Times New Roman"/>
              </a:rPr>
              <a:t>Key documentation not just ‘Successful Futures’- go wider and be current</a:t>
            </a:r>
          </a:p>
          <a:p>
            <a:pPr marL="342900" lvl="0" indent="-342900">
              <a:lnSpc>
                <a:spcPct val="115000"/>
              </a:lnSpc>
              <a:spcAft>
                <a:spcPts val="0"/>
              </a:spcAft>
              <a:buFont typeface="Symbol"/>
              <a:buChar char=""/>
            </a:pPr>
            <a:r>
              <a:rPr lang="en-GB" dirty="0">
                <a:ea typeface="Calibri"/>
                <a:cs typeface="Times New Roman"/>
              </a:rPr>
              <a:t>Use mark scheme ( same as assessment criteria)</a:t>
            </a:r>
          </a:p>
          <a:p>
            <a:pPr marL="342900" lvl="0" indent="-342900">
              <a:lnSpc>
                <a:spcPct val="115000"/>
              </a:lnSpc>
              <a:spcAft>
                <a:spcPts val="0"/>
              </a:spcAft>
              <a:buFont typeface="Symbol"/>
              <a:buChar char=""/>
            </a:pPr>
            <a:r>
              <a:rPr lang="en-GB" dirty="0">
                <a:ea typeface="Calibri"/>
                <a:cs typeface="Times New Roman"/>
              </a:rPr>
              <a:t>Don’t get bogged down in word count for each section of the portfolio, it’s up to you, total 7500 words.</a:t>
            </a:r>
          </a:p>
          <a:p>
            <a:pPr marL="342900" lvl="0" indent="-342900">
              <a:lnSpc>
                <a:spcPct val="115000"/>
              </a:lnSpc>
              <a:spcAft>
                <a:spcPts val="0"/>
              </a:spcAft>
              <a:buFont typeface="Symbol"/>
              <a:buChar char=""/>
            </a:pPr>
            <a:r>
              <a:rPr lang="en-GB" dirty="0">
                <a:ea typeface="Calibri"/>
                <a:cs typeface="Times New Roman"/>
              </a:rPr>
              <a:t>Worth 30 level 7 credits (Masters is 4 modules and dissertation)</a:t>
            </a:r>
          </a:p>
          <a:p>
            <a:pPr marL="342900" lvl="0" indent="-342900">
              <a:lnSpc>
                <a:spcPct val="115000"/>
              </a:lnSpc>
              <a:spcAft>
                <a:spcPts val="0"/>
              </a:spcAft>
              <a:buFont typeface="Symbol"/>
              <a:buChar char=""/>
            </a:pPr>
            <a:r>
              <a:rPr lang="en-GB" dirty="0">
                <a:ea typeface="Calibri"/>
                <a:cs typeface="Times New Roman"/>
              </a:rPr>
              <a:t>If you are not enrolled , don’t do the assignment</a:t>
            </a:r>
          </a:p>
          <a:p>
            <a:endParaRPr lang="en-GB" dirty="0"/>
          </a:p>
        </p:txBody>
      </p:sp>
    </p:spTree>
    <p:extLst>
      <p:ext uri="{BB962C8B-B14F-4D97-AF65-F5344CB8AC3E}">
        <p14:creationId xmlns:p14="http://schemas.microsoft.com/office/powerpoint/2010/main" val="4386082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606" t="16842" r="5921"/>
          <a:stretch/>
        </p:blipFill>
        <p:spPr bwMode="auto">
          <a:xfrm>
            <a:off x="360948" y="240630"/>
            <a:ext cx="11349790" cy="5768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8893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15235</TotalTime>
  <Words>3991</Words>
  <Application>Microsoft Office PowerPoint</Application>
  <PresentationFormat>Custom</PresentationFormat>
  <Paragraphs>267</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PowerPoint Presentation</vt:lpstr>
      <vt:lpstr>Session Outline</vt:lpstr>
      <vt:lpstr>Learning Visit Presentations (9am – 10:30 am)</vt:lpstr>
      <vt:lpstr>Workshop 1: What are the Challenges and Opportunities presented by the ‘new’ Curriculum? (10:45am – 12:30pm)</vt:lpstr>
      <vt:lpstr>What is important for young people to learn in school?</vt:lpstr>
      <vt:lpstr>The CCR Curriculum Model</vt:lpstr>
      <vt:lpstr>Opportunities and Challenges for Wales</vt:lpstr>
      <vt:lpstr>PowerPoint Presentation</vt:lpstr>
      <vt:lpstr>Michael Young’s 3 futures…</vt:lpstr>
      <vt:lpstr>PowerPoint Presentation</vt:lpstr>
      <vt:lpstr>Challenge (or Opportunity?) 8 – New ‘interdisciplinary’ knowledge areas…</vt:lpstr>
      <vt:lpstr>The Curriculum Integration/Interdisciplinary learning problem (or more accurately – its interpretation)? (Challenge 9)</vt:lpstr>
      <vt:lpstr>Beane (1995) argues that… </vt:lpstr>
      <vt:lpstr>PowerPoint Presentation</vt:lpstr>
      <vt:lpstr>For Beane (1995) an integrated curriculum…</vt:lpstr>
      <vt:lpstr>Challenge 10:- Assessment (and qualifications)</vt:lpstr>
      <vt:lpstr>The Assessment Problem?</vt:lpstr>
      <vt:lpstr>PowerPoint Presentation</vt:lpstr>
      <vt:lpstr>PowerPoint Presentation</vt:lpstr>
      <vt:lpstr>PowerPoint Presentation</vt:lpstr>
      <vt:lpstr>To summarise…</vt:lpstr>
      <vt:lpstr>Task – Use What Matters and Narratives to build a curriculum model for Wales</vt:lpstr>
      <vt:lpstr>Task: -</vt:lpstr>
      <vt:lpstr>LUNCH</vt:lpstr>
      <vt:lpstr>The Professional Learning Model</vt:lpstr>
      <vt:lpstr>Priestley (2016) suggests some solutions…but first, some issues</vt:lpstr>
      <vt:lpstr>Priestley’s suggestions for the meso-level (Consortia/LA)</vt:lpstr>
      <vt:lpstr>Task (20 minutes)</vt:lpstr>
      <vt:lpstr>The accountability question... </vt:lpstr>
      <vt:lpstr>Accountability...currently.</vt:lpstr>
      <vt:lpstr>A brave new world?</vt:lpstr>
      <vt:lpstr>What does Graham Donaldson's report say?</vt:lpstr>
      <vt:lpstr>What noises are coming from Cathays Park?</vt:lpstr>
      <vt:lpstr>PowerPoint Presentation</vt:lpstr>
      <vt:lpstr>PowerPoint Presentation</vt:lpstr>
      <vt:lpstr>PowerPoint Presentation</vt:lpstr>
      <vt:lpstr>Priestly(ish) on Accountability Issue…</vt:lpstr>
      <vt:lpstr>PowerPoint Presentation</vt:lpstr>
      <vt:lpstr>PowerPoint Presentation</vt:lpstr>
      <vt:lpstr>PowerPoint Presentation</vt:lpstr>
      <vt:lpstr>Reflection on assignment; formative presentation of progress so far and peer critique. 2:45pm – 3:45pm </vt:lpstr>
      <vt:lpstr>Assignment brief</vt:lpstr>
      <vt:lpstr>Reflection on assignment</vt:lpstr>
      <vt:lpstr>PowerPoint Presentation</vt:lpstr>
      <vt:lpstr>PowerPoint Presentation</vt:lpstr>
      <vt:lpstr>Assignment</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PG Cert:- Day 4</dc:title>
  <dc:creator>James Kent</dc:creator>
  <cp:lastModifiedBy>Jim Statts</cp:lastModifiedBy>
  <cp:revision>240</cp:revision>
  <dcterms:created xsi:type="dcterms:W3CDTF">2017-01-11T14:20:39Z</dcterms:created>
  <dcterms:modified xsi:type="dcterms:W3CDTF">2018-02-16T15:40:42Z</dcterms:modified>
</cp:coreProperties>
</file>