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9" r:id="rId1"/>
  </p:sldMasterIdLst>
  <p:notesMasterIdLst>
    <p:notesMasterId r:id="rId9"/>
  </p:notesMasterIdLst>
  <p:sldIdLst>
    <p:sldId id="256" r:id="rId2"/>
    <p:sldId id="258" r:id="rId3"/>
    <p:sldId id="260" r:id="rId4"/>
    <p:sldId id="261" r:id="rId5"/>
    <p:sldId id="262" r:id="rId6"/>
    <p:sldId id="263" r:id="rId7"/>
    <p:sldId id="259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0D28F25-AB9D-224A-B229-10785FB1818F}" v="248" dt="2021-05-17T11:37:09.25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43"/>
  </p:normalViewPr>
  <p:slideViewPr>
    <p:cSldViewPr snapToGrid="0" snapToObjects="1">
      <p:cViewPr>
        <p:scale>
          <a:sx n="108" d="100"/>
          <a:sy n="108" d="100"/>
        </p:scale>
        <p:origin x="736" y="1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7C4A138-6FC8-4861-9F27-26813E0ABE50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75F2068-75CB-4D34-A4E5-901C4FE1E00B}">
      <dgm:prSet/>
      <dgm:spPr/>
      <dgm:t>
        <a:bodyPr/>
        <a:lstStyle/>
        <a:p>
          <a:r>
            <a:rPr lang="en-US"/>
            <a:t>Replacing the original taxi</a:t>
          </a:r>
        </a:p>
      </dgm:t>
    </dgm:pt>
    <dgm:pt modelId="{D18217DB-46A8-4C75-80ED-55D82DA12CA7}" type="parTrans" cxnId="{438ACC45-C638-4270-84C5-B9B156260047}">
      <dgm:prSet/>
      <dgm:spPr/>
      <dgm:t>
        <a:bodyPr/>
        <a:lstStyle/>
        <a:p>
          <a:endParaRPr lang="en-US"/>
        </a:p>
      </dgm:t>
    </dgm:pt>
    <dgm:pt modelId="{1D7A5F8C-D737-4E37-8B30-7CE79AE95E8D}" type="sibTrans" cxnId="{438ACC45-C638-4270-84C5-B9B156260047}">
      <dgm:prSet/>
      <dgm:spPr/>
      <dgm:t>
        <a:bodyPr/>
        <a:lstStyle/>
        <a:p>
          <a:endParaRPr lang="en-US"/>
        </a:p>
      </dgm:t>
    </dgm:pt>
    <dgm:pt modelId="{D6B77509-54ED-4091-9C43-9D27374D2A48}">
      <dgm:prSet/>
      <dgm:spPr/>
      <dgm:t>
        <a:bodyPr/>
        <a:lstStyle/>
        <a:p>
          <a:r>
            <a:rPr lang="en-US"/>
            <a:t>Competitive</a:t>
          </a:r>
        </a:p>
      </dgm:t>
    </dgm:pt>
    <dgm:pt modelId="{32AC1861-5CE3-4763-B652-216EF64115FD}" type="parTrans" cxnId="{4ED0618D-2C35-4A2D-8DDE-51FD22DEE1B2}">
      <dgm:prSet/>
      <dgm:spPr/>
      <dgm:t>
        <a:bodyPr/>
        <a:lstStyle/>
        <a:p>
          <a:endParaRPr lang="en-US"/>
        </a:p>
      </dgm:t>
    </dgm:pt>
    <dgm:pt modelId="{4D3926B7-0E8B-4E34-8471-EDC9AD6C7926}" type="sibTrans" cxnId="{4ED0618D-2C35-4A2D-8DDE-51FD22DEE1B2}">
      <dgm:prSet/>
      <dgm:spPr/>
      <dgm:t>
        <a:bodyPr/>
        <a:lstStyle/>
        <a:p>
          <a:endParaRPr lang="en-US"/>
        </a:p>
      </dgm:t>
    </dgm:pt>
    <dgm:pt modelId="{2B52A4AC-F968-4B15-8D35-42EDAB97DEA9}">
      <dgm:prSet/>
      <dgm:spPr/>
      <dgm:t>
        <a:bodyPr/>
        <a:lstStyle/>
        <a:p>
          <a:r>
            <a:rPr lang="en-US"/>
            <a:t>Complications</a:t>
          </a:r>
        </a:p>
      </dgm:t>
    </dgm:pt>
    <dgm:pt modelId="{58593B91-84EE-476B-8DDF-09973943E9B4}" type="parTrans" cxnId="{5137DDD4-9247-4E89-9812-D448906BF937}">
      <dgm:prSet/>
      <dgm:spPr/>
      <dgm:t>
        <a:bodyPr/>
        <a:lstStyle/>
        <a:p>
          <a:endParaRPr lang="en-US"/>
        </a:p>
      </dgm:t>
    </dgm:pt>
    <dgm:pt modelId="{05B3A482-E8A0-4D9C-A0F3-9B49107BB71E}" type="sibTrans" cxnId="{5137DDD4-9247-4E89-9812-D448906BF937}">
      <dgm:prSet/>
      <dgm:spPr/>
      <dgm:t>
        <a:bodyPr/>
        <a:lstStyle/>
        <a:p>
          <a:endParaRPr lang="en-US"/>
        </a:p>
      </dgm:t>
    </dgm:pt>
    <dgm:pt modelId="{96FA7ED3-59F1-344C-865D-50D5EA6DE518}" type="pres">
      <dgm:prSet presAssocID="{C7C4A138-6FC8-4861-9F27-26813E0ABE5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78C0774-235F-D443-82F2-7C82AF8B5D21}" type="pres">
      <dgm:prSet presAssocID="{975F2068-75CB-4D34-A4E5-901C4FE1E00B}" presName="hierRoot1" presStyleCnt="0"/>
      <dgm:spPr/>
    </dgm:pt>
    <dgm:pt modelId="{FB2AE97E-0F21-2644-9912-D421C1DB8615}" type="pres">
      <dgm:prSet presAssocID="{975F2068-75CB-4D34-A4E5-901C4FE1E00B}" presName="composite" presStyleCnt="0"/>
      <dgm:spPr/>
    </dgm:pt>
    <dgm:pt modelId="{935F059A-D2B7-FE40-BEA7-F73433190B5A}" type="pres">
      <dgm:prSet presAssocID="{975F2068-75CB-4D34-A4E5-901C4FE1E00B}" presName="background" presStyleLbl="node0" presStyleIdx="0" presStyleCnt="3"/>
      <dgm:spPr/>
    </dgm:pt>
    <dgm:pt modelId="{DA0F9897-FF48-E340-A6C2-D6C426D65E60}" type="pres">
      <dgm:prSet presAssocID="{975F2068-75CB-4D34-A4E5-901C4FE1E00B}" presName="text" presStyleLbl="fgAcc0" presStyleIdx="0" presStyleCnt="3">
        <dgm:presLayoutVars>
          <dgm:chPref val="3"/>
        </dgm:presLayoutVars>
      </dgm:prSet>
      <dgm:spPr/>
    </dgm:pt>
    <dgm:pt modelId="{7C577488-A021-314F-A1D4-43D0BAE7C3A9}" type="pres">
      <dgm:prSet presAssocID="{975F2068-75CB-4D34-A4E5-901C4FE1E00B}" presName="hierChild2" presStyleCnt="0"/>
      <dgm:spPr/>
    </dgm:pt>
    <dgm:pt modelId="{0698825F-2E27-5541-9B4B-234F5C35E29A}" type="pres">
      <dgm:prSet presAssocID="{D6B77509-54ED-4091-9C43-9D27374D2A48}" presName="hierRoot1" presStyleCnt="0"/>
      <dgm:spPr/>
    </dgm:pt>
    <dgm:pt modelId="{980265A0-1225-BD49-A8C1-9A9C7ABCE506}" type="pres">
      <dgm:prSet presAssocID="{D6B77509-54ED-4091-9C43-9D27374D2A48}" presName="composite" presStyleCnt="0"/>
      <dgm:spPr/>
    </dgm:pt>
    <dgm:pt modelId="{4FB983EC-F542-634C-8C6B-A22178AF2958}" type="pres">
      <dgm:prSet presAssocID="{D6B77509-54ED-4091-9C43-9D27374D2A48}" presName="background" presStyleLbl="node0" presStyleIdx="1" presStyleCnt="3"/>
      <dgm:spPr/>
    </dgm:pt>
    <dgm:pt modelId="{BCF36F35-C005-944B-A7E5-A9F607E4D83B}" type="pres">
      <dgm:prSet presAssocID="{D6B77509-54ED-4091-9C43-9D27374D2A48}" presName="text" presStyleLbl="fgAcc0" presStyleIdx="1" presStyleCnt="3">
        <dgm:presLayoutVars>
          <dgm:chPref val="3"/>
        </dgm:presLayoutVars>
      </dgm:prSet>
      <dgm:spPr/>
    </dgm:pt>
    <dgm:pt modelId="{F7CDD158-4EC1-B042-A6EA-32CBA6AE1FD4}" type="pres">
      <dgm:prSet presAssocID="{D6B77509-54ED-4091-9C43-9D27374D2A48}" presName="hierChild2" presStyleCnt="0"/>
      <dgm:spPr/>
    </dgm:pt>
    <dgm:pt modelId="{FCBCAFE3-AAC7-3A40-BFED-BE1E7662CBD9}" type="pres">
      <dgm:prSet presAssocID="{2B52A4AC-F968-4B15-8D35-42EDAB97DEA9}" presName="hierRoot1" presStyleCnt="0"/>
      <dgm:spPr/>
    </dgm:pt>
    <dgm:pt modelId="{330FDE05-A2CF-6344-A52C-A99AAFF21EF2}" type="pres">
      <dgm:prSet presAssocID="{2B52A4AC-F968-4B15-8D35-42EDAB97DEA9}" presName="composite" presStyleCnt="0"/>
      <dgm:spPr/>
    </dgm:pt>
    <dgm:pt modelId="{44243609-95A8-3E45-823D-B0C6632FA6A0}" type="pres">
      <dgm:prSet presAssocID="{2B52A4AC-F968-4B15-8D35-42EDAB97DEA9}" presName="background" presStyleLbl="node0" presStyleIdx="2" presStyleCnt="3"/>
      <dgm:spPr/>
    </dgm:pt>
    <dgm:pt modelId="{A5471B2C-4644-434D-8D7E-79E49C35E59B}" type="pres">
      <dgm:prSet presAssocID="{2B52A4AC-F968-4B15-8D35-42EDAB97DEA9}" presName="text" presStyleLbl="fgAcc0" presStyleIdx="2" presStyleCnt="3">
        <dgm:presLayoutVars>
          <dgm:chPref val="3"/>
        </dgm:presLayoutVars>
      </dgm:prSet>
      <dgm:spPr/>
    </dgm:pt>
    <dgm:pt modelId="{8E044334-6E38-8B43-B629-150257BB79E6}" type="pres">
      <dgm:prSet presAssocID="{2B52A4AC-F968-4B15-8D35-42EDAB97DEA9}" presName="hierChild2" presStyleCnt="0"/>
      <dgm:spPr/>
    </dgm:pt>
  </dgm:ptLst>
  <dgm:cxnLst>
    <dgm:cxn modelId="{59D8EA38-362D-0D4C-A723-F1A641A632BE}" type="presOf" srcId="{C7C4A138-6FC8-4861-9F27-26813E0ABE50}" destId="{96FA7ED3-59F1-344C-865D-50D5EA6DE518}" srcOrd="0" destOrd="0" presId="urn:microsoft.com/office/officeart/2005/8/layout/hierarchy1"/>
    <dgm:cxn modelId="{438ACC45-C638-4270-84C5-B9B156260047}" srcId="{C7C4A138-6FC8-4861-9F27-26813E0ABE50}" destId="{975F2068-75CB-4D34-A4E5-901C4FE1E00B}" srcOrd="0" destOrd="0" parTransId="{D18217DB-46A8-4C75-80ED-55D82DA12CA7}" sibTransId="{1D7A5F8C-D737-4E37-8B30-7CE79AE95E8D}"/>
    <dgm:cxn modelId="{A1610763-3802-FB40-A04D-AB54AD89988A}" type="presOf" srcId="{2B52A4AC-F968-4B15-8D35-42EDAB97DEA9}" destId="{A5471B2C-4644-434D-8D7E-79E49C35E59B}" srcOrd="0" destOrd="0" presId="urn:microsoft.com/office/officeart/2005/8/layout/hierarchy1"/>
    <dgm:cxn modelId="{4ED0618D-2C35-4A2D-8DDE-51FD22DEE1B2}" srcId="{C7C4A138-6FC8-4861-9F27-26813E0ABE50}" destId="{D6B77509-54ED-4091-9C43-9D27374D2A48}" srcOrd="1" destOrd="0" parTransId="{32AC1861-5CE3-4763-B652-216EF64115FD}" sibTransId="{4D3926B7-0E8B-4E34-8471-EDC9AD6C7926}"/>
    <dgm:cxn modelId="{5260CABA-7464-3745-B477-A3E8792856F3}" type="presOf" srcId="{D6B77509-54ED-4091-9C43-9D27374D2A48}" destId="{BCF36F35-C005-944B-A7E5-A9F607E4D83B}" srcOrd="0" destOrd="0" presId="urn:microsoft.com/office/officeart/2005/8/layout/hierarchy1"/>
    <dgm:cxn modelId="{5137DDD4-9247-4E89-9812-D448906BF937}" srcId="{C7C4A138-6FC8-4861-9F27-26813E0ABE50}" destId="{2B52A4AC-F968-4B15-8D35-42EDAB97DEA9}" srcOrd="2" destOrd="0" parTransId="{58593B91-84EE-476B-8DDF-09973943E9B4}" sibTransId="{05B3A482-E8A0-4D9C-A0F3-9B49107BB71E}"/>
    <dgm:cxn modelId="{BFC3DBF0-9E83-BD46-B40C-5DDD2CD72362}" type="presOf" srcId="{975F2068-75CB-4D34-A4E5-901C4FE1E00B}" destId="{DA0F9897-FF48-E340-A6C2-D6C426D65E60}" srcOrd="0" destOrd="0" presId="urn:microsoft.com/office/officeart/2005/8/layout/hierarchy1"/>
    <dgm:cxn modelId="{0209ED21-4630-6D44-8CFC-973E32D0B2EA}" type="presParOf" srcId="{96FA7ED3-59F1-344C-865D-50D5EA6DE518}" destId="{278C0774-235F-D443-82F2-7C82AF8B5D21}" srcOrd="0" destOrd="0" presId="urn:microsoft.com/office/officeart/2005/8/layout/hierarchy1"/>
    <dgm:cxn modelId="{05FD3EC6-B59F-9443-A278-3FD9B418D3EA}" type="presParOf" srcId="{278C0774-235F-D443-82F2-7C82AF8B5D21}" destId="{FB2AE97E-0F21-2644-9912-D421C1DB8615}" srcOrd="0" destOrd="0" presId="urn:microsoft.com/office/officeart/2005/8/layout/hierarchy1"/>
    <dgm:cxn modelId="{098771C7-6E08-614A-AA95-A996DA62E05C}" type="presParOf" srcId="{FB2AE97E-0F21-2644-9912-D421C1DB8615}" destId="{935F059A-D2B7-FE40-BEA7-F73433190B5A}" srcOrd="0" destOrd="0" presId="urn:microsoft.com/office/officeart/2005/8/layout/hierarchy1"/>
    <dgm:cxn modelId="{FEAA49ED-8437-2F42-8B71-B909764C1F5A}" type="presParOf" srcId="{FB2AE97E-0F21-2644-9912-D421C1DB8615}" destId="{DA0F9897-FF48-E340-A6C2-D6C426D65E60}" srcOrd="1" destOrd="0" presId="urn:microsoft.com/office/officeart/2005/8/layout/hierarchy1"/>
    <dgm:cxn modelId="{405320B8-990C-E140-A282-FB0AA37260C4}" type="presParOf" srcId="{278C0774-235F-D443-82F2-7C82AF8B5D21}" destId="{7C577488-A021-314F-A1D4-43D0BAE7C3A9}" srcOrd="1" destOrd="0" presId="urn:microsoft.com/office/officeart/2005/8/layout/hierarchy1"/>
    <dgm:cxn modelId="{56683588-171E-D94C-85DA-3D8EB052DAB0}" type="presParOf" srcId="{96FA7ED3-59F1-344C-865D-50D5EA6DE518}" destId="{0698825F-2E27-5541-9B4B-234F5C35E29A}" srcOrd="1" destOrd="0" presId="urn:microsoft.com/office/officeart/2005/8/layout/hierarchy1"/>
    <dgm:cxn modelId="{96219D8E-C35C-924A-B180-7575812D81ED}" type="presParOf" srcId="{0698825F-2E27-5541-9B4B-234F5C35E29A}" destId="{980265A0-1225-BD49-A8C1-9A9C7ABCE506}" srcOrd="0" destOrd="0" presId="urn:microsoft.com/office/officeart/2005/8/layout/hierarchy1"/>
    <dgm:cxn modelId="{1902BAC2-9DF8-064C-B49A-5B829EBE4D8E}" type="presParOf" srcId="{980265A0-1225-BD49-A8C1-9A9C7ABCE506}" destId="{4FB983EC-F542-634C-8C6B-A22178AF2958}" srcOrd="0" destOrd="0" presId="urn:microsoft.com/office/officeart/2005/8/layout/hierarchy1"/>
    <dgm:cxn modelId="{06E4C5F4-9712-504E-A4E1-1247C7D9865E}" type="presParOf" srcId="{980265A0-1225-BD49-A8C1-9A9C7ABCE506}" destId="{BCF36F35-C005-944B-A7E5-A9F607E4D83B}" srcOrd="1" destOrd="0" presId="urn:microsoft.com/office/officeart/2005/8/layout/hierarchy1"/>
    <dgm:cxn modelId="{94DFBF30-3636-4C4F-A51B-B12C8B4B9B59}" type="presParOf" srcId="{0698825F-2E27-5541-9B4B-234F5C35E29A}" destId="{F7CDD158-4EC1-B042-A6EA-32CBA6AE1FD4}" srcOrd="1" destOrd="0" presId="urn:microsoft.com/office/officeart/2005/8/layout/hierarchy1"/>
    <dgm:cxn modelId="{11C78188-B319-6346-9A87-8998A4FFD7DA}" type="presParOf" srcId="{96FA7ED3-59F1-344C-865D-50D5EA6DE518}" destId="{FCBCAFE3-AAC7-3A40-BFED-BE1E7662CBD9}" srcOrd="2" destOrd="0" presId="urn:microsoft.com/office/officeart/2005/8/layout/hierarchy1"/>
    <dgm:cxn modelId="{6822EABC-B54A-A74E-8294-D2D82D78CF92}" type="presParOf" srcId="{FCBCAFE3-AAC7-3A40-BFED-BE1E7662CBD9}" destId="{330FDE05-A2CF-6344-A52C-A99AAFF21EF2}" srcOrd="0" destOrd="0" presId="urn:microsoft.com/office/officeart/2005/8/layout/hierarchy1"/>
    <dgm:cxn modelId="{9BED7273-6ED9-6944-9D95-F357E0DC466D}" type="presParOf" srcId="{330FDE05-A2CF-6344-A52C-A99AAFF21EF2}" destId="{44243609-95A8-3E45-823D-B0C6632FA6A0}" srcOrd="0" destOrd="0" presId="urn:microsoft.com/office/officeart/2005/8/layout/hierarchy1"/>
    <dgm:cxn modelId="{7A11B358-CAEF-1448-B5C8-DF0FE3C2A195}" type="presParOf" srcId="{330FDE05-A2CF-6344-A52C-A99AAFF21EF2}" destId="{A5471B2C-4644-434D-8D7E-79E49C35E59B}" srcOrd="1" destOrd="0" presId="urn:microsoft.com/office/officeart/2005/8/layout/hierarchy1"/>
    <dgm:cxn modelId="{4FAA8087-D63F-8746-BBCB-8C5A453216A6}" type="presParOf" srcId="{FCBCAFE3-AAC7-3A40-BFED-BE1E7662CBD9}" destId="{8E044334-6E38-8B43-B629-150257BB79E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C96D266-CC91-1445-91BE-3DE728093F00}" type="doc">
      <dgm:prSet loTypeId="urn:microsoft.com/office/officeart/2005/8/layout/vList6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A94869C-0458-204D-AF2F-652566D1C857}">
      <dgm:prSet phldrT="[Text]"/>
      <dgm:spPr/>
      <dgm:t>
        <a:bodyPr/>
        <a:lstStyle/>
        <a:p>
          <a:r>
            <a:rPr lang="en-GB" dirty="0"/>
            <a:t>4</a:t>
          </a:r>
        </a:p>
      </dgm:t>
    </dgm:pt>
    <dgm:pt modelId="{3A1C596B-C650-6044-8D0D-133F1281AEF3}" type="parTrans" cxnId="{EED88459-4D0A-9A41-B5D9-9D70DB8D06F6}">
      <dgm:prSet/>
      <dgm:spPr/>
      <dgm:t>
        <a:bodyPr/>
        <a:lstStyle/>
        <a:p>
          <a:endParaRPr lang="en-GB"/>
        </a:p>
      </dgm:t>
    </dgm:pt>
    <dgm:pt modelId="{83BA769C-1EE1-F74D-9359-54A7C3FFA1EB}" type="sibTrans" cxnId="{EED88459-4D0A-9A41-B5D9-9D70DB8D06F6}">
      <dgm:prSet/>
      <dgm:spPr/>
      <dgm:t>
        <a:bodyPr/>
        <a:lstStyle/>
        <a:p>
          <a:endParaRPr lang="en-GB"/>
        </a:p>
      </dgm:t>
    </dgm:pt>
    <dgm:pt modelId="{4FDBA9EE-4370-B742-B16F-027F71291012}">
      <dgm:prSet phldrT="[Text]" custT="1"/>
      <dgm:spPr/>
      <dgm:t>
        <a:bodyPr/>
        <a:lstStyle/>
        <a:p>
          <a:r>
            <a:rPr lang="en-GB" sz="1800" dirty="0"/>
            <a:t>Customers want more value for money</a:t>
          </a:r>
        </a:p>
      </dgm:t>
    </dgm:pt>
    <dgm:pt modelId="{BB882B6C-4828-504C-BD71-34E6A23F59D7}" type="parTrans" cxnId="{705FC875-75C4-9841-9F2C-A63FF1233A7E}">
      <dgm:prSet/>
      <dgm:spPr/>
      <dgm:t>
        <a:bodyPr/>
        <a:lstStyle/>
        <a:p>
          <a:endParaRPr lang="en-GB"/>
        </a:p>
      </dgm:t>
    </dgm:pt>
    <dgm:pt modelId="{F0A611E2-B429-E849-A9FD-209374A30166}" type="sibTrans" cxnId="{705FC875-75C4-9841-9F2C-A63FF1233A7E}">
      <dgm:prSet/>
      <dgm:spPr/>
      <dgm:t>
        <a:bodyPr/>
        <a:lstStyle/>
        <a:p>
          <a:endParaRPr lang="en-GB"/>
        </a:p>
      </dgm:t>
    </dgm:pt>
    <dgm:pt modelId="{9A01AD6A-5503-F045-866A-4FAF8E6B5B8E}">
      <dgm:prSet phldrT="[Text]"/>
      <dgm:spPr/>
      <dgm:t>
        <a:bodyPr/>
        <a:lstStyle/>
        <a:p>
          <a:r>
            <a:rPr lang="en-GB" dirty="0"/>
            <a:t>3</a:t>
          </a:r>
        </a:p>
      </dgm:t>
    </dgm:pt>
    <dgm:pt modelId="{C3E4AE79-6209-9740-8ABF-CA3765997522}" type="parTrans" cxnId="{266F81B0-6230-1241-8B54-B88E2852C719}">
      <dgm:prSet/>
      <dgm:spPr/>
      <dgm:t>
        <a:bodyPr/>
        <a:lstStyle/>
        <a:p>
          <a:endParaRPr lang="en-GB"/>
        </a:p>
      </dgm:t>
    </dgm:pt>
    <dgm:pt modelId="{49AEFE88-DEA5-F344-8BD4-67EB83A6A650}" type="sibTrans" cxnId="{266F81B0-6230-1241-8B54-B88E2852C719}">
      <dgm:prSet/>
      <dgm:spPr/>
      <dgm:t>
        <a:bodyPr/>
        <a:lstStyle/>
        <a:p>
          <a:endParaRPr lang="en-GB"/>
        </a:p>
      </dgm:t>
    </dgm:pt>
    <dgm:pt modelId="{69546319-B3CA-7744-B33B-E371925485D2}">
      <dgm:prSet phldrT="[Text]" custT="1"/>
      <dgm:spPr/>
      <dgm:t>
        <a:bodyPr/>
        <a:lstStyle/>
        <a:p>
          <a:r>
            <a:rPr lang="en-GB" sz="2400" dirty="0"/>
            <a:t>Range of new services</a:t>
          </a:r>
        </a:p>
      </dgm:t>
    </dgm:pt>
    <dgm:pt modelId="{48E43079-7BF7-564D-BAAD-56B3329BD482}" type="parTrans" cxnId="{0BEB608B-44F7-234A-B76A-C960CD70B30B}">
      <dgm:prSet/>
      <dgm:spPr/>
      <dgm:t>
        <a:bodyPr/>
        <a:lstStyle/>
        <a:p>
          <a:endParaRPr lang="en-GB"/>
        </a:p>
      </dgm:t>
    </dgm:pt>
    <dgm:pt modelId="{5AC33B89-C8FC-604F-BD81-9A88340DCB6D}" type="sibTrans" cxnId="{0BEB608B-44F7-234A-B76A-C960CD70B30B}">
      <dgm:prSet/>
      <dgm:spPr/>
      <dgm:t>
        <a:bodyPr/>
        <a:lstStyle/>
        <a:p>
          <a:endParaRPr lang="en-GB"/>
        </a:p>
      </dgm:t>
    </dgm:pt>
    <dgm:pt modelId="{4150719B-ECC2-C742-8249-42EB3181E0B3}" type="pres">
      <dgm:prSet presAssocID="{6C96D266-CC91-1445-91BE-3DE728093F00}" presName="Name0" presStyleCnt="0">
        <dgm:presLayoutVars>
          <dgm:dir/>
          <dgm:animLvl val="lvl"/>
          <dgm:resizeHandles/>
        </dgm:presLayoutVars>
      </dgm:prSet>
      <dgm:spPr/>
    </dgm:pt>
    <dgm:pt modelId="{BF0AF1C2-8E66-414A-A6A1-FDB66013F737}" type="pres">
      <dgm:prSet presAssocID="{BA94869C-0458-204D-AF2F-652566D1C857}" presName="linNode" presStyleCnt="0"/>
      <dgm:spPr/>
    </dgm:pt>
    <dgm:pt modelId="{51701CD2-B0E5-EE49-A7CD-CF4CD20D1F66}" type="pres">
      <dgm:prSet presAssocID="{BA94869C-0458-204D-AF2F-652566D1C857}" presName="parentShp" presStyleLbl="node1" presStyleIdx="0" presStyleCnt="2">
        <dgm:presLayoutVars>
          <dgm:bulletEnabled val="1"/>
        </dgm:presLayoutVars>
      </dgm:prSet>
      <dgm:spPr/>
    </dgm:pt>
    <dgm:pt modelId="{145E838B-B976-C84A-8DB4-302E965B1B27}" type="pres">
      <dgm:prSet presAssocID="{BA94869C-0458-204D-AF2F-652566D1C857}" presName="childShp" presStyleLbl="bgAccFollowNode1" presStyleIdx="0" presStyleCnt="2">
        <dgm:presLayoutVars>
          <dgm:bulletEnabled val="1"/>
        </dgm:presLayoutVars>
      </dgm:prSet>
      <dgm:spPr/>
    </dgm:pt>
    <dgm:pt modelId="{E8F0EC69-6374-C641-85D6-50ACB0DF5384}" type="pres">
      <dgm:prSet presAssocID="{83BA769C-1EE1-F74D-9359-54A7C3FFA1EB}" presName="spacing" presStyleCnt="0"/>
      <dgm:spPr/>
    </dgm:pt>
    <dgm:pt modelId="{46485478-EFFC-5D4E-95F6-ABF47549F1E9}" type="pres">
      <dgm:prSet presAssocID="{9A01AD6A-5503-F045-866A-4FAF8E6B5B8E}" presName="linNode" presStyleCnt="0"/>
      <dgm:spPr/>
    </dgm:pt>
    <dgm:pt modelId="{8E04F0CB-257D-804C-B21D-60DC87547CAD}" type="pres">
      <dgm:prSet presAssocID="{9A01AD6A-5503-F045-866A-4FAF8E6B5B8E}" presName="parentShp" presStyleLbl="node1" presStyleIdx="1" presStyleCnt="2">
        <dgm:presLayoutVars>
          <dgm:bulletEnabled val="1"/>
        </dgm:presLayoutVars>
      </dgm:prSet>
      <dgm:spPr/>
    </dgm:pt>
    <dgm:pt modelId="{AA9B9401-7D98-1244-BD08-34B78C1B5343}" type="pres">
      <dgm:prSet presAssocID="{9A01AD6A-5503-F045-866A-4FAF8E6B5B8E}" presName="childShp" presStyleLbl="bgAccFollowNode1" presStyleIdx="1" presStyleCnt="2">
        <dgm:presLayoutVars>
          <dgm:bulletEnabled val="1"/>
        </dgm:presLayoutVars>
      </dgm:prSet>
      <dgm:spPr/>
    </dgm:pt>
  </dgm:ptLst>
  <dgm:cxnLst>
    <dgm:cxn modelId="{8555591E-A950-724B-BE63-10BCA1AC19AC}" type="presOf" srcId="{BA94869C-0458-204D-AF2F-652566D1C857}" destId="{51701CD2-B0E5-EE49-A7CD-CF4CD20D1F66}" srcOrd="0" destOrd="0" presId="urn:microsoft.com/office/officeart/2005/8/layout/vList6"/>
    <dgm:cxn modelId="{82D6194F-ABDE-F24D-80F7-BE2E5D991EAC}" type="presOf" srcId="{4FDBA9EE-4370-B742-B16F-027F71291012}" destId="{145E838B-B976-C84A-8DB4-302E965B1B27}" srcOrd="0" destOrd="0" presId="urn:microsoft.com/office/officeart/2005/8/layout/vList6"/>
    <dgm:cxn modelId="{EED88459-4D0A-9A41-B5D9-9D70DB8D06F6}" srcId="{6C96D266-CC91-1445-91BE-3DE728093F00}" destId="{BA94869C-0458-204D-AF2F-652566D1C857}" srcOrd="0" destOrd="0" parTransId="{3A1C596B-C650-6044-8D0D-133F1281AEF3}" sibTransId="{83BA769C-1EE1-F74D-9359-54A7C3FFA1EB}"/>
    <dgm:cxn modelId="{4FA03F6B-5601-4744-AE50-8A188A33C367}" type="presOf" srcId="{69546319-B3CA-7744-B33B-E371925485D2}" destId="{AA9B9401-7D98-1244-BD08-34B78C1B5343}" srcOrd="0" destOrd="0" presId="urn:microsoft.com/office/officeart/2005/8/layout/vList6"/>
    <dgm:cxn modelId="{705FC875-75C4-9841-9F2C-A63FF1233A7E}" srcId="{BA94869C-0458-204D-AF2F-652566D1C857}" destId="{4FDBA9EE-4370-B742-B16F-027F71291012}" srcOrd="0" destOrd="0" parTransId="{BB882B6C-4828-504C-BD71-34E6A23F59D7}" sibTransId="{F0A611E2-B429-E849-A9FD-209374A30166}"/>
    <dgm:cxn modelId="{0BEB608B-44F7-234A-B76A-C960CD70B30B}" srcId="{9A01AD6A-5503-F045-866A-4FAF8E6B5B8E}" destId="{69546319-B3CA-7744-B33B-E371925485D2}" srcOrd="0" destOrd="0" parTransId="{48E43079-7BF7-564D-BAAD-56B3329BD482}" sibTransId="{5AC33B89-C8FC-604F-BD81-9A88340DCB6D}"/>
    <dgm:cxn modelId="{266F81B0-6230-1241-8B54-B88E2852C719}" srcId="{6C96D266-CC91-1445-91BE-3DE728093F00}" destId="{9A01AD6A-5503-F045-866A-4FAF8E6B5B8E}" srcOrd="1" destOrd="0" parTransId="{C3E4AE79-6209-9740-8ABF-CA3765997522}" sibTransId="{49AEFE88-DEA5-F344-8BD4-67EB83A6A650}"/>
    <dgm:cxn modelId="{5B418DB2-0F44-B44D-8E23-3AF50A7E4E1F}" type="presOf" srcId="{6C96D266-CC91-1445-91BE-3DE728093F00}" destId="{4150719B-ECC2-C742-8249-42EB3181E0B3}" srcOrd="0" destOrd="0" presId="urn:microsoft.com/office/officeart/2005/8/layout/vList6"/>
    <dgm:cxn modelId="{540E7CC1-844E-374F-9DA0-3085381993BF}" type="presOf" srcId="{9A01AD6A-5503-F045-866A-4FAF8E6B5B8E}" destId="{8E04F0CB-257D-804C-B21D-60DC87547CAD}" srcOrd="0" destOrd="0" presId="urn:microsoft.com/office/officeart/2005/8/layout/vList6"/>
    <dgm:cxn modelId="{81B5D45E-5A92-A34B-B360-2CFC2E16943D}" type="presParOf" srcId="{4150719B-ECC2-C742-8249-42EB3181E0B3}" destId="{BF0AF1C2-8E66-414A-A6A1-FDB66013F737}" srcOrd="0" destOrd="0" presId="urn:microsoft.com/office/officeart/2005/8/layout/vList6"/>
    <dgm:cxn modelId="{F1964A65-43EA-7A44-A573-A3417F9353B4}" type="presParOf" srcId="{BF0AF1C2-8E66-414A-A6A1-FDB66013F737}" destId="{51701CD2-B0E5-EE49-A7CD-CF4CD20D1F66}" srcOrd="0" destOrd="0" presId="urn:microsoft.com/office/officeart/2005/8/layout/vList6"/>
    <dgm:cxn modelId="{6C469CA7-60C9-9B42-861C-113584A3BB8B}" type="presParOf" srcId="{BF0AF1C2-8E66-414A-A6A1-FDB66013F737}" destId="{145E838B-B976-C84A-8DB4-302E965B1B27}" srcOrd="1" destOrd="0" presId="urn:microsoft.com/office/officeart/2005/8/layout/vList6"/>
    <dgm:cxn modelId="{4DC5DEBA-2253-684D-848B-A9520198DEB6}" type="presParOf" srcId="{4150719B-ECC2-C742-8249-42EB3181E0B3}" destId="{E8F0EC69-6374-C641-85D6-50ACB0DF5384}" srcOrd="1" destOrd="0" presId="urn:microsoft.com/office/officeart/2005/8/layout/vList6"/>
    <dgm:cxn modelId="{6507E299-A4DE-B647-BAE2-49A3E4838544}" type="presParOf" srcId="{4150719B-ECC2-C742-8249-42EB3181E0B3}" destId="{46485478-EFFC-5D4E-95F6-ABF47549F1E9}" srcOrd="2" destOrd="0" presId="urn:microsoft.com/office/officeart/2005/8/layout/vList6"/>
    <dgm:cxn modelId="{D53E9354-8107-8544-BE2D-0C9372A676C3}" type="presParOf" srcId="{46485478-EFFC-5D4E-95F6-ABF47549F1E9}" destId="{8E04F0CB-257D-804C-B21D-60DC87547CAD}" srcOrd="0" destOrd="0" presId="urn:microsoft.com/office/officeart/2005/8/layout/vList6"/>
    <dgm:cxn modelId="{62804B98-B6EA-7248-ABDD-1B4AD5387735}" type="presParOf" srcId="{46485478-EFFC-5D4E-95F6-ABF47549F1E9}" destId="{AA9B9401-7D98-1244-BD08-34B78C1B534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05F8131-CC03-6045-8C11-2F2C2A65ABD8}" type="doc">
      <dgm:prSet loTypeId="urn:microsoft.com/office/officeart/2005/8/layout/vList6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EE0701C-54FA-D94F-BF8B-9D52E4221615}">
      <dgm:prSet phldrT="[Text]"/>
      <dgm:spPr/>
      <dgm:t>
        <a:bodyPr/>
        <a:lstStyle/>
        <a:p>
          <a:r>
            <a:rPr lang="en-GB" dirty="0"/>
            <a:t>4</a:t>
          </a:r>
        </a:p>
      </dgm:t>
    </dgm:pt>
    <dgm:pt modelId="{CC0DC212-3E24-1641-8FF3-C8E6FA52A51A}" type="parTrans" cxnId="{3CA29112-6184-944C-AF0D-7A70CCDACC82}">
      <dgm:prSet/>
      <dgm:spPr/>
      <dgm:t>
        <a:bodyPr/>
        <a:lstStyle/>
        <a:p>
          <a:endParaRPr lang="en-GB"/>
        </a:p>
      </dgm:t>
    </dgm:pt>
    <dgm:pt modelId="{36DFAED6-9F3A-B143-9DFD-AE9822CFEE46}" type="sibTrans" cxnId="{3CA29112-6184-944C-AF0D-7A70CCDACC82}">
      <dgm:prSet/>
      <dgm:spPr/>
      <dgm:t>
        <a:bodyPr/>
        <a:lstStyle/>
        <a:p>
          <a:endParaRPr lang="en-GB"/>
        </a:p>
      </dgm:t>
    </dgm:pt>
    <dgm:pt modelId="{F24E4C4D-C06A-2F42-97B4-5D1E9CCDE6A0}">
      <dgm:prSet phldrT="[Text]"/>
      <dgm:spPr/>
      <dgm:t>
        <a:bodyPr/>
        <a:lstStyle/>
        <a:p>
          <a:r>
            <a:rPr lang="en-GB" dirty="0"/>
            <a:t>Business growth</a:t>
          </a:r>
        </a:p>
      </dgm:t>
    </dgm:pt>
    <dgm:pt modelId="{CE2F621C-76D2-084E-8748-1157BBCBF773}" type="parTrans" cxnId="{483D17B0-A4D4-C645-956F-4850E1FA1BDE}">
      <dgm:prSet/>
      <dgm:spPr/>
      <dgm:t>
        <a:bodyPr/>
        <a:lstStyle/>
        <a:p>
          <a:endParaRPr lang="en-GB"/>
        </a:p>
      </dgm:t>
    </dgm:pt>
    <dgm:pt modelId="{D3271130-57F4-B941-BF74-2B5C691B7544}" type="sibTrans" cxnId="{483D17B0-A4D4-C645-956F-4850E1FA1BDE}">
      <dgm:prSet/>
      <dgm:spPr/>
      <dgm:t>
        <a:bodyPr/>
        <a:lstStyle/>
        <a:p>
          <a:endParaRPr lang="en-GB"/>
        </a:p>
      </dgm:t>
    </dgm:pt>
    <dgm:pt modelId="{D9E8241E-D40A-F849-B4D9-F2A5650D47CF}">
      <dgm:prSet phldrT="[Text]"/>
      <dgm:spPr/>
      <dgm:t>
        <a:bodyPr/>
        <a:lstStyle/>
        <a:p>
          <a:r>
            <a:rPr lang="en-GB" dirty="0"/>
            <a:t>3</a:t>
          </a:r>
        </a:p>
      </dgm:t>
    </dgm:pt>
    <dgm:pt modelId="{1BEE1088-EBCF-F542-BE31-E4A55A859F88}" type="parTrans" cxnId="{D057FDB9-F90A-5143-AA58-8C265E7D8C43}">
      <dgm:prSet/>
      <dgm:spPr/>
      <dgm:t>
        <a:bodyPr/>
        <a:lstStyle/>
        <a:p>
          <a:endParaRPr lang="en-GB"/>
        </a:p>
      </dgm:t>
    </dgm:pt>
    <dgm:pt modelId="{F44FA3B4-81A1-1E4B-8FD6-EFD4BB37CF2A}" type="sibTrans" cxnId="{D057FDB9-F90A-5143-AA58-8C265E7D8C43}">
      <dgm:prSet/>
      <dgm:spPr/>
      <dgm:t>
        <a:bodyPr/>
        <a:lstStyle/>
        <a:p>
          <a:endParaRPr lang="en-GB"/>
        </a:p>
      </dgm:t>
    </dgm:pt>
    <dgm:pt modelId="{8548CDD6-6B7B-8949-BC43-27E59520268E}">
      <dgm:prSet phldrT="[Text]"/>
      <dgm:spPr/>
      <dgm:t>
        <a:bodyPr/>
        <a:lstStyle/>
        <a:p>
          <a:r>
            <a:rPr lang="en-GB" dirty="0"/>
            <a:t>Competition </a:t>
          </a:r>
        </a:p>
      </dgm:t>
    </dgm:pt>
    <dgm:pt modelId="{8EB7945C-1BA1-4844-9B61-9C8560BDB813}" type="parTrans" cxnId="{C7546963-F8E3-F04E-81FC-B42BB857C814}">
      <dgm:prSet/>
      <dgm:spPr/>
      <dgm:t>
        <a:bodyPr/>
        <a:lstStyle/>
        <a:p>
          <a:endParaRPr lang="en-GB"/>
        </a:p>
      </dgm:t>
    </dgm:pt>
    <dgm:pt modelId="{67E05111-B05F-A746-B501-B464EEAC7B17}" type="sibTrans" cxnId="{C7546963-F8E3-F04E-81FC-B42BB857C814}">
      <dgm:prSet/>
      <dgm:spPr/>
      <dgm:t>
        <a:bodyPr/>
        <a:lstStyle/>
        <a:p>
          <a:endParaRPr lang="en-GB"/>
        </a:p>
      </dgm:t>
    </dgm:pt>
    <dgm:pt modelId="{4CE2DEC6-ABC1-E048-A506-CE7130CE72A6}" type="pres">
      <dgm:prSet presAssocID="{805F8131-CC03-6045-8C11-2F2C2A65ABD8}" presName="Name0" presStyleCnt="0">
        <dgm:presLayoutVars>
          <dgm:dir/>
          <dgm:animLvl val="lvl"/>
          <dgm:resizeHandles/>
        </dgm:presLayoutVars>
      </dgm:prSet>
      <dgm:spPr/>
    </dgm:pt>
    <dgm:pt modelId="{69820B0B-F829-214C-A833-F626457D10FB}" type="pres">
      <dgm:prSet presAssocID="{AEE0701C-54FA-D94F-BF8B-9D52E4221615}" presName="linNode" presStyleCnt="0"/>
      <dgm:spPr/>
    </dgm:pt>
    <dgm:pt modelId="{053E6023-60FA-6044-8CEC-F87ED35CC560}" type="pres">
      <dgm:prSet presAssocID="{AEE0701C-54FA-D94F-BF8B-9D52E4221615}" presName="parentShp" presStyleLbl="node1" presStyleIdx="0" presStyleCnt="2">
        <dgm:presLayoutVars>
          <dgm:bulletEnabled val="1"/>
        </dgm:presLayoutVars>
      </dgm:prSet>
      <dgm:spPr/>
    </dgm:pt>
    <dgm:pt modelId="{9CC5B102-95BE-104B-B8CA-2781B45F6611}" type="pres">
      <dgm:prSet presAssocID="{AEE0701C-54FA-D94F-BF8B-9D52E4221615}" presName="childShp" presStyleLbl="bgAccFollowNode1" presStyleIdx="0" presStyleCnt="2">
        <dgm:presLayoutVars>
          <dgm:bulletEnabled val="1"/>
        </dgm:presLayoutVars>
      </dgm:prSet>
      <dgm:spPr/>
    </dgm:pt>
    <dgm:pt modelId="{78634F52-41C4-934C-8441-CA5FC0CE5585}" type="pres">
      <dgm:prSet presAssocID="{36DFAED6-9F3A-B143-9DFD-AE9822CFEE46}" presName="spacing" presStyleCnt="0"/>
      <dgm:spPr/>
    </dgm:pt>
    <dgm:pt modelId="{AFADE132-0619-8C44-B67E-132527F7607C}" type="pres">
      <dgm:prSet presAssocID="{D9E8241E-D40A-F849-B4D9-F2A5650D47CF}" presName="linNode" presStyleCnt="0"/>
      <dgm:spPr/>
    </dgm:pt>
    <dgm:pt modelId="{7D8C4B3C-B068-4843-8494-0AFA4A34A9A2}" type="pres">
      <dgm:prSet presAssocID="{D9E8241E-D40A-F849-B4D9-F2A5650D47CF}" presName="parentShp" presStyleLbl="node1" presStyleIdx="1" presStyleCnt="2">
        <dgm:presLayoutVars>
          <dgm:bulletEnabled val="1"/>
        </dgm:presLayoutVars>
      </dgm:prSet>
      <dgm:spPr/>
    </dgm:pt>
    <dgm:pt modelId="{FAEB67C9-2A08-A149-A2D1-8EE50FF8A981}" type="pres">
      <dgm:prSet presAssocID="{D9E8241E-D40A-F849-B4D9-F2A5650D47CF}" presName="childShp" presStyleLbl="bgAccFollowNode1" presStyleIdx="1" presStyleCnt="2">
        <dgm:presLayoutVars>
          <dgm:bulletEnabled val="1"/>
        </dgm:presLayoutVars>
      </dgm:prSet>
      <dgm:spPr/>
    </dgm:pt>
  </dgm:ptLst>
  <dgm:cxnLst>
    <dgm:cxn modelId="{5E3FA100-B59A-0141-8A32-753D7EF5CC5E}" type="presOf" srcId="{8548CDD6-6B7B-8949-BC43-27E59520268E}" destId="{FAEB67C9-2A08-A149-A2D1-8EE50FF8A981}" srcOrd="0" destOrd="0" presId="urn:microsoft.com/office/officeart/2005/8/layout/vList6"/>
    <dgm:cxn modelId="{3CA29112-6184-944C-AF0D-7A70CCDACC82}" srcId="{805F8131-CC03-6045-8C11-2F2C2A65ABD8}" destId="{AEE0701C-54FA-D94F-BF8B-9D52E4221615}" srcOrd="0" destOrd="0" parTransId="{CC0DC212-3E24-1641-8FF3-C8E6FA52A51A}" sibTransId="{36DFAED6-9F3A-B143-9DFD-AE9822CFEE46}"/>
    <dgm:cxn modelId="{C7546963-F8E3-F04E-81FC-B42BB857C814}" srcId="{D9E8241E-D40A-F849-B4D9-F2A5650D47CF}" destId="{8548CDD6-6B7B-8949-BC43-27E59520268E}" srcOrd="0" destOrd="0" parTransId="{8EB7945C-1BA1-4844-9B61-9C8560BDB813}" sibTransId="{67E05111-B05F-A746-B501-B464EEAC7B17}"/>
    <dgm:cxn modelId="{E2DA306E-1814-1145-853B-4D7E3A3D5E39}" type="presOf" srcId="{805F8131-CC03-6045-8C11-2F2C2A65ABD8}" destId="{4CE2DEC6-ABC1-E048-A506-CE7130CE72A6}" srcOrd="0" destOrd="0" presId="urn:microsoft.com/office/officeart/2005/8/layout/vList6"/>
    <dgm:cxn modelId="{C299F973-4553-D64B-B213-ED65E68A38FF}" type="presOf" srcId="{F24E4C4D-C06A-2F42-97B4-5D1E9CCDE6A0}" destId="{9CC5B102-95BE-104B-B8CA-2781B45F6611}" srcOrd="0" destOrd="0" presId="urn:microsoft.com/office/officeart/2005/8/layout/vList6"/>
    <dgm:cxn modelId="{483D17B0-A4D4-C645-956F-4850E1FA1BDE}" srcId="{AEE0701C-54FA-D94F-BF8B-9D52E4221615}" destId="{F24E4C4D-C06A-2F42-97B4-5D1E9CCDE6A0}" srcOrd="0" destOrd="0" parTransId="{CE2F621C-76D2-084E-8748-1157BBCBF773}" sibTransId="{D3271130-57F4-B941-BF74-2B5C691B7544}"/>
    <dgm:cxn modelId="{D057FDB9-F90A-5143-AA58-8C265E7D8C43}" srcId="{805F8131-CC03-6045-8C11-2F2C2A65ABD8}" destId="{D9E8241E-D40A-F849-B4D9-F2A5650D47CF}" srcOrd="1" destOrd="0" parTransId="{1BEE1088-EBCF-F542-BE31-E4A55A859F88}" sibTransId="{F44FA3B4-81A1-1E4B-8FD6-EFD4BB37CF2A}"/>
    <dgm:cxn modelId="{808402C9-11C5-734C-BF50-DCA2B33799C6}" type="presOf" srcId="{D9E8241E-D40A-F849-B4D9-F2A5650D47CF}" destId="{7D8C4B3C-B068-4843-8494-0AFA4A34A9A2}" srcOrd="0" destOrd="0" presId="urn:microsoft.com/office/officeart/2005/8/layout/vList6"/>
    <dgm:cxn modelId="{288A6CCA-A53A-5C4C-B29E-03F2D26DC496}" type="presOf" srcId="{AEE0701C-54FA-D94F-BF8B-9D52E4221615}" destId="{053E6023-60FA-6044-8CEC-F87ED35CC560}" srcOrd="0" destOrd="0" presId="urn:microsoft.com/office/officeart/2005/8/layout/vList6"/>
    <dgm:cxn modelId="{49E06423-C654-974E-8C09-9A12FBB281DE}" type="presParOf" srcId="{4CE2DEC6-ABC1-E048-A506-CE7130CE72A6}" destId="{69820B0B-F829-214C-A833-F626457D10FB}" srcOrd="0" destOrd="0" presId="urn:microsoft.com/office/officeart/2005/8/layout/vList6"/>
    <dgm:cxn modelId="{FB54BD69-4E1A-C94E-865B-CB4CF93251D1}" type="presParOf" srcId="{69820B0B-F829-214C-A833-F626457D10FB}" destId="{053E6023-60FA-6044-8CEC-F87ED35CC560}" srcOrd="0" destOrd="0" presId="urn:microsoft.com/office/officeart/2005/8/layout/vList6"/>
    <dgm:cxn modelId="{35D64D5B-C7F0-8648-A1A8-6F80E163FD23}" type="presParOf" srcId="{69820B0B-F829-214C-A833-F626457D10FB}" destId="{9CC5B102-95BE-104B-B8CA-2781B45F6611}" srcOrd="1" destOrd="0" presId="urn:microsoft.com/office/officeart/2005/8/layout/vList6"/>
    <dgm:cxn modelId="{435EC1B5-23B2-8C40-AD4C-0BD85081DCCA}" type="presParOf" srcId="{4CE2DEC6-ABC1-E048-A506-CE7130CE72A6}" destId="{78634F52-41C4-934C-8441-CA5FC0CE5585}" srcOrd="1" destOrd="0" presId="urn:microsoft.com/office/officeart/2005/8/layout/vList6"/>
    <dgm:cxn modelId="{8FF34409-09BE-4F47-B03D-4084A7E96D50}" type="presParOf" srcId="{4CE2DEC6-ABC1-E048-A506-CE7130CE72A6}" destId="{AFADE132-0619-8C44-B67E-132527F7607C}" srcOrd="2" destOrd="0" presId="urn:microsoft.com/office/officeart/2005/8/layout/vList6"/>
    <dgm:cxn modelId="{1258B335-F176-0A46-BBCC-DA71F06AEAD1}" type="presParOf" srcId="{AFADE132-0619-8C44-B67E-132527F7607C}" destId="{7D8C4B3C-B068-4843-8494-0AFA4A34A9A2}" srcOrd="0" destOrd="0" presId="urn:microsoft.com/office/officeart/2005/8/layout/vList6"/>
    <dgm:cxn modelId="{D3E8D77C-FCF5-B44B-A7F0-64721810BD76}" type="presParOf" srcId="{AFADE132-0619-8C44-B67E-132527F7607C}" destId="{FAEB67C9-2A08-A149-A2D1-8EE50FF8A981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5F059A-D2B7-FE40-BEA7-F73433190B5A}">
      <dsp:nvSpPr>
        <dsp:cNvPr id="0" name=""/>
        <dsp:cNvSpPr/>
      </dsp:nvSpPr>
      <dsp:spPr>
        <a:xfrm>
          <a:off x="0" y="602684"/>
          <a:ext cx="3070088" cy="19495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0F9897-FF48-E340-A6C2-D6C426D65E60}">
      <dsp:nvSpPr>
        <dsp:cNvPr id="0" name=""/>
        <dsp:cNvSpPr/>
      </dsp:nvSpPr>
      <dsp:spPr>
        <a:xfrm>
          <a:off x="341120" y="926749"/>
          <a:ext cx="3070088" cy="19495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200" kern="1200"/>
            <a:t>Replacing the original taxi</a:t>
          </a:r>
        </a:p>
      </dsp:txBody>
      <dsp:txXfrm>
        <a:off x="398219" y="983848"/>
        <a:ext cx="2955890" cy="1835307"/>
      </dsp:txXfrm>
    </dsp:sp>
    <dsp:sp modelId="{4FB983EC-F542-634C-8C6B-A22178AF2958}">
      <dsp:nvSpPr>
        <dsp:cNvPr id="0" name=""/>
        <dsp:cNvSpPr/>
      </dsp:nvSpPr>
      <dsp:spPr>
        <a:xfrm>
          <a:off x="3752329" y="602684"/>
          <a:ext cx="3070088" cy="19495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F36F35-C005-944B-A7E5-A9F607E4D83B}">
      <dsp:nvSpPr>
        <dsp:cNvPr id="0" name=""/>
        <dsp:cNvSpPr/>
      </dsp:nvSpPr>
      <dsp:spPr>
        <a:xfrm>
          <a:off x="4093450" y="926749"/>
          <a:ext cx="3070088" cy="19495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200" kern="1200"/>
            <a:t>Competitive</a:t>
          </a:r>
        </a:p>
      </dsp:txBody>
      <dsp:txXfrm>
        <a:off x="4150549" y="983848"/>
        <a:ext cx="2955890" cy="1835307"/>
      </dsp:txXfrm>
    </dsp:sp>
    <dsp:sp modelId="{44243609-95A8-3E45-823D-B0C6632FA6A0}">
      <dsp:nvSpPr>
        <dsp:cNvPr id="0" name=""/>
        <dsp:cNvSpPr/>
      </dsp:nvSpPr>
      <dsp:spPr>
        <a:xfrm>
          <a:off x="7504659" y="602684"/>
          <a:ext cx="3070088" cy="19495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471B2C-4644-434D-8D7E-79E49C35E59B}">
      <dsp:nvSpPr>
        <dsp:cNvPr id="0" name=""/>
        <dsp:cNvSpPr/>
      </dsp:nvSpPr>
      <dsp:spPr>
        <a:xfrm>
          <a:off x="7845780" y="926749"/>
          <a:ext cx="3070088" cy="19495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200" kern="1200"/>
            <a:t>Complications</a:t>
          </a:r>
        </a:p>
      </dsp:txBody>
      <dsp:txXfrm>
        <a:off x="7902879" y="983848"/>
        <a:ext cx="2955890" cy="18353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5E838B-B976-C84A-8DB4-302E965B1B27}">
      <dsp:nvSpPr>
        <dsp:cNvPr id="0" name=""/>
        <dsp:cNvSpPr/>
      </dsp:nvSpPr>
      <dsp:spPr>
        <a:xfrm>
          <a:off x="1676400" y="137"/>
          <a:ext cx="2514600" cy="534771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Customers want more value for money</a:t>
          </a:r>
        </a:p>
      </dsp:txBody>
      <dsp:txXfrm>
        <a:off x="1676400" y="66983"/>
        <a:ext cx="2314061" cy="401079"/>
      </dsp:txXfrm>
    </dsp:sp>
    <dsp:sp modelId="{51701CD2-B0E5-EE49-A7CD-CF4CD20D1F66}">
      <dsp:nvSpPr>
        <dsp:cNvPr id="0" name=""/>
        <dsp:cNvSpPr/>
      </dsp:nvSpPr>
      <dsp:spPr>
        <a:xfrm>
          <a:off x="0" y="137"/>
          <a:ext cx="1676400" cy="5347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4</a:t>
          </a:r>
        </a:p>
      </dsp:txBody>
      <dsp:txXfrm>
        <a:off x="26105" y="26242"/>
        <a:ext cx="1624190" cy="482561"/>
      </dsp:txXfrm>
    </dsp:sp>
    <dsp:sp modelId="{AA9B9401-7D98-1244-BD08-34B78C1B5343}">
      <dsp:nvSpPr>
        <dsp:cNvPr id="0" name=""/>
        <dsp:cNvSpPr/>
      </dsp:nvSpPr>
      <dsp:spPr>
        <a:xfrm>
          <a:off x="1676400" y="588386"/>
          <a:ext cx="2514600" cy="534771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Range of new services</a:t>
          </a:r>
        </a:p>
      </dsp:txBody>
      <dsp:txXfrm>
        <a:off x="1676400" y="655232"/>
        <a:ext cx="2314061" cy="401079"/>
      </dsp:txXfrm>
    </dsp:sp>
    <dsp:sp modelId="{8E04F0CB-257D-804C-B21D-60DC87547CAD}">
      <dsp:nvSpPr>
        <dsp:cNvPr id="0" name=""/>
        <dsp:cNvSpPr/>
      </dsp:nvSpPr>
      <dsp:spPr>
        <a:xfrm>
          <a:off x="0" y="588386"/>
          <a:ext cx="1676400" cy="5347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3</a:t>
          </a:r>
        </a:p>
      </dsp:txBody>
      <dsp:txXfrm>
        <a:off x="26105" y="614491"/>
        <a:ext cx="1624190" cy="48256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C5B102-95BE-104B-B8CA-2781B45F6611}">
      <dsp:nvSpPr>
        <dsp:cNvPr id="0" name=""/>
        <dsp:cNvSpPr/>
      </dsp:nvSpPr>
      <dsp:spPr>
        <a:xfrm>
          <a:off x="1676400" y="129"/>
          <a:ext cx="2514600" cy="503985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75" tIns="15875" rIns="15875" bIns="15875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Business growth</a:t>
          </a:r>
        </a:p>
      </dsp:txBody>
      <dsp:txXfrm>
        <a:off x="1676400" y="63127"/>
        <a:ext cx="2325606" cy="377989"/>
      </dsp:txXfrm>
    </dsp:sp>
    <dsp:sp modelId="{053E6023-60FA-6044-8CEC-F87ED35CC560}">
      <dsp:nvSpPr>
        <dsp:cNvPr id="0" name=""/>
        <dsp:cNvSpPr/>
      </dsp:nvSpPr>
      <dsp:spPr>
        <a:xfrm>
          <a:off x="0" y="129"/>
          <a:ext cx="1676400" cy="5039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4</a:t>
          </a:r>
        </a:p>
      </dsp:txBody>
      <dsp:txXfrm>
        <a:off x="24603" y="24732"/>
        <a:ext cx="1627194" cy="454779"/>
      </dsp:txXfrm>
    </dsp:sp>
    <dsp:sp modelId="{FAEB67C9-2A08-A149-A2D1-8EE50FF8A981}">
      <dsp:nvSpPr>
        <dsp:cNvPr id="0" name=""/>
        <dsp:cNvSpPr/>
      </dsp:nvSpPr>
      <dsp:spPr>
        <a:xfrm>
          <a:off x="1676400" y="554513"/>
          <a:ext cx="2514600" cy="503985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75" tIns="15875" rIns="15875" bIns="15875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Competition </a:t>
          </a:r>
        </a:p>
      </dsp:txBody>
      <dsp:txXfrm>
        <a:off x="1676400" y="617511"/>
        <a:ext cx="2325606" cy="377989"/>
      </dsp:txXfrm>
    </dsp:sp>
    <dsp:sp modelId="{7D8C4B3C-B068-4843-8494-0AFA4A34A9A2}">
      <dsp:nvSpPr>
        <dsp:cNvPr id="0" name=""/>
        <dsp:cNvSpPr/>
      </dsp:nvSpPr>
      <dsp:spPr>
        <a:xfrm>
          <a:off x="0" y="554513"/>
          <a:ext cx="1676400" cy="5039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3</a:t>
          </a:r>
        </a:p>
      </dsp:txBody>
      <dsp:txXfrm>
        <a:off x="24603" y="579116"/>
        <a:ext cx="1627194" cy="4547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9B4FEB-1C71-684C-97CD-0E5B2DA83A1B}" type="datetimeFigureOut">
              <a:rPr lang="en-US" smtClean="0"/>
              <a:t>5/17/21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384E86-6AAF-7D46-9D34-9F7DE62101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5982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384E86-6AAF-7D46-9D34-9F7DE62101B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96864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5/13/21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5007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05264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87546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5/13/21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47236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5/13/21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16646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5/13/21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64105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5/13/21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7979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5/13/21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6027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5/13/21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77444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75564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93877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5/13/21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1678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8" r:id="rId6"/>
    <p:sldLayoutId id="2147483693" r:id="rId7"/>
    <p:sldLayoutId id="2147483694" r:id="rId8"/>
    <p:sldLayoutId id="2147483695" r:id="rId9"/>
    <p:sldLayoutId id="2147483697" r:id="rId10"/>
    <p:sldLayoutId id="2147483696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microsoft.com/office/2007/relationships/diagramDrawing" Target="../diagrams/drawing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2.xml"/><Relationship Id="rId11" Type="http://schemas.openxmlformats.org/officeDocument/2006/relationships/diagramColors" Target="../diagrams/colors3.xml"/><Relationship Id="rId5" Type="http://schemas.openxmlformats.org/officeDocument/2006/relationships/diagramQuickStyle" Target="../diagrams/quickStyle2.xml"/><Relationship Id="rId10" Type="http://schemas.openxmlformats.org/officeDocument/2006/relationships/diagramQuickStyle" Target="../diagrams/quickStyle3.xml"/><Relationship Id="rId4" Type="http://schemas.openxmlformats.org/officeDocument/2006/relationships/diagramLayout" Target="../diagrams/layout2.xml"/><Relationship Id="rId9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romoter.io/blog/uber-customer-problem/" TargetMode="External"/><Relationship Id="rId3" Type="http://schemas.openxmlformats.org/officeDocument/2006/relationships/hyperlink" Target="https://www.businessofapps.com/data/uber-statistics/" TargetMode="External"/><Relationship Id="rId7" Type="http://schemas.openxmlformats.org/officeDocument/2006/relationships/hyperlink" Target="https://www.bbc.co.uk/news/business-53687422" TargetMode="External"/><Relationship Id="rId2" Type="http://schemas.openxmlformats.org/officeDocument/2006/relationships/hyperlink" Target="https://theconversation.com/ubers-troubles-in-london-are-nothing-compared-to-the-bigger-picture-12774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eguardian.com/technology/2019/jun/07/uber-drivers-are-not-employees-fair-work-ombudsman-rules" TargetMode="External"/><Relationship Id="rId5" Type="http://schemas.openxmlformats.org/officeDocument/2006/relationships/hyperlink" Target="https://www.finder.com/uk/uber-vs-taxi" TargetMode="External"/><Relationship Id="rId10" Type="http://schemas.openxmlformats.org/officeDocument/2006/relationships/hyperlink" Target="https://www.theguardian.com/technology/2019/dec/05/uber-sexual-assault-report-safety-lyft" TargetMode="External"/><Relationship Id="rId4" Type="http://schemas.openxmlformats.org/officeDocument/2006/relationships/hyperlink" Target="https://www.uber.com/gb/en/ride/ride-options/" TargetMode="External"/><Relationship Id="rId9" Type="http://schemas.openxmlformats.org/officeDocument/2006/relationships/hyperlink" Target="http://www.theguardian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678CC48C-9275-4EFA-9B84-8E818500B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holding a phone&#10;&#10;Description automatically generated with medium confidence">
            <a:extLst>
              <a:ext uri="{FF2B5EF4-FFF2-40B4-BE49-F238E27FC236}">
                <a16:creationId xmlns:a16="http://schemas.microsoft.com/office/drawing/2014/main" id="{AEACC0E6-9FA6-8441-8365-68EC06052A3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227" r="-1" b="-1"/>
          <a:stretch/>
        </p:blipFill>
        <p:spPr>
          <a:xfrm>
            <a:off x="3048" y="0"/>
            <a:ext cx="12188952" cy="6858000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0A324144-E9CF-4B12-A53E-FAC0D281D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" y="4530071"/>
            <a:ext cx="12191999" cy="2327926"/>
          </a:xfrm>
          <a:prstGeom prst="rect">
            <a:avLst/>
          </a:prstGeom>
          <a:gradFill flip="none" rotWithShape="1">
            <a:gsLst>
              <a:gs pos="45000">
                <a:schemeClr val="tx1">
                  <a:alpha val="40000"/>
                </a:schemeClr>
              </a:gs>
              <a:gs pos="100000">
                <a:schemeClr val="tx1">
                  <a:alpha val="80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16C6CB-F35A-7D4C-B80A-26AC618D41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 rot="225180">
            <a:off x="4912936" y="1913761"/>
            <a:ext cx="2363078" cy="1069848"/>
          </a:xfrm>
        </p:spPr>
        <p:txBody>
          <a:bodyPr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1700" dirty="0">
                <a:solidFill>
                  <a:schemeClr val="bg1"/>
                </a:solidFill>
                <a:latin typeface="Andale Mono" panose="020B0509000000000004" pitchFamily="49" charset="0"/>
              </a:rPr>
              <a:t>Managing change  </a:t>
            </a:r>
            <a:br>
              <a:rPr lang="en-US" sz="1700" dirty="0">
                <a:solidFill>
                  <a:schemeClr val="bg1"/>
                </a:solidFill>
                <a:latin typeface="Andale Mono" panose="020B0509000000000004" pitchFamily="49" charset="0"/>
              </a:rPr>
            </a:br>
            <a:r>
              <a:rPr lang="en-US" sz="1700" dirty="0">
                <a:solidFill>
                  <a:schemeClr val="bg1"/>
                </a:solidFill>
                <a:latin typeface="Andale Mono" panose="020B0509000000000004" pitchFamily="49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48018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796BDC-6B32-874E-86F8-6EBCDC297E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714" y="664433"/>
            <a:ext cx="4846320" cy="1286657"/>
          </a:xfrm>
        </p:spPr>
        <p:txBody>
          <a:bodyPr anchor="b">
            <a:normAutofit fontScale="90000"/>
          </a:bodyPr>
          <a:lstStyle/>
          <a:p>
            <a:r>
              <a:rPr lang="en-US" sz="6600" dirty="0">
                <a:latin typeface="Andale Mono" panose="020B0509000000000004" pitchFamily="49" charset="0"/>
              </a:rPr>
              <a:t>background</a:t>
            </a:r>
          </a:p>
        </p:txBody>
      </p:sp>
      <p:sp>
        <p:nvSpPr>
          <p:cNvPr id="19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onnsiteX0" fmla="*/ 0 w 3931920"/>
              <a:gd name="connsiteY0" fmla="*/ 0 h 27432"/>
              <a:gd name="connsiteX1" fmla="*/ 733958 w 3931920"/>
              <a:gd name="connsiteY1" fmla="*/ 0 h 27432"/>
              <a:gd name="connsiteX2" fmla="*/ 1428598 w 3931920"/>
              <a:gd name="connsiteY2" fmla="*/ 0 h 27432"/>
              <a:gd name="connsiteX3" fmla="*/ 2123237 w 3931920"/>
              <a:gd name="connsiteY3" fmla="*/ 0 h 27432"/>
              <a:gd name="connsiteX4" fmla="*/ 2660599 w 3931920"/>
              <a:gd name="connsiteY4" fmla="*/ 0 h 27432"/>
              <a:gd name="connsiteX5" fmla="*/ 3237281 w 3931920"/>
              <a:gd name="connsiteY5" fmla="*/ 0 h 27432"/>
              <a:gd name="connsiteX6" fmla="*/ 3931920 w 3931920"/>
              <a:gd name="connsiteY6" fmla="*/ 0 h 27432"/>
              <a:gd name="connsiteX7" fmla="*/ 3931920 w 3931920"/>
              <a:gd name="connsiteY7" fmla="*/ 27432 h 27432"/>
              <a:gd name="connsiteX8" fmla="*/ 3276600 w 3931920"/>
              <a:gd name="connsiteY8" fmla="*/ 27432 h 27432"/>
              <a:gd name="connsiteX9" fmla="*/ 2739238 w 3931920"/>
              <a:gd name="connsiteY9" fmla="*/ 27432 h 27432"/>
              <a:gd name="connsiteX10" fmla="*/ 2201875 w 3931920"/>
              <a:gd name="connsiteY10" fmla="*/ 27432 h 27432"/>
              <a:gd name="connsiteX11" fmla="*/ 1507236 w 3931920"/>
              <a:gd name="connsiteY11" fmla="*/ 27432 h 27432"/>
              <a:gd name="connsiteX12" fmla="*/ 930554 w 3931920"/>
              <a:gd name="connsiteY12" fmla="*/ 27432 h 27432"/>
              <a:gd name="connsiteX13" fmla="*/ 0 w 3931920"/>
              <a:gd name="connsiteY13" fmla="*/ 27432 h 27432"/>
              <a:gd name="connsiteX14" fmla="*/ 0 w 3931920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FFFCAE"/>
          </a:solidFill>
          <a:ln w="38100" cap="rnd">
            <a:solidFill>
              <a:srgbClr val="FFFCAE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719A52-1AC7-8A42-AFC6-F612864645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400" dirty="0"/>
              <a:t>Created in 2008</a:t>
            </a:r>
          </a:p>
          <a:p>
            <a:pPr>
              <a:lnSpc>
                <a:spcPct val="100000"/>
              </a:lnSpc>
            </a:pPr>
            <a:r>
              <a:rPr lang="en-US" sz="2400" dirty="0"/>
              <a:t> Travis Kalanick</a:t>
            </a:r>
          </a:p>
          <a:p>
            <a:pPr>
              <a:lnSpc>
                <a:spcPct val="100000"/>
              </a:lnSpc>
            </a:pPr>
            <a:r>
              <a:rPr lang="en-US" sz="2400" dirty="0"/>
              <a:t>Launched in San Francisco 2009</a:t>
            </a:r>
          </a:p>
          <a:p>
            <a:pPr>
              <a:lnSpc>
                <a:spcPct val="100000"/>
              </a:lnSpc>
            </a:pPr>
            <a:r>
              <a:rPr lang="en-US" sz="2400" dirty="0"/>
              <a:t>2012  requests for ice cream in US cities</a:t>
            </a:r>
          </a:p>
          <a:p>
            <a:pPr>
              <a:lnSpc>
                <a:spcPct val="100000"/>
              </a:lnSpc>
            </a:pPr>
            <a:r>
              <a:rPr lang="en-US" sz="2400" dirty="0"/>
              <a:t>633 cities</a:t>
            </a:r>
          </a:p>
          <a:p>
            <a:pPr>
              <a:lnSpc>
                <a:spcPct val="100000"/>
              </a:lnSpc>
            </a:pPr>
            <a:r>
              <a:rPr lang="en-US" sz="2400" dirty="0"/>
              <a:t>21 countries</a:t>
            </a:r>
          </a:p>
          <a:p>
            <a:pPr>
              <a:lnSpc>
                <a:spcPct val="100000"/>
              </a:lnSpc>
            </a:pPr>
            <a:endParaRPr lang="en-US" sz="2400" dirty="0"/>
          </a:p>
          <a:p>
            <a:pPr marL="0" indent="0">
              <a:lnSpc>
                <a:spcPct val="100000"/>
              </a:lnSpc>
              <a:buNone/>
            </a:pPr>
            <a:endParaRPr lang="en-US" sz="2400" dirty="0"/>
          </a:p>
          <a:p>
            <a:pPr>
              <a:lnSpc>
                <a:spcPct val="100000"/>
              </a:lnSpc>
            </a:pPr>
            <a:endParaRPr lang="en-US" sz="2400" dirty="0"/>
          </a:p>
        </p:txBody>
      </p:sp>
      <p:pic>
        <p:nvPicPr>
          <p:cNvPr id="6" name="Picture 5" descr="A person holding a phone&#10;&#10;Description automatically generated with medium confidence">
            <a:extLst>
              <a:ext uri="{FF2B5EF4-FFF2-40B4-BE49-F238E27FC236}">
                <a16:creationId xmlns:a16="http://schemas.microsoft.com/office/drawing/2014/main" id="{3A1D8034-7790-9F4D-B9E5-7B809AEF668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091" r="12727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659988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47B6BBF-09F2-4A29-AE4E-3771E2924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796BDC-6B32-874E-86F8-6EBCDC297E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34029"/>
            <a:ext cx="10921640" cy="131469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7200"/>
              <a:t>Reason for change</a:t>
            </a:r>
          </a:p>
        </p:txBody>
      </p:sp>
      <p:sp>
        <p:nvSpPr>
          <p:cNvPr id="20" name="Rectangle 22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48305" y="2241737"/>
            <a:ext cx="10900219" cy="18288"/>
          </a:xfrm>
          <a:custGeom>
            <a:avLst/>
            <a:gdLst>
              <a:gd name="connsiteX0" fmla="*/ 0 w 10900219"/>
              <a:gd name="connsiteY0" fmla="*/ 0 h 18288"/>
              <a:gd name="connsiteX1" fmla="*/ 463259 w 10900219"/>
              <a:gd name="connsiteY1" fmla="*/ 0 h 18288"/>
              <a:gd name="connsiteX2" fmla="*/ 1144523 w 10900219"/>
              <a:gd name="connsiteY2" fmla="*/ 0 h 18288"/>
              <a:gd name="connsiteX3" fmla="*/ 1934789 w 10900219"/>
              <a:gd name="connsiteY3" fmla="*/ 0 h 18288"/>
              <a:gd name="connsiteX4" fmla="*/ 2289046 w 10900219"/>
              <a:gd name="connsiteY4" fmla="*/ 0 h 18288"/>
              <a:gd name="connsiteX5" fmla="*/ 2643303 w 10900219"/>
              <a:gd name="connsiteY5" fmla="*/ 0 h 18288"/>
              <a:gd name="connsiteX6" fmla="*/ 3542571 w 10900219"/>
              <a:gd name="connsiteY6" fmla="*/ 0 h 18288"/>
              <a:gd name="connsiteX7" fmla="*/ 4223835 w 10900219"/>
              <a:gd name="connsiteY7" fmla="*/ 0 h 18288"/>
              <a:gd name="connsiteX8" fmla="*/ 4578092 w 10900219"/>
              <a:gd name="connsiteY8" fmla="*/ 0 h 18288"/>
              <a:gd name="connsiteX9" fmla="*/ 5259356 w 10900219"/>
              <a:gd name="connsiteY9" fmla="*/ 0 h 18288"/>
              <a:gd name="connsiteX10" fmla="*/ 6158624 w 10900219"/>
              <a:gd name="connsiteY10" fmla="*/ 0 h 18288"/>
              <a:gd name="connsiteX11" fmla="*/ 6730885 w 10900219"/>
              <a:gd name="connsiteY11" fmla="*/ 0 h 18288"/>
              <a:gd name="connsiteX12" fmla="*/ 7303147 w 10900219"/>
              <a:gd name="connsiteY12" fmla="*/ 0 h 18288"/>
              <a:gd name="connsiteX13" fmla="*/ 7984410 w 10900219"/>
              <a:gd name="connsiteY13" fmla="*/ 0 h 18288"/>
              <a:gd name="connsiteX14" fmla="*/ 8774676 w 10900219"/>
              <a:gd name="connsiteY14" fmla="*/ 0 h 18288"/>
              <a:gd name="connsiteX15" fmla="*/ 9564942 w 10900219"/>
              <a:gd name="connsiteY15" fmla="*/ 0 h 18288"/>
              <a:gd name="connsiteX16" fmla="*/ 10900219 w 10900219"/>
              <a:gd name="connsiteY16" fmla="*/ 0 h 18288"/>
              <a:gd name="connsiteX17" fmla="*/ 10900219 w 10900219"/>
              <a:gd name="connsiteY17" fmla="*/ 18288 h 18288"/>
              <a:gd name="connsiteX18" fmla="*/ 10436960 w 10900219"/>
              <a:gd name="connsiteY18" fmla="*/ 18288 h 18288"/>
              <a:gd name="connsiteX19" fmla="*/ 9537692 w 10900219"/>
              <a:gd name="connsiteY19" fmla="*/ 18288 h 18288"/>
              <a:gd name="connsiteX20" fmla="*/ 8856428 w 10900219"/>
              <a:gd name="connsiteY20" fmla="*/ 18288 h 18288"/>
              <a:gd name="connsiteX21" fmla="*/ 8502171 w 10900219"/>
              <a:gd name="connsiteY21" fmla="*/ 18288 h 18288"/>
              <a:gd name="connsiteX22" fmla="*/ 7820907 w 10900219"/>
              <a:gd name="connsiteY22" fmla="*/ 18288 h 18288"/>
              <a:gd name="connsiteX23" fmla="*/ 7248646 w 10900219"/>
              <a:gd name="connsiteY23" fmla="*/ 18288 h 18288"/>
              <a:gd name="connsiteX24" fmla="*/ 6676384 w 10900219"/>
              <a:gd name="connsiteY24" fmla="*/ 18288 h 18288"/>
              <a:gd name="connsiteX25" fmla="*/ 6104123 w 10900219"/>
              <a:gd name="connsiteY25" fmla="*/ 18288 h 18288"/>
              <a:gd name="connsiteX26" fmla="*/ 5531861 w 10900219"/>
              <a:gd name="connsiteY26" fmla="*/ 18288 h 18288"/>
              <a:gd name="connsiteX27" fmla="*/ 4741595 w 10900219"/>
              <a:gd name="connsiteY27" fmla="*/ 18288 h 18288"/>
              <a:gd name="connsiteX28" fmla="*/ 4060332 w 10900219"/>
              <a:gd name="connsiteY28" fmla="*/ 18288 h 18288"/>
              <a:gd name="connsiteX29" fmla="*/ 3706074 w 10900219"/>
              <a:gd name="connsiteY29" fmla="*/ 18288 h 18288"/>
              <a:gd name="connsiteX30" fmla="*/ 3133813 w 10900219"/>
              <a:gd name="connsiteY30" fmla="*/ 18288 h 18288"/>
              <a:gd name="connsiteX31" fmla="*/ 2343547 w 10900219"/>
              <a:gd name="connsiteY31" fmla="*/ 18288 h 18288"/>
              <a:gd name="connsiteX32" fmla="*/ 1880288 w 10900219"/>
              <a:gd name="connsiteY32" fmla="*/ 18288 h 18288"/>
              <a:gd name="connsiteX33" fmla="*/ 981020 w 10900219"/>
              <a:gd name="connsiteY33" fmla="*/ 18288 h 18288"/>
              <a:gd name="connsiteX34" fmla="*/ 0 w 10900219"/>
              <a:gd name="connsiteY34" fmla="*/ 18288 h 18288"/>
              <a:gd name="connsiteX35" fmla="*/ 0 w 10900219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4" name="TextBox 3">
            <a:extLst>
              <a:ext uri="{FF2B5EF4-FFF2-40B4-BE49-F238E27FC236}">
                <a16:creationId xmlns:a16="http://schemas.microsoft.com/office/drawing/2014/main" id="{4E47717A-DF18-4DD6-9C21-1A3AD7B4FB6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9322699"/>
              </p:ext>
            </p:extLst>
          </p:nvPr>
        </p:nvGraphicFramePr>
        <p:xfrm>
          <a:off x="632647" y="2805098"/>
          <a:ext cx="10915869" cy="34789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700219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A1109E-6B9C-A34A-93AC-66E690D8C5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61488" y="179832"/>
            <a:ext cx="5730240" cy="1359408"/>
          </a:xfrm>
        </p:spPr>
        <p:txBody>
          <a:bodyPr/>
          <a:lstStyle/>
          <a:p>
            <a:pPr algn="ctr"/>
            <a:r>
              <a:rPr lang="en-US" sz="5000" dirty="0" err="1"/>
              <a:t>Lewins</a:t>
            </a:r>
            <a:r>
              <a:rPr lang="en-US" sz="5000" dirty="0"/>
              <a:t> force </a:t>
            </a:r>
            <a:r>
              <a:rPr lang="en-US" sz="5000" dirty="0" err="1"/>
              <a:t>feild</a:t>
            </a:r>
            <a:endParaRPr lang="en-US" sz="5000" dirty="0"/>
          </a:p>
        </p:txBody>
      </p:sp>
      <p:sp>
        <p:nvSpPr>
          <p:cNvPr id="5" name="Rounded Rectangle 4" descr="Uber car pooling&#10;">
            <a:extLst>
              <a:ext uri="{FF2B5EF4-FFF2-40B4-BE49-F238E27FC236}">
                <a16:creationId xmlns:a16="http://schemas.microsoft.com/office/drawing/2014/main" id="{CAEA6DAC-4B66-FD47-A44F-AE4411FDD8F2}"/>
              </a:ext>
            </a:extLst>
          </p:cNvPr>
          <p:cNvSpPr/>
          <p:nvPr/>
        </p:nvSpPr>
        <p:spPr>
          <a:xfrm>
            <a:off x="4706112" y="2230734"/>
            <a:ext cx="1840992" cy="379131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EF84EB8-8150-1A48-AFCA-026765B9F766}"/>
              </a:ext>
            </a:extLst>
          </p:cNvPr>
          <p:cNvSpPr txBox="1"/>
          <p:nvPr/>
        </p:nvSpPr>
        <p:spPr>
          <a:xfrm>
            <a:off x="4922520" y="3537311"/>
            <a:ext cx="1408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Uber car pooling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F1E7E3C6-4AC3-1747-B144-0E444ED5769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89131903"/>
              </p:ext>
            </p:extLst>
          </p:nvPr>
        </p:nvGraphicFramePr>
        <p:xfrm>
          <a:off x="503255" y="2445126"/>
          <a:ext cx="4191000" cy="11232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CB4D4839-8AAA-704D-B1F1-285DA24F8DF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0836761"/>
              </p:ext>
            </p:extLst>
          </p:nvPr>
        </p:nvGraphicFramePr>
        <p:xfrm>
          <a:off x="515112" y="4795577"/>
          <a:ext cx="4191000" cy="10586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17" name="Right Arrow 16">
            <a:extLst>
              <a:ext uri="{FF2B5EF4-FFF2-40B4-BE49-F238E27FC236}">
                <a16:creationId xmlns:a16="http://schemas.microsoft.com/office/drawing/2014/main" id="{00E63E3A-21B2-914B-8E08-CA78D0805BB8}"/>
              </a:ext>
            </a:extLst>
          </p:cNvPr>
          <p:cNvSpPr/>
          <p:nvPr/>
        </p:nvSpPr>
        <p:spPr>
          <a:xfrm rot="10800000">
            <a:off x="6558961" y="2326341"/>
            <a:ext cx="2502384" cy="6804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Arrow 17">
            <a:extLst>
              <a:ext uri="{FF2B5EF4-FFF2-40B4-BE49-F238E27FC236}">
                <a16:creationId xmlns:a16="http://schemas.microsoft.com/office/drawing/2014/main" id="{6B16745D-637F-2C45-A537-2AA38B2DB6B7}"/>
              </a:ext>
            </a:extLst>
          </p:cNvPr>
          <p:cNvSpPr/>
          <p:nvPr/>
        </p:nvSpPr>
        <p:spPr>
          <a:xfrm rot="10800000">
            <a:off x="6558961" y="3029134"/>
            <a:ext cx="2502384" cy="68043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ight Arrow 18">
            <a:extLst>
              <a:ext uri="{FF2B5EF4-FFF2-40B4-BE49-F238E27FC236}">
                <a16:creationId xmlns:a16="http://schemas.microsoft.com/office/drawing/2014/main" id="{326304E9-D8A3-9543-980E-E51AD344D5EF}"/>
              </a:ext>
            </a:extLst>
          </p:cNvPr>
          <p:cNvSpPr/>
          <p:nvPr/>
        </p:nvSpPr>
        <p:spPr>
          <a:xfrm rot="10800000">
            <a:off x="6578785" y="5347252"/>
            <a:ext cx="2502384" cy="67479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ight Arrow 19">
            <a:extLst>
              <a:ext uri="{FF2B5EF4-FFF2-40B4-BE49-F238E27FC236}">
                <a16:creationId xmlns:a16="http://schemas.microsoft.com/office/drawing/2014/main" id="{33028A67-55D0-9B44-99AE-C33FA5D21B56}"/>
              </a:ext>
            </a:extLst>
          </p:cNvPr>
          <p:cNvSpPr/>
          <p:nvPr/>
        </p:nvSpPr>
        <p:spPr>
          <a:xfrm rot="10800000">
            <a:off x="6578785" y="4666819"/>
            <a:ext cx="2502384" cy="68043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ounded Rectangle 20">
            <a:extLst>
              <a:ext uri="{FF2B5EF4-FFF2-40B4-BE49-F238E27FC236}">
                <a16:creationId xmlns:a16="http://schemas.microsoft.com/office/drawing/2014/main" id="{5DE9152B-D933-0E45-B7EA-FC7EA31038FF}"/>
              </a:ext>
            </a:extLst>
          </p:cNvPr>
          <p:cNvSpPr/>
          <p:nvPr/>
        </p:nvSpPr>
        <p:spPr>
          <a:xfrm>
            <a:off x="9081169" y="2326341"/>
            <a:ext cx="1676478" cy="6804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5D0D00A4-8197-0047-8F78-E4F771079B99}"/>
              </a:ext>
            </a:extLst>
          </p:cNvPr>
          <p:cNvSpPr/>
          <p:nvPr/>
        </p:nvSpPr>
        <p:spPr>
          <a:xfrm>
            <a:off x="9061345" y="3051494"/>
            <a:ext cx="1676478" cy="6804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ounded Rectangle 22">
            <a:extLst>
              <a:ext uri="{FF2B5EF4-FFF2-40B4-BE49-F238E27FC236}">
                <a16:creationId xmlns:a16="http://schemas.microsoft.com/office/drawing/2014/main" id="{80380C8D-E6FF-CB42-8B14-760DE3CB6D87}"/>
              </a:ext>
            </a:extLst>
          </p:cNvPr>
          <p:cNvSpPr/>
          <p:nvPr/>
        </p:nvSpPr>
        <p:spPr>
          <a:xfrm>
            <a:off x="9112850" y="4599738"/>
            <a:ext cx="1676478" cy="6804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>
            <a:extLst>
              <a:ext uri="{FF2B5EF4-FFF2-40B4-BE49-F238E27FC236}">
                <a16:creationId xmlns:a16="http://schemas.microsoft.com/office/drawing/2014/main" id="{F751D65C-5239-774B-BB22-DEB44517140A}"/>
              </a:ext>
            </a:extLst>
          </p:cNvPr>
          <p:cNvSpPr/>
          <p:nvPr/>
        </p:nvSpPr>
        <p:spPr>
          <a:xfrm>
            <a:off x="9112850" y="5324891"/>
            <a:ext cx="1676478" cy="6804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0DFB550-42A3-BF42-BB3D-9684E6DE49CF}"/>
              </a:ext>
            </a:extLst>
          </p:cNvPr>
          <p:cNvSpPr txBox="1"/>
          <p:nvPr/>
        </p:nvSpPr>
        <p:spPr>
          <a:xfrm>
            <a:off x="7046259" y="2445126"/>
            <a:ext cx="18960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Staffing issues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B4EAAEB9-DD9B-6047-8A7F-CDD50831FCED}"/>
              </a:ext>
            </a:extLst>
          </p:cNvPr>
          <p:cNvSpPr txBox="1"/>
          <p:nvPr/>
        </p:nvSpPr>
        <p:spPr>
          <a:xfrm>
            <a:off x="7046259" y="3199286"/>
            <a:ext cx="20150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Covid 19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18BC2C2-2DE1-9744-A1FF-B6223B038194}"/>
              </a:ext>
            </a:extLst>
          </p:cNvPr>
          <p:cNvSpPr txBox="1"/>
          <p:nvPr/>
        </p:nvSpPr>
        <p:spPr>
          <a:xfrm>
            <a:off x="7046259" y="4795577"/>
            <a:ext cx="20349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Legal battles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1517647-55AF-4648-9530-AF543F7E41AF}"/>
              </a:ext>
            </a:extLst>
          </p:cNvPr>
          <p:cNvSpPr txBox="1"/>
          <p:nvPr/>
        </p:nvSpPr>
        <p:spPr>
          <a:xfrm>
            <a:off x="7005992" y="5484593"/>
            <a:ext cx="18960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Customer experiences 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E002877-448B-B146-91FC-0538E68C7D4E}"/>
              </a:ext>
            </a:extLst>
          </p:cNvPr>
          <p:cNvSpPr txBox="1"/>
          <p:nvPr/>
        </p:nvSpPr>
        <p:spPr>
          <a:xfrm>
            <a:off x="9749118" y="2420458"/>
            <a:ext cx="7261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3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A9B3CA0-3590-B742-AB26-F959C3A91100}"/>
              </a:ext>
            </a:extLst>
          </p:cNvPr>
          <p:cNvSpPr/>
          <p:nvPr/>
        </p:nvSpPr>
        <p:spPr>
          <a:xfrm>
            <a:off x="9762831" y="5403497"/>
            <a:ext cx="28245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/>
              <a:t>3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6E8EDD81-5007-2741-A87D-B02DC526DBD7}"/>
              </a:ext>
            </a:extLst>
          </p:cNvPr>
          <p:cNvSpPr txBox="1"/>
          <p:nvPr/>
        </p:nvSpPr>
        <p:spPr>
          <a:xfrm>
            <a:off x="9749118" y="3130100"/>
            <a:ext cx="537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5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94804C27-F3B8-F24B-8D74-58269B0C4F83}"/>
              </a:ext>
            </a:extLst>
          </p:cNvPr>
          <p:cNvSpPr txBox="1"/>
          <p:nvPr/>
        </p:nvSpPr>
        <p:spPr>
          <a:xfrm>
            <a:off x="9749118" y="4709121"/>
            <a:ext cx="8068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3.5</a:t>
            </a:r>
          </a:p>
        </p:txBody>
      </p:sp>
    </p:spTree>
    <p:extLst>
      <p:ext uri="{BB962C8B-B14F-4D97-AF65-F5344CB8AC3E}">
        <p14:creationId xmlns:p14="http://schemas.microsoft.com/office/powerpoint/2010/main" val="17855421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5ED7BE-80E2-F444-95EE-F89D335D2A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Stakeholder Mapping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DD07557C-3AE0-704C-B7B9-8574C8ECE7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1565246"/>
              </p:ext>
            </p:extLst>
          </p:nvPr>
        </p:nvGraphicFramePr>
        <p:xfrm>
          <a:off x="518452" y="2113808"/>
          <a:ext cx="9041184" cy="419658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520592">
                  <a:extLst>
                    <a:ext uri="{9D8B030D-6E8A-4147-A177-3AD203B41FA5}">
                      <a16:colId xmlns:a16="http://schemas.microsoft.com/office/drawing/2014/main" val="1016480309"/>
                    </a:ext>
                  </a:extLst>
                </a:gridCol>
                <a:gridCol w="4520592">
                  <a:extLst>
                    <a:ext uri="{9D8B030D-6E8A-4147-A177-3AD203B41FA5}">
                      <a16:colId xmlns:a16="http://schemas.microsoft.com/office/drawing/2014/main" val="3872935110"/>
                    </a:ext>
                  </a:extLst>
                </a:gridCol>
              </a:tblGrid>
              <a:tr h="2077594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r>
                        <a:rPr lang="en-GB" sz="1200" dirty="0">
                          <a:effectLst/>
                        </a:rPr>
                        <a:t>competitors</a:t>
                      </a:r>
                    </a:p>
                    <a:p>
                      <a:pPr algn="ctr"/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200" dirty="0">
                          <a:effectLst/>
                        </a:rPr>
                        <a:t>Minimal effort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6358" marR="6635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pPr algn="l"/>
                      <a:r>
                        <a:rPr lang="en-GB" sz="1200" dirty="0">
                          <a:effectLst/>
                        </a:rPr>
                        <a:t>shareholders</a:t>
                      </a:r>
                    </a:p>
                    <a:p>
                      <a:pPr algn="ctr"/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200" dirty="0">
                          <a:effectLst/>
                        </a:rPr>
                        <a:t>Keep informed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6358" marR="66358" marT="0" marB="0"/>
                </a:tc>
                <a:extLst>
                  <a:ext uri="{0D108BD9-81ED-4DB2-BD59-A6C34878D82A}">
                    <a16:rowId xmlns:a16="http://schemas.microsoft.com/office/drawing/2014/main" val="384697538"/>
                  </a:ext>
                </a:extLst>
              </a:tr>
              <a:tr h="2118994"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200">
                          <a:effectLst/>
                        </a:rPr>
                        <a:t> </a:t>
                      </a:r>
                    </a:p>
                    <a:p>
                      <a:r>
                        <a:rPr lang="en-GB" sz="1200">
                          <a:effectLst/>
                        </a:rPr>
                        <a:t>Government</a:t>
                      </a:r>
                    </a:p>
                    <a:p>
                      <a:pPr algn="ctr"/>
                      <a:r>
                        <a:rPr lang="en-GB" sz="120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20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20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200">
                          <a:effectLst/>
                        </a:rPr>
                        <a:t>Keep satisfied</a:t>
                      </a:r>
                    </a:p>
                    <a:p>
                      <a:pPr algn="ctr"/>
                      <a:r>
                        <a:rPr lang="en-GB" sz="120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20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200">
                          <a:effectLst/>
                        </a:rPr>
                        <a:t> </a:t>
                      </a:r>
                    </a:p>
                    <a:p>
                      <a:r>
                        <a:rPr lang="en-GB" sz="1200">
                          <a:effectLst/>
                        </a:rPr>
                        <a:t>Environment organisations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6358" marR="66358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r>
                        <a:rPr lang="en-GB" sz="1200" dirty="0">
                          <a:effectLst/>
                        </a:rPr>
                        <a:t>customers</a:t>
                      </a:r>
                    </a:p>
                    <a:p>
                      <a:pPr algn="ctr"/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200" dirty="0">
                          <a:effectLst/>
                        </a:rPr>
                        <a:t>Key players</a:t>
                      </a:r>
                    </a:p>
                    <a:p>
                      <a:pPr algn="ctr"/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r>
                        <a:rPr lang="en-GB" sz="1200" dirty="0">
                          <a:effectLst/>
                        </a:rPr>
                        <a:t>suppliers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6358" marR="66358" marT="0" marB="0"/>
                </a:tc>
                <a:extLst>
                  <a:ext uri="{0D108BD9-81ED-4DB2-BD59-A6C34878D82A}">
                    <a16:rowId xmlns:a16="http://schemas.microsoft.com/office/drawing/2014/main" val="572916115"/>
                  </a:ext>
                </a:extLst>
              </a:tr>
            </a:tbl>
          </a:graphicData>
        </a:graphic>
      </p:graphicFrame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10F5ABF8-7B6E-DF4B-96D9-DDB6A8E035E2}"/>
              </a:ext>
            </a:extLst>
          </p:cNvPr>
          <p:cNvCxnSpPr>
            <a:cxnSpLocks/>
          </p:cNvCxnSpPr>
          <p:nvPr/>
        </p:nvCxnSpPr>
        <p:spPr>
          <a:xfrm>
            <a:off x="1130164" y="2667000"/>
            <a:ext cx="1384945" cy="4728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6C04B491-2BB7-3049-8D2D-5F955D2D81C9}"/>
              </a:ext>
            </a:extLst>
          </p:cNvPr>
          <p:cNvCxnSpPr>
            <a:cxnSpLocks/>
          </p:cNvCxnSpPr>
          <p:nvPr/>
        </p:nvCxnSpPr>
        <p:spPr>
          <a:xfrm>
            <a:off x="5694472" y="2716306"/>
            <a:ext cx="1335720" cy="46166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C6D6C8F3-039E-1E44-B9A5-AB4307B69FBC}"/>
              </a:ext>
            </a:extLst>
          </p:cNvPr>
          <p:cNvCxnSpPr>
            <a:cxnSpLocks/>
          </p:cNvCxnSpPr>
          <p:nvPr/>
        </p:nvCxnSpPr>
        <p:spPr>
          <a:xfrm flipV="1">
            <a:off x="5968456" y="5638624"/>
            <a:ext cx="1061736" cy="32607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2EE0B94F-63B4-3A4C-B10E-0D2D06CA2A0A}"/>
              </a:ext>
            </a:extLst>
          </p:cNvPr>
          <p:cNvCxnSpPr>
            <a:cxnSpLocks/>
          </p:cNvCxnSpPr>
          <p:nvPr/>
        </p:nvCxnSpPr>
        <p:spPr>
          <a:xfrm>
            <a:off x="5896884" y="4794012"/>
            <a:ext cx="1133308" cy="48709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55EFF4FD-6F56-FB46-A5BA-34D38911D7CA}"/>
              </a:ext>
            </a:extLst>
          </p:cNvPr>
          <p:cNvCxnSpPr>
            <a:cxnSpLocks/>
          </p:cNvCxnSpPr>
          <p:nvPr/>
        </p:nvCxnSpPr>
        <p:spPr>
          <a:xfrm flipV="1">
            <a:off x="1006288" y="5588401"/>
            <a:ext cx="1626076" cy="4359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7B5DBFC2-2D5B-3448-8A3A-BC42BB453D06}"/>
              </a:ext>
            </a:extLst>
          </p:cNvPr>
          <p:cNvCxnSpPr>
            <a:cxnSpLocks/>
          </p:cNvCxnSpPr>
          <p:nvPr/>
        </p:nvCxnSpPr>
        <p:spPr>
          <a:xfrm>
            <a:off x="1026459" y="4814945"/>
            <a:ext cx="1605905" cy="41887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7C957154-91F7-3F4E-B48E-23A944D542FC}"/>
              </a:ext>
            </a:extLst>
          </p:cNvPr>
          <p:cNvSpPr txBox="1"/>
          <p:nvPr/>
        </p:nvSpPr>
        <p:spPr>
          <a:xfrm>
            <a:off x="121024" y="5941064"/>
            <a:ext cx="5080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high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D58B206-003A-F047-84DB-21D761B512BB}"/>
              </a:ext>
            </a:extLst>
          </p:cNvPr>
          <p:cNvSpPr/>
          <p:nvPr/>
        </p:nvSpPr>
        <p:spPr>
          <a:xfrm>
            <a:off x="9044413" y="1744476"/>
            <a:ext cx="4106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high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1649472-9B99-524D-9B45-8A8B2B1E819C}"/>
              </a:ext>
            </a:extLst>
          </p:cNvPr>
          <p:cNvSpPr txBox="1"/>
          <p:nvPr/>
        </p:nvSpPr>
        <p:spPr>
          <a:xfrm>
            <a:off x="121024" y="2716306"/>
            <a:ext cx="2554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low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2644EC2-0919-8A43-ABCF-3CAEA70A9061}"/>
              </a:ext>
            </a:extLst>
          </p:cNvPr>
          <p:cNvSpPr/>
          <p:nvPr/>
        </p:nvSpPr>
        <p:spPr>
          <a:xfrm>
            <a:off x="469188" y="1744476"/>
            <a:ext cx="3690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low</a:t>
            </a:r>
          </a:p>
        </p:txBody>
      </p:sp>
    </p:spTree>
    <p:extLst>
      <p:ext uri="{BB962C8B-B14F-4D97-AF65-F5344CB8AC3E}">
        <p14:creationId xmlns:p14="http://schemas.microsoft.com/office/powerpoint/2010/main" val="2883340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73002C-B002-3F46-947F-B82DD75EC5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6095" y="363071"/>
            <a:ext cx="10515600" cy="1343630"/>
          </a:xfrm>
        </p:spPr>
        <p:txBody>
          <a:bodyPr/>
          <a:lstStyle/>
          <a:p>
            <a:r>
              <a:rPr lang="en-US" sz="5000" dirty="0"/>
              <a:t>Shareholder mapping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668D445-A0EE-9345-8933-8C29A37071E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7816447"/>
              </p:ext>
            </p:extLst>
          </p:nvPr>
        </p:nvGraphicFramePr>
        <p:xfrm>
          <a:off x="307284" y="2149434"/>
          <a:ext cx="4989112" cy="31273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997722">
                  <a:extLst>
                    <a:ext uri="{9D8B030D-6E8A-4147-A177-3AD203B41FA5}">
                      <a16:colId xmlns:a16="http://schemas.microsoft.com/office/drawing/2014/main" val="2123755236"/>
                    </a:ext>
                  </a:extLst>
                </a:gridCol>
                <a:gridCol w="997722">
                  <a:extLst>
                    <a:ext uri="{9D8B030D-6E8A-4147-A177-3AD203B41FA5}">
                      <a16:colId xmlns:a16="http://schemas.microsoft.com/office/drawing/2014/main" val="3594466517"/>
                    </a:ext>
                  </a:extLst>
                </a:gridCol>
                <a:gridCol w="997722">
                  <a:extLst>
                    <a:ext uri="{9D8B030D-6E8A-4147-A177-3AD203B41FA5}">
                      <a16:colId xmlns:a16="http://schemas.microsoft.com/office/drawing/2014/main" val="659668304"/>
                    </a:ext>
                  </a:extLst>
                </a:gridCol>
                <a:gridCol w="997722">
                  <a:extLst>
                    <a:ext uri="{9D8B030D-6E8A-4147-A177-3AD203B41FA5}">
                      <a16:colId xmlns:a16="http://schemas.microsoft.com/office/drawing/2014/main" val="2723368626"/>
                    </a:ext>
                  </a:extLst>
                </a:gridCol>
                <a:gridCol w="998224">
                  <a:extLst>
                    <a:ext uri="{9D8B030D-6E8A-4147-A177-3AD203B41FA5}">
                      <a16:colId xmlns:a16="http://schemas.microsoft.com/office/drawing/2014/main" val="326199016"/>
                    </a:ext>
                  </a:extLst>
                </a:gridCol>
              </a:tblGrid>
              <a:tr h="440269"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stakeholder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Contribution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Willingness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Influence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Necessity of involvement = value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44164667"/>
                  </a:ext>
                </a:extLst>
              </a:tr>
              <a:tr h="408822"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SH 1 - customer</a:t>
                      </a:r>
                    </a:p>
                    <a:p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High – cash flow generated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high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high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High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8062247"/>
                  </a:ext>
                </a:extLst>
              </a:tr>
              <a:tr h="440269"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SH2 - suppliers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High – creates the service required to function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medium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high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high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13881865"/>
                  </a:ext>
                </a:extLst>
              </a:tr>
              <a:tr h="440269"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SH3 - government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Medium – laws and regulations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low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low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low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01390464"/>
                  </a:ext>
                </a:extLst>
              </a:tr>
              <a:tr h="440269"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SH4 -  environmental organisations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low – looking at co2 emissions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low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low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low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31855511"/>
                  </a:ext>
                </a:extLst>
              </a:tr>
              <a:tr h="408822"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SH5 - shareholders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Medium – companies’ operations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medium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high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effectLst/>
                        </a:rPr>
                        <a:t>high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39190008"/>
                  </a:ext>
                </a:extLst>
              </a:tr>
              <a:tr h="440269"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SH6 - competitors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Low-   similar services on offer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effectLst/>
                          <a:latin typeface="+mn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high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low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effectLst/>
                          <a:latin typeface="+mn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high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55897264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1578B30-AD2F-384A-9ECD-D3423422954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6737105"/>
              </p:ext>
            </p:extLst>
          </p:nvPr>
        </p:nvGraphicFramePr>
        <p:xfrm>
          <a:off x="6208312" y="2149434"/>
          <a:ext cx="5067300" cy="340200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533650">
                  <a:extLst>
                    <a:ext uri="{9D8B030D-6E8A-4147-A177-3AD203B41FA5}">
                      <a16:colId xmlns:a16="http://schemas.microsoft.com/office/drawing/2014/main" val="1010406353"/>
                    </a:ext>
                  </a:extLst>
                </a:gridCol>
                <a:gridCol w="2533650">
                  <a:extLst>
                    <a:ext uri="{9D8B030D-6E8A-4147-A177-3AD203B41FA5}">
                      <a16:colId xmlns:a16="http://schemas.microsoft.com/office/drawing/2014/main" val="3440503555"/>
                    </a:ext>
                  </a:extLst>
                </a:gridCol>
              </a:tblGrid>
              <a:tr h="1563680">
                <a:tc>
                  <a:txBody>
                    <a:bodyPr/>
                    <a:lstStyle/>
                    <a:p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pPr algn="ctr"/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6675" marR="66675" marT="9525" marB="0"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pPr algn="ctr"/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6675" marR="66675" marT="9525" marB="0"/>
                </a:tc>
                <a:extLst>
                  <a:ext uri="{0D108BD9-81ED-4DB2-BD59-A6C34878D82A}">
                    <a16:rowId xmlns:a16="http://schemas.microsoft.com/office/drawing/2014/main" val="3137482529"/>
                  </a:ext>
                </a:extLst>
              </a:tr>
              <a:tr h="1563680">
                <a:tc>
                  <a:txBody>
                    <a:bodyPr/>
                    <a:lstStyle/>
                    <a:p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pPr algn="ctr"/>
                      <a:endParaRPr lang="en-GB" sz="1200" dirty="0">
                        <a:effectLst/>
                      </a:endParaRPr>
                    </a:p>
                    <a:p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6675" marR="66675" marT="9525" marB="0"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pPr algn="ctr"/>
                      <a:endParaRPr lang="en-GB" sz="1200" dirty="0">
                        <a:effectLst/>
                      </a:endParaRPr>
                    </a:p>
                    <a:p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6675" marR="66675" marT="9525" marB="0"/>
                </a:tc>
                <a:extLst>
                  <a:ext uri="{0D108BD9-81ED-4DB2-BD59-A6C34878D82A}">
                    <a16:rowId xmlns:a16="http://schemas.microsoft.com/office/drawing/2014/main" val="738451914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FD225F75-B07D-EF4C-8050-74492181AAFA}"/>
              </a:ext>
            </a:extLst>
          </p:cNvPr>
          <p:cNvSpPr txBox="1"/>
          <p:nvPr/>
        </p:nvSpPr>
        <p:spPr>
          <a:xfrm>
            <a:off x="6208312" y="1805049"/>
            <a:ext cx="5067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Low                                         expertise                                             high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B31E933-9FF8-1241-A6E1-B45BEF1F721F}"/>
              </a:ext>
            </a:extLst>
          </p:cNvPr>
          <p:cNvSpPr txBox="1"/>
          <p:nvPr/>
        </p:nvSpPr>
        <p:spPr>
          <a:xfrm>
            <a:off x="5442107" y="2174381"/>
            <a:ext cx="76620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     Low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willingness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     high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9F7A5B92-60EB-D040-866A-8B752CF169A6}"/>
              </a:ext>
            </a:extLst>
          </p:cNvPr>
          <p:cNvSpPr/>
          <p:nvPr/>
        </p:nvSpPr>
        <p:spPr>
          <a:xfrm>
            <a:off x="10441051" y="4683620"/>
            <a:ext cx="700644" cy="6768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SH1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025454E1-FA0B-554A-B15A-BAE86D3C1B79}"/>
              </a:ext>
            </a:extLst>
          </p:cNvPr>
          <p:cNvSpPr/>
          <p:nvPr/>
        </p:nvSpPr>
        <p:spPr>
          <a:xfrm>
            <a:off x="10166761" y="3335717"/>
            <a:ext cx="700644" cy="6768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SH2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AF75142D-1E46-4849-B961-2E488E939A74}"/>
              </a:ext>
            </a:extLst>
          </p:cNvPr>
          <p:cNvSpPr/>
          <p:nvPr/>
        </p:nvSpPr>
        <p:spPr>
          <a:xfrm>
            <a:off x="6361799" y="4683620"/>
            <a:ext cx="700644" cy="6768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SH6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5579BC36-4D26-B149-9477-7910002F9367}"/>
              </a:ext>
            </a:extLst>
          </p:cNvPr>
          <p:cNvSpPr/>
          <p:nvPr/>
        </p:nvSpPr>
        <p:spPr>
          <a:xfrm>
            <a:off x="7227014" y="2335634"/>
            <a:ext cx="850583" cy="7935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SH3 / 4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4930F7CA-433B-AC46-81E2-C650F81191CC}"/>
              </a:ext>
            </a:extLst>
          </p:cNvPr>
          <p:cNvSpPr/>
          <p:nvPr/>
        </p:nvSpPr>
        <p:spPr>
          <a:xfrm>
            <a:off x="8731119" y="3394457"/>
            <a:ext cx="700644" cy="6768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SH5</a:t>
            </a:r>
          </a:p>
        </p:txBody>
      </p:sp>
      <p:sp>
        <p:nvSpPr>
          <p:cNvPr id="16" name="Right Arrow 15">
            <a:extLst>
              <a:ext uri="{FF2B5EF4-FFF2-40B4-BE49-F238E27FC236}">
                <a16:creationId xmlns:a16="http://schemas.microsoft.com/office/drawing/2014/main" id="{E55493DC-89E6-174B-82EE-84EA657A5D96}"/>
              </a:ext>
            </a:extLst>
          </p:cNvPr>
          <p:cNvSpPr/>
          <p:nvPr/>
        </p:nvSpPr>
        <p:spPr>
          <a:xfrm>
            <a:off x="7120229" y="4855869"/>
            <a:ext cx="3292840" cy="332395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ight Arrow 16">
            <a:extLst>
              <a:ext uri="{FF2B5EF4-FFF2-40B4-BE49-F238E27FC236}">
                <a16:creationId xmlns:a16="http://schemas.microsoft.com/office/drawing/2014/main" id="{F68DCF36-B480-1B4E-8BCE-A13F4F02815A}"/>
              </a:ext>
            </a:extLst>
          </p:cNvPr>
          <p:cNvSpPr/>
          <p:nvPr/>
        </p:nvSpPr>
        <p:spPr>
          <a:xfrm rot="17412354">
            <a:off x="6249579" y="3767789"/>
            <a:ext cx="1713378" cy="165293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Arrow 17">
            <a:extLst>
              <a:ext uri="{FF2B5EF4-FFF2-40B4-BE49-F238E27FC236}">
                <a16:creationId xmlns:a16="http://schemas.microsoft.com/office/drawing/2014/main" id="{47C83B8F-6BD6-144A-B08B-0E20A2AC16EC}"/>
              </a:ext>
            </a:extLst>
          </p:cNvPr>
          <p:cNvSpPr/>
          <p:nvPr/>
        </p:nvSpPr>
        <p:spPr>
          <a:xfrm rot="2125568">
            <a:off x="7873667" y="3178115"/>
            <a:ext cx="916891" cy="178452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ight Arrow 18">
            <a:extLst>
              <a:ext uri="{FF2B5EF4-FFF2-40B4-BE49-F238E27FC236}">
                <a16:creationId xmlns:a16="http://schemas.microsoft.com/office/drawing/2014/main" id="{B8C1DB05-6CD6-F34E-B3D3-4A12C91498DD}"/>
              </a:ext>
            </a:extLst>
          </p:cNvPr>
          <p:cNvSpPr/>
          <p:nvPr/>
        </p:nvSpPr>
        <p:spPr>
          <a:xfrm>
            <a:off x="9466117" y="3574472"/>
            <a:ext cx="700643" cy="158785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ight Arrow 19">
            <a:extLst>
              <a:ext uri="{FF2B5EF4-FFF2-40B4-BE49-F238E27FC236}">
                <a16:creationId xmlns:a16="http://schemas.microsoft.com/office/drawing/2014/main" id="{B6F01FA3-4E88-524E-9866-1F9142220707}"/>
              </a:ext>
            </a:extLst>
          </p:cNvPr>
          <p:cNvSpPr/>
          <p:nvPr/>
        </p:nvSpPr>
        <p:spPr>
          <a:xfrm rot="4498963">
            <a:off x="10305918" y="4286102"/>
            <a:ext cx="694271" cy="130379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085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379E4-5B00-B342-BDF6-38E28C310B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ndale Mono" panose="020B0509000000000004" pitchFamily="49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10CA9D-BA6A-B043-8E77-641D09480B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600" dirty="0" err="1"/>
              <a:t>theconversation.com</a:t>
            </a:r>
            <a:r>
              <a:rPr lang="en-GB" sz="1600" dirty="0"/>
              <a:t>.(2019). Uber’s troubles in London are nothing compared to the bigger picture.  </a:t>
            </a:r>
            <a:r>
              <a:rPr lang="en-GB" sz="1600" u="sng" dirty="0">
                <a:hlinkClick r:id="rId2"/>
              </a:rPr>
              <a:t>https://theconversation.com/ubers-troubles-in-london-are-nothing-compared-to-the-bigger-picture-127746</a:t>
            </a:r>
            <a:endParaRPr lang="en-GB" sz="1600" dirty="0"/>
          </a:p>
          <a:p>
            <a:r>
              <a:rPr lang="en-GB" sz="1600" dirty="0" err="1"/>
              <a:t>businessofapps.com</a:t>
            </a:r>
            <a:r>
              <a:rPr lang="en-GB" sz="1600" dirty="0"/>
              <a:t>. (2021). Uber Revenue and Usage Statistics. </a:t>
            </a:r>
            <a:r>
              <a:rPr lang="en-GB" sz="1600" u="sng" dirty="0">
                <a:hlinkClick r:id="rId3"/>
              </a:rPr>
              <a:t>https://www.businessofapps.com/data/uber-statistics/</a:t>
            </a:r>
            <a:endParaRPr lang="en-GB" sz="1600" dirty="0"/>
          </a:p>
          <a:p>
            <a:r>
              <a:rPr lang="en-GB" sz="1600" dirty="0" err="1"/>
              <a:t>Uber.com</a:t>
            </a:r>
            <a:r>
              <a:rPr lang="en-GB" sz="1600" dirty="0"/>
              <a:t> (2021). uber trip options. </a:t>
            </a:r>
            <a:r>
              <a:rPr lang="en-GB" sz="1600" u="sng" dirty="0">
                <a:hlinkClick r:id="rId4"/>
              </a:rPr>
              <a:t>https://www.uber.com/gb/en/ride/ride-options/</a:t>
            </a:r>
            <a:endParaRPr lang="en-GB" sz="1600" dirty="0"/>
          </a:p>
          <a:p>
            <a:r>
              <a:rPr lang="en-GB" sz="1600" dirty="0" err="1"/>
              <a:t>Finder.com</a:t>
            </a:r>
            <a:r>
              <a:rPr lang="en-GB" sz="1600" dirty="0"/>
              <a:t> (2020). Uber vs taxi. </a:t>
            </a:r>
            <a:r>
              <a:rPr lang="en-GB" sz="1600" u="sng" dirty="0">
                <a:hlinkClick r:id="rId5"/>
              </a:rPr>
              <a:t>https://www.finder.com/uk/uber-vs-taxi</a:t>
            </a:r>
            <a:endParaRPr lang="en-GB" sz="1600" u="sng" dirty="0"/>
          </a:p>
          <a:p>
            <a:r>
              <a:rPr lang="en-GB" sz="1600" u="sng" dirty="0"/>
              <a:t>Lewin, K. (1951). Field theory in social science. Harper &amp; Row. New York</a:t>
            </a:r>
          </a:p>
          <a:p>
            <a:r>
              <a:rPr lang="en-GB" sz="1600" dirty="0" err="1"/>
              <a:t>theguardian.com</a:t>
            </a:r>
            <a:r>
              <a:rPr lang="en-GB" sz="1600" dirty="0"/>
              <a:t> (2019). Uber drivers are not employees, Fair Work Ombudsman rules. </a:t>
            </a:r>
            <a:r>
              <a:rPr lang="en-GB" sz="1600" u="sng" dirty="0">
                <a:hlinkClick r:id="rId6"/>
              </a:rPr>
              <a:t>https://www.theguardian.com/technology/2019/jun/07/uber-drivers-are-not-employees-fair-work-ombudsman-rules</a:t>
            </a:r>
            <a:endParaRPr lang="en-GB" sz="1600" u="sng" dirty="0"/>
          </a:p>
          <a:p>
            <a:r>
              <a:rPr lang="en-GB" sz="1600" dirty="0" err="1"/>
              <a:t>bbc.co.uk</a:t>
            </a:r>
            <a:r>
              <a:rPr lang="en-GB" sz="1600" dirty="0"/>
              <a:t> (2020). Coronavirus: Uber customer activity falls sharply. </a:t>
            </a:r>
            <a:r>
              <a:rPr lang="en-GB" sz="1600" u="sng" dirty="0">
                <a:hlinkClick r:id="rId7"/>
              </a:rPr>
              <a:t>https://www.bbc.co.uk/news/business-53687422</a:t>
            </a:r>
            <a:endParaRPr lang="en-GB" sz="1600" u="sng" dirty="0"/>
          </a:p>
          <a:p>
            <a:r>
              <a:rPr lang="en-GB" sz="1600" dirty="0" err="1"/>
              <a:t>promoter.io</a:t>
            </a:r>
            <a:r>
              <a:rPr lang="en-GB" sz="1600" dirty="0"/>
              <a:t> (2017) .Uber Has a Major Customer Relationship Problem. </a:t>
            </a:r>
            <a:r>
              <a:rPr lang="en-GB" sz="1600" u="sng" dirty="0">
                <a:hlinkClick r:id="rId8"/>
              </a:rPr>
              <a:t>https://www.promoter.io/blog/uber-customer-problem/</a:t>
            </a:r>
            <a:endParaRPr lang="en-GB" sz="1600" u="sng" dirty="0"/>
          </a:p>
          <a:p>
            <a:r>
              <a:rPr lang="en-GB" sz="1600" u="sng" dirty="0">
                <a:hlinkClick r:id="rId9"/>
              </a:rPr>
              <a:t>www.theguardian.com</a:t>
            </a:r>
            <a:r>
              <a:rPr lang="en-GB" sz="1600" dirty="0"/>
              <a:t>. (2019).Uber passengers reported over 3,000 sexual assaults last year, report says. </a:t>
            </a:r>
            <a:r>
              <a:rPr lang="en-GB" sz="1600" u="sng" dirty="0">
                <a:hlinkClick r:id="rId10"/>
              </a:rPr>
              <a:t>https://www.theguardian.com/technology/2019/dec/05/uber-sexual-assault-report-safety-lyft</a:t>
            </a:r>
            <a:endParaRPr lang="en-GB" sz="1600" u="sng" dirty="0"/>
          </a:p>
          <a:p>
            <a:r>
              <a:rPr lang="en-GB" sz="1600" dirty="0" err="1"/>
              <a:t>Mendelow</a:t>
            </a:r>
            <a:r>
              <a:rPr lang="en-GB" sz="1600" dirty="0"/>
              <a:t>. A.L. (1981). </a:t>
            </a:r>
            <a:r>
              <a:rPr lang="en-GB" sz="1600" dirty="0" err="1"/>
              <a:t>Enviromental</a:t>
            </a:r>
            <a:r>
              <a:rPr lang="en-GB" sz="1600" dirty="0"/>
              <a:t> scanning the impact of the stakeholder concept.</a:t>
            </a:r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u="sng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7961911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Modern Love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16353</TotalTime>
  <Words>511</Words>
  <Application>Microsoft Macintosh PowerPoint</Application>
  <PresentationFormat>Widescreen</PresentationFormat>
  <Paragraphs>173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Andale Mono</vt:lpstr>
      <vt:lpstr>Arial</vt:lpstr>
      <vt:lpstr>Calibri</vt:lpstr>
      <vt:lpstr>Modern Love</vt:lpstr>
      <vt:lpstr>The Hand</vt:lpstr>
      <vt:lpstr>Times New Roman</vt:lpstr>
      <vt:lpstr>SketchyVTI</vt:lpstr>
      <vt:lpstr>Managing change    </vt:lpstr>
      <vt:lpstr>background</vt:lpstr>
      <vt:lpstr>Reason for change</vt:lpstr>
      <vt:lpstr>Lewins force feild</vt:lpstr>
      <vt:lpstr>Stakeholder Mapping</vt:lpstr>
      <vt:lpstr>Shareholder mapping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change in Royal Caribbean  </dc:title>
  <dc:creator>Steffan Daniel Treharne (1705128)</dc:creator>
  <cp:lastModifiedBy>Steffan Daniel Treharne (1705128)</cp:lastModifiedBy>
  <cp:revision>6</cp:revision>
  <dcterms:created xsi:type="dcterms:W3CDTF">2021-05-06T09:20:22Z</dcterms:created>
  <dcterms:modified xsi:type="dcterms:W3CDTF">2021-05-18T19:02:58Z</dcterms:modified>
</cp:coreProperties>
</file>