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p:cViewPr varScale="1">
        <p:scale>
          <a:sx n="67" d="100"/>
          <a:sy n="67" d="100"/>
        </p:scale>
        <p:origin x="648"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2C364-7ADF-41DB-BFD6-88368D92F7E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E1DF09A-B4AB-49B7-8D9B-EDD36ABCFC4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5F3D6E-84F3-4542-9A37-A7202CD53232}"/>
              </a:ext>
            </a:extLst>
          </p:cNvPr>
          <p:cNvSpPr>
            <a:spLocks noGrp="1"/>
          </p:cNvSpPr>
          <p:nvPr>
            <p:ph type="dt" sz="half" idx="10"/>
          </p:nvPr>
        </p:nvSpPr>
        <p:spPr/>
        <p:txBody>
          <a:bodyPr/>
          <a:lstStyle/>
          <a:p>
            <a:fld id="{00216983-9FEF-4CAC-B69F-BBDF886F3A55}" type="datetimeFigureOut">
              <a:rPr lang="en-GB" smtClean="0"/>
              <a:t>31/03/2021</a:t>
            </a:fld>
            <a:endParaRPr lang="en-GB"/>
          </a:p>
        </p:txBody>
      </p:sp>
      <p:sp>
        <p:nvSpPr>
          <p:cNvPr id="5" name="Footer Placeholder 4">
            <a:extLst>
              <a:ext uri="{FF2B5EF4-FFF2-40B4-BE49-F238E27FC236}">
                <a16:creationId xmlns:a16="http://schemas.microsoft.com/office/drawing/2014/main" id="{84EC577C-CA24-415C-BFB6-03D3C99C68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686F98-1F18-4BAF-A2C4-23F711760C7F}"/>
              </a:ext>
            </a:extLst>
          </p:cNvPr>
          <p:cNvSpPr>
            <a:spLocks noGrp="1"/>
          </p:cNvSpPr>
          <p:nvPr>
            <p:ph type="sldNum" sz="quarter" idx="12"/>
          </p:nvPr>
        </p:nvSpPr>
        <p:spPr/>
        <p:txBody>
          <a:bodyPr/>
          <a:lstStyle/>
          <a:p>
            <a:fld id="{324B20D8-8D7D-451B-BD1D-72E939926E95}" type="slidenum">
              <a:rPr lang="en-GB" smtClean="0"/>
              <a:t>‹#›</a:t>
            </a:fld>
            <a:endParaRPr lang="en-GB"/>
          </a:p>
        </p:txBody>
      </p:sp>
    </p:spTree>
    <p:extLst>
      <p:ext uri="{BB962C8B-B14F-4D97-AF65-F5344CB8AC3E}">
        <p14:creationId xmlns:p14="http://schemas.microsoft.com/office/powerpoint/2010/main" val="41495060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08B61-8511-4596-B887-98CF71659F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1AA66F-3435-4D9C-86E1-7C1DAC61379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5A8D4F-F2B8-4F82-91DE-625DCFCD5850}"/>
              </a:ext>
            </a:extLst>
          </p:cNvPr>
          <p:cNvSpPr>
            <a:spLocks noGrp="1"/>
          </p:cNvSpPr>
          <p:nvPr>
            <p:ph type="dt" sz="half" idx="10"/>
          </p:nvPr>
        </p:nvSpPr>
        <p:spPr/>
        <p:txBody>
          <a:bodyPr/>
          <a:lstStyle/>
          <a:p>
            <a:fld id="{00216983-9FEF-4CAC-B69F-BBDF886F3A55}" type="datetimeFigureOut">
              <a:rPr lang="en-GB" smtClean="0"/>
              <a:t>31/03/2021</a:t>
            </a:fld>
            <a:endParaRPr lang="en-GB"/>
          </a:p>
        </p:txBody>
      </p:sp>
      <p:sp>
        <p:nvSpPr>
          <p:cNvPr id="5" name="Footer Placeholder 4">
            <a:extLst>
              <a:ext uri="{FF2B5EF4-FFF2-40B4-BE49-F238E27FC236}">
                <a16:creationId xmlns:a16="http://schemas.microsoft.com/office/drawing/2014/main" id="{B6360603-EADF-4853-9F2A-2064243A25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C0ABFE-BA9C-483D-A1F3-605EBE0EC6FB}"/>
              </a:ext>
            </a:extLst>
          </p:cNvPr>
          <p:cNvSpPr>
            <a:spLocks noGrp="1"/>
          </p:cNvSpPr>
          <p:nvPr>
            <p:ph type="sldNum" sz="quarter" idx="12"/>
          </p:nvPr>
        </p:nvSpPr>
        <p:spPr/>
        <p:txBody>
          <a:bodyPr/>
          <a:lstStyle/>
          <a:p>
            <a:fld id="{324B20D8-8D7D-451B-BD1D-72E939926E95}" type="slidenum">
              <a:rPr lang="en-GB" smtClean="0"/>
              <a:t>‹#›</a:t>
            </a:fld>
            <a:endParaRPr lang="en-GB"/>
          </a:p>
        </p:txBody>
      </p:sp>
    </p:spTree>
    <p:extLst>
      <p:ext uri="{BB962C8B-B14F-4D97-AF65-F5344CB8AC3E}">
        <p14:creationId xmlns:p14="http://schemas.microsoft.com/office/powerpoint/2010/main" val="3283734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61CC6-1513-4EF4-9D05-D7DB4610A6D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43598B6-67DF-439D-AEC4-15915A7778B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D121C3-1656-4E77-9798-FB0EAF05FA22}"/>
              </a:ext>
            </a:extLst>
          </p:cNvPr>
          <p:cNvSpPr>
            <a:spLocks noGrp="1"/>
          </p:cNvSpPr>
          <p:nvPr>
            <p:ph type="dt" sz="half" idx="10"/>
          </p:nvPr>
        </p:nvSpPr>
        <p:spPr/>
        <p:txBody>
          <a:bodyPr/>
          <a:lstStyle/>
          <a:p>
            <a:fld id="{00216983-9FEF-4CAC-B69F-BBDF886F3A55}" type="datetimeFigureOut">
              <a:rPr lang="en-GB" smtClean="0"/>
              <a:t>31/03/2021</a:t>
            </a:fld>
            <a:endParaRPr lang="en-GB"/>
          </a:p>
        </p:txBody>
      </p:sp>
      <p:sp>
        <p:nvSpPr>
          <p:cNvPr id="5" name="Footer Placeholder 4">
            <a:extLst>
              <a:ext uri="{FF2B5EF4-FFF2-40B4-BE49-F238E27FC236}">
                <a16:creationId xmlns:a16="http://schemas.microsoft.com/office/drawing/2014/main" id="{7C110038-D769-4692-B61C-221B2831D3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F4C352-4F38-4AA1-8B1F-D85130B994E4}"/>
              </a:ext>
            </a:extLst>
          </p:cNvPr>
          <p:cNvSpPr>
            <a:spLocks noGrp="1"/>
          </p:cNvSpPr>
          <p:nvPr>
            <p:ph type="sldNum" sz="quarter" idx="12"/>
          </p:nvPr>
        </p:nvSpPr>
        <p:spPr/>
        <p:txBody>
          <a:bodyPr/>
          <a:lstStyle/>
          <a:p>
            <a:fld id="{324B20D8-8D7D-451B-BD1D-72E939926E95}" type="slidenum">
              <a:rPr lang="en-GB" smtClean="0"/>
              <a:t>‹#›</a:t>
            </a:fld>
            <a:endParaRPr lang="en-GB"/>
          </a:p>
        </p:txBody>
      </p:sp>
    </p:spTree>
    <p:extLst>
      <p:ext uri="{BB962C8B-B14F-4D97-AF65-F5344CB8AC3E}">
        <p14:creationId xmlns:p14="http://schemas.microsoft.com/office/powerpoint/2010/main" val="12346793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EB7AF-D849-405E-97E7-5555BA3FBD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D441DCA-826E-40AE-9FD4-5EB458523F5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3C0B7A2-7543-475B-A281-4F53267B1B4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14C1E2A-0D88-4FE2-AF28-402B67E37187}"/>
              </a:ext>
            </a:extLst>
          </p:cNvPr>
          <p:cNvSpPr>
            <a:spLocks noGrp="1"/>
          </p:cNvSpPr>
          <p:nvPr>
            <p:ph type="dt" sz="half" idx="10"/>
          </p:nvPr>
        </p:nvSpPr>
        <p:spPr/>
        <p:txBody>
          <a:bodyPr/>
          <a:lstStyle/>
          <a:p>
            <a:fld id="{00216983-9FEF-4CAC-B69F-BBDF886F3A55}" type="datetimeFigureOut">
              <a:rPr lang="en-GB" smtClean="0"/>
              <a:t>31/03/2021</a:t>
            </a:fld>
            <a:endParaRPr lang="en-GB"/>
          </a:p>
        </p:txBody>
      </p:sp>
      <p:sp>
        <p:nvSpPr>
          <p:cNvPr id="6" name="Footer Placeholder 5">
            <a:extLst>
              <a:ext uri="{FF2B5EF4-FFF2-40B4-BE49-F238E27FC236}">
                <a16:creationId xmlns:a16="http://schemas.microsoft.com/office/drawing/2014/main" id="{39FC8FB8-89F4-45DA-9D7B-8D2D32FE1B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AE825D-0C5B-42F9-9A9D-1755B8EB8755}"/>
              </a:ext>
            </a:extLst>
          </p:cNvPr>
          <p:cNvSpPr>
            <a:spLocks noGrp="1"/>
          </p:cNvSpPr>
          <p:nvPr>
            <p:ph type="sldNum" sz="quarter" idx="12"/>
          </p:nvPr>
        </p:nvSpPr>
        <p:spPr/>
        <p:txBody>
          <a:bodyPr/>
          <a:lstStyle/>
          <a:p>
            <a:fld id="{324B20D8-8D7D-451B-BD1D-72E939926E95}" type="slidenum">
              <a:rPr lang="en-GB" smtClean="0"/>
              <a:t>‹#›</a:t>
            </a:fld>
            <a:endParaRPr lang="en-GB"/>
          </a:p>
        </p:txBody>
      </p:sp>
    </p:spTree>
    <p:extLst>
      <p:ext uri="{BB962C8B-B14F-4D97-AF65-F5344CB8AC3E}">
        <p14:creationId xmlns:p14="http://schemas.microsoft.com/office/powerpoint/2010/main" val="37884070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CBB68-BAEB-4004-A470-B88F3D28A0A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E2861F-2C1B-4E98-A173-6A1D7CCF3D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8581F6-B91D-4B32-BCCD-22752B009E0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E56152E-0398-4ECE-A08D-45B2A1B70B2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78A682-A92C-44EA-B06A-58FCAC23094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D86FFF-D8E9-4F94-A11B-7DF900326E5E}"/>
              </a:ext>
            </a:extLst>
          </p:cNvPr>
          <p:cNvSpPr>
            <a:spLocks noGrp="1"/>
          </p:cNvSpPr>
          <p:nvPr>
            <p:ph type="dt" sz="half" idx="10"/>
          </p:nvPr>
        </p:nvSpPr>
        <p:spPr/>
        <p:txBody>
          <a:bodyPr/>
          <a:lstStyle/>
          <a:p>
            <a:fld id="{00216983-9FEF-4CAC-B69F-BBDF886F3A55}" type="datetimeFigureOut">
              <a:rPr lang="en-GB" smtClean="0"/>
              <a:t>31/03/2021</a:t>
            </a:fld>
            <a:endParaRPr lang="en-GB"/>
          </a:p>
        </p:txBody>
      </p:sp>
      <p:sp>
        <p:nvSpPr>
          <p:cNvPr id="8" name="Footer Placeholder 7">
            <a:extLst>
              <a:ext uri="{FF2B5EF4-FFF2-40B4-BE49-F238E27FC236}">
                <a16:creationId xmlns:a16="http://schemas.microsoft.com/office/drawing/2014/main" id="{C7F2AFD9-4975-4BFB-83E3-E75A0582602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DD09B8B-8FA6-458F-99E8-8F2DBB04349F}"/>
              </a:ext>
            </a:extLst>
          </p:cNvPr>
          <p:cNvSpPr>
            <a:spLocks noGrp="1"/>
          </p:cNvSpPr>
          <p:nvPr>
            <p:ph type="sldNum" sz="quarter" idx="12"/>
          </p:nvPr>
        </p:nvSpPr>
        <p:spPr/>
        <p:txBody>
          <a:bodyPr/>
          <a:lstStyle/>
          <a:p>
            <a:fld id="{324B20D8-8D7D-451B-BD1D-72E939926E95}" type="slidenum">
              <a:rPr lang="en-GB" smtClean="0"/>
              <a:t>‹#›</a:t>
            </a:fld>
            <a:endParaRPr lang="en-GB"/>
          </a:p>
        </p:txBody>
      </p:sp>
    </p:spTree>
    <p:extLst>
      <p:ext uri="{BB962C8B-B14F-4D97-AF65-F5344CB8AC3E}">
        <p14:creationId xmlns:p14="http://schemas.microsoft.com/office/powerpoint/2010/main" val="2073484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1AFA7-B96F-485F-9B45-3B98EE18870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A10F35-CA2D-4D09-88A2-B5F1D057BFC0}"/>
              </a:ext>
            </a:extLst>
          </p:cNvPr>
          <p:cNvSpPr>
            <a:spLocks noGrp="1"/>
          </p:cNvSpPr>
          <p:nvPr>
            <p:ph type="dt" sz="half" idx="10"/>
          </p:nvPr>
        </p:nvSpPr>
        <p:spPr/>
        <p:txBody>
          <a:bodyPr/>
          <a:lstStyle/>
          <a:p>
            <a:fld id="{00216983-9FEF-4CAC-B69F-BBDF886F3A55}" type="datetimeFigureOut">
              <a:rPr lang="en-GB" smtClean="0"/>
              <a:t>31/03/2021</a:t>
            </a:fld>
            <a:endParaRPr lang="en-GB"/>
          </a:p>
        </p:txBody>
      </p:sp>
      <p:sp>
        <p:nvSpPr>
          <p:cNvPr id="4" name="Footer Placeholder 3">
            <a:extLst>
              <a:ext uri="{FF2B5EF4-FFF2-40B4-BE49-F238E27FC236}">
                <a16:creationId xmlns:a16="http://schemas.microsoft.com/office/drawing/2014/main" id="{4FFC3C88-41FF-4014-8517-212E9AC2733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1F63E9B-1EF1-45C4-96ED-1679548ACE00}"/>
              </a:ext>
            </a:extLst>
          </p:cNvPr>
          <p:cNvSpPr>
            <a:spLocks noGrp="1"/>
          </p:cNvSpPr>
          <p:nvPr>
            <p:ph type="sldNum" sz="quarter" idx="12"/>
          </p:nvPr>
        </p:nvSpPr>
        <p:spPr/>
        <p:txBody>
          <a:bodyPr/>
          <a:lstStyle/>
          <a:p>
            <a:fld id="{324B20D8-8D7D-451B-BD1D-72E939926E95}" type="slidenum">
              <a:rPr lang="en-GB" smtClean="0"/>
              <a:t>‹#›</a:t>
            </a:fld>
            <a:endParaRPr lang="en-GB"/>
          </a:p>
        </p:txBody>
      </p:sp>
    </p:spTree>
    <p:extLst>
      <p:ext uri="{BB962C8B-B14F-4D97-AF65-F5344CB8AC3E}">
        <p14:creationId xmlns:p14="http://schemas.microsoft.com/office/powerpoint/2010/main" val="13573628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BCC8AFD-DAEF-4DAF-BBBE-7EE11D63B6DC}"/>
              </a:ext>
            </a:extLst>
          </p:cNvPr>
          <p:cNvSpPr>
            <a:spLocks noGrp="1"/>
          </p:cNvSpPr>
          <p:nvPr>
            <p:ph type="dt" sz="half" idx="10"/>
          </p:nvPr>
        </p:nvSpPr>
        <p:spPr/>
        <p:txBody>
          <a:bodyPr/>
          <a:lstStyle/>
          <a:p>
            <a:fld id="{00216983-9FEF-4CAC-B69F-BBDF886F3A55}" type="datetimeFigureOut">
              <a:rPr lang="en-GB" smtClean="0"/>
              <a:t>31/03/2021</a:t>
            </a:fld>
            <a:endParaRPr lang="en-GB"/>
          </a:p>
        </p:txBody>
      </p:sp>
      <p:sp>
        <p:nvSpPr>
          <p:cNvPr id="3" name="Footer Placeholder 2">
            <a:extLst>
              <a:ext uri="{FF2B5EF4-FFF2-40B4-BE49-F238E27FC236}">
                <a16:creationId xmlns:a16="http://schemas.microsoft.com/office/drawing/2014/main" id="{788F1C81-138B-4D82-9338-B4B216FCD48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B1C11EB-DC28-461C-A827-39FCEC3F8E94}"/>
              </a:ext>
            </a:extLst>
          </p:cNvPr>
          <p:cNvSpPr>
            <a:spLocks noGrp="1"/>
          </p:cNvSpPr>
          <p:nvPr>
            <p:ph type="sldNum" sz="quarter" idx="12"/>
          </p:nvPr>
        </p:nvSpPr>
        <p:spPr/>
        <p:txBody>
          <a:bodyPr/>
          <a:lstStyle/>
          <a:p>
            <a:fld id="{324B20D8-8D7D-451B-BD1D-72E939926E95}" type="slidenum">
              <a:rPr lang="en-GB" smtClean="0"/>
              <a:t>‹#›</a:t>
            </a:fld>
            <a:endParaRPr lang="en-GB"/>
          </a:p>
        </p:txBody>
      </p:sp>
    </p:spTree>
    <p:extLst>
      <p:ext uri="{BB962C8B-B14F-4D97-AF65-F5344CB8AC3E}">
        <p14:creationId xmlns:p14="http://schemas.microsoft.com/office/powerpoint/2010/main" val="41526291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18BB5-79A3-4082-9CE5-6A62C99CA8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657B1B1-382C-4C41-9B74-1FC90D43EE9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2A3CD53-1F1D-4536-87EB-4D84E7DF0F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BDFF1C-8DE5-4A1D-AFB0-2156B3154A01}"/>
              </a:ext>
            </a:extLst>
          </p:cNvPr>
          <p:cNvSpPr>
            <a:spLocks noGrp="1"/>
          </p:cNvSpPr>
          <p:nvPr>
            <p:ph type="dt" sz="half" idx="10"/>
          </p:nvPr>
        </p:nvSpPr>
        <p:spPr/>
        <p:txBody>
          <a:bodyPr/>
          <a:lstStyle/>
          <a:p>
            <a:fld id="{00216983-9FEF-4CAC-B69F-BBDF886F3A55}" type="datetimeFigureOut">
              <a:rPr lang="en-GB" smtClean="0"/>
              <a:t>31/03/2021</a:t>
            </a:fld>
            <a:endParaRPr lang="en-GB"/>
          </a:p>
        </p:txBody>
      </p:sp>
      <p:sp>
        <p:nvSpPr>
          <p:cNvPr id="6" name="Footer Placeholder 5">
            <a:extLst>
              <a:ext uri="{FF2B5EF4-FFF2-40B4-BE49-F238E27FC236}">
                <a16:creationId xmlns:a16="http://schemas.microsoft.com/office/drawing/2014/main" id="{AF65FEB1-4EB8-4FC0-A6F4-50B9CE2F21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5FD5D3-9941-4187-8120-CE933D92242B}"/>
              </a:ext>
            </a:extLst>
          </p:cNvPr>
          <p:cNvSpPr>
            <a:spLocks noGrp="1"/>
          </p:cNvSpPr>
          <p:nvPr>
            <p:ph type="sldNum" sz="quarter" idx="12"/>
          </p:nvPr>
        </p:nvSpPr>
        <p:spPr/>
        <p:txBody>
          <a:bodyPr/>
          <a:lstStyle/>
          <a:p>
            <a:fld id="{324B20D8-8D7D-451B-BD1D-72E939926E95}" type="slidenum">
              <a:rPr lang="en-GB" smtClean="0"/>
              <a:t>‹#›</a:t>
            </a:fld>
            <a:endParaRPr lang="en-GB"/>
          </a:p>
        </p:txBody>
      </p:sp>
    </p:spTree>
    <p:extLst>
      <p:ext uri="{BB962C8B-B14F-4D97-AF65-F5344CB8AC3E}">
        <p14:creationId xmlns:p14="http://schemas.microsoft.com/office/powerpoint/2010/main" val="17716477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BBC18-8C5A-47BE-89F7-D8766583B0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B89A1E9-278A-49BE-9BE1-4504F30516D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FC8D24A-D75A-4657-AA3A-9120932510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4F00E6-0A41-4413-991C-E89E8F975F37}"/>
              </a:ext>
            </a:extLst>
          </p:cNvPr>
          <p:cNvSpPr>
            <a:spLocks noGrp="1"/>
          </p:cNvSpPr>
          <p:nvPr>
            <p:ph type="dt" sz="half" idx="10"/>
          </p:nvPr>
        </p:nvSpPr>
        <p:spPr/>
        <p:txBody>
          <a:bodyPr/>
          <a:lstStyle/>
          <a:p>
            <a:fld id="{00216983-9FEF-4CAC-B69F-BBDF886F3A55}" type="datetimeFigureOut">
              <a:rPr lang="en-GB" smtClean="0"/>
              <a:t>31/03/2021</a:t>
            </a:fld>
            <a:endParaRPr lang="en-GB"/>
          </a:p>
        </p:txBody>
      </p:sp>
      <p:sp>
        <p:nvSpPr>
          <p:cNvPr id="6" name="Footer Placeholder 5">
            <a:extLst>
              <a:ext uri="{FF2B5EF4-FFF2-40B4-BE49-F238E27FC236}">
                <a16:creationId xmlns:a16="http://schemas.microsoft.com/office/drawing/2014/main" id="{7C630161-F493-4D7C-A72D-B7ED40A6D3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9AF80F-C5CE-4665-A593-89B42130F9F6}"/>
              </a:ext>
            </a:extLst>
          </p:cNvPr>
          <p:cNvSpPr>
            <a:spLocks noGrp="1"/>
          </p:cNvSpPr>
          <p:nvPr>
            <p:ph type="sldNum" sz="quarter" idx="12"/>
          </p:nvPr>
        </p:nvSpPr>
        <p:spPr/>
        <p:txBody>
          <a:bodyPr/>
          <a:lstStyle/>
          <a:p>
            <a:fld id="{324B20D8-8D7D-451B-BD1D-72E939926E95}" type="slidenum">
              <a:rPr lang="en-GB" smtClean="0"/>
              <a:t>‹#›</a:t>
            </a:fld>
            <a:endParaRPr lang="en-GB"/>
          </a:p>
        </p:txBody>
      </p:sp>
    </p:spTree>
    <p:extLst>
      <p:ext uri="{BB962C8B-B14F-4D97-AF65-F5344CB8AC3E}">
        <p14:creationId xmlns:p14="http://schemas.microsoft.com/office/powerpoint/2010/main" val="34877897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396DE-A3BE-4326-A7BD-42C22182D6F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D8D7FE7-9409-48B5-A2A2-55DF77C9E9C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4C7CE9-731B-42CB-9446-4C85712D8988}"/>
              </a:ext>
            </a:extLst>
          </p:cNvPr>
          <p:cNvSpPr>
            <a:spLocks noGrp="1"/>
          </p:cNvSpPr>
          <p:nvPr>
            <p:ph type="dt" sz="half" idx="10"/>
          </p:nvPr>
        </p:nvSpPr>
        <p:spPr/>
        <p:txBody>
          <a:bodyPr/>
          <a:lstStyle/>
          <a:p>
            <a:fld id="{00216983-9FEF-4CAC-B69F-BBDF886F3A55}" type="datetimeFigureOut">
              <a:rPr lang="en-GB" smtClean="0"/>
              <a:t>31/03/2021</a:t>
            </a:fld>
            <a:endParaRPr lang="en-GB"/>
          </a:p>
        </p:txBody>
      </p:sp>
      <p:sp>
        <p:nvSpPr>
          <p:cNvPr id="5" name="Footer Placeholder 4">
            <a:extLst>
              <a:ext uri="{FF2B5EF4-FFF2-40B4-BE49-F238E27FC236}">
                <a16:creationId xmlns:a16="http://schemas.microsoft.com/office/drawing/2014/main" id="{93A17060-E6BE-412F-BE57-CA25DF4AB8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931FFC-7AA8-4BDA-A8FC-91633022CDE5}"/>
              </a:ext>
            </a:extLst>
          </p:cNvPr>
          <p:cNvSpPr>
            <a:spLocks noGrp="1"/>
          </p:cNvSpPr>
          <p:nvPr>
            <p:ph type="sldNum" sz="quarter" idx="12"/>
          </p:nvPr>
        </p:nvSpPr>
        <p:spPr/>
        <p:txBody>
          <a:bodyPr/>
          <a:lstStyle/>
          <a:p>
            <a:fld id="{324B20D8-8D7D-451B-BD1D-72E939926E95}" type="slidenum">
              <a:rPr lang="en-GB" smtClean="0"/>
              <a:t>‹#›</a:t>
            </a:fld>
            <a:endParaRPr lang="en-GB"/>
          </a:p>
        </p:txBody>
      </p:sp>
    </p:spTree>
    <p:extLst>
      <p:ext uri="{BB962C8B-B14F-4D97-AF65-F5344CB8AC3E}">
        <p14:creationId xmlns:p14="http://schemas.microsoft.com/office/powerpoint/2010/main" val="23012261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993AD3-4217-44C5-9F05-01492500E7E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FA65D05-5602-4DF3-B0DA-CD1912FB320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640552-6EDB-4638-8DA5-CB6DA8192836}"/>
              </a:ext>
            </a:extLst>
          </p:cNvPr>
          <p:cNvSpPr>
            <a:spLocks noGrp="1"/>
          </p:cNvSpPr>
          <p:nvPr>
            <p:ph type="dt" sz="half" idx="10"/>
          </p:nvPr>
        </p:nvSpPr>
        <p:spPr/>
        <p:txBody>
          <a:bodyPr/>
          <a:lstStyle/>
          <a:p>
            <a:fld id="{00216983-9FEF-4CAC-B69F-BBDF886F3A55}" type="datetimeFigureOut">
              <a:rPr lang="en-GB" smtClean="0"/>
              <a:t>31/03/2021</a:t>
            </a:fld>
            <a:endParaRPr lang="en-GB"/>
          </a:p>
        </p:txBody>
      </p:sp>
      <p:sp>
        <p:nvSpPr>
          <p:cNvPr id="5" name="Footer Placeholder 4">
            <a:extLst>
              <a:ext uri="{FF2B5EF4-FFF2-40B4-BE49-F238E27FC236}">
                <a16:creationId xmlns:a16="http://schemas.microsoft.com/office/drawing/2014/main" id="{EC284211-8E4B-430B-9576-0E07FACA27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8563B7-4508-45DE-8426-B60E0F45D0F2}"/>
              </a:ext>
            </a:extLst>
          </p:cNvPr>
          <p:cNvSpPr>
            <a:spLocks noGrp="1"/>
          </p:cNvSpPr>
          <p:nvPr>
            <p:ph type="sldNum" sz="quarter" idx="12"/>
          </p:nvPr>
        </p:nvSpPr>
        <p:spPr/>
        <p:txBody>
          <a:bodyPr/>
          <a:lstStyle/>
          <a:p>
            <a:fld id="{324B20D8-8D7D-451B-BD1D-72E939926E95}" type="slidenum">
              <a:rPr lang="en-GB" smtClean="0"/>
              <a:t>‹#›</a:t>
            </a:fld>
            <a:endParaRPr lang="en-GB"/>
          </a:p>
        </p:txBody>
      </p:sp>
    </p:spTree>
    <p:extLst>
      <p:ext uri="{BB962C8B-B14F-4D97-AF65-F5344CB8AC3E}">
        <p14:creationId xmlns:p14="http://schemas.microsoft.com/office/powerpoint/2010/main" val="1043765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3B8878-C104-42CA-8C74-A3DE64F9487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428C63-A7F5-4FE8-A0AC-26D66DB6F2B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2D810F-EDD2-4069-8319-8E9F246122A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216983-9FEF-4CAC-B69F-BBDF886F3A55}" type="datetimeFigureOut">
              <a:rPr lang="en-GB" smtClean="0"/>
              <a:t>31/03/2021</a:t>
            </a:fld>
            <a:endParaRPr lang="en-GB"/>
          </a:p>
        </p:txBody>
      </p:sp>
      <p:sp>
        <p:nvSpPr>
          <p:cNvPr id="5" name="Footer Placeholder 4">
            <a:extLst>
              <a:ext uri="{FF2B5EF4-FFF2-40B4-BE49-F238E27FC236}">
                <a16:creationId xmlns:a16="http://schemas.microsoft.com/office/drawing/2014/main" id="{F807929F-6B0F-42AF-BC18-F2BA2F06C95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D75E5AF-2D80-43CD-B0A3-3D02715C628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4B20D8-8D7D-451B-BD1D-72E939926E95}" type="slidenum">
              <a:rPr lang="en-GB" smtClean="0"/>
              <a:t>‹#›</a:t>
            </a:fld>
            <a:endParaRPr lang="en-GB"/>
          </a:p>
        </p:txBody>
      </p:sp>
    </p:spTree>
    <p:extLst>
      <p:ext uri="{BB962C8B-B14F-4D97-AF65-F5344CB8AC3E}">
        <p14:creationId xmlns:p14="http://schemas.microsoft.com/office/powerpoint/2010/main" val="23435633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24394-D10C-4593-9970-3CF076BED25A}"/>
              </a:ext>
            </a:extLst>
          </p:cNvPr>
          <p:cNvSpPr>
            <a:spLocks noGrp="1"/>
          </p:cNvSpPr>
          <p:nvPr>
            <p:ph type="ctrTitle"/>
          </p:nvPr>
        </p:nvSpPr>
        <p:spPr>
          <a:xfrm>
            <a:off x="1177289" y="1122363"/>
            <a:ext cx="10041255" cy="1740852"/>
          </a:xfrm>
        </p:spPr>
        <p:txBody>
          <a:bodyPr>
            <a:normAutofit/>
          </a:bodyPr>
          <a:lstStyle/>
          <a:p>
            <a:r>
              <a:rPr lang="en-GB" sz="5400" dirty="0"/>
              <a:t>Correction factor, Capacity ratios &amp; </a:t>
            </a:r>
            <a:r>
              <a:rPr lang="el-GR" sz="5400" i="1" dirty="0"/>
              <a:t>ε</a:t>
            </a:r>
            <a:r>
              <a:rPr lang="en-GB" sz="5400" dirty="0"/>
              <a:t> – </a:t>
            </a:r>
            <a:r>
              <a:rPr lang="en-GB" sz="5400" i="1" dirty="0"/>
              <a:t>NTU</a:t>
            </a:r>
            <a:r>
              <a:rPr lang="en-GB" sz="5400" dirty="0"/>
              <a:t> design method </a:t>
            </a:r>
          </a:p>
        </p:txBody>
      </p:sp>
      <p:sp>
        <p:nvSpPr>
          <p:cNvPr id="3" name="Subtitle 2">
            <a:extLst>
              <a:ext uri="{FF2B5EF4-FFF2-40B4-BE49-F238E27FC236}">
                <a16:creationId xmlns:a16="http://schemas.microsoft.com/office/drawing/2014/main" id="{26283001-6D0C-48FB-BECD-F56721610F70}"/>
              </a:ext>
            </a:extLst>
          </p:cNvPr>
          <p:cNvSpPr>
            <a:spLocks noGrp="1"/>
          </p:cNvSpPr>
          <p:nvPr>
            <p:ph type="subTitle" idx="1"/>
          </p:nvPr>
        </p:nvSpPr>
        <p:spPr>
          <a:xfrm>
            <a:off x="1524000" y="3916363"/>
            <a:ext cx="9144000" cy="1655762"/>
          </a:xfrm>
        </p:spPr>
        <p:txBody>
          <a:bodyPr>
            <a:normAutofit/>
          </a:bodyPr>
          <a:lstStyle/>
          <a:p>
            <a:r>
              <a:rPr lang="en-GB" sz="4000" i="1" dirty="0"/>
              <a:t>Rob Goodson</a:t>
            </a:r>
          </a:p>
        </p:txBody>
      </p:sp>
    </p:spTree>
    <p:extLst>
      <p:ext uri="{BB962C8B-B14F-4D97-AF65-F5344CB8AC3E}">
        <p14:creationId xmlns:p14="http://schemas.microsoft.com/office/powerpoint/2010/main" val="275696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431DD-32C3-4570-B43A-3E2D3FD9CA38}"/>
              </a:ext>
            </a:extLst>
          </p:cNvPr>
          <p:cNvSpPr>
            <a:spLocks noGrp="1"/>
          </p:cNvSpPr>
          <p:nvPr>
            <p:ph type="title"/>
          </p:nvPr>
        </p:nvSpPr>
        <p:spPr>
          <a:xfrm>
            <a:off x="838200" y="113665"/>
            <a:ext cx="10515600" cy="663575"/>
          </a:xfrm>
        </p:spPr>
        <p:txBody>
          <a:bodyPr>
            <a:normAutofit/>
          </a:bodyPr>
          <a:lstStyle/>
          <a:p>
            <a:pPr algn="ctr"/>
            <a:r>
              <a:rPr lang="en-GB" sz="4000" dirty="0"/>
              <a:t>Correction factor, </a:t>
            </a:r>
            <a:r>
              <a:rPr lang="en-GB" sz="4000" i="1" dirty="0"/>
              <a:t>F</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717FFF95-70E0-4F6E-9CD6-F63BF2D51BA5}"/>
                  </a:ext>
                </a:extLst>
              </p:cNvPr>
              <p:cNvSpPr>
                <a:spLocks noGrp="1"/>
              </p:cNvSpPr>
              <p:nvPr>
                <p:ph idx="1"/>
              </p:nvPr>
            </p:nvSpPr>
            <p:spPr>
              <a:xfrm>
                <a:off x="251460" y="828675"/>
                <a:ext cx="11778615" cy="5715000"/>
              </a:xfrm>
            </p:spPr>
            <p:txBody>
              <a:bodyPr>
                <a:normAutofit/>
              </a:bodyPr>
              <a:lstStyle/>
              <a:p>
                <a:pPr marL="0" indent="0">
                  <a:buNone/>
                </a:pPr>
                <a:r>
                  <a:rPr lang="en-GB" sz="2200" dirty="0">
                    <a:effectLst/>
                    <a:latin typeface="Arial" panose="020B0604020202020204" pitchFamily="34" charset="0"/>
                    <a:ea typeface="Times New Roman" panose="02020603050405020304" pitchFamily="18" charset="0"/>
                  </a:rPr>
                  <a:t>Numerous different types and configurations of heat exchanger, from parallel and counter-flow designs mentioned previously, to the shell-and-tube and cross-flow (compact) heat exchanger designs.</a:t>
                </a:r>
              </a:p>
              <a:p>
                <a:pPr marL="0" indent="0">
                  <a:buNone/>
                </a:pPr>
                <a:endParaRPr lang="en-GB" sz="200" dirty="0">
                  <a:effectLst/>
                  <a:latin typeface="Arial" panose="020B0604020202020204" pitchFamily="34" charset="0"/>
                  <a:ea typeface="Times New Roman" panose="02020603050405020304" pitchFamily="18" charset="0"/>
                </a:endParaRPr>
              </a:p>
              <a:p>
                <a:pPr marL="0" indent="0">
                  <a:buNone/>
                </a:pPr>
                <a:r>
                  <a:rPr lang="en-GB" sz="2200" dirty="0">
                    <a:effectLst/>
                    <a:latin typeface="Arial" panose="020B0604020202020204" pitchFamily="34" charset="0"/>
                    <a:ea typeface="Times New Roman" panose="02020603050405020304" pitchFamily="18" charset="0"/>
                  </a:rPr>
                  <a:t>There are occasions, particularly with </a:t>
                </a:r>
                <a:r>
                  <a:rPr lang="en-GB" sz="2200" i="1" dirty="0">
                    <a:effectLst/>
                    <a:latin typeface="Arial" panose="020B0604020202020204" pitchFamily="34" charset="0"/>
                    <a:ea typeface="Times New Roman" panose="02020603050405020304" pitchFamily="18" charset="0"/>
                  </a:rPr>
                  <a:t>shell-and-tube</a:t>
                </a:r>
                <a:r>
                  <a:rPr lang="en-GB" sz="2200" dirty="0">
                    <a:effectLst/>
                    <a:latin typeface="Arial" panose="020B0604020202020204" pitchFamily="34" charset="0"/>
                    <a:ea typeface="Times New Roman" panose="02020603050405020304" pitchFamily="18" charset="0"/>
                  </a:rPr>
                  <a:t> heat exchangers, when both parallel flow and counter-flow of the hot and cold streams are present in a single design, and to account for this a correction factor, </a:t>
                </a:r>
                <a:r>
                  <a:rPr lang="en-GB" sz="2200" i="1" dirty="0">
                    <a:effectLst/>
                    <a:latin typeface="Arial" panose="020B0604020202020204" pitchFamily="34" charset="0"/>
                    <a:ea typeface="Times New Roman" panose="02020603050405020304" pitchFamily="18" charset="0"/>
                  </a:rPr>
                  <a:t>F</a:t>
                </a:r>
                <a:r>
                  <a:rPr lang="en-GB" sz="2200" dirty="0">
                    <a:effectLst/>
                    <a:latin typeface="Arial" panose="020B0604020202020204" pitchFamily="34" charset="0"/>
                    <a:ea typeface="Times New Roman" panose="02020603050405020304" pitchFamily="18" charset="0"/>
                  </a:rPr>
                  <a:t>, is introduced into the heat transfer analysis equation, so that:</a:t>
                </a:r>
              </a:p>
              <a:p>
                <a:pPr marL="0" indent="0">
                  <a:buNone/>
                </a:pPr>
                <a:endParaRPr lang="en-GB" sz="200" dirty="0">
                  <a:effectLst/>
                  <a:latin typeface="Arial" panose="020B0604020202020204" pitchFamily="34" charset="0"/>
                  <a:ea typeface="Times New Roman" panose="02020603050405020304" pitchFamily="18" charset="0"/>
                </a:endParaRPr>
              </a:p>
              <a:p>
                <a:pPr marL="0" indent="0">
                  <a:buNone/>
                </a:pPr>
                <a14:m>
                  <m:oMathPara xmlns:m="http://schemas.openxmlformats.org/officeDocument/2006/math">
                    <m:oMathParaPr>
                      <m:jc m:val="centerGroup"/>
                    </m:oMathParaPr>
                    <m:oMath xmlns:m="http://schemas.openxmlformats.org/officeDocument/2006/math">
                      <m:acc>
                        <m:accPr>
                          <m:chr m:val="̇"/>
                          <m:ctrlPr>
                            <a:rPr lang="en-GB" sz="2200" i="1" smtClean="0">
                              <a:effectLst/>
                              <a:latin typeface="Cambria Math" panose="02040503050406030204" pitchFamily="18" charset="0"/>
                              <a:cs typeface="Arial" panose="020B0604020202020204" pitchFamily="34" charset="0"/>
                            </a:rPr>
                          </m:ctrlPr>
                        </m:accPr>
                        <m:e>
                          <m:r>
                            <a:rPr lang="en-GB" sz="2200" i="1">
                              <a:effectLst/>
                              <a:latin typeface="Cambria Math" panose="02040503050406030204" pitchFamily="18" charset="0"/>
                              <a:ea typeface="Calibri" panose="020F0502020204030204" pitchFamily="34" charset="0"/>
                              <a:cs typeface="Arial" panose="020B0604020202020204" pitchFamily="34" charset="0"/>
                            </a:rPr>
                            <m:t>𝑄</m:t>
                          </m:r>
                        </m:e>
                      </m:acc>
                      <m:r>
                        <a:rPr lang="en-GB" sz="2200" i="1">
                          <a:effectLst/>
                          <a:latin typeface="Cambria Math" panose="02040503050406030204" pitchFamily="18" charset="0"/>
                          <a:ea typeface="Calibri" panose="020F0502020204030204" pitchFamily="34" charset="0"/>
                          <a:cs typeface="Arial" panose="020B0604020202020204" pitchFamily="34" charset="0"/>
                        </a:rPr>
                        <m:t>=</m:t>
                      </m:r>
                      <m:r>
                        <a:rPr lang="en-GB" sz="2200" i="1">
                          <a:effectLst/>
                          <a:latin typeface="Cambria Math" panose="02040503050406030204" pitchFamily="18" charset="0"/>
                          <a:ea typeface="Calibri" panose="020F0502020204030204" pitchFamily="34" charset="0"/>
                          <a:cs typeface="Arial" panose="020B0604020202020204" pitchFamily="34" charset="0"/>
                        </a:rPr>
                        <m:t>𝑈𝐴𝐹</m:t>
                      </m:r>
                      <m:r>
                        <a:rPr lang="en-GB" sz="2200" i="1">
                          <a:effectLst/>
                          <a:latin typeface="Cambria Math" panose="02040503050406030204" pitchFamily="18" charset="0"/>
                          <a:ea typeface="Calibri" panose="020F0502020204030204" pitchFamily="34" charset="0"/>
                          <a:cs typeface="Arial" panose="020B0604020202020204" pitchFamily="34" charset="0"/>
                        </a:rPr>
                        <m:t>∆</m:t>
                      </m:r>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𝐿𝑀</m:t>
                          </m:r>
                        </m:sub>
                      </m:sSub>
                    </m:oMath>
                  </m:oMathPara>
                </a14:m>
                <a:endParaRPr lang="en-GB" sz="2200" dirty="0"/>
              </a:p>
              <a:p>
                <a:pPr marL="0" indent="0">
                  <a:buNone/>
                </a:pPr>
                <a:endParaRPr lang="en-GB" sz="200" dirty="0"/>
              </a:p>
              <a:p>
                <a:pPr marL="0" indent="0">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For parallel flow and counter-flow heat exchangers, the value of the correction factor is taken as unity; i.e. </a:t>
                </a:r>
                <a:r>
                  <a:rPr lang="en-GB" sz="2200" i="1" dirty="0">
                    <a:effectLst/>
                    <a:latin typeface="Arial" panose="020B0604020202020204" pitchFamily="34" charset="0"/>
                    <a:ea typeface="Times New Roman" panose="02020603050405020304" pitchFamily="18" charset="0"/>
                    <a:cs typeface="Times New Roman" panose="02020603050405020304" pitchFamily="18" charset="0"/>
                  </a:rPr>
                  <a:t>F = </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1.  </a:t>
                </a:r>
              </a:p>
              <a:p>
                <a:pPr marL="0" indent="0">
                  <a:buNone/>
                </a:pPr>
                <a:endParaRPr lang="en-GB" sz="2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In all other heat exchanger designs however, </a:t>
                </a:r>
                <a:r>
                  <a:rPr lang="en-GB" sz="2200" i="1" dirty="0">
                    <a:effectLst/>
                    <a:latin typeface="Arial" panose="020B0604020202020204" pitchFamily="34" charset="0"/>
                    <a:ea typeface="Times New Roman" panose="02020603050405020304" pitchFamily="18" charset="0"/>
                    <a:cs typeface="Times New Roman" panose="02020603050405020304" pitchFamily="18" charset="0"/>
                  </a:rPr>
                  <a:t>F</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 &lt; 1.  </a:t>
                </a:r>
              </a:p>
              <a:p>
                <a:pPr marL="0" indent="0">
                  <a:buNone/>
                </a:pPr>
                <a:endParaRPr lang="en-GB" sz="2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Hence, the </a:t>
                </a:r>
                <a:r>
                  <a:rPr lang="en-GB" sz="2200" i="1" dirty="0">
                    <a:effectLst/>
                    <a:latin typeface="Arial" panose="020B0604020202020204" pitchFamily="34" charset="0"/>
                    <a:ea typeface="Times New Roman" panose="02020603050405020304" pitchFamily="18" charset="0"/>
                    <a:cs typeface="Times New Roman" panose="02020603050405020304" pitchFamily="18" charset="0"/>
                  </a:rPr>
                  <a:t>correction factor</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 is typically applied to </a:t>
                </a:r>
                <a:r>
                  <a:rPr lang="en-GB" sz="2200" i="1" dirty="0">
                    <a:effectLst/>
                    <a:latin typeface="Arial" panose="020B0604020202020204" pitchFamily="34" charset="0"/>
                    <a:ea typeface="Times New Roman" panose="02020603050405020304" pitchFamily="18" charset="0"/>
                    <a:cs typeface="Times New Roman" panose="02020603050405020304" pitchFamily="18" charset="0"/>
                  </a:rPr>
                  <a:t>shell-and-tube </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and</a:t>
                </a:r>
                <a:r>
                  <a:rPr lang="en-GB" sz="2200" i="1" dirty="0">
                    <a:effectLst/>
                    <a:latin typeface="Arial" panose="020B0604020202020204" pitchFamily="34" charset="0"/>
                    <a:ea typeface="Times New Roman" panose="02020603050405020304" pitchFamily="18" charset="0"/>
                    <a:cs typeface="Times New Roman" panose="02020603050405020304" pitchFamily="18" charset="0"/>
                  </a:rPr>
                  <a:t> cross-flow</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 heat exchangers.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p>
            </p:txBody>
          </p:sp>
        </mc:Choice>
        <mc:Fallback xmlns="">
          <p:sp>
            <p:nvSpPr>
              <p:cNvPr id="3" name="Content Placeholder 2">
                <a:extLst>
                  <a:ext uri="{FF2B5EF4-FFF2-40B4-BE49-F238E27FC236}">
                    <a16:creationId xmlns:a16="http://schemas.microsoft.com/office/drawing/2014/main" id="{717FFF95-70E0-4F6E-9CD6-F63BF2D51BA5}"/>
                  </a:ext>
                </a:extLst>
              </p:cNvPr>
              <p:cNvSpPr>
                <a:spLocks noGrp="1" noRot="1" noChangeAspect="1" noMove="1" noResize="1" noEditPoints="1" noAdjustHandles="1" noChangeArrowheads="1" noChangeShapeType="1" noTextEdit="1"/>
              </p:cNvSpPr>
              <p:nvPr>
                <p:ph idx="1"/>
              </p:nvPr>
            </p:nvSpPr>
            <p:spPr>
              <a:xfrm>
                <a:off x="251460" y="828675"/>
                <a:ext cx="11778615" cy="5715000"/>
              </a:xfrm>
              <a:blipFill>
                <a:blip r:embed="rId2"/>
                <a:stretch>
                  <a:fillRect l="-673" t="-1281" r="-207"/>
                </a:stretch>
              </a:blipFill>
            </p:spPr>
            <p:txBody>
              <a:bodyPr/>
              <a:lstStyle/>
              <a:p>
                <a:r>
                  <a:rPr lang="en-GB">
                    <a:noFill/>
                  </a:rPr>
                  <a:t> </a:t>
                </a:r>
              </a:p>
            </p:txBody>
          </p:sp>
        </mc:Fallback>
      </mc:AlternateContent>
    </p:spTree>
    <p:extLst>
      <p:ext uri="{BB962C8B-B14F-4D97-AF65-F5344CB8AC3E}">
        <p14:creationId xmlns:p14="http://schemas.microsoft.com/office/powerpoint/2010/main" val="3978765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B02AB-594A-4051-90BB-9C9853A7E8E0}"/>
              </a:ext>
            </a:extLst>
          </p:cNvPr>
          <p:cNvSpPr>
            <a:spLocks noGrp="1"/>
          </p:cNvSpPr>
          <p:nvPr>
            <p:ph type="title"/>
          </p:nvPr>
        </p:nvSpPr>
        <p:spPr>
          <a:xfrm>
            <a:off x="838200" y="107951"/>
            <a:ext cx="10515600" cy="657860"/>
          </a:xfrm>
        </p:spPr>
        <p:txBody>
          <a:bodyPr>
            <a:normAutofit/>
          </a:bodyPr>
          <a:lstStyle/>
          <a:p>
            <a:pPr algn="ctr"/>
            <a:r>
              <a:rPr lang="en-GB" sz="4000" dirty="0"/>
              <a:t>Determination of Correction factor</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B89306BC-F349-4DE5-9733-1C0BC1EED41B}"/>
                  </a:ext>
                </a:extLst>
              </p:cNvPr>
              <p:cNvSpPr>
                <a:spLocks noGrp="1"/>
              </p:cNvSpPr>
              <p:nvPr>
                <p:ph idx="1"/>
              </p:nvPr>
            </p:nvSpPr>
            <p:spPr>
              <a:xfrm>
                <a:off x="348615" y="765810"/>
                <a:ext cx="11550015" cy="5806439"/>
              </a:xfrm>
            </p:spPr>
            <p:txBody>
              <a:bodyPr>
                <a:normAutofit/>
              </a:bodyPr>
              <a:lstStyle/>
              <a:p>
                <a:pPr marL="0" indent="0">
                  <a:lnSpc>
                    <a:spcPct val="115000"/>
                  </a:lnSpc>
                  <a:spcAft>
                    <a:spcPts val="1000"/>
                  </a:spcAft>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The correction factor (</a:t>
                </a:r>
                <a:r>
                  <a:rPr lang="en-GB" sz="2200" i="1" dirty="0">
                    <a:effectLst/>
                    <a:latin typeface="Arial" panose="020B0604020202020204" pitchFamily="34" charset="0"/>
                    <a:ea typeface="Times New Roman" panose="02020603050405020304" pitchFamily="18" charset="0"/>
                    <a:cs typeface="Times New Roman" panose="02020603050405020304" pitchFamily="18" charset="0"/>
                  </a:rPr>
                  <a:t>F</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 depends on three pieces of information:</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rabicPeriod"/>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Heat exchanger geometry and flow arrangement.</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rabicPeriod"/>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Tube side temperature change, relative to the inlet temperature difference:</a:t>
                </a:r>
              </a:p>
              <a:p>
                <a:pPr marL="0" lvl="0" indent="0">
                  <a:lnSpc>
                    <a:spcPct val="115000"/>
                  </a:lnSpc>
                  <a:buNone/>
                </a:pPr>
                <a:endParaRPr lang="en-GB" sz="200" dirty="0">
                  <a:effectLst/>
                  <a:latin typeface="Calibri" panose="020F0502020204030204" pitchFamily="34" charset="0"/>
                  <a:ea typeface="Calibri" panose="020F0502020204030204" pitchFamily="34" charset="0"/>
                  <a:cs typeface="Times New Roman" panose="02020603050405020304" pitchFamily="18" charset="0"/>
                </a:endParaRPr>
              </a:p>
              <a:p>
                <a:pPr marL="2057400" indent="0">
                  <a:lnSpc>
                    <a:spcPct val="115000"/>
                  </a:lnSpc>
                  <a:buNone/>
                </a:pPr>
                <a14:m>
                  <m:oMathPara xmlns:m="http://schemas.openxmlformats.org/officeDocument/2006/math">
                    <m:oMathParaPr>
                      <m:jc m:val="centerGroup"/>
                    </m:oMathParaPr>
                    <m:oMath xmlns:m="http://schemas.openxmlformats.org/officeDocument/2006/math">
                      <m:r>
                        <a:rPr lang="en-GB" sz="2200" i="1">
                          <a:effectLst/>
                          <a:latin typeface="Cambria Math" panose="02040503050406030204" pitchFamily="18" charset="0"/>
                          <a:ea typeface="Times New Roman" panose="02020603050405020304" pitchFamily="18" charset="0"/>
                          <a:cs typeface="Arial" panose="020B0604020202020204" pitchFamily="34" charset="0"/>
                        </a:rPr>
                        <m:t>𝑃</m:t>
                      </m:r>
                      <m:r>
                        <a:rPr lang="en-GB" sz="2200" i="1">
                          <a:effectLst/>
                          <a:latin typeface="Cambria Math" panose="02040503050406030204" pitchFamily="18" charset="0"/>
                          <a:ea typeface="Times New Roman" panose="02020603050405020304" pitchFamily="18" charset="0"/>
                          <a:cs typeface="Arial" panose="020B0604020202020204" pitchFamily="34" charset="0"/>
                        </a:rPr>
                        <m:t>= </m:t>
                      </m:r>
                      <m:f>
                        <m:f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fPr>
                        <m:num>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𝑡𝑢𝑏𝑒</m:t>
                              </m:r>
                              <m:r>
                                <a:rPr lang="en-GB" sz="2200" i="1">
                                  <a:effectLst/>
                                  <a:latin typeface="Cambria Math" panose="02040503050406030204" pitchFamily="18" charset="0"/>
                                  <a:ea typeface="Times New Roman" panose="02020603050405020304" pitchFamily="18" charset="0"/>
                                  <a:cs typeface="Arial" panose="020B0604020202020204" pitchFamily="34" charset="0"/>
                                </a:rPr>
                                <m:t>,</m:t>
                              </m:r>
                              <m:r>
                                <a:rPr lang="en-GB" sz="2200" i="1">
                                  <a:effectLst/>
                                  <a:latin typeface="Cambria Math" panose="02040503050406030204" pitchFamily="18" charset="0"/>
                                  <a:ea typeface="Times New Roman" panose="02020603050405020304" pitchFamily="18" charset="0"/>
                                  <a:cs typeface="Arial" panose="020B0604020202020204" pitchFamily="34" charset="0"/>
                                </a:rPr>
                                <m:t>𝑜</m:t>
                              </m:r>
                            </m:sub>
                          </m:sSub>
                          <m:r>
                            <a:rPr lang="en-GB" sz="22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𝑡𝑢𝑏𝑒</m:t>
                              </m:r>
                              <m:r>
                                <a:rPr lang="en-GB" sz="2200" i="1">
                                  <a:effectLst/>
                                  <a:latin typeface="Cambria Math" panose="02040503050406030204" pitchFamily="18" charset="0"/>
                                  <a:ea typeface="Times New Roman" panose="02020603050405020304" pitchFamily="18" charset="0"/>
                                  <a:cs typeface="Arial" panose="020B0604020202020204" pitchFamily="34" charset="0"/>
                                </a:rPr>
                                <m:t>,</m:t>
                              </m:r>
                              <m:r>
                                <a:rPr lang="en-GB" sz="2200" i="1">
                                  <a:effectLst/>
                                  <a:latin typeface="Cambria Math" panose="02040503050406030204" pitchFamily="18" charset="0"/>
                                  <a:ea typeface="Times New Roman" panose="02020603050405020304" pitchFamily="18" charset="0"/>
                                  <a:cs typeface="Arial" panose="020B0604020202020204" pitchFamily="34" charset="0"/>
                                </a:rPr>
                                <m:t>𝑖</m:t>
                              </m:r>
                            </m:sub>
                          </m:sSub>
                        </m:num>
                        <m:den>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𝑠h𝑒𝑙𝑙</m:t>
                              </m:r>
                              <m:r>
                                <a:rPr lang="en-GB" sz="2200" i="1">
                                  <a:effectLst/>
                                  <a:latin typeface="Cambria Math" panose="02040503050406030204" pitchFamily="18" charset="0"/>
                                  <a:ea typeface="Times New Roman" panose="02020603050405020304" pitchFamily="18" charset="0"/>
                                  <a:cs typeface="Arial" panose="020B0604020202020204" pitchFamily="34" charset="0"/>
                                </a:rPr>
                                <m:t>,</m:t>
                              </m:r>
                              <m:r>
                                <a:rPr lang="en-GB" sz="2200" i="1">
                                  <a:effectLst/>
                                  <a:latin typeface="Cambria Math" panose="02040503050406030204" pitchFamily="18" charset="0"/>
                                  <a:ea typeface="Times New Roman" panose="02020603050405020304" pitchFamily="18" charset="0"/>
                                  <a:cs typeface="Arial" panose="020B0604020202020204" pitchFamily="34" charset="0"/>
                                </a:rPr>
                                <m:t>𝑖</m:t>
                              </m:r>
                            </m:sub>
                          </m:sSub>
                          <m:r>
                            <a:rPr lang="en-GB" sz="22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𝑡𝑢𝑏𝑒</m:t>
                              </m:r>
                              <m:r>
                                <a:rPr lang="en-GB" sz="2200" i="1">
                                  <a:effectLst/>
                                  <a:latin typeface="Cambria Math" panose="02040503050406030204" pitchFamily="18" charset="0"/>
                                  <a:ea typeface="Times New Roman" panose="02020603050405020304" pitchFamily="18" charset="0"/>
                                  <a:cs typeface="Arial" panose="020B0604020202020204" pitchFamily="34" charset="0"/>
                                </a:rPr>
                                <m:t>,</m:t>
                              </m:r>
                              <m:r>
                                <a:rPr lang="en-GB" sz="2200" i="1">
                                  <a:effectLst/>
                                  <a:latin typeface="Cambria Math" panose="02040503050406030204" pitchFamily="18" charset="0"/>
                                  <a:ea typeface="Times New Roman" panose="02020603050405020304" pitchFamily="18" charset="0"/>
                                  <a:cs typeface="Arial" panose="020B0604020202020204" pitchFamily="34" charset="0"/>
                                </a:rPr>
                                <m:t>𝑖</m:t>
                              </m:r>
                            </m:sub>
                          </m:sSub>
                        </m:den>
                      </m:f>
                    </m:oMath>
                  </m:oMathPara>
                </a14:m>
                <a:endParaRPr lang="en-GB" sz="2200" dirty="0">
                  <a:latin typeface="Calibri" panose="020F0502020204030204" pitchFamily="34" charset="0"/>
                  <a:ea typeface="Calibri" panose="020F0502020204030204" pitchFamily="34" charset="0"/>
                  <a:cs typeface="Times New Roman" panose="02020603050405020304" pitchFamily="18" charset="0"/>
                </a:endParaRPr>
              </a:p>
              <a:p>
                <a:pPr marL="2057400" indent="0">
                  <a:lnSpc>
                    <a:spcPct val="115000"/>
                  </a:lnSpc>
                  <a:buNone/>
                </a:pPr>
                <a:endParaRPr lang="en-GB" sz="200" dirty="0">
                  <a:effectLst/>
                  <a:latin typeface="Calibri" panose="020F0502020204030204" pitchFamily="34" charset="0"/>
                  <a:ea typeface="Calibri" panose="020F0502020204030204" pitchFamily="34" charset="0"/>
                  <a:cs typeface="Times New Roman" panose="02020603050405020304" pitchFamily="18" charset="0"/>
                </a:endParaRPr>
              </a:p>
              <a:p>
                <a:pPr marL="457200" lvl="0" indent="-457200">
                  <a:lnSpc>
                    <a:spcPct val="115000"/>
                  </a:lnSpc>
                  <a:buAutoNum type="arabicPeriod" startAt="3"/>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Tube side heat capacity rate (</a:t>
                </a:r>
                <a:r>
                  <a:rPr lang="en-GB" sz="2200" i="1" dirty="0">
                    <a:effectLst/>
                    <a:latin typeface="Arial" panose="020B0604020202020204" pitchFamily="34" charset="0"/>
                    <a:ea typeface="Times New Roman" panose="02020603050405020304" pitchFamily="18" charset="0"/>
                    <a:cs typeface="Times New Roman" panose="02020603050405020304" pitchFamily="18" charset="0"/>
                  </a:rPr>
                  <a:t>C</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 relative to the shell side heat capacity rate:</a:t>
                </a:r>
              </a:p>
              <a:p>
                <a:pPr marL="457200" lvl="0" indent="-457200">
                  <a:lnSpc>
                    <a:spcPct val="115000"/>
                  </a:lnSpc>
                  <a:buAutoNum type="arabicPeriod" startAt="3"/>
                </a:pPr>
                <a:endParaRPr lang="en-GB" sz="200" dirty="0">
                  <a:effectLst/>
                  <a:latin typeface="Calibri" panose="020F0502020204030204" pitchFamily="34" charset="0"/>
                  <a:ea typeface="Calibri" panose="020F0502020204030204" pitchFamily="34" charset="0"/>
                  <a:cs typeface="Times New Roman" panose="02020603050405020304" pitchFamily="18" charset="0"/>
                </a:endParaRPr>
              </a:p>
              <a:p>
                <a:pPr marL="2514600" indent="0">
                  <a:lnSpc>
                    <a:spcPct val="115000"/>
                  </a:lnSpc>
                  <a:spcAft>
                    <a:spcPts val="1000"/>
                  </a:spcAft>
                  <a:buNone/>
                </a:pPr>
                <a14:m>
                  <m:oMathPara xmlns:m="http://schemas.openxmlformats.org/officeDocument/2006/math">
                    <m:oMathParaPr>
                      <m:jc m:val="centerGroup"/>
                    </m:oMathParaPr>
                    <m:oMath xmlns:m="http://schemas.openxmlformats.org/officeDocument/2006/math">
                      <m:r>
                        <a:rPr lang="en-GB" sz="2200" i="1">
                          <a:effectLst/>
                          <a:latin typeface="Cambria Math" panose="02040503050406030204" pitchFamily="18" charset="0"/>
                          <a:ea typeface="Times New Roman" panose="02020603050405020304" pitchFamily="18" charset="0"/>
                          <a:cs typeface="Arial" panose="020B0604020202020204" pitchFamily="34" charset="0"/>
                        </a:rPr>
                        <m:t>𝑅</m:t>
                      </m:r>
                      <m:r>
                        <a:rPr lang="en-GB" sz="2200" i="1">
                          <a:effectLst/>
                          <a:latin typeface="Cambria Math" panose="02040503050406030204" pitchFamily="18" charset="0"/>
                          <a:ea typeface="Times New Roman" panose="02020603050405020304" pitchFamily="18" charset="0"/>
                          <a:cs typeface="Arial" panose="020B0604020202020204" pitchFamily="34" charset="0"/>
                        </a:rPr>
                        <m:t>= </m:t>
                      </m:r>
                      <m:f>
                        <m:f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fPr>
                        <m:num>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𝐶</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𝑡𝑢𝑏𝑒</m:t>
                              </m:r>
                            </m:sub>
                          </m:sSub>
                        </m:num>
                        <m:den>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𝐶</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𝑠h𝑒𝑙𝑙</m:t>
                              </m:r>
                            </m:sub>
                          </m:sSub>
                        </m:den>
                      </m:f>
                      <m:r>
                        <a:rPr lang="en-GB" sz="2200" i="1">
                          <a:effectLst/>
                          <a:latin typeface="Cambria Math" panose="02040503050406030204" pitchFamily="18" charset="0"/>
                          <a:ea typeface="Times New Roman" panose="02020603050405020304" pitchFamily="18" charset="0"/>
                          <a:cs typeface="Arial" panose="020B0604020202020204" pitchFamily="34" charset="0"/>
                        </a:rPr>
                        <m:t>= </m:t>
                      </m:r>
                      <m:f>
                        <m:f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fPr>
                        <m:num>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𝑠h𝑒𝑙𝑙</m:t>
                              </m:r>
                              <m:r>
                                <a:rPr lang="en-GB" sz="2200" i="1">
                                  <a:effectLst/>
                                  <a:latin typeface="Cambria Math" panose="02040503050406030204" pitchFamily="18" charset="0"/>
                                  <a:ea typeface="Times New Roman" panose="02020603050405020304" pitchFamily="18" charset="0"/>
                                  <a:cs typeface="Arial" panose="020B0604020202020204" pitchFamily="34" charset="0"/>
                                </a:rPr>
                                <m:t>,</m:t>
                              </m:r>
                              <m:r>
                                <a:rPr lang="en-GB" sz="2200" i="1">
                                  <a:effectLst/>
                                  <a:latin typeface="Cambria Math" panose="02040503050406030204" pitchFamily="18" charset="0"/>
                                  <a:ea typeface="Times New Roman" panose="02020603050405020304" pitchFamily="18" charset="0"/>
                                  <a:cs typeface="Arial" panose="020B0604020202020204" pitchFamily="34" charset="0"/>
                                </a:rPr>
                                <m:t>𝑖</m:t>
                              </m:r>
                            </m:sub>
                          </m:sSub>
                          <m:r>
                            <a:rPr lang="en-GB" sz="22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𝑠h𝑒𝑙𝑙</m:t>
                              </m:r>
                              <m:r>
                                <a:rPr lang="en-GB" sz="2200" i="1">
                                  <a:effectLst/>
                                  <a:latin typeface="Cambria Math" panose="02040503050406030204" pitchFamily="18" charset="0"/>
                                  <a:ea typeface="Times New Roman" panose="02020603050405020304" pitchFamily="18" charset="0"/>
                                  <a:cs typeface="Arial" panose="020B0604020202020204" pitchFamily="34" charset="0"/>
                                </a:rPr>
                                <m:t>,</m:t>
                              </m:r>
                              <m:r>
                                <a:rPr lang="en-GB" sz="2200" i="1">
                                  <a:effectLst/>
                                  <a:latin typeface="Cambria Math" panose="02040503050406030204" pitchFamily="18" charset="0"/>
                                  <a:ea typeface="Times New Roman" panose="02020603050405020304" pitchFamily="18" charset="0"/>
                                  <a:cs typeface="Arial" panose="020B0604020202020204" pitchFamily="34" charset="0"/>
                                </a:rPr>
                                <m:t>𝑜</m:t>
                              </m:r>
                            </m:sub>
                          </m:sSub>
                        </m:num>
                        <m:den>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𝑡𝑢𝑏𝑒</m:t>
                              </m:r>
                              <m:r>
                                <a:rPr lang="en-GB" sz="2200" i="1">
                                  <a:effectLst/>
                                  <a:latin typeface="Cambria Math" panose="02040503050406030204" pitchFamily="18" charset="0"/>
                                  <a:ea typeface="Times New Roman" panose="02020603050405020304" pitchFamily="18" charset="0"/>
                                  <a:cs typeface="Arial" panose="020B0604020202020204" pitchFamily="34" charset="0"/>
                                </a:rPr>
                                <m:t>,</m:t>
                              </m:r>
                              <m:r>
                                <a:rPr lang="en-GB" sz="2200" i="1">
                                  <a:effectLst/>
                                  <a:latin typeface="Cambria Math" panose="02040503050406030204" pitchFamily="18" charset="0"/>
                                  <a:ea typeface="Times New Roman" panose="02020603050405020304" pitchFamily="18" charset="0"/>
                                  <a:cs typeface="Arial" panose="020B0604020202020204" pitchFamily="34" charset="0"/>
                                </a:rPr>
                                <m:t>𝑜</m:t>
                              </m:r>
                            </m:sub>
                          </m:sSub>
                          <m:r>
                            <a:rPr lang="en-GB" sz="22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𝑡𝑢𝑏𝑒</m:t>
                              </m:r>
                              <m:r>
                                <a:rPr lang="en-GB" sz="2200" i="1">
                                  <a:effectLst/>
                                  <a:latin typeface="Cambria Math" panose="02040503050406030204" pitchFamily="18" charset="0"/>
                                  <a:ea typeface="Times New Roman" panose="02020603050405020304" pitchFamily="18" charset="0"/>
                                  <a:cs typeface="Arial" panose="020B0604020202020204" pitchFamily="34" charset="0"/>
                                </a:rPr>
                                <m:t>,</m:t>
                              </m:r>
                              <m:r>
                                <a:rPr lang="en-GB" sz="2200" i="1">
                                  <a:effectLst/>
                                  <a:latin typeface="Cambria Math" panose="02040503050406030204" pitchFamily="18" charset="0"/>
                                  <a:ea typeface="Times New Roman" panose="02020603050405020304" pitchFamily="18" charset="0"/>
                                  <a:cs typeface="Arial" panose="020B0604020202020204" pitchFamily="34" charset="0"/>
                                </a:rPr>
                                <m:t>𝑖</m:t>
                              </m:r>
                            </m:sub>
                          </m:sSub>
                        </m:den>
                      </m:f>
                    </m:oMath>
                  </m:oMathPara>
                </a14:m>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Once these values of </a:t>
                </a:r>
                <a:r>
                  <a:rPr lang="en-GB" sz="2200" i="1" dirty="0">
                    <a:effectLst/>
                    <a:latin typeface="Arial" panose="020B0604020202020204" pitchFamily="34" charset="0"/>
                    <a:ea typeface="Times New Roman" panose="02020603050405020304" pitchFamily="18" charset="0"/>
                    <a:cs typeface="Times New Roman" panose="02020603050405020304" pitchFamily="18" charset="0"/>
                  </a:rPr>
                  <a:t>P</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 and </a:t>
                </a:r>
                <a:r>
                  <a:rPr lang="en-GB" sz="2200" i="1" dirty="0">
                    <a:effectLst/>
                    <a:latin typeface="Arial" panose="020B0604020202020204" pitchFamily="34" charset="0"/>
                    <a:ea typeface="Times New Roman" panose="02020603050405020304" pitchFamily="18" charset="0"/>
                    <a:cs typeface="Times New Roman" panose="02020603050405020304" pitchFamily="18" charset="0"/>
                  </a:rPr>
                  <a:t>R</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 have been determined, graphs of data for various types and configurations of heat exchangers are used to find and value for the correction factor </a:t>
                </a:r>
                <a:r>
                  <a:rPr lang="en-GB" sz="2200" i="1" dirty="0">
                    <a:effectLst/>
                    <a:latin typeface="Arial" panose="020B0604020202020204" pitchFamily="34" charset="0"/>
                    <a:ea typeface="Times New Roman" panose="02020603050405020304" pitchFamily="18" charset="0"/>
                    <a:cs typeface="Times New Roman" panose="02020603050405020304" pitchFamily="18" charset="0"/>
                  </a:rPr>
                  <a:t>F</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p>
            </p:txBody>
          </p:sp>
        </mc:Choice>
        <mc:Fallback xmlns="">
          <p:sp>
            <p:nvSpPr>
              <p:cNvPr id="3" name="Content Placeholder 2">
                <a:extLst>
                  <a:ext uri="{FF2B5EF4-FFF2-40B4-BE49-F238E27FC236}">
                    <a16:creationId xmlns:a16="http://schemas.microsoft.com/office/drawing/2014/main" id="{B89306BC-F349-4DE5-9733-1C0BC1EED41B}"/>
                  </a:ext>
                </a:extLst>
              </p:cNvPr>
              <p:cNvSpPr>
                <a:spLocks noGrp="1" noRot="1" noChangeAspect="1" noMove="1" noResize="1" noEditPoints="1" noAdjustHandles="1" noChangeArrowheads="1" noChangeShapeType="1" noTextEdit="1"/>
              </p:cNvSpPr>
              <p:nvPr>
                <p:ph idx="1"/>
              </p:nvPr>
            </p:nvSpPr>
            <p:spPr>
              <a:xfrm>
                <a:off x="348615" y="765810"/>
                <a:ext cx="11550015" cy="5806439"/>
              </a:xfrm>
              <a:blipFill>
                <a:blip r:embed="rId2"/>
                <a:stretch>
                  <a:fillRect l="-686" t="-420"/>
                </a:stretch>
              </a:blipFill>
            </p:spPr>
            <p:txBody>
              <a:bodyPr/>
              <a:lstStyle/>
              <a:p>
                <a:r>
                  <a:rPr lang="en-GB">
                    <a:noFill/>
                  </a:rPr>
                  <a:t> </a:t>
                </a:r>
              </a:p>
            </p:txBody>
          </p:sp>
        </mc:Fallback>
      </mc:AlternateContent>
    </p:spTree>
    <p:extLst>
      <p:ext uri="{BB962C8B-B14F-4D97-AF65-F5344CB8AC3E}">
        <p14:creationId xmlns:p14="http://schemas.microsoft.com/office/powerpoint/2010/main" val="826447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EE1C4-CBBB-415F-BC2D-F2C8860AABC1}"/>
              </a:ext>
            </a:extLst>
          </p:cNvPr>
          <p:cNvSpPr>
            <a:spLocks noGrp="1"/>
          </p:cNvSpPr>
          <p:nvPr>
            <p:ph type="title"/>
          </p:nvPr>
        </p:nvSpPr>
        <p:spPr>
          <a:xfrm>
            <a:off x="838200" y="0"/>
            <a:ext cx="10515600" cy="737236"/>
          </a:xfrm>
        </p:spPr>
        <p:txBody>
          <a:bodyPr>
            <a:normAutofit/>
          </a:bodyPr>
          <a:lstStyle/>
          <a:p>
            <a:pPr algn="ctr"/>
            <a:r>
              <a:rPr lang="en-GB" sz="4000" dirty="0"/>
              <a:t>Correction factor charts</a:t>
            </a:r>
          </a:p>
        </p:txBody>
      </p:sp>
      <p:pic>
        <p:nvPicPr>
          <p:cNvPr id="2050" name="Picture 2" descr="LMTD Correction Factor Chart">
            <a:extLst>
              <a:ext uri="{FF2B5EF4-FFF2-40B4-BE49-F238E27FC236}">
                <a16:creationId xmlns:a16="http://schemas.microsoft.com/office/drawing/2014/main" id="{1F7DEA55-2D52-4B5B-922E-2042363A697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88260" y="548640"/>
            <a:ext cx="7280539" cy="3120231"/>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LMTD Correction Factor Chart">
            <a:extLst>
              <a:ext uri="{FF2B5EF4-FFF2-40B4-BE49-F238E27FC236}">
                <a16:creationId xmlns:a16="http://schemas.microsoft.com/office/drawing/2014/main" id="{FCA317CF-234F-4739-972C-9F596B7A13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18037" y="3743166"/>
            <a:ext cx="7301524" cy="29662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04663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CDF59-B961-4F18-BB1C-E4FB21AEB9A0}"/>
              </a:ext>
            </a:extLst>
          </p:cNvPr>
          <p:cNvSpPr>
            <a:spLocks noGrp="1"/>
          </p:cNvSpPr>
          <p:nvPr>
            <p:ph type="title"/>
          </p:nvPr>
        </p:nvSpPr>
        <p:spPr>
          <a:xfrm>
            <a:off x="838200" y="73661"/>
            <a:ext cx="10515600" cy="680720"/>
          </a:xfrm>
        </p:spPr>
        <p:txBody>
          <a:bodyPr>
            <a:normAutofit/>
          </a:bodyPr>
          <a:lstStyle/>
          <a:p>
            <a:pPr algn="ctr"/>
            <a:r>
              <a:rPr lang="en-GB" sz="4000" dirty="0"/>
              <a:t>Thermal Capacity rate, </a:t>
            </a:r>
            <a:r>
              <a:rPr lang="en-GB" sz="4000" i="1" dirty="0"/>
              <a:t>C</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8586E1C5-C399-4B15-9852-0077CAD6F339}"/>
                  </a:ext>
                </a:extLst>
              </p:cNvPr>
              <p:cNvSpPr>
                <a:spLocks noGrp="1"/>
              </p:cNvSpPr>
              <p:nvPr>
                <p:ph idx="1"/>
              </p:nvPr>
            </p:nvSpPr>
            <p:spPr>
              <a:xfrm>
                <a:off x="360045" y="805815"/>
                <a:ext cx="11521440" cy="5749290"/>
              </a:xfrm>
            </p:spPr>
            <p:txBody>
              <a:bodyPr>
                <a:normAutofit lnSpcReduction="10000"/>
              </a:bodyPr>
              <a:lstStyle/>
              <a:p>
                <a:pPr marL="0" indent="0">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A stream’s </a:t>
                </a:r>
                <a:r>
                  <a:rPr lang="en-GB" sz="2200" i="1" dirty="0">
                    <a:effectLst/>
                    <a:latin typeface="Arial" panose="020B0604020202020204" pitchFamily="34" charset="0"/>
                    <a:ea typeface="Calibri" panose="020F0502020204030204" pitchFamily="34" charset="0"/>
                    <a:cs typeface="Times New Roman" panose="02020603050405020304" pitchFamily="18" charset="0"/>
                  </a:rPr>
                  <a:t>capacity</a:t>
                </a:r>
                <a:r>
                  <a:rPr lang="en-GB" sz="2200" dirty="0">
                    <a:effectLst/>
                    <a:latin typeface="Arial" panose="020B0604020202020204" pitchFamily="34" charset="0"/>
                    <a:ea typeface="Calibri" panose="020F0502020204030204" pitchFamily="34" charset="0"/>
                    <a:cs typeface="Times New Roman" panose="02020603050405020304" pitchFamily="18" charset="0"/>
                  </a:rPr>
                  <a:t> is its ability to be able to absorb heat energy while resisting the inherent increase of temperature.  Generally, as a substance gains heat energy, the temperature increases.  </a:t>
                </a:r>
              </a:p>
              <a:p>
                <a:pPr marL="0" indent="0">
                  <a:buNone/>
                </a:pPr>
                <a:endParaRPr lang="en-GB" sz="2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However, as the fluid temperature increases, the temperature difference between the fluid and the source of heat reduces – assuming source remains at constant temperature.  </a:t>
                </a:r>
              </a:p>
              <a:p>
                <a:pPr marL="0" indent="0">
                  <a:buNone/>
                </a:pPr>
                <a:endParaRPr lang="en-GB" sz="2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Consequently, as the temperature difference reduces, the rate of heat transfer </a:t>
                </a:r>
                <a14:m>
                  <m:oMath xmlns:m="http://schemas.openxmlformats.org/officeDocument/2006/math">
                    <m:acc>
                      <m:accPr>
                        <m:chr m:val="̇"/>
                        <m:ctrlPr>
                          <a:rPr lang="en-GB" sz="2200" i="1">
                            <a:effectLst/>
                            <a:latin typeface="Cambria Math" panose="02040503050406030204" pitchFamily="18" charset="0"/>
                            <a:ea typeface="Calibri" panose="020F0502020204030204" pitchFamily="34" charset="0"/>
                            <a:cs typeface="Arial" panose="020B0604020202020204" pitchFamily="34" charset="0"/>
                          </a:rPr>
                        </m:ctrlPr>
                      </m:accPr>
                      <m:e>
                        <m:r>
                          <a:rPr lang="en-GB" sz="2200" i="1">
                            <a:effectLst/>
                            <a:latin typeface="Cambria Math" panose="02040503050406030204" pitchFamily="18" charset="0"/>
                            <a:ea typeface="Calibri" panose="020F0502020204030204" pitchFamily="34" charset="0"/>
                            <a:cs typeface="Arial" panose="020B0604020202020204" pitchFamily="34" charset="0"/>
                          </a:rPr>
                          <m:t>𝑄</m:t>
                        </m:r>
                      </m:e>
                    </m:acc>
                  </m:oMath>
                </a14:m>
                <a:r>
                  <a:rPr lang="en-GB" sz="2200" dirty="0">
                    <a:effectLst/>
                    <a:latin typeface="Arial" panose="020B0604020202020204" pitchFamily="34" charset="0"/>
                    <a:ea typeface="Times New Roman" panose="02020603050405020304" pitchFamily="18" charset="0"/>
                    <a:cs typeface="Times New Roman" panose="02020603050405020304" pitchFamily="18" charset="0"/>
                  </a:rPr>
                  <a:t> reduces.</a:t>
                </a:r>
              </a:p>
              <a:p>
                <a:pPr marL="0" indent="0">
                  <a:buNone/>
                </a:pPr>
                <a:endParaRPr lang="en-GB" sz="2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To have a high capacity to absorb energy, temperature increase should be minimised.</a:t>
                </a:r>
              </a:p>
              <a:p>
                <a:pPr marL="0" indent="0">
                  <a:buNone/>
                </a:pPr>
                <a:endParaRPr lang="en-GB" sz="2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In order for a stream to be able to absorb energy with the minimum increase in temperature, it can either be flowing at a </a:t>
                </a:r>
                <a:r>
                  <a:rPr lang="en-GB" sz="2200" dirty="0">
                    <a:latin typeface="Arial" panose="020B0604020202020204" pitchFamily="34" charset="0"/>
                    <a:ea typeface="Times New Roman" panose="02020603050405020304" pitchFamily="18" charset="0"/>
                    <a:cs typeface="Times New Roman" panose="02020603050405020304" pitchFamily="18" charset="0"/>
                  </a:rPr>
                  <a:t>high</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 rate </a:t>
                </a:r>
                <a14:m>
                  <m:oMath xmlns:m="http://schemas.openxmlformats.org/officeDocument/2006/math">
                    <m:d>
                      <m:d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dPr>
                      <m:e>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r>
                              <a:rPr lang="en-GB" sz="2200" i="1">
                                <a:effectLst/>
                                <a:latin typeface="Cambria Math" panose="02040503050406030204" pitchFamily="18" charset="0"/>
                                <a:ea typeface="Times New Roman" panose="02020603050405020304" pitchFamily="18" charset="0"/>
                                <a:cs typeface="Arial" panose="020B0604020202020204" pitchFamily="34" charset="0"/>
                              </a:rPr>
                              <m:t>𝑚</m:t>
                            </m:r>
                          </m:e>
                        </m:acc>
                      </m:e>
                    </m:d>
                  </m:oMath>
                </a14:m>
                <a:r>
                  <a:rPr lang="en-GB" sz="2200" dirty="0">
                    <a:effectLst/>
                    <a:latin typeface="Arial" panose="020B0604020202020204" pitchFamily="34" charset="0"/>
                    <a:ea typeface="Times New Roman" panose="02020603050405020304" pitchFamily="18" charset="0"/>
                    <a:cs typeface="Times New Roman" panose="02020603050405020304" pitchFamily="18" charset="0"/>
                  </a:rPr>
                  <a:t> or the fluid can have a high specific heat capacity </a:t>
                </a:r>
                <a14:m>
                  <m:oMath xmlns:m="http://schemas.openxmlformats.org/officeDocument/2006/math">
                    <m:d>
                      <m:d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d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𝑝</m:t>
                            </m:r>
                          </m:sub>
                        </m:sSub>
                      </m:e>
                    </m:d>
                  </m:oMath>
                </a14:m>
                <a:r>
                  <a:rPr lang="en-GB" sz="2200" dirty="0">
                    <a:effectLst/>
                    <a:latin typeface="Arial" panose="020B0604020202020204" pitchFamily="34" charset="0"/>
                    <a:ea typeface="Times New Roman" panose="02020603050405020304" pitchFamily="18" charset="0"/>
                    <a:cs typeface="Times New Roman" panose="02020603050405020304" pitchFamily="18" charset="0"/>
                  </a:rPr>
                  <a:t>.  </a:t>
                </a:r>
              </a:p>
              <a:p>
                <a:pPr marL="0" indent="0">
                  <a:buNone/>
                </a:pPr>
                <a:endParaRPr lang="en-GB" sz="2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The units of thermal (or heat) </a:t>
                </a:r>
                <a:r>
                  <a:rPr lang="en-GB" sz="2200" i="1" dirty="0">
                    <a:effectLst/>
                    <a:latin typeface="Arial" panose="020B0604020202020204" pitchFamily="34" charset="0"/>
                    <a:ea typeface="Times New Roman" panose="02020603050405020304" pitchFamily="18" charset="0"/>
                    <a:cs typeface="Times New Roman" panose="02020603050405020304" pitchFamily="18" charset="0"/>
                  </a:rPr>
                  <a:t>capacity rate</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2200" i="1" dirty="0">
                    <a:effectLst/>
                    <a:latin typeface="Arial" panose="020B0604020202020204" pitchFamily="34" charset="0"/>
                    <a:ea typeface="Times New Roman" panose="02020603050405020304" pitchFamily="18" charset="0"/>
                    <a:cs typeface="Times New Roman" panose="02020603050405020304" pitchFamily="18" charset="0"/>
                  </a:rPr>
                  <a:t>C</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 is </a:t>
                </a:r>
                <a:r>
                  <a:rPr lang="en-GB" sz="2200" i="1" dirty="0">
                    <a:effectLst/>
                    <a:latin typeface="Arial" panose="020B0604020202020204" pitchFamily="34" charset="0"/>
                    <a:ea typeface="Times New Roman" panose="02020603050405020304" pitchFamily="18" charset="0"/>
                    <a:cs typeface="Times New Roman" panose="02020603050405020304" pitchFamily="18" charset="0"/>
                  </a:rPr>
                  <a:t>W/K</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 and is determined simply as the product of mass flow rate and specific heat capacity:</a:t>
                </a:r>
              </a:p>
              <a:p>
                <a:pPr marL="0" indent="0">
                  <a:buNone/>
                </a:pPr>
                <a:endParaRPr lang="en-GB" sz="2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endParaRPr lang="en-GB" sz="200" dirty="0">
                  <a:latin typeface="Arial" panose="020B0604020202020204" pitchFamily="34" charset="0"/>
                  <a:ea typeface="Calibri" panose="020F0502020204030204" pitchFamily="34" charset="0"/>
                  <a:cs typeface="Times New Roman" panose="02020603050405020304" pitchFamily="18" charset="0"/>
                </a:endParaRPr>
              </a:p>
              <a:p>
                <a:pPr marL="0" indent="0">
                  <a:buNone/>
                </a:pPr>
                <a14:m>
                  <m:oMathPara xmlns:m="http://schemas.openxmlformats.org/officeDocument/2006/math">
                    <m:oMathParaPr>
                      <m:jc m:val="centerGroup"/>
                    </m:oMathParaPr>
                    <m:oMath xmlns:m="http://schemas.openxmlformats.org/officeDocument/2006/math">
                      <m:r>
                        <a:rPr lang="en-GB" sz="2400" i="1" smtClean="0">
                          <a:effectLst/>
                          <a:latin typeface="Cambria Math" panose="02040503050406030204" pitchFamily="18" charset="0"/>
                          <a:ea typeface="Times New Roman" panose="02020603050405020304" pitchFamily="18" charset="0"/>
                          <a:cs typeface="Arial" panose="020B0604020202020204" pitchFamily="34" charset="0"/>
                        </a:rPr>
                        <m:t>𝐶</m:t>
                      </m:r>
                      <m:r>
                        <a:rPr lang="en-GB" sz="2400" i="1" smtClean="0">
                          <a:effectLst/>
                          <a:latin typeface="Cambria Math" panose="02040503050406030204" pitchFamily="18" charset="0"/>
                          <a:ea typeface="Times New Roman" panose="02020603050405020304" pitchFamily="18" charset="0"/>
                          <a:cs typeface="Arial" panose="020B0604020202020204" pitchFamily="34" charset="0"/>
                        </a:rPr>
                        <m:t>= </m:t>
                      </m:r>
                      <m:acc>
                        <m:accPr>
                          <m:chr m:val="̇"/>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accPr>
                        <m:e>
                          <m:r>
                            <a:rPr lang="en-GB" sz="2400" i="1">
                              <a:effectLst/>
                              <a:latin typeface="Cambria Math" panose="02040503050406030204" pitchFamily="18" charset="0"/>
                              <a:ea typeface="Times New Roman" panose="02020603050405020304" pitchFamily="18" charset="0"/>
                              <a:cs typeface="Arial" panose="020B0604020202020204" pitchFamily="34" charset="0"/>
                            </a:rPr>
                            <m:t>𝑚</m:t>
                          </m:r>
                        </m:e>
                      </m:acc>
                      <m:r>
                        <a:rPr lang="en-GB" sz="24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400" i="1">
                              <a:effectLst/>
                              <a:latin typeface="Cambria Math" panose="02040503050406030204" pitchFamily="18" charset="0"/>
                              <a:ea typeface="Times New Roman" panose="02020603050405020304" pitchFamily="18" charset="0"/>
                              <a:cs typeface="Arial" panose="020B0604020202020204" pitchFamily="34" charset="0"/>
                            </a:rPr>
                            <m:t>𝑐</m:t>
                          </m:r>
                        </m:e>
                        <m:sub>
                          <m:r>
                            <a:rPr lang="en-GB" sz="2400" i="1">
                              <a:effectLst/>
                              <a:latin typeface="Cambria Math" panose="02040503050406030204" pitchFamily="18" charset="0"/>
                              <a:ea typeface="Times New Roman" panose="02020603050405020304" pitchFamily="18" charset="0"/>
                              <a:cs typeface="Arial" panose="020B0604020202020204" pitchFamily="34" charset="0"/>
                            </a:rPr>
                            <m:t>𝑝</m:t>
                          </m:r>
                        </m:sub>
                      </m:sSub>
                    </m:oMath>
                  </m:oMathPara>
                </a14:m>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mc:Choice>
        <mc:Fallback xmlns="">
          <p:sp>
            <p:nvSpPr>
              <p:cNvPr id="3" name="Content Placeholder 2">
                <a:extLst>
                  <a:ext uri="{FF2B5EF4-FFF2-40B4-BE49-F238E27FC236}">
                    <a16:creationId xmlns:a16="http://schemas.microsoft.com/office/drawing/2014/main" id="{8586E1C5-C399-4B15-9852-0077CAD6F339}"/>
                  </a:ext>
                </a:extLst>
              </p:cNvPr>
              <p:cNvSpPr>
                <a:spLocks noGrp="1" noRot="1" noChangeAspect="1" noMove="1" noResize="1" noEditPoints="1" noAdjustHandles="1" noChangeArrowheads="1" noChangeShapeType="1" noTextEdit="1"/>
              </p:cNvSpPr>
              <p:nvPr>
                <p:ph idx="1"/>
              </p:nvPr>
            </p:nvSpPr>
            <p:spPr>
              <a:xfrm>
                <a:off x="360045" y="805815"/>
                <a:ext cx="11521440" cy="5749290"/>
              </a:xfrm>
              <a:blipFill>
                <a:blip r:embed="rId2"/>
                <a:stretch>
                  <a:fillRect l="-688" t="-1803" r="-1270"/>
                </a:stretch>
              </a:blipFill>
            </p:spPr>
            <p:txBody>
              <a:bodyPr/>
              <a:lstStyle/>
              <a:p>
                <a:r>
                  <a:rPr lang="en-GB">
                    <a:noFill/>
                  </a:rPr>
                  <a:t> </a:t>
                </a:r>
              </a:p>
            </p:txBody>
          </p:sp>
        </mc:Fallback>
      </mc:AlternateContent>
    </p:spTree>
    <p:extLst>
      <p:ext uri="{BB962C8B-B14F-4D97-AF65-F5344CB8AC3E}">
        <p14:creationId xmlns:p14="http://schemas.microsoft.com/office/powerpoint/2010/main" val="14146797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a:extLst>
                  <a:ext uri="{FF2B5EF4-FFF2-40B4-BE49-F238E27FC236}">
                    <a16:creationId xmlns:a16="http://schemas.microsoft.com/office/drawing/2014/main" id="{43DD0617-1AE5-4BAC-9839-582E14E72173}"/>
                  </a:ext>
                </a:extLst>
              </p:cNvPr>
              <p:cNvSpPr>
                <a:spLocks noGrp="1"/>
              </p:cNvSpPr>
              <p:nvPr>
                <p:ph type="title"/>
              </p:nvPr>
            </p:nvSpPr>
            <p:spPr>
              <a:xfrm>
                <a:off x="838200" y="85091"/>
                <a:ext cx="10515600" cy="657860"/>
              </a:xfrm>
            </p:spPr>
            <p:txBody>
              <a:bodyPr>
                <a:normAutofit/>
              </a:bodyPr>
              <a:lstStyle/>
              <a:p>
                <a:pPr algn="ctr"/>
                <a:r>
                  <a:rPr lang="en-GB" sz="4000" dirty="0"/>
                  <a:t>Thermal Capacity ratios,</a:t>
                </a:r>
                <a:r>
                  <a:rPr lang="en-GB" sz="4000" dirty="0">
                    <a:effectLst/>
                    <a:ea typeface="Times New Roman" panose="02020603050405020304" pitchFamily="18" charset="0"/>
                    <a:cs typeface="Arial" panose="020B0604020202020204" pitchFamily="34" charset="0"/>
                  </a:rPr>
                  <a:t> </a:t>
                </a:r>
                <a14:m>
                  <m:oMath xmlns:m="http://schemas.openxmlformats.org/officeDocument/2006/math">
                    <m:sSub>
                      <m:sSubPr>
                        <m:ctrlPr>
                          <a:rPr lang="en-GB" sz="40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4000" i="1">
                            <a:effectLst/>
                            <a:latin typeface="Cambria Math" panose="02040503050406030204" pitchFamily="18" charset="0"/>
                            <a:ea typeface="Times New Roman" panose="02020603050405020304" pitchFamily="18" charset="0"/>
                            <a:cs typeface="Arial" panose="020B0604020202020204" pitchFamily="34" charset="0"/>
                          </a:rPr>
                          <m:t>𝐶</m:t>
                        </m:r>
                      </m:e>
                      <m:sub>
                        <m:r>
                          <a:rPr lang="en-GB" sz="4000" i="1">
                            <a:effectLst/>
                            <a:latin typeface="Cambria Math" panose="02040503050406030204" pitchFamily="18" charset="0"/>
                            <a:ea typeface="Times New Roman" panose="02020603050405020304" pitchFamily="18" charset="0"/>
                            <a:cs typeface="Arial" panose="020B0604020202020204" pitchFamily="34" charset="0"/>
                          </a:rPr>
                          <m:t>𝑟</m:t>
                        </m:r>
                      </m:sub>
                    </m:sSub>
                  </m:oMath>
                </a14:m>
                <a:r>
                  <a:rPr lang="en-GB" sz="4000" dirty="0"/>
                  <a:t> </a:t>
                </a:r>
              </a:p>
            </p:txBody>
          </p:sp>
        </mc:Choice>
        <mc:Fallback xmlns="">
          <p:sp>
            <p:nvSpPr>
              <p:cNvPr id="2" name="Title 1">
                <a:extLst>
                  <a:ext uri="{FF2B5EF4-FFF2-40B4-BE49-F238E27FC236}">
                    <a16:creationId xmlns:a16="http://schemas.microsoft.com/office/drawing/2014/main" id="{43DD0617-1AE5-4BAC-9839-582E14E72173}"/>
                  </a:ext>
                </a:extLst>
              </p:cNvPr>
              <p:cNvSpPr>
                <a:spLocks noGrp="1" noRot="1" noChangeAspect="1" noMove="1" noResize="1" noEditPoints="1" noAdjustHandles="1" noChangeArrowheads="1" noChangeShapeType="1" noTextEdit="1"/>
              </p:cNvSpPr>
              <p:nvPr>
                <p:ph type="title"/>
              </p:nvPr>
            </p:nvSpPr>
            <p:spPr>
              <a:xfrm>
                <a:off x="838200" y="85091"/>
                <a:ext cx="10515600" cy="657860"/>
              </a:xfrm>
              <a:blipFill>
                <a:blip r:embed="rId2"/>
                <a:stretch>
                  <a:fillRect t="-25000" b="-37963"/>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CE339375-8C35-4B81-922C-A9E56C06A22F}"/>
                  </a:ext>
                </a:extLst>
              </p:cNvPr>
              <p:cNvSpPr>
                <a:spLocks noGrp="1"/>
              </p:cNvSpPr>
              <p:nvPr>
                <p:ph idx="1"/>
              </p:nvPr>
            </p:nvSpPr>
            <p:spPr>
              <a:xfrm>
                <a:off x="308609" y="811530"/>
                <a:ext cx="11584305" cy="5840730"/>
              </a:xfrm>
            </p:spPr>
            <p:txBody>
              <a:bodyPr>
                <a:normAutofit/>
              </a:bodyPr>
              <a:lstStyle/>
              <a:p>
                <a:pPr marL="0" indent="0">
                  <a:lnSpc>
                    <a:spcPct val="115000"/>
                  </a:lnSpc>
                  <a:spcAft>
                    <a:spcPts val="1000"/>
                  </a:spcAft>
                  <a:buNone/>
                </a:pPr>
                <a:r>
                  <a:rPr lang="en-GB" sz="2100" dirty="0">
                    <a:latin typeface="Arial" panose="020B0604020202020204" pitchFamily="34" charset="0"/>
                    <a:ea typeface="Calibri" panose="020F0502020204030204" pitchFamily="34" charset="0"/>
                    <a:cs typeface="Times New Roman" panose="02020603050405020304" pitchFamily="18" charset="0"/>
                  </a:rPr>
                  <a:t>C</a:t>
                </a:r>
                <a:r>
                  <a:rPr lang="en-GB" sz="2100" dirty="0">
                    <a:effectLst/>
                    <a:latin typeface="Arial" panose="020B0604020202020204" pitchFamily="34" charset="0"/>
                    <a:ea typeface="Calibri" panose="020F0502020204030204" pitchFamily="34" charset="0"/>
                    <a:cs typeface="Times New Roman" panose="02020603050405020304" pitchFamily="18" charset="0"/>
                  </a:rPr>
                  <a:t>onsidering the First Law of Thermodynamics, then the amount of heat lost by the hot stream is exactly the same as that gained by the cold stream, or:</a:t>
                </a:r>
                <a:endParaRPr lang="en-GB" sz="2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100" dirty="0">
                    <a:effectLst/>
                    <a:latin typeface="Arial" panose="020B0604020202020204" pitchFamily="34" charset="0"/>
                    <a:ea typeface="Calibri" panose="020F0502020204030204" pitchFamily="34" charset="0"/>
                    <a:cs typeface="Times New Roman" panose="02020603050405020304" pitchFamily="18" charset="0"/>
                  </a:rPr>
                  <a:t>				</a:t>
                </a:r>
                <a14:m>
                  <m:oMath xmlns:m="http://schemas.openxmlformats.org/officeDocument/2006/math">
                    <m:sSub>
                      <m:sSubPr>
                        <m:ctrlPr>
                          <a:rPr lang="en-GB" sz="2100" i="1">
                            <a:effectLst/>
                            <a:latin typeface="Cambria Math" panose="02040503050406030204" pitchFamily="18" charset="0"/>
                            <a:ea typeface="Calibri" panose="020F0502020204030204" pitchFamily="34" charset="0"/>
                            <a:cs typeface="Arial" panose="020B0604020202020204" pitchFamily="34" charset="0"/>
                          </a:rPr>
                        </m:ctrlPr>
                      </m:sSubPr>
                      <m:e>
                        <m:r>
                          <a:rPr lang="en-GB" sz="2100" i="1">
                            <a:effectLst/>
                            <a:latin typeface="Cambria Math" panose="02040503050406030204" pitchFamily="18" charset="0"/>
                            <a:ea typeface="Calibri" panose="020F0502020204030204" pitchFamily="34" charset="0"/>
                            <a:cs typeface="Arial" panose="020B0604020202020204" pitchFamily="34" charset="0"/>
                          </a:rPr>
                          <m:t>𝐶</m:t>
                        </m:r>
                      </m:e>
                      <m:sub>
                        <m:r>
                          <a:rPr lang="en-GB" sz="2100" i="1">
                            <a:effectLst/>
                            <a:latin typeface="Cambria Math" panose="02040503050406030204" pitchFamily="18" charset="0"/>
                            <a:ea typeface="Calibri" panose="020F0502020204030204" pitchFamily="34" charset="0"/>
                            <a:cs typeface="Arial" panose="020B0604020202020204" pitchFamily="34" charset="0"/>
                          </a:rPr>
                          <m:t>𝐻</m:t>
                        </m:r>
                      </m:sub>
                    </m:sSub>
                    <m:r>
                      <a:rPr lang="en-GB" sz="2100" i="1">
                        <a:effectLst/>
                        <a:latin typeface="Cambria Math" panose="02040503050406030204" pitchFamily="18" charset="0"/>
                        <a:ea typeface="Calibri" panose="020F0502020204030204" pitchFamily="34" charset="0"/>
                        <a:cs typeface="Arial" panose="020B0604020202020204" pitchFamily="34" charset="0"/>
                      </a:rPr>
                      <m:t> </m:t>
                    </m:r>
                    <m:d>
                      <m:dPr>
                        <m:ctrlPr>
                          <a:rPr lang="en-GB" sz="2100" i="1">
                            <a:effectLst/>
                            <a:latin typeface="Cambria Math" panose="02040503050406030204" pitchFamily="18" charset="0"/>
                            <a:ea typeface="Calibri" panose="020F0502020204030204" pitchFamily="34" charset="0"/>
                            <a:cs typeface="Arial" panose="020B0604020202020204" pitchFamily="34" charset="0"/>
                          </a:rPr>
                        </m:ctrlPr>
                      </m:dPr>
                      <m:e>
                        <m:sSub>
                          <m:sSubPr>
                            <m:ctrlPr>
                              <a:rPr lang="en-GB" sz="2100" i="1">
                                <a:effectLst/>
                                <a:latin typeface="Cambria Math" panose="02040503050406030204" pitchFamily="18" charset="0"/>
                                <a:ea typeface="Calibri" panose="020F0502020204030204" pitchFamily="34" charset="0"/>
                                <a:cs typeface="Arial" panose="020B0604020202020204" pitchFamily="34" charset="0"/>
                              </a:rPr>
                            </m:ctrlPr>
                          </m:sSubPr>
                          <m:e>
                            <m:r>
                              <a:rPr lang="en-GB" sz="2100" i="1">
                                <a:effectLst/>
                                <a:latin typeface="Cambria Math" panose="02040503050406030204" pitchFamily="18" charset="0"/>
                                <a:ea typeface="Calibri" panose="020F0502020204030204" pitchFamily="34" charset="0"/>
                                <a:cs typeface="Arial" panose="020B0604020202020204" pitchFamily="34" charset="0"/>
                              </a:rPr>
                              <m:t>𝑇</m:t>
                            </m:r>
                          </m:e>
                          <m:sub>
                            <m:r>
                              <a:rPr lang="en-GB" sz="2100" i="1">
                                <a:effectLst/>
                                <a:latin typeface="Cambria Math" panose="02040503050406030204" pitchFamily="18" charset="0"/>
                                <a:ea typeface="Calibri" panose="020F0502020204030204" pitchFamily="34" charset="0"/>
                                <a:cs typeface="Arial" panose="020B0604020202020204" pitchFamily="34" charset="0"/>
                              </a:rPr>
                              <m:t>𝐻</m:t>
                            </m:r>
                            <m:r>
                              <a:rPr lang="en-GB" sz="2100" i="1">
                                <a:effectLst/>
                                <a:latin typeface="Cambria Math" panose="02040503050406030204" pitchFamily="18" charset="0"/>
                                <a:ea typeface="Calibri" panose="020F0502020204030204" pitchFamily="34" charset="0"/>
                                <a:cs typeface="Arial" panose="020B0604020202020204" pitchFamily="34" charset="0"/>
                              </a:rPr>
                              <m:t>,</m:t>
                            </m:r>
                            <m:r>
                              <a:rPr lang="en-GB" sz="2100" i="1">
                                <a:effectLst/>
                                <a:latin typeface="Cambria Math" panose="02040503050406030204" pitchFamily="18" charset="0"/>
                                <a:ea typeface="Calibri" panose="020F0502020204030204" pitchFamily="34" charset="0"/>
                                <a:cs typeface="Arial" panose="020B0604020202020204" pitchFamily="34" charset="0"/>
                              </a:rPr>
                              <m:t>𝑖𝑛</m:t>
                            </m:r>
                          </m:sub>
                        </m:sSub>
                        <m:r>
                          <a:rPr lang="en-GB" sz="21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100" i="1">
                                <a:effectLst/>
                                <a:latin typeface="Cambria Math" panose="02040503050406030204" pitchFamily="18" charset="0"/>
                                <a:ea typeface="Calibri" panose="020F0502020204030204" pitchFamily="34" charset="0"/>
                                <a:cs typeface="Arial" panose="020B0604020202020204" pitchFamily="34" charset="0"/>
                              </a:rPr>
                            </m:ctrlPr>
                          </m:sSubPr>
                          <m:e>
                            <m:r>
                              <a:rPr lang="en-GB" sz="2100" i="1">
                                <a:effectLst/>
                                <a:latin typeface="Cambria Math" panose="02040503050406030204" pitchFamily="18" charset="0"/>
                                <a:ea typeface="Calibri" panose="020F0502020204030204" pitchFamily="34" charset="0"/>
                                <a:cs typeface="Arial" panose="020B0604020202020204" pitchFamily="34" charset="0"/>
                              </a:rPr>
                              <m:t>𝑇</m:t>
                            </m:r>
                          </m:e>
                          <m:sub>
                            <m:r>
                              <a:rPr lang="en-GB" sz="2100" i="1">
                                <a:effectLst/>
                                <a:latin typeface="Cambria Math" panose="02040503050406030204" pitchFamily="18" charset="0"/>
                                <a:ea typeface="Calibri" panose="020F0502020204030204" pitchFamily="34" charset="0"/>
                                <a:cs typeface="Arial" panose="020B0604020202020204" pitchFamily="34" charset="0"/>
                              </a:rPr>
                              <m:t>𝐻</m:t>
                            </m:r>
                            <m:r>
                              <a:rPr lang="en-GB" sz="2100" i="1">
                                <a:effectLst/>
                                <a:latin typeface="Cambria Math" panose="02040503050406030204" pitchFamily="18" charset="0"/>
                                <a:ea typeface="Calibri" panose="020F0502020204030204" pitchFamily="34" charset="0"/>
                                <a:cs typeface="Arial" panose="020B0604020202020204" pitchFamily="34" charset="0"/>
                              </a:rPr>
                              <m:t>,</m:t>
                            </m:r>
                            <m:r>
                              <a:rPr lang="en-GB" sz="2100" i="1">
                                <a:effectLst/>
                                <a:latin typeface="Cambria Math" panose="02040503050406030204" pitchFamily="18" charset="0"/>
                                <a:ea typeface="Calibri" panose="020F0502020204030204" pitchFamily="34" charset="0"/>
                                <a:cs typeface="Arial" panose="020B0604020202020204" pitchFamily="34" charset="0"/>
                              </a:rPr>
                              <m:t>𝑜𝑢𝑡</m:t>
                            </m:r>
                          </m:sub>
                        </m:sSub>
                      </m:e>
                    </m:d>
                    <m:r>
                      <a:rPr lang="en-GB" sz="21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100" i="1">
                            <a:effectLst/>
                            <a:latin typeface="Cambria Math" panose="02040503050406030204" pitchFamily="18" charset="0"/>
                            <a:ea typeface="Calibri" panose="020F0502020204030204" pitchFamily="34" charset="0"/>
                            <a:cs typeface="Arial" panose="020B0604020202020204" pitchFamily="34" charset="0"/>
                          </a:rPr>
                        </m:ctrlPr>
                      </m:sSubPr>
                      <m:e>
                        <m:r>
                          <a:rPr lang="en-GB" sz="2100" i="1">
                            <a:effectLst/>
                            <a:latin typeface="Cambria Math" panose="02040503050406030204" pitchFamily="18" charset="0"/>
                            <a:ea typeface="Calibri" panose="020F0502020204030204" pitchFamily="34" charset="0"/>
                            <a:cs typeface="Arial" panose="020B0604020202020204" pitchFamily="34" charset="0"/>
                          </a:rPr>
                          <m:t>𝐶</m:t>
                        </m:r>
                      </m:e>
                      <m:sub>
                        <m:r>
                          <a:rPr lang="en-GB" sz="2100" i="1">
                            <a:effectLst/>
                            <a:latin typeface="Cambria Math" panose="02040503050406030204" pitchFamily="18" charset="0"/>
                            <a:ea typeface="Calibri" panose="020F0502020204030204" pitchFamily="34" charset="0"/>
                            <a:cs typeface="Arial" panose="020B0604020202020204" pitchFamily="34" charset="0"/>
                          </a:rPr>
                          <m:t>𝐶</m:t>
                        </m:r>
                      </m:sub>
                    </m:sSub>
                    <m:r>
                      <a:rPr lang="en-GB" sz="21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100" i="1">
                            <a:effectLst/>
                            <a:latin typeface="Cambria Math" panose="02040503050406030204" pitchFamily="18" charset="0"/>
                            <a:ea typeface="Calibri" panose="020F0502020204030204" pitchFamily="34" charset="0"/>
                            <a:cs typeface="Arial" panose="020B0604020202020204" pitchFamily="34" charset="0"/>
                          </a:rPr>
                        </m:ctrlPr>
                      </m:sSubPr>
                      <m:e>
                        <m:r>
                          <a:rPr lang="en-GB" sz="2100" i="1">
                            <a:effectLst/>
                            <a:latin typeface="Cambria Math" panose="02040503050406030204" pitchFamily="18" charset="0"/>
                            <a:ea typeface="Calibri" panose="020F0502020204030204" pitchFamily="34" charset="0"/>
                            <a:cs typeface="Arial" panose="020B0604020202020204" pitchFamily="34" charset="0"/>
                          </a:rPr>
                          <m:t>𝑇</m:t>
                        </m:r>
                      </m:e>
                      <m:sub>
                        <m:r>
                          <a:rPr lang="en-GB" sz="2100" i="1">
                            <a:effectLst/>
                            <a:latin typeface="Cambria Math" panose="02040503050406030204" pitchFamily="18" charset="0"/>
                            <a:ea typeface="Calibri" panose="020F0502020204030204" pitchFamily="34" charset="0"/>
                            <a:cs typeface="Arial" panose="020B0604020202020204" pitchFamily="34" charset="0"/>
                          </a:rPr>
                          <m:t>𝐶</m:t>
                        </m:r>
                        <m:r>
                          <a:rPr lang="en-GB" sz="2100" i="1">
                            <a:effectLst/>
                            <a:latin typeface="Cambria Math" panose="02040503050406030204" pitchFamily="18" charset="0"/>
                            <a:ea typeface="Calibri" panose="020F0502020204030204" pitchFamily="34" charset="0"/>
                            <a:cs typeface="Arial" panose="020B0604020202020204" pitchFamily="34" charset="0"/>
                          </a:rPr>
                          <m:t>,</m:t>
                        </m:r>
                        <m:r>
                          <a:rPr lang="en-GB" sz="2100" i="1">
                            <a:effectLst/>
                            <a:latin typeface="Cambria Math" panose="02040503050406030204" pitchFamily="18" charset="0"/>
                            <a:ea typeface="Calibri" panose="020F0502020204030204" pitchFamily="34" charset="0"/>
                            <a:cs typeface="Arial" panose="020B0604020202020204" pitchFamily="34" charset="0"/>
                          </a:rPr>
                          <m:t>𝑜𝑢𝑡</m:t>
                        </m:r>
                      </m:sub>
                    </m:sSub>
                    <m:r>
                      <a:rPr lang="en-GB" sz="21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100" i="1">
                            <a:effectLst/>
                            <a:latin typeface="Cambria Math" panose="02040503050406030204" pitchFamily="18" charset="0"/>
                            <a:ea typeface="Calibri" panose="020F0502020204030204" pitchFamily="34" charset="0"/>
                            <a:cs typeface="Arial" panose="020B0604020202020204" pitchFamily="34" charset="0"/>
                          </a:rPr>
                        </m:ctrlPr>
                      </m:sSubPr>
                      <m:e>
                        <m:r>
                          <a:rPr lang="en-GB" sz="2100" i="1">
                            <a:effectLst/>
                            <a:latin typeface="Cambria Math" panose="02040503050406030204" pitchFamily="18" charset="0"/>
                            <a:ea typeface="Calibri" panose="020F0502020204030204" pitchFamily="34" charset="0"/>
                            <a:cs typeface="Arial" panose="020B0604020202020204" pitchFamily="34" charset="0"/>
                          </a:rPr>
                          <m:t>𝑇</m:t>
                        </m:r>
                      </m:e>
                      <m:sub>
                        <m:r>
                          <a:rPr lang="en-GB" sz="2100" i="1">
                            <a:effectLst/>
                            <a:latin typeface="Cambria Math" panose="02040503050406030204" pitchFamily="18" charset="0"/>
                            <a:ea typeface="Calibri" panose="020F0502020204030204" pitchFamily="34" charset="0"/>
                            <a:cs typeface="Arial" panose="020B0604020202020204" pitchFamily="34" charset="0"/>
                          </a:rPr>
                          <m:t>𝐶</m:t>
                        </m:r>
                        <m:r>
                          <a:rPr lang="en-GB" sz="2100" i="1">
                            <a:effectLst/>
                            <a:latin typeface="Cambria Math" panose="02040503050406030204" pitchFamily="18" charset="0"/>
                            <a:ea typeface="Calibri" panose="020F0502020204030204" pitchFamily="34" charset="0"/>
                            <a:cs typeface="Arial" panose="020B0604020202020204" pitchFamily="34" charset="0"/>
                          </a:rPr>
                          <m:t>,</m:t>
                        </m:r>
                        <m:r>
                          <a:rPr lang="en-GB" sz="2100" i="1">
                            <a:effectLst/>
                            <a:latin typeface="Cambria Math" panose="02040503050406030204" pitchFamily="18" charset="0"/>
                            <a:ea typeface="Calibri" panose="020F0502020204030204" pitchFamily="34" charset="0"/>
                            <a:cs typeface="Arial" panose="020B0604020202020204" pitchFamily="34" charset="0"/>
                          </a:rPr>
                          <m:t>𝑖𝑛</m:t>
                        </m:r>
                      </m:sub>
                    </m:sSub>
                    <m:r>
                      <a:rPr lang="en-GB" sz="2100" i="1">
                        <a:effectLst/>
                        <a:latin typeface="Cambria Math" panose="02040503050406030204" pitchFamily="18" charset="0"/>
                        <a:ea typeface="Calibri" panose="020F0502020204030204" pitchFamily="34" charset="0"/>
                        <a:cs typeface="Arial" panose="020B0604020202020204" pitchFamily="34" charset="0"/>
                      </a:rPr>
                      <m:t>) </m:t>
                    </m:r>
                  </m:oMath>
                </a14:m>
                <a:endParaRPr lang="en-GB" sz="2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100" dirty="0">
                    <a:effectLst/>
                    <a:latin typeface="Arial" panose="020B0604020202020204" pitchFamily="34" charset="0"/>
                    <a:ea typeface="Calibri" panose="020F0502020204030204" pitchFamily="34" charset="0"/>
                    <a:cs typeface="Times New Roman" panose="02020603050405020304" pitchFamily="18" charset="0"/>
                  </a:rPr>
                  <a:t>So, the stream that will have greatest change in temperature will be the one that has least ability to resist temperature change with the addition of heat energy, i.e. the stream with the lowest thermal capacity rate</a:t>
                </a:r>
                <a:r>
                  <a:rPr lang="en-GB" sz="2100" dirty="0">
                    <a:latin typeface="Arial" panose="020B0604020202020204" pitchFamily="34" charset="0"/>
                    <a:ea typeface="Calibri" panose="020F0502020204030204" pitchFamily="34" charset="0"/>
                    <a:cs typeface="Times New Roman" panose="02020603050405020304" pitchFamily="18" charset="0"/>
                  </a:rPr>
                  <a:t> (in order for the above equation to remain constant).</a:t>
                </a:r>
                <a:r>
                  <a:rPr lang="en-GB" sz="21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lnSpc>
                    <a:spcPct val="115000"/>
                  </a:lnSpc>
                  <a:spcAft>
                    <a:spcPts val="1000"/>
                  </a:spcAft>
                  <a:buNone/>
                </a:pPr>
                <a:r>
                  <a:rPr lang="en-GB" sz="2100" dirty="0">
                    <a:effectLst/>
                    <a:latin typeface="Arial" panose="020B0604020202020204" pitchFamily="34" charset="0"/>
                    <a:ea typeface="Calibri" panose="020F0502020204030204" pitchFamily="34" charset="0"/>
                    <a:cs typeface="Times New Roman" panose="02020603050405020304" pitchFamily="18" charset="0"/>
                  </a:rPr>
                  <a:t>In order to ensure that we do not create multiple equations for different types of heat exchanger, in the </a:t>
                </a:r>
                <a:r>
                  <a:rPr lang="en-GB" sz="2100" dirty="0">
                    <a:effectLst/>
                    <a:latin typeface="Arial" panose="020B0604020202020204" pitchFamily="34" charset="0"/>
                    <a:ea typeface="Times New Roman" panose="02020603050405020304" pitchFamily="18" charset="0"/>
                    <a:cs typeface="Times New Roman" panose="02020603050405020304" pitchFamily="18" charset="0"/>
                  </a:rPr>
                  <a:t>ε – </a:t>
                </a:r>
                <a:r>
                  <a:rPr lang="en-GB" sz="2100" i="1" dirty="0">
                    <a:effectLst/>
                    <a:latin typeface="Arial" panose="020B0604020202020204" pitchFamily="34" charset="0"/>
                    <a:ea typeface="Times New Roman" panose="02020603050405020304" pitchFamily="18" charset="0"/>
                    <a:cs typeface="Times New Roman" panose="02020603050405020304" pitchFamily="18" charset="0"/>
                  </a:rPr>
                  <a:t>NTU </a:t>
                </a:r>
                <a:r>
                  <a:rPr lang="en-GB" sz="2100" dirty="0">
                    <a:effectLst/>
                    <a:latin typeface="Arial" panose="020B0604020202020204" pitchFamily="34" charset="0"/>
                    <a:ea typeface="Times New Roman" panose="02020603050405020304" pitchFamily="18" charset="0"/>
                    <a:cs typeface="Times New Roman" panose="02020603050405020304" pitchFamily="18" charset="0"/>
                  </a:rPr>
                  <a:t>method the following definitions are created:</a:t>
                </a:r>
                <a:endParaRPr lang="en-GB" sz="2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2100" dirty="0">
                    <a:effectLst/>
                    <a:latin typeface="Arial" panose="020B0604020202020204" pitchFamily="34" charset="0"/>
                    <a:ea typeface="Calibri" panose="020F0502020204030204" pitchFamily="34" charset="0"/>
                    <a:cs typeface="Times New Roman" panose="02020603050405020304" pitchFamily="18" charset="0"/>
                  </a:rPr>
                  <a:t>The minimum thermal capacity </a:t>
                </a:r>
                <a14:m>
                  <m:oMath xmlns:m="http://schemas.openxmlformats.org/officeDocument/2006/math">
                    <m:sSub>
                      <m:sSubPr>
                        <m:ctrlPr>
                          <a:rPr lang="en-GB" sz="2100" i="1">
                            <a:effectLst/>
                            <a:latin typeface="Cambria Math" panose="02040503050406030204" pitchFamily="18" charset="0"/>
                            <a:ea typeface="Calibri" panose="020F0502020204030204" pitchFamily="34" charset="0"/>
                            <a:cs typeface="Arial" panose="020B0604020202020204" pitchFamily="34" charset="0"/>
                          </a:rPr>
                        </m:ctrlPr>
                      </m:sSubPr>
                      <m:e>
                        <m:r>
                          <a:rPr lang="en-GB" sz="2100" i="1">
                            <a:effectLst/>
                            <a:latin typeface="Cambria Math" panose="02040503050406030204" pitchFamily="18" charset="0"/>
                            <a:ea typeface="Calibri" panose="020F0502020204030204" pitchFamily="34" charset="0"/>
                            <a:cs typeface="Arial" panose="020B0604020202020204" pitchFamily="34" charset="0"/>
                          </a:rPr>
                          <m:t>𝐶</m:t>
                        </m:r>
                      </m:e>
                      <m:sub>
                        <m:r>
                          <a:rPr lang="en-GB" sz="2100" i="1">
                            <a:effectLst/>
                            <a:latin typeface="Cambria Math" panose="02040503050406030204" pitchFamily="18" charset="0"/>
                            <a:ea typeface="Calibri" panose="020F0502020204030204" pitchFamily="34" charset="0"/>
                            <a:cs typeface="Arial" panose="020B0604020202020204" pitchFamily="34" charset="0"/>
                          </a:rPr>
                          <m:t>𝑚𝑖𝑛</m:t>
                        </m:r>
                      </m:sub>
                    </m:sSub>
                    <m:r>
                      <a:rPr lang="en-GB" sz="2100" i="1">
                        <a:effectLst/>
                        <a:latin typeface="Cambria Math" panose="02040503050406030204" pitchFamily="18" charset="0"/>
                        <a:ea typeface="Calibri" panose="020F0502020204030204" pitchFamily="34" charset="0"/>
                        <a:cs typeface="Arial" panose="020B0604020202020204" pitchFamily="34" charset="0"/>
                      </a:rPr>
                      <m:t> </m:t>
                    </m:r>
                  </m:oMath>
                </a14:m>
                <a:r>
                  <a:rPr lang="en-GB" sz="2100" dirty="0">
                    <a:effectLst/>
                    <a:latin typeface="Arial" panose="020B0604020202020204" pitchFamily="34" charset="0"/>
                    <a:ea typeface="Times New Roman" panose="02020603050405020304" pitchFamily="18" charset="0"/>
                    <a:cs typeface="Times New Roman" panose="02020603050405020304" pitchFamily="18" charset="0"/>
                  </a:rPr>
                  <a:t>is the capacity that is the smaller of </a:t>
                </a:r>
                <a14:m>
                  <m:oMath xmlns:m="http://schemas.openxmlformats.org/officeDocument/2006/math">
                    <m:sSub>
                      <m:sSubPr>
                        <m:ctrlPr>
                          <a:rPr lang="en-GB" sz="21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100" i="1">
                            <a:effectLst/>
                            <a:latin typeface="Cambria Math" panose="02040503050406030204" pitchFamily="18" charset="0"/>
                            <a:ea typeface="Times New Roman" panose="02020603050405020304" pitchFamily="18" charset="0"/>
                            <a:cs typeface="Arial" panose="020B0604020202020204" pitchFamily="34" charset="0"/>
                          </a:rPr>
                          <m:t>𝐶</m:t>
                        </m:r>
                      </m:e>
                      <m:sub>
                        <m:r>
                          <a:rPr lang="en-GB" sz="2100" i="1">
                            <a:effectLst/>
                            <a:latin typeface="Cambria Math" panose="02040503050406030204" pitchFamily="18" charset="0"/>
                            <a:ea typeface="Times New Roman" panose="02020603050405020304" pitchFamily="18" charset="0"/>
                            <a:cs typeface="Arial" panose="020B0604020202020204" pitchFamily="34" charset="0"/>
                          </a:rPr>
                          <m:t>𝐻</m:t>
                        </m:r>
                      </m:sub>
                    </m:sSub>
                    <m:r>
                      <a:rPr lang="en-GB" sz="2100" i="1">
                        <a:effectLst/>
                        <a:latin typeface="Cambria Math" panose="02040503050406030204" pitchFamily="18" charset="0"/>
                        <a:ea typeface="Times New Roman" panose="02020603050405020304" pitchFamily="18" charset="0"/>
                        <a:cs typeface="Arial" panose="020B0604020202020204" pitchFamily="34" charset="0"/>
                      </a:rPr>
                      <m:t> </m:t>
                    </m:r>
                  </m:oMath>
                </a14:m>
                <a:r>
                  <a:rPr lang="en-GB" sz="2100" dirty="0">
                    <a:effectLst/>
                    <a:latin typeface="Arial" panose="020B0604020202020204" pitchFamily="34" charset="0"/>
                    <a:ea typeface="Times New Roman" panose="02020603050405020304" pitchFamily="18" charset="0"/>
                    <a:cs typeface="Times New Roman" panose="02020603050405020304" pitchFamily="18" charset="0"/>
                  </a:rPr>
                  <a:t>and</a:t>
                </a:r>
                <a14:m>
                  <m:oMath xmlns:m="http://schemas.openxmlformats.org/officeDocument/2006/math">
                    <m:r>
                      <a:rPr lang="en-GB" sz="21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1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100" i="1">
                            <a:effectLst/>
                            <a:latin typeface="Cambria Math" panose="02040503050406030204" pitchFamily="18" charset="0"/>
                            <a:ea typeface="Times New Roman" panose="02020603050405020304" pitchFamily="18" charset="0"/>
                            <a:cs typeface="Arial" panose="020B0604020202020204" pitchFamily="34" charset="0"/>
                          </a:rPr>
                          <m:t>𝐶</m:t>
                        </m:r>
                      </m:e>
                      <m:sub>
                        <m:r>
                          <a:rPr lang="en-GB" sz="2100" i="1">
                            <a:effectLst/>
                            <a:latin typeface="Cambria Math" panose="02040503050406030204" pitchFamily="18" charset="0"/>
                            <a:ea typeface="Times New Roman" panose="02020603050405020304" pitchFamily="18" charset="0"/>
                            <a:cs typeface="Arial" panose="020B0604020202020204" pitchFamily="34" charset="0"/>
                          </a:rPr>
                          <m:t>𝐶</m:t>
                        </m:r>
                      </m:sub>
                    </m:sSub>
                  </m:oMath>
                </a14:m>
                <a:r>
                  <a:rPr lang="en-GB" sz="2100" dirty="0">
                    <a:effectLst/>
                    <a:latin typeface="Arial" panose="020B0604020202020204" pitchFamily="34" charset="0"/>
                    <a:ea typeface="Times New Roman" panose="02020603050405020304" pitchFamily="18" charset="0"/>
                    <a:cs typeface="Times New Roman" panose="02020603050405020304" pitchFamily="18" charset="0"/>
                  </a:rPr>
                  <a:t>.</a:t>
                </a:r>
                <a:endParaRPr lang="en-GB" sz="2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2100" dirty="0">
                    <a:effectLst/>
                    <a:latin typeface="Arial" panose="020B0604020202020204" pitchFamily="34" charset="0"/>
                    <a:ea typeface="Calibri" panose="020F0502020204030204" pitchFamily="34" charset="0"/>
                    <a:cs typeface="Times New Roman" panose="02020603050405020304" pitchFamily="18" charset="0"/>
                  </a:rPr>
                  <a:t>The maximum thermal capacity </a:t>
                </a:r>
                <a14:m>
                  <m:oMath xmlns:m="http://schemas.openxmlformats.org/officeDocument/2006/math">
                    <m:sSub>
                      <m:sSubPr>
                        <m:ctrlPr>
                          <a:rPr lang="en-GB" sz="2100" i="1">
                            <a:effectLst/>
                            <a:latin typeface="Cambria Math" panose="02040503050406030204" pitchFamily="18" charset="0"/>
                            <a:ea typeface="Calibri" panose="020F0502020204030204" pitchFamily="34" charset="0"/>
                            <a:cs typeface="Arial" panose="020B0604020202020204" pitchFamily="34" charset="0"/>
                          </a:rPr>
                        </m:ctrlPr>
                      </m:sSubPr>
                      <m:e>
                        <m:r>
                          <a:rPr lang="en-GB" sz="2100" i="1">
                            <a:effectLst/>
                            <a:latin typeface="Cambria Math" panose="02040503050406030204" pitchFamily="18" charset="0"/>
                            <a:ea typeface="Calibri" panose="020F0502020204030204" pitchFamily="34" charset="0"/>
                            <a:cs typeface="Arial" panose="020B0604020202020204" pitchFamily="34" charset="0"/>
                          </a:rPr>
                          <m:t>𝐶</m:t>
                        </m:r>
                      </m:e>
                      <m:sub>
                        <m:r>
                          <a:rPr lang="en-GB" sz="2100" i="1">
                            <a:effectLst/>
                            <a:latin typeface="Cambria Math" panose="02040503050406030204" pitchFamily="18" charset="0"/>
                            <a:ea typeface="Calibri" panose="020F0502020204030204" pitchFamily="34" charset="0"/>
                            <a:cs typeface="Arial" panose="020B0604020202020204" pitchFamily="34" charset="0"/>
                          </a:rPr>
                          <m:t>𝑚𝑎𝑥</m:t>
                        </m:r>
                      </m:sub>
                    </m:sSub>
                    <m:r>
                      <a:rPr lang="en-GB" sz="2100" i="1">
                        <a:effectLst/>
                        <a:latin typeface="Cambria Math" panose="02040503050406030204" pitchFamily="18" charset="0"/>
                        <a:ea typeface="Calibri" panose="020F0502020204030204" pitchFamily="34" charset="0"/>
                        <a:cs typeface="Arial" panose="020B0604020202020204" pitchFamily="34" charset="0"/>
                      </a:rPr>
                      <m:t> </m:t>
                    </m:r>
                  </m:oMath>
                </a14:m>
                <a:r>
                  <a:rPr lang="en-GB" sz="2100" dirty="0">
                    <a:effectLst/>
                    <a:latin typeface="Arial" panose="020B0604020202020204" pitchFamily="34" charset="0"/>
                    <a:ea typeface="Times New Roman" panose="02020603050405020304" pitchFamily="18" charset="0"/>
                    <a:cs typeface="Times New Roman" panose="02020603050405020304" pitchFamily="18" charset="0"/>
                  </a:rPr>
                  <a:t>is the capacity that is the larger of </a:t>
                </a:r>
                <a14:m>
                  <m:oMath xmlns:m="http://schemas.openxmlformats.org/officeDocument/2006/math">
                    <m:sSub>
                      <m:sSubPr>
                        <m:ctrlPr>
                          <a:rPr lang="en-GB" sz="21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100" i="1">
                            <a:effectLst/>
                            <a:latin typeface="Cambria Math" panose="02040503050406030204" pitchFamily="18" charset="0"/>
                            <a:ea typeface="Times New Roman" panose="02020603050405020304" pitchFamily="18" charset="0"/>
                            <a:cs typeface="Arial" panose="020B0604020202020204" pitchFamily="34" charset="0"/>
                          </a:rPr>
                          <m:t>𝐶</m:t>
                        </m:r>
                      </m:e>
                      <m:sub>
                        <m:r>
                          <a:rPr lang="en-GB" sz="2100" i="1">
                            <a:effectLst/>
                            <a:latin typeface="Cambria Math" panose="02040503050406030204" pitchFamily="18" charset="0"/>
                            <a:ea typeface="Times New Roman" panose="02020603050405020304" pitchFamily="18" charset="0"/>
                            <a:cs typeface="Arial" panose="020B0604020202020204" pitchFamily="34" charset="0"/>
                          </a:rPr>
                          <m:t>𝐻</m:t>
                        </m:r>
                      </m:sub>
                    </m:sSub>
                    <m:r>
                      <a:rPr lang="en-GB" sz="2100" i="1">
                        <a:effectLst/>
                        <a:latin typeface="Cambria Math" panose="02040503050406030204" pitchFamily="18" charset="0"/>
                        <a:ea typeface="Times New Roman" panose="02020603050405020304" pitchFamily="18" charset="0"/>
                        <a:cs typeface="Arial" panose="020B0604020202020204" pitchFamily="34" charset="0"/>
                      </a:rPr>
                      <m:t> </m:t>
                    </m:r>
                  </m:oMath>
                </a14:m>
                <a:r>
                  <a:rPr lang="en-GB" sz="2100" dirty="0">
                    <a:effectLst/>
                    <a:latin typeface="Arial" panose="020B0604020202020204" pitchFamily="34" charset="0"/>
                    <a:ea typeface="Times New Roman" panose="02020603050405020304" pitchFamily="18" charset="0"/>
                    <a:cs typeface="Times New Roman" panose="02020603050405020304" pitchFamily="18" charset="0"/>
                  </a:rPr>
                  <a:t>and</a:t>
                </a:r>
                <a14:m>
                  <m:oMath xmlns:m="http://schemas.openxmlformats.org/officeDocument/2006/math">
                    <m:r>
                      <a:rPr lang="en-GB" sz="21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1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100" i="1">
                            <a:effectLst/>
                            <a:latin typeface="Cambria Math" panose="02040503050406030204" pitchFamily="18" charset="0"/>
                            <a:ea typeface="Times New Roman" panose="02020603050405020304" pitchFamily="18" charset="0"/>
                            <a:cs typeface="Arial" panose="020B0604020202020204" pitchFamily="34" charset="0"/>
                          </a:rPr>
                          <m:t>𝐶</m:t>
                        </m:r>
                      </m:e>
                      <m:sub>
                        <m:r>
                          <a:rPr lang="en-GB" sz="2100" i="1">
                            <a:effectLst/>
                            <a:latin typeface="Cambria Math" panose="02040503050406030204" pitchFamily="18" charset="0"/>
                            <a:ea typeface="Times New Roman" panose="02020603050405020304" pitchFamily="18" charset="0"/>
                            <a:cs typeface="Arial" panose="020B0604020202020204" pitchFamily="34" charset="0"/>
                          </a:rPr>
                          <m:t>𝐶</m:t>
                        </m:r>
                      </m:sub>
                    </m:sSub>
                  </m:oMath>
                </a14:m>
                <a:r>
                  <a:rPr lang="en-GB" sz="2100" dirty="0">
                    <a:effectLst/>
                    <a:latin typeface="Arial" panose="020B0604020202020204" pitchFamily="34" charset="0"/>
                    <a:ea typeface="Times New Roman" panose="02020603050405020304" pitchFamily="18" charset="0"/>
                    <a:cs typeface="Times New Roman" panose="02020603050405020304" pitchFamily="18" charset="0"/>
                  </a:rPr>
                  <a:t>.</a:t>
                </a:r>
                <a:endParaRPr lang="en-GB" sz="2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Symbol" panose="05050102010706020507" pitchFamily="18" charset="2"/>
                  <a:buChar char=""/>
                </a:pPr>
                <a:r>
                  <a:rPr lang="en-GB" sz="2100" dirty="0">
                    <a:effectLst/>
                    <a:latin typeface="Arial" panose="020B0604020202020204" pitchFamily="34" charset="0"/>
                    <a:ea typeface="Times New Roman" panose="02020603050405020304" pitchFamily="18" charset="0"/>
                    <a:cs typeface="Times New Roman" panose="02020603050405020304" pitchFamily="18" charset="0"/>
                  </a:rPr>
                  <a:t>The capacity ratio </a:t>
                </a:r>
                <a14:m>
                  <m:oMath xmlns:m="http://schemas.openxmlformats.org/officeDocument/2006/math">
                    <m:sSub>
                      <m:sSubPr>
                        <m:ctrlPr>
                          <a:rPr lang="en-GB" sz="21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100" i="1">
                            <a:effectLst/>
                            <a:latin typeface="Cambria Math" panose="02040503050406030204" pitchFamily="18" charset="0"/>
                            <a:ea typeface="Times New Roman" panose="02020603050405020304" pitchFamily="18" charset="0"/>
                            <a:cs typeface="Arial" panose="020B0604020202020204" pitchFamily="34" charset="0"/>
                          </a:rPr>
                          <m:t>𝐶</m:t>
                        </m:r>
                      </m:e>
                      <m:sub>
                        <m:r>
                          <a:rPr lang="en-GB" sz="2100" i="1">
                            <a:effectLst/>
                            <a:latin typeface="Cambria Math" panose="02040503050406030204" pitchFamily="18" charset="0"/>
                            <a:ea typeface="Times New Roman" panose="02020603050405020304" pitchFamily="18" charset="0"/>
                            <a:cs typeface="Arial" panose="020B0604020202020204" pitchFamily="34" charset="0"/>
                          </a:rPr>
                          <m:t>𝑟</m:t>
                        </m:r>
                      </m:sub>
                    </m:sSub>
                    <m:r>
                      <a:rPr lang="en-GB" sz="2100" i="1">
                        <a:effectLst/>
                        <a:latin typeface="Cambria Math" panose="02040503050406030204" pitchFamily="18" charset="0"/>
                        <a:ea typeface="Times New Roman" panose="02020603050405020304" pitchFamily="18" charset="0"/>
                        <a:cs typeface="Arial" panose="020B0604020202020204" pitchFamily="34" charset="0"/>
                      </a:rPr>
                      <m:t>= </m:t>
                    </m:r>
                    <m:f>
                      <m:fPr>
                        <m:ctrlPr>
                          <a:rPr lang="en-GB" sz="2100" i="1">
                            <a:effectLst/>
                            <a:latin typeface="Cambria Math" panose="02040503050406030204" pitchFamily="18" charset="0"/>
                            <a:ea typeface="Times New Roman" panose="02020603050405020304" pitchFamily="18" charset="0"/>
                            <a:cs typeface="Arial" panose="020B0604020202020204" pitchFamily="34" charset="0"/>
                          </a:rPr>
                        </m:ctrlPr>
                      </m:fPr>
                      <m:num>
                        <m:sSub>
                          <m:sSubPr>
                            <m:ctrlPr>
                              <a:rPr lang="en-GB" sz="2100" i="1">
                                <a:effectLst/>
                                <a:latin typeface="Cambria Math" panose="02040503050406030204" pitchFamily="18" charset="0"/>
                                <a:ea typeface="Calibri" panose="020F0502020204030204" pitchFamily="34" charset="0"/>
                                <a:cs typeface="Arial" panose="020B0604020202020204" pitchFamily="34" charset="0"/>
                              </a:rPr>
                            </m:ctrlPr>
                          </m:sSubPr>
                          <m:e>
                            <m:r>
                              <a:rPr lang="en-GB" sz="2100" i="1">
                                <a:effectLst/>
                                <a:latin typeface="Cambria Math" panose="02040503050406030204" pitchFamily="18" charset="0"/>
                                <a:ea typeface="Calibri" panose="020F0502020204030204" pitchFamily="34" charset="0"/>
                                <a:cs typeface="Arial" panose="020B0604020202020204" pitchFamily="34" charset="0"/>
                              </a:rPr>
                              <m:t>𝐶</m:t>
                            </m:r>
                          </m:e>
                          <m:sub>
                            <m:r>
                              <a:rPr lang="en-GB" sz="2100" i="1">
                                <a:effectLst/>
                                <a:latin typeface="Cambria Math" panose="02040503050406030204" pitchFamily="18" charset="0"/>
                                <a:ea typeface="Calibri" panose="020F0502020204030204" pitchFamily="34" charset="0"/>
                                <a:cs typeface="Arial" panose="020B0604020202020204" pitchFamily="34" charset="0"/>
                              </a:rPr>
                              <m:t>𝑚𝑖𝑛</m:t>
                            </m:r>
                          </m:sub>
                        </m:sSub>
                      </m:num>
                      <m:den>
                        <m:sSub>
                          <m:sSubPr>
                            <m:ctrlPr>
                              <a:rPr lang="en-GB" sz="2100" i="1">
                                <a:effectLst/>
                                <a:latin typeface="Cambria Math" panose="02040503050406030204" pitchFamily="18" charset="0"/>
                                <a:ea typeface="Calibri" panose="020F0502020204030204" pitchFamily="34" charset="0"/>
                                <a:cs typeface="Arial" panose="020B0604020202020204" pitchFamily="34" charset="0"/>
                              </a:rPr>
                            </m:ctrlPr>
                          </m:sSubPr>
                          <m:e>
                            <m:r>
                              <a:rPr lang="en-GB" sz="2100" i="1">
                                <a:effectLst/>
                                <a:latin typeface="Cambria Math" panose="02040503050406030204" pitchFamily="18" charset="0"/>
                                <a:ea typeface="Calibri" panose="020F0502020204030204" pitchFamily="34" charset="0"/>
                                <a:cs typeface="Arial" panose="020B0604020202020204" pitchFamily="34" charset="0"/>
                              </a:rPr>
                              <m:t>𝐶</m:t>
                            </m:r>
                          </m:e>
                          <m:sub>
                            <m:r>
                              <a:rPr lang="en-GB" sz="2100" i="1">
                                <a:effectLst/>
                                <a:latin typeface="Cambria Math" panose="02040503050406030204" pitchFamily="18" charset="0"/>
                                <a:ea typeface="Calibri" panose="020F0502020204030204" pitchFamily="34" charset="0"/>
                                <a:cs typeface="Arial" panose="020B0604020202020204" pitchFamily="34" charset="0"/>
                              </a:rPr>
                              <m:t>𝑚𝑎𝑥</m:t>
                            </m:r>
                          </m:sub>
                        </m:sSub>
                      </m:den>
                    </m:f>
                  </m:oMath>
                </a14:m>
                <a:endParaRPr lang="en-GB" sz="2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p>
            </p:txBody>
          </p:sp>
        </mc:Choice>
        <mc:Fallback xmlns="">
          <p:sp>
            <p:nvSpPr>
              <p:cNvPr id="3" name="Content Placeholder 2">
                <a:extLst>
                  <a:ext uri="{FF2B5EF4-FFF2-40B4-BE49-F238E27FC236}">
                    <a16:creationId xmlns:a16="http://schemas.microsoft.com/office/drawing/2014/main" id="{CE339375-8C35-4B81-922C-A9E56C06A22F}"/>
                  </a:ext>
                </a:extLst>
              </p:cNvPr>
              <p:cNvSpPr>
                <a:spLocks noGrp="1" noRot="1" noChangeAspect="1" noMove="1" noResize="1" noEditPoints="1" noAdjustHandles="1" noChangeArrowheads="1" noChangeShapeType="1" noTextEdit="1"/>
              </p:cNvSpPr>
              <p:nvPr>
                <p:ph idx="1"/>
              </p:nvPr>
            </p:nvSpPr>
            <p:spPr>
              <a:xfrm>
                <a:off x="308609" y="811530"/>
                <a:ext cx="11584305" cy="5840730"/>
              </a:xfrm>
              <a:blipFill>
                <a:blip r:embed="rId3"/>
                <a:stretch>
                  <a:fillRect l="-684" t="-418" r="-474"/>
                </a:stretch>
              </a:blipFill>
            </p:spPr>
            <p:txBody>
              <a:bodyPr/>
              <a:lstStyle/>
              <a:p>
                <a:r>
                  <a:rPr lang="en-GB">
                    <a:noFill/>
                  </a:rPr>
                  <a:t> </a:t>
                </a:r>
              </a:p>
            </p:txBody>
          </p:sp>
        </mc:Fallback>
      </mc:AlternateContent>
    </p:spTree>
    <p:extLst>
      <p:ext uri="{BB962C8B-B14F-4D97-AF65-F5344CB8AC3E}">
        <p14:creationId xmlns:p14="http://schemas.microsoft.com/office/powerpoint/2010/main" val="24595714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38081A97-22A3-4162-BD09-81D1DC7F0A9B}"/>
                  </a:ext>
                </a:extLst>
              </p:cNvPr>
              <p:cNvSpPr>
                <a:spLocks noGrp="1"/>
              </p:cNvSpPr>
              <p:nvPr>
                <p:ph idx="1"/>
              </p:nvPr>
            </p:nvSpPr>
            <p:spPr>
              <a:xfrm>
                <a:off x="302895" y="754381"/>
                <a:ext cx="11601450" cy="5835014"/>
              </a:xfrm>
            </p:spPr>
            <p:txBody>
              <a:bodyPr>
                <a:normAutofit/>
              </a:bodyPr>
              <a:lstStyle/>
              <a:p>
                <a:pPr marL="0" indent="0">
                  <a:lnSpc>
                    <a:spcPct val="115000"/>
                  </a:lnSpc>
                  <a:spcAft>
                    <a:spcPts val="1000"/>
                  </a:spcAft>
                  <a:buNone/>
                </a:pPr>
                <a:r>
                  <a:rPr lang="en-GB" sz="2400" dirty="0">
                    <a:effectLst/>
                    <a:latin typeface="Arial" panose="020B0604020202020204" pitchFamily="34" charset="0"/>
                    <a:ea typeface="Calibri" panose="020F0502020204030204" pitchFamily="34" charset="0"/>
                    <a:cs typeface="Times New Roman" panose="02020603050405020304" pitchFamily="18" charset="0"/>
                  </a:rPr>
                  <a:t>So, if 		</a:t>
                </a:r>
                <a14:m>
                  <m:oMath xmlns:m="http://schemas.openxmlformats.org/officeDocument/2006/math">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acc>
                          <m:accPr>
                            <m:chr m:val="̇"/>
                            <m:ctrlPr>
                              <a:rPr lang="en-GB" sz="2400" i="1">
                                <a:effectLst/>
                                <a:latin typeface="Cambria Math" panose="02040503050406030204" pitchFamily="18" charset="0"/>
                                <a:ea typeface="Calibri" panose="020F0502020204030204" pitchFamily="34" charset="0"/>
                                <a:cs typeface="Arial" panose="020B0604020202020204" pitchFamily="34" charset="0"/>
                              </a:rPr>
                            </m:ctrlPr>
                          </m:accPr>
                          <m:e>
                            <m:r>
                              <a:rPr lang="en-GB" sz="2400" i="1">
                                <a:effectLst/>
                                <a:latin typeface="Cambria Math" panose="02040503050406030204" pitchFamily="18" charset="0"/>
                                <a:ea typeface="Calibri" panose="020F0502020204030204" pitchFamily="34" charset="0"/>
                                <a:cs typeface="Arial" panose="020B0604020202020204" pitchFamily="34" charset="0"/>
                              </a:rPr>
                              <m:t>𝑚</m:t>
                            </m:r>
                          </m:e>
                        </m:acc>
                      </m:e>
                      <m:sub>
                        <m:r>
                          <a:rPr lang="en-GB" sz="2400" i="1">
                            <a:effectLst/>
                            <a:latin typeface="Cambria Math" panose="02040503050406030204" pitchFamily="18" charset="0"/>
                            <a:ea typeface="Calibri" panose="020F0502020204030204" pitchFamily="34" charset="0"/>
                            <a:cs typeface="Arial" panose="020B0604020202020204" pitchFamily="34" charset="0"/>
                          </a:rPr>
                          <m:t>𝐻</m:t>
                        </m:r>
                      </m:sub>
                    </m:sSub>
                    <m:r>
                      <a:rPr lang="en-GB" sz="24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r>
                          <a:rPr lang="en-GB" sz="2400" i="1">
                            <a:effectLst/>
                            <a:latin typeface="Cambria Math" panose="02040503050406030204" pitchFamily="18" charset="0"/>
                            <a:ea typeface="Calibri" panose="020F0502020204030204" pitchFamily="34" charset="0"/>
                            <a:cs typeface="Arial" panose="020B0604020202020204" pitchFamily="34" charset="0"/>
                          </a:rPr>
                          <m:t>𝑐</m:t>
                        </m:r>
                      </m:e>
                      <m:sub>
                        <m:r>
                          <a:rPr lang="en-GB" sz="2400" i="1">
                            <a:effectLst/>
                            <a:latin typeface="Cambria Math" panose="02040503050406030204" pitchFamily="18" charset="0"/>
                            <a:ea typeface="Calibri" panose="020F0502020204030204" pitchFamily="34" charset="0"/>
                            <a:cs typeface="Arial" panose="020B0604020202020204" pitchFamily="34" charset="0"/>
                          </a:rPr>
                          <m:t>𝑝</m:t>
                        </m:r>
                        <m:r>
                          <a:rPr lang="en-GB" sz="2400" i="1">
                            <a:effectLst/>
                            <a:latin typeface="Cambria Math" panose="02040503050406030204" pitchFamily="18" charset="0"/>
                            <a:ea typeface="Calibri" panose="020F0502020204030204" pitchFamily="34" charset="0"/>
                            <a:cs typeface="Arial" panose="020B0604020202020204" pitchFamily="34" charset="0"/>
                          </a:rPr>
                          <m:t>,</m:t>
                        </m:r>
                        <m:r>
                          <a:rPr lang="en-GB" sz="2400" i="1">
                            <a:effectLst/>
                            <a:latin typeface="Cambria Math" panose="02040503050406030204" pitchFamily="18" charset="0"/>
                            <a:ea typeface="Calibri" panose="020F0502020204030204" pitchFamily="34" charset="0"/>
                            <a:cs typeface="Arial" panose="020B0604020202020204" pitchFamily="34" charset="0"/>
                          </a:rPr>
                          <m:t>𝐻</m:t>
                        </m:r>
                      </m:sub>
                    </m:sSub>
                    <m:r>
                      <a:rPr lang="en-GB" sz="2400" i="1">
                        <a:effectLst/>
                        <a:latin typeface="Cambria Math" panose="02040503050406030204" pitchFamily="18" charset="0"/>
                        <a:ea typeface="Calibri" panose="020F0502020204030204" pitchFamily="34" charset="0"/>
                        <a:cs typeface="Arial" panose="020B0604020202020204" pitchFamily="34" charset="0"/>
                      </a:rPr>
                      <m:t> &gt; </m:t>
                    </m:r>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acc>
                          <m:accPr>
                            <m:chr m:val="̇"/>
                            <m:ctrlPr>
                              <a:rPr lang="en-GB" sz="2400" i="1">
                                <a:effectLst/>
                                <a:latin typeface="Cambria Math" panose="02040503050406030204" pitchFamily="18" charset="0"/>
                                <a:ea typeface="Calibri" panose="020F0502020204030204" pitchFamily="34" charset="0"/>
                                <a:cs typeface="Arial" panose="020B0604020202020204" pitchFamily="34" charset="0"/>
                              </a:rPr>
                            </m:ctrlPr>
                          </m:accPr>
                          <m:e>
                            <m:r>
                              <a:rPr lang="en-GB" sz="2400" i="1">
                                <a:effectLst/>
                                <a:latin typeface="Cambria Math" panose="02040503050406030204" pitchFamily="18" charset="0"/>
                                <a:ea typeface="Calibri" panose="020F0502020204030204" pitchFamily="34" charset="0"/>
                                <a:cs typeface="Arial" panose="020B0604020202020204" pitchFamily="34" charset="0"/>
                              </a:rPr>
                              <m:t>𝑚</m:t>
                            </m:r>
                          </m:e>
                        </m:acc>
                      </m:e>
                      <m:sub>
                        <m:r>
                          <a:rPr lang="en-GB" sz="2400" i="1">
                            <a:effectLst/>
                            <a:latin typeface="Cambria Math" panose="02040503050406030204" pitchFamily="18" charset="0"/>
                            <a:ea typeface="Calibri" panose="020F0502020204030204" pitchFamily="34" charset="0"/>
                            <a:cs typeface="Arial" panose="020B0604020202020204" pitchFamily="34" charset="0"/>
                          </a:rPr>
                          <m:t>𝐶</m:t>
                        </m:r>
                      </m:sub>
                    </m:sSub>
                    <m:r>
                      <a:rPr lang="en-GB" sz="24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r>
                          <a:rPr lang="en-GB" sz="2400" i="1">
                            <a:effectLst/>
                            <a:latin typeface="Cambria Math" panose="02040503050406030204" pitchFamily="18" charset="0"/>
                            <a:ea typeface="Calibri" panose="020F0502020204030204" pitchFamily="34" charset="0"/>
                            <a:cs typeface="Arial" panose="020B0604020202020204" pitchFamily="34" charset="0"/>
                          </a:rPr>
                          <m:t>𝑐</m:t>
                        </m:r>
                      </m:e>
                      <m:sub>
                        <m:r>
                          <a:rPr lang="en-GB" sz="2400" i="1">
                            <a:effectLst/>
                            <a:latin typeface="Cambria Math" panose="02040503050406030204" pitchFamily="18" charset="0"/>
                            <a:ea typeface="Calibri" panose="020F0502020204030204" pitchFamily="34" charset="0"/>
                            <a:cs typeface="Arial" panose="020B0604020202020204" pitchFamily="34" charset="0"/>
                          </a:rPr>
                          <m:t>𝑝</m:t>
                        </m:r>
                        <m:r>
                          <a:rPr lang="en-GB" sz="2400" i="1">
                            <a:effectLst/>
                            <a:latin typeface="Cambria Math" panose="02040503050406030204" pitchFamily="18" charset="0"/>
                            <a:ea typeface="Calibri" panose="020F0502020204030204" pitchFamily="34" charset="0"/>
                            <a:cs typeface="Arial" panose="020B0604020202020204" pitchFamily="34" charset="0"/>
                          </a:rPr>
                          <m:t>,</m:t>
                        </m:r>
                        <m:r>
                          <a:rPr lang="en-GB" sz="2400" i="1">
                            <a:effectLst/>
                            <a:latin typeface="Cambria Math" panose="02040503050406030204" pitchFamily="18" charset="0"/>
                            <a:ea typeface="Calibri" panose="020F0502020204030204" pitchFamily="34" charset="0"/>
                            <a:cs typeface="Arial" panose="020B0604020202020204" pitchFamily="34" charset="0"/>
                          </a:rPr>
                          <m:t>𝐶</m:t>
                        </m:r>
                      </m:sub>
                    </m:sSub>
                  </m:oMath>
                </a14:m>
                <a:r>
                  <a:rPr lang="en-GB" sz="2400" dirty="0">
                    <a:effectLst/>
                    <a:latin typeface="Arial" panose="020B0604020202020204" pitchFamily="34" charset="0"/>
                    <a:ea typeface="Times New Roman" panose="02020603050405020304" pitchFamily="18" charset="0"/>
                    <a:cs typeface="Times New Roman" panose="02020603050405020304" pitchFamily="18" charset="0"/>
                  </a:rPr>
                  <a:t> 		then;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400" dirty="0">
                    <a:effectLst/>
                    <a:latin typeface="Arial" panose="020B0604020202020204" pitchFamily="34" charset="0"/>
                    <a:ea typeface="Calibri" panose="020F0502020204030204" pitchFamily="34" charset="0"/>
                    <a:cs typeface="Times New Roman" panose="02020603050405020304" pitchFamily="18" charset="0"/>
                  </a:rPr>
                  <a:t>				</a:t>
                </a:r>
                <a14:m>
                  <m:oMath xmlns:m="http://schemas.openxmlformats.org/officeDocument/2006/math">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r>
                          <a:rPr lang="en-GB" sz="2400" i="1">
                            <a:effectLst/>
                            <a:latin typeface="Cambria Math" panose="02040503050406030204" pitchFamily="18" charset="0"/>
                            <a:ea typeface="Calibri" panose="020F0502020204030204" pitchFamily="34" charset="0"/>
                            <a:cs typeface="Arial" panose="020B0604020202020204" pitchFamily="34" charset="0"/>
                          </a:rPr>
                          <m:t>𝐶</m:t>
                        </m:r>
                      </m:e>
                      <m:sub>
                        <m:r>
                          <a:rPr lang="en-GB" sz="2400" i="1">
                            <a:effectLst/>
                            <a:latin typeface="Cambria Math" panose="02040503050406030204" pitchFamily="18" charset="0"/>
                            <a:ea typeface="Calibri" panose="020F0502020204030204" pitchFamily="34" charset="0"/>
                            <a:cs typeface="Arial" panose="020B0604020202020204" pitchFamily="34" charset="0"/>
                          </a:rPr>
                          <m:t>𝑚𝑖𝑛</m:t>
                        </m:r>
                      </m:sub>
                    </m:sSub>
                    <m:r>
                      <a:rPr lang="en-GB" sz="24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acc>
                          <m:accPr>
                            <m:chr m:val="̇"/>
                            <m:ctrlPr>
                              <a:rPr lang="en-GB" sz="2400" i="1">
                                <a:effectLst/>
                                <a:latin typeface="Cambria Math" panose="02040503050406030204" pitchFamily="18" charset="0"/>
                                <a:ea typeface="Calibri" panose="020F0502020204030204" pitchFamily="34" charset="0"/>
                                <a:cs typeface="Arial" panose="020B0604020202020204" pitchFamily="34" charset="0"/>
                              </a:rPr>
                            </m:ctrlPr>
                          </m:accPr>
                          <m:e>
                            <m:r>
                              <a:rPr lang="en-GB" sz="2400" i="1">
                                <a:effectLst/>
                                <a:latin typeface="Cambria Math" panose="02040503050406030204" pitchFamily="18" charset="0"/>
                                <a:ea typeface="Calibri" panose="020F0502020204030204" pitchFamily="34" charset="0"/>
                                <a:cs typeface="Arial" panose="020B0604020202020204" pitchFamily="34" charset="0"/>
                              </a:rPr>
                              <m:t>𝑚</m:t>
                            </m:r>
                          </m:e>
                        </m:acc>
                      </m:e>
                      <m:sub>
                        <m:r>
                          <a:rPr lang="en-GB" sz="2400" i="1">
                            <a:effectLst/>
                            <a:latin typeface="Cambria Math" panose="02040503050406030204" pitchFamily="18" charset="0"/>
                            <a:ea typeface="Calibri" panose="020F0502020204030204" pitchFamily="34" charset="0"/>
                            <a:cs typeface="Arial" panose="020B0604020202020204" pitchFamily="34" charset="0"/>
                          </a:rPr>
                          <m:t>𝐶</m:t>
                        </m:r>
                      </m:sub>
                    </m:sSub>
                    <m:r>
                      <a:rPr lang="en-GB" sz="24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r>
                          <a:rPr lang="en-GB" sz="2400" i="1">
                            <a:effectLst/>
                            <a:latin typeface="Cambria Math" panose="02040503050406030204" pitchFamily="18" charset="0"/>
                            <a:ea typeface="Calibri" panose="020F0502020204030204" pitchFamily="34" charset="0"/>
                            <a:cs typeface="Arial" panose="020B0604020202020204" pitchFamily="34" charset="0"/>
                          </a:rPr>
                          <m:t>𝑐</m:t>
                        </m:r>
                      </m:e>
                      <m:sub>
                        <m:r>
                          <a:rPr lang="en-GB" sz="2400" i="1">
                            <a:effectLst/>
                            <a:latin typeface="Cambria Math" panose="02040503050406030204" pitchFamily="18" charset="0"/>
                            <a:ea typeface="Calibri" panose="020F0502020204030204" pitchFamily="34" charset="0"/>
                            <a:cs typeface="Arial" panose="020B0604020202020204" pitchFamily="34" charset="0"/>
                          </a:rPr>
                          <m:t>𝑝</m:t>
                        </m:r>
                        <m:r>
                          <a:rPr lang="en-GB" sz="2400" i="1">
                            <a:effectLst/>
                            <a:latin typeface="Cambria Math" panose="02040503050406030204" pitchFamily="18" charset="0"/>
                            <a:ea typeface="Calibri" panose="020F0502020204030204" pitchFamily="34" charset="0"/>
                            <a:cs typeface="Arial" panose="020B0604020202020204" pitchFamily="34" charset="0"/>
                          </a:rPr>
                          <m:t>,</m:t>
                        </m:r>
                        <m:r>
                          <a:rPr lang="en-GB" sz="2400" i="1">
                            <a:effectLst/>
                            <a:latin typeface="Cambria Math" panose="02040503050406030204" pitchFamily="18" charset="0"/>
                            <a:ea typeface="Calibri" panose="020F0502020204030204" pitchFamily="34" charset="0"/>
                            <a:cs typeface="Arial" panose="020B0604020202020204" pitchFamily="34" charset="0"/>
                          </a:rPr>
                          <m:t>𝐶</m:t>
                        </m:r>
                      </m:sub>
                    </m:sSub>
                  </m:oMath>
                </a14:m>
                <a:r>
                  <a:rPr lang="en-GB" sz="2400" dirty="0">
                    <a:effectLst/>
                    <a:latin typeface="Arial" panose="020B0604020202020204" pitchFamily="34" charset="0"/>
                    <a:ea typeface="Times New Roman" panose="02020603050405020304" pitchFamily="18" charset="0"/>
                    <a:cs typeface="Times New Roman" panose="02020603050405020304" pitchFamily="18" charset="0"/>
                  </a:rPr>
                  <a:t>	and, 	</a:t>
                </a:r>
                <a14:m>
                  <m:oMath xmlns:m="http://schemas.openxmlformats.org/officeDocument/2006/math">
                    <m:sSub>
                      <m:sSubPr>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400" i="1">
                            <a:effectLst/>
                            <a:latin typeface="Cambria Math" panose="02040503050406030204" pitchFamily="18" charset="0"/>
                            <a:ea typeface="Times New Roman" panose="02020603050405020304" pitchFamily="18" charset="0"/>
                            <a:cs typeface="Arial" panose="020B0604020202020204" pitchFamily="34" charset="0"/>
                          </a:rPr>
                          <m:t>𝐶</m:t>
                        </m:r>
                      </m:e>
                      <m:sub>
                        <m:r>
                          <a:rPr lang="en-GB" sz="2400" i="1">
                            <a:effectLst/>
                            <a:latin typeface="Cambria Math" panose="02040503050406030204" pitchFamily="18" charset="0"/>
                            <a:ea typeface="Times New Roman" panose="02020603050405020304" pitchFamily="18" charset="0"/>
                            <a:cs typeface="Arial" panose="020B0604020202020204" pitchFamily="34" charset="0"/>
                          </a:rPr>
                          <m:t>𝑚𝑎𝑥</m:t>
                        </m:r>
                      </m:sub>
                    </m:sSub>
                    <m:r>
                      <a:rPr lang="en-GB" sz="24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acc>
                          <m:accPr>
                            <m:chr m:val="̇"/>
                            <m:ctrlPr>
                              <a:rPr lang="en-GB" sz="2400" i="1">
                                <a:effectLst/>
                                <a:latin typeface="Cambria Math" panose="02040503050406030204" pitchFamily="18" charset="0"/>
                                <a:ea typeface="Calibri" panose="020F0502020204030204" pitchFamily="34" charset="0"/>
                                <a:cs typeface="Arial" panose="020B0604020202020204" pitchFamily="34" charset="0"/>
                              </a:rPr>
                            </m:ctrlPr>
                          </m:accPr>
                          <m:e>
                            <m:r>
                              <a:rPr lang="en-GB" sz="2400" i="1">
                                <a:effectLst/>
                                <a:latin typeface="Cambria Math" panose="02040503050406030204" pitchFamily="18" charset="0"/>
                                <a:ea typeface="Calibri" panose="020F0502020204030204" pitchFamily="34" charset="0"/>
                                <a:cs typeface="Arial" panose="020B0604020202020204" pitchFamily="34" charset="0"/>
                              </a:rPr>
                              <m:t>𝑚</m:t>
                            </m:r>
                          </m:e>
                        </m:acc>
                      </m:e>
                      <m:sub>
                        <m:r>
                          <a:rPr lang="en-GB" sz="2400" i="1">
                            <a:effectLst/>
                            <a:latin typeface="Cambria Math" panose="02040503050406030204" pitchFamily="18" charset="0"/>
                            <a:ea typeface="Calibri" panose="020F0502020204030204" pitchFamily="34" charset="0"/>
                            <a:cs typeface="Arial" panose="020B0604020202020204" pitchFamily="34" charset="0"/>
                          </a:rPr>
                          <m:t>𝐻</m:t>
                        </m:r>
                      </m:sub>
                    </m:sSub>
                    <m:r>
                      <a:rPr lang="en-GB" sz="24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r>
                          <a:rPr lang="en-GB" sz="2400" i="1">
                            <a:effectLst/>
                            <a:latin typeface="Cambria Math" panose="02040503050406030204" pitchFamily="18" charset="0"/>
                            <a:ea typeface="Calibri" panose="020F0502020204030204" pitchFamily="34" charset="0"/>
                            <a:cs typeface="Arial" panose="020B0604020202020204" pitchFamily="34" charset="0"/>
                          </a:rPr>
                          <m:t>𝑐</m:t>
                        </m:r>
                      </m:e>
                      <m:sub>
                        <m:r>
                          <a:rPr lang="en-GB" sz="2400" i="1">
                            <a:effectLst/>
                            <a:latin typeface="Cambria Math" panose="02040503050406030204" pitchFamily="18" charset="0"/>
                            <a:ea typeface="Calibri" panose="020F0502020204030204" pitchFamily="34" charset="0"/>
                            <a:cs typeface="Arial" panose="020B0604020202020204" pitchFamily="34" charset="0"/>
                          </a:rPr>
                          <m:t>𝑝</m:t>
                        </m:r>
                        <m:r>
                          <a:rPr lang="en-GB" sz="2400" i="1">
                            <a:effectLst/>
                            <a:latin typeface="Cambria Math" panose="02040503050406030204" pitchFamily="18" charset="0"/>
                            <a:ea typeface="Calibri" panose="020F0502020204030204" pitchFamily="34" charset="0"/>
                            <a:cs typeface="Arial" panose="020B0604020202020204" pitchFamily="34" charset="0"/>
                          </a:rPr>
                          <m:t>,</m:t>
                        </m:r>
                        <m:r>
                          <a:rPr lang="en-GB" sz="2400" i="1">
                            <a:effectLst/>
                            <a:latin typeface="Cambria Math" panose="02040503050406030204" pitchFamily="18" charset="0"/>
                            <a:ea typeface="Calibri" panose="020F0502020204030204" pitchFamily="34" charset="0"/>
                            <a:cs typeface="Arial" panose="020B0604020202020204" pitchFamily="34" charset="0"/>
                          </a:rPr>
                          <m:t>𝐻</m:t>
                        </m:r>
                      </m:sub>
                    </m:sSub>
                  </m:oMath>
                </a14:m>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endParaRPr lang="en-GB" sz="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400" dirty="0">
                    <a:effectLst/>
                    <a:latin typeface="Arial" panose="020B0604020202020204" pitchFamily="34" charset="0"/>
                    <a:ea typeface="Calibri" panose="020F0502020204030204" pitchFamily="34" charset="0"/>
                    <a:cs typeface="Times New Roman" panose="02020603050405020304" pitchFamily="18" charset="0"/>
                  </a:rPr>
                  <a:t>Thus,					</a:t>
                </a:r>
                <a14:m>
                  <m:oMath xmlns:m="http://schemas.openxmlformats.org/officeDocument/2006/math">
                    <m:sSub>
                      <m:sSubPr>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400" i="1">
                            <a:effectLst/>
                            <a:latin typeface="Cambria Math" panose="02040503050406030204" pitchFamily="18" charset="0"/>
                            <a:ea typeface="Times New Roman" panose="02020603050405020304" pitchFamily="18" charset="0"/>
                            <a:cs typeface="Arial" panose="020B0604020202020204" pitchFamily="34" charset="0"/>
                          </a:rPr>
                          <m:t>𝐶</m:t>
                        </m:r>
                      </m:e>
                      <m:sub>
                        <m:r>
                          <a:rPr lang="en-GB" sz="2400" i="1">
                            <a:effectLst/>
                            <a:latin typeface="Cambria Math" panose="02040503050406030204" pitchFamily="18" charset="0"/>
                            <a:ea typeface="Times New Roman" panose="02020603050405020304" pitchFamily="18" charset="0"/>
                            <a:cs typeface="Arial" panose="020B0604020202020204" pitchFamily="34" charset="0"/>
                          </a:rPr>
                          <m:t>𝑟</m:t>
                        </m:r>
                      </m:sub>
                    </m:sSub>
                    <m:r>
                      <a:rPr lang="en-GB" sz="2400" i="1">
                        <a:effectLst/>
                        <a:latin typeface="Cambria Math" panose="02040503050406030204" pitchFamily="18" charset="0"/>
                        <a:ea typeface="Times New Roman" panose="02020603050405020304" pitchFamily="18" charset="0"/>
                        <a:cs typeface="Arial" panose="020B0604020202020204" pitchFamily="34" charset="0"/>
                      </a:rPr>
                      <m:t>= </m:t>
                    </m:r>
                    <m:f>
                      <m:fPr>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fPr>
                      <m:num>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r>
                              <a:rPr lang="en-GB" sz="2400" i="1">
                                <a:effectLst/>
                                <a:latin typeface="Cambria Math" panose="02040503050406030204" pitchFamily="18" charset="0"/>
                                <a:ea typeface="Calibri" panose="020F0502020204030204" pitchFamily="34" charset="0"/>
                                <a:cs typeface="Arial" panose="020B0604020202020204" pitchFamily="34" charset="0"/>
                              </a:rPr>
                              <m:t>𝐶</m:t>
                            </m:r>
                          </m:e>
                          <m:sub>
                            <m:r>
                              <a:rPr lang="en-GB" sz="2400" i="1">
                                <a:effectLst/>
                                <a:latin typeface="Cambria Math" panose="02040503050406030204" pitchFamily="18" charset="0"/>
                                <a:ea typeface="Calibri" panose="020F0502020204030204" pitchFamily="34" charset="0"/>
                                <a:cs typeface="Arial" panose="020B0604020202020204" pitchFamily="34" charset="0"/>
                              </a:rPr>
                              <m:t>𝑚𝑖𝑛</m:t>
                            </m:r>
                          </m:sub>
                        </m:sSub>
                      </m:num>
                      <m:den>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r>
                              <a:rPr lang="en-GB" sz="2400" i="1">
                                <a:effectLst/>
                                <a:latin typeface="Cambria Math" panose="02040503050406030204" pitchFamily="18" charset="0"/>
                                <a:ea typeface="Calibri" panose="020F0502020204030204" pitchFamily="34" charset="0"/>
                                <a:cs typeface="Arial" panose="020B0604020202020204" pitchFamily="34" charset="0"/>
                              </a:rPr>
                              <m:t>𝐶</m:t>
                            </m:r>
                          </m:e>
                          <m:sub>
                            <m:r>
                              <a:rPr lang="en-GB" sz="2400" i="1">
                                <a:effectLst/>
                                <a:latin typeface="Cambria Math" panose="02040503050406030204" pitchFamily="18" charset="0"/>
                                <a:ea typeface="Calibri" panose="020F0502020204030204" pitchFamily="34" charset="0"/>
                                <a:cs typeface="Arial" panose="020B0604020202020204" pitchFamily="34" charset="0"/>
                              </a:rPr>
                              <m:t>𝑚𝑎𝑥</m:t>
                            </m:r>
                          </m:sub>
                        </m:sSub>
                      </m:den>
                    </m:f>
                    <m:r>
                      <a:rPr lang="en-GB" sz="2400" i="1">
                        <a:effectLst/>
                        <a:latin typeface="Cambria Math" panose="02040503050406030204" pitchFamily="18" charset="0"/>
                        <a:ea typeface="Times New Roman" panose="02020603050405020304" pitchFamily="18" charset="0"/>
                        <a:cs typeface="Arial" panose="020B0604020202020204" pitchFamily="34" charset="0"/>
                      </a:rPr>
                      <m:t>= </m:t>
                    </m:r>
                    <m:f>
                      <m:fPr>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fPr>
                      <m:num>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acc>
                              <m:accPr>
                                <m:chr m:val="̇"/>
                                <m:ctrlPr>
                                  <a:rPr lang="en-GB" sz="2400" i="1">
                                    <a:effectLst/>
                                    <a:latin typeface="Cambria Math" panose="02040503050406030204" pitchFamily="18" charset="0"/>
                                    <a:ea typeface="Calibri" panose="020F0502020204030204" pitchFamily="34" charset="0"/>
                                    <a:cs typeface="Arial" panose="020B0604020202020204" pitchFamily="34" charset="0"/>
                                  </a:rPr>
                                </m:ctrlPr>
                              </m:accPr>
                              <m:e>
                                <m:r>
                                  <a:rPr lang="en-GB" sz="2400" i="1">
                                    <a:effectLst/>
                                    <a:latin typeface="Cambria Math" panose="02040503050406030204" pitchFamily="18" charset="0"/>
                                    <a:ea typeface="Calibri" panose="020F0502020204030204" pitchFamily="34" charset="0"/>
                                    <a:cs typeface="Arial" panose="020B0604020202020204" pitchFamily="34" charset="0"/>
                                  </a:rPr>
                                  <m:t>𝑚</m:t>
                                </m:r>
                              </m:e>
                            </m:acc>
                          </m:e>
                          <m:sub>
                            <m:r>
                              <a:rPr lang="en-GB" sz="2400" i="1">
                                <a:effectLst/>
                                <a:latin typeface="Cambria Math" panose="02040503050406030204" pitchFamily="18" charset="0"/>
                                <a:ea typeface="Calibri" panose="020F0502020204030204" pitchFamily="34" charset="0"/>
                                <a:cs typeface="Arial" panose="020B0604020202020204" pitchFamily="34" charset="0"/>
                              </a:rPr>
                              <m:t>𝐶</m:t>
                            </m:r>
                          </m:sub>
                        </m:sSub>
                        <m:r>
                          <a:rPr lang="en-GB" sz="24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r>
                              <a:rPr lang="en-GB" sz="2400" i="1">
                                <a:effectLst/>
                                <a:latin typeface="Cambria Math" panose="02040503050406030204" pitchFamily="18" charset="0"/>
                                <a:ea typeface="Calibri" panose="020F0502020204030204" pitchFamily="34" charset="0"/>
                                <a:cs typeface="Arial" panose="020B0604020202020204" pitchFamily="34" charset="0"/>
                              </a:rPr>
                              <m:t>𝑐</m:t>
                            </m:r>
                          </m:e>
                          <m:sub>
                            <m:r>
                              <a:rPr lang="en-GB" sz="2400" i="1">
                                <a:effectLst/>
                                <a:latin typeface="Cambria Math" panose="02040503050406030204" pitchFamily="18" charset="0"/>
                                <a:ea typeface="Calibri" panose="020F0502020204030204" pitchFamily="34" charset="0"/>
                                <a:cs typeface="Arial" panose="020B0604020202020204" pitchFamily="34" charset="0"/>
                              </a:rPr>
                              <m:t>𝑝</m:t>
                            </m:r>
                            <m:r>
                              <a:rPr lang="en-GB" sz="2400" i="1">
                                <a:effectLst/>
                                <a:latin typeface="Cambria Math" panose="02040503050406030204" pitchFamily="18" charset="0"/>
                                <a:ea typeface="Calibri" panose="020F0502020204030204" pitchFamily="34" charset="0"/>
                                <a:cs typeface="Arial" panose="020B0604020202020204" pitchFamily="34" charset="0"/>
                              </a:rPr>
                              <m:t>,</m:t>
                            </m:r>
                            <m:r>
                              <a:rPr lang="en-GB" sz="2400" i="1">
                                <a:effectLst/>
                                <a:latin typeface="Cambria Math" panose="02040503050406030204" pitchFamily="18" charset="0"/>
                                <a:ea typeface="Calibri" panose="020F0502020204030204" pitchFamily="34" charset="0"/>
                                <a:cs typeface="Arial" panose="020B0604020202020204" pitchFamily="34" charset="0"/>
                              </a:rPr>
                              <m:t>𝐶</m:t>
                            </m:r>
                          </m:sub>
                        </m:sSub>
                      </m:num>
                      <m:den>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acc>
                              <m:accPr>
                                <m:chr m:val="̇"/>
                                <m:ctrlPr>
                                  <a:rPr lang="en-GB" sz="2400" i="1">
                                    <a:effectLst/>
                                    <a:latin typeface="Cambria Math" panose="02040503050406030204" pitchFamily="18" charset="0"/>
                                    <a:ea typeface="Calibri" panose="020F0502020204030204" pitchFamily="34" charset="0"/>
                                    <a:cs typeface="Arial" panose="020B0604020202020204" pitchFamily="34" charset="0"/>
                                  </a:rPr>
                                </m:ctrlPr>
                              </m:accPr>
                              <m:e>
                                <m:r>
                                  <a:rPr lang="en-GB" sz="2400" i="1">
                                    <a:effectLst/>
                                    <a:latin typeface="Cambria Math" panose="02040503050406030204" pitchFamily="18" charset="0"/>
                                    <a:ea typeface="Calibri" panose="020F0502020204030204" pitchFamily="34" charset="0"/>
                                    <a:cs typeface="Arial" panose="020B0604020202020204" pitchFamily="34" charset="0"/>
                                  </a:rPr>
                                  <m:t>𝑚</m:t>
                                </m:r>
                              </m:e>
                            </m:acc>
                          </m:e>
                          <m:sub>
                            <m:r>
                              <a:rPr lang="en-GB" sz="2400" i="1">
                                <a:effectLst/>
                                <a:latin typeface="Cambria Math" panose="02040503050406030204" pitchFamily="18" charset="0"/>
                                <a:ea typeface="Calibri" panose="020F0502020204030204" pitchFamily="34" charset="0"/>
                                <a:cs typeface="Arial" panose="020B0604020202020204" pitchFamily="34" charset="0"/>
                              </a:rPr>
                              <m:t>𝐻</m:t>
                            </m:r>
                          </m:sub>
                        </m:sSub>
                        <m:r>
                          <a:rPr lang="en-GB" sz="24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r>
                              <a:rPr lang="en-GB" sz="2400" i="1">
                                <a:effectLst/>
                                <a:latin typeface="Cambria Math" panose="02040503050406030204" pitchFamily="18" charset="0"/>
                                <a:ea typeface="Calibri" panose="020F0502020204030204" pitchFamily="34" charset="0"/>
                                <a:cs typeface="Arial" panose="020B0604020202020204" pitchFamily="34" charset="0"/>
                              </a:rPr>
                              <m:t>𝑐</m:t>
                            </m:r>
                          </m:e>
                          <m:sub>
                            <m:r>
                              <a:rPr lang="en-GB" sz="2400" i="1">
                                <a:effectLst/>
                                <a:latin typeface="Cambria Math" panose="02040503050406030204" pitchFamily="18" charset="0"/>
                                <a:ea typeface="Calibri" panose="020F0502020204030204" pitchFamily="34" charset="0"/>
                                <a:cs typeface="Arial" panose="020B0604020202020204" pitchFamily="34" charset="0"/>
                              </a:rPr>
                              <m:t>𝑝</m:t>
                            </m:r>
                            <m:r>
                              <a:rPr lang="en-GB" sz="2400" i="1">
                                <a:effectLst/>
                                <a:latin typeface="Cambria Math" panose="02040503050406030204" pitchFamily="18" charset="0"/>
                                <a:ea typeface="Calibri" panose="020F0502020204030204" pitchFamily="34" charset="0"/>
                                <a:cs typeface="Arial" panose="020B0604020202020204" pitchFamily="34" charset="0"/>
                              </a:rPr>
                              <m:t>,</m:t>
                            </m:r>
                            <m:r>
                              <a:rPr lang="en-GB" sz="2400" i="1">
                                <a:effectLst/>
                                <a:latin typeface="Cambria Math" panose="02040503050406030204" pitchFamily="18" charset="0"/>
                                <a:ea typeface="Calibri" panose="020F0502020204030204" pitchFamily="34" charset="0"/>
                                <a:cs typeface="Arial" panose="020B0604020202020204" pitchFamily="34" charset="0"/>
                              </a:rPr>
                              <m:t>𝐻</m:t>
                            </m:r>
                          </m:sub>
                        </m:sSub>
                      </m:den>
                    </m:f>
                  </m:oMath>
                </a14:m>
                <a:r>
                  <a:rPr lang="en-GB" sz="2400" dirty="0">
                    <a:effectLst/>
                    <a:latin typeface="Arial" panose="020B0604020202020204" pitchFamily="34" charset="0"/>
                    <a:ea typeface="Calibri" panose="020F0502020204030204" pitchFamily="34" charset="0"/>
                    <a:cs typeface="Times New Roman" panose="02020603050405020304" pitchFamily="18"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400" dirty="0">
                    <a:effectLst/>
                    <a:latin typeface="Arial" panose="020B0604020202020204" pitchFamily="34" charset="0"/>
                    <a:ea typeface="Calibri" panose="020F0502020204030204" pitchFamily="34" charset="0"/>
                    <a:cs typeface="Times New Roman" panose="02020603050405020304" pitchFamily="18" charset="0"/>
                  </a:rPr>
                  <a:t>and, if		</a:t>
                </a:r>
                <a14:m>
                  <m:oMath xmlns:m="http://schemas.openxmlformats.org/officeDocument/2006/math">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acc>
                          <m:accPr>
                            <m:chr m:val="̇"/>
                            <m:ctrlPr>
                              <a:rPr lang="en-GB" sz="2400" i="1">
                                <a:effectLst/>
                                <a:latin typeface="Cambria Math" panose="02040503050406030204" pitchFamily="18" charset="0"/>
                                <a:ea typeface="Calibri" panose="020F0502020204030204" pitchFamily="34" charset="0"/>
                                <a:cs typeface="Arial" panose="020B0604020202020204" pitchFamily="34" charset="0"/>
                              </a:rPr>
                            </m:ctrlPr>
                          </m:accPr>
                          <m:e>
                            <m:r>
                              <a:rPr lang="en-GB" sz="2400" i="1">
                                <a:effectLst/>
                                <a:latin typeface="Cambria Math" panose="02040503050406030204" pitchFamily="18" charset="0"/>
                                <a:ea typeface="Calibri" panose="020F0502020204030204" pitchFamily="34" charset="0"/>
                                <a:cs typeface="Arial" panose="020B0604020202020204" pitchFamily="34" charset="0"/>
                              </a:rPr>
                              <m:t>𝑚</m:t>
                            </m:r>
                          </m:e>
                        </m:acc>
                      </m:e>
                      <m:sub>
                        <m:r>
                          <a:rPr lang="en-GB" sz="2400" i="1">
                            <a:effectLst/>
                            <a:latin typeface="Cambria Math" panose="02040503050406030204" pitchFamily="18" charset="0"/>
                            <a:ea typeface="Calibri" panose="020F0502020204030204" pitchFamily="34" charset="0"/>
                            <a:cs typeface="Arial" panose="020B0604020202020204" pitchFamily="34" charset="0"/>
                          </a:rPr>
                          <m:t>𝐻</m:t>
                        </m:r>
                      </m:sub>
                    </m:sSub>
                    <m:r>
                      <a:rPr lang="en-GB" sz="24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r>
                          <a:rPr lang="en-GB" sz="2400" i="1">
                            <a:effectLst/>
                            <a:latin typeface="Cambria Math" panose="02040503050406030204" pitchFamily="18" charset="0"/>
                            <a:ea typeface="Calibri" panose="020F0502020204030204" pitchFamily="34" charset="0"/>
                            <a:cs typeface="Arial" panose="020B0604020202020204" pitchFamily="34" charset="0"/>
                          </a:rPr>
                          <m:t>𝑐</m:t>
                        </m:r>
                      </m:e>
                      <m:sub>
                        <m:r>
                          <a:rPr lang="en-GB" sz="2400" i="1">
                            <a:effectLst/>
                            <a:latin typeface="Cambria Math" panose="02040503050406030204" pitchFamily="18" charset="0"/>
                            <a:ea typeface="Calibri" panose="020F0502020204030204" pitchFamily="34" charset="0"/>
                            <a:cs typeface="Arial" panose="020B0604020202020204" pitchFamily="34" charset="0"/>
                          </a:rPr>
                          <m:t>𝑝</m:t>
                        </m:r>
                        <m:r>
                          <a:rPr lang="en-GB" sz="2400" i="1">
                            <a:effectLst/>
                            <a:latin typeface="Cambria Math" panose="02040503050406030204" pitchFamily="18" charset="0"/>
                            <a:ea typeface="Calibri" panose="020F0502020204030204" pitchFamily="34" charset="0"/>
                            <a:cs typeface="Arial" panose="020B0604020202020204" pitchFamily="34" charset="0"/>
                          </a:rPr>
                          <m:t>,</m:t>
                        </m:r>
                        <m:r>
                          <a:rPr lang="en-GB" sz="2400" i="1">
                            <a:effectLst/>
                            <a:latin typeface="Cambria Math" panose="02040503050406030204" pitchFamily="18" charset="0"/>
                            <a:ea typeface="Calibri" panose="020F0502020204030204" pitchFamily="34" charset="0"/>
                            <a:cs typeface="Arial" panose="020B0604020202020204" pitchFamily="34" charset="0"/>
                          </a:rPr>
                          <m:t>𝐻</m:t>
                        </m:r>
                      </m:sub>
                    </m:sSub>
                    <m:r>
                      <a:rPr lang="en-GB" sz="2400" i="1">
                        <a:effectLst/>
                        <a:latin typeface="Cambria Math" panose="02040503050406030204" pitchFamily="18" charset="0"/>
                        <a:ea typeface="Calibri" panose="020F0502020204030204" pitchFamily="34" charset="0"/>
                        <a:cs typeface="Arial" panose="020B0604020202020204" pitchFamily="34" charset="0"/>
                      </a:rPr>
                      <m:t>&lt; </m:t>
                    </m:r>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acc>
                          <m:accPr>
                            <m:chr m:val="̇"/>
                            <m:ctrlPr>
                              <a:rPr lang="en-GB" sz="2400" i="1">
                                <a:effectLst/>
                                <a:latin typeface="Cambria Math" panose="02040503050406030204" pitchFamily="18" charset="0"/>
                                <a:ea typeface="Calibri" panose="020F0502020204030204" pitchFamily="34" charset="0"/>
                                <a:cs typeface="Arial" panose="020B0604020202020204" pitchFamily="34" charset="0"/>
                              </a:rPr>
                            </m:ctrlPr>
                          </m:accPr>
                          <m:e>
                            <m:r>
                              <a:rPr lang="en-GB" sz="2400" i="1">
                                <a:effectLst/>
                                <a:latin typeface="Cambria Math" panose="02040503050406030204" pitchFamily="18" charset="0"/>
                                <a:ea typeface="Calibri" panose="020F0502020204030204" pitchFamily="34" charset="0"/>
                                <a:cs typeface="Arial" panose="020B0604020202020204" pitchFamily="34" charset="0"/>
                              </a:rPr>
                              <m:t>𝑚</m:t>
                            </m:r>
                          </m:e>
                        </m:acc>
                      </m:e>
                      <m:sub>
                        <m:r>
                          <a:rPr lang="en-GB" sz="2400" i="1">
                            <a:effectLst/>
                            <a:latin typeface="Cambria Math" panose="02040503050406030204" pitchFamily="18" charset="0"/>
                            <a:ea typeface="Calibri" panose="020F0502020204030204" pitchFamily="34" charset="0"/>
                            <a:cs typeface="Arial" panose="020B0604020202020204" pitchFamily="34" charset="0"/>
                          </a:rPr>
                          <m:t>𝐶</m:t>
                        </m:r>
                      </m:sub>
                    </m:sSub>
                    <m:r>
                      <a:rPr lang="en-GB" sz="24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r>
                          <a:rPr lang="en-GB" sz="2400" i="1">
                            <a:effectLst/>
                            <a:latin typeface="Cambria Math" panose="02040503050406030204" pitchFamily="18" charset="0"/>
                            <a:ea typeface="Calibri" panose="020F0502020204030204" pitchFamily="34" charset="0"/>
                            <a:cs typeface="Arial" panose="020B0604020202020204" pitchFamily="34" charset="0"/>
                          </a:rPr>
                          <m:t>𝑐</m:t>
                        </m:r>
                      </m:e>
                      <m:sub>
                        <m:r>
                          <a:rPr lang="en-GB" sz="2400" i="1">
                            <a:effectLst/>
                            <a:latin typeface="Cambria Math" panose="02040503050406030204" pitchFamily="18" charset="0"/>
                            <a:ea typeface="Calibri" panose="020F0502020204030204" pitchFamily="34" charset="0"/>
                            <a:cs typeface="Arial" panose="020B0604020202020204" pitchFamily="34" charset="0"/>
                          </a:rPr>
                          <m:t>𝑝</m:t>
                        </m:r>
                        <m:r>
                          <a:rPr lang="en-GB" sz="2400" i="1">
                            <a:effectLst/>
                            <a:latin typeface="Cambria Math" panose="02040503050406030204" pitchFamily="18" charset="0"/>
                            <a:ea typeface="Calibri" panose="020F0502020204030204" pitchFamily="34" charset="0"/>
                            <a:cs typeface="Arial" panose="020B0604020202020204" pitchFamily="34" charset="0"/>
                          </a:rPr>
                          <m:t>,</m:t>
                        </m:r>
                        <m:r>
                          <a:rPr lang="en-GB" sz="2400" i="1">
                            <a:effectLst/>
                            <a:latin typeface="Cambria Math" panose="02040503050406030204" pitchFamily="18" charset="0"/>
                            <a:ea typeface="Calibri" panose="020F0502020204030204" pitchFamily="34" charset="0"/>
                            <a:cs typeface="Arial" panose="020B0604020202020204" pitchFamily="34" charset="0"/>
                          </a:rPr>
                          <m:t>𝐶</m:t>
                        </m:r>
                      </m:sub>
                    </m:sSub>
                  </m:oMath>
                </a14:m>
                <a:r>
                  <a:rPr lang="en-GB" sz="2400" dirty="0">
                    <a:effectLst/>
                    <a:latin typeface="Arial" panose="020B0604020202020204" pitchFamily="34" charset="0"/>
                    <a:ea typeface="Times New Roman" panose="02020603050405020304" pitchFamily="18" charset="0"/>
                    <a:cs typeface="Times New Roman" panose="02020603050405020304" pitchFamily="18" charset="0"/>
                  </a:rPr>
                  <a:t> 		then;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				</a:t>
                </a:r>
                <a14:m>
                  <m:oMath xmlns:m="http://schemas.openxmlformats.org/officeDocument/2006/math">
                    <m:sSub>
                      <m:sSubPr>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400" i="1">
                            <a:effectLst/>
                            <a:latin typeface="Cambria Math" panose="02040503050406030204" pitchFamily="18" charset="0"/>
                            <a:ea typeface="Times New Roman" panose="02020603050405020304" pitchFamily="18" charset="0"/>
                            <a:cs typeface="Arial" panose="020B0604020202020204" pitchFamily="34" charset="0"/>
                          </a:rPr>
                          <m:t>𝐶</m:t>
                        </m:r>
                      </m:e>
                      <m:sub>
                        <m:r>
                          <a:rPr lang="en-GB" sz="2400" i="1">
                            <a:effectLst/>
                            <a:latin typeface="Cambria Math" panose="02040503050406030204" pitchFamily="18" charset="0"/>
                            <a:ea typeface="Times New Roman" panose="02020603050405020304" pitchFamily="18" charset="0"/>
                            <a:cs typeface="Arial" panose="020B0604020202020204" pitchFamily="34" charset="0"/>
                          </a:rPr>
                          <m:t>𝑚𝑖𝑛</m:t>
                        </m:r>
                      </m:sub>
                    </m:sSub>
                    <m:r>
                      <a:rPr lang="en-GB" sz="24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acc>
                          <m:accPr>
                            <m:chr m:val="̇"/>
                            <m:ctrlPr>
                              <a:rPr lang="en-GB" sz="2400" i="1">
                                <a:effectLst/>
                                <a:latin typeface="Cambria Math" panose="02040503050406030204" pitchFamily="18" charset="0"/>
                                <a:ea typeface="Calibri" panose="020F0502020204030204" pitchFamily="34" charset="0"/>
                                <a:cs typeface="Arial" panose="020B0604020202020204" pitchFamily="34" charset="0"/>
                              </a:rPr>
                            </m:ctrlPr>
                          </m:accPr>
                          <m:e>
                            <m:r>
                              <a:rPr lang="en-GB" sz="2400" i="1">
                                <a:effectLst/>
                                <a:latin typeface="Cambria Math" panose="02040503050406030204" pitchFamily="18" charset="0"/>
                                <a:ea typeface="Calibri" panose="020F0502020204030204" pitchFamily="34" charset="0"/>
                                <a:cs typeface="Arial" panose="020B0604020202020204" pitchFamily="34" charset="0"/>
                              </a:rPr>
                              <m:t>𝑚</m:t>
                            </m:r>
                          </m:e>
                        </m:acc>
                      </m:e>
                      <m:sub>
                        <m:r>
                          <a:rPr lang="en-GB" sz="2400" i="1">
                            <a:effectLst/>
                            <a:latin typeface="Cambria Math" panose="02040503050406030204" pitchFamily="18" charset="0"/>
                            <a:ea typeface="Calibri" panose="020F0502020204030204" pitchFamily="34" charset="0"/>
                            <a:cs typeface="Arial" panose="020B0604020202020204" pitchFamily="34" charset="0"/>
                          </a:rPr>
                          <m:t>𝐻</m:t>
                        </m:r>
                      </m:sub>
                    </m:sSub>
                    <m:r>
                      <a:rPr lang="en-GB" sz="24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r>
                          <a:rPr lang="en-GB" sz="2400" i="1">
                            <a:effectLst/>
                            <a:latin typeface="Cambria Math" panose="02040503050406030204" pitchFamily="18" charset="0"/>
                            <a:ea typeface="Calibri" panose="020F0502020204030204" pitchFamily="34" charset="0"/>
                            <a:cs typeface="Arial" panose="020B0604020202020204" pitchFamily="34" charset="0"/>
                          </a:rPr>
                          <m:t>𝑐</m:t>
                        </m:r>
                      </m:e>
                      <m:sub>
                        <m:r>
                          <a:rPr lang="en-GB" sz="2400" i="1">
                            <a:effectLst/>
                            <a:latin typeface="Cambria Math" panose="02040503050406030204" pitchFamily="18" charset="0"/>
                            <a:ea typeface="Calibri" panose="020F0502020204030204" pitchFamily="34" charset="0"/>
                            <a:cs typeface="Arial" panose="020B0604020202020204" pitchFamily="34" charset="0"/>
                          </a:rPr>
                          <m:t>𝑝</m:t>
                        </m:r>
                        <m:r>
                          <a:rPr lang="en-GB" sz="2400" i="1">
                            <a:effectLst/>
                            <a:latin typeface="Cambria Math" panose="02040503050406030204" pitchFamily="18" charset="0"/>
                            <a:ea typeface="Calibri" panose="020F0502020204030204" pitchFamily="34" charset="0"/>
                            <a:cs typeface="Arial" panose="020B0604020202020204" pitchFamily="34" charset="0"/>
                          </a:rPr>
                          <m:t>,</m:t>
                        </m:r>
                        <m:r>
                          <a:rPr lang="en-GB" sz="2400" i="1">
                            <a:effectLst/>
                            <a:latin typeface="Cambria Math" panose="02040503050406030204" pitchFamily="18" charset="0"/>
                            <a:ea typeface="Calibri" panose="020F0502020204030204" pitchFamily="34" charset="0"/>
                            <a:cs typeface="Arial" panose="020B0604020202020204" pitchFamily="34" charset="0"/>
                          </a:rPr>
                          <m:t>𝐻</m:t>
                        </m:r>
                      </m:sub>
                    </m:sSub>
                  </m:oMath>
                </a14:m>
                <a:r>
                  <a:rPr lang="en-GB" sz="2400" dirty="0">
                    <a:effectLst/>
                    <a:latin typeface="Arial" panose="020B0604020202020204" pitchFamily="34" charset="0"/>
                    <a:ea typeface="Times New Roman" panose="02020603050405020304" pitchFamily="18" charset="0"/>
                    <a:cs typeface="Times New Roman" panose="02020603050405020304" pitchFamily="18" charset="0"/>
                  </a:rPr>
                  <a:t>	and,	</a:t>
                </a:r>
                <a14:m>
                  <m:oMath xmlns:m="http://schemas.openxmlformats.org/officeDocument/2006/math">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r>
                          <a:rPr lang="en-GB" sz="2400" i="1">
                            <a:effectLst/>
                            <a:latin typeface="Cambria Math" panose="02040503050406030204" pitchFamily="18" charset="0"/>
                            <a:ea typeface="Calibri" panose="020F0502020204030204" pitchFamily="34" charset="0"/>
                            <a:cs typeface="Arial" panose="020B0604020202020204" pitchFamily="34" charset="0"/>
                          </a:rPr>
                          <m:t>𝐶</m:t>
                        </m:r>
                      </m:e>
                      <m:sub>
                        <m:r>
                          <a:rPr lang="en-GB" sz="2400" i="1">
                            <a:effectLst/>
                            <a:latin typeface="Cambria Math" panose="02040503050406030204" pitchFamily="18" charset="0"/>
                            <a:ea typeface="Calibri" panose="020F0502020204030204" pitchFamily="34" charset="0"/>
                            <a:cs typeface="Arial" panose="020B0604020202020204" pitchFamily="34" charset="0"/>
                          </a:rPr>
                          <m:t>𝑚𝑎𝑥</m:t>
                        </m:r>
                      </m:sub>
                    </m:sSub>
                    <m:r>
                      <a:rPr lang="en-GB" sz="24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acc>
                          <m:accPr>
                            <m:chr m:val="̇"/>
                            <m:ctrlPr>
                              <a:rPr lang="en-GB" sz="2400" i="1">
                                <a:effectLst/>
                                <a:latin typeface="Cambria Math" panose="02040503050406030204" pitchFamily="18" charset="0"/>
                                <a:ea typeface="Calibri" panose="020F0502020204030204" pitchFamily="34" charset="0"/>
                                <a:cs typeface="Arial" panose="020B0604020202020204" pitchFamily="34" charset="0"/>
                              </a:rPr>
                            </m:ctrlPr>
                          </m:accPr>
                          <m:e>
                            <m:r>
                              <a:rPr lang="en-GB" sz="2400" i="1">
                                <a:effectLst/>
                                <a:latin typeface="Cambria Math" panose="02040503050406030204" pitchFamily="18" charset="0"/>
                                <a:ea typeface="Calibri" panose="020F0502020204030204" pitchFamily="34" charset="0"/>
                                <a:cs typeface="Arial" panose="020B0604020202020204" pitchFamily="34" charset="0"/>
                              </a:rPr>
                              <m:t>𝑚</m:t>
                            </m:r>
                          </m:e>
                        </m:acc>
                      </m:e>
                      <m:sub>
                        <m:r>
                          <a:rPr lang="en-GB" sz="2400" i="1">
                            <a:effectLst/>
                            <a:latin typeface="Cambria Math" panose="02040503050406030204" pitchFamily="18" charset="0"/>
                            <a:ea typeface="Calibri" panose="020F0502020204030204" pitchFamily="34" charset="0"/>
                            <a:cs typeface="Arial" panose="020B0604020202020204" pitchFamily="34" charset="0"/>
                          </a:rPr>
                          <m:t>𝐶</m:t>
                        </m:r>
                      </m:sub>
                    </m:sSub>
                    <m:r>
                      <a:rPr lang="en-GB" sz="24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r>
                          <a:rPr lang="en-GB" sz="2400" i="1">
                            <a:effectLst/>
                            <a:latin typeface="Cambria Math" panose="02040503050406030204" pitchFamily="18" charset="0"/>
                            <a:ea typeface="Calibri" panose="020F0502020204030204" pitchFamily="34" charset="0"/>
                            <a:cs typeface="Arial" panose="020B0604020202020204" pitchFamily="34" charset="0"/>
                          </a:rPr>
                          <m:t>𝑐</m:t>
                        </m:r>
                      </m:e>
                      <m:sub>
                        <m:r>
                          <a:rPr lang="en-GB" sz="2400" i="1">
                            <a:effectLst/>
                            <a:latin typeface="Cambria Math" panose="02040503050406030204" pitchFamily="18" charset="0"/>
                            <a:ea typeface="Calibri" panose="020F0502020204030204" pitchFamily="34" charset="0"/>
                            <a:cs typeface="Arial" panose="020B0604020202020204" pitchFamily="34" charset="0"/>
                          </a:rPr>
                          <m:t>𝑝</m:t>
                        </m:r>
                        <m:r>
                          <a:rPr lang="en-GB" sz="2400" i="1">
                            <a:effectLst/>
                            <a:latin typeface="Cambria Math" panose="02040503050406030204" pitchFamily="18" charset="0"/>
                            <a:ea typeface="Calibri" panose="020F0502020204030204" pitchFamily="34" charset="0"/>
                            <a:cs typeface="Arial" panose="020B0604020202020204" pitchFamily="34" charset="0"/>
                          </a:rPr>
                          <m:t>,</m:t>
                        </m:r>
                        <m:r>
                          <a:rPr lang="en-GB" sz="2400" i="1">
                            <a:effectLst/>
                            <a:latin typeface="Cambria Math" panose="02040503050406030204" pitchFamily="18" charset="0"/>
                            <a:ea typeface="Calibri" panose="020F0502020204030204" pitchFamily="34" charset="0"/>
                            <a:cs typeface="Arial" panose="020B0604020202020204" pitchFamily="34" charset="0"/>
                          </a:rPr>
                          <m:t>𝐶</m:t>
                        </m:r>
                      </m:sub>
                    </m:sSub>
                  </m:oMath>
                </a14:m>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endParaRPr lang="en-GB" sz="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400" dirty="0">
                    <a:effectLst/>
                    <a:latin typeface="Arial" panose="020B0604020202020204" pitchFamily="34" charset="0"/>
                    <a:ea typeface="Calibri" panose="020F0502020204030204" pitchFamily="34" charset="0"/>
                  </a:rPr>
                  <a:t>Thus,					</a:t>
                </a:r>
                <a14:m>
                  <m:oMath xmlns:m="http://schemas.openxmlformats.org/officeDocument/2006/math">
                    <m:sSub>
                      <m:sSubPr>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400" i="1">
                            <a:effectLst/>
                            <a:latin typeface="Cambria Math" panose="02040503050406030204" pitchFamily="18" charset="0"/>
                            <a:ea typeface="Times New Roman" panose="02020603050405020304" pitchFamily="18" charset="0"/>
                            <a:cs typeface="Arial" panose="020B0604020202020204" pitchFamily="34" charset="0"/>
                          </a:rPr>
                          <m:t>𝐶</m:t>
                        </m:r>
                      </m:e>
                      <m:sub>
                        <m:r>
                          <a:rPr lang="en-GB" sz="2400" i="1">
                            <a:effectLst/>
                            <a:latin typeface="Cambria Math" panose="02040503050406030204" pitchFamily="18" charset="0"/>
                            <a:ea typeface="Times New Roman" panose="02020603050405020304" pitchFamily="18" charset="0"/>
                            <a:cs typeface="Arial" panose="020B0604020202020204" pitchFamily="34" charset="0"/>
                          </a:rPr>
                          <m:t>𝑟</m:t>
                        </m:r>
                      </m:sub>
                    </m:sSub>
                    <m:r>
                      <a:rPr lang="en-GB" sz="2400" i="1">
                        <a:effectLst/>
                        <a:latin typeface="Cambria Math" panose="02040503050406030204" pitchFamily="18" charset="0"/>
                        <a:ea typeface="Times New Roman" panose="02020603050405020304" pitchFamily="18" charset="0"/>
                        <a:cs typeface="Arial" panose="020B0604020202020204" pitchFamily="34" charset="0"/>
                      </a:rPr>
                      <m:t>= </m:t>
                    </m:r>
                    <m:f>
                      <m:fPr>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fPr>
                      <m:num>
                        <m:sSub>
                          <m:sSubPr>
                            <m:ctrlPr>
                              <a:rPr lang="en-GB" sz="2400" i="1">
                                <a:effectLst/>
                                <a:latin typeface="Cambria Math" panose="02040503050406030204" pitchFamily="18" charset="0"/>
                                <a:cs typeface="Arial" panose="020B0604020202020204" pitchFamily="34" charset="0"/>
                              </a:rPr>
                            </m:ctrlPr>
                          </m:sSubPr>
                          <m:e>
                            <m:r>
                              <a:rPr lang="en-GB" sz="2400" i="1">
                                <a:effectLst/>
                                <a:latin typeface="Cambria Math" panose="02040503050406030204" pitchFamily="18" charset="0"/>
                                <a:ea typeface="Calibri" panose="020F0502020204030204" pitchFamily="34" charset="0"/>
                                <a:cs typeface="Arial" panose="020B0604020202020204" pitchFamily="34" charset="0"/>
                              </a:rPr>
                              <m:t>𝐶</m:t>
                            </m:r>
                          </m:e>
                          <m:sub>
                            <m:r>
                              <a:rPr lang="en-GB" sz="2400" i="1">
                                <a:effectLst/>
                                <a:latin typeface="Cambria Math" panose="02040503050406030204" pitchFamily="18" charset="0"/>
                                <a:ea typeface="Calibri" panose="020F0502020204030204" pitchFamily="34" charset="0"/>
                                <a:cs typeface="Arial" panose="020B0604020202020204" pitchFamily="34" charset="0"/>
                              </a:rPr>
                              <m:t>𝑚𝑖𝑛</m:t>
                            </m:r>
                          </m:sub>
                        </m:sSub>
                      </m:num>
                      <m:den>
                        <m:sSub>
                          <m:sSubPr>
                            <m:ctrlPr>
                              <a:rPr lang="en-GB" sz="2400" i="1">
                                <a:effectLst/>
                                <a:latin typeface="Cambria Math" panose="02040503050406030204" pitchFamily="18" charset="0"/>
                                <a:cs typeface="Arial" panose="020B0604020202020204" pitchFamily="34" charset="0"/>
                              </a:rPr>
                            </m:ctrlPr>
                          </m:sSubPr>
                          <m:e>
                            <m:r>
                              <a:rPr lang="en-GB" sz="2400" i="1">
                                <a:effectLst/>
                                <a:latin typeface="Cambria Math" panose="02040503050406030204" pitchFamily="18" charset="0"/>
                                <a:ea typeface="Calibri" panose="020F0502020204030204" pitchFamily="34" charset="0"/>
                                <a:cs typeface="Arial" panose="020B0604020202020204" pitchFamily="34" charset="0"/>
                              </a:rPr>
                              <m:t>𝐶</m:t>
                            </m:r>
                          </m:e>
                          <m:sub>
                            <m:r>
                              <a:rPr lang="en-GB" sz="2400" i="1">
                                <a:effectLst/>
                                <a:latin typeface="Cambria Math" panose="02040503050406030204" pitchFamily="18" charset="0"/>
                                <a:ea typeface="Calibri" panose="020F0502020204030204" pitchFamily="34" charset="0"/>
                                <a:cs typeface="Arial" panose="020B0604020202020204" pitchFamily="34" charset="0"/>
                              </a:rPr>
                              <m:t>𝑚𝑎𝑥</m:t>
                            </m:r>
                          </m:sub>
                        </m:sSub>
                      </m:den>
                    </m:f>
                    <m:r>
                      <a:rPr lang="en-GB" sz="2400" i="1">
                        <a:effectLst/>
                        <a:latin typeface="Cambria Math" panose="02040503050406030204" pitchFamily="18" charset="0"/>
                        <a:ea typeface="Times New Roman" panose="02020603050405020304" pitchFamily="18" charset="0"/>
                        <a:cs typeface="Arial" panose="020B0604020202020204" pitchFamily="34" charset="0"/>
                      </a:rPr>
                      <m:t>= </m:t>
                    </m:r>
                    <m:f>
                      <m:fPr>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fPr>
                      <m:num>
                        <m:sSub>
                          <m:sSubPr>
                            <m:ctrlPr>
                              <a:rPr lang="en-GB" sz="2400" i="1">
                                <a:effectLst/>
                                <a:latin typeface="Cambria Math" panose="02040503050406030204" pitchFamily="18" charset="0"/>
                                <a:cs typeface="Arial" panose="020B0604020202020204" pitchFamily="34" charset="0"/>
                              </a:rPr>
                            </m:ctrlPr>
                          </m:sSubPr>
                          <m:e>
                            <m:acc>
                              <m:accPr>
                                <m:chr m:val="̇"/>
                                <m:ctrlPr>
                                  <a:rPr lang="en-GB" sz="2400" i="1">
                                    <a:effectLst/>
                                    <a:latin typeface="Cambria Math" panose="02040503050406030204" pitchFamily="18" charset="0"/>
                                    <a:cs typeface="Arial" panose="020B0604020202020204" pitchFamily="34" charset="0"/>
                                  </a:rPr>
                                </m:ctrlPr>
                              </m:accPr>
                              <m:e>
                                <m:r>
                                  <a:rPr lang="en-GB" sz="2400" i="1">
                                    <a:effectLst/>
                                    <a:latin typeface="Cambria Math" panose="02040503050406030204" pitchFamily="18" charset="0"/>
                                    <a:ea typeface="Calibri" panose="020F0502020204030204" pitchFamily="34" charset="0"/>
                                    <a:cs typeface="Arial" panose="020B0604020202020204" pitchFamily="34" charset="0"/>
                                  </a:rPr>
                                  <m:t>𝑚</m:t>
                                </m:r>
                              </m:e>
                            </m:acc>
                          </m:e>
                          <m:sub>
                            <m:r>
                              <a:rPr lang="en-GB" sz="2400" i="1">
                                <a:effectLst/>
                                <a:latin typeface="Cambria Math" panose="02040503050406030204" pitchFamily="18" charset="0"/>
                                <a:ea typeface="Calibri" panose="020F0502020204030204" pitchFamily="34" charset="0"/>
                                <a:cs typeface="Arial" panose="020B0604020202020204" pitchFamily="34" charset="0"/>
                              </a:rPr>
                              <m:t>𝐻</m:t>
                            </m:r>
                          </m:sub>
                        </m:sSub>
                        <m:r>
                          <a:rPr lang="en-GB" sz="24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400" i="1">
                                <a:effectLst/>
                                <a:latin typeface="Cambria Math" panose="02040503050406030204" pitchFamily="18" charset="0"/>
                                <a:cs typeface="Arial" panose="020B0604020202020204" pitchFamily="34" charset="0"/>
                              </a:rPr>
                            </m:ctrlPr>
                          </m:sSubPr>
                          <m:e>
                            <m:r>
                              <a:rPr lang="en-GB" sz="2400" i="1">
                                <a:effectLst/>
                                <a:latin typeface="Cambria Math" panose="02040503050406030204" pitchFamily="18" charset="0"/>
                                <a:ea typeface="Calibri" panose="020F0502020204030204" pitchFamily="34" charset="0"/>
                                <a:cs typeface="Arial" panose="020B0604020202020204" pitchFamily="34" charset="0"/>
                              </a:rPr>
                              <m:t>𝑐</m:t>
                            </m:r>
                          </m:e>
                          <m:sub>
                            <m:r>
                              <a:rPr lang="en-GB" sz="2400" i="1">
                                <a:effectLst/>
                                <a:latin typeface="Cambria Math" panose="02040503050406030204" pitchFamily="18" charset="0"/>
                                <a:ea typeface="Calibri" panose="020F0502020204030204" pitchFamily="34" charset="0"/>
                                <a:cs typeface="Arial" panose="020B0604020202020204" pitchFamily="34" charset="0"/>
                              </a:rPr>
                              <m:t>𝑝</m:t>
                            </m:r>
                            <m:r>
                              <a:rPr lang="en-GB" sz="2400" i="1">
                                <a:effectLst/>
                                <a:latin typeface="Cambria Math" panose="02040503050406030204" pitchFamily="18" charset="0"/>
                                <a:ea typeface="Calibri" panose="020F0502020204030204" pitchFamily="34" charset="0"/>
                                <a:cs typeface="Arial" panose="020B0604020202020204" pitchFamily="34" charset="0"/>
                              </a:rPr>
                              <m:t>,</m:t>
                            </m:r>
                            <m:r>
                              <a:rPr lang="en-GB" sz="2400" i="1">
                                <a:effectLst/>
                                <a:latin typeface="Cambria Math" panose="02040503050406030204" pitchFamily="18" charset="0"/>
                                <a:ea typeface="Calibri" panose="020F0502020204030204" pitchFamily="34" charset="0"/>
                                <a:cs typeface="Arial" panose="020B0604020202020204" pitchFamily="34" charset="0"/>
                              </a:rPr>
                              <m:t>𝐻</m:t>
                            </m:r>
                          </m:sub>
                        </m:sSub>
                      </m:num>
                      <m:den>
                        <m:sSub>
                          <m:sSubPr>
                            <m:ctrlPr>
                              <a:rPr lang="en-GB" sz="2400" i="1">
                                <a:effectLst/>
                                <a:latin typeface="Cambria Math" panose="02040503050406030204" pitchFamily="18" charset="0"/>
                                <a:cs typeface="Arial" panose="020B0604020202020204" pitchFamily="34" charset="0"/>
                              </a:rPr>
                            </m:ctrlPr>
                          </m:sSubPr>
                          <m:e>
                            <m:acc>
                              <m:accPr>
                                <m:chr m:val="̇"/>
                                <m:ctrlPr>
                                  <a:rPr lang="en-GB" sz="2400" i="1">
                                    <a:effectLst/>
                                    <a:latin typeface="Cambria Math" panose="02040503050406030204" pitchFamily="18" charset="0"/>
                                    <a:cs typeface="Arial" panose="020B0604020202020204" pitchFamily="34" charset="0"/>
                                  </a:rPr>
                                </m:ctrlPr>
                              </m:accPr>
                              <m:e>
                                <m:r>
                                  <a:rPr lang="en-GB" sz="2400" i="1">
                                    <a:effectLst/>
                                    <a:latin typeface="Cambria Math" panose="02040503050406030204" pitchFamily="18" charset="0"/>
                                    <a:ea typeface="Calibri" panose="020F0502020204030204" pitchFamily="34" charset="0"/>
                                    <a:cs typeface="Arial" panose="020B0604020202020204" pitchFamily="34" charset="0"/>
                                  </a:rPr>
                                  <m:t>𝑚</m:t>
                                </m:r>
                              </m:e>
                            </m:acc>
                          </m:e>
                          <m:sub>
                            <m:r>
                              <a:rPr lang="en-GB" sz="2400" i="1">
                                <a:effectLst/>
                                <a:latin typeface="Cambria Math" panose="02040503050406030204" pitchFamily="18" charset="0"/>
                                <a:ea typeface="Calibri" panose="020F0502020204030204" pitchFamily="34" charset="0"/>
                                <a:cs typeface="Arial" panose="020B0604020202020204" pitchFamily="34" charset="0"/>
                              </a:rPr>
                              <m:t>𝐶</m:t>
                            </m:r>
                          </m:sub>
                        </m:sSub>
                        <m:r>
                          <a:rPr lang="en-GB" sz="24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400" i="1">
                                <a:effectLst/>
                                <a:latin typeface="Cambria Math" panose="02040503050406030204" pitchFamily="18" charset="0"/>
                                <a:cs typeface="Arial" panose="020B0604020202020204" pitchFamily="34" charset="0"/>
                              </a:rPr>
                            </m:ctrlPr>
                          </m:sSubPr>
                          <m:e>
                            <m:r>
                              <a:rPr lang="en-GB" sz="2400" i="1">
                                <a:effectLst/>
                                <a:latin typeface="Cambria Math" panose="02040503050406030204" pitchFamily="18" charset="0"/>
                                <a:ea typeface="Calibri" panose="020F0502020204030204" pitchFamily="34" charset="0"/>
                                <a:cs typeface="Arial" panose="020B0604020202020204" pitchFamily="34" charset="0"/>
                              </a:rPr>
                              <m:t>𝑐</m:t>
                            </m:r>
                          </m:e>
                          <m:sub>
                            <m:r>
                              <a:rPr lang="en-GB" sz="2400" i="1">
                                <a:effectLst/>
                                <a:latin typeface="Cambria Math" panose="02040503050406030204" pitchFamily="18" charset="0"/>
                                <a:ea typeface="Calibri" panose="020F0502020204030204" pitchFamily="34" charset="0"/>
                                <a:cs typeface="Arial" panose="020B0604020202020204" pitchFamily="34" charset="0"/>
                              </a:rPr>
                              <m:t>𝑝</m:t>
                            </m:r>
                            <m:r>
                              <a:rPr lang="en-GB" sz="2400" i="1">
                                <a:effectLst/>
                                <a:latin typeface="Cambria Math" panose="02040503050406030204" pitchFamily="18" charset="0"/>
                                <a:ea typeface="Calibri" panose="020F0502020204030204" pitchFamily="34" charset="0"/>
                                <a:cs typeface="Arial" panose="020B0604020202020204" pitchFamily="34" charset="0"/>
                              </a:rPr>
                              <m:t>,</m:t>
                            </m:r>
                            <m:r>
                              <a:rPr lang="en-GB" sz="2400" i="1">
                                <a:effectLst/>
                                <a:latin typeface="Cambria Math" panose="02040503050406030204" pitchFamily="18" charset="0"/>
                                <a:ea typeface="Calibri" panose="020F0502020204030204" pitchFamily="34" charset="0"/>
                                <a:cs typeface="Arial" panose="020B0604020202020204" pitchFamily="34" charset="0"/>
                              </a:rPr>
                              <m:t>𝐶</m:t>
                            </m:r>
                          </m:sub>
                        </m:sSub>
                      </m:den>
                    </m:f>
                  </m:oMath>
                </a14:m>
                <a:r>
                  <a:rPr lang="en-GB" sz="2400" dirty="0">
                    <a:effectLst/>
                    <a:latin typeface="Arial" panose="020B0604020202020204" pitchFamily="34" charset="0"/>
                    <a:ea typeface="Times New Roman" panose="02020603050405020304" pitchFamily="18" charset="0"/>
                  </a:rPr>
                  <a:t> </a:t>
                </a:r>
                <a:endParaRPr lang="en-GB" sz="2400" dirty="0"/>
              </a:p>
            </p:txBody>
          </p:sp>
        </mc:Choice>
        <mc:Fallback xmlns="">
          <p:sp>
            <p:nvSpPr>
              <p:cNvPr id="3" name="Content Placeholder 2">
                <a:extLst>
                  <a:ext uri="{FF2B5EF4-FFF2-40B4-BE49-F238E27FC236}">
                    <a16:creationId xmlns:a16="http://schemas.microsoft.com/office/drawing/2014/main" id="{38081A97-22A3-4162-BD09-81D1DC7F0A9B}"/>
                  </a:ext>
                </a:extLst>
              </p:cNvPr>
              <p:cNvSpPr>
                <a:spLocks noGrp="1" noRot="1" noChangeAspect="1" noMove="1" noResize="1" noEditPoints="1" noAdjustHandles="1" noChangeArrowheads="1" noChangeShapeType="1" noTextEdit="1"/>
              </p:cNvSpPr>
              <p:nvPr>
                <p:ph idx="1"/>
              </p:nvPr>
            </p:nvSpPr>
            <p:spPr>
              <a:xfrm>
                <a:off x="302895" y="754381"/>
                <a:ext cx="11601450" cy="5835014"/>
              </a:xfrm>
              <a:blipFill>
                <a:blip r:embed="rId2"/>
                <a:stretch>
                  <a:fillRect l="-841" t="-104"/>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4" name="Title 1">
                <a:extLst>
                  <a:ext uri="{FF2B5EF4-FFF2-40B4-BE49-F238E27FC236}">
                    <a16:creationId xmlns:a16="http://schemas.microsoft.com/office/drawing/2014/main" id="{F5A92AF3-A7D5-4002-A85E-84418634A26C}"/>
                  </a:ext>
                </a:extLst>
              </p:cNvPr>
              <p:cNvSpPr>
                <a:spLocks noGrp="1"/>
              </p:cNvSpPr>
              <p:nvPr>
                <p:ph type="title"/>
              </p:nvPr>
            </p:nvSpPr>
            <p:spPr>
              <a:xfrm>
                <a:off x="838200" y="62231"/>
                <a:ext cx="10515600" cy="692150"/>
              </a:xfrm>
            </p:spPr>
            <p:txBody>
              <a:bodyPr>
                <a:normAutofit/>
              </a:bodyPr>
              <a:lstStyle/>
              <a:p>
                <a:pPr algn="ctr"/>
                <a:r>
                  <a:rPr lang="en-GB" sz="4000" dirty="0"/>
                  <a:t>Thermal Capacity ratios, </a:t>
                </a:r>
                <a14:m>
                  <m:oMath xmlns:m="http://schemas.openxmlformats.org/officeDocument/2006/math">
                    <m:sSub>
                      <m:sSubPr>
                        <m:ctrlPr>
                          <a:rPr lang="en-GB" sz="4000" i="1" smtClean="0">
                            <a:effectLst/>
                            <a:latin typeface="Cambria Math" panose="02040503050406030204" pitchFamily="18" charset="0"/>
                            <a:ea typeface="Times New Roman" panose="02020603050405020304" pitchFamily="18" charset="0"/>
                            <a:cs typeface="Arial" panose="020B0604020202020204" pitchFamily="34" charset="0"/>
                          </a:rPr>
                        </m:ctrlPr>
                      </m:sSubPr>
                      <m:e>
                        <m:r>
                          <a:rPr lang="en-GB" sz="4000" i="1">
                            <a:effectLst/>
                            <a:latin typeface="Cambria Math" panose="02040503050406030204" pitchFamily="18" charset="0"/>
                            <a:ea typeface="Times New Roman" panose="02020603050405020304" pitchFamily="18" charset="0"/>
                            <a:cs typeface="Arial" panose="020B0604020202020204" pitchFamily="34" charset="0"/>
                          </a:rPr>
                          <m:t>𝐶</m:t>
                        </m:r>
                      </m:e>
                      <m:sub>
                        <m:r>
                          <a:rPr lang="en-GB" sz="4000" i="1">
                            <a:effectLst/>
                            <a:latin typeface="Cambria Math" panose="02040503050406030204" pitchFamily="18" charset="0"/>
                            <a:ea typeface="Times New Roman" panose="02020603050405020304" pitchFamily="18" charset="0"/>
                            <a:cs typeface="Arial" panose="020B0604020202020204" pitchFamily="34" charset="0"/>
                          </a:rPr>
                          <m:t>𝑟</m:t>
                        </m:r>
                      </m:sub>
                    </m:sSub>
                  </m:oMath>
                </a14:m>
                <a:endParaRPr lang="en-GB" sz="4000" dirty="0"/>
              </a:p>
            </p:txBody>
          </p:sp>
        </mc:Choice>
        <mc:Fallback xmlns="">
          <p:sp>
            <p:nvSpPr>
              <p:cNvPr id="4" name="Title 1">
                <a:extLst>
                  <a:ext uri="{FF2B5EF4-FFF2-40B4-BE49-F238E27FC236}">
                    <a16:creationId xmlns:a16="http://schemas.microsoft.com/office/drawing/2014/main" id="{F5A92AF3-A7D5-4002-A85E-84418634A26C}"/>
                  </a:ext>
                </a:extLst>
              </p:cNvPr>
              <p:cNvSpPr>
                <a:spLocks noGrp="1" noRot="1" noChangeAspect="1" noMove="1" noResize="1" noEditPoints="1" noAdjustHandles="1" noChangeArrowheads="1" noChangeShapeType="1" noTextEdit="1"/>
              </p:cNvSpPr>
              <p:nvPr>
                <p:ph type="title"/>
              </p:nvPr>
            </p:nvSpPr>
            <p:spPr>
              <a:xfrm>
                <a:off x="838200" y="62231"/>
                <a:ext cx="10515600" cy="692150"/>
              </a:xfrm>
              <a:blipFill>
                <a:blip r:embed="rId3"/>
                <a:stretch>
                  <a:fillRect t="-21053" b="-33333"/>
                </a:stretch>
              </a:blipFill>
            </p:spPr>
            <p:txBody>
              <a:bodyPr/>
              <a:lstStyle/>
              <a:p>
                <a:r>
                  <a:rPr lang="en-GB">
                    <a:noFill/>
                  </a:rPr>
                  <a:t> </a:t>
                </a:r>
              </a:p>
            </p:txBody>
          </p:sp>
        </mc:Fallback>
      </mc:AlternateContent>
    </p:spTree>
    <p:extLst>
      <p:ext uri="{BB962C8B-B14F-4D97-AF65-F5344CB8AC3E}">
        <p14:creationId xmlns:p14="http://schemas.microsoft.com/office/powerpoint/2010/main" val="33996101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B3377-773C-42A8-9C1A-33E63108CEEE}"/>
              </a:ext>
            </a:extLst>
          </p:cNvPr>
          <p:cNvSpPr>
            <a:spLocks noGrp="1"/>
          </p:cNvSpPr>
          <p:nvPr>
            <p:ph type="title"/>
          </p:nvPr>
        </p:nvSpPr>
        <p:spPr>
          <a:xfrm>
            <a:off x="838200" y="119380"/>
            <a:ext cx="10515600" cy="772160"/>
          </a:xfrm>
        </p:spPr>
        <p:txBody>
          <a:bodyPr>
            <a:normAutofit/>
          </a:bodyPr>
          <a:lstStyle/>
          <a:p>
            <a:pPr algn="ctr"/>
            <a:r>
              <a:rPr lang="en-GB" sz="4000" dirty="0">
                <a:effectLst/>
                <a:ea typeface="Calibri" panose="020F0502020204030204" pitchFamily="34" charset="0"/>
                <a:cs typeface="Times New Roman" panose="02020603050405020304" pitchFamily="18" charset="0"/>
              </a:rPr>
              <a:t>Effectiveness – ε</a:t>
            </a:r>
            <a:endParaRPr lang="en-GB" sz="4000"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9D7FB45C-81C9-41AA-866A-DB52B52FEB05}"/>
                  </a:ext>
                </a:extLst>
              </p:cNvPr>
              <p:cNvSpPr>
                <a:spLocks noGrp="1"/>
              </p:cNvSpPr>
              <p:nvPr>
                <p:ph idx="1"/>
              </p:nvPr>
            </p:nvSpPr>
            <p:spPr>
              <a:xfrm>
                <a:off x="398145" y="1074420"/>
                <a:ext cx="11395710" cy="5606415"/>
              </a:xfrm>
            </p:spPr>
            <p:txBody>
              <a:bodyPr>
                <a:normAutofit/>
              </a:bodyPr>
              <a:lstStyle/>
              <a:p>
                <a:pPr marL="0" indent="0">
                  <a:lnSpc>
                    <a:spcPct val="115000"/>
                  </a:lnSpc>
                  <a:spcAft>
                    <a:spcPts val="1000"/>
                  </a:spcAft>
                  <a:buNone/>
                </a:pPr>
                <a:r>
                  <a:rPr lang="en-GB" sz="2400" dirty="0">
                    <a:effectLst/>
                    <a:latin typeface="Arial" panose="020B0604020202020204" pitchFamily="34" charset="0"/>
                    <a:ea typeface="Calibri" panose="020F0502020204030204" pitchFamily="34" charset="0"/>
                    <a:cs typeface="Times New Roman" panose="02020603050405020304" pitchFamily="18" charset="0"/>
                  </a:rPr>
                  <a:t>Effectiveness is a parameter used to judge the </a:t>
                </a:r>
                <a:r>
                  <a:rPr lang="en-GB" sz="2400" i="1" dirty="0">
                    <a:effectLst/>
                    <a:latin typeface="Arial" panose="020B0604020202020204" pitchFamily="34" charset="0"/>
                    <a:ea typeface="Calibri" panose="020F0502020204030204" pitchFamily="34" charset="0"/>
                    <a:cs typeface="Times New Roman" panose="02020603050405020304" pitchFamily="18" charset="0"/>
                  </a:rPr>
                  <a:t>performance</a:t>
                </a:r>
                <a:r>
                  <a:rPr lang="en-GB" sz="2400" dirty="0">
                    <a:effectLst/>
                    <a:latin typeface="Arial" panose="020B0604020202020204" pitchFamily="34" charset="0"/>
                    <a:ea typeface="Calibri" panose="020F0502020204030204" pitchFamily="34" charset="0"/>
                    <a:cs typeface="Times New Roman" panose="02020603050405020304" pitchFamily="18" charset="0"/>
                  </a:rPr>
                  <a:t> of heat exchangers.  It is the ratio of the </a:t>
                </a:r>
                <a:r>
                  <a:rPr lang="en-GB" sz="2400" i="1" dirty="0">
                    <a:effectLst/>
                    <a:latin typeface="Arial" panose="020B0604020202020204" pitchFamily="34" charset="0"/>
                    <a:ea typeface="Calibri" panose="020F0502020204030204" pitchFamily="34" charset="0"/>
                    <a:cs typeface="Times New Roman" panose="02020603050405020304" pitchFamily="18" charset="0"/>
                  </a:rPr>
                  <a:t>energy actually transferred </a:t>
                </a:r>
                <a:r>
                  <a:rPr lang="en-GB" sz="2400" dirty="0">
                    <a:effectLst/>
                    <a:latin typeface="Arial" panose="020B0604020202020204" pitchFamily="34" charset="0"/>
                    <a:ea typeface="Calibri" panose="020F0502020204030204" pitchFamily="34" charset="0"/>
                    <a:cs typeface="Times New Roman" panose="02020603050405020304" pitchFamily="18" charset="0"/>
                  </a:rPr>
                  <a:t>across the heat exchanger’s interface, </a:t>
                </a:r>
                <a:r>
                  <a:rPr lang="en-GB" sz="2400" i="1" dirty="0">
                    <a:effectLst/>
                    <a:latin typeface="Arial" panose="020B0604020202020204" pitchFamily="34" charset="0"/>
                    <a:ea typeface="Calibri" panose="020F0502020204030204" pitchFamily="34" charset="0"/>
                    <a:cs typeface="Times New Roman" panose="02020603050405020304" pitchFamily="18" charset="0"/>
                  </a:rPr>
                  <a:t>compared to a theoretically maximum possible </a:t>
                </a:r>
                <a:r>
                  <a:rPr lang="en-GB" sz="2400" dirty="0">
                    <a:effectLst/>
                    <a:latin typeface="Arial" panose="020B0604020202020204" pitchFamily="34" charset="0"/>
                    <a:ea typeface="Calibri" panose="020F0502020204030204" pitchFamily="34" charset="0"/>
                    <a:cs typeface="Times New Roman" panose="02020603050405020304" pitchFamily="18" charset="0"/>
                  </a:rPr>
                  <a:t>heat transfer across the interface.  The definition depends on the relative thermal capacities of the streams (which can be eliminated with </a:t>
                </a:r>
                <a14:m>
                  <m:oMath xmlns:m="http://schemas.openxmlformats.org/officeDocument/2006/math">
                    <m:f>
                      <m:fPr>
                        <m:type m:val="skw"/>
                        <m:ctrlPr>
                          <a:rPr lang="en-GB" sz="2400" i="1">
                            <a:effectLst/>
                            <a:latin typeface="Cambria Math" panose="02040503050406030204" pitchFamily="18" charset="0"/>
                            <a:ea typeface="Calibri" panose="020F0502020204030204" pitchFamily="34" charset="0"/>
                            <a:cs typeface="Arial" panose="020B0604020202020204" pitchFamily="34" charset="0"/>
                          </a:rPr>
                        </m:ctrlPr>
                      </m:fPr>
                      <m:num>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r>
                              <a:rPr lang="en-GB" sz="2400" i="1">
                                <a:effectLst/>
                                <a:latin typeface="Cambria Math" panose="02040503050406030204" pitchFamily="18" charset="0"/>
                                <a:ea typeface="Calibri" panose="020F0502020204030204" pitchFamily="34" charset="0"/>
                                <a:cs typeface="Arial" panose="020B0604020202020204" pitchFamily="34" charset="0"/>
                              </a:rPr>
                              <m:t>𝐶</m:t>
                            </m:r>
                          </m:e>
                          <m:sub>
                            <m:r>
                              <a:rPr lang="en-GB" sz="2400" i="1">
                                <a:effectLst/>
                                <a:latin typeface="Cambria Math" panose="02040503050406030204" pitchFamily="18" charset="0"/>
                                <a:ea typeface="Calibri" panose="020F0502020204030204" pitchFamily="34" charset="0"/>
                                <a:cs typeface="Arial" panose="020B0604020202020204" pitchFamily="34" charset="0"/>
                              </a:rPr>
                              <m:t>𝑚𝑖𝑛</m:t>
                            </m:r>
                          </m:sub>
                        </m:sSub>
                      </m:num>
                      <m:den>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r>
                              <a:rPr lang="en-GB" sz="2400" i="1">
                                <a:effectLst/>
                                <a:latin typeface="Cambria Math" panose="02040503050406030204" pitchFamily="18" charset="0"/>
                                <a:ea typeface="Calibri" panose="020F0502020204030204" pitchFamily="34" charset="0"/>
                                <a:cs typeface="Arial" panose="020B0604020202020204" pitchFamily="34" charset="0"/>
                              </a:rPr>
                              <m:t>𝐶</m:t>
                            </m:r>
                          </m:e>
                          <m:sub>
                            <m:r>
                              <a:rPr lang="en-GB" sz="2400" i="1">
                                <a:effectLst/>
                                <a:latin typeface="Cambria Math" panose="02040503050406030204" pitchFamily="18" charset="0"/>
                                <a:ea typeface="Calibri" panose="020F0502020204030204" pitchFamily="34" charset="0"/>
                                <a:cs typeface="Arial" panose="020B0604020202020204" pitchFamily="34" charset="0"/>
                              </a:rPr>
                              <m:t>𝑚𝑎𝑥</m:t>
                            </m:r>
                          </m:sub>
                        </m:sSub>
                      </m:den>
                    </m:f>
                    <m:r>
                      <a:rPr lang="en-GB" sz="24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r>
                          <a:rPr lang="en-GB" sz="2400" i="1">
                            <a:effectLst/>
                            <a:latin typeface="Cambria Math" panose="02040503050406030204" pitchFamily="18" charset="0"/>
                            <a:ea typeface="Calibri" panose="020F0502020204030204" pitchFamily="34" charset="0"/>
                            <a:cs typeface="Arial" panose="020B0604020202020204" pitchFamily="34" charset="0"/>
                          </a:rPr>
                          <m:t>𝐶</m:t>
                        </m:r>
                      </m:e>
                      <m:sub>
                        <m:r>
                          <a:rPr lang="en-GB" sz="2400" i="1">
                            <a:effectLst/>
                            <a:latin typeface="Cambria Math" panose="02040503050406030204" pitchFamily="18" charset="0"/>
                            <a:ea typeface="Calibri" panose="020F0502020204030204" pitchFamily="34" charset="0"/>
                            <a:cs typeface="Arial" panose="020B0604020202020204" pitchFamily="34" charset="0"/>
                          </a:rPr>
                          <m:t>𝑟</m:t>
                        </m:r>
                      </m:sub>
                    </m:sSub>
                  </m:oMath>
                </a14:m>
                <a:r>
                  <a:rPr lang="en-GB" sz="2400" dirty="0">
                    <a:effectLst/>
                    <a:latin typeface="Arial" panose="020B0604020202020204" pitchFamily="34" charset="0"/>
                    <a:ea typeface="Times New Roman" panose="02020603050405020304" pitchFamily="18" charset="0"/>
                    <a:cs typeface="Times New Roman" panose="02020603050405020304" pitchFamily="18" charset="0"/>
                  </a:rPr>
                  <a: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Effectiveness, ε is expressed as:		</a:t>
                </a:r>
                <a14:m>
                  <m:oMath xmlns:m="http://schemas.openxmlformats.org/officeDocument/2006/math">
                    <m:r>
                      <a:rPr lang="en-GB" sz="2400" i="1">
                        <a:effectLst/>
                        <a:latin typeface="Cambria Math" panose="02040503050406030204" pitchFamily="18" charset="0"/>
                        <a:ea typeface="Times New Roman" panose="02020603050405020304" pitchFamily="18" charset="0"/>
                        <a:cs typeface="Arial" panose="020B0604020202020204" pitchFamily="34" charset="0"/>
                      </a:rPr>
                      <m:t>𝜀</m:t>
                    </m:r>
                    <m:r>
                      <a:rPr lang="en-GB" sz="2400" i="1">
                        <a:effectLst/>
                        <a:latin typeface="Cambria Math" panose="02040503050406030204" pitchFamily="18" charset="0"/>
                        <a:ea typeface="Times New Roman" panose="02020603050405020304" pitchFamily="18" charset="0"/>
                        <a:cs typeface="Arial" panose="020B0604020202020204" pitchFamily="34" charset="0"/>
                      </a:rPr>
                      <m:t>= </m:t>
                    </m:r>
                    <m:f>
                      <m:fPr>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fPr>
                      <m:num>
                        <m:sSub>
                          <m:sSubPr>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sSubPr>
                          <m:e>
                            <m:acc>
                              <m:accPr>
                                <m:chr m:val="̇"/>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accPr>
                              <m:e>
                                <m:r>
                                  <a:rPr lang="en-GB" sz="2400" i="1">
                                    <a:effectLst/>
                                    <a:latin typeface="Cambria Math" panose="02040503050406030204" pitchFamily="18" charset="0"/>
                                    <a:ea typeface="Times New Roman" panose="02020603050405020304" pitchFamily="18" charset="0"/>
                                    <a:cs typeface="Arial" panose="020B0604020202020204" pitchFamily="34" charset="0"/>
                                  </a:rPr>
                                  <m:t>𝑄</m:t>
                                </m:r>
                              </m:e>
                            </m:acc>
                          </m:e>
                          <m:sub>
                            <m:r>
                              <a:rPr lang="en-GB" sz="2400" i="1">
                                <a:effectLst/>
                                <a:latin typeface="Cambria Math" panose="02040503050406030204" pitchFamily="18" charset="0"/>
                                <a:ea typeface="Times New Roman" panose="02020603050405020304" pitchFamily="18" charset="0"/>
                                <a:cs typeface="Arial" panose="020B0604020202020204" pitchFamily="34" charset="0"/>
                              </a:rPr>
                              <m:t>𝑎𝑐𝑡</m:t>
                            </m:r>
                          </m:sub>
                        </m:sSub>
                      </m:num>
                      <m:den>
                        <m:sSub>
                          <m:sSubPr>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sSubPr>
                          <m:e>
                            <m:acc>
                              <m:accPr>
                                <m:chr m:val="̇"/>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accPr>
                              <m:e>
                                <m:r>
                                  <a:rPr lang="en-GB" sz="2400" i="1">
                                    <a:effectLst/>
                                    <a:latin typeface="Cambria Math" panose="02040503050406030204" pitchFamily="18" charset="0"/>
                                    <a:ea typeface="Times New Roman" panose="02020603050405020304" pitchFamily="18" charset="0"/>
                                    <a:cs typeface="Arial" panose="020B0604020202020204" pitchFamily="34" charset="0"/>
                                  </a:rPr>
                                  <m:t>𝑄</m:t>
                                </m:r>
                              </m:e>
                            </m:acc>
                          </m:e>
                          <m:sub>
                            <m:r>
                              <a:rPr lang="en-GB" sz="2400" i="1">
                                <a:effectLst/>
                                <a:latin typeface="Cambria Math" panose="02040503050406030204" pitchFamily="18" charset="0"/>
                                <a:ea typeface="Times New Roman" panose="02020603050405020304" pitchFamily="18" charset="0"/>
                                <a:cs typeface="Arial" panose="020B0604020202020204" pitchFamily="34" charset="0"/>
                              </a:rPr>
                              <m:t>𝑚𝑎𝑥</m:t>
                            </m:r>
                          </m:sub>
                        </m:sSub>
                      </m:den>
                    </m:f>
                  </m:oMath>
                </a14:m>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400" dirty="0">
                    <a:effectLst/>
                    <a:latin typeface="Arial" panose="020B0604020202020204" pitchFamily="34" charset="0"/>
                    <a:ea typeface="Calibri" panose="020F0502020204030204" pitchFamily="34" charset="0"/>
                    <a:cs typeface="Times New Roman" panose="02020603050405020304" pitchFamily="18" charset="0"/>
                  </a:rPr>
                  <a:t>where </a:t>
                </a:r>
                <a14:m>
                  <m:oMath xmlns:m="http://schemas.openxmlformats.org/officeDocument/2006/math">
                    <m:sSub>
                      <m:sSubPr>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sSubPr>
                      <m:e>
                        <m:acc>
                          <m:accPr>
                            <m:chr m:val="̇"/>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accPr>
                          <m:e>
                            <m:r>
                              <a:rPr lang="en-GB" sz="2400" i="1">
                                <a:effectLst/>
                                <a:latin typeface="Cambria Math" panose="02040503050406030204" pitchFamily="18" charset="0"/>
                                <a:ea typeface="Times New Roman" panose="02020603050405020304" pitchFamily="18" charset="0"/>
                                <a:cs typeface="Arial" panose="020B0604020202020204" pitchFamily="34" charset="0"/>
                              </a:rPr>
                              <m:t>𝑄</m:t>
                            </m:r>
                          </m:e>
                        </m:acc>
                      </m:e>
                      <m:sub>
                        <m:r>
                          <a:rPr lang="en-GB" sz="2400" i="1">
                            <a:effectLst/>
                            <a:latin typeface="Cambria Math" panose="02040503050406030204" pitchFamily="18" charset="0"/>
                            <a:ea typeface="Times New Roman" panose="02020603050405020304" pitchFamily="18" charset="0"/>
                            <a:cs typeface="Arial" panose="020B0604020202020204" pitchFamily="34" charset="0"/>
                          </a:rPr>
                          <m:t>𝑎𝑐𝑡</m:t>
                        </m:r>
                      </m:sub>
                    </m:sSub>
                  </m:oMath>
                </a14:m>
                <a:r>
                  <a:rPr lang="en-GB" sz="2400" dirty="0">
                    <a:effectLst/>
                    <a:latin typeface="Arial" panose="020B0604020202020204" pitchFamily="34" charset="0"/>
                    <a:ea typeface="Times New Roman" panose="02020603050405020304" pitchFamily="18" charset="0"/>
                    <a:cs typeface="Times New Roman" panose="02020603050405020304" pitchFamily="18" charset="0"/>
                  </a:rPr>
                  <a:t> is the actual heat transfer across the interface and </a:t>
                </a:r>
                <a14:m>
                  <m:oMath xmlns:m="http://schemas.openxmlformats.org/officeDocument/2006/math">
                    <m:sSub>
                      <m:sSubPr>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sSubPr>
                      <m:e>
                        <m:acc>
                          <m:accPr>
                            <m:chr m:val="̇"/>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accPr>
                          <m:e>
                            <m:r>
                              <a:rPr lang="en-GB" sz="2400" i="1">
                                <a:effectLst/>
                                <a:latin typeface="Cambria Math" panose="02040503050406030204" pitchFamily="18" charset="0"/>
                                <a:ea typeface="Times New Roman" panose="02020603050405020304" pitchFamily="18" charset="0"/>
                                <a:cs typeface="Arial" panose="020B0604020202020204" pitchFamily="34" charset="0"/>
                              </a:rPr>
                              <m:t>𝑄</m:t>
                            </m:r>
                          </m:e>
                        </m:acc>
                      </m:e>
                      <m:sub>
                        <m:r>
                          <a:rPr lang="en-GB" sz="2400" i="1">
                            <a:effectLst/>
                            <a:latin typeface="Cambria Math" panose="02040503050406030204" pitchFamily="18" charset="0"/>
                            <a:ea typeface="Times New Roman" panose="02020603050405020304" pitchFamily="18" charset="0"/>
                            <a:cs typeface="Arial" panose="020B0604020202020204" pitchFamily="34" charset="0"/>
                          </a:rPr>
                          <m:t>𝑚𝑎𝑥</m:t>
                        </m:r>
                      </m:sub>
                    </m:sSub>
                  </m:oMath>
                </a14:m>
                <a:r>
                  <a:rPr lang="en-GB" sz="2400" dirty="0">
                    <a:effectLst/>
                    <a:latin typeface="Arial" panose="020B0604020202020204" pitchFamily="34" charset="0"/>
                    <a:ea typeface="Times New Roman" panose="02020603050405020304" pitchFamily="18" charset="0"/>
                    <a:cs typeface="Times New Roman" panose="02020603050405020304" pitchFamily="18" charset="0"/>
                  </a:rPr>
                  <a:t> is the maximum theoretical heat transfer possible.  As </a:t>
                </a:r>
                <a14:m>
                  <m:oMath xmlns:m="http://schemas.openxmlformats.org/officeDocument/2006/math">
                    <m:sSub>
                      <m:sSubPr>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sSubPr>
                      <m:e>
                        <m:acc>
                          <m:accPr>
                            <m:chr m:val="̇"/>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accPr>
                          <m:e>
                            <m:r>
                              <a:rPr lang="en-GB" sz="2400" i="1">
                                <a:effectLst/>
                                <a:latin typeface="Cambria Math" panose="02040503050406030204" pitchFamily="18" charset="0"/>
                                <a:ea typeface="Times New Roman" panose="02020603050405020304" pitchFamily="18" charset="0"/>
                                <a:cs typeface="Arial" panose="020B0604020202020204" pitchFamily="34" charset="0"/>
                              </a:rPr>
                              <m:t>𝑄</m:t>
                            </m:r>
                          </m:e>
                        </m:acc>
                      </m:e>
                      <m:sub>
                        <m:r>
                          <a:rPr lang="en-GB" sz="2400" i="1">
                            <a:effectLst/>
                            <a:latin typeface="Cambria Math" panose="02040503050406030204" pitchFamily="18" charset="0"/>
                            <a:ea typeface="Times New Roman" panose="02020603050405020304" pitchFamily="18" charset="0"/>
                            <a:cs typeface="Arial" panose="020B0604020202020204" pitchFamily="34" charset="0"/>
                          </a:rPr>
                          <m:t>𝑚𝑎𝑥</m:t>
                        </m:r>
                      </m:sub>
                    </m:sSub>
                  </m:oMath>
                </a14:m>
                <a:r>
                  <a:rPr lang="en-GB" sz="2400" dirty="0">
                    <a:effectLst/>
                    <a:latin typeface="Arial" panose="020B0604020202020204" pitchFamily="34" charset="0"/>
                    <a:ea typeface="Times New Roman" panose="02020603050405020304" pitchFamily="18" charset="0"/>
                    <a:cs typeface="Times New Roman" panose="02020603050405020304" pitchFamily="18" charset="0"/>
                  </a:rPr>
                  <a:t> is a theoretical maximum, then ε &lt; 1.</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mc:Choice>
        <mc:Fallback xmlns="">
          <p:sp>
            <p:nvSpPr>
              <p:cNvPr id="3" name="Content Placeholder 2">
                <a:extLst>
                  <a:ext uri="{FF2B5EF4-FFF2-40B4-BE49-F238E27FC236}">
                    <a16:creationId xmlns:a16="http://schemas.microsoft.com/office/drawing/2014/main" id="{9D7FB45C-81C9-41AA-866A-DB52B52FEB05}"/>
                  </a:ext>
                </a:extLst>
              </p:cNvPr>
              <p:cNvSpPr>
                <a:spLocks noGrp="1" noRot="1" noChangeAspect="1" noMove="1" noResize="1" noEditPoints="1" noAdjustHandles="1" noChangeArrowheads="1" noChangeShapeType="1" noTextEdit="1"/>
              </p:cNvSpPr>
              <p:nvPr>
                <p:ph idx="1"/>
              </p:nvPr>
            </p:nvSpPr>
            <p:spPr>
              <a:xfrm>
                <a:off x="398145" y="1074420"/>
                <a:ext cx="11395710" cy="5606415"/>
              </a:xfrm>
              <a:blipFill>
                <a:blip r:embed="rId2"/>
                <a:stretch>
                  <a:fillRect l="-802" t="-435" r="-1390"/>
                </a:stretch>
              </a:blipFill>
            </p:spPr>
            <p:txBody>
              <a:bodyPr/>
              <a:lstStyle/>
              <a:p>
                <a:r>
                  <a:rPr lang="en-GB">
                    <a:noFill/>
                  </a:rPr>
                  <a:t> </a:t>
                </a:r>
              </a:p>
            </p:txBody>
          </p:sp>
        </mc:Fallback>
      </mc:AlternateContent>
    </p:spTree>
    <p:extLst>
      <p:ext uri="{BB962C8B-B14F-4D97-AF65-F5344CB8AC3E}">
        <p14:creationId xmlns:p14="http://schemas.microsoft.com/office/powerpoint/2010/main" val="4882440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1885F-D851-4EEC-A56A-8F6303D50FC3}"/>
              </a:ext>
            </a:extLst>
          </p:cNvPr>
          <p:cNvSpPr>
            <a:spLocks noGrp="1"/>
          </p:cNvSpPr>
          <p:nvPr>
            <p:ph type="title"/>
          </p:nvPr>
        </p:nvSpPr>
        <p:spPr>
          <a:xfrm>
            <a:off x="489585" y="0"/>
            <a:ext cx="11212830" cy="834390"/>
          </a:xfrm>
        </p:spPr>
        <p:txBody>
          <a:bodyPr>
            <a:normAutofit/>
          </a:bodyPr>
          <a:lstStyle/>
          <a:p>
            <a:pPr algn="ctr"/>
            <a:r>
              <a:rPr lang="en-GB" sz="4000" dirty="0">
                <a:effectLst/>
                <a:ea typeface="Times New Roman" panose="02020603050405020304" pitchFamily="18" charset="0"/>
                <a:cs typeface="Times New Roman" panose="02020603050405020304" pitchFamily="18" charset="0"/>
              </a:rPr>
              <a:t>Extremes of temperature &amp; maximum </a:t>
            </a:r>
            <a:r>
              <a:rPr lang="en-GB" sz="4000" dirty="0">
                <a:ea typeface="Times New Roman" panose="02020603050405020304" pitchFamily="18" charset="0"/>
                <a:cs typeface="Times New Roman" panose="02020603050405020304" pitchFamily="18" charset="0"/>
              </a:rPr>
              <a:t>h</a:t>
            </a:r>
            <a:r>
              <a:rPr lang="en-GB" sz="4000" dirty="0">
                <a:effectLst/>
                <a:ea typeface="Times New Roman" panose="02020603050405020304" pitchFamily="18" charset="0"/>
                <a:cs typeface="Times New Roman" panose="02020603050405020304" pitchFamily="18" charset="0"/>
              </a:rPr>
              <a:t>eat </a:t>
            </a:r>
            <a:r>
              <a:rPr lang="en-GB" sz="4000" dirty="0">
                <a:ea typeface="Times New Roman" panose="02020603050405020304" pitchFamily="18" charset="0"/>
                <a:cs typeface="Times New Roman" panose="02020603050405020304" pitchFamily="18" charset="0"/>
              </a:rPr>
              <a:t>t</a:t>
            </a:r>
            <a:r>
              <a:rPr lang="en-GB" sz="4000" dirty="0">
                <a:effectLst/>
                <a:ea typeface="Times New Roman" panose="02020603050405020304" pitchFamily="18" charset="0"/>
                <a:cs typeface="Times New Roman" panose="02020603050405020304" pitchFamily="18" charset="0"/>
              </a:rPr>
              <a:t>ransfer</a:t>
            </a:r>
            <a:endParaRPr lang="en-GB" sz="4000"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F03E42FE-C15B-4295-9FF0-22A74552F7E1}"/>
                  </a:ext>
                </a:extLst>
              </p:cNvPr>
              <p:cNvSpPr>
                <a:spLocks noGrp="1"/>
              </p:cNvSpPr>
              <p:nvPr>
                <p:ph idx="1"/>
              </p:nvPr>
            </p:nvSpPr>
            <p:spPr>
              <a:xfrm>
                <a:off x="262889" y="874396"/>
                <a:ext cx="11652885" cy="5680710"/>
              </a:xfrm>
            </p:spPr>
            <p:txBody>
              <a:bodyPr>
                <a:normAutofit/>
              </a:bodyPr>
              <a:lstStyle/>
              <a:p>
                <a:pPr marL="0" indent="0">
                  <a:buNone/>
                </a:pPr>
                <a:r>
                  <a:rPr lang="en-GB" sz="2100" dirty="0">
                    <a:latin typeface="Arial" panose="020B0604020202020204" pitchFamily="34" charset="0"/>
                    <a:ea typeface="Calibri" panose="020F0502020204030204" pitchFamily="34" charset="0"/>
                    <a:cs typeface="Times New Roman" panose="02020603050405020304" pitchFamily="18" charset="0"/>
                  </a:rPr>
                  <a:t>T</a:t>
                </a:r>
                <a:r>
                  <a:rPr lang="en-GB" sz="2100" dirty="0">
                    <a:effectLst/>
                    <a:latin typeface="Arial" panose="020B0604020202020204" pitchFamily="34" charset="0"/>
                    <a:ea typeface="Calibri" panose="020F0502020204030204" pitchFamily="34" charset="0"/>
                    <a:cs typeface="Times New Roman" panose="02020603050405020304" pitchFamily="18" charset="0"/>
                  </a:rPr>
                  <a:t>o determine actual heat transfer across the interface and hence effectiveness of the heat exchanger, value of the maximum theoretical heat transfer possible </a:t>
                </a:r>
                <a14:m>
                  <m:oMath xmlns:m="http://schemas.openxmlformats.org/officeDocument/2006/math">
                    <m:sSub>
                      <m:sSubPr>
                        <m:ctrlPr>
                          <a:rPr lang="en-GB" sz="2100" i="1">
                            <a:effectLst/>
                            <a:latin typeface="Cambria Math" panose="02040503050406030204" pitchFamily="18" charset="0"/>
                            <a:ea typeface="Times New Roman" panose="02020603050405020304" pitchFamily="18" charset="0"/>
                            <a:cs typeface="Arial" panose="020B0604020202020204" pitchFamily="34" charset="0"/>
                          </a:rPr>
                        </m:ctrlPr>
                      </m:sSubPr>
                      <m:e>
                        <m:acc>
                          <m:accPr>
                            <m:chr m:val="̇"/>
                            <m:ctrlPr>
                              <a:rPr lang="en-GB" sz="2100" i="1">
                                <a:effectLst/>
                                <a:latin typeface="Cambria Math" panose="02040503050406030204" pitchFamily="18" charset="0"/>
                                <a:ea typeface="Times New Roman" panose="02020603050405020304" pitchFamily="18" charset="0"/>
                                <a:cs typeface="Arial" panose="020B0604020202020204" pitchFamily="34" charset="0"/>
                              </a:rPr>
                            </m:ctrlPr>
                          </m:accPr>
                          <m:e>
                            <m:r>
                              <a:rPr lang="en-GB" sz="2100" i="1">
                                <a:effectLst/>
                                <a:latin typeface="Cambria Math" panose="02040503050406030204" pitchFamily="18" charset="0"/>
                                <a:ea typeface="Times New Roman" panose="02020603050405020304" pitchFamily="18" charset="0"/>
                                <a:cs typeface="Arial" panose="020B0604020202020204" pitchFamily="34" charset="0"/>
                              </a:rPr>
                              <m:t>𝑄</m:t>
                            </m:r>
                          </m:e>
                        </m:acc>
                      </m:e>
                      <m:sub>
                        <m:r>
                          <a:rPr lang="en-GB" sz="2100" i="1">
                            <a:effectLst/>
                            <a:latin typeface="Cambria Math" panose="02040503050406030204" pitchFamily="18" charset="0"/>
                            <a:ea typeface="Times New Roman" panose="02020603050405020304" pitchFamily="18" charset="0"/>
                            <a:cs typeface="Arial" panose="020B0604020202020204" pitchFamily="34" charset="0"/>
                          </a:rPr>
                          <m:t>𝑚𝑎𝑥</m:t>
                        </m:r>
                      </m:sub>
                    </m:sSub>
                  </m:oMath>
                </a14:m>
                <a:r>
                  <a:rPr lang="en-GB" sz="2100" dirty="0">
                    <a:effectLst/>
                    <a:latin typeface="Arial" panose="020B0604020202020204" pitchFamily="34" charset="0"/>
                    <a:ea typeface="Times New Roman" panose="02020603050405020304" pitchFamily="18" charset="0"/>
                    <a:cs typeface="Times New Roman" panose="02020603050405020304" pitchFamily="18" charset="0"/>
                  </a:rPr>
                  <a:t> must be determined.</a:t>
                </a:r>
              </a:p>
              <a:p>
                <a:pPr marL="0" indent="0">
                  <a:buNone/>
                </a:pPr>
                <a:r>
                  <a:rPr lang="en-GB" sz="2100" dirty="0">
                    <a:latin typeface="Arial" panose="020B0604020202020204" pitchFamily="34" charset="0"/>
                    <a:ea typeface="Times New Roman" panose="02020603050405020304" pitchFamily="18" charset="0"/>
                    <a:cs typeface="Times New Roman" panose="02020603050405020304" pitchFamily="18" charset="0"/>
                  </a:rPr>
                  <a:t>M</a:t>
                </a:r>
                <a:r>
                  <a:rPr lang="en-GB" sz="2100" dirty="0">
                    <a:effectLst/>
                    <a:latin typeface="Arial" panose="020B0604020202020204" pitchFamily="34" charset="0"/>
                    <a:ea typeface="Times New Roman" panose="02020603050405020304" pitchFamily="18" charset="0"/>
                    <a:cs typeface="Times New Roman" panose="02020603050405020304" pitchFamily="18" charset="0"/>
                  </a:rPr>
                  <a:t>aximum possible temperature difference that can be experienced in either stream is given as, </a:t>
                </a:r>
                <a14:m>
                  <m:oMath xmlns:m="http://schemas.openxmlformats.org/officeDocument/2006/math">
                    <m:sSub>
                      <m:sSubPr>
                        <m:ctrlPr>
                          <a:rPr lang="en-GB" sz="21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1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100" i="1">
                            <a:effectLst/>
                            <a:latin typeface="Cambria Math" panose="02040503050406030204" pitchFamily="18" charset="0"/>
                            <a:ea typeface="Times New Roman" panose="02020603050405020304" pitchFamily="18" charset="0"/>
                            <a:cs typeface="Arial" panose="020B0604020202020204" pitchFamily="34" charset="0"/>
                          </a:rPr>
                          <m:t>𝐻</m:t>
                        </m:r>
                        <m:r>
                          <a:rPr lang="en-GB" sz="2100" i="1">
                            <a:effectLst/>
                            <a:latin typeface="Cambria Math" panose="02040503050406030204" pitchFamily="18" charset="0"/>
                            <a:ea typeface="Times New Roman" panose="02020603050405020304" pitchFamily="18" charset="0"/>
                            <a:cs typeface="Arial" panose="020B0604020202020204" pitchFamily="34" charset="0"/>
                          </a:rPr>
                          <m:t>,</m:t>
                        </m:r>
                        <m:r>
                          <a:rPr lang="en-GB" sz="2100" i="1">
                            <a:effectLst/>
                            <a:latin typeface="Cambria Math" panose="02040503050406030204" pitchFamily="18" charset="0"/>
                            <a:ea typeface="Times New Roman" panose="02020603050405020304" pitchFamily="18" charset="0"/>
                            <a:cs typeface="Arial" panose="020B0604020202020204" pitchFamily="34" charset="0"/>
                          </a:rPr>
                          <m:t>𝑖𝑛</m:t>
                        </m:r>
                      </m:sub>
                    </m:sSub>
                    <m:r>
                      <a:rPr lang="en-GB" sz="21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1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1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100" i="1">
                            <a:effectLst/>
                            <a:latin typeface="Cambria Math" panose="02040503050406030204" pitchFamily="18" charset="0"/>
                            <a:ea typeface="Times New Roman" panose="02020603050405020304" pitchFamily="18" charset="0"/>
                            <a:cs typeface="Arial" panose="020B0604020202020204" pitchFamily="34" charset="0"/>
                          </a:rPr>
                          <m:t>𝐶</m:t>
                        </m:r>
                        <m:r>
                          <a:rPr lang="en-GB" sz="2100" i="1">
                            <a:effectLst/>
                            <a:latin typeface="Cambria Math" panose="02040503050406030204" pitchFamily="18" charset="0"/>
                            <a:ea typeface="Times New Roman" panose="02020603050405020304" pitchFamily="18" charset="0"/>
                            <a:cs typeface="Arial" panose="020B0604020202020204" pitchFamily="34" charset="0"/>
                          </a:rPr>
                          <m:t>.</m:t>
                        </m:r>
                        <m:r>
                          <a:rPr lang="en-GB" sz="2100" i="1">
                            <a:effectLst/>
                            <a:latin typeface="Cambria Math" panose="02040503050406030204" pitchFamily="18" charset="0"/>
                            <a:ea typeface="Times New Roman" panose="02020603050405020304" pitchFamily="18" charset="0"/>
                            <a:cs typeface="Arial" panose="020B0604020202020204" pitchFamily="34" charset="0"/>
                          </a:rPr>
                          <m:t>𝑖𝑛</m:t>
                        </m:r>
                      </m:sub>
                    </m:sSub>
                  </m:oMath>
                </a14:m>
                <a:r>
                  <a:rPr lang="en-GB" sz="2100" dirty="0">
                    <a:effectLst/>
                    <a:latin typeface="Arial" panose="020B0604020202020204" pitchFamily="34" charset="0"/>
                    <a:ea typeface="Times New Roman" panose="02020603050405020304" pitchFamily="18" charset="0"/>
                    <a:cs typeface="Times New Roman" panose="02020603050405020304" pitchFamily="18" charset="0"/>
                  </a:rPr>
                  <a:t>.  </a:t>
                </a:r>
              </a:p>
              <a:p>
                <a:pPr marL="0" indent="0">
                  <a:buNone/>
                </a:pPr>
                <a:r>
                  <a:rPr lang="en-GB" sz="2100" dirty="0">
                    <a:effectLst/>
                    <a:latin typeface="Arial" panose="020B0604020202020204" pitchFamily="34" charset="0"/>
                    <a:ea typeface="Times New Roman" panose="02020603050405020304" pitchFamily="18" charset="0"/>
                    <a:cs typeface="Times New Roman" panose="02020603050405020304" pitchFamily="18" charset="0"/>
                  </a:rPr>
                  <a:t>This can never be achieved </a:t>
                </a:r>
                <a:r>
                  <a:rPr lang="en-GB" sz="2100" dirty="0">
                    <a:latin typeface="Arial" panose="020B0604020202020204" pitchFamily="34" charset="0"/>
                    <a:ea typeface="Times New Roman" panose="02020603050405020304" pitchFamily="18" charset="0"/>
                    <a:cs typeface="Times New Roman" panose="02020603050405020304" pitchFamily="18" charset="0"/>
                  </a:rPr>
                  <a:t>in practice</a:t>
                </a:r>
                <a:r>
                  <a:rPr lang="en-GB" sz="2100" dirty="0">
                    <a:effectLst/>
                    <a:latin typeface="Arial" panose="020B0604020202020204" pitchFamily="34" charset="0"/>
                    <a:ea typeface="Times New Roman" panose="02020603050405020304" pitchFamily="18" charset="0"/>
                    <a:cs typeface="Times New Roman" panose="02020603050405020304" pitchFamily="18" charset="0"/>
                  </a:rPr>
                  <a:t>, because this would require a heat exchanger of infinite length, whereby the outlet temperature of either stream attained the inlet temperature of the other stream.  This hypothesis suggests heat transfer takes place with no temperature differential.</a:t>
                </a:r>
              </a:p>
              <a:p>
                <a:pPr marL="0" indent="0">
                  <a:buNone/>
                </a:pPr>
                <a:r>
                  <a:rPr lang="en-GB" sz="2100" dirty="0">
                    <a:latin typeface="Arial" panose="020B0604020202020204" pitchFamily="34" charset="0"/>
                    <a:ea typeface="Times New Roman" panose="02020603050405020304" pitchFamily="18" charset="0"/>
                    <a:cs typeface="Times New Roman" panose="02020603050405020304" pitchFamily="18" charset="0"/>
                  </a:rPr>
                  <a:t>Although not practical,</a:t>
                </a:r>
                <a:r>
                  <a:rPr lang="en-GB" sz="2100" dirty="0">
                    <a:effectLst/>
                    <a:latin typeface="Arial" panose="020B0604020202020204" pitchFamily="34" charset="0"/>
                    <a:ea typeface="Times New Roman" panose="02020603050405020304" pitchFamily="18" charset="0"/>
                    <a:cs typeface="Times New Roman" panose="02020603050405020304" pitchFamily="18" charset="0"/>
                  </a:rPr>
                  <a:t> it provides a theoretical maximum possible temperature difference that cannot be exceeded within the heat exchanger.</a:t>
                </a:r>
              </a:p>
              <a:p>
                <a:pPr marL="0" indent="0">
                  <a:buNone/>
                </a:pPr>
                <a:r>
                  <a:rPr lang="en-GB" sz="2100" dirty="0">
                    <a:effectLst/>
                    <a:latin typeface="Arial" panose="020B0604020202020204" pitchFamily="34" charset="0"/>
                    <a:ea typeface="Times New Roman" panose="02020603050405020304" pitchFamily="18" charset="0"/>
                    <a:cs typeface="Times New Roman" panose="02020603050405020304" pitchFamily="18" charset="0"/>
                  </a:rPr>
                  <a:t>If, however, this </a:t>
                </a:r>
                <a:r>
                  <a:rPr lang="en-GB" sz="2100" dirty="0">
                    <a:latin typeface="Arial" panose="020B0604020202020204" pitchFamily="34" charset="0"/>
                    <a:ea typeface="Times New Roman" panose="02020603050405020304" pitchFamily="18" charset="0"/>
                    <a:cs typeface="Times New Roman" panose="02020603050405020304" pitchFamily="18" charset="0"/>
                  </a:rPr>
                  <a:t>maximum possible temperature difference could be achieved i</a:t>
                </a:r>
                <a:r>
                  <a:rPr lang="en-GB" sz="2100" dirty="0">
                    <a:effectLst/>
                    <a:latin typeface="Arial" panose="020B0604020202020204" pitchFamily="34" charset="0"/>
                    <a:ea typeface="Times New Roman" panose="02020603050405020304" pitchFamily="18" charset="0"/>
                    <a:cs typeface="Times New Roman" panose="02020603050405020304" pitchFamily="18" charset="0"/>
                  </a:rPr>
                  <a:t>t would occur in the stream with the lowest heat capacity rate, i.e. the stream in which </a:t>
                </a:r>
                <a14:m>
                  <m:oMath xmlns:m="http://schemas.openxmlformats.org/officeDocument/2006/math">
                    <m:sSub>
                      <m:sSubPr>
                        <m:ctrlPr>
                          <a:rPr lang="en-GB" sz="2100" i="1">
                            <a:effectLst/>
                            <a:latin typeface="Cambria Math" panose="02040503050406030204" pitchFamily="18" charset="0"/>
                            <a:ea typeface="Calibri" panose="020F0502020204030204" pitchFamily="34" charset="0"/>
                            <a:cs typeface="Arial" panose="020B0604020202020204" pitchFamily="34" charset="0"/>
                          </a:rPr>
                        </m:ctrlPr>
                      </m:sSubPr>
                      <m:e>
                        <m:r>
                          <a:rPr lang="en-GB" sz="2100" i="1">
                            <a:effectLst/>
                            <a:latin typeface="Cambria Math" panose="02040503050406030204" pitchFamily="18" charset="0"/>
                            <a:ea typeface="Calibri" panose="020F0502020204030204" pitchFamily="34" charset="0"/>
                            <a:cs typeface="Arial" panose="020B0604020202020204" pitchFamily="34" charset="0"/>
                          </a:rPr>
                          <m:t>𝐶</m:t>
                        </m:r>
                      </m:e>
                      <m:sub>
                        <m:r>
                          <a:rPr lang="en-GB" sz="2100" i="1">
                            <a:effectLst/>
                            <a:latin typeface="Cambria Math" panose="02040503050406030204" pitchFamily="18" charset="0"/>
                            <a:ea typeface="Calibri" panose="020F0502020204030204" pitchFamily="34" charset="0"/>
                            <a:cs typeface="Arial" panose="020B0604020202020204" pitchFamily="34" charset="0"/>
                          </a:rPr>
                          <m:t>𝑚𝑖𝑛</m:t>
                        </m:r>
                      </m:sub>
                    </m:sSub>
                  </m:oMath>
                </a14:m>
                <a:r>
                  <a:rPr lang="en-GB" sz="2100" dirty="0">
                    <a:effectLst/>
                    <a:latin typeface="Arial" panose="020B0604020202020204" pitchFamily="34" charset="0"/>
                    <a:ea typeface="Times New Roman" panose="02020603050405020304" pitchFamily="18" charset="0"/>
                    <a:cs typeface="Times New Roman" panose="02020603050405020304" pitchFamily="18" charset="0"/>
                  </a:rPr>
                  <a:t> is found.  As the capacity rate is the ability to absorb energy while resisting temperature increase, the stream with the lowest capacity rate will have the highest change of temperature. </a:t>
                </a:r>
              </a:p>
              <a:p>
                <a:pPr marL="0" indent="0">
                  <a:lnSpc>
                    <a:spcPct val="115000"/>
                  </a:lnSpc>
                  <a:spcAft>
                    <a:spcPts val="1000"/>
                  </a:spcAft>
                  <a:buNone/>
                </a:pPr>
                <a:r>
                  <a:rPr lang="en-GB" sz="2100" dirty="0">
                    <a:effectLst/>
                    <a:latin typeface="Arial" panose="020B0604020202020204" pitchFamily="34" charset="0"/>
                    <a:ea typeface="Times New Roman" panose="02020603050405020304" pitchFamily="18" charset="0"/>
                    <a:cs typeface="Times New Roman" panose="02020603050405020304" pitchFamily="18" charset="0"/>
                  </a:rPr>
                  <a:t>Therefore, maximum possible achievable heat transfer through the interface can be given as:</a:t>
                </a:r>
                <a:endParaRPr lang="en-GB" sz="2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100" dirty="0">
                    <a:effectLst/>
                    <a:latin typeface="Arial" panose="020B0604020202020204" pitchFamily="34" charset="0"/>
                    <a:ea typeface="Times New Roman" panose="02020603050405020304" pitchFamily="18" charset="0"/>
                    <a:cs typeface="Times New Roman" panose="02020603050405020304" pitchFamily="18" charset="0"/>
                  </a:rPr>
                  <a:t>					</a:t>
                </a:r>
                <a14:m>
                  <m:oMath xmlns:m="http://schemas.openxmlformats.org/officeDocument/2006/math">
                    <m:sSub>
                      <m:sSubPr>
                        <m:ctrlPr>
                          <a:rPr lang="en-GB" sz="2100" i="1">
                            <a:effectLst/>
                            <a:latin typeface="Cambria Math" panose="02040503050406030204" pitchFamily="18" charset="0"/>
                            <a:ea typeface="Times New Roman" panose="02020603050405020304" pitchFamily="18" charset="0"/>
                            <a:cs typeface="Arial" panose="020B0604020202020204" pitchFamily="34" charset="0"/>
                          </a:rPr>
                        </m:ctrlPr>
                      </m:sSubPr>
                      <m:e>
                        <m:acc>
                          <m:accPr>
                            <m:chr m:val="̇"/>
                            <m:ctrlPr>
                              <a:rPr lang="en-GB" sz="2100" i="1">
                                <a:effectLst/>
                                <a:latin typeface="Cambria Math" panose="02040503050406030204" pitchFamily="18" charset="0"/>
                                <a:ea typeface="Times New Roman" panose="02020603050405020304" pitchFamily="18" charset="0"/>
                                <a:cs typeface="Arial" panose="020B0604020202020204" pitchFamily="34" charset="0"/>
                              </a:rPr>
                            </m:ctrlPr>
                          </m:accPr>
                          <m:e>
                            <m:r>
                              <a:rPr lang="en-GB" sz="2100" i="1">
                                <a:effectLst/>
                                <a:latin typeface="Cambria Math" panose="02040503050406030204" pitchFamily="18" charset="0"/>
                                <a:ea typeface="Times New Roman" panose="02020603050405020304" pitchFamily="18" charset="0"/>
                                <a:cs typeface="Arial" panose="020B0604020202020204" pitchFamily="34" charset="0"/>
                              </a:rPr>
                              <m:t>𝑄</m:t>
                            </m:r>
                          </m:e>
                        </m:acc>
                      </m:e>
                      <m:sub>
                        <m:r>
                          <a:rPr lang="en-GB" sz="2100" i="1">
                            <a:effectLst/>
                            <a:latin typeface="Cambria Math" panose="02040503050406030204" pitchFamily="18" charset="0"/>
                            <a:ea typeface="Times New Roman" panose="02020603050405020304" pitchFamily="18" charset="0"/>
                            <a:cs typeface="Arial" panose="020B0604020202020204" pitchFamily="34" charset="0"/>
                          </a:rPr>
                          <m:t>𝑚𝑎𝑥</m:t>
                        </m:r>
                      </m:sub>
                    </m:sSub>
                    <m:r>
                      <a:rPr lang="en-GB" sz="21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100" i="1">
                            <a:effectLst/>
                            <a:latin typeface="Cambria Math" panose="02040503050406030204" pitchFamily="18" charset="0"/>
                            <a:ea typeface="Calibri" panose="020F0502020204030204" pitchFamily="34" charset="0"/>
                            <a:cs typeface="Arial" panose="020B0604020202020204" pitchFamily="34" charset="0"/>
                          </a:rPr>
                        </m:ctrlPr>
                      </m:sSubPr>
                      <m:e>
                        <m:r>
                          <a:rPr lang="en-GB" sz="2100" i="1">
                            <a:effectLst/>
                            <a:latin typeface="Cambria Math" panose="02040503050406030204" pitchFamily="18" charset="0"/>
                            <a:ea typeface="Calibri" panose="020F0502020204030204" pitchFamily="34" charset="0"/>
                            <a:cs typeface="Arial" panose="020B0604020202020204" pitchFamily="34" charset="0"/>
                          </a:rPr>
                          <m:t>𝐶</m:t>
                        </m:r>
                      </m:e>
                      <m:sub>
                        <m:r>
                          <a:rPr lang="en-GB" sz="2100" i="1">
                            <a:effectLst/>
                            <a:latin typeface="Cambria Math" panose="02040503050406030204" pitchFamily="18" charset="0"/>
                            <a:ea typeface="Calibri" panose="020F0502020204030204" pitchFamily="34" charset="0"/>
                            <a:cs typeface="Arial" panose="020B0604020202020204" pitchFamily="34" charset="0"/>
                          </a:rPr>
                          <m:t>𝑚𝑖𝑛</m:t>
                        </m:r>
                      </m:sub>
                    </m:sSub>
                    <m:r>
                      <a:rPr lang="en-GB" sz="2100" i="1">
                        <a:effectLst/>
                        <a:latin typeface="Cambria Math" panose="02040503050406030204" pitchFamily="18" charset="0"/>
                        <a:ea typeface="Calibri" panose="020F0502020204030204" pitchFamily="34" charset="0"/>
                        <a:cs typeface="Arial" panose="020B0604020202020204" pitchFamily="34" charset="0"/>
                      </a:rPr>
                      <m:t>.(</m:t>
                    </m:r>
                    <m:sSub>
                      <m:sSubPr>
                        <m:ctrlPr>
                          <a:rPr lang="en-GB" sz="21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1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100" i="1">
                            <a:effectLst/>
                            <a:latin typeface="Cambria Math" panose="02040503050406030204" pitchFamily="18" charset="0"/>
                            <a:ea typeface="Times New Roman" panose="02020603050405020304" pitchFamily="18" charset="0"/>
                            <a:cs typeface="Arial" panose="020B0604020202020204" pitchFamily="34" charset="0"/>
                          </a:rPr>
                          <m:t>𝐻</m:t>
                        </m:r>
                        <m:r>
                          <a:rPr lang="en-GB" sz="2100" i="1">
                            <a:effectLst/>
                            <a:latin typeface="Cambria Math" panose="02040503050406030204" pitchFamily="18" charset="0"/>
                            <a:ea typeface="Times New Roman" panose="02020603050405020304" pitchFamily="18" charset="0"/>
                            <a:cs typeface="Arial" panose="020B0604020202020204" pitchFamily="34" charset="0"/>
                          </a:rPr>
                          <m:t>,</m:t>
                        </m:r>
                        <m:r>
                          <a:rPr lang="en-GB" sz="2100" i="1">
                            <a:effectLst/>
                            <a:latin typeface="Cambria Math" panose="02040503050406030204" pitchFamily="18" charset="0"/>
                            <a:ea typeface="Times New Roman" panose="02020603050405020304" pitchFamily="18" charset="0"/>
                            <a:cs typeface="Arial" panose="020B0604020202020204" pitchFamily="34" charset="0"/>
                          </a:rPr>
                          <m:t>𝑖𝑛</m:t>
                        </m:r>
                      </m:sub>
                    </m:sSub>
                    <m:r>
                      <a:rPr lang="en-GB" sz="21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1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1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100" i="1">
                            <a:effectLst/>
                            <a:latin typeface="Cambria Math" panose="02040503050406030204" pitchFamily="18" charset="0"/>
                            <a:ea typeface="Times New Roman" panose="02020603050405020304" pitchFamily="18" charset="0"/>
                            <a:cs typeface="Arial" panose="020B0604020202020204" pitchFamily="34" charset="0"/>
                          </a:rPr>
                          <m:t>𝐶</m:t>
                        </m:r>
                        <m:r>
                          <a:rPr lang="en-GB" sz="2100" i="1">
                            <a:effectLst/>
                            <a:latin typeface="Cambria Math" panose="02040503050406030204" pitchFamily="18" charset="0"/>
                            <a:ea typeface="Times New Roman" panose="02020603050405020304" pitchFamily="18" charset="0"/>
                            <a:cs typeface="Arial" panose="020B0604020202020204" pitchFamily="34" charset="0"/>
                          </a:rPr>
                          <m:t>.</m:t>
                        </m:r>
                        <m:r>
                          <a:rPr lang="en-GB" sz="2100" i="1">
                            <a:effectLst/>
                            <a:latin typeface="Cambria Math" panose="02040503050406030204" pitchFamily="18" charset="0"/>
                            <a:ea typeface="Times New Roman" panose="02020603050405020304" pitchFamily="18" charset="0"/>
                            <a:cs typeface="Arial" panose="020B0604020202020204" pitchFamily="34" charset="0"/>
                          </a:rPr>
                          <m:t>𝑖𝑛</m:t>
                        </m:r>
                      </m:sub>
                    </m:sSub>
                    <m:r>
                      <a:rPr lang="en-GB" sz="2100" i="1">
                        <a:effectLst/>
                        <a:latin typeface="Cambria Math" panose="02040503050406030204" pitchFamily="18" charset="0"/>
                        <a:ea typeface="Times New Roman" panose="02020603050405020304" pitchFamily="18" charset="0"/>
                        <a:cs typeface="Arial" panose="020B0604020202020204" pitchFamily="34" charset="0"/>
                      </a:rPr>
                      <m:t>)</m:t>
                    </m:r>
                  </m:oMath>
                </a14:m>
                <a:endParaRPr lang="en-GB" sz="2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100" dirty="0">
                  <a:effectLst/>
                  <a:latin typeface="Calibri" panose="020F0502020204030204" pitchFamily="34" charset="0"/>
                  <a:ea typeface="Calibri" panose="020F0502020204030204" pitchFamily="34" charset="0"/>
                  <a:cs typeface="Times New Roman" panose="02020603050405020304" pitchFamily="18" charset="0"/>
                </a:endParaRPr>
              </a:p>
            </p:txBody>
          </p:sp>
        </mc:Choice>
        <mc:Fallback xmlns="">
          <p:sp>
            <p:nvSpPr>
              <p:cNvPr id="3" name="Content Placeholder 2">
                <a:extLst>
                  <a:ext uri="{FF2B5EF4-FFF2-40B4-BE49-F238E27FC236}">
                    <a16:creationId xmlns:a16="http://schemas.microsoft.com/office/drawing/2014/main" id="{F03E42FE-C15B-4295-9FF0-22A74552F7E1}"/>
                  </a:ext>
                </a:extLst>
              </p:cNvPr>
              <p:cNvSpPr>
                <a:spLocks noGrp="1" noRot="1" noChangeAspect="1" noMove="1" noResize="1" noEditPoints="1" noAdjustHandles="1" noChangeArrowheads="1" noChangeShapeType="1" noTextEdit="1"/>
              </p:cNvSpPr>
              <p:nvPr>
                <p:ph idx="1"/>
              </p:nvPr>
            </p:nvSpPr>
            <p:spPr>
              <a:xfrm>
                <a:off x="262889" y="874396"/>
                <a:ext cx="11652885" cy="5680710"/>
              </a:xfrm>
              <a:blipFill>
                <a:blip r:embed="rId2"/>
                <a:stretch>
                  <a:fillRect l="-628" t="-1288" r="-994"/>
                </a:stretch>
              </a:blipFill>
            </p:spPr>
            <p:txBody>
              <a:bodyPr/>
              <a:lstStyle/>
              <a:p>
                <a:r>
                  <a:rPr lang="en-GB">
                    <a:noFill/>
                  </a:rPr>
                  <a:t> </a:t>
                </a:r>
              </a:p>
            </p:txBody>
          </p:sp>
        </mc:Fallback>
      </mc:AlternateContent>
    </p:spTree>
    <p:extLst>
      <p:ext uri="{BB962C8B-B14F-4D97-AF65-F5344CB8AC3E}">
        <p14:creationId xmlns:p14="http://schemas.microsoft.com/office/powerpoint/2010/main" val="12794665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9AC19-5995-4734-952E-C5541F5CDEED}"/>
              </a:ext>
            </a:extLst>
          </p:cNvPr>
          <p:cNvSpPr>
            <a:spLocks noGrp="1"/>
          </p:cNvSpPr>
          <p:nvPr>
            <p:ph type="title"/>
          </p:nvPr>
        </p:nvSpPr>
        <p:spPr>
          <a:xfrm>
            <a:off x="838200" y="0"/>
            <a:ext cx="10515600" cy="686435"/>
          </a:xfrm>
        </p:spPr>
        <p:txBody>
          <a:bodyPr>
            <a:normAutofit/>
          </a:bodyPr>
          <a:lstStyle/>
          <a:p>
            <a:pPr algn="ctr"/>
            <a:r>
              <a:rPr lang="en-GB" sz="4000" dirty="0">
                <a:effectLst/>
                <a:ea typeface="Times New Roman" panose="02020603050405020304" pitchFamily="18" charset="0"/>
                <a:cs typeface="Times New Roman" panose="02020603050405020304" pitchFamily="18" charset="0"/>
              </a:rPr>
              <a:t>Only inlet </a:t>
            </a:r>
            <a:r>
              <a:rPr lang="en-GB" sz="4000" dirty="0">
                <a:ea typeface="Times New Roman" panose="02020603050405020304" pitchFamily="18" charset="0"/>
                <a:cs typeface="Times New Roman" panose="02020603050405020304" pitchFamily="18" charset="0"/>
              </a:rPr>
              <a:t>t</a:t>
            </a:r>
            <a:r>
              <a:rPr lang="en-GB" sz="4000" dirty="0">
                <a:effectLst/>
                <a:ea typeface="Times New Roman" panose="02020603050405020304" pitchFamily="18" charset="0"/>
                <a:cs typeface="Times New Roman" panose="02020603050405020304" pitchFamily="18" charset="0"/>
              </a:rPr>
              <a:t>emperatures </a:t>
            </a:r>
            <a:r>
              <a:rPr lang="en-GB" sz="4000" dirty="0">
                <a:ea typeface="Times New Roman" panose="02020603050405020304" pitchFamily="18" charset="0"/>
                <a:cs typeface="Times New Roman" panose="02020603050405020304" pitchFamily="18" charset="0"/>
              </a:rPr>
              <a:t>k</a:t>
            </a:r>
            <a:r>
              <a:rPr lang="en-GB" sz="4000" dirty="0">
                <a:effectLst/>
                <a:ea typeface="Times New Roman" panose="02020603050405020304" pitchFamily="18" charset="0"/>
                <a:cs typeface="Times New Roman" panose="02020603050405020304" pitchFamily="18" charset="0"/>
              </a:rPr>
              <a:t>nown</a:t>
            </a:r>
            <a:endParaRPr lang="en-GB" sz="4000"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57E334D5-FB8D-4667-9D06-9B09DEDA6B6F}"/>
                  </a:ext>
                </a:extLst>
              </p:cNvPr>
              <p:cNvSpPr>
                <a:spLocks noGrp="1"/>
              </p:cNvSpPr>
              <p:nvPr>
                <p:ph idx="1"/>
              </p:nvPr>
            </p:nvSpPr>
            <p:spPr>
              <a:xfrm>
                <a:off x="234315" y="686436"/>
                <a:ext cx="11652885" cy="6011544"/>
              </a:xfrm>
            </p:spPr>
            <p:txBody>
              <a:bodyPr>
                <a:normAutofit fontScale="92500" lnSpcReduction="20000"/>
              </a:bodyPr>
              <a:lstStyle/>
              <a:p>
                <a:pPr marL="0" indent="0">
                  <a:lnSpc>
                    <a:spcPct val="115000"/>
                  </a:lnSpc>
                  <a:spcAft>
                    <a:spcPts val="1000"/>
                  </a:spcAft>
                  <a:buNone/>
                </a:pPr>
                <a:r>
                  <a:rPr lang="en-GB" sz="2300" dirty="0">
                    <a:effectLst/>
                    <a:latin typeface="Arial" panose="020B0604020202020204" pitchFamily="34" charset="0"/>
                    <a:ea typeface="Times New Roman" panose="02020603050405020304" pitchFamily="18" charset="0"/>
                    <a:cs typeface="Times New Roman" panose="02020603050405020304" pitchFamily="18" charset="0"/>
                  </a:rPr>
                  <a:t>As just determined, </a:t>
                </a:r>
                <a:r>
                  <a:rPr lang="en-GB" sz="2300" i="1" dirty="0">
                    <a:effectLst/>
                    <a:latin typeface="Arial" panose="020B0604020202020204" pitchFamily="34" charset="0"/>
                    <a:ea typeface="Times New Roman" panose="02020603050405020304" pitchFamily="18" charset="0"/>
                    <a:cs typeface="Times New Roman" panose="02020603050405020304" pitchFamily="18" charset="0"/>
                  </a:rPr>
                  <a:t>maximum possible achievable heat transfer </a:t>
                </a:r>
                <a:r>
                  <a:rPr lang="en-GB" sz="2300" dirty="0">
                    <a:effectLst/>
                    <a:latin typeface="Arial" panose="020B0604020202020204" pitchFamily="34" charset="0"/>
                    <a:ea typeface="Times New Roman" panose="02020603050405020304" pitchFamily="18" charset="0"/>
                    <a:cs typeface="Times New Roman" panose="02020603050405020304" pitchFamily="18" charset="0"/>
                  </a:rPr>
                  <a:t>through the interface can be given as:</a:t>
                </a:r>
                <a:endParaRPr lang="en-GB" sz="23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14:m>
                  <m:oMathPara xmlns:m="http://schemas.openxmlformats.org/officeDocument/2006/math">
                    <m:oMathParaPr>
                      <m:jc m:val="centerGroup"/>
                    </m:oMathParaPr>
                    <m:oMath xmlns:m="http://schemas.openxmlformats.org/officeDocument/2006/math">
                      <m:sSub>
                        <m:sSubPr>
                          <m:ctrlPr>
                            <a:rPr lang="en-GB" sz="2300" i="1">
                              <a:effectLst/>
                              <a:latin typeface="Cambria Math" panose="02040503050406030204" pitchFamily="18" charset="0"/>
                              <a:ea typeface="Times New Roman" panose="02020603050405020304" pitchFamily="18" charset="0"/>
                              <a:cs typeface="Arial" panose="020B0604020202020204" pitchFamily="34" charset="0"/>
                            </a:rPr>
                          </m:ctrlPr>
                        </m:sSubPr>
                        <m:e>
                          <m:acc>
                            <m:accPr>
                              <m:chr m:val="̇"/>
                              <m:ctrlPr>
                                <a:rPr lang="en-GB" sz="2300" i="1">
                                  <a:effectLst/>
                                  <a:latin typeface="Cambria Math" panose="02040503050406030204" pitchFamily="18" charset="0"/>
                                  <a:ea typeface="Times New Roman" panose="02020603050405020304" pitchFamily="18" charset="0"/>
                                  <a:cs typeface="Arial" panose="020B0604020202020204" pitchFamily="34" charset="0"/>
                                </a:rPr>
                              </m:ctrlPr>
                            </m:accPr>
                            <m:e>
                              <m:r>
                                <a:rPr lang="en-GB" sz="2300" i="1">
                                  <a:effectLst/>
                                  <a:latin typeface="Cambria Math" panose="02040503050406030204" pitchFamily="18" charset="0"/>
                                  <a:ea typeface="Times New Roman" panose="02020603050405020304" pitchFamily="18" charset="0"/>
                                  <a:cs typeface="Arial" panose="020B0604020202020204" pitchFamily="34" charset="0"/>
                                </a:rPr>
                                <m:t>𝑄</m:t>
                              </m:r>
                            </m:e>
                          </m:acc>
                        </m:e>
                        <m:sub>
                          <m:r>
                            <a:rPr lang="en-GB" sz="2300" i="1">
                              <a:effectLst/>
                              <a:latin typeface="Cambria Math" panose="02040503050406030204" pitchFamily="18" charset="0"/>
                              <a:ea typeface="Times New Roman" panose="02020603050405020304" pitchFamily="18" charset="0"/>
                              <a:cs typeface="Arial" panose="020B0604020202020204" pitchFamily="34" charset="0"/>
                            </a:rPr>
                            <m:t>𝑚𝑎𝑥</m:t>
                          </m:r>
                        </m:sub>
                      </m:sSub>
                      <m:r>
                        <a:rPr lang="en-GB" sz="23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300" i="1">
                              <a:effectLst/>
                              <a:latin typeface="Cambria Math" panose="02040503050406030204" pitchFamily="18" charset="0"/>
                              <a:ea typeface="Calibri" panose="020F0502020204030204" pitchFamily="34" charset="0"/>
                              <a:cs typeface="Arial" panose="020B0604020202020204" pitchFamily="34" charset="0"/>
                            </a:rPr>
                          </m:ctrlPr>
                        </m:sSubPr>
                        <m:e>
                          <m:r>
                            <a:rPr lang="en-GB" sz="2300" i="1">
                              <a:effectLst/>
                              <a:latin typeface="Cambria Math" panose="02040503050406030204" pitchFamily="18" charset="0"/>
                              <a:ea typeface="Calibri" panose="020F0502020204030204" pitchFamily="34" charset="0"/>
                              <a:cs typeface="Arial" panose="020B0604020202020204" pitchFamily="34" charset="0"/>
                            </a:rPr>
                            <m:t>𝐶</m:t>
                          </m:r>
                        </m:e>
                        <m:sub>
                          <m:r>
                            <a:rPr lang="en-GB" sz="2300" i="1">
                              <a:effectLst/>
                              <a:latin typeface="Cambria Math" panose="02040503050406030204" pitchFamily="18" charset="0"/>
                              <a:ea typeface="Calibri" panose="020F0502020204030204" pitchFamily="34" charset="0"/>
                              <a:cs typeface="Arial" panose="020B0604020202020204" pitchFamily="34" charset="0"/>
                            </a:rPr>
                            <m:t>𝑚𝑖𝑛</m:t>
                          </m:r>
                        </m:sub>
                      </m:sSub>
                      <m:r>
                        <a:rPr lang="en-GB" sz="2300" i="1">
                          <a:effectLst/>
                          <a:latin typeface="Cambria Math" panose="02040503050406030204" pitchFamily="18" charset="0"/>
                          <a:ea typeface="Calibri" panose="020F0502020204030204" pitchFamily="34" charset="0"/>
                          <a:cs typeface="Arial" panose="020B0604020202020204" pitchFamily="34" charset="0"/>
                        </a:rPr>
                        <m:t>.(</m:t>
                      </m:r>
                      <m:sSub>
                        <m:sSubPr>
                          <m:ctrlPr>
                            <a:rPr lang="en-GB" sz="23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3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300" i="1">
                              <a:effectLst/>
                              <a:latin typeface="Cambria Math" panose="02040503050406030204" pitchFamily="18" charset="0"/>
                              <a:ea typeface="Times New Roman" panose="02020603050405020304" pitchFamily="18" charset="0"/>
                              <a:cs typeface="Arial" panose="020B0604020202020204" pitchFamily="34" charset="0"/>
                            </a:rPr>
                            <m:t>𝐻</m:t>
                          </m:r>
                          <m:r>
                            <a:rPr lang="en-GB" sz="2300" i="1">
                              <a:effectLst/>
                              <a:latin typeface="Cambria Math" panose="02040503050406030204" pitchFamily="18" charset="0"/>
                              <a:ea typeface="Times New Roman" panose="02020603050405020304" pitchFamily="18" charset="0"/>
                              <a:cs typeface="Arial" panose="020B0604020202020204" pitchFamily="34" charset="0"/>
                            </a:rPr>
                            <m:t>,</m:t>
                          </m:r>
                          <m:r>
                            <a:rPr lang="en-GB" sz="2300" i="1">
                              <a:effectLst/>
                              <a:latin typeface="Cambria Math" panose="02040503050406030204" pitchFamily="18" charset="0"/>
                              <a:ea typeface="Times New Roman" panose="02020603050405020304" pitchFamily="18" charset="0"/>
                              <a:cs typeface="Arial" panose="020B0604020202020204" pitchFamily="34" charset="0"/>
                            </a:rPr>
                            <m:t>𝑖𝑛</m:t>
                          </m:r>
                        </m:sub>
                      </m:sSub>
                      <m:r>
                        <a:rPr lang="en-GB" sz="23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3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3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300" i="1">
                              <a:effectLst/>
                              <a:latin typeface="Cambria Math" panose="02040503050406030204" pitchFamily="18" charset="0"/>
                              <a:ea typeface="Times New Roman" panose="02020603050405020304" pitchFamily="18" charset="0"/>
                              <a:cs typeface="Arial" panose="020B0604020202020204" pitchFamily="34" charset="0"/>
                            </a:rPr>
                            <m:t>𝐶</m:t>
                          </m:r>
                          <m:r>
                            <a:rPr lang="en-GB" sz="2300" i="1">
                              <a:effectLst/>
                              <a:latin typeface="Cambria Math" panose="02040503050406030204" pitchFamily="18" charset="0"/>
                              <a:ea typeface="Times New Roman" panose="02020603050405020304" pitchFamily="18" charset="0"/>
                              <a:cs typeface="Arial" panose="020B0604020202020204" pitchFamily="34" charset="0"/>
                            </a:rPr>
                            <m:t>.</m:t>
                          </m:r>
                          <m:r>
                            <a:rPr lang="en-GB" sz="2300" i="1">
                              <a:effectLst/>
                              <a:latin typeface="Cambria Math" panose="02040503050406030204" pitchFamily="18" charset="0"/>
                              <a:ea typeface="Times New Roman" panose="02020603050405020304" pitchFamily="18" charset="0"/>
                              <a:cs typeface="Arial" panose="020B0604020202020204" pitchFamily="34" charset="0"/>
                            </a:rPr>
                            <m:t>𝑖𝑛</m:t>
                          </m:r>
                        </m:sub>
                      </m:sSub>
                      <m:r>
                        <a:rPr lang="en-GB" sz="2300" i="1">
                          <a:effectLst/>
                          <a:latin typeface="Cambria Math" panose="02040503050406030204" pitchFamily="18" charset="0"/>
                          <a:ea typeface="Times New Roman" panose="02020603050405020304" pitchFamily="18" charset="0"/>
                          <a:cs typeface="Arial" panose="020B0604020202020204" pitchFamily="34" charset="0"/>
                        </a:rPr>
                        <m:t>)</m:t>
                      </m:r>
                    </m:oMath>
                  </m:oMathPara>
                </a14:m>
                <a:endParaRPr lang="en-GB" sz="23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300" dirty="0">
                    <a:latin typeface="Arial" panose="020B0604020202020204" pitchFamily="34" charset="0"/>
                    <a:ea typeface="Times New Roman" panose="02020603050405020304" pitchFamily="18" charset="0"/>
                    <a:cs typeface="Times New Roman" panose="02020603050405020304" pitchFamily="18" charset="0"/>
                  </a:rPr>
                  <a:t>T</a:t>
                </a:r>
                <a:r>
                  <a:rPr lang="en-GB" sz="2300" dirty="0">
                    <a:effectLst/>
                    <a:latin typeface="Arial" panose="020B0604020202020204" pitchFamily="34" charset="0"/>
                    <a:ea typeface="Times New Roman" panose="02020603050405020304" pitchFamily="18" charset="0"/>
                    <a:cs typeface="Times New Roman" panose="02020603050405020304" pitchFamily="18" charset="0"/>
                  </a:rPr>
                  <a:t>his definition is useful because it can be determined with known quantities of two inlet temperatures only, i.e. without unknown outlet temperatures – problem with LMTD.</a:t>
                </a:r>
              </a:p>
              <a:p>
                <a:pPr marL="0" indent="0">
                  <a:lnSpc>
                    <a:spcPct val="115000"/>
                  </a:lnSpc>
                  <a:spcAft>
                    <a:spcPts val="1000"/>
                  </a:spcAft>
                  <a:buNone/>
                </a:pPr>
                <a:r>
                  <a:rPr lang="en-GB" sz="2300" dirty="0">
                    <a:latin typeface="Arial" panose="020B0604020202020204" pitchFamily="34" charset="0"/>
                    <a:ea typeface="Times New Roman" panose="02020603050405020304" pitchFamily="18" charset="0"/>
                    <a:cs typeface="Times New Roman" panose="02020603050405020304" pitchFamily="18" charset="0"/>
                  </a:rPr>
                  <a:t>A</a:t>
                </a:r>
                <a:r>
                  <a:rPr lang="en-GB" sz="2300" dirty="0">
                    <a:effectLst/>
                    <a:latin typeface="Arial" panose="020B0604020202020204" pitchFamily="34" charset="0"/>
                    <a:ea typeface="Times New Roman" panose="02020603050405020304" pitchFamily="18" charset="0"/>
                    <a:cs typeface="Times New Roman" panose="02020603050405020304" pitchFamily="18" charset="0"/>
                  </a:rPr>
                  <a:t>ctual heat transfer rate through the interface can be found by considering a control volume around either hot or cold stream:</a:t>
                </a:r>
                <a:endParaRPr lang="en-GB" sz="23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300" dirty="0">
                    <a:effectLst/>
                    <a:latin typeface="Arial" panose="020B0604020202020204" pitchFamily="34" charset="0"/>
                    <a:ea typeface="Times New Roman" panose="02020603050405020304" pitchFamily="18" charset="0"/>
                    <a:cs typeface="Times New Roman" panose="02020603050405020304" pitchFamily="18" charset="0"/>
                  </a:rPr>
                  <a:t>	</a:t>
                </a:r>
                <a14:m>
                  <m:oMath xmlns:m="http://schemas.openxmlformats.org/officeDocument/2006/math">
                    <m:sSub>
                      <m:sSubPr>
                        <m:ctrlPr>
                          <a:rPr lang="en-GB" sz="2300" i="1">
                            <a:effectLst/>
                            <a:latin typeface="Cambria Math" panose="02040503050406030204" pitchFamily="18" charset="0"/>
                            <a:ea typeface="Times New Roman" panose="02020603050405020304" pitchFamily="18" charset="0"/>
                            <a:cs typeface="Arial" panose="020B0604020202020204" pitchFamily="34" charset="0"/>
                          </a:rPr>
                        </m:ctrlPr>
                      </m:sSubPr>
                      <m:e>
                        <m:acc>
                          <m:accPr>
                            <m:chr m:val="̇"/>
                            <m:ctrlPr>
                              <a:rPr lang="en-GB" sz="2300" i="1">
                                <a:effectLst/>
                                <a:latin typeface="Cambria Math" panose="02040503050406030204" pitchFamily="18" charset="0"/>
                                <a:ea typeface="Times New Roman" panose="02020603050405020304" pitchFamily="18" charset="0"/>
                                <a:cs typeface="Arial" panose="020B0604020202020204" pitchFamily="34" charset="0"/>
                              </a:rPr>
                            </m:ctrlPr>
                          </m:accPr>
                          <m:e>
                            <m:r>
                              <a:rPr lang="en-GB" sz="2300" i="1">
                                <a:effectLst/>
                                <a:latin typeface="Cambria Math" panose="02040503050406030204" pitchFamily="18" charset="0"/>
                                <a:ea typeface="Times New Roman" panose="02020603050405020304" pitchFamily="18" charset="0"/>
                                <a:cs typeface="Arial" panose="020B0604020202020204" pitchFamily="34" charset="0"/>
                              </a:rPr>
                              <m:t>𝑄</m:t>
                            </m:r>
                          </m:e>
                        </m:acc>
                      </m:e>
                      <m:sub>
                        <m:r>
                          <a:rPr lang="en-GB" sz="2300" i="1">
                            <a:effectLst/>
                            <a:latin typeface="Cambria Math" panose="02040503050406030204" pitchFamily="18" charset="0"/>
                            <a:ea typeface="Times New Roman" panose="02020603050405020304" pitchFamily="18" charset="0"/>
                            <a:cs typeface="Arial" panose="020B0604020202020204" pitchFamily="34" charset="0"/>
                          </a:rPr>
                          <m:t>𝑎𝑐𝑡</m:t>
                        </m:r>
                      </m:sub>
                    </m:sSub>
                    <m:r>
                      <a:rPr lang="en-GB" sz="23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300" i="1">
                            <a:effectLst/>
                            <a:latin typeface="Cambria Math" panose="02040503050406030204" pitchFamily="18" charset="0"/>
                            <a:ea typeface="Calibri" panose="020F0502020204030204" pitchFamily="34" charset="0"/>
                            <a:cs typeface="Arial" panose="020B0604020202020204" pitchFamily="34" charset="0"/>
                          </a:rPr>
                        </m:ctrlPr>
                      </m:sSubPr>
                      <m:e>
                        <m:acc>
                          <m:accPr>
                            <m:chr m:val="̇"/>
                            <m:ctrlPr>
                              <a:rPr lang="en-GB" sz="2300" i="1">
                                <a:effectLst/>
                                <a:latin typeface="Cambria Math" panose="02040503050406030204" pitchFamily="18" charset="0"/>
                                <a:ea typeface="Calibri" panose="020F0502020204030204" pitchFamily="34" charset="0"/>
                                <a:cs typeface="Arial" panose="020B0604020202020204" pitchFamily="34" charset="0"/>
                              </a:rPr>
                            </m:ctrlPr>
                          </m:accPr>
                          <m:e>
                            <m:r>
                              <a:rPr lang="en-GB" sz="2300" i="1">
                                <a:effectLst/>
                                <a:latin typeface="Cambria Math" panose="02040503050406030204" pitchFamily="18" charset="0"/>
                                <a:ea typeface="Calibri" panose="020F0502020204030204" pitchFamily="34" charset="0"/>
                                <a:cs typeface="Arial" panose="020B0604020202020204" pitchFamily="34" charset="0"/>
                              </a:rPr>
                              <m:t>𝑚</m:t>
                            </m:r>
                          </m:e>
                        </m:acc>
                      </m:e>
                      <m:sub>
                        <m:r>
                          <a:rPr lang="en-GB" sz="2300" i="1">
                            <a:effectLst/>
                            <a:latin typeface="Cambria Math" panose="02040503050406030204" pitchFamily="18" charset="0"/>
                            <a:ea typeface="Calibri" panose="020F0502020204030204" pitchFamily="34" charset="0"/>
                            <a:cs typeface="Arial" panose="020B0604020202020204" pitchFamily="34" charset="0"/>
                          </a:rPr>
                          <m:t>𝐻</m:t>
                        </m:r>
                      </m:sub>
                    </m:sSub>
                    <m:r>
                      <a:rPr lang="en-GB" sz="23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300" i="1">
                            <a:effectLst/>
                            <a:latin typeface="Cambria Math" panose="02040503050406030204" pitchFamily="18" charset="0"/>
                            <a:ea typeface="Calibri" panose="020F0502020204030204" pitchFamily="34" charset="0"/>
                            <a:cs typeface="Arial" panose="020B0604020202020204" pitchFamily="34" charset="0"/>
                          </a:rPr>
                        </m:ctrlPr>
                      </m:sSubPr>
                      <m:e>
                        <m:r>
                          <a:rPr lang="en-GB" sz="2300" i="1">
                            <a:effectLst/>
                            <a:latin typeface="Cambria Math" panose="02040503050406030204" pitchFamily="18" charset="0"/>
                            <a:ea typeface="Calibri" panose="020F0502020204030204" pitchFamily="34" charset="0"/>
                            <a:cs typeface="Arial" panose="020B0604020202020204" pitchFamily="34" charset="0"/>
                          </a:rPr>
                          <m:t>𝑐</m:t>
                        </m:r>
                      </m:e>
                      <m:sub>
                        <m:r>
                          <a:rPr lang="en-GB" sz="2300" i="1">
                            <a:effectLst/>
                            <a:latin typeface="Cambria Math" panose="02040503050406030204" pitchFamily="18" charset="0"/>
                            <a:ea typeface="Calibri" panose="020F0502020204030204" pitchFamily="34" charset="0"/>
                            <a:cs typeface="Arial" panose="020B0604020202020204" pitchFamily="34" charset="0"/>
                          </a:rPr>
                          <m:t>𝑝</m:t>
                        </m:r>
                        <m:r>
                          <a:rPr lang="en-GB" sz="2300" i="1">
                            <a:effectLst/>
                            <a:latin typeface="Cambria Math" panose="02040503050406030204" pitchFamily="18" charset="0"/>
                            <a:ea typeface="Calibri" panose="020F0502020204030204" pitchFamily="34" charset="0"/>
                            <a:cs typeface="Arial" panose="020B0604020202020204" pitchFamily="34" charset="0"/>
                          </a:rPr>
                          <m:t>,</m:t>
                        </m:r>
                        <m:r>
                          <a:rPr lang="en-GB" sz="2300" i="1">
                            <a:effectLst/>
                            <a:latin typeface="Cambria Math" panose="02040503050406030204" pitchFamily="18" charset="0"/>
                            <a:ea typeface="Calibri" panose="020F0502020204030204" pitchFamily="34" charset="0"/>
                            <a:cs typeface="Arial" panose="020B0604020202020204" pitchFamily="34" charset="0"/>
                          </a:rPr>
                          <m:t>𝐻</m:t>
                        </m:r>
                      </m:sub>
                    </m:sSub>
                    <m:r>
                      <a:rPr lang="en-GB" sz="2300" i="1">
                        <a:effectLst/>
                        <a:latin typeface="Cambria Math" panose="02040503050406030204" pitchFamily="18" charset="0"/>
                        <a:ea typeface="Calibri" panose="020F0502020204030204" pitchFamily="34" charset="0"/>
                        <a:cs typeface="Arial" panose="020B0604020202020204" pitchFamily="34" charset="0"/>
                      </a:rPr>
                      <m:t>.(</m:t>
                    </m:r>
                    <m:r>
                      <a:rPr lang="en-GB" sz="23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3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3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300" i="1">
                            <a:effectLst/>
                            <a:latin typeface="Cambria Math" panose="02040503050406030204" pitchFamily="18" charset="0"/>
                            <a:ea typeface="Times New Roman" panose="02020603050405020304" pitchFamily="18" charset="0"/>
                            <a:cs typeface="Arial" panose="020B0604020202020204" pitchFamily="34" charset="0"/>
                          </a:rPr>
                          <m:t>𝐻</m:t>
                        </m:r>
                        <m:r>
                          <a:rPr lang="en-GB" sz="2300" i="1">
                            <a:effectLst/>
                            <a:latin typeface="Cambria Math" panose="02040503050406030204" pitchFamily="18" charset="0"/>
                            <a:ea typeface="Times New Roman" panose="02020603050405020304" pitchFamily="18" charset="0"/>
                            <a:cs typeface="Arial" panose="020B0604020202020204" pitchFamily="34" charset="0"/>
                          </a:rPr>
                          <m:t>,</m:t>
                        </m:r>
                        <m:r>
                          <a:rPr lang="en-GB" sz="2300" i="1">
                            <a:effectLst/>
                            <a:latin typeface="Cambria Math" panose="02040503050406030204" pitchFamily="18" charset="0"/>
                            <a:ea typeface="Times New Roman" panose="02020603050405020304" pitchFamily="18" charset="0"/>
                            <a:cs typeface="Arial" panose="020B0604020202020204" pitchFamily="34" charset="0"/>
                          </a:rPr>
                          <m:t>𝑖𝑛</m:t>
                        </m:r>
                      </m:sub>
                    </m:sSub>
                    <m:r>
                      <a:rPr lang="en-GB" sz="23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3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3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300" i="1">
                            <a:effectLst/>
                            <a:latin typeface="Cambria Math" panose="02040503050406030204" pitchFamily="18" charset="0"/>
                            <a:ea typeface="Times New Roman" panose="02020603050405020304" pitchFamily="18" charset="0"/>
                            <a:cs typeface="Arial" panose="020B0604020202020204" pitchFamily="34" charset="0"/>
                          </a:rPr>
                          <m:t>𝐻</m:t>
                        </m:r>
                        <m:r>
                          <a:rPr lang="en-GB" sz="2300" i="1">
                            <a:effectLst/>
                            <a:latin typeface="Cambria Math" panose="02040503050406030204" pitchFamily="18" charset="0"/>
                            <a:ea typeface="Times New Roman" panose="02020603050405020304" pitchFamily="18" charset="0"/>
                            <a:cs typeface="Arial" panose="020B0604020202020204" pitchFamily="34" charset="0"/>
                          </a:rPr>
                          <m:t>.</m:t>
                        </m:r>
                        <m:r>
                          <a:rPr lang="en-GB" sz="2300" i="1">
                            <a:effectLst/>
                            <a:latin typeface="Cambria Math" panose="02040503050406030204" pitchFamily="18" charset="0"/>
                            <a:ea typeface="Times New Roman" panose="02020603050405020304" pitchFamily="18" charset="0"/>
                            <a:cs typeface="Arial" panose="020B0604020202020204" pitchFamily="34" charset="0"/>
                          </a:rPr>
                          <m:t>𝑜𝑢𝑡</m:t>
                        </m:r>
                      </m:sub>
                    </m:sSub>
                    <m:r>
                      <a:rPr lang="en-GB" sz="2300" i="1">
                        <a:effectLst/>
                        <a:latin typeface="Cambria Math" panose="02040503050406030204" pitchFamily="18" charset="0"/>
                        <a:ea typeface="Times New Roman" panose="02020603050405020304" pitchFamily="18" charset="0"/>
                        <a:cs typeface="Arial" panose="020B0604020202020204" pitchFamily="34" charset="0"/>
                      </a:rPr>
                      <m:t>)</m:t>
                    </m:r>
                  </m:oMath>
                </a14:m>
                <a:r>
                  <a:rPr lang="en-GB" sz="23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2300">
                    <a:effectLst/>
                    <a:latin typeface="Arial" panose="020B0604020202020204" pitchFamily="34" charset="0"/>
                    <a:ea typeface="Times New Roman" panose="02020603050405020304" pitchFamily="18" charset="0"/>
                    <a:cs typeface="Times New Roman" panose="02020603050405020304" pitchFamily="18" charset="0"/>
                  </a:rPr>
                  <a:t>	or,</a:t>
                </a:r>
                <a:r>
                  <a:rPr lang="en-GB" sz="2300" dirty="0">
                    <a:effectLst/>
                    <a:latin typeface="Arial" panose="020B0604020202020204" pitchFamily="34" charset="0"/>
                    <a:ea typeface="Times New Roman" panose="02020603050405020304" pitchFamily="18" charset="0"/>
                    <a:cs typeface="Times New Roman" panose="02020603050405020304" pitchFamily="18" charset="0"/>
                  </a:rPr>
                  <a:t>	</a:t>
                </a:r>
                <a14:m>
                  <m:oMath xmlns:m="http://schemas.openxmlformats.org/officeDocument/2006/math">
                    <m:sSub>
                      <m:sSubPr>
                        <m:ctrlPr>
                          <a:rPr lang="en-GB" sz="2300" i="1">
                            <a:effectLst/>
                            <a:latin typeface="Cambria Math" panose="02040503050406030204" pitchFamily="18" charset="0"/>
                            <a:ea typeface="Times New Roman" panose="02020603050405020304" pitchFamily="18" charset="0"/>
                            <a:cs typeface="Arial" panose="020B0604020202020204" pitchFamily="34" charset="0"/>
                          </a:rPr>
                        </m:ctrlPr>
                      </m:sSubPr>
                      <m:e>
                        <m:acc>
                          <m:accPr>
                            <m:chr m:val="̇"/>
                            <m:ctrlPr>
                              <a:rPr lang="en-GB" sz="2300" i="1">
                                <a:effectLst/>
                                <a:latin typeface="Cambria Math" panose="02040503050406030204" pitchFamily="18" charset="0"/>
                                <a:ea typeface="Times New Roman" panose="02020603050405020304" pitchFamily="18" charset="0"/>
                                <a:cs typeface="Arial" panose="020B0604020202020204" pitchFamily="34" charset="0"/>
                              </a:rPr>
                            </m:ctrlPr>
                          </m:accPr>
                          <m:e>
                            <m:r>
                              <a:rPr lang="en-GB" sz="2300" i="1">
                                <a:effectLst/>
                                <a:latin typeface="Cambria Math" panose="02040503050406030204" pitchFamily="18" charset="0"/>
                                <a:ea typeface="Times New Roman" panose="02020603050405020304" pitchFamily="18" charset="0"/>
                                <a:cs typeface="Arial" panose="020B0604020202020204" pitchFamily="34" charset="0"/>
                              </a:rPr>
                              <m:t>𝑄</m:t>
                            </m:r>
                          </m:e>
                        </m:acc>
                      </m:e>
                      <m:sub>
                        <m:r>
                          <a:rPr lang="en-GB" sz="2300" i="1">
                            <a:effectLst/>
                            <a:latin typeface="Cambria Math" panose="02040503050406030204" pitchFamily="18" charset="0"/>
                            <a:ea typeface="Times New Roman" panose="02020603050405020304" pitchFamily="18" charset="0"/>
                            <a:cs typeface="Arial" panose="020B0604020202020204" pitchFamily="34" charset="0"/>
                          </a:rPr>
                          <m:t>𝑎𝑐𝑡</m:t>
                        </m:r>
                      </m:sub>
                    </m:sSub>
                    <m:r>
                      <a:rPr lang="en-GB" sz="23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300" i="1">
                            <a:effectLst/>
                            <a:latin typeface="Cambria Math" panose="02040503050406030204" pitchFamily="18" charset="0"/>
                            <a:ea typeface="Calibri" panose="020F0502020204030204" pitchFamily="34" charset="0"/>
                            <a:cs typeface="Arial" panose="020B0604020202020204" pitchFamily="34" charset="0"/>
                          </a:rPr>
                        </m:ctrlPr>
                      </m:sSubPr>
                      <m:e>
                        <m:acc>
                          <m:accPr>
                            <m:chr m:val="̇"/>
                            <m:ctrlPr>
                              <a:rPr lang="en-GB" sz="2300" i="1">
                                <a:effectLst/>
                                <a:latin typeface="Cambria Math" panose="02040503050406030204" pitchFamily="18" charset="0"/>
                                <a:ea typeface="Calibri" panose="020F0502020204030204" pitchFamily="34" charset="0"/>
                                <a:cs typeface="Arial" panose="020B0604020202020204" pitchFamily="34" charset="0"/>
                              </a:rPr>
                            </m:ctrlPr>
                          </m:accPr>
                          <m:e>
                            <m:r>
                              <a:rPr lang="en-GB" sz="2300" i="1">
                                <a:effectLst/>
                                <a:latin typeface="Cambria Math" panose="02040503050406030204" pitchFamily="18" charset="0"/>
                                <a:ea typeface="Calibri" panose="020F0502020204030204" pitchFamily="34" charset="0"/>
                                <a:cs typeface="Arial" panose="020B0604020202020204" pitchFamily="34" charset="0"/>
                              </a:rPr>
                              <m:t>𝑚</m:t>
                            </m:r>
                          </m:e>
                        </m:acc>
                      </m:e>
                      <m:sub>
                        <m:r>
                          <a:rPr lang="en-GB" sz="2300" i="1">
                            <a:effectLst/>
                            <a:latin typeface="Cambria Math" panose="02040503050406030204" pitchFamily="18" charset="0"/>
                            <a:ea typeface="Calibri" panose="020F0502020204030204" pitchFamily="34" charset="0"/>
                            <a:cs typeface="Arial" panose="020B0604020202020204" pitchFamily="34" charset="0"/>
                          </a:rPr>
                          <m:t>𝐶</m:t>
                        </m:r>
                      </m:sub>
                    </m:sSub>
                    <m:r>
                      <a:rPr lang="en-GB" sz="23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300" i="1">
                            <a:effectLst/>
                            <a:latin typeface="Cambria Math" panose="02040503050406030204" pitchFamily="18" charset="0"/>
                            <a:ea typeface="Calibri" panose="020F0502020204030204" pitchFamily="34" charset="0"/>
                            <a:cs typeface="Arial" panose="020B0604020202020204" pitchFamily="34" charset="0"/>
                          </a:rPr>
                        </m:ctrlPr>
                      </m:sSubPr>
                      <m:e>
                        <m:r>
                          <a:rPr lang="en-GB" sz="2300" i="1">
                            <a:effectLst/>
                            <a:latin typeface="Cambria Math" panose="02040503050406030204" pitchFamily="18" charset="0"/>
                            <a:ea typeface="Calibri" panose="020F0502020204030204" pitchFamily="34" charset="0"/>
                            <a:cs typeface="Arial" panose="020B0604020202020204" pitchFamily="34" charset="0"/>
                          </a:rPr>
                          <m:t>𝑐</m:t>
                        </m:r>
                      </m:e>
                      <m:sub>
                        <m:r>
                          <a:rPr lang="en-GB" sz="2300" i="1">
                            <a:effectLst/>
                            <a:latin typeface="Cambria Math" panose="02040503050406030204" pitchFamily="18" charset="0"/>
                            <a:ea typeface="Calibri" panose="020F0502020204030204" pitchFamily="34" charset="0"/>
                            <a:cs typeface="Arial" panose="020B0604020202020204" pitchFamily="34" charset="0"/>
                          </a:rPr>
                          <m:t>𝑝</m:t>
                        </m:r>
                        <m:r>
                          <a:rPr lang="en-GB" sz="2300" i="1">
                            <a:effectLst/>
                            <a:latin typeface="Cambria Math" panose="02040503050406030204" pitchFamily="18" charset="0"/>
                            <a:ea typeface="Calibri" panose="020F0502020204030204" pitchFamily="34" charset="0"/>
                            <a:cs typeface="Arial" panose="020B0604020202020204" pitchFamily="34" charset="0"/>
                          </a:rPr>
                          <m:t>,</m:t>
                        </m:r>
                        <m:r>
                          <a:rPr lang="en-GB" sz="2300" i="1">
                            <a:effectLst/>
                            <a:latin typeface="Cambria Math" panose="02040503050406030204" pitchFamily="18" charset="0"/>
                            <a:ea typeface="Calibri" panose="020F0502020204030204" pitchFamily="34" charset="0"/>
                            <a:cs typeface="Arial" panose="020B0604020202020204" pitchFamily="34" charset="0"/>
                          </a:rPr>
                          <m:t>𝐶</m:t>
                        </m:r>
                      </m:sub>
                    </m:sSub>
                    <m:r>
                      <a:rPr lang="en-GB" sz="2300" i="1">
                        <a:effectLst/>
                        <a:latin typeface="Cambria Math" panose="02040503050406030204" pitchFamily="18" charset="0"/>
                        <a:ea typeface="Calibri" panose="020F0502020204030204" pitchFamily="34" charset="0"/>
                        <a:cs typeface="Arial" panose="020B0604020202020204" pitchFamily="34" charset="0"/>
                      </a:rPr>
                      <m:t>.(</m:t>
                    </m:r>
                    <m:r>
                      <a:rPr lang="en-GB" sz="23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3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3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300" i="1">
                            <a:effectLst/>
                            <a:latin typeface="Cambria Math" panose="02040503050406030204" pitchFamily="18" charset="0"/>
                            <a:ea typeface="Times New Roman" panose="02020603050405020304" pitchFamily="18" charset="0"/>
                            <a:cs typeface="Arial" panose="020B0604020202020204" pitchFamily="34" charset="0"/>
                          </a:rPr>
                          <m:t>𝐶</m:t>
                        </m:r>
                        <m:r>
                          <a:rPr lang="en-GB" sz="2300" i="1">
                            <a:effectLst/>
                            <a:latin typeface="Cambria Math" panose="02040503050406030204" pitchFamily="18" charset="0"/>
                            <a:ea typeface="Times New Roman" panose="02020603050405020304" pitchFamily="18" charset="0"/>
                            <a:cs typeface="Arial" panose="020B0604020202020204" pitchFamily="34" charset="0"/>
                          </a:rPr>
                          <m:t>, </m:t>
                        </m:r>
                        <m:r>
                          <a:rPr lang="en-GB" sz="2300" i="1">
                            <a:effectLst/>
                            <a:latin typeface="Cambria Math" panose="02040503050406030204" pitchFamily="18" charset="0"/>
                            <a:ea typeface="Times New Roman" panose="02020603050405020304" pitchFamily="18" charset="0"/>
                            <a:cs typeface="Arial" panose="020B0604020202020204" pitchFamily="34" charset="0"/>
                          </a:rPr>
                          <m:t>𝑜𝑢𝑡</m:t>
                        </m:r>
                      </m:sub>
                    </m:sSub>
                    <m:r>
                      <a:rPr lang="en-GB" sz="23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3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3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300" i="1">
                            <a:effectLst/>
                            <a:latin typeface="Cambria Math" panose="02040503050406030204" pitchFamily="18" charset="0"/>
                            <a:ea typeface="Times New Roman" panose="02020603050405020304" pitchFamily="18" charset="0"/>
                            <a:cs typeface="Arial" panose="020B0604020202020204" pitchFamily="34" charset="0"/>
                          </a:rPr>
                          <m:t>𝐶</m:t>
                        </m:r>
                        <m:r>
                          <a:rPr lang="en-GB" sz="2300" i="1">
                            <a:effectLst/>
                            <a:latin typeface="Cambria Math" panose="02040503050406030204" pitchFamily="18" charset="0"/>
                            <a:ea typeface="Times New Roman" panose="02020603050405020304" pitchFamily="18" charset="0"/>
                            <a:cs typeface="Arial" panose="020B0604020202020204" pitchFamily="34" charset="0"/>
                          </a:rPr>
                          <m:t>, </m:t>
                        </m:r>
                        <m:r>
                          <a:rPr lang="en-GB" sz="2300" i="1">
                            <a:effectLst/>
                            <a:latin typeface="Cambria Math" panose="02040503050406030204" pitchFamily="18" charset="0"/>
                            <a:ea typeface="Times New Roman" panose="02020603050405020304" pitchFamily="18" charset="0"/>
                            <a:cs typeface="Arial" panose="020B0604020202020204" pitchFamily="34" charset="0"/>
                          </a:rPr>
                          <m:t>𝑖𝑛</m:t>
                        </m:r>
                      </m:sub>
                    </m:sSub>
                    <m:r>
                      <a:rPr lang="en-GB" sz="2300" i="1">
                        <a:effectLst/>
                        <a:latin typeface="Cambria Math" panose="02040503050406030204" pitchFamily="18" charset="0"/>
                        <a:ea typeface="Times New Roman" panose="02020603050405020304" pitchFamily="18" charset="0"/>
                        <a:cs typeface="Arial" panose="020B0604020202020204" pitchFamily="34" charset="0"/>
                      </a:rPr>
                      <m:t>)</m:t>
                    </m:r>
                  </m:oMath>
                </a14:m>
                <a:endParaRPr lang="en-GB" sz="23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300" dirty="0">
                    <a:effectLst/>
                    <a:latin typeface="Arial" panose="020B0604020202020204" pitchFamily="34" charset="0"/>
                    <a:ea typeface="Calibri" panose="020F0502020204030204" pitchFamily="34" charset="0"/>
                    <a:cs typeface="Times New Roman" panose="02020603050405020304" pitchFamily="18" charset="0"/>
                  </a:rPr>
                  <a:t>and the maximum and actual heat transfers are related by the effectiveness </a:t>
                </a:r>
                <a:r>
                  <a:rPr lang="en-GB" sz="2300" i="1" dirty="0">
                    <a:effectLst/>
                    <a:latin typeface="Arial" panose="020B0604020202020204" pitchFamily="34" charset="0"/>
                    <a:ea typeface="Calibri" panose="020F0502020204030204" pitchFamily="34" charset="0"/>
                    <a:cs typeface="Times New Roman" panose="02020603050405020304" pitchFamily="18" charset="0"/>
                  </a:rPr>
                  <a:t>ε</a:t>
                </a:r>
                <a:r>
                  <a:rPr lang="en-GB" sz="2300" dirty="0">
                    <a:effectLst/>
                    <a:latin typeface="Arial" panose="020B0604020202020204" pitchFamily="34" charset="0"/>
                    <a:ea typeface="Calibri" panose="020F0502020204030204" pitchFamily="34" charset="0"/>
                    <a:cs typeface="Times New Roman" panose="02020603050405020304" pitchFamily="18" charset="0"/>
                  </a:rPr>
                  <a:t>:</a:t>
                </a:r>
                <a:endParaRPr lang="en-GB" sz="23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300" dirty="0">
                    <a:effectLst/>
                    <a:latin typeface="Arial" panose="020B0604020202020204" pitchFamily="34" charset="0"/>
                    <a:ea typeface="Calibri" panose="020F0502020204030204" pitchFamily="34" charset="0"/>
                    <a:cs typeface="Times New Roman" panose="02020603050405020304" pitchFamily="18" charset="0"/>
                  </a:rPr>
                  <a:t>			</a:t>
                </a:r>
                <a14:m>
                  <m:oMath xmlns:m="http://schemas.openxmlformats.org/officeDocument/2006/math">
                    <m:r>
                      <a:rPr lang="en-GB" sz="2300" i="1">
                        <a:effectLst/>
                        <a:latin typeface="Cambria Math" panose="02040503050406030204" pitchFamily="18" charset="0"/>
                        <a:ea typeface="Times New Roman" panose="02020603050405020304" pitchFamily="18" charset="0"/>
                        <a:cs typeface="Arial" panose="020B0604020202020204" pitchFamily="34" charset="0"/>
                      </a:rPr>
                      <m:t>𝜀</m:t>
                    </m:r>
                    <m:r>
                      <a:rPr lang="en-GB" sz="2300" i="1">
                        <a:effectLst/>
                        <a:latin typeface="Cambria Math" panose="02040503050406030204" pitchFamily="18" charset="0"/>
                        <a:ea typeface="Times New Roman" panose="02020603050405020304" pitchFamily="18" charset="0"/>
                        <a:cs typeface="Arial" panose="020B0604020202020204" pitchFamily="34" charset="0"/>
                      </a:rPr>
                      <m:t>= </m:t>
                    </m:r>
                    <m:f>
                      <m:fPr>
                        <m:ctrlPr>
                          <a:rPr lang="en-GB" sz="2300" i="1">
                            <a:effectLst/>
                            <a:latin typeface="Cambria Math" panose="02040503050406030204" pitchFamily="18" charset="0"/>
                            <a:ea typeface="Times New Roman" panose="02020603050405020304" pitchFamily="18" charset="0"/>
                            <a:cs typeface="Arial" panose="020B0604020202020204" pitchFamily="34" charset="0"/>
                          </a:rPr>
                        </m:ctrlPr>
                      </m:fPr>
                      <m:num>
                        <m:sSub>
                          <m:sSubPr>
                            <m:ctrlPr>
                              <a:rPr lang="en-GB" sz="2300" i="1">
                                <a:effectLst/>
                                <a:latin typeface="Cambria Math" panose="02040503050406030204" pitchFamily="18" charset="0"/>
                                <a:ea typeface="Times New Roman" panose="02020603050405020304" pitchFamily="18" charset="0"/>
                                <a:cs typeface="Arial" panose="020B0604020202020204" pitchFamily="34" charset="0"/>
                              </a:rPr>
                            </m:ctrlPr>
                          </m:sSubPr>
                          <m:e>
                            <m:acc>
                              <m:accPr>
                                <m:chr m:val="̇"/>
                                <m:ctrlPr>
                                  <a:rPr lang="en-GB" sz="2300" i="1">
                                    <a:effectLst/>
                                    <a:latin typeface="Cambria Math" panose="02040503050406030204" pitchFamily="18" charset="0"/>
                                    <a:ea typeface="Times New Roman" panose="02020603050405020304" pitchFamily="18" charset="0"/>
                                    <a:cs typeface="Arial" panose="020B0604020202020204" pitchFamily="34" charset="0"/>
                                  </a:rPr>
                                </m:ctrlPr>
                              </m:accPr>
                              <m:e>
                                <m:r>
                                  <a:rPr lang="en-GB" sz="2300" i="1">
                                    <a:effectLst/>
                                    <a:latin typeface="Cambria Math" panose="02040503050406030204" pitchFamily="18" charset="0"/>
                                    <a:ea typeface="Times New Roman" panose="02020603050405020304" pitchFamily="18" charset="0"/>
                                    <a:cs typeface="Arial" panose="020B0604020202020204" pitchFamily="34" charset="0"/>
                                  </a:rPr>
                                  <m:t>𝑄</m:t>
                                </m:r>
                              </m:e>
                            </m:acc>
                          </m:e>
                          <m:sub>
                            <m:r>
                              <a:rPr lang="en-GB" sz="2300" i="1">
                                <a:effectLst/>
                                <a:latin typeface="Cambria Math" panose="02040503050406030204" pitchFamily="18" charset="0"/>
                                <a:ea typeface="Times New Roman" panose="02020603050405020304" pitchFamily="18" charset="0"/>
                                <a:cs typeface="Arial" panose="020B0604020202020204" pitchFamily="34" charset="0"/>
                              </a:rPr>
                              <m:t>𝑎𝑐𝑡</m:t>
                            </m:r>
                          </m:sub>
                        </m:sSub>
                      </m:num>
                      <m:den>
                        <m:sSub>
                          <m:sSubPr>
                            <m:ctrlPr>
                              <a:rPr lang="en-GB" sz="2300" i="1">
                                <a:effectLst/>
                                <a:latin typeface="Cambria Math" panose="02040503050406030204" pitchFamily="18" charset="0"/>
                                <a:ea typeface="Times New Roman" panose="02020603050405020304" pitchFamily="18" charset="0"/>
                                <a:cs typeface="Arial" panose="020B0604020202020204" pitchFamily="34" charset="0"/>
                              </a:rPr>
                            </m:ctrlPr>
                          </m:sSubPr>
                          <m:e>
                            <m:acc>
                              <m:accPr>
                                <m:chr m:val="̇"/>
                                <m:ctrlPr>
                                  <a:rPr lang="en-GB" sz="2300" i="1">
                                    <a:effectLst/>
                                    <a:latin typeface="Cambria Math" panose="02040503050406030204" pitchFamily="18" charset="0"/>
                                    <a:ea typeface="Times New Roman" panose="02020603050405020304" pitchFamily="18" charset="0"/>
                                    <a:cs typeface="Arial" panose="020B0604020202020204" pitchFamily="34" charset="0"/>
                                  </a:rPr>
                                </m:ctrlPr>
                              </m:accPr>
                              <m:e>
                                <m:r>
                                  <a:rPr lang="en-GB" sz="2300" i="1">
                                    <a:effectLst/>
                                    <a:latin typeface="Cambria Math" panose="02040503050406030204" pitchFamily="18" charset="0"/>
                                    <a:ea typeface="Times New Roman" panose="02020603050405020304" pitchFamily="18" charset="0"/>
                                    <a:cs typeface="Arial" panose="020B0604020202020204" pitchFamily="34" charset="0"/>
                                  </a:rPr>
                                  <m:t>𝑄</m:t>
                                </m:r>
                              </m:e>
                            </m:acc>
                          </m:e>
                          <m:sub>
                            <m:r>
                              <a:rPr lang="en-GB" sz="2300" i="1">
                                <a:effectLst/>
                                <a:latin typeface="Cambria Math" panose="02040503050406030204" pitchFamily="18" charset="0"/>
                                <a:ea typeface="Times New Roman" panose="02020603050405020304" pitchFamily="18" charset="0"/>
                                <a:cs typeface="Arial" panose="020B0604020202020204" pitchFamily="34" charset="0"/>
                              </a:rPr>
                              <m:t>𝑚𝑎𝑥</m:t>
                            </m:r>
                          </m:sub>
                        </m:sSub>
                      </m:den>
                    </m:f>
                  </m:oMath>
                </a14:m>
                <a:r>
                  <a:rPr lang="en-GB" sz="2300" dirty="0">
                    <a:effectLst/>
                    <a:latin typeface="Arial" panose="020B0604020202020204" pitchFamily="34" charset="0"/>
                    <a:ea typeface="Times New Roman" panose="02020603050405020304" pitchFamily="18" charset="0"/>
                    <a:cs typeface="Times New Roman" panose="02020603050405020304" pitchFamily="18" charset="0"/>
                  </a:rPr>
                  <a:t>		or,	</a:t>
                </a:r>
                <a14:m>
                  <m:oMath xmlns:m="http://schemas.openxmlformats.org/officeDocument/2006/math">
                    <m:sSub>
                      <m:sSubPr>
                        <m:ctrlPr>
                          <a:rPr lang="en-GB" sz="2300" i="1">
                            <a:effectLst/>
                            <a:latin typeface="Cambria Math" panose="02040503050406030204" pitchFamily="18" charset="0"/>
                            <a:ea typeface="Times New Roman" panose="02020603050405020304" pitchFamily="18" charset="0"/>
                            <a:cs typeface="Arial" panose="020B0604020202020204" pitchFamily="34" charset="0"/>
                          </a:rPr>
                        </m:ctrlPr>
                      </m:sSubPr>
                      <m:e>
                        <m:acc>
                          <m:accPr>
                            <m:chr m:val="̇"/>
                            <m:ctrlPr>
                              <a:rPr lang="en-GB" sz="2300" i="1">
                                <a:effectLst/>
                                <a:latin typeface="Cambria Math" panose="02040503050406030204" pitchFamily="18" charset="0"/>
                                <a:ea typeface="Times New Roman" panose="02020603050405020304" pitchFamily="18" charset="0"/>
                                <a:cs typeface="Arial" panose="020B0604020202020204" pitchFamily="34" charset="0"/>
                              </a:rPr>
                            </m:ctrlPr>
                          </m:accPr>
                          <m:e>
                            <m:r>
                              <a:rPr lang="en-GB" sz="2300" i="1">
                                <a:effectLst/>
                                <a:latin typeface="Cambria Math" panose="02040503050406030204" pitchFamily="18" charset="0"/>
                                <a:ea typeface="Times New Roman" panose="02020603050405020304" pitchFamily="18" charset="0"/>
                                <a:cs typeface="Arial" panose="020B0604020202020204" pitchFamily="34" charset="0"/>
                              </a:rPr>
                              <m:t>𝑄</m:t>
                            </m:r>
                          </m:e>
                        </m:acc>
                      </m:e>
                      <m:sub>
                        <m:r>
                          <a:rPr lang="en-GB" sz="2300" i="1">
                            <a:effectLst/>
                            <a:latin typeface="Cambria Math" panose="02040503050406030204" pitchFamily="18" charset="0"/>
                            <a:ea typeface="Times New Roman" panose="02020603050405020304" pitchFamily="18" charset="0"/>
                            <a:cs typeface="Arial" panose="020B0604020202020204" pitchFamily="34" charset="0"/>
                          </a:rPr>
                          <m:t>𝑎𝑐𝑡</m:t>
                        </m:r>
                      </m:sub>
                    </m:sSub>
                    <m:r>
                      <a:rPr lang="en-GB" sz="2300" i="1">
                        <a:effectLst/>
                        <a:latin typeface="Cambria Math" panose="02040503050406030204" pitchFamily="18" charset="0"/>
                        <a:ea typeface="Times New Roman" panose="02020603050405020304" pitchFamily="18" charset="0"/>
                        <a:cs typeface="Arial" panose="020B0604020202020204" pitchFamily="34" charset="0"/>
                      </a:rPr>
                      <m:t>= </m:t>
                    </m:r>
                    <m:r>
                      <a:rPr lang="en-GB" sz="2300" i="1">
                        <a:effectLst/>
                        <a:latin typeface="Cambria Math" panose="02040503050406030204" pitchFamily="18" charset="0"/>
                        <a:ea typeface="Times New Roman" panose="02020603050405020304" pitchFamily="18" charset="0"/>
                        <a:cs typeface="Arial" panose="020B0604020202020204" pitchFamily="34" charset="0"/>
                      </a:rPr>
                      <m:t>𝜀</m:t>
                    </m:r>
                    <m:r>
                      <a:rPr lang="en-GB" sz="2300" i="1">
                        <a:effectLst/>
                        <a:latin typeface="Cambria Math" panose="02040503050406030204" pitchFamily="18" charset="0"/>
                        <a:ea typeface="Times New Roman" panose="02020603050405020304" pitchFamily="18" charset="0"/>
                        <a:cs typeface="Arial" panose="020B0604020202020204" pitchFamily="34" charset="0"/>
                      </a:rPr>
                      <m:t>.</m:t>
                    </m:r>
                    <m:sSub>
                      <m:sSubPr>
                        <m:ctrlPr>
                          <a:rPr lang="en-GB" sz="2300" i="1">
                            <a:effectLst/>
                            <a:latin typeface="Cambria Math" panose="02040503050406030204" pitchFamily="18" charset="0"/>
                            <a:ea typeface="Times New Roman" panose="02020603050405020304" pitchFamily="18" charset="0"/>
                            <a:cs typeface="Arial" panose="020B0604020202020204" pitchFamily="34" charset="0"/>
                          </a:rPr>
                        </m:ctrlPr>
                      </m:sSubPr>
                      <m:e>
                        <m:acc>
                          <m:accPr>
                            <m:chr m:val="̇"/>
                            <m:ctrlPr>
                              <a:rPr lang="en-GB" sz="2300" i="1">
                                <a:effectLst/>
                                <a:latin typeface="Cambria Math" panose="02040503050406030204" pitchFamily="18" charset="0"/>
                                <a:ea typeface="Times New Roman" panose="02020603050405020304" pitchFamily="18" charset="0"/>
                                <a:cs typeface="Arial" panose="020B0604020202020204" pitchFamily="34" charset="0"/>
                              </a:rPr>
                            </m:ctrlPr>
                          </m:accPr>
                          <m:e>
                            <m:r>
                              <a:rPr lang="en-GB" sz="2300" i="1">
                                <a:effectLst/>
                                <a:latin typeface="Cambria Math" panose="02040503050406030204" pitchFamily="18" charset="0"/>
                                <a:ea typeface="Times New Roman" panose="02020603050405020304" pitchFamily="18" charset="0"/>
                                <a:cs typeface="Arial" panose="020B0604020202020204" pitchFamily="34" charset="0"/>
                              </a:rPr>
                              <m:t>𝑄</m:t>
                            </m:r>
                          </m:e>
                        </m:acc>
                      </m:e>
                      <m:sub>
                        <m:r>
                          <a:rPr lang="en-GB" sz="2300" i="1">
                            <a:effectLst/>
                            <a:latin typeface="Cambria Math" panose="02040503050406030204" pitchFamily="18" charset="0"/>
                            <a:ea typeface="Times New Roman" panose="02020603050405020304" pitchFamily="18" charset="0"/>
                            <a:cs typeface="Arial" panose="020B0604020202020204" pitchFamily="34" charset="0"/>
                          </a:rPr>
                          <m:t>𝑚𝑎𝑥</m:t>
                        </m:r>
                      </m:sub>
                    </m:sSub>
                    <m:r>
                      <a:rPr lang="en-GB" sz="2300" i="1">
                        <a:effectLst/>
                        <a:latin typeface="Cambria Math" panose="02040503050406030204" pitchFamily="18" charset="0"/>
                        <a:ea typeface="Times New Roman" panose="02020603050405020304" pitchFamily="18" charset="0"/>
                        <a:cs typeface="Arial" panose="020B0604020202020204" pitchFamily="34" charset="0"/>
                      </a:rPr>
                      <m:t>= </m:t>
                    </m:r>
                    <m:r>
                      <a:rPr lang="en-GB" sz="2300" i="1">
                        <a:effectLst/>
                        <a:latin typeface="Cambria Math" panose="02040503050406030204" pitchFamily="18" charset="0"/>
                        <a:ea typeface="Times New Roman" panose="02020603050405020304" pitchFamily="18" charset="0"/>
                        <a:cs typeface="Arial" panose="020B0604020202020204" pitchFamily="34" charset="0"/>
                      </a:rPr>
                      <m:t>𝜀</m:t>
                    </m:r>
                    <m:r>
                      <a:rPr lang="en-GB" sz="2300" i="1">
                        <a:effectLst/>
                        <a:latin typeface="Cambria Math" panose="02040503050406030204" pitchFamily="18" charset="0"/>
                        <a:ea typeface="Times New Roman" panose="02020603050405020304" pitchFamily="18" charset="0"/>
                        <a:cs typeface="Arial" panose="020B0604020202020204" pitchFamily="34" charset="0"/>
                      </a:rPr>
                      <m:t>.</m:t>
                    </m:r>
                    <m:sSub>
                      <m:sSubPr>
                        <m:ctrlPr>
                          <a:rPr lang="en-GB" sz="2300" i="1">
                            <a:effectLst/>
                            <a:latin typeface="Cambria Math" panose="02040503050406030204" pitchFamily="18" charset="0"/>
                            <a:ea typeface="Calibri" panose="020F0502020204030204" pitchFamily="34" charset="0"/>
                            <a:cs typeface="Arial" panose="020B0604020202020204" pitchFamily="34" charset="0"/>
                          </a:rPr>
                        </m:ctrlPr>
                      </m:sSubPr>
                      <m:e>
                        <m:r>
                          <a:rPr lang="en-GB" sz="2300" i="1">
                            <a:effectLst/>
                            <a:latin typeface="Cambria Math" panose="02040503050406030204" pitchFamily="18" charset="0"/>
                            <a:ea typeface="Calibri" panose="020F0502020204030204" pitchFamily="34" charset="0"/>
                            <a:cs typeface="Arial" panose="020B0604020202020204" pitchFamily="34" charset="0"/>
                          </a:rPr>
                          <m:t>𝐶</m:t>
                        </m:r>
                      </m:e>
                      <m:sub>
                        <m:r>
                          <a:rPr lang="en-GB" sz="2300" i="1">
                            <a:effectLst/>
                            <a:latin typeface="Cambria Math" panose="02040503050406030204" pitchFamily="18" charset="0"/>
                            <a:ea typeface="Calibri" panose="020F0502020204030204" pitchFamily="34" charset="0"/>
                            <a:cs typeface="Arial" panose="020B0604020202020204" pitchFamily="34" charset="0"/>
                          </a:rPr>
                          <m:t>𝑚𝑖𝑛</m:t>
                        </m:r>
                      </m:sub>
                    </m:sSub>
                    <m:r>
                      <a:rPr lang="en-GB" sz="2300" i="1">
                        <a:effectLst/>
                        <a:latin typeface="Cambria Math" panose="02040503050406030204" pitchFamily="18" charset="0"/>
                        <a:ea typeface="Calibri" panose="020F0502020204030204" pitchFamily="34" charset="0"/>
                        <a:cs typeface="Arial" panose="020B0604020202020204" pitchFamily="34" charset="0"/>
                      </a:rPr>
                      <m:t>.(</m:t>
                    </m:r>
                    <m:sSub>
                      <m:sSubPr>
                        <m:ctrlPr>
                          <a:rPr lang="en-GB" sz="23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3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300" i="1">
                            <a:effectLst/>
                            <a:latin typeface="Cambria Math" panose="02040503050406030204" pitchFamily="18" charset="0"/>
                            <a:ea typeface="Times New Roman" panose="02020603050405020304" pitchFamily="18" charset="0"/>
                            <a:cs typeface="Arial" panose="020B0604020202020204" pitchFamily="34" charset="0"/>
                          </a:rPr>
                          <m:t>𝐻</m:t>
                        </m:r>
                        <m:r>
                          <a:rPr lang="en-GB" sz="2300" i="1">
                            <a:effectLst/>
                            <a:latin typeface="Cambria Math" panose="02040503050406030204" pitchFamily="18" charset="0"/>
                            <a:ea typeface="Times New Roman" panose="02020603050405020304" pitchFamily="18" charset="0"/>
                            <a:cs typeface="Arial" panose="020B0604020202020204" pitchFamily="34" charset="0"/>
                          </a:rPr>
                          <m:t>,</m:t>
                        </m:r>
                        <m:r>
                          <a:rPr lang="en-GB" sz="2300" i="1">
                            <a:effectLst/>
                            <a:latin typeface="Cambria Math" panose="02040503050406030204" pitchFamily="18" charset="0"/>
                            <a:ea typeface="Times New Roman" panose="02020603050405020304" pitchFamily="18" charset="0"/>
                            <a:cs typeface="Arial" panose="020B0604020202020204" pitchFamily="34" charset="0"/>
                          </a:rPr>
                          <m:t>𝑖𝑛</m:t>
                        </m:r>
                      </m:sub>
                    </m:sSub>
                    <m:r>
                      <a:rPr lang="en-GB" sz="23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3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3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300" i="1">
                            <a:effectLst/>
                            <a:latin typeface="Cambria Math" panose="02040503050406030204" pitchFamily="18" charset="0"/>
                            <a:ea typeface="Times New Roman" panose="02020603050405020304" pitchFamily="18" charset="0"/>
                            <a:cs typeface="Arial" panose="020B0604020202020204" pitchFamily="34" charset="0"/>
                          </a:rPr>
                          <m:t>𝐶</m:t>
                        </m:r>
                        <m:r>
                          <a:rPr lang="en-GB" sz="2300" i="1">
                            <a:effectLst/>
                            <a:latin typeface="Cambria Math" panose="02040503050406030204" pitchFamily="18" charset="0"/>
                            <a:ea typeface="Times New Roman" panose="02020603050405020304" pitchFamily="18" charset="0"/>
                            <a:cs typeface="Arial" panose="020B0604020202020204" pitchFamily="34" charset="0"/>
                          </a:rPr>
                          <m:t>.</m:t>
                        </m:r>
                        <m:r>
                          <a:rPr lang="en-GB" sz="2300" i="1">
                            <a:effectLst/>
                            <a:latin typeface="Cambria Math" panose="02040503050406030204" pitchFamily="18" charset="0"/>
                            <a:ea typeface="Times New Roman" panose="02020603050405020304" pitchFamily="18" charset="0"/>
                            <a:cs typeface="Arial" panose="020B0604020202020204" pitchFamily="34" charset="0"/>
                          </a:rPr>
                          <m:t>𝑖𝑛</m:t>
                        </m:r>
                      </m:sub>
                    </m:sSub>
                    <m:r>
                      <a:rPr lang="en-GB" sz="2300" i="1">
                        <a:effectLst/>
                        <a:latin typeface="Cambria Math" panose="02040503050406030204" pitchFamily="18" charset="0"/>
                        <a:ea typeface="Times New Roman" panose="02020603050405020304" pitchFamily="18" charset="0"/>
                        <a:cs typeface="Arial" panose="020B0604020202020204" pitchFamily="34" charset="0"/>
                      </a:rPr>
                      <m:t>)</m:t>
                    </m:r>
                  </m:oMath>
                </a14:m>
                <a:endParaRPr lang="en-GB" sz="23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300" dirty="0">
                    <a:effectLst/>
                    <a:latin typeface="Arial" panose="020B0604020202020204" pitchFamily="34" charset="0"/>
                    <a:ea typeface="Times New Roman" panose="02020603050405020304" pitchFamily="18" charset="0"/>
                    <a:cs typeface="Times New Roman" panose="02020603050405020304" pitchFamily="18" charset="0"/>
                  </a:rPr>
                  <a:t>So, if the effectiveness and the two inlet temperatures are known, it will be possible for the outlet temperatures to be found.</a:t>
                </a:r>
                <a:endParaRPr lang="en-GB" sz="23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p:txBody>
          </p:sp>
        </mc:Choice>
        <mc:Fallback xmlns="">
          <p:sp>
            <p:nvSpPr>
              <p:cNvPr id="3" name="Content Placeholder 2">
                <a:extLst>
                  <a:ext uri="{FF2B5EF4-FFF2-40B4-BE49-F238E27FC236}">
                    <a16:creationId xmlns:a16="http://schemas.microsoft.com/office/drawing/2014/main" id="{57E334D5-FB8D-4667-9D06-9B09DEDA6B6F}"/>
                  </a:ext>
                </a:extLst>
              </p:cNvPr>
              <p:cNvSpPr>
                <a:spLocks noGrp="1" noRot="1" noChangeAspect="1" noMove="1" noResize="1" noEditPoints="1" noAdjustHandles="1" noChangeArrowheads="1" noChangeShapeType="1" noTextEdit="1"/>
              </p:cNvSpPr>
              <p:nvPr>
                <p:ph idx="1"/>
              </p:nvPr>
            </p:nvSpPr>
            <p:spPr>
              <a:xfrm>
                <a:off x="234315" y="686436"/>
                <a:ext cx="11652885" cy="6011544"/>
              </a:xfrm>
              <a:blipFill>
                <a:blip r:embed="rId2"/>
                <a:stretch>
                  <a:fillRect l="-628" t="-1014" r="-105"/>
                </a:stretch>
              </a:blipFill>
            </p:spPr>
            <p:txBody>
              <a:bodyPr/>
              <a:lstStyle/>
              <a:p>
                <a:r>
                  <a:rPr lang="en-GB">
                    <a:noFill/>
                  </a:rPr>
                  <a:t> </a:t>
                </a:r>
              </a:p>
            </p:txBody>
          </p:sp>
        </mc:Fallback>
      </mc:AlternateContent>
    </p:spTree>
    <p:extLst>
      <p:ext uri="{BB962C8B-B14F-4D97-AF65-F5344CB8AC3E}">
        <p14:creationId xmlns:p14="http://schemas.microsoft.com/office/powerpoint/2010/main" val="16926343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6A440-EB90-47BC-AF29-D3A7663EB753}"/>
              </a:ext>
            </a:extLst>
          </p:cNvPr>
          <p:cNvSpPr>
            <a:spLocks noGrp="1"/>
          </p:cNvSpPr>
          <p:nvPr>
            <p:ph type="title"/>
          </p:nvPr>
        </p:nvSpPr>
        <p:spPr>
          <a:xfrm>
            <a:off x="838200" y="182245"/>
            <a:ext cx="10515600" cy="663575"/>
          </a:xfrm>
        </p:spPr>
        <p:txBody>
          <a:bodyPr>
            <a:normAutofit/>
          </a:bodyPr>
          <a:lstStyle/>
          <a:p>
            <a:pPr algn="ctr"/>
            <a:r>
              <a:rPr lang="en-GB" sz="4000" dirty="0">
                <a:effectLst/>
                <a:ea typeface="Times New Roman" panose="02020603050405020304" pitchFamily="18" charset="0"/>
                <a:cs typeface="Times New Roman" panose="02020603050405020304" pitchFamily="18" charset="0"/>
              </a:rPr>
              <a:t>Methods of Solving the Equations</a:t>
            </a:r>
            <a:endParaRPr lang="en-GB" sz="4000"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F5A671C0-3561-4F26-B3E1-60C8B7589AFF}"/>
                  </a:ext>
                </a:extLst>
              </p:cNvPr>
              <p:cNvSpPr>
                <a:spLocks noGrp="1"/>
              </p:cNvSpPr>
              <p:nvPr>
                <p:ph idx="1"/>
              </p:nvPr>
            </p:nvSpPr>
            <p:spPr>
              <a:xfrm>
                <a:off x="331469" y="1183005"/>
                <a:ext cx="11572875" cy="5440680"/>
              </a:xfrm>
            </p:spPr>
            <p:txBody>
              <a:bodyPr>
                <a:normAutofit/>
              </a:bodyPr>
              <a:lstStyle/>
              <a:p>
                <a:pPr marL="0" indent="0">
                  <a:buNone/>
                </a:pPr>
                <a:r>
                  <a:rPr lang="en-GB" sz="2100" dirty="0">
                    <a:latin typeface="Arial" panose="020B0604020202020204" pitchFamily="34" charset="0"/>
                    <a:cs typeface="Arial" panose="020B0604020202020204" pitchFamily="34" charset="0"/>
                  </a:rPr>
                  <a:t>When heat transfer rate is not known or the outlet temperatures are not known, tedious iterations with the LMTD method are required. </a:t>
                </a:r>
                <a:r>
                  <a:rPr lang="en-GB" sz="2100" dirty="0">
                    <a:effectLst/>
                    <a:latin typeface="Arial" panose="020B0604020202020204" pitchFamily="34" charset="0"/>
                    <a:ea typeface="Times New Roman" panose="02020603050405020304" pitchFamily="18" charset="0"/>
                    <a:cs typeface="Arial" panose="020B0604020202020204" pitchFamily="34" charset="0"/>
                  </a:rPr>
                  <a:t>It is possible to numerically solve equations presented above by means of adopting an iterative procedure, however an alternative method was developed by </a:t>
                </a:r>
                <a:r>
                  <a:rPr lang="en-GB" sz="2100" i="1" dirty="0">
                    <a:effectLst/>
                    <a:latin typeface="Arial" panose="020B0604020202020204" pitchFamily="34" charset="0"/>
                    <a:ea typeface="Times New Roman" panose="02020603050405020304" pitchFamily="18" charset="0"/>
                    <a:cs typeface="Arial" panose="020B0604020202020204" pitchFamily="34" charset="0"/>
                  </a:rPr>
                  <a:t>Kays </a:t>
                </a:r>
                <a:r>
                  <a:rPr lang="en-GB" sz="2100" dirty="0">
                    <a:effectLst/>
                    <a:latin typeface="Arial" panose="020B0604020202020204" pitchFamily="34" charset="0"/>
                    <a:ea typeface="Times New Roman" panose="02020603050405020304" pitchFamily="18" charset="0"/>
                    <a:cs typeface="Arial" panose="020B0604020202020204" pitchFamily="34" charset="0"/>
                  </a:rPr>
                  <a:t>and</a:t>
                </a:r>
                <a:r>
                  <a:rPr lang="en-GB" sz="2100" i="1" dirty="0">
                    <a:effectLst/>
                    <a:latin typeface="Arial" panose="020B0604020202020204" pitchFamily="34" charset="0"/>
                    <a:ea typeface="Times New Roman" panose="02020603050405020304" pitchFamily="18" charset="0"/>
                    <a:cs typeface="Arial" panose="020B0604020202020204" pitchFamily="34" charset="0"/>
                  </a:rPr>
                  <a:t> London </a:t>
                </a:r>
                <a:r>
                  <a:rPr lang="en-GB" sz="2100" dirty="0">
                    <a:effectLst/>
                    <a:latin typeface="Arial" panose="020B0604020202020204" pitchFamily="34" charset="0"/>
                    <a:ea typeface="Times New Roman" panose="02020603050405020304" pitchFamily="18" charset="0"/>
                    <a:cs typeface="Arial" panose="020B0604020202020204" pitchFamily="34" charset="0"/>
                  </a:rPr>
                  <a:t>(1955) before digital computation was readily available. </a:t>
                </a:r>
              </a:p>
              <a:p>
                <a:pPr marL="0" indent="0">
                  <a:buNone/>
                </a:pPr>
                <a:endParaRPr lang="en-GB" sz="2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2100" dirty="0">
                    <a:effectLst/>
                    <a:latin typeface="Arial" panose="020B0604020202020204" pitchFamily="34" charset="0"/>
                    <a:ea typeface="Times New Roman" panose="02020603050405020304" pitchFamily="18" charset="0"/>
                  </a:rPr>
                  <a:t>The effectiveness </a:t>
                </a:r>
                <a:r>
                  <a:rPr lang="en-GB" sz="2100" i="1" dirty="0">
                    <a:effectLst/>
                    <a:latin typeface="Arial" panose="020B0604020202020204" pitchFamily="34" charset="0"/>
                    <a:ea typeface="Times New Roman" panose="02020603050405020304" pitchFamily="18" charset="0"/>
                  </a:rPr>
                  <a:t>ε</a:t>
                </a:r>
                <a:r>
                  <a:rPr lang="en-GB" sz="2100" dirty="0">
                    <a:effectLst/>
                    <a:latin typeface="Arial" panose="020B0604020202020204" pitchFamily="34" charset="0"/>
                    <a:ea typeface="Times New Roman" panose="02020603050405020304" pitchFamily="18" charset="0"/>
                  </a:rPr>
                  <a:t> and the capacity ratio </a:t>
                </a:r>
                <a14:m>
                  <m:oMath xmlns:m="http://schemas.openxmlformats.org/officeDocument/2006/math">
                    <m:sSub>
                      <m:sSubPr>
                        <m:ctrlPr>
                          <a:rPr lang="en-GB" sz="21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100" i="1">
                            <a:effectLst/>
                            <a:latin typeface="Cambria Math" panose="02040503050406030204" pitchFamily="18" charset="0"/>
                            <a:ea typeface="Times New Roman" panose="02020603050405020304" pitchFamily="18" charset="0"/>
                            <a:cs typeface="Arial" panose="020B0604020202020204" pitchFamily="34" charset="0"/>
                          </a:rPr>
                          <m:t>𝐶</m:t>
                        </m:r>
                      </m:e>
                      <m:sub>
                        <m:r>
                          <a:rPr lang="en-GB" sz="2100" i="1">
                            <a:effectLst/>
                            <a:latin typeface="Cambria Math" panose="02040503050406030204" pitchFamily="18" charset="0"/>
                            <a:ea typeface="Times New Roman" panose="02020603050405020304" pitchFamily="18" charset="0"/>
                            <a:cs typeface="Arial" panose="020B0604020202020204" pitchFamily="34" charset="0"/>
                          </a:rPr>
                          <m:t>𝑟</m:t>
                        </m:r>
                      </m:sub>
                    </m:sSub>
                  </m:oMath>
                </a14:m>
                <a:r>
                  <a:rPr lang="en-GB" sz="2100" dirty="0">
                    <a:effectLst/>
                    <a:latin typeface="Arial" panose="020B0604020202020204" pitchFamily="34" charset="0"/>
                    <a:ea typeface="Times New Roman" panose="02020603050405020304" pitchFamily="18" charset="0"/>
                  </a:rPr>
                  <a:t> of the heat exchanger are used in conjunction with the term </a:t>
                </a:r>
                <a:r>
                  <a:rPr lang="en-GB" sz="2100" i="1" dirty="0">
                    <a:effectLst/>
                    <a:latin typeface="Arial" panose="020B0604020202020204" pitchFamily="34" charset="0"/>
                    <a:ea typeface="Times New Roman" panose="02020603050405020304" pitchFamily="18" charset="0"/>
                  </a:rPr>
                  <a:t>Number of Thermal </a:t>
                </a:r>
                <a:r>
                  <a:rPr lang="en-GB" sz="2100" dirty="0">
                    <a:effectLst/>
                    <a:latin typeface="Arial" panose="020B0604020202020204" pitchFamily="34" charset="0"/>
                    <a:ea typeface="Times New Roman" panose="02020603050405020304" pitchFamily="18" charset="0"/>
                  </a:rPr>
                  <a:t>(or </a:t>
                </a:r>
                <a:r>
                  <a:rPr lang="en-GB" sz="2100" i="1" dirty="0">
                    <a:effectLst/>
                    <a:latin typeface="Arial" panose="020B0604020202020204" pitchFamily="34" charset="0"/>
                    <a:ea typeface="Times New Roman" panose="02020603050405020304" pitchFamily="18" charset="0"/>
                  </a:rPr>
                  <a:t>Transfer</a:t>
                </a:r>
                <a:r>
                  <a:rPr lang="en-GB" sz="2100" dirty="0">
                    <a:effectLst/>
                    <a:latin typeface="Arial" panose="020B0604020202020204" pitchFamily="34" charset="0"/>
                    <a:ea typeface="Times New Roman" panose="02020603050405020304" pitchFamily="18" charset="0"/>
                  </a:rPr>
                  <a:t>) </a:t>
                </a:r>
                <a:r>
                  <a:rPr lang="en-GB" sz="2100" i="1" dirty="0">
                    <a:effectLst/>
                    <a:latin typeface="Arial" panose="020B0604020202020204" pitchFamily="34" charset="0"/>
                    <a:ea typeface="Times New Roman" panose="02020603050405020304" pitchFamily="18" charset="0"/>
                  </a:rPr>
                  <a:t>Units</a:t>
                </a:r>
                <a:r>
                  <a:rPr lang="en-GB" sz="2100" dirty="0">
                    <a:effectLst/>
                    <a:latin typeface="Arial" panose="020B0604020202020204" pitchFamily="34" charset="0"/>
                    <a:ea typeface="Times New Roman" panose="02020603050405020304" pitchFamily="18" charset="0"/>
                  </a:rPr>
                  <a:t>, </a:t>
                </a:r>
                <a:r>
                  <a:rPr lang="en-GB" sz="2100" i="1" dirty="0">
                    <a:effectLst/>
                    <a:latin typeface="Arial" panose="020B0604020202020204" pitchFamily="34" charset="0"/>
                    <a:ea typeface="Times New Roman" panose="02020603050405020304" pitchFamily="18" charset="0"/>
                  </a:rPr>
                  <a:t>NTU</a:t>
                </a:r>
                <a:r>
                  <a:rPr lang="en-GB" sz="2100" dirty="0">
                    <a:effectLst/>
                    <a:latin typeface="Arial" panose="020B0604020202020204" pitchFamily="34" charset="0"/>
                    <a:ea typeface="Times New Roman" panose="02020603050405020304" pitchFamily="18" charset="0"/>
                  </a:rPr>
                  <a:t>, to determine the heat exchanger performance.</a:t>
                </a:r>
              </a:p>
              <a:p>
                <a:pPr marL="0" indent="0">
                  <a:buNone/>
                </a:pPr>
                <a:endParaRPr lang="en-GB" sz="200" dirty="0">
                  <a:effectLst/>
                  <a:latin typeface="Arial" panose="020B0604020202020204" pitchFamily="34" charset="0"/>
                  <a:ea typeface="Times New Roman" panose="02020603050405020304" pitchFamily="18" charset="0"/>
                </a:endParaRPr>
              </a:p>
              <a:p>
                <a:pPr marL="0" indent="0">
                  <a:buNone/>
                </a:pPr>
                <a:r>
                  <a:rPr lang="en-GB" sz="2100" dirty="0">
                    <a:effectLst/>
                    <a:latin typeface="Arial" panose="020B0604020202020204" pitchFamily="34" charset="0"/>
                    <a:ea typeface="Times New Roman" panose="02020603050405020304" pitchFamily="18" charset="0"/>
                    <a:cs typeface="Arial" panose="020B0604020202020204" pitchFamily="34" charset="0"/>
                  </a:rPr>
                  <a:t>As with the quantities </a:t>
                </a:r>
                <a:r>
                  <a:rPr lang="en-GB" sz="2100" i="1" dirty="0">
                    <a:effectLst/>
                    <a:latin typeface="Arial" panose="020B0604020202020204" pitchFamily="34" charset="0"/>
                    <a:ea typeface="Times New Roman" panose="02020603050405020304" pitchFamily="18" charset="0"/>
                    <a:cs typeface="Arial" panose="020B0604020202020204" pitchFamily="34" charset="0"/>
                  </a:rPr>
                  <a:t>ε </a:t>
                </a:r>
                <a:r>
                  <a:rPr lang="en-GB" sz="2100" dirty="0">
                    <a:effectLst/>
                    <a:latin typeface="Arial" panose="020B0604020202020204" pitchFamily="34" charset="0"/>
                    <a:ea typeface="Times New Roman" panose="02020603050405020304" pitchFamily="18" charset="0"/>
                    <a:cs typeface="Arial" panose="020B0604020202020204" pitchFamily="34" charset="0"/>
                  </a:rPr>
                  <a:t>and </a:t>
                </a:r>
                <a14:m>
                  <m:oMath xmlns:m="http://schemas.openxmlformats.org/officeDocument/2006/math">
                    <m:sSub>
                      <m:sSubPr>
                        <m:ctrlPr>
                          <a:rPr lang="en-GB" sz="21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100" i="1">
                            <a:effectLst/>
                            <a:latin typeface="Cambria Math" panose="02040503050406030204" pitchFamily="18" charset="0"/>
                            <a:ea typeface="Times New Roman" panose="02020603050405020304" pitchFamily="18" charset="0"/>
                            <a:cs typeface="Arial" panose="020B0604020202020204" pitchFamily="34" charset="0"/>
                          </a:rPr>
                          <m:t>𝐶</m:t>
                        </m:r>
                      </m:e>
                      <m:sub>
                        <m:r>
                          <a:rPr lang="en-GB" sz="2100" i="1">
                            <a:effectLst/>
                            <a:latin typeface="Cambria Math" panose="02040503050406030204" pitchFamily="18" charset="0"/>
                            <a:ea typeface="Times New Roman" panose="02020603050405020304" pitchFamily="18" charset="0"/>
                            <a:cs typeface="Arial" panose="020B0604020202020204" pitchFamily="34" charset="0"/>
                          </a:rPr>
                          <m:t>𝑟</m:t>
                        </m:r>
                      </m:sub>
                    </m:sSub>
                  </m:oMath>
                </a14:m>
                <a:r>
                  <a:rPr lang="en-GB" sz="2100" dirty="0">
                    <a:effectLst/>
                    <a:latin typeface="Arial" panose="020B0604020202020204" pitchFamily="34" charset="0"/>
                    <a:ea typeface="Times New Roman" panose="02020603050405020304" pitchFamily="18" charset="0"/>
                    <a:cs typeface="Arial" panose="020B0604020202020204" pitchFamily="34" charset="0"/>
                  </a:rPr>
                  <a:t>, the definition of NTU depends on the relative magnitudes of the thermal capacities of the fluid streams, but this variation can be eliminated with the use of </a:t>
                </a:r>
                <a14:m>
                  <m:oMath xmlns:m="http://schemas.openxmlformats.org/officeDocument/2006/math">
                    <m:sSub>
                      <m:sSubPr>
                        <m:ctrlPr>
                          <a:rPr lang="en-GB" sz="2100" i="1">
                            <a:effectLst/>
                            <a:latin typeface="Cambria Math" panose="02040503050406030204" pitchFamily="18" charset="0"/>
                            <a:ea typeface="Calibri" panose="020F0502020204030204" pitchFamily="34" charset="0"/>
                            <a:cs typeface="Arial" panose="020B0604020202020204" pitchFamily="34" charset="0"/>
                          </a:rPr>
                        </m:ctrlPr>
                      </m:sSubPr>
                      <m:e>
                        <m:r>
                          <a:rPr lang="en-GB" sz="2100" i="1">
                            <a:effectLst/>
                            <a:latin typeface="Cambria Math" panose="02040503050406030204" pitchFamily="18" charset="0"/>
                            <a:ea typeface="Calibri" panose="020F0502020204030204" pitchFamily="34" charset="0"/>
                            <a:cs typeface="Arial" panose="020B0604020202020204" pitchFamily="34" charset="0"/>
                          </a:rPr>
                          <m:t>𝐶</m:t>
                        </m:r>
                      </m:e>
                      <m:sub>
                        <m:r>
                          <a:rPr lang="en-GB" sz="2100" i="1">
                            <a:effectLst/>
                            <a:latin typeface="Cambria Math" panose="02040503050406030204" pitchFamily="18" charset="0"/>
                            <a:ea typeface="Calibri" panose="020F0502020204030204" pitchFamily="34" charset="0"/>
                            <a:cs typeface="Arial" panose="020B0604020202020204" pitchFamily="34" charset="0"/>
                          </a:rPr>
                          <m:t>𝑚𝑎𝑥</m:t>
                        </m:r>
                      </m:sub>
                    </m:sSub>
                  </m:oMath>
                </a14:m>
                <a:r>
                  <a:rPr lang="en-GB" sz="2100" dirty="0">
                    <a:effectLst/>
                    <a:latin typeface="Arial" panose="020B0604020202020204" pitchFamily="34" charset="0"/>
                    <a:ea typeface="Times New Roman" panose="02020603050405020304" pitchFamily="18" charset="0"/>
                    <a:cs typeface="Arial" panose="020B0604020202020204" pitchFamily="34" charset="0"/>
                  </a:rPr>
                  <a:t> and </a:t>
                </a:r>
                <a14:m>
                  <m:oMath xmlns:m="http://schemas.openxmlformats.org/officeDocument/2006/math">
                    <m:sSub>
                      <m:sSubPr>
                        <m:ctrlPr>
                          <a:rPr lang="en-GB" sz="2100" i="1">
                            <a:effectLst/>
                            <a:latin typeface="Cambria Math" panose="02040503050406030204" pitchFamily="18" charset="0"/>
                            <a:ea typeface="Calibri" panose="020F0502020204030204" pitchFamily="34" charset="0"/>
                            <a:cs typeface="Arial" panose="020B0604020202020204" pitchFamily="34" charset="0"/>
                          </a:rPr>
                        </m:ctrlPr>
                      </m:sSubPr>
                      <m:e>
                        <m:r>
                          <a:rPr lang="en-GB" sz="2100" i="1">
                            <a:effectLst/>
                            <a:latin typeface="Cambria Math" panose="02040503050406030204" pitchFamily="18" charset="0"/>
                            <a:ea typeface="Calibri" panose="020F0502020204030204" pitchFamily="34" charset="0"/>
                            <a:cs typeface="Arial" panose="020B0604020202020204" pitchFamily="34" charset="0"/>
                          </a:rPr>
                          <m:t>𝐶</m:t>
                        </m:r>
                      </m:e>
                      <m:sub>
                        <m:r>
                          <a:rPr lang="en-GB" sz="2100" i="1">
                            <a:effectLst/>
                            <a:latin typeface="Cambria Math" panose="02040503050406030204" pitchFamily="18" charset="0"/>
                            <a:ea typeface="Calibri" panose="020F0502020204030204" pitchFamily="34" charset="0"/>
                            <a:cs typeface="Arial" panose="020B0604020202020204" pitchFamily="34" charset="0"/>
                          </a:rPr>
                          <m:t>𝑚𝑖𝑛</m:t>
                        </m:r>
                      </m:sub>
                    </m:sSub>
                  </m:oMath>
                </a14:m>
                <a:r>
                  <a:rPr lang="en-GB" sz="2100" dirty="0">
                    <a:effectLst/>
                    <a:latin typeface="Arial" panose="020B0604020202020204" pitchFamily="34" charset="0"/>
                    <a:ea typeface="Times New Roman" panose="02020603050405020304" pitchFamily="18" charset="0"/>
                    <a:cs typeface="Arial" panose="020B0604020202020204" pitchFamily="34" charset="0"/>
                  </a:rPr>
                  <a:t> (as defined earlier).</a:t>
                </a:r>
                <a:endParaRPr lang="en-GB" sz="2100" dirty="0">
                  <a:effectLst/>
                  <a:latin typeface="Arial" panose="020B0604020202020204" pitchFamily="34" charset="0"/>
                  <a:ea typeface="Calibri" panose="020F0502020204030204" pitchFamily="34" charset="0"/>
                  <a:cs typeface="Arial" panose="020B0604020202020204" pitchFamily="34" charset="0"/>
                </a:endParaRPr>
              </a:p>
            </p:txBody>
          </p:sp>
        </mc:Choice>
        <mc:Fallback xmlns="">
          <p:sp>
            <p:nvSpPr>
              <p:cNvPr id="3" name="Content Placeholder 2">
                <a:extLst>
                  <a:ext uri="{FF2B5EF4-FFF2-40B4-BE49-F238E27FC236}">
                    <a16:creationId xmlns:a16="http://schemas.microsoft.com/office/drawing/2014/main" id="{F5A671C0-3561-4F26-B3E1-60C8B7589AFF}"/>
                  </a:ext>
                </a:extLst>
              </p:cNvPr>
              <p:cNvSpPr>
                <a:spLocks noGrp="1" noRot="1" noChangeAspect="1" noMove="1" noResize="1" noEditPoints="1" noAdjustHandles="1" noChangeArrowheads="1" noChangeShapeType="1" noTextEdit="1"/>
              </p:cNvSpPr>
              <p:nvPr>
                <p:ph idx="1"/>
              </p:nvPr>
            </p:nvSpPr>
            <p:spPr>
              <a:xfrm>
                <a:off x="331469" y="1183005"/>
                <a:ext cx="11572875" cy="5440680"/>
              </a:xfrm>
              <a:blipFill>
                <a:blip r:embed="rId2"/>
                <a:stretch>
                  <a:fillRect l="-632" t="-1344" r="-1211"/>
                </a:stretch>
              </a:blipFill>
            </p:spPr>
            <p:txBody>
              <a:bodyPr/>
              <a:lstStyle/>
              <a:p>
                <a:r>
                  <a:rPr lang="en-GB">
                    <a:noFill/>
                  </a:rPr>
                  <a:t> </a:t>
                </a:r>
              </a:p>
            </p:txBody>
          </p:sp>
        </mc:Fallback>
      </mc:AlternateContent>
    </p:spTree>
    <p:extLst>
      <p:ext uri="{BB962C8B-B14F-4D97-AF65-F5344CB8AC3E}">
        <p14:creationId xmlns:p14="http://schemas.microsoft.com/office/powerpoint/2010/main" val="8603884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68A07-C972-4081-B5A2-EBA0A5C43198}"/>
              </a:ext>
            </a:extLst>
          </p:cNvPr>
          <p:cNvSpPr>
            <a:spLocks noGrp="1"/>
          </p:cNvSpPr>
          <p:nvPr>
            <p:ph type="title"/>
          </p:nvPr>
        </p:nvSpPr>
        <p:spPr>
          <a:xfrm>
            <a:off x="838200" y="80010"/>
            <a:ext cx="10515600" cy="782956"/>
          </a:xfrm>
        </p:spPr>
        <p:txBody>
          <a:bodyPr>
            <a:normAutofit/>
          </a:bodyPr>
          <a:lstStyle/>
          <a:p>
            <a:pPr algn="ctr"/>
            <a:r>
              <a:rPr lang="en-GB" sz="4000" i="1" dirty="0">
                <a:effectLst/>
                <a:ea typeface="Times New Roman" panose="02020603050405020304" pitchFamily="18" charset="0"/>
                <a:cs typeface="Times New Roman" panose="02020603050405020304" pitchFamily="18" charset="0"/>
              </a:rPr>
              <a:t>ε </a:t>
            </a:r>
            <a:r>
              <a:rPr lang="en-GB" sz="4000" dirty="0">
                <a:effectLst/>
                <a:ea typeface="Times New Roman" panose="02020603050405020304" pitchFamily="18" charset="0"/>
                <a:cs typeface="Times New Roman" panose="02020603050405020304" pitchFamily="18" charset="0"/>
              </a:rPr>
              <a:t>– </a:t>
            </a:r>
            <a:r>
              <a:rPr lang="en-GB" sz="4000" i="1" dirty="0">
                <a:effectLst/>
                <a:ea typeface="Times New Roman" panose="02020603050405020304" pitchFamily="18" charset="0"/>
                <a:cs typeface="Times New Roman" panose="02020603050405020304" pitchFamily="18" charset="0"/>
              </a:rPr>
              <a:t>NTU </a:t>
            </a:r>
            <a:r>
              <a:rPr lang="en-GB" sz="4000" dirty="0">
                <a:effectLst/>
                <a:ea typeface="Times New Roman" panose="02020603050405020304" pitchFamily="18" charset="0"/>
                <a:cs typeface="Times New Roman" panose="02020603050405020304" pitchFamily="18" charset="0"/>
              </a:rPr>
              <a:t>method</a:t>
            </a:r>
            <a:endParaRPr lang="en-GB" sz="4000"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48156ED5-887F-4CF1-AC9B-C38960D300DF}"/>
                  </a:ext>
                </a:extLst>
              </p:cNvPr>
              <p:cNvSpPr>
                <a:spLocks noGrp="1"/>
              </p:cNvSpPr>
              <p:nvPr>
                <p:ph idx="1"/>
              </p:nvPr>
            </p:nvSpPr>
            <p:spPr>
              <a:xfrm>
                <a:off x="325755" y="1068704"/>
                <a:ext cx="11584305" cy="5549265"/>
              </a:xfrm>
            </p:spPr>
            <p:txBody>
              <a:bodyPr>
                <a:normAutofit/>
              </a:bodyPr>
              <a:lstStyle/>
              <a:p>
                <a:pPr marL="0" indent="0">
                  <a:lnSpc>
                    <a:spcPct val="115000"/>
                  </a:lnSpc>
                  <a:spcAft>
                    <a:spcPts val="1000"/>
                  </a:spcAft>
                  <a:buNone/>
                </a:pPr>
                <a:r>
                  <a:rPr lang="en-GB" sz="2200" dirty="0">
                    <a:latin typeface="Arial" panose="020B0604020202020204" pitchFamily="34" charset="0"/>
                    <a:ea typeface="Times New Roman" panose="02020603050405020304" pitchFamily="18" charset="0"/>
                    <a:cs typeface="Arial" panose="020B0604020202020204" pitchFamily="34" charset="0"/>
                  </a:rPr>
                  <a:t>N</a:t>
                </a:r>
                <a:r>
                  <a:rPr lang="en-GB" sz="2200" dirty="0">
                    <a:effectLst/>
                    <a:latin typeface="Arial" panose="020B0604020202020204" pitchFamily="34" charset="0"/>
                    <a:ea typeface="Times New Roman" panose="02020603050405020304" pitchFamily="18" charset="0"/>
                    <a:cs typeface="Arial" panose="020B0604020202020204" pitchFamily="34" charset="0"/>
                  </a:rPr>
                  <a:t>umber of thermal units (</a:t>
                </a:r>
                <a:r>
                  <a:rPr lang="en-GB" sz="2200" i="1" dirty="0">
                    <a:effectLst/>
                    <a:latin typeface="Arial" panose="020B0604020202020204" pitchFamily="34" charset="0"/>
                    <a:ea typeface="Times New Roman" panose="02020603050405020304" pitchFamily="18" charset="0"/>
                    <a:cs typeface="Arial" panose="020B0604020202020204" pitchFamily="34" charset="0"/>
                  </a:rPr>
                  <a:t>NTU</a:t>
                </a:r>
                <a:r>
                  <a:rPr lang="en-GB" sz="2200" dirty="0">
                    <a:effectLst/>
                    <a:latin typeface="Arial" panose="020B0604020202020204" pitchFamily="34" charset="0"/>
                    <a:ea typeface="Times New Roman" panose="02020603050405020304" pitchFamily="18" charset="0"/>
                    <a:cs typeface="Arial" panose="020B0604020202020204" pitchFamily="34" charset="0"/>
                  </a:rPr>
                  <a:t>) is a </a:t>
                </a:r>
                <a:r>
                  <a:rPr lang="en-GB" sz="2200" i="1" dirty="0">
                    <a:effectLst/>
                    <a:latin typeface="Arial" panose="020B0604020202020204" pitchFamily="34" charset="0"/>
                    <a:ea typeface="Times New Roman" panose="02020603050405020304" pitchFamily="18" charset="0"/>
                    <a:cs typeface="Arial" panose="020B0604020202020204" pitchFamily="34" charset="0"/>
                  </a:rPr>
                  <a:t>dimensionless number </a:t>
                </a:r>
                <a:r>
                  <a:rPr lang="en-GB" sz="2200" dirty="0">
                    <a:effectLst/>
                    <a:latin typeface="Arial" panose="020B0604020202020204" pitchFamily="34" charset="0"/>
                    <a:ea typeface="Times New Roman" panose="02020603050405020304" pitchFamily="18" charset="0"/>
                    <a:cs typeface="Arial" panose="020B0604020202020204" pitchFamily="34" charset="0"/>
                  </a:rPr>
                  <a:t>that provides an indication of how much heat the exchanger is capable of delivering.  </a:t>
                </a:r>
              </a:p>
              <a:p>
                <a:pPr marL="0" indent="0">
                  <a:lnSpc>
                    <a:spcPct val="115000"/>
                  </a:lnSpc>
                  <a:spcAft>
                    <a:spcPts val="1000"/>
                  </a:spcAft>
                  <a:buNone/>
                </a:pPr>
                <a:r>
                  <a:rPr lang="en-GB" sz="2200" dirty="0">
                    <a:effectLst/>
                    <a:latin typeface="Arial" panose="020B0604020202020204" pitchFamily="34" charset="0"/>
                    <a:ea typeface="Times New Roman" panose="02020603050405020304" pitchFamily="18" charset="0"/>
                    <a:cs typeface="Arial" panose="020B0604020202020204" pitchFamily="34" charset="0"/>
                  </a:rPr>
                  <a:t>As a result of it being dimensionless, it cannot provide a value of heat transfer rate in kW, but for a particular type of heat exchanger, an increase in the NTU value indicates an increase in the amount of heat that can be moved from the hot to cold stream.</a:t>
                </a:r>
                <a:endParaRPr lang="en-GB" sz="22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15000"/>
                  </a:lnSpc>
                  <a:spcAft>
                    <a:spcPts val="1000"/>
                  </a:spcAft>
                  <a:buNone/>
                </a:pPr>
                <a:r>
                  <a:rPr lang="en-GB" sz="2200" dirty="0">
                    <a:effectLst/>
                    <a:latin typeface="Arial" panose="020B0604020202020204" pitchFamily="34" charset="0"/>
                    <a:ea typeface="Times New Roman" panose="02020603050405020304" pitchFamily="18" charset="0"/>
                    <a:cs typeface="Arial" panose="020B0604020202020204" pitchFamily="34" charset="0"/>
                  </a:rPr>
                  <a:t>The NTU of a heat exchanger can simply be calculated using:</a:t>
                </a:r>
                <a:endParaRPr lang="en-GB" sz="22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15000"/>
                  </a:lnSpc>
                  <a:spcAft>
                    <a:spcPts val="1000"/>
                  </a:spcAft>
                  <a:buNone/>
                </a:pPr>
                <a:r>
                  <a:rPr lang="en-GB" sz="2200" dirty="0">
                    <a:effectLst/>
                    <a:latin typeface="Arial" panose="020B0604020202020204" pitchFamily="34" charset="0"/>
                    <a:ea typeface="Times New Roman" panose="02020603050405020304" pitchFamily="18" charset="0"/>
                    <a:cs typeface="Arial" panose="020B0604020202020204" pitchFamily="34" charset="0"/>
                  </a:rPr>
                  <a:t>					</a:t>
                </a:r>
                <a14:m>
                  <m:oMath xmlns:m="http://schemas.openxmlformats.org/officeDocument/2006/math">
                    <m:r>
                      <a:rPr lang="en-GB" sz="2400" i="1">
                        <a:effectLst/>
                        <a:latin typeface="Cambria Math" panose="02040503050406030204" pitchFamily="18" charset="0"/>
                        <a:ea typeface="Times New Roman" panose="02020603050405020304" pitchFamily="18" charset="0"/>
                        <a:cs typeface="Arial" panose="020B0604020202020204" pitchFamily="34" charset="0"/>
                      </a:rPr>
                      <m:t>𝑁𝑇𝑈</m:t>
                    </m:r>
                    <m:r>
                      <a:rPr lang="en-GB" sz="2400" i="1">
                        <a:effectLst/>
                        <a:latin typeface="Cambria Math" panose="02040503050406030204" pitchFamily="18" charset="0"/>
                        <a:ea typeface="Times New Roman" panose="02020603050405020304" pitchFamily="18" charset="0"/>
                        <a:cs typeface="Arial" panose="020B0604020202020204" pitchFamily="34" charset="0"/>
                      </a:rPr>
                      <m:t>= </m:t>
                    </m:r>
                    <m:f>
                      <m:fPr>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fPr>
                      <m:num>
                        <m:r>
                          <a:rPr lang="en-GB" sz="2400" i="1">
                            <a:effectLst/>
                            <a:latin typeface="Cambria Math" panose="02040503050406030204" pitchFamily="18" charset="0"/>
                            <a:ea typeface="Times New Roman" panose="02020603050405020304" pitchFamily="18" charset="0"/>
                            <a:cs typeface="Arial" panose="020B0604020202020204" pitchFamily="34" charset="0"/>
                          </a:rPr>
                          <m:t>𝑈</m:t>
                        </m:r>
                        <m:r>
                          <a:rPr lang="en-GB" sz="2400" i="1">
                            <a:effectLst/>
                            <a:latin typeface="Cambria Math" panose="02040503050406030204" pitchFamily="18" charset="0"/>
                            <a:ea typeface="Times New Roman" panose="02020603050405020304" pitchFamily="18" charset="0"/>
                            <a:cs typeface="Arial" panose="020B0604020202020204" pitchFamily="34" charset="0"/>
                          </a:rPr>
                          <m:t>.</m:t>
                        </m:r>
                        <m:r>
                          <a:rPr lang="en-GB" sz="2400" i="1">
                            <a:effectLst/>
                            <a:latin typeface="Cambria Math" panose="02040503050406030204" pitchFamily="18" charset="0"/>
                            <a:ea typeface="Times New Roman" panose="02020603050405020304" pitchFamily="18" charset="0"/>
                            <a:cs typeface="Arial" panose="020B0604020202020204" pitchFamily="34" charset="0"/>
                          </a:rPr>
                          <m:t>𝐴</m:t>
                        </m:r>
                      </m:num>
                      <m:den>
                        <m:sSub>
                          <m:sSubPr>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400" i="1">
                                <a:effectLst/>
                                <a:latin typeface="Cambria Math" panose="02040503050406030204" pitchFamily="18" charset="0"/>
                                <a:ea typeface="Times New Roman" panose="02020603050405020304" pitchFamily="18" charset="0"/>
                                <a:cs typeface="Arial" panose="020B0604020202020204" pitchFamily="34" charset="0"/>
                              </a:rPr>
                              <m:t>𝐶</m:t>
                            </m:r>
                          </m:e>
                          <m:sub>
                            <m:r>
                              <a:rPr lang="en-GB" sz="2400" i="1">
                                <a:effectLst/>
                                <a:latin typeface="Cambria Math" panose="02040503050406030204" pitchFamily="18" charset="0"/>
                                <a:ea typeface="Times New Roman" panose="02020603050405020304" pitchFamily="18" charset="0"/>
                                <a:cs typeface="Arial" panose="020B0604020202020204" pitchFamily="34" charset="0"/>
                              </a:rPr>
                              <m:t>𝑚𝑖𝑛</m:t>
                            </m:r>
                          </m:sub>
                        </m:sSub>
                      </m:den>
                    </m:f>
                  </m:oMath>
                </a14:m>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15000"/>
                  </a:lnSpc>
                  <a:spcAft>
                    <a:spcPts val="1000"/>
                  </a:spcAft>
                  <a:buNone/>
                </a:pPr>
                <a:r>
                  <a:rPr lang="en-GB" sz="2200" dirty="0">
                    <a:effectLst/>
                    <a:latin typeface="Arial" panose="020B0604020202020204" pitchFamily="34" charset="0"/>
                    <a:ea typeface="Times New Roman" panose="02020603050405020304" pitchFamily="18" charset="0"/>
                    <a:cs typeface="Arial" panose="020B0604020202020204" pitchFamily="34" charset="0"/>
                  </a:rPr>
                  <a:t>between the hot and cold stream, where </a:t>
                </a:r>
                <a:r>
                  <a:rPr lang="en-GB" sz="2200" i="1" dirty="0">
                    <a:effectLst/>
                    <a:latin typeface="Arial" panose="020B0604020202020204" pitchFamily="34" charset="0"/>
                    <a:ea typeface="Times New Roman" panose="02020603050405020304" pitchFamily="18" charset="0"/>
                    <a:cs typeface="Arial" panose="020B0604020202020204" pitchFamily="34" charset="0"/>
                  </a:rPr>
                  <a:t>U</a:t>
                </a:r>
                <a:r>
                  <a:rPr lang="en-GB" sz="2200" dirty="0">
                    <a:effectLst/>
                    <a:latin typeface="Arial" panose="020B0604020202020204" pitchFamily="34" charset="0"/>
                    <a:ea typeface="Times New Roman" panose="02020603050405020304" pitchFamily="18" charset="0"/>
                    <a:cs typeface="Arial" panose="020B0604020202020204" pitchFamily="34" charset="0"/>
                  </a:rPr>
                  <a:t> is the overall heat transfer coefficient.</a:t>
                </a:r>
                <a:endParaRPr lang="en-GB" sz="2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2000" dirty="0"/>
              </a:p>
            </p:txBody>
          </p:sp>
        </mc:Choice>
        <mc:Fallback xmlns="">
          <p:sp>
            <p:nvSpPr>
              <p:cNvPr id="3" name="Content Placeholder 2">
                <a:extLst>
                  <a:ext uri="{FF2B5EF4-FFF2-40B4-BE49-F238E27FC236}">
                    <a16:creationId xmlns:a16="http://schemas.microsoft.com/office/drawing/2014/main" id="{48156ED5-887F-4CF1-AC9B-C38960D300DF}"/>
                  </a:ext>
                </a:extLst>
              </p:cNvPr>
              <p:cNvSpPr>
                <a:spLocks noGrp="1" noRot="1" noChangeAspect="1" noMove="1" noResize="1" noEditPoints="1" noAdjustHandles="1" noChangeArrowheads="1" noChangeShapeType="1" noTextEdit="1"/>
              </p:cNvSpPr>
              <p:nvPr>
                <p:ph idx="1"/>
              </p:nvPr>
            </p:nvSpPr>
            <p:spPr>
              <a:xfrm>
                <a:off x="325755" y="1068704"/>
                <a:ext cx="11584305" cy="5549265"/>
              </a:xfrm>
              <a:blipFill>
                <a:blip r:embed="rId2"/>
                <a:stretch>
                  <a:fillRect l="-684" t="-329"/>
                </a:stretch>
              </a:blipFill>
            </p:spPr>
            <p:txBody>
              <a:bodyPr/>
              <a:lstStyle/>
              <a:p>
                <a:r>
                  <a:rPr lang="en-GB">
                    <a:noFill/>
                  </a:rPr>
                  <a:t> </a:t>
                </a:r>
              </a:p>
            </p:txBody>
          </p:sp>
        </mc:Fallback>
      </mc:AlternateContent>
    </p:spTree>
    <p:extLst>
      <p:ext uri="{BB962C8B-B14F-4D97-AF65-F5344CB8AC3E}">
        <p14:creationId xmlns:p14="http://schemas.microsoft.com/office/powerpoint/2010/main" val="31024640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A4506AD7-B87B-4D8E-B25F-2C3730633193}"/>
                  </a:ext>
                </a:extLst>
              </p:cNvPr>
              <p:cNvSpPr>
                <a:spLocks noGrp="1"/>
              </p:cNvSpPr>
              <p:nvPr>
                <p:ph idx="1"/>
              </p:nvPr>
            </p:nvSpPr>
            <p:spPr>
              <a:xfrm>
                <a:off x="229553" y="628649"/>
                <a:ext cx="11732894" cy="6109336"/>
              </a:xfrm>
            </p:spPr>
            <p:txBody>
              <a:bodyPr>
                <a:noAutofit/>
              </a:bodyPr>
              <a:lstStyle/>
              <a:p>
                <a:pPr marL="0" indent="0">
                  <a:lnSpc>
                    <a:spcPct val="115000"/>
                  </a:lnSpc>
                  <a:spcAft>
                    <a:spcPts val="1000"/>
                  </a:spcAft>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Calculating the value of NTU of a heat exchanger allows the effectiveness </a:t>
                </a:r>
                <a:r>
                  <a:rPr lang="en-GB" sz="1800" i="1" dirty="0">
                    <a:effectLst/>
                    <a:latin typeface="Arial" panose="020B0604020202020204" pitchFamily="34" charset="0"/>
                    <a:ea typeface="Times New Roman" panose="02020603050405020304" pitchFamily="18" charset="0"/>
                    <a:cs typeface="Arial" panose="020B0604020202020204" pitchFamily="34" charset="0"/>
                  </a:rPr>
                  <a:t>ε </a:t>
                </a:r>
                <a:r>
                  <a:rPr lang="en-GB" sz="1800" dirty="0">
                    <a:effectLst/>
                    <a:latin typeface="Arial" panose="020B0604020202020204" pitchFamily="34" charset="0"/>
                    <a:ea typeface="Times New Roman" panose="02020603050405020304" pitchFamily="18" charset="0"/>
                    <a:cs typeface="Arial" panose="020B0604020202020204" pitchFamily="34" charset="0"/>
                  </a:rPr>
                  <a:t>to be found, and thus the outlets temperatures of the hot and cold stream.  For each different type of heat exchanger there is a relationship between </a:t>
                </a:r>
                <a:r>
                  <a:rPr lang="en-GB" sz="1800" i="1" dirty="0">
                    <a:effectLst/>
                    <a:latin typeface="Arial" panose="020B0604020202020204" pitchFamily="34" charset="0"/>
                    <a:ea typeface="Times New Roman" panose="02020603050405020304" pitchFamily="18" charset="0"/>
                    <a:cs typeface="Arial" panose="020B0604020202020204" pitchFamily="34" charset="0"/>
                  </a:rPr>
                  <a:t>ε</a:t>
                </a:r>
                <a:r>
                  <a:rPr lang="en-GB" sz="1800" dirty="0">
                    <a:effectLst/>
                    <a:latin typeface="Arial" panose="020B0604020202020204" pitchFamily="34" charset="0"/>
                    <a:ea typeface="Times New Roman" panose="02020603050405020304" pitchFamily="18" charset="0"/>
                    <a:cs typeface="Arial" panose="020B0604020202020204" pitchFamily="34" charset="0"/>
                  </a:rPr>
                  <a:t>, NTU and </a:t>
                </a:r>
                <a14:m>
                  <m:oMath xmlns:m="http://schemas.openxmlformats.org/officeDocument/2006/math">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1800" i="1">
                            <a:effectLst/>
                            <a:latin typeface="Cambria Math" panose="02040503050406030204" pitchFamily="18" charset="0"/>
                            <a:ea typeface="Times New Roman" panose="02020603050405020304" pitchFamily="18" charset="0"/>
                            <a:cs typeface="Arial" panose="020B0604020202020204" pitchFamily="34" charset="0"/>
                          </a:rPr>
                          <m:t>𝐶</m:t>
                        </m:r>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𝑟</m:t>
                        </m:r>
                      </m:sub>
                    </m:sSub>
                  </m:oMath>
                </a14:m>
                <a:r>
                  <a:rPr lang="en-GB" sz="1800" dirty="0">
                    <a:effectLst/>
                    <a:latin typeface="Arial" panose="020B0604020202020204" pitchFamily="34" charset="0"/>
                    <a:ea typeface="Times New Roman" panose="02020603050405020304" pitchFamily="18" charset="0"/>
                    <a:cs typeface="Arial" panose="020B0604020202020204" pitchFamily="34" charset="0"/>
                  </a:rPr>
                  <a:t>.  Examples of </a:t>
                </a:r>
                <a:r>
                  <a:rPr lang="en-GB" sz="1800" i="1" dirty="0">
                    <a:effectLst/>
                    <a:latin typeface="Arial" panose="020B0604020202020204" pitchFamily="34" charset="0"/>
                    <a:ea typeface="Times New Roman" panose="02020603050405020304" pitchFamily="18" charset="0"/>
                    <a:cs typeface="Arial" panose="020B0604020202020204" pitchFamily="34" charset="0"/>
                  </a:rPr>
                  <a:t>ε </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i="1" dirty="0">
                    <a:effectLst/>
                    <a:latin typeface="Arial" panose="020B0604020202020204" pitchFamily="34" charset="0"/>
                    <a:ea typeface="Times New Roman" panose="02020603050405020304" pitchFamily="18" charset="0"/>
                    <a:cs typeface="Arial" panose="020B0604020202020204" pitchFamily="34" charset="0"/>
                  </a:rPr>
                  <a:t>NTU</a:t>
                </a:r>
                <a:r>
                  <a:rPr lang="en-GB" sz="1800" dirty="0">
                    <a:effectLst/>
                    <a:latin typeface="Arial" panose="020B0604020202020204" pitchFamily="34" charset="0"/>
                    <a:ea typeface="Times New Roman" panose="02020603050405020304" pitchFamily="18" charset="0"/>
                    <a:cs typeface="Arial" panose="020B0604020202020204" pitchFamily="34" charset="0"/>
                  </a:rPr>
                  <a:t> relationships for parallel and counter-flow heat exchangers which have already been discussed, are given below:</a:t>
                </a:r>
              </a:p>
              <a:p>
                <a:pPr marL="342900" lvl="0" indent="-342900">
                  <a:lnSpc>
                    <a:spcPct val="115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For a parallel flow heat exchanger: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971800" indent="0">
                  <a:lnSpc>
                    <a:spcPct val="115000"/>
                  </a:lnSpc>
                  <a:buNone/>
                </a:pPr>
                <a14:m>
                  <m:oMathPara xmlns:m="http://schemas.openxmlformats.org/officeDocument/2006/math">
                    <m:oMathParaPr>
                      <m:jc m:val="centerGroup"/>
                    </m:oMathParaPr>
                    <m:oMath xmlns:m="http://schemas.openxmlformats.org/officeDocument/2006/math">
                      <m:r>
                        <a:rPr lang="en-GB" sz="1800" i="1">
                          <a:effectLst/>
                          <a:latin typeface="Cambria Math" panose="02040503050406030204" pitchFamily="18" charset="0"/>
                          <a:ea typeface="Times New Roman" panose="02020603050405020304" pitchFamily="18" charset="0"/>
                          <a:cs typeface="Arial" panose="020B0604020202020204" pitchFamily="34" charset="0"/>
                        </a:rPr>
                        <m:t>𝜀</m:t>
                      </m:r>
                      <m:r>
                        <a:rPr lang="en-GB" sz="1800" i="1">
                          <a:effectLst/>
                          <a:latin typeface="Cambria Math" panose="02040503050406030204" pitchFamily="18" charset="0"/>
                          <a:ea typeface="Times New Roman" panose="02020603050405020304" pitchFamily="18" charset="0"/>
                          <a:cs typeface="Arial" panose="020B0604020202020204" pitchFamily="34" charset="0"/>
                        </a:rPr>
                        <m:t>= </m:t>
                      </m:r>
                      <m:f>
                        <m:f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fPr>
                        <m:num>
                          <m:r>
                            <a:rPr lang="en-GB" sz="1800" i="1">
                              <a:effectLst/>
                              <a:latin typeface="Cambria Math" panose="02040503050406030204" pitchFamily="18" charset="0"/>
                              <a:ea typeface="Times New Roman" panose="02020603050405020304" pitchFamily="18" charset="0"/>
                              <a:cs typeface="Arial" panose="020B0604020202020204" pitchFamily="34" charset="0"/>
                            </a:rPr>
                            <m:t>1−</m:t>
                          </m:r>
                          <m:r>
                            <m:rPr>
                              <m:sty m:val="p"/>
                            </m:rPr>
                            <a:rPr lang="en-GB" sz="1800">
                              <a:effectLst/>
                              <a:latin typeface="Cambria Math" panose="02040503050406030204" pitchFamily="18" charset="0"/>
                              <a:ea typeface="Times New Roman" panose="02020603050405020304" pitchFamily="18" charset="0"/>
                              <a:cs typeface="Arial" panose="020B0604020202020204" pitchFamily="34" charset="0"/>
                            </a:rPr>
                            <m:t>exp</m:t>
                          </m:r>
                          <m:r>
                            <a:rPr lang="en-GB" sz="1800">
                              <a:effectLst/>
                              <a:latin typeface="Cambria Math" panose="02040503050406030204" pitchFamily="18" charset="0"/>
                              <a:ea typeface="Times New Roman" panose="02020603050405020304" pitchFamily="18" charset="0"/>
                              <a:cs typeface="Arial" panose="020B0604020202020204" pitchFamily="34" charset="0"/>
                            </a:rPr>
                            <m:t>⁡</m:t>
                          </m:r>
                          <m:r>
                            <a:rPr lang="en-GB" sz="1800" i="1">
                              <a:effectLst/>
                              <a:latin typeface="Cambria Math" panose="02040503050406030204" pitchFamily="18" charset="0"/>
                              <a:ea typeface="Times New Roman" panose="02020603050405020304" pitchFamily="18" charset="0"/>
                              <a:cs typeface="Arial" panose="020B0604020202020204" pitchFamily="34" charset="0"/>
                            </a:rPr>
                            <m:t>[−</m:t>
                          </m:r>
                          <m:r>
                            <a:rPr lang="en-GB" sz="1800" i="1">
                              <a:effectLst/>
                              <a:latin typeface="Cambria Math" panose="02040503050406030204" pitchFamily="18" charset="0"/>
                              <a:ea typeface="Times New Roman" panose="02020603050405020304" pitchFamily="18" charset="0"/>
                              <a:cs typeface="Arial" panose="020B0604020202020204" pitchFamily="34" charset="0"/>
                            </a:rPr>
                            <m:t>𝑁𝑇𝑈</m:t>
                          </m:r>
                          <m:r>
                            <a:rPr lang="en-GB" sz="1800" i="1">
                              <a:effectLst/>
                              <a:latin typeface="Cambria Math" panose="02040503050406030204" pitchFamily="18" charset="0"/>
                              <a:ea typeface="Times New Roman" panose="02020603050405020304" pitchFamily="18" charset="0"/>
                              <a:cs typeface="Arial" panose="020B0604020202020204" pitchFamily="34" charset="0"/>
                            </a:rPr>
                            <m:t>.</m:t>
                          </m:r>
                          <m:d>
                            <m:d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dPr>
                            <m:e>
                              <m:r>
                                <a:rPr lang="en-GB" sz="1800" i="1">
                                  <a:effectLst/>
                                  <a:latin typeface="Cambria Math" panose="02040503050406030204" pitchFamily="18" charset="0"/>
                                  <a:ea typeface="Times New Roman" panose="02020603050405020304" pitchFamily="18" charset="0"/>
                                  <a:cs typeface="Arial" panose="020B0604020202020204" pitchFamily="34" charset="0"/>
                                </a:rPr>
                                <m:t>1+</m:t>
                              </m:r>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1800" i="1">
                                      <a:effectLst/>
                                      <a:latin typeface="Cambria Math" panose="02040503050406030204" pitchFamily="18" charset="0"/>
                                      <a:ea typeface="Times New Roman" panose="02020603050405020304" pitchFamily="18" charset="0"/>
                                      <a:cs typeface="Arial" panose="020B0604020202020204" pitchFamily="34" charset="0"/>
                                    </a:rPr>
                                    <m:t>𝐶</m:t>
                                  </m:r>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𝑟</m:t>
                                  </m:r>
                                </m:sub>
                              </m:sSub>
                            </m:e>
                          </m:d>
                          <m:r>
                            <a:rPr lang="en-GB" sz="1800" i="1">
                              <a:effectLst/>
                              <a:latin typeface="Cambria Math" panose="02040503050406030204" pitchFamily="18" charset="0"/>
                              <a:ea typeface="Times New Roman" panose="02020603050405020304" pitchFamily="18" charset="0"/>
                              <a:cs typeface="Arial" panose="020B0604020202020204" pitchFamily="34" charset="0"/>
                            </a:rPr>
                            <m:t>]</m:t>
                          </m:r>
                        </m:num>
                        <m:den>
                          <m:r>
                            <a:rPr lang="en-GB" sz="1800" i="1">
                              <a:effectLst/>
                              <a:latin typeface="Cambria Math" panose="02040503050406030204" pitchFamily="18" charset="0"/>
                              <a:ea typeface="Times New Roman" panose="02020603050405020304" pitchFamily="18" charset="0"/>
                              <a:cs typeface="Arial" panose="020B0604020202020204" pitchFamily="34" charset="0"/>
                            </a:rPr>
                            <m:t>1+ </m:t>
                          </m:r>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1800" i="1">
                                  <a:effectLst/>
                                  <a:latin typeface="Cambria Math" panose="02040503050406030204" pitchFamily="18" charset="0"/>
                                  <a:ea typeface="Times New Roman" panose="02020603050405020304" pitchFamily="18" charset="0"/>
                                  <a:cs typeface="Arial" panose="020B0604020202020204" pitchFamily="34" charset="0"/>
                                </a:rPr>
                                <m:t>𝐶</m:t>
                              </m:r>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𝑟</m:t>
                              </m:r>
                            </m:sub>
                          </m:sSub>
                        </m:den>
                      </m:f>
                    </m:oMath>
                  </m:oMathPara>
                </a14:m>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for a counter-flow heat exchanger: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743200" indent="0">
                  <a:lnSpc>
                    <a:spcPct val="115000"/>
                  </a:lnSpc>
                  <a:spcAft>
                    <a:spcPts val="1000"/>
                  </a:spcAft>
                  <a:buNone/>
                </a:pPr>
                <a14:m>
                  <m:oMathPara xmlns:m="http://schemas.openxmlformats.org/officeDocument/2006/math">
                    <m:oMathParaPr>
                      <m:jc m:val="centerGroup"/>
                    </m:oMathParaPr>
                    <m:oMath xmlns:m="http://schemas.openxmlformats.org/officeDocument/2006/math">
                      <m:r>
                        <a:rPr lang="en-GB" sz="1800" i="1">
                          <a:effectLst/>
                          <a:latin typeface="Cambria Math" panose="02040503050406030204" pitchFamily="18" charset="0"/>
                          <a:ea typeface="Times New Roman" panose="02020603050405020304" pitchFamily="18" charset="0"/>
                          <a:cs typeface="Arial" panose="020B0604020202020204" pitchFamily="34" charset="0"/>
                        </a:rPr>
                        <m:t>𝜀</m:t>
                      </m:r>
                      <m:r>
                        <a:rPr lang="en-GB" sz="1800" i="1">
                          <a:effectLst/>
                          <a:latin typeface="Cambria Math" panose="02040503050406030204" pitchFamily="18" charset="0"/>
                          <a:ea typeface="Times New Roman" panose="02020603050405020304" pitchFamily="18" charset="0"/>
                          <a:cs typeface="Arial" panose="020B0604020202020204" pitchFamily="34" charset="0"/>
                        </a:rPr>
                        <m:t> = </m:t>
                      </m:r>
                      <m:f>
                        <m:f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fPr>
                        <m:num>
                          <m:r>
                            <a:rPr lang="en-GB" sz="1800" i="1">
                              <a:effectLst/>
                              <a:latin typeface="Cambria Math" panose="02040503050406030204" pitchFamily="18" charset="0"/>
                              <a:ea typeface="Times New Roman" panose="02020603050405020304" pitchFamily="18" charset="0"/>
                              <a:cs typeface="Arial" panose="020B0604020202020204" pitchFamily="34" charset="0"/>
                            </a:rPr>
                            <m:t>1−</m:t>
                          </m:r>
                          <m:r>
                            <m:rPr>
                              <m:sty m:val="p"/>
                            </m:rPr>
                            <a:rPr lang="en-GB" sz="1800">
                              <a:effectLst/>
                              <a:latin typeface="Cambria Math" panose="02040503050406030204" pitchFamily="18" charset="0"/>
                              <a:ea typeface="Times New Roman" panose="02020603050405020304" pitchFamily="18" charset="0"/>
                              <a:cs typeface="Arial" panose="020B0604020202020204" pitchFamily="34" charset="0"/>
                            </a:rPr>
                            <m:t>exp</m:t>
                          </m:r>
                          <m:r>
                            <a:rPr lang="en-GB" sz="1800">
                              <a:effectLst/>
                              <a:latin typeface="Cambria Math" panose="02040503050406030204" pitchFamily="18" charset="0"/>
                              <a:ea typeface="Times New Roman" panose="02020603050405020304" pitchFamily="18" charset="0"/>
                              <a:cs typeface="Arial" panose="020B0604020202020204" pitchFamily="34" charset="0"/>
                            </a:rPr>
                            <m:t>⁡</m:t>
                          </m:r>
                          <m:r>
                            <a:rPr lang="en-GB" sz="1800" i="1">
                              <a:effectLst/>
                              <a:latin typeface="Cambria Math" panose="02040503050406030204" pitchFamily="18" charset="0"/>
                              <a:ea typeface="Times New Roman" panose="02020603050405020304" pitchFamily="18" charset="0"/>
                              <a:cs typeface="Arial" panose="020B0604020202020204" pitchFamily="34" charset="0"/>
                            </a:rPr>
                            <m:t>[−</m:t>
                          </m:r>
                          <m:r>
                            <a:rPr lang="en-GB" sz="1800" i="1">
                              <a:effectLst/>
                              <a:latin typeface="Cambria Math" panose="02040503050406030204" pitchFamily="18" charset="0"/>
                              <a:ea typeface="Times New Roman" panose="02020603050405020304" pitchFamily="18" charset="0"/>
                              <a:cs typeface="Arial" panose="020B0604020202020204" pitchFamily="34" charset="0"/>
                            </a:rPr>
                            <m:t>𝑁𝑇𝑈</m:t>
                          </m:r>
                          <m:r>
                            <a:rPr lang="en-GB" sz="1800" i="1">
                              <a:effectLst/>
                              <a:latin typeface="Cambria Math" panose="02040503050406030204" pitchFamily="18" charset="0"/>
                              <a:ea typeface="Times New Roman" panose="02020603050405020304" pitchFamily="18" charset="0"/>
                              <a:cs typeface="Arial" panose="020B0604020202020204" pitchFamily="34" charset="0"/>
                            </a:rPr>
                            <m:t>.</m:t>
                          </m:r>
                          <m:d>
                            <m:d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dPr>
                            <m:e>
                              <m:r>
                                <a:rPr lang="en-GB" sz="1800" i="1">
                                  <a:effectLst/>
                                  <a:latin typeface="Cambria Math" panose="02040503050406030204" pitchFamily="18" charset="0"/>
                                  <a:ea typeface="Times New Roman" panose="02020603050405020304" pitchFamily="18" charset="0"/>
                                  <a:cs typeface="Arial" panose="020B0604020202020204" pitchFamily="34" charset="0"/>
                                </a:rPr>
                                <m:t>1−</m:t>
                              </m:r>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1800" i="1">
                                      <a:effectLst/>
                                      <a:latin typeface="Cambria Math" panose="02040503050406030204" pitchFamily="18" charset="0"/>
                                      <a:ea typeface="Times New Roman" panose="02020603050405020304" pitchFamily="18" charset="0"/>
                                      <a:cs typeface="Arial" panose="020B0604020202020204" pitchFamily="34" charset="0"/>
                                    </a:rPr>
                                    <m:t>𝐶</m:t>
                                  </m:r>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𝑟</m:t>
                                  </m:r>
                                </m:sub>
                              </m:sSub>
                            </m:e>
                          </m:d>
                          <m:r>
                            <a:rPr lang="en-GB" sz="1800" i="1">
                              <a:effectLst/>
                              <a:latin typeface="Cambria Math" panose="02040503050406030204" pitchFamily="18" charset="0"/>
                              <a:ea typeface="Times New Roman" panose="02020603050405020304" pitchFamily="18" charset="0"/>
                              <a:cs typeface="Arial" panose="020B0604020202020204" pitchFamily="34" charset="0"/>
                            </a:rPr>
                            <m:t>]</m:t>
                          </m:r>
                        </m:num>
                        <m:den>
                          <m:r>
                            <a:rPr lang="en-GB" sz="1800" i="1">
                              <a:effectLst/>
                              <a:latin typeface="Cambria Math" panose="02040503050406030204" pitchFamily="18" charset="0"/>
                              <a:ea typeface="Times New Roman" panose="02020603050405020304" pitchFamily="18" charset="0"/>
                              <a:cs typeface="Arial" panose="020B0604020202020204" pitchFamily="34" charset="0"/>
                            </a:rPr>
                            <m:t>1− </m:t>
                          </m:r>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1800" i="1">
                                  <a:effectLst/>
                                  <a:latin typeface="Cambria Math" panose="02040503050406030204" pitchFamily="18" charset="0"/>
                                  <a:ea typeface="Times New Roman" panose="02020603050405020304" pitchFamily="18" charset="0"/>
                                  <a:cs typeface="Arial" panose="020B0604020202020204" pitchFamily="34" charset="0"/>
                                </a:rPr>
                                <m:t>𝐶</m:t>
                              </m:r>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𝑟</m:t>
                              </m:r>
                            </m:sub>
                          </m:sSub>
                          <m:r>
                            <a:rPr lang="en-GB" sz="1800" i="1">
                              <a:effectLst/>
                              <a:latin typeface="Cambria Math" panose="02040503050406030204" pitchFamily="18" charset="0"/>
                              <a:ea typeface="Times New Roman" panose="02020603050405020304" pitchFamily="18" charset="0"/>
                              <a:cs typeface="Arial" panose="020B0604020202020204" pitchFamily="34" charset="0"/>
                            </a:rPr>
                            <m:t>.</m:t>
                          </m:r>
                          <m:r>
                            <a:rPr lang="en-GB" sz="1800" i="1">
                              <a:effectLst/>
                              <a:latin typeface="Cambria Math" panose="02040503050406030204" pitchFamily="18" charset="0"/>
                              <a:ea typeface="Times New Roman" panose="02020603050405020304" pitchFamily="18" charset="0"/>
                              <a:cs typeface="Arial" panose="020B0604020202020204" pitchFamily="34" charset="0"/>
                            </a:rPr>
                            <m:t>𝑒𝑥𝑝</m:t>
                          </m:r>
                          <m:r>
                            <a:rPr lang="en-GB" sz="1800" i="1">
                              <a:effectLst/>
                              <a:latin typeface="Cambria Math" panose="02040503050406030204" pitchFamily="18" charset="0"/>
                              <a:ea typeface="Times New Roman" panose="02020603050405020304" pitchFamily="18" charset="0"/>
                              <a:cs typeface="Arial" panose="020B0604020202020204" pitchFamily="34" charset="0"/>
                            </a:rPr>
                            <m:t>[−</m:t>
                          </m:r>
                          <m:r>
                            <a:rPr lang="en-GB" sz="1800" i="1">
                              <a:effectLst/>
                              <a:latin typeface="Cambria Math" panose="02040503050406030204" pitchFamily="18" charset="0"/>
                              <a:ea typeface="Times New Roman" panose="02020603050405020304" pitchFamily="18" charset="0"/>
                              <a:cs typeface="Arial" panose="020B0604020202020204" pitchFamily="34" charset="0"/>
                            </a:rPr>
                            <m:t>𝑁𝑇𝑈</m:t>
                          </m:r>
                          <m:r>
                            <a:rPr lang="en-GB" sz="1800" i="1">
                              <a:effectLst/>
                              <a:latin typeface="Cambria Math" panose="02040503050406030204" pitchFamily="18" charset="0"/>
                              <a:ea typeface="Times New Roman" panose="02020603050405020304" pitchFamily="18" charset="0"/>
                              <a:cs typeface="Arial" panose="020B0604020202020204" pitchFamily="34" charset="0"/>
                            </a:rPr>
                            <m:t>.</m:t>
                          </m:r>
                          <m:d>
                            <m:d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dPr>
                            <m:e>
                              <m:r>
                                <a:rPr lang="en-GB" sz="1800" i="1">
                                  <a:effectLst/>
                                  <a:latin typeface="Cambria Math" panose="02040503050406030204" pitchFamily="18" charset="0"/>
                                  <a:ea typeface="Times New Roman" panose="02020603050405020304" pitchFamily="18" charset="0"/>
                                  <a:cs typeface="Arial" panose="020B0604020202020204" pitchFamily="34" charset="0"/>
                                </a:rPr>
                                <m:t>1−</m:t>
                              </m:r>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1800" i="1">
                                      <a:effectLst/>
                                      <a:latin typeface="Cambria Math" panose="02040503050406030204" pitchFamily="18" charset="0"/>
                                      <a:ea typeface="Times New Roman" panose="02020603050405020304" pitchFamily="18" charset="0"/>
                                      <a:cs typeface="Arial" panose="020B0604020202020204" pitchFamily="34" charset="0"/>
                                    </a:rPr>
                                    <m:t>𝐶</m:t>
                                  </m:r>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𝑟</m:t>
                                  </m:r>
                                </m:sub>
                              </m:sSub>
                            </m:e>
                          </m:d>
                          <m:r>
                            <a:rPr lang="en-GB" sz="1800" i="1">
                              <a:effectLst/>
                              <a:latin typeface="Cambria Math" panose="02040503050406030204" pitchFamily="18" charset="0"/>
                              <a:ea typeface="Times New Roman" panose="02020603050405020304" pitchFamily="18" charset="0"/>
                              <a:cs typeface="Arial" panose="020B0604020202020204" pitchFamily="34" charset="0"/>
                            </a:rPr>
                            <m:t>]</m:t>
                          </m:r>
                        </m:den>
                      </m:f>
                    </m:oMath>
                  </m:oMathPara>
                </a14:m>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If the hot and cold streams contain the same type of fluid, flowing at the same rate, then </a:t>
                </a:r>
                <a14:m>
                  <m:oMath xmlns:m="http://schemas.openxmlformats.org/officeDocument/2006/math">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1800" i="1">
                            <a:effectLst/>
                            <a:latin typeface="Cambria Math" panose="02040503050406030204" pitchFamily="18" charset="0"/>
                            <a:ea typeface="Times New Roman" panose="02020603050405020304" pitchFamily="18" charset="0"/>
                            <a:cs typeface="Arial" panose="020B0604020202020204" pitchFamily="34" charset="0"/>
                          </a:rPr>
                          <m:t>𝐶</m:t>
                        </m:r>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𝑟</m:t>
                        </m:r>
                      </m:sub>
                    </m:sSub>
                  </m:oMath>
                </a14:m>
                <a:r>
                  <a:rPr lang="en-GB" sz="1800" dirty="0">
                    <a:effectLst/>
                    <a:latin typeface="Arial" panose="020B0604020202020204" pitchFamily="34" charset="0"/>
                    <a:ea typeface="Times New Roman" panose="02020603050405020304" pitchFamily="18" charset="0"/>
                    <a:cs typeface="Times New Roman" panose="02020603050405020304" pitchFamily="18" charset="0"/>
                  </a:rPr>
                  <a:t>= 1 and the above equation for counter-flow cannot be solved.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For a counter-flow heat exchanger where </a:t>
                </a:r>
                <a14:m>
                  <m:oMath xmlns:m="http://schemas.openxmlformats.org/officeDocument/2006/math">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1800" i="1">
                            <a:effectLst/>
                            <a:latin typeface="Cambria Math" panose="02040503050406030204" pitchFamily="18" charset="0"/>
                            <a:ea typeface="Times New Roman" panose="02020603050405020304" pitchFamily="18" charset="0"/>
                            <a:cs typeface="Arial" panose="020B0604020202020204" pitchFamily="34" charset="0"/>
                          </a:rPr>
                          <m:t>𝐶</m:t>
                        </m:r>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𝑟</m:t>
                        </m:r>
                      </m:sub>
                    </m:sSub>
                  </m:oMath>
                </a14:m>
                <a:r>
                  <a:rPr lang="en-GB" sz="1800" dirty="0">
                    <a:effectLst/>
                    <a:latin typeface="Arial" panose="020B0604020202020204" pitchFamily="34" charset="0"/>
                    <a:ea typeface="Times New Roman" panose="02020603050405020304" pitchFamily="18" charset="0"/>
                    <a:cs typeface="Times New Roman" panose="02020603050405020304" pitchFamily="18" charset="0"/>
                  </a:rPr>
                  <a:t>= 1, then:</a:t>
                </a:r>
              </a:p>
              <a:p>
                <a:pPr marL="0" lvl="0" indent="0">
                  <a:lnSpc>
                    <a:spcPct val="115000"/>
                  </a:lnSpc>
                  <a:buNone/>
                </a:pPr>
                <a:endParaRPr lang="en-GB" sz="200" dirty="0">
                  <a:effectLst/>
                  <a:latin typeface="Calibri" panose="020F0502020204030204" pitchFamily="34" charset="0"/>
                  <a:ea typeface="Calibri" panose="020F0502020204030204" pitchFamily="34" charset="0"/>
                  <a:cs typeface="Times New Roman" panose="02020603050405020304" pitchFamily="18" charset="0"/>
                </a:endParaRPr>
              </a:p>
              <a:p>
                <a:pPr marL="2971800" indent="0">
                  <a:lnSpc>
                    <a:spcPct val="115000"/>
                  </a:lnSpc>
                  <a:spcAft>
                    <a:spcPts val="1000"/>
                  </a:spcAft>
                  <a:buNone/>
                </a:pPr>
                <a14:m>
                  <m:oMathPara xmlns:m="http://schemas.openxmlformats.org/officeDocument/2006/math">
                    <m:oMathParaPr>
                      <m:jc m:val="centerGroup"/>
                    </m:oMathParaPr>
                    <m:oMath xmlns:m="http://schemas.openxmlformats.org/officeDocument/2006/math">
                      <m:r>
                        <a:rPr lang="en-GB" sz="1800" i="1">
                          <a:effectLst/>
                          <a:latin typeface="Cambria Math" panose="02040503050406030204" pitchFamily="18" charset="0"/>
                          <a:ea typeface="Times New Roman" panose="02020603050405020304" pitchFamily="18" charset="0"/>
                          <a:cs typeface="Arial" panose="020B0604020202020204" pitchFamily="34" charset="0"/>
                        </a:rPr>
                        <m:t>𝜀</m:t>
                      </m:r>
                      <m:r>
                        <a:rPr lang="en-GB" sz="1800" i="1">
                          <a:effectLst/>
                          <a:latin typeface="Cambria Math" panose="02040503050406030204" pitchFamily="18" charset="0"/>
                          <a:ea typeface="Times New Roman" panose="02020603050405020304" pitchFamily="18" charset="0"/>
                          <a:cs typeface="Arial" panose="020B0604020202020204" pitchFamily="34" charset="0"/>
                        </a:rPr>
                        <m:t>= </m:t>
                      </m:r>
                      <m:f>
                        <m:f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fPr>
                        <m:num>
                          <m:r>
                            <a:rPr lang="en-GB" sz="1800" i="1">
                              <a:effectLst/>
                              <a:latin typeface="Cambria Math" panose="02040503050406030204" pitchFamily="18" charset="0"/>
                              <a:ea typeface="Times New Roman" panose="02020603050405020304" pitchFamily="18" charset="0"/>
                              <a:cs typeface="Arial" panose="020B0604020202020204" pitchFamily="34" charset="0"/>
                            </a:rPr>
                            <m:t>𝑁𝑇𝑈</m:t>
                          </m:r>
                        </m:num>
                        <m:den>
                          <m:r>
                            <a:rPr lang="en-GB" sz="1800" i="1">
                              <a:effectLst/>
                              <a:latin typeface="Cambria Math" panose="02040503050406030204" pitchFamily="18" charset="0"/>
                              <a:ea typeface="Times New Roman" panose="02020603050405020304" pitchFamily="18" charset="0"/>
                              <a:cs typeface="Arial" panose="020B0604020202020204" pitchFamily="34" charset="0"/>
                            </a:rPr>
                            <m:t>𝑁𝑇𝑈</m:t>
                          </m:r>
                          <m:r>
                            <a:rPr lang="en-GB" sz="1800" i="1">
                              <a:effectLst/>
                              <a:latin typeface="Cambria Math" panose="02040503050406030204" pitchFamily="18" charset="0"/>
                              <a:ea typeface="Times New Roman" panose="02020603050405020304" pitchFamily="18" charset="0"/>
                              <a:cs typeface="Arial" panose="020B0604020202020204" pitchFamily="34" charset="0"/>
                            </a:rPr>
                            <m:t>+1</m:t>
                          </m:r>
                        </m:den>
                      </m:f>
                    </m:oMath>
                  </m:oMathPara>
                </a14:m>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mc:Choice>
        <mc:Fallback xmlns="">
          <p:sp>
            <p:nvSpPr>
              <p:cNvPr id="3" name="Content Placeholder 2">
                <a:extLst>
                  <a:ext uri="{FF2B5EF4-FFF2-40B4-BE49-F238E27FC236}">
                    <a16:creationId xmlns:a16="http://schemas.microsoft.com/office/drawing/2014/main" id="{A4506AD7-B87B-4D8E-B25F-2C3730633193}"/>
                  </a:ext>
                </a:extLst>
              </p:cNvPr>
              <p:cNvSpPr>
                <a:spLocks noGrp="1" noRot="1" noChangeAspect="1" noMove="1" noResize="1" noEditPoints="1" noAdjustHandles="1" noChangeArrowheads="1" noChangeShapeType="1" noTextEdit="1"/>
              </p:cNvSpPr>
              <p:nvPr>
                <p:ph idx="1"/>
              </p:nvPr>
            </p:nvSpPr>
            <p:spPr>
              <a:xfrm>
                <a:off x="229553" y="628649"/>
                <a:ext cx="11732894" cy="6109336"/>
              </a:xfrm>
              <a:blipFill>
                <a:blip r:embed="rId2"/>
                <a:stretch>
                  <a:fillRect l="-468" t="-200"/>
                </a:stretch>
              </a:blipFill>
            </p:spPr>
            <p:txBody>
              <a:bodyPr/>
              <a:lstStyle/>
              <a:p>
                <a:r>
                  <a:rPr lang="en-GB">
                    <a:noFill/>
                  </a:rPr>
                  <a:t> </a:t>
                </a:r>
              </a:p>
            </p:txBody>
          </p:sp>
        </mc:Fallback>
      </mc:AlternateContent>
      <p:sp>
        <p:nvSpPr>
          <p:cNvPr id="4" name="Title 1">
            <a:extLst>
              <a:ext uri="{FF2B5EF4-FFF2-40B4-BE49-F238E27FC236}">
                <a16:creationId xmlns:a16="http://schemas.microsoft.com/office/drawing/2014/main" id="{43345D48-64A2-4416-8A82-D1EC5E153D68}"/>
              </a:ext>
            </a:extLst>
          </p:cNvPr>
          <p:cNvSpPr>
            <a:spLocks noGrp="1"/>
          </p:cNvSpPr>
          <p:nvPr>
            <p:ph type="title"/>
          </p:nvPr>
        </p:nvSpPr>
        <p:spPr>
          <a:xfrm>
            <a:off x="838200" y="-23496"/>
            <a:ext cx="10515600" cy="772160"/>
          </a:xfrm>
        </p:spPr>
        <p:txBody>
          <a:bodyPr>
            <a:normAutofit/>
          </a:bodyPr>
          <a:lstStyle/>
          <a:p>
            <a:pPr algn="ctr"/>
            <a:r>
              <a:rPr lang="en-GB" sz="4000" i="1" dirty="0">
                <a:effectLst/>
                <a:ea typeface="Times New Roman" panose="02020603050405020304" pitchFamily="18" charset="0"/>
                <a:cs typeface="Times New Roman" panose="02020603050405020304" pitchFamily="18" charset="0"/>
              </a:rPr>
              <a:t>ε </a:t>
            </a:r>
            <a:r>
              <a:rPr lang="en-GB" sz="4000" dirty="0">
                <a:effectLst/>
                <a:ea typeface="Times New Roman" panose="02020603050405020304" pitchFamily="18" charset="0"/>
                <a:cs typeface="Times New Roman" panose="02020603050405020304" pitchFamily="18" charset="0"/>
              </a:rPr>
              <a:t>– </a:t>
            </a:r>
            <a:r>
              <a:rPr lang="en-GB" sz="4000" i="1" dirty="0">
                <a:effectLst/>
                <a:ea typeface="Times New Roman" panose="02020603050405020304" pitchFamily="18" charset="0"/>
                <a:cs typeface="Times New Roman" panose="02020603050405020304" pitchFamily="18" charset="0"/>
              </a:rPr>
              <a:t>NTU </a:t>
            </a:r>
            <a:r>
              <a:rPr lang="en-GB" sz="4000" dirty="0">
                <a:effectLst/>
                <a:ea typeface="Times New Roman" panose="02020603050405020304" pitchFamily="18" charset="0"/>
                <a:cs typeface="Times New Roman" panose="02020603050405020304" pitchFamily="18" charset="0"/>
              </a:rPr>
              <a:t>method</a:t>
            </a:r>
            <a:endParaRPr lang="en-GB" sz="4000" dirty="0"/>
          </a:p>
        </p:txBody>
      </p:sp>
    </p:spTree>
    <p:extLst>
      <p:ext uri="{BB962C8B-B14F-4D97-AF65-F5344CB8AC3E}">
        <p14:creationId xmlns:p14="http://schemas.microsoft.com/office/powerpoint/2010/main" val="22387017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C4D11-E65C-4BEB-BB01-BFE07E4FB312}"/>
              </a:ext>
            </a:extLst>
          </p:cNvPr>
          <p:cNvSpPr>
            <a:spLocks noGrp="1"/>
          </p:cNvSpPr>
          <p:nvPr>
            <p:ph type="title"/>
          </p:nvPr>
        </p:nvSpPr>
        <p:spPr>
          <a:xfrm>
            <a:off x="838200" y="91757"/>
            <a:ext cx="10515600" cy="589280"/>
          </a:xfrm>
        </p:spPr>
        <p:txBody>
          <a:bodyPr>
            <a:normAutofit fontScale="90000"/>
          </a:bodyPr>
          <a:lstStyle/>
          <a:p>
            <a:pPr algn="ctr"/>
            <a:r>
              <a:rPr lang="en-GB" sz="4000" dirty="0"/>
              <a:t>Effectiveness curves for various heat exchangers</a:t>
            </a:r>
          </a:p>
        </p:txBody>
      </p:sp>
      <p:pic>
        <p:nvPicPr>
          <p:cNvPr id="5" name="Content Placeholder 4" descr="Diagram&#10;&#10;Description automatically generated">
            <a:extLst>
              <a:ext uri="{FF2B5EF4-FFF2-40B4-BE49-F238E27FC236}">
                <a16:creationId xmlns:a16="http://schemas.microsoft.com/office/drawing/2014/main" id="{456C0DF8-8723-4445-BEB3-C4CD8B234C4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95587" y="670826"/>
            <a:ext cx="6600825" cy="6187174"/>
          </a:xfrm>
        </p:spPr>
      </p:pic>
    </p:spTree>
    <p:extLst>
      <p:ext uri="{BB962C8B-B14F-4D97-AF65-F5344CB8AC3E}">
        <p14:creationId xmlns:p14="http://schemas.microsoft.com/office/powerpoint/2010/main" val="28040236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AF7E91-6D9A-4E06-A5CF-99D298184182}"/>
              </a:ext>
            </a:extLst>
          </p:cNvPr>
          <p:cNvSpPr>
            <a:spLocks noGrp="1"/>
          </p:cNvSpPr>
          <p:nvPr>
            <p:ph idx="1"/>
          </p:nvPr>
        </p:nvSpPr>
        <p:spPr>
          <a:xfrm>
            <a:off x="508635" y="737234"/>
            <a:ext cx="11258550" cy="5766435"/>
          </a:xfrm>
        </p:spPr>
        <p:txBody>
          <a:bodyPr/>
          <a:lstStyle/>
          <a:p>
            <a:pPr marL="0" indent="0">
              <a:lnSpc>
                <a:spcPct val="115000"/>
              </a:lnSpc>
              <a:spcAft>
                <a:spcPts val="1000"/>
              </a:spcAft>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For the following heat exchanger types, calculate the value of NTU and hence the effectiveness of the heat exchanger.  Does the calculated value of effectiveness correspond to the value given on the relevant chart?</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800100" lvl="1" indent="-342900">
              <a:lnSpc>
                <a:spcPct val="115000"/>
              </a:lnSpc>
              <a:buFont typeface="+mj-lt"/>
              <a:buAutoNum type="alphaLcParenBoth"/>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 A parallel flow concentric tube HX with an interface area of 12 m</a:t>
            </a:r>
            <a:r>
              <a:rPr lang="en-GB" sz="2200" baseline="30000" dirty="0">
                <a:effectLst/>
                <a:latin typeface="Arial" panose="020B0604020202020204" pitchFamily="34" charset="0"/>
                <a:ea typeface="Times New Roman" panose="02020603050405020304" pitchFamily="18" charset="0"/>
                <a:cs typeface="Times New Roman" panose="02020603050405020304" pitchFamily="18" charset="0"/>
              </a:rPr>
              <a:t>2</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 overall heat transfer coefficient of </a:t>
            </a:r>
            <a:r>
              <a:rPr lang="en-GB" sz="2200" i="1" dirty="0">
                <a:effectLst/>
                <a:latin typeface="Arial" panose="020B0604020202020204" pitchFamily="34" charset="0"/>
                <a:ea typeface="Times New Roman" panose="02020603050405020304" pitchFamily="18" charset="0"/>
                <a:cs typeface="Times New Roman" panose="02020603050405020304" pitchFamily="18" charset="0"/>
              </a:rPr>
              <a:t>U</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 = 250 W/m</a:t>
            </a:r>
            <a:r>
              <a:rPr lang="en-GB" sz="2200" baseline="30000" dirty="0">
                <a:effectLst/>
                <a:latin typeface="Arial" panose="020B0604020202020204" pitchFamily="34" charset="0"/>
                <a:ea typeface="Times New Roman" panose="02020603050405020304" pitchFamily="18" charset="0"/>
                <a:cs typeface="Times New Roman" panose="02020603050405020304" pitchFamily="18" charset="0"/>
              </a:rPr>
              <a:t>2</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K and minimum and maximum heat capacity rates of 5 kW/K and 10 kW/K respectively.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800100" lvl="1" indent="-342900">
              <a:lnSpc>
                <a:spcPct val="115000"/>
              </a:lnSpc>
              <a:buFont typeface="+mj-lt"/>
              <a:buAutoNum type="alphaLcParenBoth"/>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 A parallel flow concentric tube HX with an inner tube diameter of 25mm and length 4 m, overall heat transfer coefficient of </a:t>
            </a:r>
            <a:r>
              <a:rPr lang="en-GB" sz="2200" i="1" dirty="0">
                <a:effectLst/>
                <a:latin typeface="Arial" panose="020B0604020202020204" pitchFamily="34" charset="0"/>
                <a:ea typeface="Times New Roman" panose="02020603050405020304" pitchFamily="18" charset="0"/>
                <a:cs typeface="Times New Roman" panose="02020603050405020304" pitchFamily="18" charset="0"/>
              </a:rPr>
              <a:t>U</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 = 100 W/m</a:t>
            </a:r>
            <a:r>
              <a:rPr lang="en-GB" sz="2200" baseline="30000" dirty="0">
                <a:effectLst/>
                <a:latin typeface="Arial" panose="020B0604020202020204" pitchFamily="34" charset="0"/>
                <a:ea typeface="Times New Roman" panose="02020603050405020304" pitchFamily="18" charset="0"/>
                <a:cs typeface="Times New Roman" panose="02020603050405020304" pitchFamily="18" charset="0"/>
              </a:rPr>
              <a:t>2</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K and minimum and maximum heat capacity rates of 70 W/K and 100 W/K respectively.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800100" lvl="1" indent="-342900">
              <a:lnSpc>
                <a:spcPct val="115000"/>
              </a:lnSpc>
              <a:spcAft>
                <a:spcPts val="1000"/>
              </a:spcAft>
              <a:buFont typeface="+mj-lt"/>
              <a:buAutoNum type="alphaLcParenBoth"/>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 A water-water counter-flow, concentric tube HX with an inner tube diameter of 100mm and length 8 m, has an overall heat transfer coefficient of </a:t>
            </a:r>
            <a:r>
              <a:rPr lang="en-GB" sz="2200" i="1" dirty="0">
                <a:effectLst/>
                <a:latin typeface="Arial" panose="020B0604020202020204" pitchFamily="34" charset="0"/>
                <a:ea typeface="Times New Roman" panose="02020603050405020304" pitchFamily="18" charset="0"/>
                <a:cs typeface="Times New Roman" panose="02020603050405020304" pitchFamily="18" charset="0"/>
              </a:rPr>
              <a:t>U</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 = 1.5 kW/m</a:t>
            </a:r>
            <a:r>
              <a:rPr lang="en-GB" sz="2200" baseline="30000" dirty="0">
                <a:effectLst/>
                <a:latin typeface="Arial" panose="020B0604020202020204" pitchFamily="34" charset="0"/>
                <a:ea typeface="Times New Roman" panose="02020603050405020304" pitchFamily="18" charset="0"/>
                <a:cs typeface="Times New Roman" panose="02020603050405020304" pitchFamily="18" charset="0"/>
              </a:rPr>
              <a:t>2</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K.  The hot stream mass flow rate is 4 kg/s at 80 °C and the cold stream has a volumetric flow rate of 120 l/min at 20 °C.</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
        <p:nvSpPr>
          <p:cNvPr id="4" name="Title 1">
            <a:extLst>
              <a:ext uri="{FF2B5EF4-FFF2-40B4-BE49-F238E27FC236}">
                <a16:creationId xmlns:a16="http://schemas.microsoft.com/office/drawing/2014/main" id="{05DBB0B8-1C61-4EE5-A299-03C31E39FDB7}"/>
              </a:ext>
            </a:extLst>
          </p:cNvPr>
          <p:cNvSpPr>
            <a:spLocks noGrp="1"/>
          </p:cNvSpPr>
          <p:nvPr>
            <p:ph type="title"/>
          </p:nvPr>
        </p:nvSpPr>
        <p:spPr>
          <a:xfrm>
            <a:off x="838200" y="85090"/>
            <a:ext cx="10515600" cy="652145"/>
          </a:xfrm>
        </p:spPr>
        <p:txBody>
          <a:bodyPr>
            <a:normAutofit/>
          </a:bodyPr>
          <a:lstStyle/>
          <a:p>
            <a:pPr algn="ctr"/>
            <a:r>
              <a:rPr lang="en-GB" sz="4000" i="1" dirty="0">
                <a:effectLst/>
                <a:ea typeface="Times New Roman" panose="02020603050405020304" pitchFamily="18" charset="0"/>
                <a:cs typeface="Times New Roman" panose="02020603050405020304" pitchFamily="18" charset="0"/>
              </a:rPr>
              <a:t>ε </a:t>
            </a:r>
            <a:r>
              <a:rPr lang="en-GB" sz="4000" dirty="0">
                <a:effectLst/>
                <a:ea typeface="Times New Roman" panose="02020603050405020304" pitchFamily="18" charset="0"/>
                <a:cs typeface="Times New Roman" panose="02020603050405020304" pitchFamily="18" charset="0"/>
              </a:rPr>
              <a:t>– </a:t>
            </a:r>
            <a:r>
              <a:rPr lang="en-GB" sz="4000" i="1" dirty="0">
                <a:effectLst/>
                <a:ea typeface="Times New Roman" panose="02020603050405020304" pitchFamily="18" charset="0"/>
                <a:cs typeface="Times New Roman" panose="02020603050405020304" pitchFamily="18" charset="0"/>
              </a:rPr>
              <a:t>NTU</a:t>
            </a:r>
            <a:r>
              <a:rPr lang="en-GB" sz="4000" dirty="0">
                <a:effectLst/>
                <a:ea typeface="Times New Roman" panose="02020603050405020304" pitchFamily="18" charset="0"/>
                <a:cs typeface="Times New Roman" panose="02020603050405020304" pitchFamily="18" charset="0"/>
              </a:rPr>
              <a:t>: Problem</a:t>
            </a:r>
            <a:endParaRPr lang="en-GB" sz="4000" dirty="0"/>
          </a:p>
        </p:txBody>
      </p:sp>
    </p:spTree>
    <p:extLst>
      <p:ext uri="{BB962C8B-B14F-4D97-AF65-F5344CB8AC3E}">
        <p14:creationId xmlns:p14="http://schemas.microsoft.com/office/powerpoint/2010/main" val="10276407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0DD52-5903-4392-9C7B-9AB8AEFE7CB9}"/>
              </a:ext>
            </a:extLst>
          </p:cNvPr>
          <p:cNvSpPr>
            <a:spLocks noGrp="1"/>
          </p:cNvSpPr>
          <p:nvPr>
            <p:ph type="title"/>
          </p:nvPr>
        </p:nvSpPr>
        <p:spPr>
          <a:xfrm>
            <a:off x="838200" y="257175"/>
            <a:ext cx="10515600" cy="708661"/>
          </a:xfrm>
        </p:spPr>
        <p:txBody>
          <a:bodyPr>
            <a:normAutofit/>
          </a:bodyPr>
          <a:lstStyle/>
          <a:p>
            <a:pPr algn="ctr"/>
            <a:r>
              <a:rPr lang="en-GB" sz="4000" dirty="0"/>
              <a:t>Notes</a:t>
            </a:r>
          </a:p>
        </p:txBody>
      </p:sp>
      <p:sp>
        <p:nvSpPr>
          <p:cNvPr id="3" name="Content Placeholder 2">
            <a:extLst>
              <a:ext uri="{FF2B5EF4-FFF2-40B4-BE49-F238E27FC236}">
                <a16:creationId xmlns:a16="http://schemas.microsoft.com/office/drawing/2014/main" id="{F781737A-3D06-4682-A7FB-D575AA769CBB}"/>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159297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8A97D-B479-4A71-B24B-2D03067F5475}"/>
              </a:ext>
            </a:extLst>
          </p:cNvPr>
          <p:cNvSpPr>
            <a:spLocks noGrp="1"/>
          </p:cNvSpPr>
          <p:nvPr>
            <p:ph type="title"/>
          </p:nvPr>
        </p:nvSpPr>
        <p:spPr>
          <a:xfrm>
            <a:off x="878205" y="102236"/>
            <a:ext cx="10515600" cy="646430"/>
          </a:xfrm>
        </p:spPr>
        <p:txBody>
          <a:bodyPr>
            <a:normAutofit/>
          </a:bodyPr>
          <a:lstStyle/>
          <a:p>
            <a:pPr algn="ctr"/>
            <a:r>
              <a:rPr lang="en-GB" sz="4000" dirty="0">
                <a:effectLst/>
                <a:ea typeface="Times New Roman" panose="02020603050405020304" pitchFamily="18" charset="0"/>
                <a:cs typeface="Times New Roman" panose="02020603050405020304" pitchFamily="18" charset="0"/>
              </a:rPr>
              <a:t>Procedure and Limitation of using </a:t>
            </a:r>
            <a:r>
              <a:rPr lang="en-GB" sz="4000" i="1" dirty="0">
                <a:effectLst/>
                <a:ea typeface="Times New Roman" panose="02020603050405020304" pitchFamily="18" charset="0"/>
                <a:cs typeface="Times New Roman" panose="02020603050405020304" pitchFamily="18" charset="0"/>
              </a:rPr>
              <a:t>ε </a:t>
            </a:r>
            <a:r>
              <a:rPr lang="en-GB" sz="4000" dirty="0">
                <a:effectLst/>
                <a:ea typeface="Times New Roman" panose="02020603050405020304" pitchFamily="18" charset="0"/>
                <a:cs typeface="Times New Roman" panose="02020603050405020304" pitchFamily="18" charset="0"/>
              </a:rPr>
              <a:t>– </a:t>
            </a:r>
            <a:r>
              <a:rPr lang="en-GB" sz="4000" i="1" dirty="0">
                <a:effectLst/>
                <a:ea typeface="Times New Roman" panose="02020603050405020304" pitchFamily="18" charset="0"/>
                <a:cs typeface="Times New Roman" panose="02020603050405020304" pitchFamily="18" charset="0"/>
              </a:rPr>
              <a:t>NTU</a:t>
            </a:r>
            <a:endParaRPr lang="en-GB" sz="4000" dirty="0"/>
          </a:p>
        </p:txBody>
      </p:sp>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D6D4F369-476C-4697-9A13-9E3C2A63DDDD}"/>
                  </a:ext>
                </a:extLst>
              </p:cNvPr>
              <p:cNvSpPr>
                <a:spLocks noGrp="1"/>
              </p:cNvSpPr>
              <p:nvPr>
                <p:ph idx="1"/>
              </p:nvPr>
            </p:nvSpPr>
            <p:spPr>
              <a:xfrm>
                <a:off x="331470" y="805814"/>
                <a:ext cx="11510010" cy="5755005"/>
              </a:xfrm>
            </p:spPr>
            <p:txBody>
              <a:bodyPr>
                <a:noAutofit/>
              </a:bodyPr>
              <a:lstStyle/>
              <a:p>
                <a:pPr marL="0" indent="0">
                  <a:lnSpc>
                    <a:spcPct val="115000"/>
                  </a:lnSpc>
                  <a:spcAft>
                    <a:spcPts val="1000"/>
                  </a:spcAft>
                  <a:buNone/>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The general procedure for applying the </a:t>
                </a:r>
                <a:r>
                  <a:rPr lang="en-GB" sz="2000" i="1" dirty="0">
                    <a:effectLst/>
                    <a:latin typeface="Arial" panose="020B0604020202020204" pitchFamily="34" charset="0"/>
                    <a:ea typeface="Times New Roman" panose="02020603050405020304" pitchFamily="18" charset="0"/>
                    <a:cs typeface="Times New Roman" panose="02020603050405020304" pitchFamily="18" charset="0"/>
                  </a:rPr>
                  <a:t>ε </a:t>
                </a:r>
                <a:r>
                  <a:rPr lang="en-GB" sz="20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2000" i="1" dirty="0">
                    <a:effectLst/>
                    <a:latin typeface="Arial" panose="020B0604020202020204" pitchFamily="34" charset="0"/>
                    <a:ea typeface="Times New Roman" panose="02020603050405020304" pitchFamily="18" charset="0"/>
                    <a:cs typeface="Times New Roman" panose="02020603050405020304" pitchFamily="18" charset="0"/>
                  </a:rPr>
                  <a:t>NTU</a:t>
                </a:r>
                <a:r>
                  <a:rPr lang="en-GB" sz="2000" dirty="0">
                    <a:effectLst/>
                    <a:latin typeface="Arial" panose="020B0604020202020204" pitchFamily="34" charset="0"/>
                    <a:ea typeface="Times New Roman" panose="02020603050405020304" pitchFamily="18" charset="0"/>
                    <a:cs typeface="Times New Roman" panose="02020603050405020304" pitchFamily="18" charset="0"/>
                  </a:rPr>
                  <a:t> method in the design of heat exchangers is to:</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15000"/>
                  </a:lnSpc>
                  <a:buSzPts val="1200"/>
                  <a:buNone/>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1.	Determine the maximum and minimum thermal heat capacity rates (</a:t>
                </a:r>
                <a14:m>
                  <m:oMath xmlns:m="http://schemas.openxmlformats.org/officeDocument/2006/math">
                    <m:sSub>
                      <m:sSubPr>
                        <m:ctrlPr>
                          <a:rPr lang="en-GB" sz="2000" i="1">
                            <a:effectLst/>
                            <a:latin typeface="Cambria Math" panose="02040503050406030204" pitchFamily="18" charset="0"/>
                            <a:ea typeface="Calibri" panose="020F0502020204030204" pitchFamily="34" charset="0"/>
                            <a:cs typeface="Arial" panose="020B0604020202020204" pitchFamily="34" charset="0"/>
                          </a:rPr>
                        </m:ctrlPr>
                      </m:sSubPr>
                      <m:e>
                        <m:r>
                          <a:rPr lang="en-GB" sz="2000" i="1">
                            <a:effectLst/>
                            <a:latin typeface="Cambria Math" panose="02040503050406030204" pitchFamily="18" charset="0"/>
                            <a:ea typeface="Calibri" panose="020F0502020204030204" pitchFamily="34" charset="0"/>
                            <a:cs typeface="Arial" panose="020B0604020202020204" pitchFamily="34" charset="0"/>
                          </a:rPr>
                          <m:t>𝐶</m:t>
                        </m:r>
                      </m:e>
                      <m:sub>
                        <m:r>
                          <a:rPr lang="en-GB" sz="2000" i="1">
                            <a:effectLst/>
                            <a:latin typeface="Cambria Math" panose="02040503050406030204" pitchFamily="18" charset="0"/>
                            <a:ea typeface="Calibri" panose="020F0502020204030204" pitchFamily="34" charset="0"/>
                            <a:cs typeface="Arial" panose="020B0604020202020204" pitchFamily="34" charset="0"/>
                          </a:rPr>
                          <m:t>𝑚𝑎𝑥</m:t>
                        </m:r>
                      </m:sub>
                    </m:sSub>
                  </m:oMath>
                </a14:m>
                <a:r>
                  <a:rPr lang="en-GB" sz="2000" dirty="0">
                    <a:effectLst/>
                    <a:latin typeface="Arial" panose="020B0604020202020204" pitchFamily="34" charset="0"/>
                    <a:ea typeface="Times New Roman" panose="02020603050405020304" pitchFamily="18" charset="0"/>
                    <a:cs typeface="Times New Roman" panose="02020603050405020304" pitchFamily="18" charset="0"/>
                  </a:rPr>
                  <a:t> and </a:t>
                </a:r>
                <a14:m>
                  <m:oMath xmlns:m="http://schemas.openxmlformats.org/officeDocument/2006/math">
                    <m:sSub>
                      <m:sSubPr>
                        <m:ctrlPr>
                          <a:rPr lang="en-GB" sz="2000" i="1">
                            <a:effectLst/>
                            <a:latin typeface="Cambria Math" panose="02040503050406030204" pitchFamily="18" charset="0"/>
                            <a:ea typeface="Calibri" panose="020F0502020204030204" pitchFamily="34" charset="0"/>
                            <a:cs typeface="Arial" panose="020B0604020202020204" pitchFamily="34" charset="0"/>
                          </a:rPr>
                        </m:ctrlPr>
                      </m:sSubPr>
                      <m:e>
                        <m:r>
                          <a:rPr lang="en-GB" sz="2000" i="1">
                            <a:effectLst/>
                            <a:latin typeface="Cambria Math" panose="02040503050406030204" pitchFamily="18" charset="0"/>
                            <a:ea typeface="Calibri" panose="020F0502020204030204" pitchFamily="34" charset="0"/>
                            <a:cs typeface="Arial" panose="020B0604020202020204" pitchFamily="34" charset="0"/>
                          </a:rPr>
                          <m:t>𝐶</m:t>
                        </m:r>
                      </m:e>
                      <m:sub>
                        <m:r>
                          <a:rPr lang="en-GB" sz="2000" i="1">
                            <a:effectLst/>
                            <a:latin typeface="Cambria Math" panose="02040503050406030204" pitchFamily="18" charset="0"/>
                            <a:ea typeface="Calibri" panose="020F0502020204030204" pitchFamily="34" charset="0"/>
                            <a:cs typeface="Arial" panose="020B0604020202020204" pitchFamily="34" charset="0"/>
                          </a:rPr>
                          <m:t>𝑚𝑖𝑛</m:t>
                        </m:r>
                      </m:sub>
                    </m:sSub>
                  </m:oMath>
                </a14:m>
                <a:r>
                  <a:rPr lang="en-GB" sz="2000" dirty="0">
                    <a:effectLst/>
                    <a:latin typeface="Arial" panose="020B0604020202020204" pitchFamily="34" charset="0"/>
                    <a:ea typeface="Times New Roman" panose="02020603050405020304" pitchFamily="18" charset="0"/>
                    <a:cs typeface="Times New Roman" panose="02020603050405020304" pitchFamily="18" charset="0"/>
                  </a:rPr>
                  <a:t>), and 	their ratio </a:t>
                </a:r>
                <a14:m>
                  <m:oMath xmlns:m="http://schemas.openxmlformats.org/officeDocument/2006/math">
                    <m:sSub>
                      <m:sSub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000" i="1">
                            <a:effectLst/>
                            <a:latin typeface="Cambria Math" panose="02040503050406030204" pitchFamily="18" charset="0"/>
                            <a:ea typeface="Times New Roman" panose="02020603050405020304" pitchFamily="18" charset="0"/>
                            <a:cs typeface="Arial" panose="020B0604020202020204" pitchFamily="34" charset="0"/>
                          </a:rPr>
                          <m:t>𝐶</m:t>
                        </m:r>
                      </m:e>
                      <m:sub>
                        <m:r>
                          <a:rPr lang="en-GB" sz="2000" i="1">
                            <a:effectLst/>
                            <a:latin typeface="Cambria Math" panose="02040503050406030204" pitchFamily="18" charset="0"/>
                            <a:ea typeface="Times New Roman" panose="02020603050405020304" pitchFamily="18" charset="0"/>
                            <a:cs typeface="Arial" panose="020B0604020202020204" pitchFamily="34" charset="0"/>
                          </a:rPr>
                          <m:t>𝑟</m:t>
                        </m:r>
                      </m:sub>
                    </m:sSub>
                  </m:oMath>
                </a14:m>
                <a:r>
                  <a:rPr lang="en-GB" sz="2000" dirty="0">
                    <a:effectLst/>
                    <a:latin typeface="Arial" panose="020B0604020202020204" pitchFamily="34" charset="0"/>
                    <a:ea typeface="Times New Roman" panose="02020603050405020304" pitchFamily="18" charset="0"/>
                    <a:cs typeface="Times New Roman" panose="02020603050405020304" pitchFamily="18" charset="0"/>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15000"/>
                  </a:lnSpc>
                  <a:spcAft>
                    <a:spcPts val="1000"/>
                  </a:spcAft>
                  <a:buSzPts val="1200"/>
                  <a:buNone/>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2.	From knowing the inlet temperatures of both streams, determine the maximum possible heat 	transfer rate using;</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14:m>
                  <m:oMathPara xmlns:m="http://schemas.openxmlformats.org/officeDocument/2006/math">
                    <m:oMathParaPr>
                      <m:jc m:val="centerGroup"/>
                    </m:oMathParaPr>
                    <m:oMath xmlns:m="http://schemas.openxmlformats.org/officeDocument/2006/math">
                      <m:sSub>
                        <m:sSub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sSubPr>
                        <m:e>
                          <m:acc>
                            <m:accPr>
                              <m:chr m:val="̇"/>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accPr>
                            <m:e>
                              <m:r>
                                <a:rPr lang="en-GB" sz="2000" i="1">
                                  <a:effectLst/>
                                  <a:latin typeface="Cambria Math" panose="02040503050406030204" pitchFamily="18" charset="0"/>
                                  <a:ea typeface="Times New Roman" panose="02020603050405020304" pitchFamily="18" charset="0"/>
                                  <a:cs typeface="Arial" panose="020B0604020202020204" pitchFamily="34" charset="0"/>
                                </a:rPr>
                                <m:t>𝑄</m:t>
                              </m:r>
                            </m:e>
                          </m:acc>
                        </m:e>
                        <m:sub>
                          <m:r>
                            <a:rPr lang="en-GB" sz="2000" i="1">
                              <a:effectLst/>
                              <a:latin typeface="Cambria Math" panose="02040503050406030204" pitchFamily="18" charset="0"/>
                              <a:ea typeface="Times New Roman" panose="02020603050405020304" pitchFamily="18" charset="0"/>
                              <a:cs typeface="Arial" panose="020B0604020202020204" pitchFamily="34" charset="0"/>
                            </a:rPr>
                            <m:t>𝑚𝑎𝑥</m:t>
                          </m:r>
                        </m:sub>
                      </m:sSub>
                      <m:r>
                        <a:rPr lang="en-GB" sz="20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000" i="1">
                              <a:effectLst/>
                              <a:latin typeface="Cambria Math" panose="02040503050406030204" pitchFamily="18" charset="0"/>
                              <a:ea typeface="Calibri" panose="020F0502020204030204" pitchFamily="34" charset="0"/>
                              <a:cs typeface="Arial" panose="020B0604020202020204" pitchFamily="34" charset="0"/>
                            </a:rPr>
                          </m:ctrlPr>
                        </m:sSubPr>
                        <m:e>
                          <m:r>
                            <a:rPr lang="en-GB" sz="2000" i="1">
                              <a:effectLst/>
                              <a:latin typeface="Cambria Math" panose="02040503050406030204" pitchFamily="18" charset="0"/>
                              <a:ea typeface="Calibri" panose="020F0502020204030204" pitchFamily="34" charset="0"/>
                              <a:cs typeface="Arial" panose="020B0604020202020204" pitchFamily="34" charset="0"/>
                            </a:rPr>
                            <m:t>𝐶</m:t>
                          </m:r>
                        </m:e>
                        <m:sub>
                          <m:r>
                            <a:rPr lang="en-GB" sz="2000" i="1">
                              <a:effectLst/>
                              <a:latin typeface="Cambria Math" panose="02040503050406030204" pitchFamily="18" charset="0"/>
                              <a:ea typeface="Calibri" panose="020F0502020204030204" pitchFamily="34" charset="0"/>
                              <a:cs typeface="Arial" panose="020B0604020202020204" pitchFamily="34" charset="0"/>
                            </a:rPr>
                            <m:t>𝑚𝑖𝑛</m:t>
                          </m:r>
                        </m:sub>
                      </m:sSub>
                      <m:r>
                        <a:rPr lang="en-GB" sz="2000" i="1">
                          <a:effectLst/>
                          <a:latin typeface="Cambria Math" panose="02040503050406030204" pitchFamily="18" charset="0"/>
                          <a:ea typeface="Calibri" panose="020F0502020204030204" pitchFamily="34" charset="0"/>
                          <a:cs typeface="Arial" panose="020B0604020202020204" pitchFamily="34" charset="0"/>
                        </a:rPr>
                        <m:t>.(</m:t>
                      </m:r>
                      <m:sSub>
                        <m:sSub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0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000" i="1">
                              <a:effectLst/>
                              <a:latin typeface="Cambria Math" panose="02040503050406030204" pitchFamily="18" charset="0"/>
                              <a:ea typeface="Times New Roman" panose="02020603050405020304" pitchFamily="18" charset="0"/>
                              <a:cs typeface="Arial" panose="020B0604020202020204" pitchFamily="34" charset="0"/>
                            </a:rPr>
                            <m:t>𝐻</m:t>
                          </m:r>
                          <m:r>
                            <a:rPr lang="en-GB" sz="2000" i="1">
                              <a:effectLst/>
                              <a:latin typeface="Cambria Math" panose="02040503050406030204" pitchFamily="18" charset="0"/>
                              <a:ea typeface="Times New Roman" panose="02020603050405020304" pitchFamily="18" charset="0"/>
                              <a:cs typeface="Arial" panose="020B0604020202020204" pitchFamily="34" charset="0"/>
                            </a:rPr>
                            <m:t>,</m:t>
                          </m:r>
                          <m:r>
                            <a:rPr lang="en-GB" sz="2000" i="1">
                              <a:effectLst/>
                              <a:latin typeface="Cambria Math" panose="02040503050406030204" pitchFamily="18" charset="0"/>
                              <a:ea typeface="Times New Roman" panose="02020603050405020304" pitchFamily="18" charset="0"/>
                              <a:cs typeface="Arial" panose="020B0604020202020204" pitchFamily="34" charset="0"/>
                            </a:rPr>
                            <m:t>𝑖𝑛</m:t>
                          </m:r>
                        </m:sub>
                      </m:sSub>
                      <m:r>
                        <a:rPr lang="en-GB" sz="20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0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000" i="1">
                              <a:effectLst/>
                              <a:latin typeface="Cambria Math" panose="02040503050406030204" pitchFamily="18" charset="0"/>
                              <a:ea typeface="Times New Roman" panose="02020603050405020304" pitchFamily="18" charset="0"/>
                              <a:cs typeface="Arial" panose="020B0604020202020204" pitchFamily="34" charset="0"/>
                            </a:rPr>
                            <m:t>𝐶</m:t>
                          </m:r>
                          <m:r>
                            <a:rPr lang="en-GB" sz="2000" i="1">
                              <a:effectLst/>
                              <a:latin typeface="Cambria Math" panose="02040503050406030204" pitchFamily="18" charset="0"/>
                              <a:ea typeface="Times New Roman" panose="02020603050405020304" pitchFamily="18" charset="0"/>
                              <a:cs typeface="Arial" panose="020B0604020202020204" pitchFamily="34" charset="0"/>
                            </a:rPr>
                            <m:t>.</m:t>
                          </m:r>
                          <m:r>
                            <a:rPr lang="en-GB" sz="2000" i="1">
                              <a:effectLst/>
                              <a:latin typeface="Cambria Math" panose="02040503050406030204" pitchFamily="18" charset="0"/>
                              <a:ea typeface="Times New Roman" panose="02020603050405020304" pitchFamily="18" charset="0"/>
                              <a:cs typeface="Arial" panose="020B0604020202020204" pitchFamily="34" charset="0"/>
                            </a:rPr>
                            <m:t>𝑖𝑛</m:t>
                          </m:r>
                        </m:sub>
                      </m:sSub>
                      <m:r>
                        <a:rPr lang="en-GB" sz="2000" i="1">
                          <a:effectLst/>
                          <a:latin typeface="Cambria Math" panose="02040503050406030204" pitchFamily="18" charset="0"/>
                          <a:ea typeface="Times New Roman" panose="02020603050405020304" pitchFamily="18" charset="0"/>
                          <a:cs typeface="Arial" panose="020B0604020202020204" pitchFamily="34" charset="0"/>
                        </a:rPr>
                        <m:t>)</m:t>
                      </m:r>
                    </m:oMath>
                  </m:oMathPara>
                </a14:m>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15000"/>
                  </a:lnSpc>
                  <a:spcAft>
                    <a:spcPts val="1000"/>
                  </a:spcAft>
                  <a:buSzPts val="1200"/>
                  <a:buNone/>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3.	Determine the number of thermal units (NTU) by using;</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14:m>
                  <m:oMathPara xmlns:m="http://schemas.openxmlformats.org/officeDocument/2006/math">
                    <m:oMathParaPr>
                      <m:jc m:val="centerGroup"/>
                    </m:oMathParaPr>
                    <m:oMath xmlns:m="http://schemas.openxmlformats.org/officeDocument/2006/math">
                      <m:r>
                        <a:rPr lang="en-GB" sz="2000" i="1">
                          <a:effectLst/>
                          <a:latin typeface="Cambria Math" panose="02040503050406030204" pitchFamily="18" charset="0"/>
                          <a:ea typeface="Times New Roman" panose="02020603050405020304" pitchFamily="18" charset="0"/>
                          <a:cs typeface="Arial" panose="020B0604020202020204" pitchFamily="34" charset="0"/>
                        </a:rPr>
                        <m:t>𝑁𝑇𝑈</m:t>
                      </m:r>
                      <m:r>
                        <a:rPr lang="en-GB" sz="2000" i="1">
                          <a:effectLst/>
                          <a:latin typeface="Cambria Math" panose="02040503050406030204" pitchFamily="18" charset="0"/>
                          <a:ea typeface="Times New Roman" panose="02020603050405020304" pitchFamily="18" charset="0"/>
                          <a:cs typeface="Arial" panose="020B0604020202020204" pitchFamily="34" charset="0"/>
                        </a:rPr>
                        <m:t>= </m:t>
                      </m:r>
                      <m:f>
                        <m:f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fPr>
                        <m:num>
                          <m:r>
                            <a:rPr lang="en-GB" sz="2000" i="1">
                              <a:effectLst/>
                              <a:latin typeface="Cambria Math" panose="02040503050406030204" pitchFamily="18" charset="0"/>
                              <a:ea typeface="Times New Roman" panose="02020603050405020304" pitchFamily="18" charset="0"/>
                              <a:cs typeface="Arial" panose="020B0604020202020204" pitchFamily="34" charset="0"/>
                            </a:rPr>
                            <m:t>𝑈</m:t>
                          </m:r>
                          <m:r>
                            <a:rPr lang="en-GB" sz="2000" i="1">
                              <a:effectLst/>
                              <a:latin typeface="Cambria Math" panose="02040503050406030204" pitchFamily="18" charset="0"/>
                              <a:ea typeface="Times New Roman" panose="02020603050405020304" pitchFamily="18" charset="0"/>
                              <a:cs typeface="Arial" panose="020B0604020202020204" pitchFamily="34" charset="0"/>
                            </a:rPr>
                            <m:t>.</m:t>
                          </m:r>
                          <m:r>
                            <a:rPr lang="en-GB" sz="2000" i="1">
                              <a:effectLst/>
                              <a:latin typeface="Cambria Math" panose="02040503050406030204" pitchFamily="18" charset="0"/>
                              <a:ea typeface="Times New Roman" panose="02020603050405020304" pitchFamily="18" charset="0"/>
                              <a:cs typeface="Arial" panose="020B0604020202020204" pitchFamily="34" charset="0"/>
                            </a:rPr>
                            <m:t>𝐴</m:t>
                          </m:r>
                        </m:num>
                        <m:den>
                          <m:sSub>
                            <m:sSub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000" i="1">
                                  <a:effectLst/>
                                  <a:latin typeface="Cambria Math" panose="02040503050406030204" pitchFamily="18" charset="0"/>
                                  <a:ea typeface="Times New Roman" panose="02020603050405020304" pitchFamily="18" charset="0"/>
                                  <a:cs typeface="Arial" panose="020B0604020202020204" pitchFamily="34" charset="0"/>
                                </a:rPr>
                                <m:t>𝐶</m:t>
                              </m:r>
                            </m:e>
                            <m:sub>
                              <m:r>
                                <a:rPr lang="en-GB" sz="2000" i="1">
                                  <a:effectLst/>
                                  <a:latin typeface="Cambria Math" panose="02040503050406030204" pitchFamily="18" charset="0"/>
                                  <a:ea typeface="Times New Roman" panose="02020603050405020304" pitchFamily="18" charset="0"/>
                                  <a:cs typeface="Arial" panose="020B0604020202020204" pitchFamily="34" charset="0"/>
                                </a:rPr>
                                <m:t>𝑚𝑖𝑛</m:t>
                              </m:r>
                            </m:sub>
                          </m:sSub>
                        </m:den>
                      </m:f>
                    </m:oMath>
                  </m:oMathPara>
                </a14:m>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15000"/>
                  </a:lnSpc>
                  <a:spcAft>
                    <a:spcPts val="1000"/>
                  </a:spcAft>
                  <a:buSzPts val="1200"/>
                  <a:buNone/>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4.	Determine the relationship between </a:t>
                </a:r>
                <a:r>
                  <a:rPr lang="en-GB" sz="2000" i="1" dirty="0">
                    <a:effectLst/>
                    <a:latin typeface="Arial" panose="020B0604020202020204" pitchFamily="34" charset="0"/>
                    <a:ea typeface="Times New Roman" panose="02020603050405020304" pitchFamily="18" charset="0"/>
                    <a:cs typeface="Times New Roman" panose="02020603050405020304" pitchFamily="18" charset="0"/>
                  </a:rPr>
                  <a:t>ε, NTU</a:t>
                </a:r>
                <a:r>
                  <a:rPr lang="en-GB" sz="2000" dirty="0">
                    <a:effectLst/>
                    <a:latin typeface="Arial" panose="020B0604020202020204" pitchFamily="34" charset="0"/>
                    <a:ea typeface="Times New Roman" panose="02020603050405020304" pitchFamily="18" charset="0"/>
                    <a:cs typeface="Times New Roman" panose="02020603050405020304" pitchFamily="18" charset="0"/>
                  </a:rPr>
                  <a:t> and </a:t>
                </a:r>
                <a14:m>
                  <m:oMath xmlns:m="http://schemas.openxmlformats.org/officeDocument/2006/math">
                    <m:sSub>
                      <m:sSub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000" i="1">
                            <a:effectLst/>
                            <a:latin typeface="Cambria Math" panose="02040503050406030204" pitchFamily="18" charset="0"/>
                            <a:ea typeface="Times New Roman" panose="02020603050405020304" pitchFamily="18" charset="0"/>
                            <a:cs typeface="Arial" panose="020B0604020202020204" pitchFamily="34" charset="0"/>
                          </a:rPr>
                          <m:t>𝐶</m:t>
                        </m:r>
                      </m:e>
                      <m:sub>
                        <m:r>
                          <a:rPr lang="en-GB" sz="2000" i="1">
                            <a:effectLst/>
                            <a:latin typeface="Cambria Math" panose="02040503050406030204" pitchFamily="18" charset="0"/>
                            <a:ea typeface="Times New Roman" panose="02020603050405020304" pitchFamily="18" charset="0"/>
                            <a:cs typeface="Arial" panose="020B0604020202020204" pitchFamily="34" charset="0"/>
                          </a:rPr>
                          <m:t>𝑟</m:t>
                        </m:r>
                      </m:sub>
                    </m:sSub>
                  </m:oMath>
                </a14:m>
                <a:r>
                  <a:rPr lang="en-GB" sz="2000" dirty="0">
                    <a:effectLst/>
                    <a:latin typeface="Arial" panose="020B0604020202020204" pitchFamily="34" charset="0"/>
                    <a:ea typeface="Times New Roman" panose="02020603050405020304" pitchFamily="18" charset="0"/>
                    <a:cs typeface="Times New Roman" panose="02020603050405020304" pitchFamily="18" charset="0"/>
                  </a:rPr>
                  <a:t> for the particular type of heat exchanger, 	and find the effectiveness.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mc:Choice>
        <mc:Fallback>
          <p:sp>
            <p:nvSpPr>
              <p:cNvPr id="3" name="Content Placeholder 2">
                <a:extLst>
                  <a:ext uri="{FF2B5EF4-FFF2-40B4-BE49-F238E27FC236}">
                    <a16:creationId xmlns:a16="http://schemas.microsoft.com/office/drawing/2014/main" id="{D6D4F369-476C-4697-9A13-9E3C2A63DDDD}"/>
                  </a:ext>
                </a:extLst>
              </p:cNvPr>
              <p:cNvSpPr>
                <a:spLocks noGrp="1" noRot="1" noChangeAspect="1" noMove="1" noResize="1" noEditPoints="1" noAdjustHandles="1" noChangeArrowheads="1" noChangeShapeType="1" noTextEdit="1"/>
              </p:cNvSpPr>
              <p:nvPr>
                <p:ph idx="1"/>
              </p:nvPr>
            </p:nvSpPr>
            <p:spPr>
              <a:xfrm>
                <a:off x="331470" y="805814"/>
                <a:ext cx="11510010" cy="5755005"/>
              </a:xfrm>
              <a:blipFill>
                <a:blip r:embed="rId2"/>
                <a:stretch>
                  <a:fillRect l="-529" t="-212" r="-688"/>
                </a:stretch>
              </a:blipFill>
            </p:spPr>
            <p:txBody>
              <a:bodyPr/>
              <a:lstStyle/>
              <a:p>
                <a:r>
                  <a:rPr lang="en-GB">
                    <a:noFill/>
                  </a:rPr>
                  <a:t> </a:t>
                </a:r>
              </a:p>
            </p:txBody>
          </p:sp>
        </mc:Fallback>
      </mc:AlternateContent>
    </p:spTree>
    <p:extLst>
      <p:ext uri="{BB962C8B-B14F-4D97-AF65-F5344CB8AC3E}">
        <p14:creationId xmlns:p14="http://schemas.microsoft.com/office/powerpoint/2010/main" val="35136013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917BE0F4-7CED-4CDD-8A46-930ECBC9B1BF}"/>
                  </a:ext>
                </a:extLst>
              </p:cNvPr>
              <p:cNvSpPr>
                <a:spLocks noGrp="1"/>
              </p:cNvSpPr>
              <p:nvPr>
                <p:ph idx="1"/>
              </p:nvPr>
            </p:nvSpPr>
            <p:spPr>
              <a:xfrm>
                <a:off x="337185" y="874394"/>
                <a:ext cx="11504295" cy="5720715"/>
              </a:xfrm>
            </p:spPr>
            <p:txBody>
              <a:bodyPr/>
              <a:lstStyle/>
              <a:p>
                <a:pPr marL="0" lvl="0" indent="0">
                  <a:lnSpc>
                    <a:spcPct val="115000"/>
                  </a:lnSpc>
                  <a:spcAft>
                    <a:spcPts val="1000"/>
                  </a:spcAft>
                  <a:buSzPts val="1200"/>
                  <a:buNone/>
                </a:pPr>
                <a:r>
                  <a:rPr lang="en-GB" sz="2200" dirty="0">
                    <a:effectLst/>
                    <a:latin typeface="Arial" panose="020B0604020202020204" pitchFamily="34" charset="0"/>
                    <a:ea typeface="Times New Roman" panose="02020603050405020304" pitchFamily="18" charset="0"/>
                    <a:cs typeface="Arial" panose="020B0604020202020204" pitchFamily="34" charset="0"/>
                  </a:rPr>
                  <a:t>5.	Use the definition of effectiveness to determine the actual heat transfer, i.e.:</a:t>
                </a:r>
                <a:endParaRPr lang="en-GB" sz="22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15000"/>
                  </a:lnSpc>
                  <a:spcAft>
                    <a:spcPts val="1000"/>
                  </a:spcAft>
                  <a:buNone/>
                </a:pPr>
                <a14:m>
                  <m:oMathPara xmlns:m="http://schemas.openxmlformats.org/officeDocument/2006/math">
                    <m:oMathParaPr>
                      <m:jc m:val="centerGroup"/>
                    </m:oMathParaPr>
                    <m:oMath xmlns:m="http://schemas.openxmlformats.org/officeDocument/2006/math">
                      <m:sSub>
                        <m:sSubPr>
                          <m:ctrlPr>
                            <a:rPr lang="en-GB" sz="2200" i="1">
                              <a:effectLst/>
                              <a:ea typeface="Times New Roman" panose="02020603050405020304" pitchFamily="18" charset="0"/>
                              <a:cs typeface="Arial" panose="020B0604020202020204" pitchFamily="34" charset="0"/>
                            </a:rPr>
                          </m:ctrlPr>
                        </m:sSubPr>
                        <m:e>
                          <m:acc>
                            <m:accPr>
                              <m:chr m:val="̇"/>
                              <m:ctrlPr>
                                <a:rPr lang="en-GB" sz="2200" i="1">
                                  <a:effectLst/>
                                  <a:ea typeface="Times New Roman" panose="02020603050405020304" pitchFamily="18" charset="0"/>
                                  <a:cs typeface="Arial" panose="020B0604020202020204" pitchFamily="34" charset="0"/>
                                </a:rPr>
                              </m:ctrlPr>
                            </m:accPr>
                            <m:e>
                              <m:r>
                                <a:rPr lang="en-GB" sz="2200" i="1">
                                  <a:effectLst/>
                                  <a:ea typeface="Times New Roman" panose="02020603050405020304" pitchFamily="18" charset="0"/>
                                  <a:cs typeface="Arial" panose="020B0604020202020204" pitchFamily="34" charset="0"/>
                                </a:rPr>
                                <m:t>𝑄</m:t>
                              </m:r>
                            </m:e>
                          </m:acc>
                        </m:e>
                        <m:sub>
                          <m:r>
                            <a:rPr lang="en-GB" sz="2200" i="1">
                              <a:effectLst/>
                              <a:ea typeface="Times New Roman" panose="02020603050405020304" pitchFamily="18" charset="0"/>
                              <a:cs typeface="Arial" panose="020B0604020202020204" pitchFamily="34" charset="0"/>
                            </a:rPr>
                            <m:t>𝑎𝑐𝑡</m:t>
                          </m:r>
                        </m:sub>
                      </m:sSub>
                      <m:r>
                        <a:rPr lang="en-GB" sz="2200" i="1">
                          <a:effectLst/>
                          <a:ea typeface="Times New Roman" panose="02020603050405020304" pitchFamily="18" charset="0"/>
                          <a:cs typeface="Arial" panose="020B0604020202020204" pitchFamily="34" charset="0"/>
                        </a:rPr>
                        <m:t>= </m:t>
                      </m:r>
                      <m:r>
                        <a:rPr lang="en-GB" sz="2200" i="1">
                          <a:effectLst/>
                          <a:ea typeface="Times New Roman" panose="02020603050405020304" pitchFamily="18" charset="0"/>
                          <a:cs typeface="Arial" panose="020B0604020202020204" pitchFamily="34" charset="0"/>
                        </a:rPr>
                        <m:t>𝜀</m:t>
                      </m:r>
                      <m:r>
                        <a:rPr lang="en-GB" sz="2200" i="1">
                          <a:effectLst/>
                          <a:ea typeface="Times New Roman" panose="02020603050405020304" pitchFamily="18" charset="0"/>
                          <a:cs typeface="Arial" panose="020B0604020202020204" pitchFamily="34" charset="0"/>
                        </a:rPr>
                        <m:t>.</m:t>
                      </m:r>
                      <m:sSub>
                        <m:sSubPr>
                          <m:ctrlPr>
                            <a:rPr lang="en-GB" sz="2200" i="1">
                              <a:effectLst/>
                              <a:ea typeface="Times New Roman" panose="02020603050405020304" pitchFamily="18" charset="0"/>
                              <a:cs typeface="Arial" panose="020B0604020202020204" pitchFamily="34" charset="0"/>
                            </a:rPr>
                          </m:ctrlPr>
                        </m:sSubPr>
                        <m:e>
                          <m:acc>
                            <m:accPr>
                              <m:chr m:val="̇"/>
                              <m:ctrlPr>
                                <a:rPr lang="en-GB" sz="2200" i="1">
                                  <a:effectLst/>
                                  <a:ea typeface="Times New Roman" panose="02020603050405020304" pitchFamily="18" charset="0"/>
                                  <a:cs typeface="Arial" panose="020B0604020202020204" pitchFamily="34" charset="0"/>
                                </a:rPr>
                              </m:ctrlPr>
                            </m:accPr>
                            <m:e>
                              <m:r>
                                <a:rPr lang="en-GB" sz="2200" i="1">
                                  <a:effectLst/>
                                  <a:ea typeface="Times New Roman" panose="02020603050405020304" pitchFamily="18" charset="0"/>
                                  <a:cs typeface="Arial" panose="020B0604020202020204" pitchFamily="34" charset="0"/>
                                </a:rPr>
                                <m:t>𝑄</m:t>
                              </m:r>
                            </m:e>
                          </m:acc>
                        </m:e>
                        <m:sub>
                          <m:r>
                            <a:rPr lang="en-GB" sz="2200" i="1">
                              <a:effectLst/>
                              <a:ea typeface="Times New Roman" panose="02020603050405020304" pitchFamily="18" charset="0"/>
                              <a:cs typeface="Arial" panose="020B0604020202020204" pitchFamily="34" charset="0"/>
                            </a:rPr>
                            <m:t>𝑚𝑎𝑥</m:t>
                          </m:r>
                        </m:sub>
                      </m:sSub>
                    </m:oMath>
                  </m:oMathPara>
                </a14:m>
                <a:endParaRPr lang="en-GB" sz="22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15000"/>
                  </a:lnSpc>
                  <a:spcAft>
                    <a:spcPts val="1000"/>
                  </a:spcAft>
                  <a:buNone/>
                </a:pPr>
                <a:endParaRPr lang="en-GB" sz="800" dirty="0">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15000"/>
                  </a:lnSpc>
                  <a:buSzPts val="1200"/>
                  <a:buNone/>
                </a:pPr>
                <a:r>
                  <a:rPr lang="en-GB" sz="2200" dirty="0">
                    <a:effectLst/>
                    <a:latin typeface="Arial" panose="020B0604020202020204" pitchFamily="34" charset="0"/>
                    <a:ea typeface="Times New Roman" panose="02020603050405020304" pitchFamily="18" charset="0"/>
                    <a:cs typeface="Arial" panose="020B0604020202020204" pitchFamily="34" charset="0"/>
                  </a:rPr>
                  <a:t>6.	Use the conservation of energy for the hot and cold stream,</a:t>
                </a:r>
              </a:p>
              <a:p>
                <a:pPr marL="0" lvl="0" indent="0">
                  <a:lnSpc>
                    <a:spcPct val="115000"/>
                  </a:lnSpc>
                  <a:buSzPts val="1200"/>
                  <a:buNone/>
                </a:pPr>
                <a:endParaRPr lang="en-GB" sz="800" dirty="0">
                  <a:effectLst/>
                  <a:latin typeface="Arial" panose="020B0604020202020204" pitchFamily="34" charset="0"/>
                  <a:ea typeface="Calibri" panose="020F0502020204030204" pitchFamily="34" charset="0"/>
                  <a:cs typeface="Arial" panose="020B0604020202020204" pitchFamily="34" charset="0"/>
                </a:endParaRPr>
              </a:p>
              <a:p>
                <a:pPr indent="0">
                  <a:lnSpc>
                    <a:spcPct val="115000"/>
                  </a:lnSpc>
                  <a:spcAft>
                    <a:spcPts val="1000"/>
                  </a:spcAft>
                  <a:buNone/>
                </a:pPr>
                <a14:m>
                  <m:oMathPara xmlns:m="http://schemas.openxmlformats.org/officeDocument/2006/math">
                    <m:oMathParaPr>
                      <m:jc m:val="centerGroup"/>
                    </m:oMathParaPr>
                    <m:oMath xmlns:m="http://schemas.openxmlformats.org/officeDocument/2006/math">
                      <m:sSub>
                        <m:sSubPr>
                          <m:ctrlPr>
                            <a:rPr lang="en-GB" sz="2200" i="1">
                              <a:effectLst/>
                              <a:ea typeface="Times New Roman" panose="02020603050405020304" pitchFamily="18" charset="0"/>
                              <a:cs typeface="Arial" panose="020B0604020202020204" pitchFamily="34" charset="0"/>
                            </a:rPr>
                          </m:ctrlPr>
                        </m:sSubPr>
                        <m:e>
                          <m:acc>
                            <m:accPr>
                              <m:chr m:val="̇"/>
                              <m:ctrlPr>
                                <a:rPr lang="en-GB" sz="2200" i="1">
                                  <a:effectLst/>
                                  <a:ea typeface="Times New Roman" panose="02020603050405020304" pitchFamily="18" charset="0"/>
                                  <a:cs typeface="Arial" panose="020B0604020202020204" pitchFamily="34" charset="0"/>
                                </a:rPr>
                              </m:ctrlPr>
                            </m:accPr>
                            <m:e>
                              <m:r>
                                <a:rPr lang="en-GB" sz="2200" i="1">
                                  <a:effectLst/>
                                  <a:ea typeface="Times New Roman" panose="02020603050405020304" pitchFamily="18" charset="0"/>
                                  <a:cs typeface="Arial" panose="020B0604020202020204" pitchFamily="34" charset="0"/>
                                </a:rPr>
                                <m:t>𝑄</m:t>
                              </m:r>
                            </m:e>
                          </m:acc>
                        </m:e>
                        <m:sub>
                          <m:r>
                            <a:rPr lang="en-GB" sz="2200" i="1">
                              <a:effectLst/>
                              <a:ea typeface="Times New Roman" panose="02020603050405020304" pitchFamily="18" charset="0"/>
                              <a:cs typeface="Arial" panose="020B0604020202020204" pitchFamily="34" charset="0"/>
                            </a:rPr>
                            <m:t>𝑎𝑐𝑡</m:t>
                          </m:r>
                        </m:sub>
                      </m:sSub>
                      <m:r>
                        <a:rPr lang="en-GB" sz="2200" i="1">
                          <a:effectLst/>
                          <a:ea typeface="Times New Roman" panose="02020603050405020304" pitchFamily="18" charset="0"/>
                          <a:cs typeface="Arial" panose="020B0604020202020204" pitchFamily="34" charset="0"/>
                        </a:rPr>
                        <m:t>= </m:t>
                      </m:r>
                      <m:sSub>
                        <m:sSubPr>
                          <m:ctrlPr>
                            <a:rPr lang="en-GB" sz="2200" i="1">
                              <a:effectLst/>
                              <a:ea typeface="Calibri" panose="020F0502020204030204" pitchFamily="34" charset="0"/>
                              <a:cs typeface="Arial" panose="020B0604020202020204" pitchFamily="34" charset="0"/>
                            </a:rPr>
                          </m:ctrlPr>
                        </m:sSubPr>
                        <m:e>
                          <m:r>
                            <a:rPr lang="en-GB" sz="2200" i="1">
                              <a:effectLst/>
                              <a:ea typeface="Calibri" panose="020F0502020204030204" pitchFamily="34" charset="0"/>
                              <a:cs typeface="Arial" panose="020B0604020202020204" pitchFamily="34" charset="0"/>
                            </a:rPr>
                            <m:t>𝐶</m:t>
                          </m:r>
                        </m:e>
                        <m:sub>
                          <m:r>
                            <a:rPr lang="en-GB" sz="2200" i="1">
                              <a:effectLst/>
                              <a:ea typeface="Calibri" panose="020F0502020204030204" pitchFamily="34" charset="0"/>
                              <a:cs typeface="Arial" panose="020B0604020202020204" pitchFamily="34" charset="0"/>
                            </a:rPr>
                            <m:t>𝐻</m:t>
                          </m:r>
                        </m:sub>
                      </m:sSub>
                      <m:r>
                        <a:rPr lang="en-GB" sz="2200" i="1">
                          <a:effectLst/>
                          <a:ea typeface="Calibri" panose="020F0502020204030204" pitchFamily="34" charset="0"/>
                          <a:cs typeface="Arial" panose="020B0604020202020204" pitchFamily="34" charset="0"/>
                        </a:rPr>
                        <m:t>.</m:t>
                      </m:r>
                      <m:d>
                        <m:dPr>
                          <m:ctrlPr>
                            <a:rPr lang="en-GB" sz="2200" i="1">
                              <a:effectLst/>
                              <a:ea typeface="Calibri" panose="020F0502020204030204" pitchFamily="34" charset="0"/>
                              <a:cs typeface="Arial" panose="020B0604020202020204" pitchFamily="34" charset="0"/>
                            </a:rPr>
                          </m:ctrlPr>
                        </m:dPr>
                        <m:e>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𝐻</m:t>
                              </m:r>
                              <m:r>
                                <a:rPr lang="en-GB" sz="2200" i="1">
                                  <a:effectLst/>
                                  <a:ea typeface="Times New Roman" panose="02020603050405020304" pitchFamily="18" charset="0"/>
                                  <a:cs typeface="Arial" panose="020B0604020202020204" pitchFamily="34" charset="0"/>
                                </a:rPr>
                                <m:t>,</m:t>
                              </m:r>
                              <m:r>
                                <a:rPr lang="en-GB" sz="2200" i="1">
                                  <a:effectLst/>
                                  <a:ea typeface="Times New Roman" panose="02020603050405020304" pitchFamily="18" charset="0"/>
                                  <a:cs typeface="Arial" panose="020B0604020202020204" pitchFamily="34" charset="0"/>
                                </a:rPr>
                                <m:t>𝑖𝑛</m:t>
                              </m:r>
                            </m:sub>
                          </m:sSub>
                          <m:r>
                            <a:rPr lang="en-GB" sz="2200" i="1">
                              <a:effectLst/>
                              <a:ea typeface="Times New Roman" panose="02020603050405020304" pitchFamily="18" charset="0"/>
                              <a:cs typeface="Arial" panose="020B0604020202020204" pitchFamily="34" charset="0"/>
                            </a:rPr>
                            <m:t>− </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𝐻</m:t>
                              </m:r>
                              <m:r>
                                <a:rPr lang="en-GB" sz="2200" i="1">
                                  <a:effectLst/>
                                  <a:ea typeface="Times New Roman" panose="02020603050405020304" pitchFamily="18" charset="0"/>
                                  <a:cs typeface="Arial" panose="020B0604020202020204" pitchFamily="34" charset="0"/>
                                </a:rPr>
                                <m:t>,</m:t>
                              </m:r>
                              <m:r>
                                <a:rPr lang="en-GB" sz="2200" i="1">
                                  <a:effectLst/>
                                  <a:ea typeface="Times New Roman" panose="02020603050405020304" pitchFamily="18" charset="0"/>
                                  <a:cs typeface="Arial" panose="020B0604020202020204" pitchFamily="34" charset="0"/>
                                </a:rPr>
                                <m:t>𝑜𝑢𝑡</m:t>
                              </m:r>
                            </m:sub>
                          </m:sSub>
                        </m:e>
                      </m:d>
                      <m:r>
                        <a:rPr lang="en-GB" sz="2200" i="1">
                          <a:effectLst/>
                          <a:ea typeface="Times New Roman" panose="02020603050405020304" pitchFamily="18" charset="0"/>
                          <a:cs typeface="Arial" panose="020B0604020202020204" pitchFamily="34" charset="0"/>
                        </a:rPr>
                        <m:t>  </m:t>
                      </m:r>
                      <m:r>
                        <a:rPr lang="en-GB" sz="2200" i="1">
                          <a:effectLst/>
                          <a:ea typeface="Times New Roman" panose="02020603050405020304" pitchFamily="18" charset="0"/>
                          <a:cs typeface="Arial" panose="020B0604020202020204" pitchFamily="34" charset="0"/>
                        </a:rPr>
                        <m:t>𝑎𝑛𝑑</m:t>
                      </m:r>
                      <m:r>
                        <a:rPr lang="en-GB" sz="2200" i="1">
                          <a:effectLst/>
                          <a:ea typeface="Times New Roman" panose="02020603050405020304" pitchFamily="18" charset="0"/>
                          <a:cs typeface="Arial" panose="020B0604020202020204" pitchFamily="34" charset="0"/>
                        </a:rPr>
                        <m:t>  </m:t>
                      </m:r>
                      <m:sSub>
                        <m:sSubPr>
                          <m:ctrlPr>
                            <a:rPr lang="en-GB" sz="2200" i="1">
                              <a:effectLst/>
                              <a:ea typeface="Times New Roman" panose="02020603050405020304" pitchFamily="18" charset="0"/>
                              <a:cs typeface="Arial" panose="020B0604020202020204" pitchFamily="34" charset="0"/>
                            </a:rPr>
                          </m:ctrlPr>
                        </m:sSubPr>
                        <m:e>
                          <m:acc>
                            <m:accPr>
                              <m:chr m:val="̇"/>
                              <m:ctrlPr>
                                <a:rPr lang="en-GB" sz="2200" i="1">
                                  <a:effectLst/>
                                  <a:ea typeface="Times New Roman" panose="02020603050405020304" pitchFamily="18" charset="0"/>
                                  <a:cs typeface="Arial" panose="020B0604020202020204" pitchFamily="34" charset="0"/>
                                </a:rPr>
                              </m:ctrlPr>
                            </m:accPr>
                            <m:e>
                              <m:r>
                                <a:rPr lang="en-GB" sz="2200" i="1">
                                  <a:effectLst/>
                                  <a:ea typeface="Times New Roman" panose="02020603050405020304" pitchFamily="18" charset="0"/>
                                  <a:cs typeface="Arial" panose="020B0604020202020204" pitchFamily="34" charset="0"/>
                                </a:rPr>
                                <m:t>𝑄</m:t>
                              </m:r>
                            </m:e>
                          </m:acc>
                        </m:e>
                        <m:sub>
                          <m:r>
                            <a:rPr lang="en-GB" sz="2200" i="1">
                              <a:effectLst/>
                              <a:ea typeface="Times New Roman" panose="02020603050405020304" pitchFamily="18" charset="0"/>
                              <a:cs typeface="Arial" panose="020B0604020202020204" pitchFamily="34" charset="0"/>
                            </a:rPr>
                            <m:t>𝑎𝑐𝑡</m:t>
                          </m:r>
                        </m:sub>
                      </m:sSub>
                      <m:r>
                        <a:rPr lang="en-GB" sz="2200" i="1">
                          <a:effectLst/>
                          <a:ea typeface="Times New Roman" panose="02020603050405020304" pitchFamily="18" charset="0"/>
                          <a:cs typeface="Arial" panose="020B0604020202020204" pitchFamily="34" charset="0"/>
                        </a:rPr>
                        <m:t>= </m:t>
                      </m:r>
                      <m:sSub>
                        <m:sSubPr>
                          <m:ctrlPr>
                            <a:rPr lang="en-GB" sz="2200" i="1">
                              <a:effectLst/>
                              <a:ea typeface="Calibri" panose="020F0502020204030204" pitchFamily="34" charset="0"/>
                              <a:cs typeface="Arial" panose="020B0604020202020204" pitchFamily="34" charset="0"/>
                            </a:rPr>
                          </m:ctrlPr>
                        </m:sSubPr>
                        <m:e>
                          <m:r>
                            <a:rPr lang="en-GB" sz="2200" i="1">
                              <a:effectLst/>
                              <a:ea typeface="Calibri" panose="020F0502020204030204" pitchFamily="34" charset="0"/>
                              <a:cs typeface="Arial" panose="020B0604020202020204" pitchFamily="34" charset="0"/>
                            </a:rPr>
                            <m:t>𝐶</m:t>
                          </m:r>
                        </m:e>
                        <m:sub>
                          <m:r>
                            <a:rPr lang="en-GB" sz="2200" i="1">
                              <a:effectLst/>
                              <a:ea typeface="Calibri" panose="020F0502020204030204" pitchFamily="34" charset="0"/>
                              <a:cs typeface="Arial" panose="020B0604020202020204" pitchFamily="34" charset="0"/>
                            </a:rPr>
                            <m:t>𝐶</m:t>
                          </m:r>
                        </m:sub>
                      </m:sSub>
                      <m:r>
                        <a:rPr lang="en-GB" sz="2200" i="1">
                          <a:effectLst/>
                          <a:ea typeface="Calibri" panose="020F0502020204030204" pitchFamily="34" charset="0"/>
                          <a:cs typeface="Arial" panose="020B0604020202020204" pitchFamily="34" charset="0"/>
                        </a:rPr>
                        <m:t>.</m:t>
                      </m:r>
                      <m:d>
                        <m:dPr>
                          <m:ctrlPr>
                            <a:rPr lang="en-GB" sz="2200" i="1">
                              <a:effectLst/>
                              <a:ea typeface="Calibri" panose="020F0502020204030204" pitchFamily="34" charset="0"/>
                              <a:cs typeface="Arial" panose="020B0604020202020204" pitchFamily="34" charset="0"/>
                            </a:rPr>
                          </m:ctrlPr>
                        </m:dPr>
                        <m:e>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𝐶</m:t>
                              </m:r>
                              <m:r>
                                <a:rPr lang="en-GB" sz="2200" i="1">
                                  <a:effectLst/>
                                  <a:ea typeface="Times New Roman" panose="02020603050405020304" pitchFamily="18" charset="0"/>
                                  <a:cs typeface="Arial" panose="020B0604020202020204" pitchFamily="34" charset="0"/>
                                </a:rPr>
                                <m:t>,</m:t>
                              </m:r>
                              <m:r>
                                <a:rPr lang="en-GB" sz="2200" i="1">
                                  <a:effectLst/>
                                  <a:ea typeface="Times New Roman" panose="02020603050405020304" pitchFamily="18" charset="0"/>
                                  <a:cs typeface="Arial" panose="020B0604020202020204" pitchFamily="34" charset="0"/>
                                </a:rPr>
                                <m:t>𝑜𝑢𝑡</m:t>
                              </m:r>
                            </m:sub>
                          </m:sSub>
                          <m:r>
                            <a:rPr lang="en-GB" sz="2200" i="1">
                              <a:effectLst/>
                              <a:ea typeface="Times New Roman" panose="02020603050405020304" pitchFamily="18" charset="0"/>
                              <a:cs typeface="Arial" panose="020B0604020202020204" pitchFamily="34" charset="0"/>
                            </a:rPr>
                            <m:t>− </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𝐶</m:t>
                              </m:r>
                              <m:r>
                                <a:rPr lang="en-GB" sz="2200" i="1">
                                  <a:effectLst/>
                                  <a:ea typeface="Times New Roman" panose="02020603050405020304" pitchFamily="18" charset="0"/>
                                  <a:cs typeface="Arial" panose="020B0604020202020204" pitchFamily="34" charset="0"/>
                                </a:rPr>
                                <m:t>,</m:t>
                              </m:r>
                              <m:r>
                                <a:rPr lang="en-GB" sz="2200" i="1">
                                  <a:effectLst/>
                                  <a:ea typeface="Times New Roman" panose="02020603050405020304" pitchFamily="18" charset="0"/>
                                  <a:cs typeface="Arial" panose="020B0604020202020204" pitchFamily="34" charset="0"/>
                                </a:rPr>
                                <m:t>𝑖𝑛</m:t>
                              </m:r>
                            </m:sub>
                          </m:sSub>
                        </m:e>
                      </m:d>
                    </m:oMath>
                  </m:oMathPara>
                </a14:m>
                <a:endParaRPr lang="en-GB" sz="22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15000"/>
                  </a:lnSpc>
                  <a:spcAft>
                    <a:spcPts val="1000"/>
                  </a:spcAft>
                  <a:buNone/>
                </a:pPr>
                <a:r>
                  <a:rPr lang="en-GB" sz="2200" dirty="0">
                    <a:effectLst/>
                    <a:latin typeface="Arial" panose="020B0604020202020204" pitchFamily="34" charset="0"/>
                    <a:ea typeface="Times New Roman" panose="02020603050405020304" pitchFamily="18" charset="0"/>
                    <a:cs typeface="Arial" panose="020B0604020202020204" pitchFamily="34" charset="0"/>
                  </a:rPr>
                  <a:t>	to determine the outlet temperatures of the two streams.</a:t>
                </a:r>
              </a:p>
              <a:p>
                <a:pPr marL="0" indent="0">
                  <a:lnSpc>
                    <a:spcPct val="115000"/>
                  </a:lnSpc>
                  <a:spcAft>
                    <a:spcPts val="1000"/>
                  </a:spcAft>
                  <a:buNone/>
                </a:pPr>
                <a:endParaRPr lang="en-GB" sz="8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15000"/>
                  </a:lnSpc>
                  <a:spcAft>
                    <a:spcPts val="1000"/>
                  </a:spcAft>
                  <a:buNone/>
                </a:pPr>
                <a:r>
                  <a:rPr lang="en-GB" sz="2200" i="1" dirty="0">
                    <a:effectLst/>
                    <a:latin typeface="Arial" panose="020B0604020202020204" pitchFamily="34" charset="0"/>
                    <a:ea typeface="Times New Roman" panose="02020603050405020304" pitchFamily="18" charset="0"/>
                    <a:cs typeface="Arial" panose="020B0604020202020204" pitchFamily="34" charset="0"/>
                  </a:rPr>
                  <a:t>	Note:	</a:t>
                </a:r>
                <a:r>
                  <a:rPr lang="en-GB" sz="2200" dirty="0">
                    <a:effectLst/>
                    <a:latin typeface="Arial" panose="020B0604020202020204" pitchFamily="34" charset="0"/>
                    <a:ea typeface="Times New Roman" panose="02020603050405020304" pitchFamily="18" charset="0"/>
                    <a:cs typeface="Arial" panose="020B0604020202020204" pitchFamily="34" charset="0"/>
                  </a:rPr>
                  <a:t>The </a:t>
                </a:r>
                <a:r>
                  <a:rPr lang="en-GB" sz="2200" i="1" dirty="0">
                    <a:effectLst/>
                    <a:latin typeface="Arial" panose="020B0604020202020204" pitchFamily="34" charset="0"/>
                    <a:ea typeface="Times New Roman" panose="02020603050405020304" pitchFamily="18" charset="0"/>
                    <a:cs typeface="Arial" panose="020B0604020202020204" pitchFamily="34" charset="0"/>
                  </a:rPr>
                  <a:t>ε </a:t>
                </a:r>
                <a:r>
                  <a:rPr lang="en-GB" sz="2200" dirty="0">
                    <a:effectLst/>
                    <a:latin typeface="Arial" panose="020B0604020202020204" pitchFamily="34" charset="0"/>
                    <a:ea typeface="Times New Roman" panose="02020603050405020304" pitchFamily="18" charset="0"/>
                    <a:cs typeface="Arial" panose="020B0604020202020204" pitchFamily="34" charset="0"/>
                  </a:rPr>
                  <a:t>– </a:t>
                </a:r>
                <a:r>
                  <a:rPr lang="en-GB" sz="2200" i="1" dirty="0">
                    <a:effectLst/>
                    <a:latin typeface="Arial" panose="020B0604020202020204" pitchFamily="34" charset="0"/>
                    <a:ea typeface="Times New Roman" panose="02020603050405020304" pitchFamily="18" charset="0"/>
                    <a:cs typeface="Arial" panose="020B0604020202020204" pitchFamily="34" charset="0"/>
                  </a:rPr>
                  <a:t>NTU </a:t>
                </a:r>
                <a:r>
                  <a:rPr lang="en-GB" sz="2200" dirty="0">
                    <a:effectLst/>
                    <a:latin typeface="Arial" panose="020B0604020202020204" pitchFamily="34" charset="0"/>
                    <a:ea typeface="Times New Roman" panose="02020603050405020304" pitchFamily="18" charset="0"/>
                    <a:cs typeface="Arial" panose="020B0604020202020204" pitchFamily="34" charset="0"/>
                  </a:rPr>
                  <a:t>method calculates outlet temperatures but the interface surface </a:t>
                </a:r>
                <a:r>
                  <a:rPr lang="en-GB" sz="2200" dirty="0">
                    <a:latin typeface="Arial" panose="020B0604020202020204" pitchFamily="34" charset="0"/>
                    <a:ea typeface="Times New Roman" panose="02020603050405020304" pitchFamily="18" charset="0"/>
                    <a:cs typeface="Arial" panose="020B0604020202020204" pitchFamily="34" charset="0"/>
                  </a:rPr>
                  <a:t>		</a:t>
                </a:r>
                <a:r>
                  <a:rPr lang="en-GB" sz="2200" dirty="0">
                    <a:effectLst/>
                    <a:latin typeface="Arial" panose="020B0604020202020204" pitchFamily="34" charset="0"/>
                    <a:ea typeface="Times New Roman" panose="02020603050405020304" pitchFamily="18" charset="0"/>
                    <a:cs typeface="Arial" panose="020B0604020202020204" pitchFamily="34" charset="0"/>
                  </a:rPr>
                  <a:t>area, </a:t>
                </a:r>
                <a:r>
                  <a:rPr lang="en-GB" sz="2200" i="1" dirty="0">
                    <a:effectLst/>
                    <a:latin typeface="Arial" panose="020B0604020202020204" pitchFamily="34" charset="0"/>
                    <a:ea typeface="Times New Roman" panose="02020603050405020304" pitchFamily="18" charset="0"/>
                    <a:cs typeface="Arial" panose="020B0604020202020204" pitchFamily="34" charset="0"/>
                  </a:rPr>
                  <a:t>A</a:t>
                </a:r>
                <a:r>
                  <a:rPr lang="en-GB" sz="2200" dirty="0">
                    <a:effectLst/>
                    <a:latin typeface="Arial" panose="020B0604020202020204" pitchFamily="34" charset="0"/>
                    <a:ea typeface="Times New Roman" panose="02020603050405020304" pitchFamily="18" charset="0"/>
                    <a:cs typeface="Arial" panose="020B0604020202020204" pitchFamily="34" charset="0"/>
                  </a:rPr>
                  <a:t>, needs to be known in advance.</a:t>
                </a:r>
                <a:endParaRPr lang="en-GB" sz="2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dirty="0"/>
              </a:p>
            </p:txBody>
          </p:sp>
        </mc:Choice>
        <mc:Fallback>
          <p:sp>
            <p:nvSpPr>
              <p:cNvPr id="3" name="Content Placeholder 2">
                <a:extLst>
                  <a:ext uri="{FF2B5EF4-FFF2-40B4-BE49-F238E27FC236}">
                    <a16:creationId xmlns:a16="http://schemas.microsoft.com/office/drawing/2014/main" id="{917BE0F4-7CED-4CDD-8A46-930ECBC9B1BF}"/>
                  </a:ext>
                </a:extLst>
              </p:cNvPr>
              <p:cNvSpPr>
                <a:spLocks noGrp="1" noRot="1" noChangeAspect="1" noMove="1" noResize="1" noEditPoints="1" noAdjustHandles="1" noChangeArrowheads="1" noChangeShapeType="1" noTextEdit="1"/>
              </p:cNvSpPr>
              <p:nvPr>
                <p:ph idx="1"/>
              </p:nvPr>
            </p:nvSpPr>
            <p:spPr>
              <a:xfrm>
                <a:off x="337185" y="874394"/>
                <a:ext cx="11504295" cy="5720715"/>
              </a:xfrm>
              <a:blipFill>
                <a:blip r:embed="rId2"/>
                <a:stretch>
                  <a:fillRect l="-689" t="-319" r="-1112"/>
                </a:stretch>
              </a:blipFill>
            </p:spPr>
            <p:txBody>
              <a:bodyPr/>
              <a:lstStyle/>
              <a:p>
                <a:r>
                  <a:rPr lang="en-GB">
                    <a:noFill/>
                  </a:rPr>
                  <a:t> </a:t>
                </a:r>
              </a:p>
            </p:txBody>
          </p:sp>
        </mc:Fallback>
      </mc:AlternateContent>
      <p:sp>
        <p:nvSpPr>
          <p:cNvPr id="4" name="Title 1">
            <a:extLst>
              <a:ext uri="{FF2B5EF4-FFF2-40B4-BE49-F238E27FC236}">
                <a16:creationId xmlns:a16="http://schemas.microsoft.com/office/drawing/2014/main" id="{E8147F27-9001-4D38-AADC-8947E1F6AAAC}"/>
              </a:ext>
            </a:extLst>
          </p:cNvPr>
          <p:cNvSpPr>
            <a:spLocks noGrp="1"/>
          </p:cNvSpPr>
          <p:nvPr>
            <p:ph type="title"/>
          </p:nvPr>
        </p:nvSpPr>
        <p:spPr>
          <a:xfrm>
            <a:off x="838200" y="68580"/>
            <a:ext cx="10515600" cy="805815"/>
          </a:xfrm>
        </p:spPr>
        <p:txBody>
          <a:bodyPr>
            <a:normAutofit/>
          </a:bodyPr>
          <a:lstStyle/>
          <a:p>
            <a:pPr algn="ctr"/>
            <a:r>
              <a:rPr lang="en-GB" sz="4000" dirty="0">
                <a:effectLst/>
                <a:ea typeface="Times New Roman" panose="02020603050405020304" pitchFamily="18" charset="0"/>
                <a:cs typeface="Times New Roman" panose="02020603050405020304" pitchFamily="18" charset="0"/>
              </a:rPr>
              <a:t>Procedure and Limitation of using </a:t>
            </a:r>
            <a:r>
              <a:rPr lang="en-GB" sz="4000" i="1" dirty="0">
                <a:effectLst/>
                <a:ea typeface="Times New Roman" panose="02020603050405020304" pitchFamily="18" charset="0"/>
                <a:cs typeface="Times New Roman" panose="02020603050405020304" pitchFamily="18" charset="0"/>
              </a:rPr>
              <a:t>ε </a:t>
            </a:r>
            <a:r>
              <a:rPr lang="en-GB" sz="4000" dirty="0">
                <a:effectLst/>
                <a:ea typeface="Times New Roman" panose="02020603050405020304" pitchFamily="18" charset="0"/>
                <a:cs typeface="Times New Roman" panose="02020603050405020304" pitchFamily="18" charset="0"/>
              </a:rPr>
              <a:t>– </a:t>
            </a:r>
            <a:r>
              <a:rPr lang="en-GB" sz="4000" i="1" dirty="0">
                <a:effectLst/>
                <a:ea typeface="Times New Roman" panose="02020603050405020304" pitchFamily="18" charset="0"/>
                <a:cs typeface="Times New Roman" panose="02020603050405020304" pitchFamily="18" charset="0"/>
              </a:rPr>
              <a:t>NTU</a:t>
            </a:r>
            <a:endParaRPr lang="en-GB" sz="4000" dirty="0"/>
          </a:p>
        </p:txBody>
      </p:sp>
    </p:spTree>
    <p:extLst>
      <p:ext uri="{BB962C8B-B14F-4D97-AF65-F5344CB8AC3E}">
        <p14:creationId xmlns:p14="http://schemas.microsoft.com/office/powerpoint/2010/main" val="7315353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F865A-DDC3-4493-9A04-10A957820A95}"/>
              </a:ext>
            </a:extLst>
          </p:cNvPr>
          <p:cNvSpPr>
            <a:spLocks noGrp="1"/>
          </p:cNvSpPr>
          <p:nvPr>
            <p:ph type="title"/>
          </p:nvPr>
        </p:nvSpPr>
        <p:spPr>
          <a:xfrm>
            <a:off x="146685" y="79376"/>
            <a:ext cx="11898630" cy="680720"/>
          </a:xfrm>
        </p:spPr>
        <p:txBody>
          <a:bodyPr>
            <a:normAutofit/>
          </a:bodyPr>
          <a:lstStyle/>
          <a:p>
            <a:pPr algn="ctr"/>
            <a:r>
              <a:rPr lang="en-GB" sz="3800" dirty="0">
                <a:effectLst/>
                <a:ea typeface="Times New Roman" panose="02020603050405020304" pitchFamily="18" charset="0"/>
                <a:cs typeface="Times New Roman" panose="02020603050405020304" pitchFamily="18" charset="0"/>
              </a:rPr>
              <a:t>Observations from the Effectiveness relationships &amp; charts</a:t>
            </a:r>
            <a:endParaRPr lang="en-GB" sz="3800" dirty="0"/>
          </a:p>
        </p:txBody>
      </p:sp>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0C263841-BE13-4A91-BF3C-3F6F402FC308}"/>
                  </a:ext>
                </a:extLst>
              </p:cNvPr>
              <p:cNvSpPr>
                <a:spLocks noGrp="1"/>
              </p:cNvSpPr>
              <p:nvPr>
                <p:ph idx="1"/>
              </p:nvPr>
            </p:nvSpPr>
            <p:spPr>
              <a:xfrm>
                <a:off x="285749" y="805815"/>
                <a:ext cx="11607165" cy="5715000"/>
              </a:xfrm>
            </p:spPr>
            <p:txBody>
              <a:bodyPr>
                <a:normAutofit lnSpcReduction="10000"/>
              </a:bodyPr>
              <a:lstStyle/>
              <a:p>
                <a:pPr marL="0" indent="0">
                  <a:lnSpc>
                    <a:spcPct val="115000"/>
                  </a:lnSpc>
                  <a:spcAft>
                    <a:spcPts val="1000"/>
                  </a:spcAft>
                  <a:buNone/>
                </a:pPr>
                <a:r>
                  <a:rPr lang="en-GB" sz="2200" dirty="0">
                    <a:latin typeface="Arial" panose="020B0604020202020204" pitchFamily="34" charset="0"/>
                    <a:ea typeface="Times New Roman" panose="02020603050405020304" pitchFamily="18" charset="0"/>
                    <a:cs typeface="Times New Roman" panose="02020603050405020304" pitchFamily="18" charset="0"/>
                  </a:rPr>
                  <a:t>V</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alue of effectiveness ranges from 0 to 1 (i.e. 0 – 100%).  Increases rapidly with NTU for small values ( NTU </a:t>
                </a:r>
                <a:r>
                  <a:rPr lang="en-GB" sz="2200" dirty="0">
                    <a:latin typeface="Arial" panose="020B0604020202020204" pitchFamily="34" charset="0"/>
                    <a:ea typeface="Times New Roman" panose="02020603050405020304" pitchFamily="18" charset="0"/>
                    <a:cs typeface="Times New Roman" panose="02020603050405020304" pitchFamily="18" charset="0"/>
                  </a:rPr>
                  <a:t>&lt;</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 1.5) but slowly for larger values of NTU.  Therefore, use of a heat exchanger with a large NTU (usually &gt; 3) and thus a large size, cannot be justified economically, since a large increase in NTU in this case corresponds to a small increase in effectiveness.</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For a given NTU and capacity ratio </a:t>
                </a:r>
                <a14:m>
                  <m:oMath xmlns:m="http://schemas.openxmlformats.org/officeDocument/2006/math">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𝐶</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𝑟</m:t>
                        </m:r>
                      </m:sub>
                    </m:sSub>
                  </m:oMath>
                </a14:m>
                <a:r>
                  <a:rPr lang="en-GB" sz="2200" dirty="0">
                    <a:effectLst/>
                    <a:latin typeface="Arial" panose="020B0604020202020204" pitchFamily="34" charset="0"/>
                    <a:ea typeface="Times New Roman" panose="02020603050405020304" pitchFamily="18" charset="0"/>
                    <a:cs typeface="Times New Roman" panose="02020603050405020304" pitchFamily="18" charset="0"/>
                  </a:rPr>
                  <a:t>, the </a:t>
                </a:r>
                <a:r>
                  <a:rPr lang="en-GB" sz="2200" i="1" dirty="0">
                    <a:effectLst/>
                    <a:latin typeface="Arial" panose="020B0604020202020204" pitchFamily="34" charset="0"/>
                    <a:ea typeface="Times New Roman" panose="02020603050405020304" pitchFamily="18" charset="0"/>
                    <a:cs typeface="Times New Roman" panose="02020603050405020304" pitchFamily="18" charset="0"/>
                  </a:rPr>
                  <a:t>counter-flow</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 heat exchanger has the highest effectiveness, followed closely by the cross-flow heat exchangers with both fluids unmixed.  The lowest effectiveness values are encountered in parallel flow heat exchangers.</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latin typeface="Arial" panose="020B0604020202020204" pitchFamily="34" charset="0"/>
                    <a:ea typeface="Times New Roman" panose="02020603050405020304" pitchFamily="18" charset="0"/>
                    <a:cs typeface="Times New Roman" panose="02020603050405020304" pitchFamily="18" charset="0"/>
                  </a:rPr>
                  <a:t>E</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ffectiveness of a heat exchanger is independent of the capacity ratio for NTU values less than about 0.3.</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The value of the capacity ratio ranges between 0 and 1.  For a given NTU, the effectiveness becomes a maximum for</a:t>
                </a:r>
                <a14:m>
                  <m:oMath xmlns:m="http://schemas.openxmlformats.org/officeDocument/2006/math">
                    <m:r>
                      <a:rPr lang="en-GB" sz="22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𝐶</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𝑟</m:t>
                        </m:r>
                      </m:sub>
                    </m:sSub>
                  </m:oMath>
                </a14:m>
                <a:r>
                  <a:rPr lang="en-GB" sz="2200" dirty="0">
                    <a:effectLst/>
                    <a:latin typeface="Arial" panose="020B0604020202020204" pitchFamily="34" charset="0"/>
                    <a:ea typeface="Times New Roman" panose="02020603050405020304" pitchFamily="18" charset="0"/>
                    <a:cs typeface="Times New Roman" panose="02020603050405020304" pitchFamily="18" charset="0"/>
                  </a:rPr>
                  <a:t> = 0 (e.g. a boiler or condenser), and a minimum for </a:t>
                </a:r>
                <a14:m>
                  <m:oMath xmlns:m="http://schemas.openxmlformats.org/officeDocument/2006/math">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𝐶</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𝑟</m:t>
                        </m:r>
                      </m:sub>
                    </m:sSub>
                  </m:oMath>
                </a14:m>
                <a:r>
                  <a:rPr lang="en-GB" sz="2200" dirty="0">
                    <a:effectLst/>
                    <a:latin typeface="Arial" panose="020B0604020202020204" pitchFamily="34" charset="0"/>
                    <a:ea typeface="Times New Roman" panose="02020603050405020304" pitchFamily="18" charset="0"/>
                    <a:cs typeface="Times New Roman" panose="02020603050405020304" pitchFamily="18" charset="0"/>
                  </a:rPr>
                  <a:t> = 1 (when the heat capacity rates of the two fluids are equal).</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000" dirty="0"/>
              </a:p>
            </p:txBody>
          </p:sp>
        </mc:Choice>
        <mc:Fallback>
          <p:sp>
            <p:nvSpPr>
              <p:cNvPr id="3" name="Content Placeholder 2">
                <a:extLst>
                  <a:ext uri="{FF2B5EF4-FFF2-40B4-BE49-F238E27FC236}">
                    <a16:creationId xmlns:a16="http://schemas.microsoft.com/office/drawing/2014/main" id="{0C263841-BE13-4A91-BF3C-3F6F402FC308}"/>
                  </a:ext>
                </a:extLst>
              </p:cNvPr>
              <p:cNvSpPr>
                <a:spLocks noGrp="1" noRot="1" noChangeAspect="1" noMove="1" noResize="1" noEditPoints="1" noAdjustHandles="1" noChangeArrowheads="1" noChangeShapeType="1" noTextEdit="1"/>
              </p:cNvSpPr>
              <p:nvPr>
                <p:ph idx="1"/>
              </p:nvPr>
            </p:nvSpPr>
            <p:spPr>
              <a:xfrm>
                <a:off x="285749" y="805815"/>
                <a:ext cx="11607165" cy="5715000"/>
              </a:xfrm>
              <a:blipFill>
                <a:blip r:embed="rId2"/>
                <a:stretch>
                  <a:fillRect l="-683" t="-853" r="-683"/>
                </a:stretch>
              </a:blipFill>
            </p:spPr>
            <p:txBody>
              <a:bodyPr/>
              <a:lstStyle/>
              <a:p>
                <a:r>
                  <a:rPr lang="en-GB">
                    <a:noFill/>
                  </a:rPr>
                  <a:t> </a:t>
                </a:r>
              </a:p>
            </p:txBody>
          </p:sp>
        </mc:Fallback>
      </mc:AlternateContent>
    </p:spTree>
    <p:extLst>
      <p:ext uri="{BB962C8B-B14F-4D97-AF65-F5344CB8AC3E}">
        <p14:creationId xmlns:p14="http://schemas.microsoft.com/office/powerpoint/2010/main" val="37153892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92D6B-78DD-4923-A328-D3BAF69E79CC}"/>
              </a:ext>
            </a:extLst>
          </p:cNvPr>
          <p:cNvSpPr>
            <a:spLocks noGrp="1"/>
          </p:cNvSpPr>
          <p:nvPr>
            <p:ph type="title"/>
          </p:nvPr>
        </p:nvSpPr>
        <p:spPr>
          <a:xfrm>
            <a:off x="838200" y="205741"/>
            <a:ext cx="10515600" cy="754380"/>
          </a:xfrm>
        </p:spPr>
        <p:txBody>
          <a:bodyPr>
            <a:normAutofit/>
          </a:bodyPr>
          <a:lstStyle/>
          <a:p>
            <a:pPr algn="ctr"/>
            <a:r>
              <a:rPr lang="en-GB" sz="4000" dirty="0"/>
              <a:t>Application of </a:t>
            </a:r>
            <a:r>
              <a:rPr lang="en-GB" sz="4000" i="1" dirty="0">
                <a:effectLst/>
                <a:ea typeface="Times New Roman" panose="02020603050405020304" pitchFamily="18" charset="0"/>
                <a:cs typeface="Times New Roman" panose="02020603050405020304" pitchFamily="18" charset="0"/>
              </a:rPr>
              <a:t>ε </a:t>
            </a:r>
            <a:r>
              <a:rPr lang="en-GB" sz="4000" dirty="0">
                <a:effectLst/>
                <a:ea typeface="Times New Roman" panose="02020603050405020304" pitchFamily="18" charset="0"/>
                <a:cs typeface="Times New Roman" panose="02020603050405020304" pitchFamily="18" charset="0"/>
              </a:rPr>
              <a:t>– </a:t>
            </a:r>
            <a:r>
              <a:rPr lang="en-GB" sz="4000" i="1" dirty="0">
                <a:effectLst/>
                <a:ea typeface="Times New Roman" panose="02020603050405020304" pitchFamily="18" charset="0"/>
                <a:cs typeface="Times New Roman" panose="02020603050405020304" pitchFamily="18" charset="0"/>
              </a:rPr>
              <a:t>NTU </a:t>
            </a:r>
            <a:r>
              <a:rPr lang="en-GB" sz="4000" dirty="0">
                <a:effectLst/>
                <a:ea typeface="Times New Roman" panose="02020603050405020304" pitchFamily="18" charset="0"/>
                <a:cs typeface="Times New Roman" panose="02020603050405020304" pitchFamily="18" charset="0"/>
              </a:rPr>
              <a:t>methodology</a:t>
            </a:r>
            <a:endParaRPr lang="en-GB" sz="4000" dirty="0"/>
          </a:p>
        </p:txBody>
      </p:sp>
      <p:sp>
        <p:nvSpPr>
          <p:cNvPr id="3" name="Content Placeholder 2">
            <a:extLst>
              <a:ext uri="{FF2B5EF4-FFF2-40B4-BE49-F238E27FC236}">
                <a16:creationId xmlns:a16="http://schemas.microsoft.com/office/drawing/2014/main" id="{0445E0F9-A812-4447-9EEA-AFD7CEE92B16}"/>
              </a:ext>
            </a:extLst>
          </p:cNvPr>
          <p:cNvSpPr>
            <a:spLocks noGrp="1"/>
          </p:cNvSpPr>
          <p:nvPr>
            <p:ph idx="1"/>
          </p:nvPr>
        </p:nvSpPr>
        <p:spPr>
          <a:xfrm>
            <a:off x="171451" y="1125855"/>
            <a:ext cx="11687174" cy="5732145"/>
          </a:xfrm>
        </p:spPr>
        <p:txBody>
          <a:bodyPr>
            <a:normAutofit/>
          </a:bodyPr>
          <a:lstStyle/>
          <a:p>
            <a:pPr indent="0">
              <a:lnSpc>
                <a:spcPct val="115000"/>
              </a:lnSpc>
              <a:buNone/>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A counter-flow concentric tube heat exchanger of length 10 m, has a hot-cold interface diameter of 100 mm and an outer diameter of 150 mm.  The hot stream carries water at 300 l/min, entering at 60°C.  This is used to heat air drawn from atmosphere (20°C ) at a rate of 720 l/min.  If the convective surface heat transfer coefficients of the hot and cold streams are 2619 and 7.96 W/m</a:t>
            </a:r>
            <a:r>
              <a:rPr lang="en-GB" sz="2000" baseline="30000" dirty="0">
                <a:effectLst/>
                <a:latin typeface="Arial" panose="020B0604020202020204" pitchFamily="34" charset="0"/>
                <a:ea typeface="Times New Roman" panose="02020603050405020304" pitchFamily="18" charset="0"/>
                <a:cs typeface="Times New Roman" panose="02020603050405020304" pitchFamily="18" charset="0"/>
              </a:rPr>
              <a:t>2</a:t>
            </a:r>
            <a:r>
              <a:rPr lang="en-GB" sz="2000" dirty="0">
                <a:effectLst/>
                <a:latin typeface="Arial" panose="020B0604020202020204" pitchFamily="34" charset="0"/>
                <a:ea typeface="Times New Roman" panose="02020603050405020304" pitchFamily="18" charset="0"/>
                <a:cs typeface="Times New Roman" panose="02020603050405020304" pitchFamily="18" charset="0"/>
              </a:rPr>
              <a:t>K respectively, determine: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lphaLcParenBoth"/>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The area of the hot-cold interface, ignoring the thickness.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lphaLcParenBoth"/>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The overall heat transfer coefficient, ignoring the conduction resistance.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lphaLcParenBoth"/>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The hot and cold stream heat capacity rates and their ratio.</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lphaLcParenBoth"/>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The NTU for this heat exchanger.</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lphaLcParenBoth"/>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The effectiveness for this heat exchanger.</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lphaLcParenBoth"/>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The amount of heat transferred from the hot to the cold stream.</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lphaLcParenBoth"/>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The outlet temperatures of the hot and cold streams.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827357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0DD52-5903-4392-9C7B-9AB8AEFE7CB9}"/>
              </a:ext>
            </a:extLst>
          </p:cNvPr>
          <p:cNvSpPr>
            <a:spLocks noGrp="1"/>
          </p:cNvSpPr>
          <p:nvPr>
            <p:ph type="title"/>
          </p:nvPr>
        </p:nvSpPr>
        <p:spPr>
          <a:xfrm>
            <a:off x="838200" y="257175"/>
            <a:ext cx="10515600" cy="708661"/>
          </a:xfrm>
        </p:spPr>
        <p:txBody>
          <a:bodyPr>
            <a:normAutofit/>
          </a:bodyPr>
          <a:lstStyle/>
          <a:p>
            <a:pPr algn="ctr"/>
            <a:r>
              <a:rPr lang="en-GB" sz="4000" dirty="0"/>
              <a:t>Notes</a:t>
            </a:r>
          </a:p>
        </p:txBody>
      </p:sp>
      <p:sp>
        <p:nvSpPr>
          <p:cNvPr id="3" name="Content Placeholder 2">
            <a:extLst>
              <a:ext uri="{FF2B5EF4-FFF2-40B4-BE49-F238E27FC236}">
                <a16:creationId xmlns:a16="http://schemas.microsoft.com/office/drawing/2014/main" id="{F781737A-3D06-4682-A7FB-D575AA769CBB}"/>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6240932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475</TotalTime>
  <Words>2402</Words>
  <Application>Microsoft Office PowerPoint</Application>
  <PresentationFormat>Widescreen</PresentationFormat>
  <Paragraphs>141</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Calibri Light</vt:lpstr>
      <vt:lpstr>Cambria Math</vt:lpstr>
      <vt:lpstr>Symbol</vt:lpstr>
      <vt:lpstr>Office Theme</vt:lpstr>
      <vt:lpstr>Correction factor, Capacity ratios &amp; ε – NTU design method </vt:lpstr>
      <vt:lpstr>Correction factor, F</vt:lpstr>
      <vt:lpstr>Determination of Correction factor</vt:lpstr>
      <vt:lpstr>Correction factor charts</vt:lpstr>
      <vt:lpstr>Thermal Capacity rate, C</vt:lpstr>
      <vt:lpstr>Thermal Capacity ratios, C_r </vt:lpstr>
      <vt:lpstr>Thermal Capacity ratios, C_r</vt:lpstr>
      <vt:lpstr>Effectiveness – ε</vt:lpstr>
      <vt:lpstr>Extremes of temperature &amp; maximum heat transfer</vt:lpstr>
      <vt:lpstr>Only inlet temperatures known</vt:lpstr>
      <vt:lpstr>Methods of Solving the Equations</vt:lpstr>
      <vt:lpstr>ε – NTU method</vt:lpstr>
      <vt:lpstr>ε – NTU method</vt:lpstr>
      <vt:lpstr>Effectiveness curves for various heat exchangers</vt:lpstr>
      <vt:lpstr>ε – NTU: Problem</vt:lpstr>
      <vt:lpstr>Notes</vt:lpstr>
      <vt:lpstr>Procedure and Limitation of using ε – NTU</vt:lpstr>
      <vt:lpstr>Procedure and Limitation of using ε – NTU</vt:lpstr>
      <vt:lpstr>Observations from the Effectiveness relationships &amp; charts</vt:lpstr>
      <vt:lpstr>Application of ε – NTU methodology</vt:lpstr>
      <vt:lpstr>Notes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Correction factor, Capacity ratios &amp; ε – NTU design method </dc:title>
  <dc:creator>Robert Goodson</dc:creator>
  <cp:lastModifiedBy>Robert Goodson</cp:lastModifiedBy>
  <cp:revision>43</cp:revision>
  <dcterms:created xsi:type="dcterms:W3CDTF">2021-03-24T14:09:27Z</dcterms:created>
  <dcterms:modified xsi:type="dcterms:W3CDTF">2021-03-31T12:41:28Z</dcterms:modified>
</cp:coreProperties>
</file>