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3"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C96C0"/>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70" autoAdjust="0"/>
    <p:restoredTop sz="94660"/>
  </p:normalViewPr>
  <p:slideViewPr>
    <p:cSldViewPr snapToGrid="0">
      <p:cViewPr varScale="1">
        <p:scale>
          <a:sx n="64" d="100"/>
          <a:sy n="64" d="100"/>
        </p:scale>
        <p:origin x="9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Ellam" userId="70f053108491185a" providerId="LiveId" clId="{13F61334-E97E-4AAD-953F-0B91C2787FEC}"/>
    <pc:docChg chg="modSld">
      <pc:chgData name="Lisa Ellam" userId="70f053108491185a" providerId="LiveId" clId="{13F61334-E97E-4AAD-953F-0B91C2787FEC}" dt="2023-03-09T02:40:33.923" v="1" actId="20577"/>
      <pc:docMkLst>
        <pc:docMk/>
      </pc:docMkLst>
      <pc:sldChg chg="modSp mod">
        <pc:chgData name="Lisa Ellam" userId="70f053108491185a" providerId="LiveId" clId="{13F61334-E97E-4AAD-953F-0B91C2787FEC}" dt="2023-03-09T02:40:33.923" v="1" actId="20577"/>
        <pc:sldMkLst>
          <pc:docMk/>
          <pc:sldMk cId="1085819389" sldId="257"/>
        </pc:sldMkLst>
        <pc:spChg chg="mod">
          <ac:chgData name="Lisa Ellam" userId="70f053108491185a" providerId="LiveId" clId="{13F61334-E97E-4AAD-953F-0B91C2787FEC}" dt="2023-03-09T02:40:33.923" v="1" actId="20577"/>
          <ac:spMkLst>
            <pc:docMk/>
            <pc:sldMk cId="1085819389" sldId="257"/>
            <ac:spMk id="6" creationId="{7FED2B91-C1A0-B321-0296-6C2A0F07CFD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AF836C-2E23-4DAA-929E-32754DD60AAC}"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2F29122F-F3C6-477F-B6CE-12D3FDE45BD4}">
      <dgm:prSet custT="1"/>
      <dgm:spPr>
        <a:solidFill>
          <a:schemeClr val="tx1"/>
        </a:solidFill>
        <a:ln w="136525">
          <a:solidFill>
            <a:schemeClr val="bg1"/>
          </a:solidFill>
          <a:extLst>
            <a:ext uri="{C807C97D-BFC1-408E-A445-0C87EB9F89A2}">
              <ask:lineSketchStyleProps xmlns:ask="http://schemas.microsoft.com/office/drawing/2018/sketchyshapes">
                <ask:type>
                  <ask:lineSketchScribble/>
                </ask:type>
              </ask:lineSketchStyleProps>
            </a:ext>
          </a:extLst>
        </a:ln>
      </dgm:spPr>
      <dgm:t>
        <a:bodyPr/>
        <a:lstStyle/>
        <a:p>
          <a:r>
            <a:rPr lang="en-GB" sz="2000" dirty="0">
              <a:latin typeface="Arial" panose="020B0604020202020204" pitchFamily="34" charset="0"/>
              <a:cs typeface="Arial" panose="020B0604020202020204" pitchFamily="34" charset="0"/>
            </a:rPr>
            <a:t>According to (</a:t>
          </a:r>
          <a:r>
            <a:rPr lang="en-GB" sz="2000" b="0" i="0" dirty="0" err="1">
              <a:latin typeface="Arial" panose="020B0604020202020204" pitchFamily="34" charset="0"/>
              <a:cs typeface="Arial" panose="020B0604020202020204" pitchFamily="34" charset="0"/>
            </a:rPr>
            <a:t>Chichirez</a:t>
          </a:r>
          <a:r>
            <a:rPr lang="en-GB" sz="2000" b="0" i="0" dirty="0">
              <a:latin typeface="Arial" panose="020B0604020202020204" pitchFamily="34" charset="0"/>
              <a:cs typeface="Arial" panose="020B0604020202020204" pitchFamily="34" charset="0"/>
            </a:rPr>
            <a:t>, C.M. and </a:t>
          </a:r>
          <a:r>
            <a:rPr lang="en-GB" sz="2000" b="0" i="0" dirty="0" err="1">
              <a:latin typeface="Arial" panose="020B0604020202020204" pitchFamily="34" charset="0"/>
              <a:cs typeface="Arial" panose="020B0604020202020204" pitchFamily="34" charset="0"/>
            </a:rPr>
            <a:t>Purcărea</a:t>
          </a:r>
          <a:r>
            <a:rPr lang="en-GB" sz="2000" b="0" i="0" dirty="0">
              <a:latin typeface="Arial" panose="020B0604020202020204" pitchFamily="34" charset="0"/>
              <a:cs typeface="Arial" panose="020B0604020202020204" pitchFamily="34" charset="0"/>
            </a:rPr>
            <a:t>, </a:t>
          </a:r>
          <a:r>
            <a:rPr lang="en-GB" sz="1800" b="0" i="0" dirty="0">
              <a:latin typeface="Arial" panose="020B0604020202020204" pitchFamily="34" charset="0"/>
              <a:cs typeface="Arial" panose="020B0604020202020204" pitchFamily="34" charset="0"/>
            </a:rPr>
            <a:t>V.L., (2018). Interpersonal communication in healthcare. </a:t>
          </a:r>
          <a:r>
            <a:rPr lang="en-GB" sz="1800" b="0" i="1" dirty="0">
              <a:latin typeface="Arial" panose="020B0604020202020204" pitchFamily="34" charset="0"/>
              <a:cs typeface="Arial" panose="020B0604020202020204" pitchFamily="34" charset="0"/>
            </a:rPr>
            <a:t>Journal of medicine and life</a:t>
          </a:r>
          <a:r>
            <a:rPr lang="en-GB" sz="1800" b="0" i="0" dirty="0">
              <a:latin typeface="Arial" panose="020B0604020202020204" pitchFamily="34" charset="0"/>
              <a:cs typeface="Arial" panose="020B0604020202020204" pitchFamily="34" charset="0"/>
            </a:rPr>
            <a:t>, </a:t>
          </a:r>
          <a:r>
            <a:rPr lang="en-GB" sz="1800" b="0" i="1" dirty="0">
              <a:latin typeface="Arial" panose="020B0604020202020204" pitchFamily="34" charset="0"/>
              <a:cs typeface="Arial" panose="020B0604020202020204" pitchFamily="34" charset="0"/>
            </a:rPr>
            <a:t>11</a:t>
          </a:r>
          <a:r>
            <a:rPr lang="en-GB" sz="1800" b="0" i="0" dirty="0">
              <a:latin typeface="Arial" panose="020B0604020202020204" pitchFamily="34" charset="0"/>
              <a:cs typeface="Arial" panose="020B0604020202020204" pitchFamily="34" charset="0"/>
            </a:rPr>
            <a:t>(2), p.119.),</a:t>
          </a:r>
          <a:r>
            <a:rPr lang="en-GB" sz="1800" dirty="0">
              <a:latin typeface="Arial" panose="020B0604020202020204" pitchFamily="34" charset="0"/>
              <a:cs typeface="Arial" panose="020B0604020202020204" pitchFamily="34" charset="0"/>
            </a:rPr>
            <a:t> communication is essential when working in a health or social care setting. It is crucial for the development, ongoing care and treatment of the patient. When working in Health and Social Care, employees must communicate with the patient, family, friends, and other inter-professionals. </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Body language, verbal, written, signs and posts are common forms of communication used in healthcare.  </a:t>
          </a:r>
          <a:endParaRPr lang="en-US" sz="1800" dirty="0">
            <a:latin typeface="Arial" panose="020B0604020202020204" pitchFamily="34" charset="0"/>
            <a:cs typeface="Arial" panose="020B0604020202020204" pitchFamily="34" charset="0"/>
          </a:endParaRPr>
        </a:p>
      </dgm:t>
    </dgm:pt>
    <dgm:pt modelId="{7FBCF01E-FAF5-42BF-95CC-6FE525721564}" type="parTrans" cxnId="{AF923A4D-2C71-486A-82DD-A35646F74FD5}">
      <dgm:prSet/>
      <dgm:spPr/>
      <dgm:t>
        <a:bodyPr/>
        <a:lstStyle/>
        <a:p>
          <a:endParaRPr lang="en-US"/>
        </a:p>
      </dgm:t>
    </dgm:pt>
    <dgm:pt modelId="{4539FDFC-46CE-40CF-84DA-7A8DF66587E7}" type="sibTrans" cxnId="{AF923A4D-2C71-486A-82DD-A35646F74FD5}">
      <dgm:prSet/>
      <dgm:spPr>
        <a:solidFill>
          <a:schemeClr val="bg1"/>
        </a:solidFill>
        <a:ln w="114300">
          <a:solidFill>
            <a:schemeClr val="tx1"/>
          </a:solidFill>
          <a:extLst>
            <a:ext uri="{C807C97D-BFC1-408E-A445-0C87EB9F89A2}">
              <ask:lineSketchStyleProps xmlns:ask="http://schemas.microsoft.com/office/drawing/2018/sketchyshapes">
                <ask:type>
                  <ask:lineSketchScribble/>
                </ask:type>
              </ask:lineSketchStyleProps>
            </a:ext>
          </a:extLst>
        </a:ln>
      </dgm:spPr>
      <dgm:t>
        <a:bodyPr/>
        <a:lstStyle/>
        <a:p>
          <a:endParaRPr lang="en-US"/>
        </a:p>
      </dgm:t>
    </dgm:pt>
    <dgm:pt modelId="{2C9A658E-C2B6-4B09-A3DC-9B1441965E5A}">
      <dgm:prSet custT="1"/>
      <dgm:spPr>
        <a:solidFill>
          <a:schemeClr val="tx1"/>
        </a:solidFill>
        <a:ln w="184150">
          <a:solidFill>
            <a:schemeClr val="bg1"/>
          </a:solidFill>
          <a:extLst>
            <a:ext uri="{C807C97D-BFC1-408E-A445-0C87EB9F89A2}">
              <ask:lineSketchStyleProps xmlns:ask="http://schemas.microsoft.com/office/drawing/2018/sketchyshapes">
                <ask:type>
                  <ask:lineSketchScribble/>
                </ask:type>
              </ask:lineSketchStyleProps>
            </a:ext>
          </a:extLst>
        </a:ln>
      </dgm:spPr>
      <dgm:t>
        <a:bodyPr/>
        <a:lstStyle/>
        <a:p>
          <a:r>
            <a:rPr lang="en-GB" sz="2000" dirty="0">
              <a:latin typeface="Arial" panose="020B0604020202020204" pitchFamily="34" charset="0"/>
              <a:cs typeface="Arial" panose="020B0604020202020204" pitchFamily="34" charset="0"/>
            </a:rPr>
            <a:t>(</a:t>
          </a:r>
          <a:r>
            <a:rPr lang="en-GB" sz="1800" b="0" i="0" dirty="0" err="1">
              <a:latin typeface="Arial" panose="020B0604020202020204" pitchFamily="34" charset="0"/>
              <a:cs typeface="Arial" panose="020B0604020202020204" pitchFamily="34" charset="0"/>
            </a:rPr>
            <a:t>Vermeir</a:t>
          </a:r>
          <a:r>
            <a:rPr lang="en-GB" sz="1800" b="0" i="0" dirty="0">
              <a:latin typeface="Arial" panose="020B0604020202020204" pitchFamily="34" charset="0"/>
              <a:cs typeface="Arial" panose="020B0604020202020204" pitchFamily="34" charset="0"/>
            </a:rPr>
            <a:t>, P., </a:t>
          </a:r>
          <a:r>
            <a:rPr lang="en-GB" sz="1800" b="0" i="0" dirty="0" err="1">
              <a:latin typeface="Arial" panose="020B0604020202020204" pitchFamily="34" charset="0"/>
              <a:cs typeface="Arial" panose="020B0604020202020204" pitchFamily="34" charset="0"/>
            </a:rPr>
            <a:t>Vandijck</a:t>
          </a:r>
          <a:r>
            <a:rPr lang="en-GB" sz="1800" b="0" i="0" dirty="0">
              <a:latin typeface="Arial" panose="020B0604020202020204" pitchFamily="34" charset="0"/>
              <a:cs typeface="Arial" panose="020B0604020202020204" pitchFamily="34" charset="0"/>
            </a:rPr>
            <a:t>, D., </a:t>
          </a:r>
          <a:r>
            <a:rPr lang="en-GB" sz="1800" b="0" i="0" dirty="0" err="1">
              <a:latin typeface="Arial" panose="020B0604020202020204" pitchFamily="34" charset="0"/>
              <a:cs typeface="Arial" panose="020B0604020202020204" pitchFamily="34" charset="0"/>
            </a:rPr>
            <a:t>Degroote</a:t>
          </a:r>
          <a:r>
            <a:rPr lang="en-GB" sz="1800" b="0" i="0" dirty="0">
              <a:latin typeface="Arial" panose="020B0604020202020204" pitchFamily="34" charset="0"/>
              <a:cs typeface="Arial" panose="020B0604020202020204" pitchFamily="34" charset="0"/>
            </a:rPr>
            <a:t>, S., </a:t>
          </a:r>
          <a:r>
            <a:rPr lang="en-GB" sz="1800" b="0" i="0" dirty="0" err="1">
              <a:latin typeface="Arial" panose="020B0604020202020204" pitchFamily="34" charset="0"/>
              <a:cs typeface="Arial" panose="020B0604020202020204" pitchFamily="34" charset="0"/>
            </a:rPr>
            <a:t>Peleman</a:t>
          </a:r>
          <a:r>
            <a:rPr lang="en-GB" sz="1800" b="0" i="0" dirty="0">
              <a:latin typeface="Arial" panose="020B0604020202020204" pitchFamily="34" charset="0"/>
              <a:cs typeface="Arial" panose="020B0604020202020204" pitchFamily="34" charset="0"/>
            </a:rPr>
            <a:t>, R., Verhaeghe, R., Mortier, E., </a:t>
          </a:r>
          <a:r>
            <a:rPr lang="en-GB" sz="1800" b="0" i="0" dirty="0" err="1">
              <a:latin typeface="Arial" panose="020B0604020202020204" pitchFamily="34" charset="0"/>
              <a:cs typeface="Arial" panose="020B0604020202020204" pitchFamily="34" charset="0"/>
            </a:rPr>
            <a:t>Hallaert</a:t>
          </a:r>
          <a:r>
            <a:rPr lang="en-GB" sz="1800" b="0" i="0" dirty="0">
              <a:latin typeface="Arial" panose="020B0604020202020204" pitchFamily="34" charset="0"/>
              <a:cs typeface="Arial" panose="020B0604020202020204" pitchFamily="34" charset="0"/>
            </a:rPr>
            <a:t>, G., Van </a:t>
          </a:r>
          <a:r>
            <a:rPr lang="en-GB" sz="1800" b="0" i="0" dirty="0" err="1">
              <a:latin typeface="Arial" panose="020B0604020202020204" pitchFamily="34" charset="0"/>
              <a:cs typeface="Arial" panose="020B0604020202020204" pitchFamily="34" charset="0"/>
            </a:rPr>
            <a:t>Daele</a:t>
          </a:r>
          <a:r>
            <a:rPr lang="en-GB" sz="1800" b="0" i="0" dirty="0">
              <a:latin typeface="Arial" panose="020B0604020202020204" pitchFamily="34" charset="0"/>
              <a:cs typeface="Arial" panose="020B0604020202020204" pitchFamily="34" charset="0"/>
            </a:rPr>
            <a:t>, S., </a:t>
          </a:r>
          <a:r>
            <a:rPr lang="en-GB" sz="1800" b="0" i="0" dirty="0" err="1">
              <a:latin typeface="Arial" panose="020B0604020202020204" pitchFamily="34" charset="0"/>
              <a:cs typeface="Arial" panose="020B0604020202020204" pitchFamily="34" charset="0"/>
            </a:rPr>
            <a:t>Buylaert</a:t>
          </a:r>
          <a:r>
            <a:rPr lang="en-GB" sz="1800" b="0" i="0" dirty="0">
              <a:latin typeface="Arial" panose="020B0604020202020204" pitchFamily="34" charset="0"/>
              <a:cs typeface="Arial" panose="020B0604020202020204" pitchFamily="34" charset="0"/>
            </a:rPr>
            <a:t>, W. and </a:t>
          </a:r>
          <a:r>
            <a:rPr lang="en-GB" sz="1800" b="0" i="0" dirty="0" err="1">
              <a:latin typeface="Arial" panose="020B0604020202020204" pitchFamily="34" charset="0"/>
              <a:cs typeface="Arial" panose="020B0604020202020204" pitchFamily="34" charset="0"/>
            </a:rPr>
            <a:t>Vogelaers</a:t>
          </a:r>
          <a:r>
            <a:rPr lang="en-GB" sz="1800" b="0" i="0" dirty="0">
              <a:latin typeface="Arial" panose="020B0604020202020204" pitchFamily="34" charset="0"/>
              <a:cs typeface="Arial" panose="020B0604020202020204" pitchFamily="34" charset="0"/>
            </a:rPr>
            <a:t>, D., (2015). Communication in healthcare: a narrative review of the literature and practical recommendations. </a:t>
          </a:r>
          <a:r>
            <a:rPr lang="en-GB" sz="1800" b="0" i="1" dirty="0">
              <a:latin typeface="Arial" panose="020B0604020202020204" pitchFamily="34" charset="0"/>
              <a:cs typeface="Arial" panose="020B0604020202020204" pitchFamily="34" charset="0"/>
            </a:rPr>
            <a:t>International journal of clinical practice</a:t>
          </a:r>
          <a:r>
            <a:rPr lang="en-GB" sz="1800" b="0" i="0" dirty="0">
              <a:latin typeface="Arial" panose="020B0604020202020204" pitchFamily="34" charset="0"/>
              <a:cs typeface="Arial" panose="020B0604020202020204" pitchFamily="34" charset="0"/>
            </a:rPr>
            <a:t>, </a:t>
          </a:r>
          <a:r>
            <a:rPr lang="en-GB" sz="1800" b="0" i="1" dirty="0">
              <a:latin typeface="Arial" panose="020B0604020202020204" pitchFamily="34" charset="0"/>
              <a:cs typeface="Arial" panose="020B0604020202020204" pitchFamily="34" charset="0"/>
            </a:rPr>
            <a:t>69</a:t>
          </a:r>
          <a:r>
            <a:rPr lang="en-GB" sz="1800" b="0" i="0" dirty="0">
              <a:latin typeface="Arial" panose="020B0604020202020204" pitchFamily="34" charset="0"/>
              <a:cs typeface="Arial" panose="020B0604020202020204" pitchFamily="34" charset="0"/>
            </a:rPr>
            <a:t>(11), pp.1257-1267.) </a:t>
          </a:r>
          <a:r>
            <a:rPr lang="en-GB" sz="1800" dirty="0">
              <a:latin typeface="Arial" panose="020B0604020202020204" pitchFamily="34" charset="0"/>
              <a:cs typeface="Arial" panose="020B0604020202020204" pitchFamily="34" charset="0"/>
            </a:rPr>
            <a:t>Health and Social Care employees must communicate clearly, avoid jargon, and remain transparent. Practising good communication can help patients maintain their identity. </a:t>
          </a:r>
          <a:endParaRPr lang="en-US" sz="1800" dirty="0">
            <a:latin typeface="Arial" panose="020B0604020202020204" pitchFamily="34" charset="0"/>
            <a:cs typeface="Arial" panose="020B0604020202020204" pitchFamily="34" charset="0"/>
          </a:endParaRPr>
        </a:p>
      </dgm:t>
    </dgm:pt>
    <dgm:pt modelId="{9FD3B7D8-E773-49B8-B283-56AF95A3DBC2}" type="parTrans" cxnId="{84BBFEBF-4079-4EE0-9B9C-34929F78F9DA}">
      <dgm:prSet/>
      <dgm:spPr/>
      <dgm:t>
        <a:bodyPr/>
        <a:lstStyle/>
        <a:p>
          <a:endParaRPr lang="en-US"/>
        </a:p>
      </dgm:t>
    </dgm:pt>
    <dgm:pt modelId="{50D714C7-E5DB-47F8-AC8A-A6BFBA57EE85}" type="sibTrans" cxnId="{84BBFEBF-4079-4EE0-9B9C-34929F78F9DA}">
      <dgm:prSet/>
      <dgm:spPr/>
      <dgm:t>
        <a:bodyPr/>
        <a:lstStyle/>
        <a:p>
          <a:endParaRPr lang="en-US"/>
        </a:p>
      </dgm:t>
    </dgm:pt>
    <dgm:pt modelId="{69DDA1D7-EDB2-4739-B06E-A8A4C77D26D7}" type="pres">
      <dgm:prSet presAssocID="{59AF836C-2E23-4DAA-929E-32754DD60AAC}" presName="diagram" presStyleCnt="0">
        <dgm:presLayoutVars>
          <dgm:dir/>
          <dgm:resizeHandles val="exact"/>
        </dgm:presLayoutVars>
      </dgm:prSet>
      <dgm:spPr/>
    </dgm:pt>
    <dgm:pt modelId="{21795232-49E9-4840-B62C-59C2155AF6B5}" type="pres">
      <dgm:prSet presAssocID="{2F29122F-F3C6-477F-B6CE-12D3FDE45BD4}" presName="node" presStyleLbl="node1" presStyleIdx="0" presStyleCnt="2" custScaleX="131753" custScaleY="155114" custLinFactNeighborX="2464" custLinFactNeighborY="1266">
        <dgm:presLayoutVars>
          <dgm:bulletEnabled val="1"/>
        </dgm:presLayoutVars>
      </dgm:prSet>
      <dgm:spPr/>
    </dgm:pt>
    <dgm:pt modelId="{D12F9633-BEA9-46EA-AB13-C8D014545FEF}" type="pres">
      <dgm:prSet presAssocID="{4539FDFC-46CE-40CF-84DA-7A8DF66587E7}" presName="sibTrans" presStyleLbl="sibTrans2D1" presStyleIdx="0" presStyleCnt="1"/>
      <dgm:spPr/>
    </dgm:pt>
    <dgm:pt modelId="{F980821E-111A-4935-92B3-589B2B576755}" type="pres">
      <dgm:prSet presAssocID="{4539FDFC-46CE-40CF-84DA-7A8DF66587E7}" presName="connectorText" presStyleLbl="sibTrans2D1" presStyleIdx="0" presStyleCnt="1"/>
      <dgm:spPr/>
    </dgm:pt>
    <dgm:pt modelId="{55A752C9-22C9-4B55-B53D-EAE8FED900BC}" type="pres">
      <dgm:prSet presAssocID="{2C9A658E-C2B6-4B09-A3DC-9B1441965E5A}" presName="node" presStyleLbl="node1" presStyleIdx="1" presStyleCnt="2" custScaleX="119115" custScaleY="157530">
        <dgm:presLayoutVars>
          <dgm:bulletEnabled val="1"/>
        </dgm:presLayoutVars>
      </dgm:prSet>
      <dgm:spPr/>
    </dgm:pt>
  </dgm:ptLst>
  <dgm:cxnLst>
    <dgm:cxn modelId="{D54A5310-0103-42B4-85EA-4152CAB397A9}" type="presOf" srcId="{4539FDFC-46CE-40CF-84DA-7A8DF66587E7}" destId="{D12F9633-BEA9-46EA-AB13-C8D014545FEF}" srcOrd="0" destOrd="0" presId="urn:microsoft.com/office/officeart/2005/8/layout/process5"/>
    <dgm:cxn modelId="{314EC86C-6C6C-4AEE-9F6C-F9C0021FAF35}" type="presOf" srcId="{2F29122F-F3C6-477F-B6CE-12D3FDE45BD4}" destId="{21795232-49E9-4840-B62C-59C2155AF6B5}" srcOrd="0" destOrd="0" presId="urn:microsoft.com/office/officeart/2005/8/layout/process5"/>
    <dgm:cxn modelId="{AF923A4D-2C71-486A-82DD-A35646F74FD5}" srcId="{59AF836C-2E23-4DAA-929E-32754DD60AAC}" destId="{2F29122F-F3C6-477F-B6CE-12D3FDE45BD4}" srcOrd="0" destOrd="0" parTransId="{7FBCF01E-FAF5-42BF-95CC-6FE525721564}" sibTransId="{4539FDFC-46CE-40CF-84DA-7A8DF66587E7}"/>
    <dgm:cxn modelId="{C858E06F-A59F-4332-B080-66F03A42BC73}" type="presOf" srcId="{59AF836C-2E23-4DAA-929E-32754DD60AAC}" destId="{69DDA1D7-EDB2-4739-B06E-A8A4C77D26D7}" srcOrd="0" destOrd="0" presId="urn:microsoft.com/office/officeart/2005/8/layout/process5"/>
    <dgm:cxn modelId="{B20C329E-A0E2-4313-A49B-99BF4633FA47}" type="presOf" srcId="{2C9A658E-C2B6-4B09-A3DC-9B1441965E5A}" destId="{55A752C9-22C9-4B55-B53D-EAE8FED900BC}" srcOrd="0" destOrd="0" presId="urn:microsoft.com/office/officeart/2005/8/layout/process5"/>
    <dgm:cxn modelId="{84BBFEBF-4079-4EE0-9B9C-34929F78F9DA}" srcId="{59AF836C-2E23-4DAA-929E-32754DD60AAC}" destId="{2C9A658E-C2B6-4B09-A3DC-9B1441965E5A}" srcOrd="1" destOrd="0" parTransId="{9FD3B7D8-E773-49B8-B283-56AF95A3DBC2}" sibTransId="{50D714C7-E5DB-47F8-AC8A-A6BFBA57EE85}"/>
    <dgm:cxn modelId="{F2E6C7DE-AD20-4B54-A7CB-5046364D9278}" type="presOf" srcId="{4539FDFC-46CE-40CF-84DA-7A8DF66587E7}" destId="{F980821E-111A-4935-92B3-589B2B576755}" srcOrd="1" destOrd="0" presId="urn:microsoft.com/office/officeart/2005/8/layout/process5"/>
    <dgm:cxn modelId="{BA663F13-9BD3-47ED-8668-B8DA0E65E9DC}" type="presParOf" srcId="{69DDA1D7-EDB2-4739-B06E-A8A4C77D26D7}" destId="{21795232-49E9-4840-B62C-59C2155AF6B5}" srcOrd="0" destOrd="0" presId="urn:microsoft.com/office/officeart/2005/8/layout/process5"/>
    <dgm:cxn modelId="{451E56F8-B540-4A33-98C3-6491A7A97970}" type="presParOf" srcId="{69DDA1D7-EDB2-4739-B06E-A8A4C77D26D7}" destId="{D12F9633-BEA9-46EA-AB13-C8D014545FEF}" srcOrd="1" destOrd="0" presId="urn:microsoft.com/office/officeart/2005/8/layout/process5"/>
    <dgm:cxn modelId="{CE6120E4-763D-4883-8363-2CE452C12A8B}" type="presParOf" srcId="{D12F9633-BEA9-46EA-AB13-C8D014545FEF}" destId="{F980821E-111A-4935-92B3-589B2B576755}" srcOrd="0" destOrd="0" presId="urn:microsoft.com/office/officeart/2005/8/layout/process5"/>
    <dgm:cxn modelId="{1E80C3A9-813A-45D6-8851-EFC57CA9240A}" type="presParOf" srcId="{69DDA1D7-EDB2-4739-B06E-A8A4C77D26D7}" destId="{55A752C9-22C9-4B55-B53D-EAE8FED900BC}" srcOrd="2"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95232-49E9-4840-B62C-59C2155AF6B5}">
      <dsp:nvSpPr>
        <dsp:cNvPr id="0" name=""/>
        <dsp:cNvSpPr/>
      </dsp:nvSpPr>
      <dsp:spPr>
        <a:xfrm>
          <a:off x="102786" y="176042"/>
          <a:ext cx="5450651" cy="3850260"/>
        </a:xfrm>
        <a:prstGeom prst="roundRect">
          <a:avLst>
            <a:gd name="adj" fmla="val 10000"/>
          </a:avLst>
        </a:prstGeom>
        <a:solidFill>
          <a:schemeClr val="tx1"/>
        </a:solidFill>
        <a:ln w="136525" cap="flat" cmpd="sng" algn="ctr">
          <a:solidFill>
            <a:schemeClr val="bg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According to (</a:t>
          </a:r>
          <a:r>
            <a:rPr lang="en-GB" sz="2000" b="0" i="0" kern="1200" dirty="0" err="1">
              <a:latin typeface="Arial" panose="020B0604020202020204" pitchFamily="34" charset="0"/>
              <a:cs typeface="Arial" panose="020B0604020202020204" pitchFamily="34" charset="0"/>
            </a:rPr>
            <a:t>Chichirez</a:t>
          </a:r>
          <a:r>
            <a:rPr lang="en-GB" sz="2000" b="0" i="0" kern="1200" dirty="0">
              <a:latin typeface="Arial" panose="020B0604020202020204" pitchFamily="34" charset="0"/>
              <a:cs typeface="Arial" panose="020B0604020202020204" pitchFamily="34" charset="0"/>
            </a:rPr>
            <a:t>, C.M. and </a:t>
          </a:r>
          <a:r>
            <a:rPr lang="en-GB" sz="2000" b="0" i="0" kern="1200" dirty="0" err="1">
              <a:latin typeface="Arial" panose="020B0604020202020204" pitchFamily="34" charset="0"/>
              <a:cs typeface="Arial" panose="020B0604020202020204" pitchFamily="34" charset="0"/>
            </a:rPr>
            <a:t>Purcărea</a:t>
          </a:r>
          <a:r>
            <a:rPr lang="en-GB" sz="2000" b="0" i="0" kern="1200" dirty="0">
              <a:latin typeface="Arial" panose="020B0604020202020204" pitchFamily="34" charset="0"/>
              <a:cs typeface="Arial" panose="020B0604020202020204" pitchFamily="34" charset="0"/>
            </a:rPr>
            <a:t>, </a:t>
          </a:r>
          <a:r>
            <a:rPr lang="en-GB" sz="1800" b="0" i="0" kern="1200" dirty="0">
              <a:latin typeface="Arial" panose="020B0604020202020204" pitchFamily="34" charset="0"/>
              <a:cs typeface="Arial" panose="020B0604020202020204" pitchFamily="34" charset="0"/>
            </a:rPr>
            <a:t>V.L., (2018). Interpersonal communication in healthcare. </a:t>
          </a:r>
          <a:r>
            <a:rPr lang="en-GB" sz="1800" b="0" i="1" kern="1200" dirty="0">
              <a:latin typeface="Arial" panose="020B0604020202020204" pitchFamily="34" charset="0"/>
              <a:cs typeface="Arial" panose="020B0604020202020204" pitchFamily="34" charset="0"/>
            </a:rPr>
            <a:t>Journal of medicine and life</a:t>
          </a:r>
          <a:r>
            <a:rPr lang="en-GB" sz="1800" b="0" i="0" kern="1200" dirty="0">
              <a:latin typeface="Arial" panose="020B0604020202020204" pitchFamily="34" charset="0"/>
              <a:cs typeface="Arial" panose="020B0604020202020204" pitchFamily="34" charset="0"/>
            </a:rPr>
            <a:t>, </a:t>
          </a:r>
          <a:r>
            <a:rPr lang="en-GB" sz="1800" b="0" i="1" kern="1200" dirty="0">
              <a:latin typeface="Arial" panose="020B0604020202020204" pitchFamily="34" charset="0"/>
              <a:cs typeface="Arial" panose="020B0604020202020204" pitchFamily="34" charset="0"/>
            </a:rPr>
            <a:t>11</a:t>
          </a:r>
          <a:r>
            <a:rPr lang="en-GB" sz="1800" b="0" i="0" kern="1200" dirty="0">
              <a:latin typeface="Arial" panose="020B0604020202020204" pitchFamily="34" charset="0"/>
              <a:cs typeface="Arial" panose="020B0604020202020204" pitchFamily="34" charset="0"/>
            </a:rPr>
            <a:t>(2), p.119.),</a:t>
          </a:r>
          <a:r>
            <a:rPr lang="en-GB" sz="1800" kern="1200" dirty="0">
              <a:latin typeface="Arial" panose="020B0604020202020204" pitchFamily="34" charset="0"/>
              <a:cs typeface="Arial" panose="020B0604020202020204" pitchFamily="34" charset="0"/>
            </a:rPr>
            <a:t> communication is essential when working in a health or social care setting. It is crucial for the development, ongoing care and treatment of the patient. When working in Health and Social Care, employees must communicate with the patient, family, friends, and other inter-professionals. </a:t>
          </a:r>
        </a:p>
        <a:p>
          <a:pPr marL="0" lvl="0" indent="0" algn="ctr" defTabSz="889000">
            <a:lnSpc>
              <a:spcPct val="90000"/>
            </a:lnSpc>
            <a:spcBef>
              <a:spcPct val="0"/>
            </a:spcBef>
            <a:spcAft>
              <a:spcPct val="35000"/>
            </a:spcAft>
            <a:buNone/>
          </a:pPr>
          <a:endParaRPr lang="en-GB" sz="18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Body language, verbal, written, signs and posts are common forms of communication used in healthcare.  </a:t>
          </a:r>
          <a:endParaRPr lang="en-US" sz="1800" kern="1200" dirty="0">
            <a:latin typeface="Arial" panose="020B0604020202020204" pitchFamily="34" charset="0"/>
            <a:cs typeface="Arial" panose="020B0604020202020204" pitchFamily="34" charset="0"/>
          </a:endParaRPr>
        </a:p>
      </dsp:txBody>
      <dsp:txXfrm>
        <a:off x="215556" y="288812"/>
        <a:ext cx="5225111" cy="3624720"/>
      </dsp:txXfrm>
    </dsp:sp>
    <dsp:sp modelId="{D12F9633-BEA9-46EA-AB13-C8D014545FEF}">
      <dsp:nvSpPr>
        <dsp:cNvPr id="0" name=""/>
        <dsp:cNvSpPr/>
      </dsp:nvSpPr>
      <dsp:spPr>
        <a:xfrm rot="21583977">
          <a:off x="5895064" y="1571968"/>
          <a:ext cx="823031" cy="1025981"/>
        </a:xfrm>
        <a:prstGeom prst="rightArrow">
          <a:avLst>
            <a:gd name="adj1" fmla="val 60000"/>
            <a:gd name="adj2" fmla="val 50000"/>
          </a:avLst>
        </a:prstGeom>
        <a:solidFill>
          <a:schemeClr val="bg1"/>
        </a:solidFill>
        <a:ln w="114300">
          <a:solidFill>
            <a:schemeClr val="tx1"/>
          </a:solidFill>
          <a:extLst>
            <a:ext uri="{C807C97D-BFC1-408E-A445-0C87EB9F89A2}">
              <ask:lineSketchStyleProps xmlns:ask="http://schemas.microsoft.com/office/drawing/2018/sketchyshapes">
                <ask:type>
                  <ask:lineSketchScribble/>
                </ask:type>
              </ask:lineSketchStyleProps>
            </a:ext>
          </a:extLst>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955800">
            <a:lnSpc>
              <a:spcPct val="90000"/>
            </a:lnSpc>
            <a:spcBef>
              <a:spcPct val="0"/>
            </a:spcBef>
            <a:spcAft>
              <a:spcPct val="35000"/>
            </a:spcAft>
            <a:buNone/>
          </a:pPr>
          <a:endParaRPr lang="en-US" sz="4400" kern="1200"/>
        </a:p>
      </dsp:txBody>
      <dsp:txXfrm>
        <a:off x="5895065" y="1777739"/>
        <a:ext cx="576122" cy="615589"/>
      </dsp:txXfrm>
    </dsp:sp>
    <dsp:sp modelId="{55A752C9-22C9-4B55-B53D-EAE8FED900BC}">
      <dsp:nvSpPr>
        <dsp:cNvPr id="0" name=""/>
        <dsp:cNvSpPr/>
      </dsp:nvSpPr>
      <dsp:spPr>
        <a:xfrm>
          <a:off x="7106309" y="114632"/>
          <a:ext cx="4927814" cy="3910230"/>
        </a:xfrm>
        <a:prstGeom prst="roundRect">
          <a:avLst>
            <a:gd name="adj" fmla="val 10000"/>
          </a:avLst>
        </a:prstGeom>
        <a:solidFill>
          <a:schemeClr val="tx1"/>
        </a:solidFill>
        <a:ln w="184150" cap="flat" cmpd="sng" algn="ctr">
          <a:solidFill>
            <a:schemeClr val="bg1"/>
          </a:solidFill>
          <a:prstDash val="solid"/>
          <a:miter lim="800000"/>
          <a:extLst>
            <a:ext uri="{C807C97D-BFC1-408E-A445-0C87EB9F89A2}">
              <ask:lineSketchStyleProps xmlns:ask="http://schemas.microsoft.com/office/drawing/2018/sketchyshapes">
                <ask:type>
                  <ask:lineSketchScribble/>
                </ask:type>
              </ask:lineSketchStyleProps>
            </a:ext>
          </a:extLst>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a:t>
          </a:r>
          <a:r>
            <a:rPr lang="en-GB" sz="1800" b="0" i="0" kern="1200" dirty="0" err="1">
              <a:latin typeface="Arial" panose="020B0604020202020204" pitchFamily="34" charset="0"/>
              <a:cs typeface="Arial" panose="020B0604020202020204" pitchFamily="34" charset="0"/>
            </a:rPr>
            <a:t>Vermeir</a:t>
          </a:r>
          <a:r>
            <a:rPr lang="en-GB" sz="1800" b="0" i="0" kern="1200" dirty="0">
              <a:latin typeface="Arial" panose="020B0604020202020204" pitchFamily="34" charset="0"/>
              <a:cs typeface="Arial" panose="020B0604020202020204" pitchFamily="34" charset="0"/>
            </a:rPr>
            <a:t>, P., </a:t>
          </a:r>
          <a:r>
            <a:rPr lang="en-GB" sz="1800" b="0" i="0" kern="1200" dirty="0" err="1">
              <a:latin typeface="Arial" panose="020B0604020202020204" pitchFamily="34" charset="0"/>
              <a:cs typeface="Arial" panose="020B0604020202020204" pitchFamily="34" charset="0"/>
            </a:rPr>
            <a:t>Vandijck</a:t>
          </a:r>
          <a:r>
            <a:rPr lang="en-GB" sz="1800" b="0" i="0" kern="1200" dirty="0">
              <a:latin typeface="Arial" panose="020B0604020202020204" pitchFamily="34" charset="0"/>
              <a:cs typeface="Arial" panose="020B0604020202020204" pitchFamily="34" charset="0"/>
            </a:rPr>
            <a:t>, D., </a:t>
          </a:r>
          <a:r>
            <a:rPr lang="en-GB" sz="1800" b="0" i="0" kern="1200" dirty="0" err="1">
              <a:latin typeface="Arial" panose="020B0604020202020204" pitchFamily="34" charset="0"/>
              <a:cs typeface="Arial" panose="020B0604020202020204" pitchFamily="34" charset="0"/>
            </a:rPr>
            <a:t>Degroote</a:t>
          </a:r>
          <a:r>
            <a:rPr lang="en-GB" sz="1800" b="0" i="0" kern="1200" dirty="0">
              <a:latin typeface="Arial" panose="020B0604020202020204" pitchFamily="34" charset="0"/>
              <a:cs typeface="Arial" panose="020B0604020202020204" pitchFamily="34" charset="0"/>
            </a:rPr>
            <a:t>, S., </a:t>
          </a:r>
          <a:r>
            <a:rPr lang="en-GB" sz="1800" b="0" i="0" kern="1200" dirty="0" err="1">
              <a:latin typeface="Arial" panose="020B0604020202020204" pitchFamily="34" charset="0"/>
              <a:cs typeface="Arial" panose="020B0604020202020204" pitchFamily="34" charset="0"/>
            </a:rPr>
            <a:t>Peleman</a:t>
          </a:r>
          <a:r>
            <a:rPr lang="en-GB" sz="1800" b="0" i="0" kern="1200" dirty="0">
              <a:latin typeface="Arial" panose="020B0604020202020204" pitchFamily="34" charset="0"/>
              <a:cs typeface="Arial" panose="020B0604020202020204" pitchFamily="34" charset="0"/>
            </a:rPr>
            <a:t>, R., Verhaeghe, R., Mortier, E., </a:t>
          </a:r>
          <a:r>
            <a:rPr lang="en-GB" sz="1800" b="0" i="0" kern="1200" dirty="0" err="1">
              <a:latin typeface="Arial" panose="020B0604020202020204" pitchFamily="34" charset="0"/>
              <a:cs typeface="Arial" panose="020B0604020202020204" pitchFamily="34" charset="0"/>
            </a:rPr>
            <a:t>Hallaert</a:t>
          </a:r>
          <a:r>
            <a:rPr lang="en-GB" sz="1800" b="0" i="0" kern="1200" dirty="0">
              <a:latin typeface="Arial" panose="020B0604020202020204" pitchFamily="34" charset="0"/>
              <a:cs typeface="Arial" panose="020B0604020202020204" pitchFamily="34" charset="0"/>
            </a:rPr>
            <a:t>, G., Van </a:t>
          </a:r>
          <a:r>
            <a:rPr lang="en-GB" sz="1800" b="0" i="0" kern="1200" dirty="0" err="1">
              <a:latin typeface="Arial" panose="020B0604020202020204" pitchFamily="34" charset="0"/>
              <a:cs typeface="Arial" panose="020B0604020202020204" pitchFamily="34" charset="0"/>
            </a:rPr>
            <a:t>Daele</a:t>
          </a:r>
          <a:r>
            <a:rPr lang="en-GB" sz="1800" b="0" i="0" kern="1200" dirty="0">
              <a:latin typeface="Arial" panose="020B0604020202020204" pitchFamily="34" charset="0"/>
              <a:cs typeface="Arial" panose="020B0604020202020204" pitchFamily="34" charset="0"/>
            </a:rPr>
            <a:t>, S., </a:t>
          </a:r>
          <a:r>
            <a:rPr lang="en-GB" sz="1800" b="0" i="0" kern="1200" dirty="0" err="1">
              <a:latin typeface="Arial" panose="020B0604020202020204" pitchFamily="34" charset="0"/>
              <a:cs typeface="Arial" panose="020B0604020202020204" pitchFamily="34" charset="0"/>
            </a:rPr>
            <a:t>Buylaert</a:t>
          </a:r>
          <a:r>
            <a:rPr lang="en-GB" sz="1800" b="0" i="0" kern="1200" dirty="0">
              <a:latin typeface="Arial" panose="020B0604020202020204" pitchFamily="34" charset="0"/>
              <a:cs typeface="Arial" panose="020B0604020202020204" pitchFamily="34" charset="0"/>
            </a:rPr>
            <a:t>, W. and </a:t>
          </a:r>
          <a:r>
            <a:rPr lang="en-GB" sz="1800" b="0" i="0" kern="1200" dirty="0" err="1">
              <a:latin typeface="Arial" panose="020B0604020202020204" pitchFamily="34" charset="0"/>
              <a:cs typeface="Arial" panose="020B0604020202020204" pitchFamily="34" charset="0"/>
            </a:rPr>
            <a:t>Vogelaers</a:t>
          </a:r>
          <a:r>
            <a:rPr lang="en-GB" sz="1800" b="0" i="0" kern="1200" dirty="0">
              <a:latin typeface="Arial" panose="020B0604020202020204" pitchFamily="34" charset="0"/>
              <a:cs typeface="Arial" panose="020B0604020202020204" pitchFamily="34" charset="0"/>
            </a:rPr>
            <a:t>, D., (2015). Communication in healthcare: a narrative review of the literature and practical recommendations. </a:t>
          </a:r>
          <a:r>
            <a:rPr lang="en-GB" sz="1800" b="0" i="1" kern="1200" dirty="0">
              <a:latin typeface="Arial" panose="020B0604020202020204" pitchFamily="34" charset="0"/>
              <a:cs typeface="Arial" panose="020B0604020202020204" pitchFamily="34" charset="0"/>
            </a:rPr>
            <a:t>International journal of clinical practice</a:t>
          </a:r>
          <a:r>
            <a:rPr lang="en-GB" sz="1800" b="0" i="0" kern="1200" dirty="0">
              <a:latin typeface="Arial" panose="020B0604020202020204" pitchFamily="34" charset="0"/>
              <a:cs typeface="Arial" panose="020B0604020202020204" pitchFamily="34" charset="0"/>
            </a:rPr>
            <a:t>, </a:t>
          </a:r>
          <a:r>
            <a:rPr lang="en-GB" sz="1800" b="0" i="1" kern="1200" dirty="0">
              <a:latin typeface="Arial" panose="020B0604020202020204" pitchFamily="34" charset="0"/>
              <a:cs typeface="Arial" panose="020B0604020202020204" pitchFamily="34" charset="0"/>
            </a:rPr>
            <a:t>69</a:t>
          </a:r>
          <a:r>
            <a:rPr lang="en-GB" sz="1800" b="0" i="0" kern="1200" dirty="0">
              <a:latin typeface="Arial" panose="020B0604020202020204" pitchFamily="34" charset="0"/>
              <a:cs typeface="Arial" panose="020B0604020202020204" pitchFamily="34" charset="0"/>
            </a:rPr>
            <a:t>(11), pp.1257-1267.) </a:t>
          </a:r>
          <a:r>
            <a:rPr lang="en-GB" sz="1800" kern="1200" dirty="0">
              <a:latin typeface="Arial" panose="020B0604020202020204" pitchFamily="34" charset="0"/>
              <a:cs typeface="Arial" panose="020B0604020202020204" pitchFamily="34" charset="0"/>
            </a:rPr>
            <a:t>Health and Social Care employees must communicate clearly, avoid jargon, and remain transparent. Practising good communication can help patients maintain their identity. </a:t>
          </a:r>
          <a:endParaRPr lang="en-US" sz="1800" kern="1200" dirty="0">
            <a:latin typeface="Arial" panose="020B0604020202020204" pitchFamily="34" charset="0"/>
            <a:cs typeface="Arial" panose="020B0604020202020204" pitchFamily="34" charset="0"/>
          </a:endParaRPr>
        </a:p>
      </dsp:txBody>
      <dsp:txXfrm>
        <a:off x="7220836" y="229159"/>
        <a:ext cx="4698760" cy="3681176"/>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C7CFA7-7F56-481B-8C79-39C7CF14E697}" type="datetimeFigureOut">
              <a:rPr lang="en-GB" smtClean="0"/>
              <a:t>09/03/2023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E100BD-0C54-4FE0-96E3-9FD1CD272971}" type="slidenum">
              <a:rPr lang="en-GB" smtClean="0"/>
              <a:t>‹#›</a:t>
            </a:fld>
            <a:endParaRPr lang="en-GB"/>
          </a:p>
        </p:txBody>
      </p:sp>
    </p:spTree>
    <p:extLst>
      <p:ext uri="{BB962C8B-B14F-4D97-AF65-F5344CB8AC3E}">
        <p14:creationId xmlns:p14="http://schemas.microsoft.com/office/powerpoint/2010/main" val="2676309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E100BD-0C54-4FE0-96E3-9FD1CD272971}" type="slidenum">
              <a:rPr lang="en-GB" smtClean="0"/>
              <a:t>3</a:t>
            </a:fld>
            <a:endParaRPr lang="en-GB"/>
          </a:p>
        </p:txBody>
      </p:sp>
    </p:spTree>
    <p:extLst>
      <p:ext uri="{BB962C8B-B14F-4D97-AF65-F5344CB8AC3E}">
        <p14:creationId xmlns:p14="http://schemas.microsoft.com/office/powerpoint/2010/main" val="1323210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E100BD-0C54-4FE0-96E3-9FD1CD272971}" type="slidenum">
              <a:rPr lang="en-GB" smtClean="0"/>
              <a:t>4</a:t>
            </a:fld>
            <a:endParaRPr lang="en-GB"/>
          </a:p>
        </p:txBody>
      </p:sp>
    </p:spTree>
    <p:extLst>
      <p:ext uri="{BB962C8B-B14F-4D97-AF65-F5344CB8AC3E}">
        <p14:creationId xmlns:p14="http://schemas.microsoft.com/office/powerpoint/2010/main" val="386523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E100BD-0C54-4FE0-96E3-9FD1CD272971}" type="slidenum">
              <a:rPr lang="en-GB" smtClean="0"/>
              <a:t>5</a:t>
            </a:fld>
            <a:endParaRPr lang="en-GB"/>
          </a:p>
        </p:txBody>
      </p:sp>
    </p:spTree>
    <p:extLst>
      <p:ext uri="{BB962C8B-B14F-4D97-AF65-F5344CB8AC3E}">
        <p14:creationId xmlns:p14="http://schemas.microsoft.com/office/powerpoint/2010/main" val="482770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DE100BD-0C54-4FE0-96E3-9FD1CD272971}" type="slidenum">
              <a:rPr lang="en-GB" smtClean="0"/>
              <a:t>8</a:t>
            </a:fld>
            <a:endParaRPr lang="en-GB"/>
          </a:p>
        </p:txBody>
      </p:sp>
    </p:spTree>
    <p:extLst>
      <p:ext uri="{BB962C8B-B14F-4D97-AF65-F5344CB8AC3E}">
        <p14:creationId xmlns:p14="http://schemas.microsoft.com/office/powerpoint/2010/main" val="3851594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88018-BB95-0C2D-095A-2F191459DD3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3ADBD7-FAB7-62A7-95CC-6232A3B4F71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96220372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4182987"/>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hyperlink" Target="https://www.freepik.com/premium-vector/healthy-disabled-people-man-woman-wheelchair-with-friends-friendship-social-adaptation-communication-diverse-persons-isolated-group-adults-characters-vector-illustration_20001631.htm" TargetMode="External"/><Relationship Id="rId3" Type="http://schemas.openxmlformats.org/officeDocument/2006/relationships/image" Target="../media/image9.jpeg"/><Relationship Id="rId7" Type="http://schemas.openxmlformats.org/officeDocument/2006/relationships/hyperlink" Target="https://store.myonlinelearning.co.uk/catalog?pagename=HSC"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www.snapcomms.com/blog/leadership-communication-in-healthcare" TargetMode="External"/><Relationship Id="rId5" Type="http://schemas.openxmlformats.org/officeDocument/2006/relationships/hyperlink" Target="https://www.vecteezy.com/vector-art/2928446-doctor-online-concept-patient-choosing-doctor-for-an-appointment-online-on-mobile-screen-online-medical-clinic-communication-with-patient-vector-isometric-illustration" TargetMode="External"/><Relationship Id="rId10" Type="http://schemas.openxmlformats.org/officeDocument/2006/relationships/hyperlink" Target="https://www.vecteezy.com/vector-art/1895941-health-care-assistant-and-nurses-with-elderly-disabled-women-in-wheelchair" TargetMode="External"/><Relationship Id="rId4" Type="http://schemas.openxmlformats.org/officeDocument/2006/relationships/hyperlink" Target="https://www.istockphoto.com/illustrations/communication" TargetMode="External"/><Relationship Id="rId9" Type="http://schemas.openxmlformats.org/officeDocument/2006/relationships/hyperlink" Target="https://iaphs.org/using-stories-advance-population-health-science-tell-u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D776D29F-0A2C-4F75-8582-7C7DFCBD1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2D0837B4-5EC0-400F-37C8-80196420DB38}"/>
              </a:ext>
            </a:extLst>
          </p:cNvPr>
          <p:cNvSpPr>
            <a:spLocks noGrp="1"/>
          </p:cNvSpPr>
          <p:nvPr>
            <p:ph type="subTitle" idx="1"/>
          </p:nvPr>
        </p:nvSpPr>
        <p:spPr>
          <a:xfrm>
            <a:off x="0" y="2124406"/>
            <a:ext cx="6312200" cy="3785444"/>
          </a:xfrm>
        </p:spPr>
        <p:txBody>
          <a:bodyPr vert="horz" lIns="91440" tIns="45720" rIns="91440" bIns="45720" rtlCol="0">
            <a:normAutofit/>
          </a:bodyPr>
          <a:lstStyle/>
          <a:p>
            <a:pPr algn="l"/>
            <a:r>
              <a:rPr lang="en-US" sz="2300" b="1" dirty="0">
                <a:solidFill>
                  <a:schemeClr val="bg1"/>
                </a:solidFill>
                <a:latin typeface="Arial" panose="020B0604020202020204" pitchFamily="34" charset="0"/>
                <a:cs typeface="Arial" panose="020B0604020202020204" pitchFamily="34" charset="0"/>
              </a:rPr>
              <a:t>Name: Lisa Ellam</a:t>
            </a:r>
          </a:p>
          <a:p>
            <a:pPr algn="l"/>
            <a:r>
              <a:rPr lang="en-US" sz="2300" b="1" dirty="0">
                <a:solidFill>
                  <a:schemeClr val="bg1"/>
                </a:solidFill>
                <a:latin typeface="Arial" panose="020B0604020202020204" pitchFamily="34" charset="0"/>
                <a:cs typeface="Arial" panose="020B0604020202020204" pitchFamily="34" charset="0"/>
              </a:rPr>
              <a:t>Student number: 2014962</a:t>
            </a:r>
          </a:p>
          <a:p>
            <a:pPr algn="l"/>
            <a:r>
              <a:rPr lang="en-US" sz="2300" b="1" dirty="0">
                <a:solidFill>
                  <a:schemeClr val="bg1"/>
                </a:solidFill>
                <a:latin typeface="Arial" panose="020B0604020202020204" pitchFamily="34" charset="0"/>
                <a:cs typeface="Arial" panose="020B0604020202020204" pitchFamily="34" charset="0"/>
              </a:rPr>
              <a:t>Module code: LCHS4005</a:t>
            </a:r>
          </a:p>
          <a:p>
            <a:pPr algn="l"/>
            <a:r>
              <a:rPr lang="en-US" sz="2300" b="1" dirty="0">
                <a:solidFill>
                  <a:schemeClr val="bg1"/>
                </a:solidFill>
                <a:latin typeface="Arial" panose="020B0604020202020204" pitchFamily="34" charset="0"/>
                <a:cs typeface="Arial" panose="020B0604020202020204" pitchFamily="34" charset="0"/>
              </a:rPr>
              <a:t>Module name: Professional Development within Health and Social Care</a:t>
            </a:r>
          </a:p>
          <a:p>
            <a:pPr algn="l"/>
            <a:r>
              <a:rPr lang="en-US" sz="2300" b="1" dirty="0">
                <a:solidFill>
                  <a:schemeClr val="bg1"/>
                </a:solidFill>
                <a:latin typeface="Arial" panose="020B0604020202020204" pitchFamily="34" charset="0"/>
                <a:cs typeface="Arial" panose="020B0604020202020204" pitchFamily="34" charset="0"/>
              </a:rPr>
              <a:t>Assignment number: Component 1</a:t>
            </a:r>
          </a:p>
          <a:p>
            <a:pPr algn="l"/>
            <a:r>
              <a:rPr lang="en-US" sz="2300" b="1" dirty="0">
                <a:solidFill>
                  <a:schemeClr val="bg1"/>
                </a:solidFill>
                <a:latin typeface="Arial" panose="020B0604020202020204" pitchFamily="34" charset="0"/>
                <a:cs typeface="Arial" panose="020B0604020202020204" pitchFamily="34" charset="0"/>
              </a:rPr>
              <a:t>Lecture name:  Dr. </a:t>
            </a:r>
            <a:r>
              <a:rPr lang="en-US" sz="2300" b="1" dirty="0" err="1">
                <a:solidFill>
                  <a:schemeClr val="bg1"/>
                </a:solidFill>
                <a:latin typeface="Arial" panose="020B0604020202020204" pitchFamily="34" charset="0"/>
                <a:cs typeface="Arial" panose="020B0604020202020204" pitchFamily="34" charset="0"/>
              </a:rPr>
              <a:t>Opeyemil</a:t>
            </a:r>
            <a:r>
              <a:rPr lang="en-US" sz="2300" b="1" dirty="0">
                <a:solidFill>
                  <a:schemeClr val="bg1"/>
                </a:solidFill>
                <a:latin typeface="Arial" panose="020B0604020202020204" pitchFamily="34" charset="0"/>
                <a:cs typeface="Arial" panose="020B0604020202020204" pitchFamily="34" charset="0"/>
              </a:rPr>
              <a:t> </a:t>
            </a:r>
            <a:r>
              <a:rPr lang="en-US" sz="2300" b="1" dirty="0" err="1">
                <a:solidFill>
                  <a:schemeClr val="bg1"/>
                </a:solidFill>
                <a:latin typeface="Arial" panose="020B0604020202020204" pitchFamily="34" charset="0"/>
                <a:cs typeface="Arial" panose="020B0604020202020204" pitchFamily="34" charset="0"/>
              </a:rPr>
              <a:t>Odejimi</a:t>
            </a:r>
            <a:endParaRPr lang="en-US" sz="2300" b="1" dirty="0">
              <a:solidFill>
                <a:schemeClr val="bg1"/>
              </a:solidFill>
              <a:latin typeface="Arial" panose="020B0604020202020204" pitchFamily="34" charset="0"/>
              <a:cs typeface="Arial" panose="020B0604020202020204" pitchFamily="34" charset="0"/>
            </a:endParaRPr>
          </a:p>
          <a:p>
            <a:pPr algn="l"/>
            <a:endParaRPr lang="en-US" sz="1000" dirty="0">
              <a:solidFill>
                <a:schemeClr val="bg1"/>
              </a:solidFill>
            </a:endParaRPr>
          </a:p>
        </p:txBody>
      </p:sp>
      <p:pic>
        <p:nvPicPr>
          <p:cNvPr id="1028" name="Picture 4" descr="2,671,854 Communication Illustrations &amp; Clip Art - iStock | Communication  icons, Conversation, Business communication">
            <a:extLst>
              <a:ext uri="{FF2B5EF4-FFF2-40B4-BE49-F238E27FC236}">
                <a16:creationId xmlns:a16="http://schemas.microsoft.com/office/drawing/2014/main" id="{28BA5310-2F50-9C4E-81C8-F308FE30D0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79"/>
          <a:stretch/>
        </p:blipFill>
        <p:spPr bwMode="auto">
          <a:xfrm>
            <a:off x="5682343" y="1"/>
            <a:ext cx="6509657" cy="6857999"/>
          </a:xfrm>
          <a:custGeom>
            <a:avLst/>
            <a:gdLst/>
            <a:ahLst/>
            <a:cxnLst/>
            <a:rect l="l" t="t" r="r" b="b"/>
            <a:pathLst>
              <a:path w="650965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0"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3" y="528850"/>
                  <a:pt x="335480" y="536547"/>
                  <a:pt x="337867" y="544146"/>
                </a:cubicBezTo>
                <a:lnTo>
                  <a:pt x="340032" y="549926"/>
                </a:lnTo>
                <a:lnTo>
                  <a:pt x="340448" y="551717"/>
                </a:lnTo>
                <a:lnTo>
                  <a:pt x="346286" y="566616"/>
                </a:lnTo>
                <a:lnTo>
                  <a:pt x="346338" y="566754"/>
                </a:lnTo>
                <a:lnTo>
                  <a:pt x="352655" y="583595"/>
                </a:lnTo>
                <a:lnTo>
                  <a:pt x="359452" y="612658"/>
                </a:lnTo>
                <a:cubicBezTo>
                  <a:pt x="358987" y="604728"/>
                  <a:pt x="357230" y="597005"/>
                  <a:pt x="354829" y="589388"/>
                </a:cubicBezTo>
                <a:lnTo>
                  <a:pt x="352655" y="583595"/>
                </a:lnTo>
                <a:lnTo>
                  <a:pt x="352236" y="581804"/>
                </a:lnTo>
                <a:lnTo>
                  <a:pt x="346286" y="566616"/>
                </a:lnTo>
                <a:lnTo>
                  <a:pt x="340032" y="549926"/>
                </a:lnTo>
                <a:close/>
                <a:moveTo>
                  <a:pt x="384407" y="268794"/>
                </a:moveTo>
                <a:lnTo>
                  <a:pt x="387838" y="328017"/>
                </a:lnTo>
                <a:cubicBezTo>
                  <a:pt x="389527" y="318646"/>
                  <a:pt x="389932" y="309031"/>
                  <a:pt x="389283" y="299164"/>
                </a:cubicBezTo>
                <a:cubicBezTo>
                  <a:pt x="388635" y="289296"/>
                  <a:pt x="386932" y="279176"/>
                  <a:pt x="384407" y="268794"/>
                </a:cubicBezTo>
                <a:close/>
                <a:moveTo>
                  <a:pt x="66991" y="0"/>
                </a:moveTo>
                <a:lnTo>
                  <a:pt x="6509657" y="0"/>
                </a:lnTo>
                <a:lnTo>
                  <a:pt x="6509657" y="6857999"/>
                </a:lnTo>
                <a:lnTo>
                  <a:pt x="149318" y="6857999"/>
                </a:lnTo>
                <a:lnTo>
                  <a:pt x="149318" y="6857457"/>
                </a:lnTo>
                <a:lnTo>
                  <a:pt x="22079" y="6857457"/>
                </a:lnTo>
                <a:lnTo>
                  <a:pt x="26850" y="6796804"/>
                </a:lnTo>
                <a:cubicBezTo>
                  <a:pt x="32161" y="6777207"/>
                  <a:pt x="39591" y="6758011"/>
                  <a:pt x="44354" y="6738388"/>
                </a:cubicBezTo>
                <a:cubicBezTo>
                  <a:pt x="48736" y="6720103"/>
                  <a:pt x="58832" y="6702955"/>
                  <a:pt x="67214" y="6685617"/>
                </a:cubicBezTo>
                <a:cubicBezTo>
                  <a:pt x="83217" y="6652472"/>
                  <a:pt x="73120" y="6617036"/>
                  <a:pt x="77310" y="6583128"/>
                </a:cubicBezTo>
                <a:cubicBezTo>
                  <a:pt x="78645" y="6572269"/>
                  <a:pt x="80168" y="6561411"/>
                  <a:pt x="82837" y="6550742"/>
                </a:cubicBezTo>
                <a:cubicBezTo>
                  <a:pt x="89885" y="6521593"/>
                  <a:pt x="95981" y="6491874"/>
                  <a:pt x="105697" y="6463490"/>
                </a:cubicBezTo>
                <a:cubicBezTo>
                  <a:pt x="116556" y="6431292"/>
                  <a:pt x="131034" y="6400429"/>
                  <a:pt x="146086" y="6363664"/>
                </a:cubicBezTo>
                <a:cubicBezTo>
                  <a:pt x="142275" y="6350899"/>
                  <a:pt x="131986" y="6331277"/>
                  <a:pt x="131034" y="6311084"/>
                </a:cubicBezTo>
                <a:cubicBezTo>
                  <a:pt x="127795" y="6246121"/>
                  <a:pt x="145513" y="6185351"/>
                  <a:pt x="173518" y="6127247"/>
                </a:cubicBezTo>
                <a:cubicBezTo>
                  <a:pt x="181899" y="6109530"/>
                  <a:pt x="187424" y="6090477"/>
                  <a:pt x="195616" y="6072569"/>
                </a:cubicBezTo>
                <a:cubicBezTo>
                  <a:pt x="198472" y="6066284"/>
                  <a:pt x="204569" y="6058092"/>
                  <a:pt x="210285" y="6056948"/>
                </a:cubicBezTo>
                <a:cubicBezTo>
                  <a:pt x="243432" y="6050282"/>
                  <a:pt x="242863" y="6025515"/>
                  <a:pt x="244766" y="5999796"/>
                </a:cubicBezTo>
                <a:cubicBezTo>
                  <a:pt x="247051" y="5969124"/>
                  <a:pt x="252386" y="5938836"/>
                  <a:pt x="256958" y="5908355"/>
                </a:cubicBezTo>
                <a:cubicBezTo>
                  <a:pt x="257530" y="5904353"/>
                  <a:pt x="261531" y="5900735"/>
                  <a:pt x="264200" y="5897114"/>
                </a:cubicBezTo>
                <a:cubicBezTo>
                  <a:pt x="268199" y="5891590"/>
                  <a:pt x="274295" y="5886447"/>
                  <a:pt x="275818" y="5880348"/>
                </a:cubicBezTo>
                <a:cubicBezTo>
                  <a:pt x="283249" y="5849107"/>
                  <a:pt x="289535" y="5817674"/>
                  <a:pt x="296393" y="5786239"/>
                </a:cubicBezTo>
                <a:cubicBezTo>
                  <a:pt x="297918" y="5779191"/>
                  <a:pt x="299823" y="5771953"/>
                  <a:pt x="302870" y="5765474"/>
                </a:cubicBezTo>
                <a:cubicBezTo>
                  <a:pt x="305728" y="5759378"/>
                  <a:pt x="310683" y="5754234"/>
                  <a:pt x="313730" y="5748136"/>
                </a:cubicBezTo>
                <a:cubicBezTo>
                  <a:pt x="321920" y="5731564"/>
                  <a:pt x="329541" y="5714607"/>
                  <a:pt x="338685" y="5695178"/>
                </a:cubicBezTo>
                <a:cubicBezTo>
                  <a:pt x="321541" y="5684320"/>
                  <a:pt x="331257" y="5669647"/>
                  <a:pt x="339447" y="5651360"/>
                </a:cubicBezTo>
                <a:cubicBezTo>
                  <a:pt x="347830" y="5632691"/>
                  <a:pt x="350497" y="5611164"/>
                  <a:pt x="353545"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5" y="4893907"/>
                  <a:pt x="406697" y="4884572"/>
                </a:cubicBezTo>
                <a:cubicBezTo>
                  <a:pt x="399647" y="4857522"/>
                  <a:pt x="388978" y="4831420"/>
                  <a:pt x="384216" y="4803988"/>
                </a:cubicBezTo>
                <a:cubicBezTo>
                  <a:pt x="381551" y="4788747"/>
                  <a:pt x="386312" y="4771793"/>
                  <a:pt x="389741" y="4755980"/>
                </a:cubicBezTo>
                <a:cubicBezTo>
                  <a:pt x="393362"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2" y="4346201"/>
                  <a:pt x="391265" y="4340674"/>
                  <a:pt x="392218" y="4335722"/>
                </a:cubicBezTo>
                <a:cubicBezTo>
                  <a:pt x="401743" y="4281810"/>
                  <a:pt x="387838" y="4231324"/>
                  <a:pt x="369547" y="4181603"/>
                </a:cubicBezTo>
                <a:cubicBezTo>
                  <a:pt x="367643" y="4176461"/>
                  <a:pt x="368214" y="4170174"/>
                  <a:pt x="368595" y="4164458"/>
                </a:cubicBezTo>
                <a:cubicBezTo>
                  <a:pt x="369928" y="4148453"/>
                  <a:pt x="376597" y="4131119"/>
                  <a:pt x="372597" y="4116641"/>
                </a:cubicBezTo>
                <a:cubicBezTo>
                  <a:pt x="361546" y="4078159"/>
                  <a:pt x="348211" y="4040058"/>
                  <a:pt x="331447" y="4003861"/>
                </a:cubicBezTo>
                <a:cubicBezTo>
                  <a:pt x="314494" y="3967091"/>
                  <a:pt x="300203" y="3932993"/>
                  <a:pt x="317349" y="3890891"/>
                </a:cubicBezTo>
                <a:cubicBezTo>
                  <a:pt x="324589" y="3872985"/>
                  <a:pt x="319445" y="3849362"/>
                  <a:pt x="317541" y="3828785"/>
                </a:cubicBezTo>
                <a:cubicBezTo>
                  <a:pt x="316016" y="3813737"/>
                  <a:pt x="307443" y="3799258"/>
                  <a:pt x="307443" y="3784397"/>
                </a:cubicBezTo>
                <a:cubicBezTo>
                  <a:pt x="307443" y="3744770"/>
                  <a:pt x="297345" y="3709529"/>
                  <a:pt x="276771" y="3675238"/>
                </a:cubicBezTo>
                <a:cubicBezTo>
                  <a:pt x="268770" y="3661899"/>
                  <a:pt x="274106" y="3641134"/>
                  <a:pt x="272009" y="3623799"/>
                </a:cubicBezTo>
                <a:cubicBezTo>
                  <a:pt x="269533" y="3605509"/>
                  <a:pt x="267247" y="3586653"/>
                  <a:pt x="261720" y="3569124"/>
                </a:cubicBezTo>
                <a:cubicBezTo>
                  <a:pt x="247243" y="3523785"/>
                  <a:pt x="230859" y="3479015"/>
                  <a:pt x="215618" y="3433866"/>
                </a:cubicBezTo>
                <a:cubicBezTo>
                  <a:pt x="203045" y="3396719"/>
                  <a:pt x="212951" y="3360139"/>
                  <a:pt x="218286" y="3323372"/>
                </a:cubicBezTo>
                <a:cubicBezTo>
                  <a:pt x="221715" y="3300319"/>
                  <a:pt x="229907" y="3278795"/>
                  <a:pt x="217715" y="3252885"/>
                </a:cubicBezTo>
                <a:cubicBezTo>
                  <a:pt x="206093" y="3228119"/>
                  <a:pt x="208761" y="3196686"/>
                  <a:pt x="202475" y="3168870"/>
                </a:cubicBezTo>
                <a:cubicBezTo>
                  <a:pt x="197141" y="3145436"/>
                  <a:pt x="188566" y="3122770"/>
                  <a:pt x="180184" y="3100099"/>
                </a:cubicBezTo>
                <a:cubicBezTo>
                  <a:pt x="168753" y="3069235"/>
                  <a:pt x="156753" y="3038756"/>
                  <a:pt x="162468" y="3005035"/>
                </a:cubicBezTo>
                <a:cubicBezTo>
                  <a:pt x="168945" y="2966742"/>
                  <a:pt x="144560" y="2940455"/>
                  <a:pt x="128366" y="2910353"/>
                </a:cubicBezTo>
                <a:cubicBezTo>
                  <a:pt x="117318" y="2889587"/>
                  <a:pt x="109126" y="2866918"/>
                  <a:pt x="102268" y="2844248"/>
                </a:cubicBezTo>
                <a:cubicBezTo>
                  <a:pt x="93313" y="2813958"/>
                  <a:pt x="87978" y="2782716"/>
                  <a:pt x="79216" y="2752235"/>
                </a:cubicBezTo>
                <a:cubicBezTo>
                  <a:pt x="66072" y="2706131"/>
                  <a:pt x="55785"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1" y="2360933"/>
                </a:cubicBezTo>
                <a:cubicBezTo>
                  <a:pt x="28541" y="2356744"/>
                  <a:pt x="36543" y="2344741"/>
                  <a:pt x="37877" y="2335405"/>
                </a:cubicBezTo>
                <a:cubicBezTo>
                  <a:pt x="41877" y="2307402"/>
                  <a:pt x="35971" y="2281683"/>
                  <a:pt x="23017" y="2254633"/>
                </a:cubicBezTo>
                <a:cubicBezTo>
                  <a:pt x="10824" y="2229296"/>
                  <a:pt x="12158" y="2197670"/>
                  <a:pt x="7395" y="2168903"/>
                </a:cubicBezTo>
                <a:cubicBezTo>
                  <a:pt x="5680"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4" y="1938009"/>
                  <a:pt x="18445" y="1921817"/>
                </a:cubicBezTo>
                <a:cubicBezTo>
                  <a:pt x="19779" y="1915912"/>
                  <a:pt x="24922" y="1910004"/>
                  <a:pt x="24161" y="1904673"/>
                </a:cubicBezTo>
                <a:cubicBezTo>
                  <a:pt x="15968" y="1851709"/>
                  <a:pt x="52545" y="1813610"/>
                  <a:pt x="68738" y="1768838"/>
                </a:cubicBezTo>
                <a:cubicBezTo>
                  <a:pt x="85886" y="1721785"/>
                  <a:pt x="112174" y="1676253"/>
                  <a:pt x="104363" y="1623675"/>
                </a:cubicBezTo>
                <a:cubicBezTo>
                  <a:pt x="99601" y="1591859"/>
                  <a:pt x="88551" y="1561189"/>
                  <a:pt x="81882" y="1529563"/>
                </a:cubicBezTo>
                <a:cubicBezTo>
                  <a:pt x="79597" y="1518324"/>
                  <a:pt x="79978" y="1505751"/>
                  <a:pt x="82264" y="1494509"/>
                </a:cubicBezTo>
                <a:cubicBezTo>
                  <a:pt x="92743" y="1440216"/>
                  <a:pt x="94266" y="1386684"/>
                  <a:pt x="77120" y="1333341"/>
                </a:cubicBezTo>
                <a:cubicBezTo>
                  <a:pt x="74262" y="1324198"/>
                  <a:pt x="71597" y="1314483"/>
                  <a:pt x="71597" y="1304955"/>
                </a:cubicBezTo>
                <a:cubicBezTo>
                  <a:pt x="71597" y="1252757"/>
                  <a:pt x="75597" y="1201512"/>
                  <a:pt x="94266" y="1151600"/>
                </a:cubicBezTo>
                <a:cubicBezTo>
                  <a:pt x="100553" y="1134834"/>
                  <a:pt x="96553" y="1114449"/>
                  <a:pt x="98077" y="1095972"/>
                </a:cubicBezTo>
                <a:cubicBezTo>
                  <a:pt x="99409" y="1078826"/>
                  <a:pt x="99981" y="1061298"/>
                  <a:pt x="104363" y="1044725"/>
                </a:cubicBezTo>
                <a:cubicBezTo>
                  <a:pt x="110839" y="1020529"/>
                  <a:pt x="111601" y="998052"/>
                  <a:pt x="105887" y="973095"/>
                </a:cubicBezTo>
                <a:cubicBezTo>
                  <a:pt x="100553" y="949281"/>
                  <a:pt x="103219" y="923562"/>
                  <a:pt x="103029" y="898797"/>
                </a:cubicBezTo>
                <a:cubicBezTo>
                  <a:pt x="102839" y="871173"/>
                  <a:pt x="102649" y="843552"/>
                  <a:pt x="103601" y="815929"/>
                </a:cubicBezTo>
                <a:cubicBezTo>
                  <a:pt x="103981" y="804877"/>
                  <a:pt x="111601" y="792306"/>
                  <a:pt x="108553" y="783158"/>
                </a:cubicBezTo>
                <a:cubicBezTo>
                  <a:pt x="98267" y="753633"/>
                  <a:pt x="110649" y="724104"/>
                  <a:pt x="105126" y="694576"/>
                </a:cubicBezTo>
                <a:cubicBezTo>
                  <a:pt x="102268" y="680096"/>
                  <a:pt x="110078" y="663713"/>
                  <a:pt x="110839" y="648092"/>
                </a:cubicBezTo>
                <a:cubicBezTo>
                  <a:pt x="112174" y="622564"/>
                  <a:pt x="111601" y="597037"/>
                  <a:pt x="111983" y="571508"/>
                </a:cubicBezTo>
                <a:cubicBezTo>
                  <a:pt x="112174" y="563125"/>
                  <a:pt x="112936" y="554933"/>
                  <a:pt x="113318" y="546552"/>
                </a:cubicBezTo>
                <a:cubicBezTo>
                  <a:pt x="113697" y="539121"/>
                  <a:pt x="115412" y="531310"/>
                  <a:pt x="114080" y="524262"/>
                </a:cubicBezTo>
                <a:cubicBezTo>
                  <a:pt x="109315" y="498733"/>
                  <a:pt x="101505" y="473587"/>
                  <a:pt x="98457" y="447870"/>
                </a:cubicBezTo>
                <a:cubicBezTo>
                  <a:pt x="95792" y="425581"/>
                  <a:pt x="99409" y="402529"/>
                  <a:pt x="97505" y="380050"/>
                </a:cubicBezTo>
                <a:cubicBezTo>
                  <a:pt x="94266" y="340425"/>
                  <a:pt x="88551" y="300800"/>
                  <a:pt x="84930" y="261173"/>
                </a:cubicBezTo>
                <a:cubicBezTo>
                  <a:pt x="84168" y="252600"/>
                  <a:pt x="88933" y="243648"/>
                  <a:pt x="89313" y="234883"/>
                </a:cubicBezTo>
                <a:cubicBezTo>
                  <a:pt x="90266" y="207450"/>
                  <a:pt x="90457" y="180017"/>
                  <a:pt x="91026" y="152584"/>
                </a:cubicBezTo>
                <a:cubicBezTo>
                  <a:pt x="91218" y="136963"/>
                  <a:pt x="90647" y="121150"/>
                  <a:pt x="92361" y="105718"/>
                </a:cubicBezTo>
                <a:cubicBezTo>
                  <a:pt x="94648" y="85336"/>
                  <a:pt x="98077" y="66857"/>
                  <a:pt x="83217" y="47806"/>
                </a:cubicBezTo>
                <a:cubicBezTo>
                  <a:pt x="77453" y="40471"/>
                  <a:pt x="73691" y="32636"/>
                  <a:pt x="71206" y="24480"/>
                </a:cubicBezTo>
                <a:close/>
              </a:path>
            </a:pathLst>
          </a:custGeom>
          <a:noFill/>
          <a:effectLst>
            <a:outerShdw blurRad="381000" dist="152400" dir="10800000" algn="r"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1035" name="Freeform: Shape 1034">
            <a:extLst>
              <a:ext uri="{FF2B5EF4-FFF2-40B4-BE49-F238E27FC236}">
                <a16:creationId xmlns:a16="http://schemas.microsoft.com/office/drawing/2014/main" id="{C4D41903-2C9D-4F9E-AA1F-6161F8A6F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7" name="Freeform: Shape 1036">
            <a:extLst>
              <a:ext uri="{FF2B5EF4-FFF2-40B4-BE49-F238E27FC236}">
                <a16:creationId xmlns:a16="http://schemas.microsoft.com/office/drawing/2014/main" id="{9E4574B5-C90E-412D-BAB0-B9F483290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2800FB1F-3207-ACA1-91F8-15B4E02E4110}"/>
              </a:ext>
            </a:extLst>
          </p:cNvPr>
          <p:cNvSpPr txBox="1"/>
          <p:nvPr/>
        </p:nvSpPr>
        <p:spPr>
          <a:xfrm>
            <a:off x="11362544" y="6175948"/>
            <a:ext cx="629587" cy="400110"/>
          </a:xfrm>
          <a:prstGeom prst="rect">
            <a:avLst/>
          </a:prstGeom>
          <a:noFill/>
        </p:spPr>
        <p:txBody>
          <a:bodyPr wrap="square" rtlCol="0">
            <a:spAutoFit/>
          </a:bodyPr>
          <a:lstStyle/>
          <a:p>
            <a:r>
              <a:rPr lang="en-GB" sz="2000" b="1" dirty="0">
                <a:solidFill>
                  <a:srgbClr val="FF0000"/>
                </a:solidFill>
                <a:latin typeface="Arial" panose="020B0604020202020204" pitchFamily="34" charset="0"/>
                <a:cs typeface="Arial" panose="020B0604020202020204" pitchFamily="34" charset="0"/>
              </a:rPr>
              <a:t>1</a:t>
            </a:r>
            <a:r>
              <a:rPr lang="en-GB" b="1" dirty="0">
                <a:solidFill>
                  <a:srgbClr val="FF0000"/>
                </a:solidFill>
              </a:rPr>
              <a:t>.</a:t>
            </a:r>
          </a:p>
        </p:txBody>
      </p:sp>
      <p:sp>
        <p:nvSpPr>
          <p:cNvPr id="5" name="Rectangle 4">
            <a:extLst>
              <a:ext uri="{FF2B5EF4-FFF2-40B4-BE49-F238E27FC236}">
                <a16:creationId xmlns:a16="http://schemas.microsoft.com/office/drawing/2014/main" id="{A2515D2D-9AD6-5871-A97D-2D4E852B46CA}"/>
              </a:ext>
            </a:extLst>
          </p:cNvPr>
          <p:cNvSpPr/>
          <p:nvPr/>
        </p:nvSpPr>
        <p:spPr>
          <a:xfrm>
            <a:off x="-1422680" y="171014"/>
            <a:ext cx="8527703" cy="1554272"/>
          </a:xfrm>
          <a:prstGeom prst="rect">
            <a:avLst/>
          </a:prstGeom>
          <a:noFill/>
        </p:spPr>
        <p:txBody>
          <a:bodyPr wrap="square" lIns="91440" tIns="45720" rIns="91440" bIns="45720">
            <a:spAutoFit/>
          </a:bodyPr>
          <a:lstStyle/>
          <a:p>
            <a:pPr algn="ctr"/>
            <a:r>
              <a:rPr lang="en-US" sz="9500" b="1" cap="none" spc="0" dirty="0">
                <a:ln>
                  <a:gradFill>
                    <a:gsLst>
                      <a:gs pos="0">
                        <a:srgbClr val="FF0000">
                          <a:alpha val="60000"/>
                          <a:lumMod val="69000"/>
                          <a:lumOff val="31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gradFill flip="none" rotWithShape="1">
                  <a:gsLst>
                    <a:gs pos="55958">
                      <a:srgbClr val="FFEBAD"/>
                    </a:gs>
                    <a:gs pos="80760">
                      <a:srgbClr val="FFD34B"/>
                    </a:gs>
                    <a:gs pos="0">
                      <a:schemeClr val="accent4">
                        <a:lumMod val="0"/>
                        <a:lumOff val="100000"/>
                      </a:schemeClr>
                    </a:gs>
                    <a:gs pos="40000">
                      <a:schemeClr val="accent4">
                        <a:lumMod val="0"/>
                        <a:lumOff val="100000"/>
                      </a:schemeClr>
                    </a:gs>
                    <a:gs pos="100000">
                      <a:srgbClr val="FFFF00">
                        <a:alpha val="17000"/>
                        <a:lumMod val="16000"/>
                        <a:lumOff val="84000"/>
                      </a:srgbClr>
                    </a:gs>
                  </a:gsLst>
                  <a:path path="circle">
                    <a:fillToRect l="50000" t="-80000" r="50000" b="180000"/>
                  </a:path>
                  <a:tileRect/>
                </a:gradFill>
                <a:effectLst>
                  <a:outerShdw blurRad="50800" dist="38100" dir="13500000" algn="br" rotWithShape="0">
                    <a:schemeClr val="bg1">
                      <a:alpha val="0"/>
                    </a:schemeClr>
                  </a:outerShdw>
                </a:effectLst>
                <a:latin typeface="Arial" panose="020B0604020202020204" pitchFamily="34" charset="0"/>
                <a:ea typeface="+mj-ea"/>
                <a:cs typeface="Arial" panose="020B0604020202020204" pitchFamily="34" charset="0"/>
              </a:rPr>
              <a:t>Title slide</a:t>
            </a:r>
            <a:endParaRPr lang="en-GB" sz="9500" b="1" cap="none" spc="0" dirty="0">
              <a:ln>
                <a:gradFill>
                  <a:gsLst>
                    <a:gs pos="0">
                      <a:srgbClr val="FF0000">
                        <a:alpha val="60000"/>
                        <a:lumMod val="69000"/>
                        <a:lumOff val="31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gradFill flip="none" rotWithShape="1">
                <a:gsLst>
                  <a:gs pos="55958">
                    <a:srgbClr val="FFEBAD"/>
                  </a:gs>
                  <a:gs pos="80760">
                    <a:srgbClr val="FFD34B"/>
                  </a:gs>
                  <a:gs pos="0">
                    <a:schemeClr val="accent4">
                      <a:lumMod val="0"/>
                      <a:lumOff val="100000"/>
                    </a:schemeClr>
                  </a:gs>
                  <a:gs pos="40000">
                    <a:schemeClr val="accent4">
                      <a:lumMod val="0"/>
                      <a:lumOff val="100000"/>
                    </a:schemeClr>
                  </a:gs>
                  <a:gs pos="100000">
                    <a:srgbClr val="FFFF00">
                      <a:alpha val="17000"/>
                      <a:lumMod val="16000"/>
                      <a:lumOff val="84000"/>
                    </a:srgbClr>
                  </a:gs>
                </a:gsLst>
                <a:path path="circle">
                  <a:fillToRect l="50000" t="-80000" r="50000" b="180000"/>
                </a:path>
                <a:tileRect/>
              </a:gradFill>
              <a:effectLst>
                <a:outerShdw blurRad="50800" dist="38100" dir="13500000" algn="br" rotWithShape="0">
                  <a:schemeClr val="bg1">
                    <a:alpha val="0"/>
                  </a:schemeClr>
                </a:outerShdw>
              </a:effectLst>
            </a:endParaRPr>
          </a:p>
        </p:txBody>
      </p:sp>
    </p:spTree>
    <p:extLst>
      <p:ext uri="{BB962C8B-B14F-4D97-AF65-F5344CB8AC3E}">
        <p14:creationId xmlns:p14="http://schemas.microsoft.com/office/powerpoint/2010/main" val="3329118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loud 5">
            <a:extLst>
              <a:ext uri="{FF2B5EF4-FFF2-40B4-BE49-F238E27FC236}">
                <a16:creationId xmlns:a16="http://schemas.microsoft.com/office/drawing/2014/main" id="{7FED2B91-C1A0-B321-0296-6C2A0F07CFD4}"/>
              </a:ext>
            </a:extLst>
          </p:cNvPr>
          <p:cNvSpPr/>
          <p:nvPr/>
        </p:nvSpPr>
        <p:spPr>
          <a:xfrm>
            <a:off x="457200" y="2219134"/>
            <a:ext cx="5802383" cy="4444571"/>
          </a:xfrm>
          <a:custGeom>
            <a:avLst/>
            <a:gdLst>
              <a:gd name="connsiteX0" fmla="*/ 710333 w 7868311"/>
              <a:gd name="connsiteY0" fmla="*/ 1990751 h 5984722"/>
              <a:gd name="connsiteX1" fmla="*/ 1024155 w 7868311"/>
              <a:gd name="connsiteY1" fmla="*/ 956862 h 5984722"/>
              <a:gd name="connsiteX2" fmla="*/ 2550826 w 7868311"/>
              <a:gd name="connsiteY2" fmla="*/ 720660 h 5984722"/>
              <a:gd name="connsiteX3" fmla="*/ 4090064 w 7868311"/>
              <a:gd name="connsiteY3" fmla="*/ 475452 h 5984722"/>
              <a:gd name="connsiteX4" fmla="*/ 4689841 w 7868311"/>
              <a:gd name="connsiteY4" fmla="*/ 27707 h 5984722"/>
              <a:gd name="connsiteX5" fmla="*/ 5433688 w 7868311"/>
              <a:gd name="connsiteY5" fmla="*/ 343705 h 5984722"/>
              <a:gd name="connsiteX6" fmla="*/ 6459118 w 7868311"/>
              <a:gd name="connsiteY6" fmla="*/ 95589 h 5984722"/>
              <a:gd name="connsiteX7" fmla="*/ 6979119 w 7868311"/>
              <a:gd name="connsiteY7" fmla="*/ 772472 h 5984722"/>
              <a:gd name="connsiteX8" fmla="*/ 7646468 w 7868311"/>
              <a:gd name="connsiteY8" fmla="*/ 1429406 h 5984722"/>
              <a:gd name="connsiteX9" fmla="*/ 7616597 w 7868311"/>
              <a:gd name="connsiteY9" fmla="*/ 2141754 h 5984722"/>
              <a:gd name="connsiteX10" fmla="*/ 7834797 w 7868311"/>
              <a:gd name="connsiteY10" fmla="*/ 3230918 h 5984722"/>
              <a:gd name="connsiteX11" fmla="*/ 6812645 w 7868311"/>
              <a:gd name="connsiteY11" fmla="*/ 4184318 h 5984722"/>
              <a:gd name="connsiteX12" fmla="*/ 6446733 w 7868311"/>
              <a:gd name="connsiteY12" fmla="*/ 5001260 h 5984722"/>
              <a:gd name="connsiteX13" fmla="*/ 5200917 w 7868311"/>
              <a:gd name="connsiteY13" fmla="*/ 5100174 h 5984722"/>
              <a:gd name="connsiteX14" fmla="*/ 4310632 w 7868311"/>
              <a:gd name="connsiteY14" fmla="*/ 5971699 h 5984722"/>
              <a:gd name="connsiteX15" fmla="*/ 3001614 w 7868311"/>
              <a:gd name="connsiteY15" fmla="*/ 5439724 h 5984722"/>
              <a:gd name="connsiteX16" fmla="*/ 1057122 w 7868311"/>
              <a:gd name="connsiteY16" fmla="*/ 4914121 h 5984722"/>
              <a:gd name="connsiteX17" fmla="*/ 202171 w 7868311"/>
              <a:gd name="connsiteY17" fmla="*/ 4329225 h 5984722"/>
              <a:gd name="connsiteX18" fmla="*/ 384855 w 7868311"/>
              <a:gd name="connsiteY18" fmla="*/ 3539713 h 5984722"/>
              <a:gd name="connsiteX19" fmla="*/ -911 w 7868311"/>
              <a:gd name="connsiteY19" fmla="*/ 2729698 h 5984722"/>
              <a:gd name="connsiteX20" fmla="*/ 703594 w 7868311"/>
              <a:gd name="connsiteY20" fmla="*/ 2009730 h 5984722"/>
              <a:gd name="connsiteX21" fmla="*/ 710333 w 7868311"/>
              <a:gd name="connsiteY21" fmla="*/ 1990751 h 5984722"/>
              <a:gd name="connsiteX0" fmla="*/ 854768 w 7868311"/>
              <a:gd name="connsiteY0" fmla="*/ 3626436 h 5984722"/>
              <a:gd name="connsiteX1" fmla="*/ 393415 w 7868311"/>
              <a:gd name="connsiteY1" fmla="*/ 3516024 h 5984722"/>
              <a:gd name="connsiteX2" fmla="*/ 1261843 w 7868311"/>
              <a:gd name="connsiteY2" fmla="*/ 4834741 h 5984722"/>
              <a:gd name="connsiteX3" fmla="*/ 1060036 w 7868311"/>
              <a:gd name="connsiteY3" fmla="*/ 4887522 h 5984722"/>
              <a:gd name="connsiteX4" fmla="*/ 3001250 w 7868311"/>
              <a:gd name="connsiteY4" fmla="*/ 5415342 h 5984722"/>
              <a:gd name="connsiteX5" fmla="*/ 2879583 w 7868311"/>
              <a:gd name="connsiteY5" fmla="*/ 5174290 h 5984722"/>
              <a:gd name="connsiteX6" fmla="*/ 5250458 w 7868311"/>
              <a:gd name="connsiteY6" fmla="*/ 4814237 h 5984722"/>
              <a:gd name="connsiteX7" fmla="*/ 5201827 w 7868311"/>
              <a:gd name="connsiteY7" fmla="*/ 5078701 h 5984722"/>
              <a:gd name="connsiteX8" fmla="*/ 6216147 w 7868311"/>
              <a:gd name="connsiteY8" fmla="*/ 3179937 h 5984722"/>
              <a:gd name="connsiteX9" fmla="*/ 6808274 w 7868311"/>
              <a:gd name="connsiteY9" fmla="*/ 4168525 h 5984722"/>
              <a:gd name="connsiteX10" fmla="*/ 7612955 w 7868311"/>
              <a:gd name="connsiteY10" fmla="*/ 2127069 h 5984722"/>
              <a:gd name="connsiteX11" fmla="*/ 7349221 w 7868311"/>
              <a:gd name="connsiteY11" fmla="*/ 2497790 h 5984722"/>
              <a:gd name="connsiteX12" fmla="*/ 6980211 w 7868311"/>
              <a:gd name="connsiteY12" fmla="*/ 751692 h 5984722"/>
              <a:gd name="connsiteX13" fmla="*/ 6994054 w 7868311"/>
              <a:gd name="connsiteY13" fmla="*/ 926800 h 5984722"/>
              <a:gd name="connsiteX14" fmla="*/ 5296174 w 7868311"/>
              <a:gd name="connsiteY14" fmla="*/ 547491 h 5984722"/>
              <a:gd name="connsiteX15" fmla="*/ 5431320 w 7868311"/>
              <a:gd name="connsiteY15" fmla="*/ 324172 h 5984722"/>
              <a:gd name="connsiteX16" fmla="*/ 4032691 w 7868311"/>
              <a:gd name="connsiteY16" fmla="*/ 653886 h 5984722"/>
              <a:gd name="connsiteX17" fmla="*/ 4098078 w 7868311"/>
              <a:gd name="connsiteY17" fmla="*/ 461322 h 5984722"/>
              <a:gd name="connsiteX18" fmla="*/ 2549915 w 7868311"/>
              <a:gd name="connsiteY18" fmla="*/ 719274 h 5984722"/>
              <a:gd name="connsiteX19" fmla="*/ 2786693 w 7868311"/>
              <a:gd name="connsiteY19" fmla="*/ 906020 h 5984722"/>
              <a:gd name="connsiteX20" fmla="*/ 751678 w 7868311"/>
              <a:gd name="connsiteY20" fmla="*/ 2187332 h 5984722"/>
              <a:gd name="connsiteX21" fmla="*/ 710333 w 7868311"/>
              <a:gd name="connsiteY21" fmla="*/ 1990751 h 5984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868311" h="5984722" fill="none" extrusionOk="0">
                <a:moveTo>
                  <a:pt x="710333" y="1990751"/>
                </a:moveTo>
                <a:cubicBezTo>
                  <a:pt x="618292" y="1700589"/>
                  <a:pt x="756149" y="1209421"/>
                  <a:pt x="1024155" y="956862"/>
                </a:cubicBezTo>
                <a:cubicBezTo>
                  <a:pt x="1573536" y="565505"/>
                  <a:pt x="2047613" y="335460"/>
                  <a:pt x="2550826" y="720660"/>
                </a:cubicBezTo>
                <a:cubicBezTo>
                  <a:pt x="2935626" y="176381"/>
                  <a:pt x="3596567" y="9741"/>
                  <a:pt x="4090064" y="475452"/>
                </a:cubicBezTo>
                <a:cubicBezTo>
                  <a:pt x="4194152" y="272630"/>
                  <a:pt x="4426924" y="52753"/>
                  <a:pt x="4689841" y="27707"/>
                </a:cubicBezTo>
                <a:cubicBezTo>
                  <a:pt x="5000414" y="-33444"/>
                  <a:pt x="5276660" y="76359"/>
                  <a:pt x="5433688" y="343705"/>
                </a:cubicBezTo>
                <a:cubicBezTo>
                  <a:pt x="5579749" y="-3514"/>
                  <a:pt x="6184138" y="-144727"/>
                  <a:pt x="6459118" y="95589"/>
                </a:cubicBezTo>
                <a:cubicBezTo>
                  <a:pt x="6686082" y="242363"/>
                  <a:pt x="6930048" y="480191"/>
                  <a:pt x="6979119" y="772472"/>
                </a:cubicBezTo>
                <a:cubicBezTo>
                  <a:pt x="7350883" y="850094"/>
                  <a:pt x="7530845" y="1158994"/>
                  <a:pt x="7646468" y="1429406"/>
                </a:cubicBezTo>
                <a:cubicBezTo>
                  <a:pt x="7743659" y="1669313"/>
                  <a:pt x="7707428" y="1907585"/>
                  <a:pt x="7616597" y="2141754"/>
                </a:cubicBezTo>
                <a:cubicBezTo>
                  <a:pt x="7892385" y="2452708"/>
                  <a:pt x="7982175" y="2910032"/>
                  <a:pt x="7834797" y="3230918"/>
                </a:cubicBezTo>
                <a:cubicBezTo>
                  <a:pt x="7795371" y="3813177"/>
                  <a:pt x="7364521" y="4247124"/>
                  <a:pt x="6812645" y="4184318"/>
                </a:cubicBezTo>
                <a:cubicBezTo>
                  <a:pt x="6863618" y="4551144"/>
                  <a:pt x="6665688" y="4781407"/>
                  <a:pt x="6446733" y="5001260"/>
                </a:cubicBezTo>
                <a:cubicBezTo>
                  <a:pt x="6060647" y="5349124"/>
                  <a:pt x="5672788" y="5370920"/>
                  <a:pt x="5200917" y="5100174"/>
                </a:cubicBezTo>
                <a:cubicBezTo>
                  <a:pt x="5159218" y="5443553"/>
                  <a:pt x="4695403" y="5794600"/>
                  <a:pt x="4310632" y="5971699"/>
                </a:cubicBezTo>
                <a:cubicBezTo>
                  <a:pt x="3753528" y="6122543"/>
                  <a:pt x="3290419" y="5924016"/>
                  <a:pt x="3001614" y="5439724"/>
                </a:cubicBezTo>
                <a:cubicBezTo>
                  <a:pt x="2281416" y="5810128"/>
                  <a:pt x="1525128" y="5542106"/>
                  <a:pt x="1057122" y="4914121"/>
                </a:cubicBezTo>
                <a:cubicBezTo>
                  <a:pt x="679531" y="4969964"/>
                  <a:pt x="417645" y="4731882"/>
                  <a:pt x="202171" y="4329225"/>
                </a:cubicBezTo>
                <a:cubicBezTo>
                  <a:pt x="105660" y="4057774"/>
                  <a:pt x="191101" y="3683610"/>
                  <a:pt x="384855" y="3539713"/>
                </a:cubicBezTo>
                <a:cubicBezTo>
                  <a:pt x="117657" y="3324203"/>
                  <a:pt x="-36587" y="3049141"/>
                  <a:pt x="-911" y="2729698"/>
                </a:cubicBezTo>
                <a:cubicBezTo>
                  <a:pt x="3280" y="2351175"/>
                  <a:pt x="363138" y="2006888"/>
                  <a:pt x="703594" y="2009730"/>
                </a:cubicBezTo>
                <a:cubicBezTo>
                  <a:pt x="706342" y="2002915"/>
                  <a:pt x="710126" y="1996969"/>
                  <a:pt x="710333" y="1990751"/>
                </a:cubicBezTo>
                <a:close/>
              </a:path>
              <a:path w="7868311" h="5984722" fill="none" extrusionOk="0">
                <a:moveTo>
                  <a:pt x="854768" y="3626436"/>
                </a:moveTo>
                <a:cubicBezTo>
                  <a:pt x="702238" y="3623227"/>
                  <a:pt x="551632" y="3581307"/>
                  <a:pt x="393415" y="3516024"/>
                </a:cubicBezTo>
                <a:moveTo>
                  <a:pt x="1261843" y="4834741"/>
                </a:moveTo>
                <a:cubicBezTo>
                  <a:pt x="1212268" y="4851090"/>
                  <a:pt x="1134614" y="4874671"/>
                  <a:pt x="1060036" y="4887522"/>
                </a:cubicBezTo>
                <a:moveTo>
                  <a:pt x="3001250" y="5415342"/>
                </a:moveTo>
                <a:cubicBezTo>
                  <a:pt x="2956092" y="5359303"/>
                  <a:pt x="2918503" y="5252680"/>
                  <a:pt x="2879583" y="5174290"/>
                </a:cubicBezTo>
                <a:moveTo>
                  <a:pt x="5250458" y="4814237"/>
                </a:moveTo>
                <a:cubicBezTo>
                  <a:pt x="5265955" y="4905260"/>
                  <a:pt x="5226152" y="4982493"/>
                  <a:pt x="5201827" y="5078701"/>
                </a:cubicBezTo>
                <a:moveTo>
                  <a:pt x="6216147" y="3179937"/>
                </a:moveTo>
                <a:cubicBezTo>
                  <a:pt x="6466305" y="3376523"/>
                  <a:pt x="6838400" y="3781203"/>
                  <a:pt x="6808274" y="4168525"/>
                </a:cubicBezTo>
                <a:moveTo>
                  <a:pt x="7612955" y="2127069"/>
                </a:moveTo>
                <a:cubicBezTo>
                  <a:pt x="7547130" y="2286192"/>
                  <a:pt x="7486307" y="2388962"/>
                  <a:pt x="7349221" y="2497790"/>
                </a:cubicBezTo>
                <a:moveTo>
                  <a:pt x="6980211" y="751692"/>
                </a:moveTo>
                <a:cubicBezTo>
                  <a:pt x="6994435" y="799368"/>
                  <a:pt x="7005213" y="872585"/>
                  <a:pt x="6994054" y="926800"/>
                </a:cubicBezTo>
                <a:moveTo>
                  <a:pt x="5296174" y="547491"/>
                </a:moveTo>
                <a:cubicBezTo>
                  <a:pt x="5339975" y="452005"/>
                  <a:pt x="5379402" y="390349"/>
                  <a:pt x="5431320" y="324172"/>
                </a:cubicBezTo>
                <a:moveTo>
                  <a:pt x="4032691" y="653886"/>
                </a:moveTo>
                <a:cubicBezTo>
                  <a:pt x="4055842" y="588745"/>
                  <a:pt x="4069127" y="527176"/>
                  <a:pt x="4098078" y="461322"/>
                </a:cubicBezTo>
                <a:moveTo>
                  <a:pt x="2549915" y="719274"/>
                </a:moveTo>
                <a:cubicBezTo>
                  <a:pt x="2626833" y="767964"/>
                  <a:pt x="2720739" y="833761"/>
                  <a:pt x="2786693" y="906020"/>
                </a:cubicBezTo>
                <a:moveTo>
                  <a:pt x="751678" y="2187332"/>
                </a:moveTo>
                <a:cubicBezTo>
                  <a:pt x="732661" y="2112056"/>
                  <a:pt x="735172" y="2045710"/>
                  <a:pt x="710333" y="1990751"/>
                </a:cubicBezTo>
              </a:path>
              <a:path w="7868311" h="5984722" stroke="0" extrusionOk="0">
                <a:moveTo>
                  <a:pt x="710333" y="1990751"/>
                </a:moveTo>
                <a:cubicBezTo>
                  <a:pt x="632894" y="1597584"/>
                  <a:pt x="715816" y="1258492"/>
                  <a:pt x="1024155" y="956862"/>
                </a:cubicBezTo>
                <a:cubicBezTo>
                  <a:pt x="1445384" y="522344"/>
                  <a:pt x="1989251" y="419942"/>
                  <a:pt x="2550826" y="720660"/>
                </a:cubicBezTo>
                <a:cubicBezTo>
                  <a:pt x="2808631" y="171738"/>
                  <a:pt x="3621872" y="31788"/>
                  <a:pt x="4090064" y="475452"/>
                </a:cubicBezTo>
                <a:cubicBezTo>
                  <a:pt x="4177413" y="217068"/>
                  <a:pt x="4462152" y="80538"/>
                  <a:pt x="4689841" y="27707"/>
                </a:cubicBezTo>
                <a:cubicBezTo>
                  <a:pt x="5044510" y="-5850"/>
                  <a:pt x="5278393" y="67173"/>
                  <a:pt x="5433688" y="343705"/>
                </a:cubicBezTo>
                <a:cubicBezTo>
                  <a:pt x="5643075" y="30506"/>
                  <a:pt x="6026689" y="6957"/>
                  <a:pt x="6459118" y="95589"/>
                </a:cubicBezTo>
                <a:cubicBezTo>
                  <a:pt x="6730659" y="209765"/>
                  <a:pt x="6893019" y="517775"/>
                  <a:pt x="6979119" y="772472"/>
                </a:cubicBezTo>
                <a:cubicBezTo>
                  <a:pt x="7326960" y="879948"/>
                  <a:pt x="7572038" y="1114632"/>
                  <a:pt x="7646468" y="1429406"/>
                </a:cubicBezTo>
                <a:cubicBezTo>
                  <a:pt x="7680932" y="1656283"/>
                  <a:pt x="7729572" y="1932059"/>
                  <a:pt x="7616597" y="2141754"/>
                </a:cubicBezTo>
                <a:cubicBezTo>
                  <a:pt x="7895453" y="2524452"/>
                  <a:pt x="7929220" y="2879636"/>
                  <a:pt x="7834797" y="3230918"/>
                </a:cubicBezTo>
                <a:cubicBezTo>
                  <a:pt x="7737994" y="3772938"/>
                  <a:pt x="7400634" y="4223402"/>
                  <a:pt x="6812645" y="4184318"/>
                </a:cubicBezTo>
                <a:cubicBezTo>
                  <a:pt x="6829023" y="4481965"/>
                  <a:pt x="6689616" y="4735809"/>
                  <a:pt x="6446733" y="5001260"/>
                </a:cubicBezTo>
                <a:cubicBezTo>
                  <a:pt x="6056475" y="5319515"/>
                  <a:pt x="5484656" y="5278570"/>
                  <a:pt x="5200917" y="5100174"/>
                </a:cubicBezTo>
                <a:cubicBezTo>
                  <a:pt x="5023398" y="5530589"/>
                  <a:pt x="4686330" y="5766022"/>
                  <a:pt x="4310632" y="5971699"/>
                </a:cubicBezTo>
                <a:cubicBezTo>
                  <a:pt x="3816717" y="6007012"/>
                  <a:pt x="3228758" y="5918452"/>
                  <a:pt x="3001614" y="5439724"/>
                </a:cubicBezTo>
                <a:cubicBezTo>
                  <a:pt x="2227702" y="6037634"/>
                  <a:pt x="1626946" y="5756559"/>
                  <a:pt x="1057122" y="4914121"/>
                </a:cubicBezTo>
                <a:cubicBezTo>
                  <a:pt x="668529" y="5045309"/>
                  <a:pt x="376091" y="4674640"/>
                  <a:pt x="202171" y="4329225"/>
                </a:cubicBezTo>
                <a:cubicBezTo>
                  <a:pt x="114140" y="4066314"/>
                  <a:pt x="178719" y="3751883"/>
                  <a:pt x="384855" y="3539713"/>
                </a:cubicBezTo>
                <a:cubicBezTo>
                  <a:pt x="151629" y="3450883"/>
                  <a:pt x="-103644" y="3089869"/>
                  <a:pt x="-911" y="2729698"/>
                </a:cubicBezTo>
                <a:cubicBezTo>
                  <a:pt x="49214" y="2315531"/>
                  <a:pt x="284493" y="2046157"/>
                  <a:pt x="703594" y="2009730"/>
                </a:cubicBezTo>
                <a:cubicBezTo>
                  <a:pt x="707285" y="2004653"/>
                  <a:pt x="708025" y="1997490"/>
                  <a:pt x="710333" y="1990751"/>
                </a:cubicBezTo>
                <a:close/>
              </a:path>
              <a:path w="7868311" h="5984722" fill="none" stroke="0" extrusionOk="0">
                <a:moveTo>
                  <a:pt x="854768" y="3626436"/>
                </a:moveTo>
                <a:cubicBezTo>
                  <a:pt x="697619" y="3624518"/>
                  <a:pt x="544525" y="3556717"/>
                  <a:pt x="393415" y="3516024"/>
                </a:cubicBezTo>
                <a:moveTo>
                  <a:pt x="1261843" y="4834741"/>
                </a:moveTo>
                <a:cubicBezTo>
                  <a:pt x="1194265" y="4875986"/>
                  <a:pt x="1117302" y="4866410"/>
                  <a:pt x="1060036" y="4887522"/>
                </a:cubicBezTo>
                <a:moveTo>
                  <a:pt x="3001250" y="5415342"/>
                </a:moveTo>
                <a:cubicBezTo>
                  <a:pt x="2967831" y="5351949"/>
                  <a:pt x="2890221" y="5264974"/>
                  <a:pt x="2879583" y="5174290"/>
                </a:cubicBezTo>
                <a:moveTo>
                  <a:pt x="5250458" y="4814237"/>
                </a:moveTo>
                <a:cubicBezTo>
                  <a:pt x="5225590" y="4910102"/>
                  <a:pt x="5226809" y="4984892"/>
                  <a:pt x="5201827" y="5078701"/>
                </a:cubicBezTo>
                <a:moveTo>
                  <a:pt x="6216147" y="3179937"/>
                </a:moveTo>
                <a:cubicBezTo>
                  <a:pt x="6564552" y="3370069"/>
                  <a:pt x="6805308" y="3842985"/>
                  <a:pt x="6808274" y="4168525"/>
                </a:cubicBezTo>
                <a:moveTo>
                  <a:pt x="7612955" y="2127069"/>
                </a:moveTo>
                <a:cubicBezTo>
                  <a:pt x="7526682" y="2246305"/>
                  <a:pt x="7469600" y="2397480"/>
                  <a:pt x="7349221" y="2497790"/>
                </a:cubicBezTo>
                <a:moveTo>
                  <a:pt x="6980211" y="751692"/>
                </a:moveTo>
                <a:cubicBezTo>
                  <a:pt x="6976551" y="808154"/>
                  <a:pt x="6986044" y="871968"/>
                  <a:pt x="6994054" y="926800"/>
                </a:cubicBezTo>
                <a:moveTo>
                  <a:pt x="5296174" y="547491"/>
                </a:moveTo>
                <a:cubicBezTo>
                  <a:pt x="5322359" y="457129"/>
                  <a:pt x="5377038" y="377724"/>
                  <a:pt x="5431320" y="324172"/>
                </a:cubicBezTo>
                <a:moveTo>
                  <a:pt x="4032691" y="653886"/>
                </a:moveTo>
                <a:cubicBezTo>
                  <a:pt x="4042493" y="593245"/>
                  <a:pt x="4068096" y="524059"/>
                  <a:pt x="4098078" y="461322"/>
                </a:cubicBezTo>
                <a:moveTo>
                  <a:pt x="2549915" y="719274"/>
                </a:moveTo>
                <a:cubicBezTo>
                  <a:pt x="2609041" y="777813"/>
                  <a:pt x="2720549" y="848529"/>
                  <a:pt x="2786693" y="906020"/>
                </a:cubicBezTo>
                <a:moveTo>
                  <a:pt x="751678" y="2187332"/>
                </a:moveTo>
                <a:cubicBezTo>
                  <a:pt x="722541" y="2121251"/>
                  <a:pt x="718927" y="2053522"/>
                  <a:pt x="710333" y="1990751"/>
                </a:cubicBezTo>
              </a:path>
            </a:pathLst>
          </a:cu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200" b="1" dirty="0">
                <a:solidFill>
                  <a:schemeClr val="tx1"/>
                </a:solidFill>
                <a:latin typeface="Arial" panose="020B0604020202020204" pitchFamily="34" charset="0"/>
                <a:cs typeface="Arial" panose="020B0604020202020204" pitchFamily="34" charset="0"/>
              </a:rPr>
              <a:t>This presentation is based on the importance of good communication for patients and employees within a Health or Social Care setting. This presentation will demonstrate a practical example of when communication is used in the Health and Social Care sector. This will also illustrate the Transactional Model in communication and define what it means in Health or Social Care setting. </a:t>
            </a:r>
          </a:p>
        </p:txBody>
      </p:sp>
      <p:sp>
        <p:nvSpPr>
          <p:cNvPr id="2070" name="Rectangle 2069">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2" name="Rectangle 2071">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4" name="Rectangle 2073">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6" name="Rectangle 2075">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2" name="Picture 4" descr="Doctor online concept. Patient choosing doctor for an appointment online on  mobile screen. Online medical clinic communication with patient. Vector  isometric illustration. 2928446 Vector Art at Vecteezy">
            <a:extLst>
              <a:ext uri="{FF2B5EF4-FFF2-40B4-BE49-F238E27FC236}">
                <a16:creationId xmlns:a16="http://schemas.microsoft.com/office/drawing/2014/main" id="{FE13C234-D2C4-8E72-BACE-00B9EFDA5B9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5967" y="1359681"/>
            <a:ext cx="4170530" cy="417053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F27D855C-AA50-2A47-6280-E420F19A0164}"/>
              </a:ext>
            </a:extLst>
          </p:cNvPr>
          <p:cNvSpPr/>
          <p:nvPr/>
        </p:nvSpPr>
        <p:spPr>
          <a:xfrm>
            <a:off x="280612" y="194295"/>
            <a:ext cx="7287572" cy="1554272"/>
          </a:xfrm>
          <a:custGeom>
            <a:avLst/>
            <a:gdLst>
              <a:gd name="connsiteX0" fmla="*/ 0 w 7287572"/>
              <a:gd name="connsiteY0" fmla="*/ 0 h 1554272"/>
              <a:gd name="connsiteX1" fmla="*/ 487707 w 7287572"/>
              <a:gd name="connsiteY1" fmla="*/ 0 h 1554272"/>
              <a:gd name="connsiteX2" fmla="*/ 829662 w 7287572"/>
              <a:gd name="connsiteY2" fmla="*/ 0 h 1554272"/>
              <a:gd name="connsiteX3" fmla="*/ 1535996 w 7287572"/>
              <a:gd name="connsiteY3" fmla="*/ 0 h 1554272"/>
              <a:gd name="connsiteX4" fmla="*/ 2023703 w 7287572"/>
              <a:gd name="connsiteY4" fmla="*/ 0 h 1554272"/>
              <a:gd name="connsiteX5" fmla="*/ 2511409 w 7287572"/>
              <a:gd name="connsiteY5" fmla="*/ 0 h 1554272"/>
              <a:gd name="connsiteX6" fmla="*/ 3217743 w 7287572"/>
              <a:gd name="connsiteY6" fmla="*/ 0 h 1554272"/>
              <a:gd name="connsiteX7" fmla="*/ 3632574 w 7287572"/>
              <a:gd name="connsiteY7" fmla="*/ 0 h 1554272"/>
              <a:gd name="connsiteX8" fmla="*/ 4338908 w 7287572"/>
              <a:gd name="connsiteY8" fmla="*/ 0 h 1554272"/>
              <a:gd name="connsiteX9" fmla="*/ 5045242 w 7287572"/>
              <a:gd name="connsiteY9" fmla="*/ 0 h 1554272"/>
              <a:gd name="connsiteX10" fmla="*/ 5605825 w 7287572"/>
              <a:gd name="connsiteY10" fmla="*/ 0 h 1554272"/>
              <a:gd name="connsiteX11" fmla="*/ 6312159 w 7287572"/>
              <a:gd name="connsiteY11" fmla="*/ 0 h 1554272"/>
              <a:gd name="connsiteX12" fmla="*/ 6799865 w 7287572"/>
              <a:gd name="connsiteY12" fmla="*/ 0 h 1554272"/>
              <a:gd name="connsiteX13" fmla="*/ 7287572 w 7287572"/>
              <a:gd name="connsiteY13" fmla="*/ 0 h 1554272"/>
              <a:gd name="connsiteX14" fmla="*/ 7287572 w 7287572"/>
              <a:gd name="connsiteY14" fmla="*/ 533633 h 1554272"/>
              <a:gd name="connsiteX15" fmla="*/ 7287572 w 7287572"/>
              <a:gd name="connsiteY15" fmla="*/ 1051724 h 1554272"/>
              <a:gd name="connsiteX16" fmla="*/ 7287572 w 7287572"/>
              <a:gd name="connsiteY16" fmla="*/ 1554272 h 1554272"/>
              <a:gd name="connsiteX17" fmla="*/ 6654114 w 7287572"/>
              <a:gd name="connsiteY17" fmla="*/ 1554272 h 1554272"/>
              <a:gd name="connsiteX18" fmla="*/ 6093531 w 7287572"/>
              <a:gd name="connsiteY18" fmla="*/ 1554272 h 1554272"/>
              <a:gd name="connsiteX19" fmla="*/ 5751576 w 7287572"/>
              <a:gd name="connsiteY19" fmla="*/ 1554272 h 1554272"/>
              <a:gd name="connsiteX20" fmla="*/ 5336745 w 7287572"/>
              <a:gd name="connsiteY20" fmla="*/ 1554272 h 1554272"/>
              <a:gd name="connsiteX21" fmla="*/ 4630411 w 7287572"/>
              <a:gd name="connsiteY21" fmla="*/ 1554272 h 1554272"/>
              <a:gd name="connsiteX22" fmla="*/ 4069829 w 7287572"/>
              <a:gd name="connsiteY22" fmla="*/ 1554272 h 1554272"/>
              <a:gd name="connsiteX23" fmla="*/ 3654998 w 7287572"/>
              <a:gd name="connsiteY23" fmla="*/ 1554272 h 1554272"/>
              <a:gd name="connsiteX24" fmla="*/ 3094415 w 7287572"/>
              <a:gd name="connsiteY24" fmla="*/ 1554272 h 1554272"/>
              <a:gd name="connsiteX25" fmla="*/ 2752460 w 7287572"/>
              <a:gd name="connsiteY25" fmla="*/ 1554272 h 1554272"/>
              <a:gd name="connsiteX26" fmla="*/ 2410505 w 7287572"/>
              <a:gd name="connsiteY26" fmla="*/ 1554272 h 1554272"/>
              <a:gd name="connsiteX27" fmla="*/ 1849922 w 7287572"/>
              <a:gd name="connsiteY27" fmla="*/ 1554272 h 1554272"/>
              <a:gd name="connsiteX28" fmla="*/ 1435091 w 7287572"/>
              <a:gd name="connsiteY28" fmla="*/ 1554272 h 1554272"/>
              <a:gd name="connsiteX29" fmla="*/ 801633 w 7287572"/>
              <a:gd name="connsiteY29" fmla="*/ 1554272 h 1554272"/>
              <a:gd name="connsiteX30" fmla="*/ 0 w 7287572"/>
              <a:gd name="connsiteY30" fmla="*/ 1554272 h 1554272"/>
              <a:gd name="connsiteX31" fmla="*/ 0 w 7287572"/>
              <a:gd name="connsiteY31" fmla="*/ 1020639 h 1554272"/>
              <a:gd name="connsiteX32" fmla="*/ 0 w 7287572"/>
              <a:gd name="connsiteY32" fmla="*/ 487005 h 1554272"/>
              <a:gd name="connsiteX33" fmla="*/ 0 w 7287572"/>
              <a:gd name="connsiteY33" fmla="*/ 0 h 1554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287572" h="1554272" extrusionOk="0">
                <a:moveTo>
                  <a:pt x="0" y="0"/>
                </a:moveTo>
                <a:cubicBezTo>
                  <a:pt x="234383" y="-53520"/>
                  <a:pt x="366980" y="13598"/>
                  <a:pt x="487707" y="0"/>
                </a:cubicBezTo>
                <a:cubicBezTo>
                  <a:pt x="608434" y="-13598"/>
                  <a:pt x="689640" y="35712"/>
                  <a:pt x="829662" y="0"/>
                </a:cubicBezTo>
                <a:cubicBezTo>
                  <a:pt x="969684" y="-35712"/>
                  <a:pt x="1335861" y="64937"/>
                  <a:pt x="1535996" y="0"/>
                </a:cubicBezTo>
                <a:cubicBezTo>
                  <a:pt x="1736131" y="-64937"/>
                  <a:pt x="1838713" y="38292"/>
                  <a:pt x="2023703" y="0"/>
                </a:cubicBezTo>
                <a:cubicBezTo>
                  <a:pt x="2208693" y="-38292"/>
                  <a:pt x="2381732" y="42097"/>
                  <a:pt x="2511409" y="0"/>
                </a:cubicBezTo>
                <a:cubicBezTo>
                  <a:pt x="2641086" y="-42097"/>
                  <a:pt x="2960315" y="26788"/>
                  <a:pt x="3217743" y="0"/>
                </a:cubicBezTo>
                <a:cubicBezTo>
                  <a:pt x="3475171" y="-26788"/>
                  <a:pt x="3437189" y="36418"/>
                  <a:pt x="3632574" y="0"/>
                </a:cubicBezTo>
                <a:cubicBezTo>
                  <a:pt x="3827959" y="-36418"/>
                  <a:pt x="4182760" y="68556"/>
                  <a:pt x="4338908" y="0"/>
                </a:cubicBezTo>
                <a:cubicBezTo>
                  <a:pt x="4495056" y="-68556"/>
                  <a:pt x="4754970" y="43556"/>
                  <a:pt x="5045242" y="0"/>
                </a:cubicBezTo>
                <a:cubicBezTo>
                  <a:pt x="5335514" y="-43556"/>
                  <a:pt x="5332044" y="25760"/>
                  <a:pt x="5605825" y="0"/>
                </a:cubicBezTo>
                <a:cubicBezTo>
                  <a:pt x="5879606" y="-25760"/>
                  <a:pt x="6084251" y="12361"/>
                  <a:pt x="6312159" y="0"/>
                </a:cubicBezTo>
                <a:cubicBezTo>
                  <a:pt x="6540067" y="-12361"/>
                  <a:pt x="6687187" y="29376"/>
                  <a:pt x="6799865" y="0"/>
                </a:cubicBezTo>
                <a:cubicBezTo>
                  <a:pt x="6912543" y="-29376"/>
                  <a:pt x="7118486" y="45080"/>
                  <a:pt x="7287572" y="0"/>
                </a:cubicBezTo>
                <a:cubicBezTo>
                  <a:pt x="7327630" y="209013"/>
                  <a:pt x="7237266" y="422832"/>
                  <a:pt x="7287572" y="533633"/>
                </a:cubicBezTo>
                <a:cubicBezTo>
                  <a:pt x="7337878" y="644434"/>
                  <a:pt x="7254130" y="829241"/>
                  <a:pt x="7287572" y="1051724"/>
                </a:cubicBezTo>
                <a:cubicBezTo>
                  <a:pt x="7321014" y="1274207"/>
                  <a:pt x="7253257" y="1447494"/>
                  <a:pt x="7287572" y="1554272"/>
                </a:cubicBezTo>
                <a:cubicBezTo>
                  <a:pt x="7133124" y="1559141"/>
                  <a:pt x="6871828" y="1526764"/>
                  <a:pt x="6654114" y="1554272"/>
                </a:cubicBezTo>
                <a:cubicBezTo>
                  <a:pt x="6436400" y="1581780"/>
                  <a:pt x="6252953" y="1495613"/>
                  <a:pt x="6093531" y="1554272"/>
                </a:cubicBezTo>
                <a:cubicBezTo>
                  <a:pt x="5934109" y="1612931"/>
                  <a:pt x="5875235" y="1538307"/>
                  <a:pt x="5751576" y="1554272"/>
                </a:cubicBezTo>
                <a:cubicBezTo>
                  <a:pt x="5627917" y="1570237"/>
                  <a:pt x="5422927" y="1547974"/>
                  <a:pt x="5336745" y="1554272"/>
                </a:cubicBezTo>
                <a:cubicBezTo>
                  <a:pt x="5250563" y="1560570"/>
                  <a:pt x="4811936" y="1530082"/>
                  <a:pt x="4630411" y="1554272"/>
                </a:cubicBezTo>
                <a:cubicBezTo>
                  <a:pt x="4448886" y="1578462"/>
                  <a:pt x="4217088" y="1492759"/>
                  <a:pt x="4069829" y="1554272"/>
                </a:cubicBezTo>
                <a:cubicBezTo>
                  <a:pt x="3922570" y="1615785"/>
                  <a:pt x="3852438" y="1530012"/>
                  <a:pt x="3654998" y="1554272"/>
                </a:cubicBezTo>
                <a:cubicBezTo>
                  <a:pt x="3457558" y="1578532"/>
                  <a:pt x="3265933" y="1489084"/>
                  <a:pt x="3094415" y="1554272"/>
                </a:cubicBezTo>
                <a:cubicBezTo>
                  <a:pt x="2922897" y="1619460"/>
                  <a:pt x="2838616" y="1514646"/>
                  <a:pt x="2752460" y="1554272"/>
                </a:cubicBezTo>
                <a:cubicBezTo>
                  <a:pt x="2666305" y="1593898"/>
                  <a:pt x="2552906" y="1533728"/>
                  <a:pt x="2410505" y="1554272"/>
                </a:cubicBezTo>
                <a:cubicBezTo>
                  <a:pt x="2268104" y="1574816"/>
                  <a:pt x="2067711" y="1492227"/>
                  <a:pt x="1849922" y="1554272"/>
                </a:cubicBezTo>
                <a:cubicBezTo>
                  <a:pt x="1632133" y="1616317"/>
                  <a:pt x="1586802" y="1529029"/>
                  <a:pt x="1435091" y="1554272"/>
                </a:cubicBezTo>
                <a:cubicBezTo>
                  <a:pt x="1283380" y="1579515"/>
                  <a:pt x="1070372" y="1499339"/>
                  <a:pt x="801633" y="1554272"/>
                </a:cubicBezTo>
                <a:cubicBezTo>
                  <a:pt x="532894" y="1609205"/>
                  <a:pt x="294601" y="1522705"/>
                  <a:pt x="0" y="1554272"/>
                </a:cubicBezTo>
                <a:cubicBezTo>
                  <a:pt x="-15099" y="1366089"/>
                  <a:pt x="10456" y="1213621"/>
                  <a:pt x="0" y="1020639"/>
                </a:cubicBezTo>
                <a:cubicBezTo>
                  <a:pt x="-10456" y="827657"/>
                  <a:pt x="14736" y="667330"/>
                  <a:pt x="0" y="487005"/>
                </a:cubicBezTo>
                <a:cubicBezTo>
                  <a:pt x="-14736" y="306680"/>
                  <a:pt x="28848" y="187622"/>
                  <a:pt x="0" y="0"/>
                </a:cubicBezTo>
                <a:close/>
              </a:path>
            </a:pathLst>
          </a:custGeom>
          <a:noFill/>
          <a:ln w="244475">
            <a:solidFill>
              <a:srgbClr val="002060">
                <a:alpha val="92000"/>
              </a:srgbClr>
            </a:solidFill>
            <a:extLst>
              <a:ext uri="{C807C97D-BFC1-408E-A445-0C87EB9F89A2}">
                <ask:lineSketchStyleProps xmlns:ask="http://schemas.microsoft.com/office/drawing/2018/sketchyshapes" sd="1219033472">
                  <a:prstGeom prst="rect">
                    <a:avLst/>
                  </a:prstGeom>
                  <ask:type>
                    <ask:lineSketchScribble/>
                  </ask:type>
                </ask:lineSketchStyleProps>
              </a:ext>
            </a:extLst>
          </a:ln>
          <a:effectLst>
            <a:glow rad="508000">
              <a:srgbClr val="002060">
                <a:alpha val="40000"/>
              </a:srgbClr>
            </a:glow>
          </a:effectLst>
        </p:spPr>
        <p:txBody>
          <a:bodyPr wrap="none" lIns="91440" tIns="45720" rIns="91440" bIns="45720">
            <a:spAutoFit/>
          </a:bodyPr>
          <a:lstStyle/>
          <a:p>
            <a:pPr algn="ctr"/>
            <a:r>
              <a:rPr lang="en-US" sz="9500" b="1" kern="1200"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rPr>
              <a:t>Introduction</a:t>
            </a:r>
            <a:endParaRPr lang="en-GB" sz="95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E0722D67-17DE-282A-BE17-220721CD70F1}"/>
              </a:ext>
            </a:extLst>
          </p:cNvPr>
          <p:cNvSpPr txBox="1"/>
          <p:nvPr/>
        </p:nvSpPr>
        <p:spPr>
          <a:xfrm>
            <a:off x="10761255" y="1548501"/>
            <a:ext cx="599606" cy="400110"/>
          </a:xfrm>
          <a:prstGeom prst="rect">
            <a:avLst/>
          </a:prstGeom>
          <a:noFill/>
        </p:spPr>
        <p:txBody>
          <a:bodyPr wrap="square" rtlCol="0">
            <a:spAutoFit/>
          </a:bodyPr>
          <a:lstStyle/>
          <a:p>
            <a:r>
              <a:rPr lang="en-GB" sz="2000" b="1" dirty="0">
                <a:solidFill>
                  <a:srgbClr val="FF0000"/>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1085819389"/>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CCBA03-3744-48C0-4188-851D22642894}"/>
              </a:ext>
            </a:extLst>
          </p:cNvPr>
          <p:cNvSpPr>
            <a:spLocks noGrp="1"/>
          </p:cNvSpPr>
          <p:nvPr>
            <p:ph type="subTitle" idx="1"/>
          </p:nvPr>
        </p:nvSpPr>
        <p:spPr>
          <a:xfrm>
            <a:off x="959371" y="1405328"/>
            <a:ext cx="9663659" cy="1828800"/>
          </a:xfrm>
        </p:spPr>
        <p:txBody>
          <a:bodyPr/>
          <a:lstStyle/>
          <a:p>
            <a:pPr>
              <a:lnSpc>
                <a:spcPct val="150000"/>
              </a:lnSpc>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pic>
        <p:nvPicPr>
          <p:cNvPr id="3076" name="Picture 4" descr="The Role Of Leadership Communication In Healthcare Workplace Culture">
            <a:extLst>
              <a:ext uri="{FF2B5EF4-FFF2-40B4-BE49-F238E27FC236}">
                <a16:creationId xmlns:a16="http://schemas.microsoft.com/office/drawing/2014/main" id="{6B7504E6-96F4-6E17-D9A9-347118CE2B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9" y="0"/>
            <a:ext cx="12200099"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080" name="TextBox 6">
            <a:extLst>
              <a:ext uri="{FF2B5EF4-FFF2-40B4-BE49-F238E27FC236}">
                <a16:creationId xmlns:a16="http://schemas.microsoft.com/office/drawing/2014/main" id="{504A8B1B-D30D-7F44-3158-3E7258FA7241}"/>
              </a:ext>
            </a:extLst>
          </p:cNvPr>
          <p:cNvGraphicFramePr/>
          <p:nvPr>
            <p:extLst>
              <p:ext uri="{D42A27DB-BD31-4B8C-83A1-F6EECF244321}">
                <p14:modId xmlns:p14="http://schemas.microsoft.com/office/powerpoint/2010/main" val="1823898520"/>
              </p:ext>
            </p:extLst>
          </p:nvPr>
        </p:nvGraphicFramePr>
        <p:xfrm>
          <a:off x="-8099" y="2718505"/>
          <a:ext cx="12034974" cy="41394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72999342-F06A-271B-854A-269A9B72C655}"/>
              </a:ext>
            </a:extLst>
          </p:cNvPr>
          <p:cNvSpPr txBox="1"/>
          <p:nvPr/>
        </p:nvSpPr>
        <p:spPr>
          <a:xfrm>
            <a:off x="11739797" y="104931"/>
            <a:ext cx="904406" cy="430887"/>
          </a:xfrm>
          <a:prstGeom prst="rect">
            <a:avLst/>
          </a:prstGeom>
          <a:noFill/>
        </p:spPr>
        <p:txBody>
          <a:bodyPr wrap="square" rtlCol="0">
            <a:spAutoFit/>
          </a:bodyPr>
          <a:lstStyle/>
          <a:p>
            <a:r>
              <a:rPr lang="en-GB" sz="2200" b="1" dirty="0">
                <a:solidFill>
                  <a:srgbClr val="FF0000"/>
                </a:solidFill>
              </a:rPr>
              <a:t>3</a:t>
            </a:r>
            <a:r>
              <a:rPr lang="en-GB" b="1" dirty="0">
                <a:solidFill>
                  <a:srgbClr val="FF0000"/>
                </a:solidFill>
              </a:rPr>
              <a:t>.</a:t>
            </a:r>
          </a:p>
        </p:txBody>
      </p:sp>
      <p:sp>
        <p:nvSpPr>
          <p:cNvPr id="6" name="Rectangle 5">
            <a:extLst>
              <a:ext uri="{FF2B5EF4-FFF2-40B4-BE49-F238E27FC236}">
                <a16:creationId xmlns:a16="http://schemas.microsoft.com/office/drawing/2014/main" id="{E58104D5-0EF9-5AD6-7585-486DDBD6247D}"/>
              </a:ext>
            </a:extLst>
          </p:cNvPr>
          <p:cNvSpPr/>
          <p:nvPr/>
        </p:nvSpPr>
        <p:spPr>
          <a:xfrm>
            <a:off x="0" y="216976"/>
            <a:ext cx="12192000" cy="1126797"/>
          </a:xfrm>
          <a:prstGeom prst="rect">
            <a:avLst/>
          </a:prstGeom>
          <a:noFill/>
        </p:spPr>
        <p:txBody>
          <a:bodyPr wrap="square" lIns="91440" tIns="45720" rIns="91440" bIns="45720">
            <a:spAutoFit/>
          </a:bodyPr>
          <a:lstStyle/>
          <a:p>
            <a:pPr algn="ctr"/>
            <a:r>
              <a:rPr lang="en-US" sz="6600" b="1" cap="none" spc="0" dirty="0">
                <a:ln w="6600">
                  <a:solidFill>
                    <a:schemeClr val="accent2"/>
                  </a:solidFill>
                  <a:prstDash val="solid"/>
                </a:ln>
                <a:solidFill>
                  <a:srgbClr val="FFFFFF"/>
                </a:solidFill>
                <a:effectLst>
                  <a:glow rad="622300">
                    <a:schemeClr val="accent1">
                      <a:alpha val="4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Importance of communication</a:t>
            </a:r>
          </a:p>
        </p:txBody>
      </p:sp>
    </p:spTree>
    <p:extLst>
      <p:ext uri="{BB962C8B-B14F-4D97-AF65-F5344CB8AC3E}">
        <p14:creationId xmlns:p14="http://schemas.microsoft.com/office/powerpoint/2010/main" val="36363782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Health and Social Care | MOL">
            <a:extLst>
              <a:ext uri="{FF2B5EF4-FFF2-40B4-BE49-F238E27FC236}">
                <a16:creationId xmlns:a16="http://schemas.microsoft.com/office/drawing/2014/main" id="{A44AC889-4579-021D-A982-457D112DE1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594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7" name="Rectangle 410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09" name="Rectangle 410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C18DF153-416E-101B-C7A7-692F3555979B}"/>
              </a:ext>
            </a:extLst>
          </p:cNvPr>
          <p:cNvSpPr/>
          <p:nvPr/>
        </p:nvSpPr>
        <p:spPr>
          <a:xfrm>
            <a:off x="853067" y="-69178"/>
            <a:ext cx="11091828" cy="1554272"/>
          </a:xfrm>
          <a:prstGeom prst="rect">
            <a:avLst/>
          </a:prstGeom>
          <a:noFill/>
        </p:spPr>
        <p:txBody>
          <a:bodyPr wrap="square" lIns="91440" tIns="45720" rIns="91440" bIns="45720">
            <a:spAutoFit/>
          </a:bodyPr>
          <a:lstStyle/>
          <a:p>
            <a:pPr algn="ctr"/>
            <a:r>
              <a:rPr lang="en-US" sz="95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panose="020B0604020202020204" pitchFamily="34" charset="0"/>
                <a:ea typeface="+mj-ea"/>
                <a:cs typeface="Arial" panose="020B0604020202020204" pitchFamily="34" charset="0"/>
              </a:rPr>
              <a:t>Practical example</a:t>
            </a:r>
            <a:endParaRPr lang="en-GB" sz="95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8D50EAC-1038-2D1A-C59B-E5733C5F9BD4}"/>
              </a:ext>
            </a:extLst>
          </p:cNvPr>
          <p:cNvSpPr txBox="1"/>
          <p:nvPr/>
        </p:nvSpPr>
        <p:spPr>
          <a:xfrm>
            <a:off x="11542427" y="129049"/>
            <a:ext cx="734518" cy="369332"/>
          </a:xfrm>
          <a:prstGeom prst="rect">
            <a:avLst/>
          </a:prstGeom>
          <a:noFill/>
        </p:spPr>
        <p:txBody>
          <a:bodyPr wrap="square" rtlCol="0">
            <a:spAutoFit/>
          </a:bodyPr>
          <a:lstStyle/>
          <a:p>
            <a:r>
              <a:rPr lang="en-GB" b="1" dirty="0">
                <a:solidFill>
                  <a:srgbClr val="FF0000"/>
                </a:solidFill>
              </a:rPr>
              <a:t>4.</a:t>
            </a:r>
          </a:p>
        </p:txBody>
      </p:sp>
      <p:sp>
        <p:nvSpPr>
          <p:cNvPr id="6" name="TextBox 5">
            <a:extLst>
              <a:ext uri="{FF2B5EF4-FFF2-40B4-BE49-F238E27FC236}">
                <a16:creationId xmlns:a16="http://schemas.microsoft.com/office/drawing/2014/main" id="{8CA9E7CF-49D9-DEA4-5F33-4D5918B9417A}"/>
              </a:ext>
            </a:extLst>
          </p:cNvPr>
          <p:cNvSpPr txBox="1"/>
          <p:nvPr/>
        </p:nvSpPr>
        <p:spPr>
          <a:xfrm>
            <a:off x="247105" y="1397659"/>
            <a:ext cx="8423128" cy="4708981"/>
          </a:xfrm>
          <a:prstGeom prst="rect">
            <a:avLst/>
          </a:prstGeom>
          <a:noFill/>
        </p:spPr>
        <p:txBody>
          <a:bodyPr wrap="square" rtlCol="0">
            <a:spAutoFit/>
          </a:bodyPr>
          <a:lstStyle/>
          <a:p>
            <a:r>
              <a:rPr lang="en-GB" sz="2500" b="1" dirty="0">
                <a:latin typeface="Arial" panose="020B0604020202020204" pitchFamily="34" charset="0"/>
                <a:cs typeface="Arial" panose="020B0604020202020204" pitchFamily="34" charset="0"/>
              </a:rPr>
              <a:t>When working in a Health or Social Care setting, I use communication to interact directly with the patient, colleagues and other inter-professionals. For example, I ensure I listen and record information clearly and precisely.  I communicate with patients through verbal, written, signs, posts and body language. For example, I communicate with patients by asking what clothes they would like to wear and providing the patient with a lunch choice or an option between tea or coffee.  I also demonstrate communication by interacting with colleagues to hand over from the night shift.</a:t>
            </a:r>
          </a:p>
        </p:txBody>
      </p:sp>
    </p:spTree>
    <p:extLst>
      <p:ext uri="{BB962C8B-B14F-4D97-AF65-F5344CB8AC3E}">
        <p14:creationId xmlns:p14="http://schemas.microsoft.com/office/powerpoint/2010/main" val="15746527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6" name="Rectangle 5135">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 name="Subtitle 2">
            <a:extLst>
              <a:ext uri="{FF2B5EF4-FFF2-40B4-BE49-F238E27FC236}">
                <a16:creationId xmlns:a16="http://schemas.microsoft.com/office/drawing/2014/main" id="{A84E97B4-D2B5-B215-9602-2B49B90CEAD8}"/>
              </a:ext>
            </a:extLst>
          </p:cNvPr>
          <p:cNvSpPr>
            <a:spLocks noGrp="1"/>
          </p:cNvSpPr>
          <p:nvPr>
            <p:ph type="subTitle" idx="1"/>
          </p:nvPr>
        </p:nvSpPr>
        <p:spPr>
          <a:xfrm>
            <a:off x="-89063" y="1636769"/>
            <a:ext cx="7780700" cy="2212005"/>
          </a:xfrm>
        </p:spPr>
        <p:txBody>
          <a:bodyPr vert="horz" lIns="91440" tIns="45720" rIns="91440" bIns="45720" rtlCol="0" anchor="t">
            <a:noAutofit/>
          </a:bodyPr>
          <a:lstStyle/>
          <a:p>
            <a:r>
              <a:rPr lang="en-US" sz="1800" kern="1200" dirty="0">
                <a:solidFill>
                  <a:schemeClr val="tx1"/>
                </a:solidFill>
                <a:latin typeface="Arial" panose="020B0604020202020204" pitchFamily="34" charset="0"/>
                <a:cs typeface="Arial" panose="020B0604020202020204" pitchFamily="34" charset="0"/>
              </a:rPr>
              <a:t>According to (</a:t>
            </a:r>
            <a:r>
              <a:rPr lang="en-US" sz="1800" b="0" i="0" kern="1200" dirty="0">
                <a:solidFill>
                  <a:schemeClr val="tx1"/>
                </a:solidFill>
                <a:effectLst/>
                <a:latin typeface="Arial" panose="020B0604020202020204" pitchFamily="34" charset="0"/>
                <a:cs typeface="Arial" panose="020B0604020202020204" pitchFamily="34" charset="0"/>
              </a:rPr>
              <a:t>Du </a:t>
            </a:r>
            <a:r>
              <a:rPr lang="en-US" sz="1800" b="0" i="0" kern="1200" dirty="0" err="1">
                <a:solidFill>
                  <a:schemeClr val="tx1"/>
                </a:solidFill>
                <a:effectLst/>
                <a:latin typeface="Arial" panose="020B0604020202020204" pitchFamily="34" charset="0"/>
                <a:cs typeface="Arial" panose="020B0604020202020204" pitchFamily="34" charset="0"/>
              </a:rPr>
              <a:t>Pré</a:t>
            </a:r>
            <a:r>
              <a:rPr lang="en-US" sz="1800" b="0" i="0" kern="1200" dirty="0">
                <a:solidFill>
                  <a:schemeClr val="tx1"/>
                </a:solidFill>
                <a:effectLst/>
                <a:latin typeface="Arial" panose="020B0604020202020204" pitchFamily="34" charset="0"/>
                <a:cs typeface="Arial" panose="020B0604020202020204" pitchFamily="34" charset="0"/>
              </a:rPr>
              <a:t>, A. and Foster, E.,(2015). Transactional communication. </a:t>
            </a:r>
            <a:r>
              <a:rPr lang="en-US" sz="1800" b="0" i="1" kern="1200" dirty="0">
                <a:solidFill>
                  <a:schemeClr val="tx1"/>
                </a:solidFill>
                <a:effectLst/>
                <a:latin typeface="Arial" panose="020B0604020202020204" pitchFamily="34" charset="0"/>
                <a:cs typeface="Arial" panose="020B0604020202020204" pitchFamily="34" charset="0"/>
              </a:rPr>
              <a:t>Textbook of palliative care communication</a:t>
            </a:r>
            <a:r>
              <a:rPr lang="en-US" sz="1800" b="0" i="0" kern="1200" dirty="0">
                <a:solidFill>
                  <a:schemeClr val="tx1"/>
                </a:solidFill>
                <a:effectLst/>
                <a:latin typeface="Arial" panose="020B0604020202020204" pitchFamily="34" charset="0"/>
                <a:cs typeface="Arial" panose="020B0604020202020204" pitchFamily="34" charset="0"/>
              </a:rPr>
              <a:t>, p.14.), the transactional model in communication is a theory </a:t>
            </a:r>
            <a:r>
              <a:rPr lang="en-US" sz="1800" kern="1200" dirty="0">
                <a:solidFill>
                  <a:schemeClr val="tx1"/>
                </a:solidFill>
                <a:latin typeface="Arial" panose="020B0604020202020204" pitchFamily="34" charset="0"/>
                <a:cs typeface="Arial" panose="020B0604020202020204" pitchFamily="34" charset="0"/>
              </a:rPr>
              <a:t>between a sender and receiver which occurs when a sender transmits a message to the receiver by face-to-face interaction or through a channel such as a telephone, video call or digitally. According to the model, physical noise, such as other voices, music or the environment being too hot or cold, can interrupt and distort the message or how the message is understood.</a:t>
            </a:r>
          </a:p>
          <a:p>
            <a:r>
              <a:rPr lang="en-US" sz="1800" kern="1200" dirty="0">
                <a:solidFill>
                  <a:schemeClr val="tx1"/>
                </a:solidFill>
                <a:latin typeface="Arial" panose="020B0604020202020204" pitchFamily="34" charset="0"/>
                <a:cs typeface="Arial" panose="020B0604020202020204" pitchFamily="34" charset="0"/>
              </a:rPr>
              <a:t>According to (</a:t>
            </a:r>
            <a:r>
              <a:rPr lang="en-US" sz="1800" b="0" i="0" kern="1200" dirty="0">
                <a:solidFill>
                  <a:schemeClr val="tx1"/>
                </a:solidFill>
                <a:effectLst/>
                <a:latin typeface="Arial" panose="020B0604020202020204" pitchFamily="34" charset="0"/>
                <a:cs typeface="Arial" panose="020B0604020202020204" pitchFamily="34" charset="0"/>
              </a:rPr>
              <a:t>Fernando III, A.T. and </a:t>
            </a:r>
            <a:r>
              <a:rPr lang="en-US" sz="1800" b="0" i="0" kern="1200" dirty="0" err="1">
                <a:solidFill>
                  <a:schemeClr val="tx1"/>
                </a:solidFill>
                <a:effectLst/>
                <a:latin typeface="Arial" panose="020B0604020202020204" pitchFamily="34" charset="0"/>
                <a:cs typeface="Arial" panose="020B0604020202020204" pitchFamily="34" charset="0"/>
              </a:rPr>
              <a:t>Consedine</a:t>
            </a:r>
            <a:r>
              <a:rPr lang="en-US" sz="1800" b="0" i="0" kern="1200" dirty="0">
                <a:solidFill>
                  <a:schemeClr val="tx1"/>
                </a:solidFill>
                <a:effectLst/>
                <a:latin typeface="Arial" panose="020B0604020202020204" pitchFamily="34" charset="0"/>
                <a:cs typeface="Arial" panose="020B0604020202020204" pitchFamily="34" charset="0"/>
              </a:rPr>
              <a:t>, N.S., (2014). Beyond compassion fatigue: the transactional model of physician compassion. </a:t>
            </a:r>
            <a:r>
              <a:rPr lang="en-US" sz="1800" b="0" i="1" kern="1200" dirty="0">
                <a:solidFill>
                  <a:schemeClr val="tx1"/>
                </a:solidFill>
                <a:effectLst/>
                <a:latin typeface="Arial" panose="020B0604020202020204" pitchFamily="34" charset="0"/>
                <a:cs typeface="Arial" panose="020B0604020202020204" pitchFamily="34" charset="0"/>
              </a:rPr>
              <a:t>Journal of pain and symptom management</a:t>
            </a:r>
            <a:r>
              <a:rPr lang="en-US" sz="1800" b="0" i="0" kern="1200" dirty="0">
                <a:solidFill>
                  <a:schemeClr val="tx1"/>
                </a:solidFill>
                <a:effectLst/>
                <a:latin typeface="Arial" panose="020B0604020202020204" pitchFamily="34" charset="0"/>
                <a:cs typeface="Arial" panose="020B0604020202020204" pitchFamily="34" charset="0"/>
              </a:rPr>
              <a:t>, </a:t>
            </a:r>
            <a:r>
              <a:rPr lang="en-US" sz="1800" b="0" i="1" kern="1200" dirty="0">
                <a:solidFill>
                  <a:schemeClr val="tx1"/>
                </a:solidFill>
                <a:effectLst/>
                <a:latin typeface="Arial" panose="020B0604020202020204" pitchFamily="34" charset="0"/>
                <a:cs typeface="Arial" panose="020B0604020202020204" pitchFamily="34" charset="0"/>
              </a:rPr>
              <a:t>48</a:t>
            </a:r>
            <a:r>
              <a:rPr lang="en-US" sz="1800" b="0" i="0" kern="1200" dirty="0">
                <a:solidFill>
                  <a:schemeClr val="tx1"/>
                </a:solidFill>
                <a:effectLst/>
                <a:latin typeface="Arial" panose="020B0604020202020204" pitchFamily="34" charset="0"/>
                <a:cs typeface="Arial" panose="020B0604020202020204" pitchFamily="34" charset="0"/>
              </a:rPr>
              <a:t>(2), pp.289-298.)</a:t>
            </a:r>
            <a:r>
              <a:rPr lang="en-US" sz="1800" kern="1200" dirty="0">
                <a:solidFill>
                  <a:schemeClr val="tx1"/>
                </a:solidFill>
                <a:latin typeface="Arial" panose="020B0604020202020204" pitchFamily="34" charset="0"/>
                <a:cs typeface="Arial" panose="020B0604020202020204" pitchFamily="34" charset="0"/>
              </a:rPr>
              <a:t>, once the receiver receives the message and decodes and encodes a new message. The initial receiver becomes the Sender Encoder, and the initial sender becomes the Receiver Encoder. However, the transactional model can be non-verbal through facial and body language, for example, a confused facial expression. </a:t>
            </a:r>
          </a:p>
        </p:txBody>
      </p:sp>
      <p:sp>
        <p:nvSpPr>
          <p:cNvPr id="5138" name="Freeform: Shape 5137">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5140" name="Freeform: Shape 5139">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124" name="Picture 4" descr="Premium Vector | Healthy and disabled people. man woman on wheelchair with  friends. friendship, social adaptation and communication diverse persons.  isolated group of adults characters vector illustration">
            <a:extLst>
              <a:ext uri="{FF2B5EF4-FFF2-40B4-BE49-F238E27FC236}">
                <a16:creationId xmlns:a16="http://schemas.microsoft.com/office/drawing/2014/main" id="{2EDC1F57-9ED2-5B22-D41E-900CCCE3941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91637" y="1867114"/>
            <a:ext cx="4442307" cy="2785331"/>
          </a:xfrm>
          <a:custGeom>
            <a:avLst/>
            <a:gdLst/>
            <a:ahLst/>
            <a:cxnLst/>
            <a:rect l="l" t="t" r="r" b="b"/>
            <a:pathLst>
              <a:path w="4579832" h="5347063">
                <a:moveTo>
                  <a:pt x="106985" y="0"/>
                </a:moveTo>
                <a:lnTo>
                  <a:pt x="4472847" y="0"/>
                </a:lnTo>
                <a:cubicBezTo>
                  <a:pt x="4531933" y="0"/>
                  <a:pt x="4579832" y="47899"/>
                  <a:pt x="4579832" y="106985"/>
                </a:cubicBezTo>
                <a:lnTo>
                  <a:pt x="4579832" y="5240078"/>
                </a:lnTo>
                <a:cubicBezTo>
                  <a:pt x="4579832" y="5299164"/>
                  <a:pt x="4531933" y="5347063"/>
                  <a:pt x="4472847" y="5347063"/>
                </a:cubicBezTo>
                <a:lnTo>
                  <a:pt x="106985" y="5347063"/>
                </a:lnTo>
                <a:cubicBezTo>
                  <a:pt x="47899" y="5347063"/>
                  <a:pt x="0" y="5299164"/>
                  <a:pt x="0" y="5240078"/>
                </a:cubicBezTo>
                <a:lnTo>
                  <a:pt x="0" y="106985"/>
                </a:lnTo>
                <a:cubicBezTo>
                  <a:pt x="0" y="47899"/>
                  <a:pt x="47899" y="0"/>
                  <a:pt x="106985" y="0"/>
                </a:cubicBezTo>
                <a:close/>
              </a:path>
            </a:pathLst>
          </a:custGeom>
          <a:noFill/>
          <a:extLst>
            <a:ext uri="{909E8E84-426E-40DD-AFC4-6F175D3DCCD1}">
              <a14:hiddenFill xmlns:a14="http://schemas.microsoft.com/office/drawing/2010/main">
                <a:solidFill>
                  <a:srgbClr val="FFFFFF"/>
                </a:solidFill>
              </a14:hiddenFill>
            </a:ext>
          </a:extLst>
        </p:spPr>
      </p:pic>
      <p:sp>
        <p:nvSpPr>
          <p:cNvPr id="5142" name="Freeform: Shape 5141">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44" name="Freeform: Shape 5143">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440"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5146" name="Freeform: Shape 5145">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7511"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48" name="Freeform: Shape 5147">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50"/>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6" name="TextBox 5">
            <a:extLst>
              <a:ext uri="{FF2B5EF4-FFF2-40B4-BE49-F238E27FC236}">
                <a16:creationId xmlns:a16="http://schemas.microsoft.com/office/drawing/2014/main" id="{06071A22-ACE2-95CF-BB9A-1FE48BA76777}"/>
              </a:ext>
            </a:extLst>
          </p:cNvPr>
          <p:cNvSpPr txBox="1"/>
          <p:nvPr/>
        </p:nvSpPr>
        <p:spPr>
          <a:xfrm>
            <a:off x="10919740" y="2172238"/>
            <a:ext cx="689548" cy="369332"/>
          </a:xfrm>
          <a:prstGeom prst="rect">
            <a:avLst/>
          </a:prstGeom>
          <a:noFill/>
        </p:spPr>
        <p:txBody>
          <a:bodyPr wrap="square" rtlCol="0">
            <a:spAutoFit/>
          </a:bodyPr>
          <a:lstStyle/>
          <a:p>
            <a:pPr>
              <a:spcAft>
                <a:spcPts val="600"/>
              </a:spcAft>
            </a:pPr>
            <a:r>
              <a:rPr lang="en-GB" b="1" dirty="0">
                <a:solidFill>
                  <a:srgbClr val="FF0000"/>
                </a:solidFill>
              </a:rPr>
              <a:t>5.</a:t>
            </a:r>
          </a:p>
        </p:txBody>
      </p:sp>
      <p:sp>
        <p:nvSpPr>
          <p:cNvPr id="7" name="Rectangle 6">
            <a:extLst>
              <a:ext uri="{FF2B5EF4-FFF2-40B4-BE49-F238E27FC236}">
                <a16:creationId xmlns:a16="http://schemas.microsoft.com/office/drawing/2014/main" id="{3A6B3ED2-E448-5753-225C-1CDD4F1335C0}"/>
              </a:ext>
            </a:extLst>
          </p:cNvPr>
          <p:cNvSpPr/>
          <p:nvPr/>
        </p:nvSpPr>
        <p:spPr>
          <a:xfrm>
            <a:off x="0" y="24517"/>
            <a:ext cx="12303497" cy="1554272"/>
          </a:xfrm>
          <a:prstGeom prst="rect">
            <a:avLst/>
          </a:prstGeom>
          <a:noFill/>
        </p:spPr>
        <p:txBody>
          <a:bodyPr wrap="none" lIns="91440" tIns="45720" rIns="91440" bIns="45720">
            <a:spAutoFit/>
          </a:bodyPr>
          <a:lstStyle/>
          <a:p>
            <a:pPr algn="ctr"/>
            <a:r>
              <a:rPr lang="en-US" sz="9500" b="1" kern="1200" cap="none" spc="0" dirty="0">
                <a:ln w="12700">
                  <a:solidFill>
                    <a:schemeClr val="tx2">
                      <a:lumMod val="75000"/>
                    </a:schemeClr>
                  </a:solidFill>
                  <a:prstDash val="solid"/>
                </a:ln>
                <a:pattFill prst="solidDmnd">
                  <a:fgClr>
                    <a:schemeClr val="tx2"/>
                  </a:fgClr>
                  <a:bgClr>
                    <a:schemeClr val="tx2">
                      <a:lumMod val="20000"/>
                      <a:lumOff val="80000"/>
                    </a:schemeClr>
                  </a:bgClr>
                </a:pattFill>
                <a:effectLst>
                  <a:glow rad="393700">
                    <a:srgbClr val="FF0000">
                      <a:alpha val="38000"/>
                    </a:srgbClr>
                  </a:glow>
                  <a:outerShdw blurRad="50800" dist="38100" dir="10800000" algn="r" rotWithShape="0">
                    <a:prstClr val="black">
                      <a:alpha val="27000"/>
                    </a:prstClr>
                  </a:outerShdw>
                </a:effectLst>
                <a:latin typeface="Arial" panose="020B0604020202020204" pitchFamily="34" charset="0"/>
                <a:ea typeface="+mj-ea"/>
                <a:cs typeface="Arial" panose="020B0604020202020204" pitchFamily="34" charset="0"/>
              </a:rPr>
              <a:t>Transactional model </a:t>
            </a:r>
            <a:endParaRPr lang="en-GB" sz="9500" b="1" cap="none" spc="0" dirty="0">
              <a:ln w="12700">
                <a:solidFill>
                  <a:schemeClr val="tx2">
                    <a:lumMod val="75000"/>
                  </a:schemeClr>
                </a:solidFill>
                <a:prstDash val="solid"/>
              </a:ln>
              <a:pattFill prst="solidDmnd">
                <a:fgClr>
                  <a:schemeClr val="tx2"/>
                </a:fgClr>
                <a:bgClr>
                  <a:schemeClr val="tx2">
                    <a:lumMod val="20000"/>
                    <a:lumOff val="80000"/>
                  </a:schemeClr>
                </a:bgClr>
              </a:pattFill>
              <a:effectLst>
                <a:glow rad="393700">
                  <a:srgbClr val="FF0000">
                    <a:alpha val="38000"/>
                  </a:srgbClr>
                </a:glow>
                <a:outerShdw blurRad="50800" dist="38100" dir="10800000" algn="r" rotWithShape="0">
                  <a:prstClr val="black">
                    <a:alpha val="27000"/>
                  </a:prst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37891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83" name="Rectangle 6182">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5" name="Rectangle 6184">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87" name="Group 6186">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6188" name="Oval 6187">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9" name="Oval 6188">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90" name="Oval 6189">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91" name="Oval 6190">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92" name="Oval 6191">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93" name="Oval 6192">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5">
            <a:extLst>
              <a:ext uri="{FF2B5EF4-FFF2-40B4-BE49-F238E27FC236}">
                <a16:creationId xmlns:a16="http://schemas.microsoft.com/office/drawing/2014/main" id="{04BDB4B9-A27C-0692-6261-493F346C0046}"/>
              </a:ext>
            </a:extLst>
          </p:cNvPr>
          <p:cNvSpPr/>
          <p:nvPr/>
        </p:nvSpPr>
        <p:spPr>
          <a:xfrm>
            <a:off x="-153300" y="580438"/>
            <a:ext cx="8372133" cy="946215"/>
          </a:xfrm>
          <a:prstGeom prst="rect">
            <a:avLst/>
          </a:prstGeom>
          <a:noFill/>
        </p:spPr>
        <p:txBody>
          <a:bodyPr vert="horz" lIns="91440" tIns="45720" rIns="91440" bIns="45720" rtlCol="0" anchor="b">
            <a:noAutofit/>
          </a:bodyPr>
          <a:lstStyle/>
          <a:p>
            <a:pPr>
              <a:lnSpc>
                <a:spcPct val="90000"/>
              </a:lnSpc>
              <a:spcBef>
                <a:spcPct val="0"/>
              </a:spcBef>
              <a:spcAft>
                <a:spcPts val="600"/>
              </a:spcAft>
            </a:pPr>
            <a:r>
              <a:rPr lang="en-US" sz="9500" b="1" cap="none" spc="0" dirty="0">
                <a:ln w="12700">
                  <a:solidFill>
                    <a:schemeClr val="accent1"/>
                  </a:solidFill>
                  <a:prstDash val="solid"/>
                </a:ln>
                <a:solidFill>
                  <a:schemeClr val="bg1"/>
                </a:solidFill>
                <a:effectLst>
                  <a:outerShdw dist="38100" dir="2640000" algn="bl" rotWithShape="0">
                    <a:schemeClr val="accent1"/>
                  </a:outerShdw>
                </a:effectLst>
                <a:latin typeface="Arial" panose="020B0604020202020204" pitchFamily="34" charset="0"/>
                <a:ea typeface="+mj-ea"/>
                <a:cs typeface="Arial" panose="020B0604020202020204" pitchFamily="34" charset="0"/>
              </a:rPr>
              <a:t>Conclusion</a:t>
            </a:r>
          </a:p>
        </p:txBody>
      </p:sp>
      <p:sp>
        <p:nvSpPr>
          <p:cNvPr id="6195" name="Rectangle 6194">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97" name="Group 6196">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6198" name="Straight Connector 6197">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99" name="Straight Connector 6198">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00" name="Straight Connector 6199">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01" name="Straight Connector 6200">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6203" name="Rectangle 6202">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05" name="Group 6204">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6206" name="Straight Connector 6205">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07" name="Straight Connector 6206">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08" name="Straight Connector 6207">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09" name="Straight Connector 6208">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a:extLst>
              <a:ext uri="{FF2B5EF4-FFF2-40B4-BE49-F238E27FC236}">
                <a16:creationId xmlns:a16="http://schemas.microsoft.com/office/drawing/2014/main" id="{23A35235-E2D9-3009-15CB-A7331F956C34}"/>
              </a:ext>
            </a:extLst>
          </p:cNvPr>
          <p:cNvSpPr>
            <a:spLocks noGrp="1"/>
          </p:cNvSpPr>
          <p:nvPr>
            <p:ph type="subTitle" idx="1"/>
          </p:nvPr>
        </p:nvSpPr>
        <p:spPr>
          <a:xfrm>
            <a:off x="198402" y="1638215"/>
            <a:ext cx="6095996" cy="2935372"/>
          </a:xfrm>
          <a:noFill/>
        </p:spPr>
        <p:txBody>
          <a:bodyPr vert="horz" lIns="91440" tIns="45720" rIns="91440" bIns="45720" rtlCol="0" anchor="t">
            <a:noAutofit/>
          </a:bodyPr>
          <a:lstStyle/>
          <a:p>
            <a:pPr algn="l"/>
            <a:r>
              <a:rPr lang="en-US" sz="1900" dirty="0">
                <a:solidFill>
                  <a:schemeClr val="bg1"/>
                </a:solidFill>
                <a:latin typeface="Arial" panose="020B0604020202020204" pitchFamily="34" charset="0"/>
                <a:cs typeface="Arial" panose="020B0604020202020204" pitchFamily="34" charset="0"/>
              </a:rPr>
              <a:t>Communication is crucial for individuals working within a health or social care setting. Good communication will ensure that patients receive appropriate care and support. Colleagues need to demonstrate good communication when working in health or social care because employees are required to communicate and document all interactions with the patient and are required to communicate either verbally, through body language, signs or posts, written or electronically with a large selection of individuals such as patients, friends, family, colleagues, inspectors and other members of the inter-professional team.</a:t>
            </a:r>
          </a:p>
          <a:p>
            <a:pPr algn="l"/>
            <a:r>
              <a:rPr lang="en-US" sz="1900" dirty="0">
                <a:solidFill>
                  <a:schemeClr val="bg1"/>
                </a:solidFill>
                <a:latin typeface="Arial" panose="020B0604020202020204" pitchFamily="34" charset="0"/>
                <a:cs typeface="Arial" panose="020B0604020202020204" pitchFamily="34" charset="0"/>
              </a:rPr>
              <a:t> The transactional model is a beneficial theory to apply when analysing the importance of communication because the model can be used through verbal and non-verbal communication. For example, through body language or channels, including electronic and digital. </a:t>
            </a:r>
          </a:p>
        </p:txBody>
      </p:sp>
      <p:pic>
        <p:nvPicPr>
          <p:cNvPr id="6148" name="Picture 4" descr="Medical Communication Stock Illustrations – 85,062 Medical Communication  Stock Illustrations, Vectors &amp; Clipart - Dreamstime">
            <a:extLst>
              <a:ext uri="{FF2B5EF4-FFF2-40B4-BE49-F238E27FC236}">
                <a16:creationId xmlns:a16="http://schemas.microsoft.com/office/drawing/2014/main" id="{0C7F867D-7DE9-B584-6398-0D72CE56A6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6499"/>
          <a:stretch/>
        </p:blipFill>
        <p:spPr bwMode="auto">
          <a:xfrm>
            <a:off x="6548310" y="970224"/>
            <a:ext cx="5500831" cy="5500831"/>
          </a:xfrm>
          <a:prstGeom prst="rect">
            <a:avLst/>
          </a:prstGeom>
          <a:noFill/>
          <a:extLst>
            <a:ext uri="{909E8E84-426E-40DD-AFC4-6F175D3DCCD1}">
              <a14:hiddenFill xmlns:a14="http://schemas.microsoft.com/office/drawing/2010/main">
                <a:solidFill>
                  <a:srgbClr val="FFFFFF"/>
                </a:solidFill>
              </a14:hiddenFill>
            </a:ext>
          </a:extLst>
        </p:spPr>
      </p:pic>
      <p:grpSp>
        <p:nvGrpSpPr>
          <p:cNvPr id="6211" name="Group 6210">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693312" y="1116028"/>
            <a:ext cx="304800" cy="429768"/>
            <a:chOff x="215328" y="-46937"/>
            <a:chExt cx="304800" cy="2773841"/>
          </a:xfrm>
        </p:grpSpPr>
        <p:cxnSp>
          <p:nvCxnSpPr>
            <p:cNvPr id="6212" name="Straight Connector 6211">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13" name="Straight Connector 6212">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14" name="Straight Connector 6213">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15" name="Straight Connector 6214">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7" name="TextBox 6">
            <a:extLst>
              <a:ext uri="{FF2B5EF4-FFF2-40B4-BE49-F238E27FC236}">
                <a16:creationId xmlns:a16="http://schemas.microsoft.com/office/drawing/2014/main" id="{4FD7A2EB-20D1-A7CA-5F27-1B704AF5EF26}"/>
              </a:ext>
            </a:extLst>
          </p:cNvPr>
          <p:cNvSpPr txBox="1"/>
          <p:nvPr/>
        </p:nvSpPr>
        <p:spPr>
          <a:xfrm>
            <a:off x="11539729" y="1096820"/>
            <a:ext cx="662712" cy="400110"/>
          </a:xfrm>
          <a:prstGeom prst="rect">
            <a:avLst/>
          </a:prstGeom>
          <a:noFill/>
        </p:spPr>
        <p:txBody>
          <a:bodyPr wrap="square" rtlCol="0">
            <a:spAutoFit/>
          </a:bodyPr>
          <a:lstStyle/>
          <a:p>
            <a:r>
              <a:rPr lang="en-GB" sz="2000" b="1" dirty="0">
                <a:solidFill>
                  <a:srgbClr val="FF0000"/>
                </a:solidFill>
              </a:rPr>
              <a:t>6.</a:t>
            </a:r>
          </a:p>
        </p:txBody>
      </p:sp>
    </p:spTree>
    <p:extLst>
      <p:ext uri="{BB962C8B-B14F-4D97-AF65-F5344CB8AC3E}">
        <p14:creationId xmlns:p14="http://schemas.microsoft.com/office/powerpoint/2010/main" val="1184206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Using Stories to Advance Population Health: What Does the Science Tell Us?  – IAPHS – Interdisciplinary Association for Population Health Science">
            <a:extLst>
              <a:ext uri="{FF2B5EF4-FFF2-40B4-BE49-F238E27FC236}">
                <a16:creationId xmlns:a16="http://schemas.microsoft.com/office/drawing/2014/main" id="{7852CBCD-8A9C-3A1D-3513-F9F42AEDD45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5" r="31959" b="9090"/>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77" name="Rectangle 717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A651DCFE-BF6B-AB09-FCFB-8050ED3CB1EE}"/>
              </a:ext>
            </a:extLst>
          </p:cNvPr>
          <p:cNvSpPr/>
          <p:nvPr/>
        </p:nvSpPr>
        <p:spPr>
          <a:xfrm>
            <a:off x="973455" y="234315"/>
            <a:ext cx="8128329" cy="1124712"/>
          </a:xfrm>
          <a:prstGeom prst="rect">
            <a:avLst/>
          </a:prstGeom>
        </p:spPr>
        <p:txBody>
          <a:bodyPr vert="horz" lIns="91440" tIns="45720" rIns="91440" bIns="45720" rtlCol="0" anchor="b">
            <a:normAutofit fontScale="25000" lnSpcReduction="20000"/>
          </a:bodyPr>
          <a:lstStyle/>
          <a:p>
            <a:pPr>
              <a:lnSpc>
                <a:spcPct val="90000"/>
              </a:lnSpc>
              <a:spcBef>
                <a:spcPct val="0"/>
              </a:spcBef>
              <a:spcAft>
                <a:spcPts val="600"/>
              </a:spcAft>
            </a:pPr>
            <a:r>
              <a:rPr lang="en-US" sz="38400" b="1" cap="none" spc="0" dirty="0">
                <a:ln w="6600">
                  <a:solidFill>
                    <a:schemeClr val="accent2"/>
                  </a:solidFill>
                  <a:prstDash val="solid"/>
                </a:ln>
                <a:effectLst>
                  <a:outerShdw dist="38100" dir="2700000" algn="tl" rotWithShape="0">
                    <a:schemeClr val="accent2"/>
                  </a:outerShdw>
                </a:effectLst>
                <a:latin typeface="Arial" panose="020B0604020202020204" pitchFamily="34" charset="0"/>
                <a:ea typeface="+mj-ea"/>
                <a:cs typeface="Arial" panose="020B0604020202020204" pitchFamily="34" charset="0"/>
              </a:rPr>
              <a:t>References</a:t>
            </a:r>
            <a:r>
              <a:rPr lang="en-US" sz="2800" b="1" cap="none" spc="0" dirty="0">
                <a:ln w="6600">
                  <a:solidFill>
                    <a:schemeClr val="accent2"/>
                  </a:solidFill>
                  <a:prstDash val="solid"/>
                </a:ln>
                <a:effectLst>
                  <a:outerShdw dist="38100" dir="2700000" algn="tl" rotWithShape="0">
                    <a:schemeClr val="accent2"/>
                  </a:outerShdw>
                </a:effectLst>
                <a:latin typeface="+mj-lt"/>
                <a:ea typeface="+mj-ea"/>
                <a:cs typeface="+mj-cs"/>
              </a:rPr>
              <a:t> </a:t>
            </a:r>
          </a:p>
        </p:txBody>
      </p:sp>
      <p:sp>
        <p:nvSpPr>
          <p:cNvPr id="7179" name="Rectangle 717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181" name="Rectangle 718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48EFC030-0FCD-39B5-4890-4EA0E5706253}"/>
              </a:ext>
            </a:extLst>
          </p:cNvPr>
          <p:cNvSpPr>
            <a:spLocks noGrp="1"/>
          </p:cNvSpPr>
          <p:nvPr>
            <p:ph type="subTitle" idx="1"/>
          </p:nvPr>
        </p:nvSpPr>
        <p:spPr>
          <a:xfrm>
            <a:off x="66424" y="1359027"/>
            <a:ext cx="6914127" cy="5219668"/>
          </a:xfrm>
        </p:spPr>
        <p:txBody>
          <a:bodyPr vert="horz" lIns="91440" tIns="45720" rIns="91440" bIns="45720" rtlCol="0" anchor="t">
            <a:noAutofit/>
          </a:bodyPr>
          <a:lstStyle/>
          <a:p>
            <a:pPr indent="-228600" algn="l">
              <a:buFont typeface="Arial" panose="020B0604020202020204" pitchFamily="34" charset="0"/>
              <a:buChar char="•"/>
            </a:pPr>
            <a:r>
              <a:rPr lang="en-US" sz="2000" b="0" i="0" dirty="0" err="1">
                <a:effectLst/>
                <a:latin typeface="Arial" panose="020B0604020202020204" pitchFamily="34" charset="0"/>
                <a:cs typeface="Arial" panose="020B0604020202020204" pitchFamily="34" charset="0"/>
              </a:rPr>
              <a:t>Chichirez</a:t>
            </a:r>
            <a:r>
              <a:rPr lang="en-US" sz="2000" b="0" i="0" dirty="0">
                <a:effectLst/>
                <a:latin typeface="Arial" panose="020B0604020202020204" pitchFamily="34" charset="0"/>
                <a:cs typeface="Arial" panose="020B0604020202020204" pitchFamily="34" charset="0"/>
              </a:rPr>
              <a:t>, C.M. and </a:t>
            </a:r>
            <a:r>
              <a:rPr lang="en-US" sz="2000" b="0" i="0" dirty="0" err="1">
                <a:effectLst/>
                <a:latin typeface="Arial" panose="020B0604020202020204" pitchFamily="34" charset="0"/>
                <a:cs typeface="Arial" panose="020B0604020202020204" pitchFamily="34" charset="0"/>
              </a:rPr>
              <a:t>Purcărea</a:t>
            </a:r>
            <a:r>
              <a:rPr lang="en-US" sz="2000" b="0" i="0" dirty="0">
                <a:effectLst/>
                <a:latin typeface="Arial" panose="020B0604020202020204" pitchFamily="34" charset="0"/>
                <a:cs typeface="Arial" panose="020B0604020202020204" pitchFamily="34" charset="0"/>
              </a:rPr>
              <a:t>, V.L.,(2018). Interpersonal communication in healthcare. </a:t>
            </a:r>
            <a:r>
              <a:rPr lang="en-US" sz="2000" b="0" i="1" dirty="0">
                <a:effectLst/>
                <a:latin typeface="Arial" panose="020B0604020202020204" pitchFamily="34" charset="0"/>
                <a:cs typeface="Arial" panose="020B0604020202020204" pitchFamily="34" charset="0"/>
              </a:rPr>
              <a:t>Journal of medicine and life</a:t>
            </a:r>
            <a:r>
              <a:rPr lang="en-US" sz="2000" b="0" i="0" dirty="0">
                <a:effectLst/>
                <a:latin typeface="Arial" panose="020B0604020202020204" pitchFamily="34" charset="0"/>
                <a:cs typeface="Arial" panose="020B0604020202020204" pitchFamily="34" charset="0"/>
              </a:rPr>
              <a:t>, </a:t>
            </a:r>
            <a:r>
              <a:rPr lang="en-US" sz="2000" b="0" i="1" dirty="0">
                <a:effectLst/>
                <a:latin typeface="Arial" panose="020B0604020202020204" pitchFamily="34" charset="0"/>
                <a:cs typeface="Arial" panose="020B0604020202020204" pitchFamily="34" charset="0"/>
              </a:rPr>
              <a:t>11</a:t>
            </a:r>
            <a:r>
              <a:rPr lang="en-US" sz="2000" b="0" i="0" dirty="0">
                <a:effectLst/>
                <a:latin typeface="Arial" panose="020B0604020202020204" pitchFamily="34" charset="0"/>
                <a:cs typeface="Arial" panose="020B0604020202020204" pitchFamily="34" charset="0"/>
              </a:rPr>
              <a:t>(2), p.119.</a:t>
            </a:r>
          </a:p>
          <a:p>
            <a:pPr indent="-228600" algn="l">
              <a:buFont typeface="Arial" panose="020B0604020202020204" pitchFamily="34" charset="0"/>
              <a:buChar char="•"/>
            </a:pPr>
            <a:r>
              <a:rPr lang="en-US" sz="2000" b="0" i="0" dirty="0">
                <a:effectLst/>
                <a:latin typeface="Arial" panose="020B0604020202020204" pitchFamily="34" charset="0"/>
                <a:cs typeface="Arial" panose="020B0604020202020204" pitchFamily="34" charset="0"/>
              </a:rPr>
              <a:t>Du </a:t>
            </a:r>
            <a:r>
              <a:rPr lang="en-US" sz="2000" b="0" i="0" dirty="0" err="1">
                <a:effectLst/>
                <a:latin typeface="Arial" panose="020B0604020202020204" pitchFamily="34" charset="0"/>
                <a:cs typeface="Arial" panose="020B0604020202020204" pitchFamily="34" charset="0"/>
              </a:rPr>
              <a:t>Pré</a:t>
            </a:r>
            <a:r>
              <a:rPr lang="en-US" sz="2000" b="0" i="0" dirty="0">
                <a:effectLst/>
                <a:latin typeface="Arial" panose="020B0604020202020204" pitchFamily="34" charset="0"/>
                <a:cs typeface="Arial" panose="020B0604020202020204" pitchFamily="34" charset="0"/>
              </a:rPr>
              <a:t>, A. and Foster, E., (2015). Transactional communication. </a:t>
            </a:r>
            <a:r>
              <a:rPr lang="en-US" sz="2000" b="0" i="1" dirty="0">
                <a:effectLst/>
                <a:latin typeface="Arial" panose="020B0604020202020204" pitchFamily="34" charset="0"/>
                <a:cs typeface="Arial" panose="020B0604020202020204" pitchFamily="34" charset="0"/>
              </a:rPr>
              <a:t>Textbook of palliative care communication</a:t>
            </a:r>
            <a:r>
              <a:rPr lang="en-US" sz="2000" b="0" i="0" dirty="0">
                <a:effectLst/>
                <a:latin typeface="Arial" panose="020B0604020202020204" pitchFamily="34" charset="0"/>
                <a:cs typeface="Arial" panose="020B0604020202020204" pitchFamily="34" charset="0"/>
              </a:rPr>
              <a:t>, p.14</a:t>
            </a:r>
          </a:p>
          <a:p>
            <a:pPr indent="-228600" algn="l">
              <a:buFont typeface="Arial" panose="020B0604020202020204" pitchFamily="34" charset="0"/>
              <a:buChar char="•"/>
            </a:pPr>
            <a:r>
              <a:rPr lang="en-US" sz="2000" b="0" i="0" dirty="0">
                <a:effectLst/>
                <a:latin typeface="Arial" panose="020B0604020202020204" pitchFamily="34" charset="0"/>
                <a:cs typeface="Arial" panose="020B0604020202020204" pitchFamily="34" charset="0"/>
              </a:rPr>
              <a:t>Fernando III, A.T. and </a:t>
            </a:r>
            <a:r>
              <a:rPr lang="en-US" sz="2000" b="0" i="0" dirty="0" err="1">
                <a:effectLst/>
                <a:latin typeface="Arial" panose="020B0604020202020204" pitchFamily="34" charset="0"/>
                <a:cs typeface="Arial" panose="020B0604020202020204" pitchFamily="34" charset="0"/>
              </a:rPr>
              <a:t>Consedine</a:t>
            </a:r>
            <a:r>
              <a:rPr lang="en-US" sz="2000" b="0" i="0" dirty="0">
                <a:effectLst/>
                <a:latin typeface="Arial" panose="020B0604020202020204" pitchFamily="34" charset="0"/>
                <a:cs typeface="Arial" panose="020B0604020202020204" pitchFamily="34" charset="0"/>
              </a:rPr>
              <a:t>, N.S., (2014). Beyond compassion fatigue: the transactional model of physician compassion. </a:t>
            </a:r>
            <a:r>
              <a:rPr lang="en-US" sz="2000" b="0" i="1" dirty="0">
                <a:effectLst/>
                <a:latin typeface="Arial" panose="020B0604020202020204" pitchFamily="34" charset="0"/>
                <a:cs typeface="Arial" panose="020B0604020202020204" pitchFamily="34" charset="0"/>
              </a:rPr>
              <a:t>Journal of pain and symptom management</a:t>
            </a:r>
            <a:r>
              <a:rPr lang="en-US" sz="2000" b="0" i="0" dirty="0">
                <a:effectLst/>
                <a:latin typeface="Arial" panose="020B0604020202020204" pitchFamily="34" charset="0"/>
                <a:cs typeface="Arial" panose="020B0604020202020204" pitchFamily="34" charset="0"/>
              </a:rPr>
              <a:t>, </a:t>
            </a:r>
            <a:r>
              <a:rPr lang="en-US" sz="2000" b="0" i="1" dirty="0">
                <a:effectLst/>
                <a:latin typeface="Arial" panose="020B0604020202020204" pitchFamily="34" charset="0"/>
                <a:cs typeface="Arial" panose="020B0604020202020204" pitchFamily="34" charset="0"/>
              </a:rPr>
              <a:t>48</a:t>
            </a:r>
            <a:r>
              <a:rPr lang="en-US" sz="2000" b="0" i="0" dirty="0">
                <a:effectLst/>
                <a:latin typeface="Arial" panose="020B0604020202020204" pitchFamily="34" charset="0"/>
                <a:cs typeface="Arial" panose="020B0604020202020204" pitchFamily="34" charset="0"/>
              </a:rPr>
              <a:t>(2), pp.289-298..</a:t>
            </a:r>
          </a:p>
          <a:p>
            <a:pPr indent="-228600" algn="l">
              <a:buFont typeface="Arial" panose="020B0604020202020204" pitchFamily="34" charset="0"/>
              <a:buChar char="•"/>
            </a:pPr>
            <a:r>
              <a:rPr lang="en-US" sz="2000" b="0" i="0" dirty="0" err="1">
                <a:effectLst/>
                <a:latin typeface="Arial" panose="020B0604020202020204" pitchFamily="34" charset="0"/>
                <a:cs typeface="Arial" panose="020B0604020202020204" pitchFamily="34" charset="0"/>
              </a:rPr>
              <a:t>Vermeir</a:t>
            </a:r>
            <a:r>
              <a:rPr lang="en-US" sz="2000" b="0" i="0" dirty="0">
                <a:effectLst/>
                <a:latin typeface="Arial" panose="020B0604020202020204" pitchFamily="34" charset="0"/>
                <a:cs typeface="Arial" panose="020B0604020202020204" pitchFamily="34" charset="0"/>
              </a:rPr>
              <a:t>, P., </a:t>
            </a:r>
            <a:r>
              <a:rPr lang="en-US" sz="2000" b="0" i="0" dirty="0" err="1">
                <a:effectLst/>
                <a:latin typeface="Arial" panose="020B0604020202020204" pitchFamily="34" charset="0"/>
                <a:cs typeface="Arial" panose="020B0604020202020204" pitchFamily="34" charset="0"/>
              </a:rPr>
              <a:t>Vandijck</a:t>
            </a:r>
            <a:r>
              <a:rPr lang="en-US" sz="2000" b="0" i="0" dirty="0">
                <a:effectLst/>
                <a:latin typeface="Arial" panose="020B0604020202020204" pitchFamily="34" charset="0"/>
                <a:cs typeface="Arial" panose="020B0604020202020204" pitchFamily="34" charset="0"/>
              </a:rPr>
              <a:t>, D., </a:t>
            </a:r>
            <a:r>
              <a:rPr lang="en-US" sz="2000" b="0" i="0" dirty="0" err="1">
                <a:effectLst/>
                <a:latin typeface="Arial" panose="020B0604020202020204" pitchFamily="34" charset="0"/>
                <a:cs typeface="Arial" panose="020B0604020202020204" pitchFamily="34" charset="0"/>
              </a:rPr>
              <a:t>Degroote</a:t>
            </a:r>
            <a:r>
              <a:rPr lang="en-US" sz="2000" b="0" i="0" dirty="0">
                <a:effectLst/>
                <a:latin typeface="Arial" panose="020B0604020202020204" pitchFamily="34" charset="0"/>
                <a:cs typeface="Arial" panose="020B0604020202020204" pitchFamily="34" charset="0"/>
              </a:rPr>
              <a:t>, S., </a:t>
            </a:r>
            <a:r>
              <a:rPr lang="en-US" sz="2000" b="0" i="0" dirty="0" err="1">
                <a:effectLst/>
                <a:latin typeface="Arial" panose="020B0604020202020204" pitchFamily="34" charset="0"/>
                <a:cs typeface="Arial" panose="020B0604020202020204" pitchFamily="34" charset="0"/>
              </a:rPr>
              <a:t>Peleman</a:t>
            </a:r>
            <a:r>
              <a:rPr lang="en-US" sz="2000" b="0" i="0" dirty="0">
                <a:effectLst/>
                <a:latin typeface="Arial" panose="020B0604020202020204" pitchFamily="34" charset="0"/>
                <a:cs typeface="Arial" panose="020B0604020202020204" pitchFamily="34" charset="0"/>
              </a:rPr>
              <a:t>, R., Verhaeghe, R., Mortier, E., </a:t>
            </a:r>
            <a:r>
              <a:rPr lang="en-US" sz="2000" b="0" i="0" dirty="0" err="1">
                <a:effectLst/>
                <a:latin typeface="Arial" panose="020B0604020202020204" pitchFamily="34" charset="0"/>
                <a:cs typeface="Arial" panose="020B0604020202020204" pitchFamily="34" charset="0"/>
              </a:rPr>
              <a:t>Hallaert</a:t>
            </a:r>
            <a:r>
              <a:rPr lang="en-US" sz="2000" b="0" i="0" dirty="0">
                <a:effectLst/>
                <a:latin typeface="Arial" panose="020B0604020202020204" pitchFamily="34" charset="0"/>
                <a:cs typeface="Arial" panose="020B0604020202020204" pitchFamily="34" charset="0"/>
              </a:rPr>
              <a:t>, G., Van </a:t>
            </a:r>
            <a:r>
              <a:rPr lang="en-US" sz="2000" b="0" i="0" dirty="0" err="1">
                <a:effectLst/>
                <a:latin typeface="Arial" panose="020B0604020202020204" pitchFamily="34" charset="0"/>
                <a:cs typeface="Arial" panose="020B0604020202020204" pitchFamily="34" charset="0"/>
              </a:rPr>
              <a:t>Daele</a:t>
            </a:r>
            <a:r>
              <a:rPr lang="en-US" sz="2000" b="0" i="0" dirty="0">
                <a:effectLst/>
                <a:latin typeface="Arial" panose="020B0604020202020204" pitchFamily="34" charset="0"/>
                <a:cs typeface="Arial" panose="020B0604020202020204" pitchFamily="34" charset="0"/>
              </a:rPr>
              <a:t>, S., </a:t>
            </a:r>
            <a:r>
              <a:rPr lang="en-US" sz="2000" b="0" i="0" dirty="0" err="1">
                <a:effectLst/>
                <a:latin typeface="Arial" panose="020B0604020202020204" pitchFamily="34" charset="0"/>
                <a:cs typeface="Arial" panose="020B0604020202020204" pitchFamily="34" charset="0"/>
              </a:rPr>
              <a:t>Buylaert</a:t>
            </a:r>
            <a:r>
              <a:rPr lang="en-US" sz="2000" b="0" i="0" dirty="0">
                <a:effectLst/>
                <a:latin typeface="Arial" panose="020B0604020202020204" pitchFamily="34" charset="0"/>
                <a:cs typeface="Arial" panose="020B0604020202020204" pitchFamily="34" charset="0"/>
              </a:rPr>
              <a:t>, W. and </a:t>
            </a:r>
            <a:r>
              <a:rPr lang="en-US" sz="2000" b="0" i="0" dirty="0" err="1">
                <a:effectLst/>
                <a:latin typeface="Arial" panose="020B0604020202020204" pitchFamily="34" charset="0"/>
                <a:cs typeface="Arial" panose="020B0604020202020204" pitchFamily="34" charset="0"/>
              </a:rPr>
              <a:t>Vogelaers</a:t>
            </a:r>
            <a:r>
              <a:rPr lang="en-US" sz="2000" b="0" i="0" dirty="0">
                <a:effectLst/>
                <a:latin typeface="Arial" panose="020B0604020202020204" pitchFamily="34" charset="0"/>
                <a:cs typeface="Arial" panose="020B0604020202020204" pitchFamily="34" charset="0"/>
              </a:rPr>
              <a:t>, D., (2015.) Communication in healthcare: a narrative review of the literature and practical recommendations. </a:t>
            </a:r>
            <a:r>
              <a:rPr lang="en-US" sz="2000" b="0" i="1" dirty="0">
                <a:effectLst/>
                <a:latin typeface="Arial" panose="020B0604020202020204" pitchFamily="34" charset="0"/>
                <a:cs typeface="Arial" panose="020B0604020202020204" pitchFamily="34" charset="0"/>
              </a:rPr>
              <a:t>International journal of clinical practice</a:t>
            </a:r>
            <a:r>
              <a:rPr lang="en-US" sz="2000" b="0" i="0" dirty="0">
                <a:effectLst/>
                <a:latin typeface="Arial" panose="020B0604020202020204" pitchFamily="34" charset="0"/>
                <a:cs typeface="Arial" panose="020B0604020202020204" pitchFamily="34" charset="0"/>
              </a:rPr>
              <a:t>, </a:t>
            </a:r>
            <a:r>
              <a:rPr lang="en-US" sz="2000" b="0" i="1" dirty="0">
                <a:effectLst/>
                <a:latin typeface="Arial" panose="020B0604020202020204" pitchFamily="34" charset="0"/>
                <a:cs typeface="Arial" panose="020B0604020202020204" pitchFamily="34" charset="0"/>
              </a:rPr>
              <a:t>69</a:t>
            </a:r>
            <a:r>
              <a:rPr lang="en-US" sz="2000" b="0" i="0" dirty="0">
                <a:effectLst/>
                <a:latin typeface="Arial" panose="020B0604020202020204" pitchFamily="34" charset="0"/>
                <a:cs typeface="Arial" panose="020B0604020202020204" pitchFamily="34" charset="0"/>
              </a:rPr>
              <a:t>(11), pp.1257-1267.</a:t>
            </a:r>
            <a:endParaRPr lang="en-US" sz="2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41BA3EDD-8CCA-E7FF-A779-81227F3958FF}"/>
              </a:ext>
            </a:extLst>
          </p:cNvPr>
          <p:cNvSpPr txBox="1"/>
          <p:nvPr/>
        </p:nvSpPr>
        <p:spPr>
          <a:xfrm>
            <a:off x="11826950" y="-24563"/>
            <a:ext cx="959371" cy="369332"/>
          </a:xfrm>
          <a:prstGeom prst="rect">
            <a:avLst/>
          </a:prstGeom>
          <a:noFill/>
        </p:spPr>
        <p:txBody>
          <a:bodyPr wrap="square" rtlCol="0">
            <a:spAutoFit/>
          </a:bodyPr>
          <a:lstStyle/>
          <a:p>
            <a:r>
              <a:rPr lang="en-GB" b="1" dirty="0">
                <a:solidFill>
                  <a:srgbClr val="FF0000"/>
                </a:solidFill>
                <a:latin typeface="Arial" panose="020B0604020202020204" pitchFamily="34" charset="0"/>
                <a:cs typeface="Arial" panose="020B0604020202020204" pitchFamily="34" charset="0"/>
              </a:rPr>
              <a:t>7.</a:t>
            </a:r>
          </a:p>
        </p:txBody>
      </p:sp>
    </p:spTree>
    <p:extLst>
      <p:ext uri="{BB962C8B-B14F-4D97-AF65-F5344CB8AC3E}">
        <p14:creationId xmlns:p14="http://schemas.microsoft.com/office/powerpoint/2010/main" val="158090618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Health care assistant and nurses with elderly disabled women in wheelchair  1895941 Vector Art at Vecteezy">
            <a:extLst>
              <a:ext uri="{FF2B5EF4-FFF2-40B4-BE49-F238E27FC236}">
                <a16:creationId xmlns:a16="http://schemas.microsoft.com/office/drawing/2014/main" id="{43E154F7-3473-BE7E-8EA7-B3A6A9FAFB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867" r="2296"/>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8201" name="Rectangle 820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2DD12DB2-E672-E113-27B1-25381278757C}"/>
              </a:ext>
            </a:extLst>
          </p:cNvPr>
          <p:cNvSpPr/>
          <p:nvPr/>
        </p:nvSpPr>
        <p:spPr>
          <a:xfrm>
            <a:off x="96185" y="16113"/>
            <a:ext cx="11900943" cy="1341509"/>
          </a:xfrm>
          <a:prstGeom prst="rect">
            <a:avLst/>
          </a:prstGeom>
        </p:spPr>
        <p:txBody>
          <a:bodyPr vert="horz" lIns="91440" tIns="45720" rIns="91440" bIns="45720" rtlCol="0" anchor="ctr">
            <a:noAutofit/>
          </a:bodyPr>
          <a:lstStyle/>
          <a:p>
            <a:pPr>
              <a:lnSpc>
                <a:spcPct val="90000"/>
              </a:lnSpc>
              <a:spcBef>
                <a:spcPct val="0"/>
              </a:spcBef>
              <a:spcAft>
                <a:spcPts val="600"/>
              </a:spcAft>
            </a:pPr>
            <a:r>
              <a:rPr lang="en-US" sz="9000" b="1" cap="none" spc="0" dirty="0">
                <a:ln w="12700">
                  <a:solidFill>
                    <a:schemeClr val="accent1"/>
                  </a:solidFill>
                  <a:prstDash val="solid"/>
                </a:ln>
                <a:effectLst>
                  <a:glow rad="228600">
                    <a:schemeClr val="accent5">
                      <a:satMod val="175000"/>
                      <a:alpha val="40000"/>
                    </a:schemeClr>
                  </a:glow>
                  <a:outerShdw dist="38100" dir="2640000" algn="bl" rotWithShape="0">
                    <a:schemeClr val="accent1"/>
                  </a:outerShdw>
                </a:effectLst>
                <a:latin typeface="Arial" panose="020B0604020202020204" pitchFamily="34" charset="0"/>
                <a:ea typeface="+mj-ea"/>
                <a:cs typeface="Arial" panose="020B0604020202020204" pitchFamily="34" charset="0"/>
              </a:rPr>
              <a:t>Image reference </a:t>
            </a:r>
          </a:p>
        </p:txBody>
      </p:sp>
      <p:sp>
        <p:nvSpPr>
          <p:cNvPr id="6" name="TextBox 5">
            <a:extLst>
              <a:ext uri="{FF2B5EF4-FFF2-40B4-BE49-F238E27FC236}">
                <a16:creationId xmlns:a16="http://schemas.microsoft.com/office/drawing/2014/main" id="{014E785A-EDFE-48C2-8B2E-6ECC3FC03EE8}"/>
              </a:ext>
            </a:extLst>
          </p:cNvPr>
          <p:cNvSpPr txBox="1"/>
          <p:nvPr/>
        </p:nvSpPr>
        <p:spPr>
          <a:xfrm>
            <a:off x="96185" y="1638818"/>
            <a:ext cx="10554325" cy="3868945"/>
          </a:xfrm>
          <a:prstGeom prst="rect">
            <a:avLst/>
          </a:prstGeom>
        </p:spPr>
        <p:txBody>
          <a:bodyPr vert="horz" lIns="91440" tIns="45720" rIns="91440" bIns="45720" rtlCol="0">
            <a:noAutofit/>
          </a:bodyPr>
          <a:lstStyle/>
          <a:p>
            <a:pPr>
              <a:lnSpc>
                <a:spcPct val="150000"/>
              </a:lnSpc>
              <a:spcAft>
                <a:spcPts val="600"/>
              </a:spcAft>
            </a:pPr>
            <a:r>
              <a:rPr lang="en-US" sz="1600" dirty="0">
                <a:latin typeface="Arial" panose="020B0604020202020204" pitchFamily="34" charset="0"/>
                <a:cs typeface="Arial" panose="020B0604020202020204" pitchFamily="34" charset="0"/>
              </a:rPr>
              <a:t>1. </a:t>
            </a:r>
            <a:r>
              <a:rPr lang="en-US" sz="1600" dirty="0">
                <a:latin typeface="Arial" panose="020B0604020202020204" pitchFamily="34" charset="0"/>
                <a:cs typeface="Arial" panose="020B0604020202020204" pitchFamily="34" charset="0"/>
                <a:hlinkClick r:id="rId4"/>
              </a:rPr>
              <a:t>2,671,800+ Communication Stock Photos, Pictures &amp; Royalty-Free Images - iStock | Communication icons, Conversation, Business communication (istockphoto.com)</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2. </a:t>
            </a:r>
            <a:r>
              <a:rPr lang="en-GB" sz="1600" dirty="0">
                <a:latin typeface="Arial" panose="020B0604020202020204" pitchFamily="34" charset="0"/>
                <a:cs typeface="Arial" panose="020B0604020202020204" pitchFamily="34" charset="0"/>
                <a:hlinkClick r:id="rId5"/>
              </a:rPr>
              <a:t>Doctor online concept. Patient choosing doctor for an appointment online on mobile screen. Online medical clinic communication with patient. Vector isometric illustration. 2928446 Vector Art at </a:t>
            </a:r>
            <a:r>
              <a:rPr lang="en-GB" sz="1600" dirty="0" err="1">
                <a:latin typeface="Arial" panose="020B0604020202020204" pitchFamily="34" charset="0"/>
                <a:cs typeface="Arial" panose="020B0604020202020204" pitchFamily="34" charset="0"/>
                <a:hlinkClick r:id="rId5"/>
              </a:rPr>
              <a:t>Vecteezy</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3. </a:t>
            </a:r>
            <a:r>
              <a:rPr lang="en-US" sz="1600" dirty="0">
                <a:latin typeface="Arial" panose="020B0604020202020204" pitchFamily="34" charset="0"/>
                <a:cs typeface="Arial" panose="020B0604020202020204" pitchFamily="34" charset="0"/>
                <a:hlinkClick r:id="rId6"/>
              </a:rPr>
              <a:t>The Role Of Leadership Communication In Healthcare Workplace Culture (snapcomms.com)</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4.</a:t>
            </a:r>
            <a:r>
              <a:rPr lang="en-US" sz="1600" dirty="0">
                <a:latin typeface="Arial" panose="020B0604020202020204" pitchFamily="34" charset="0"/>
                <a:cs typeface="Arial" panose="020B0604020202020204" pitchFamily="34" charset="0"/>
                <a:hlinkClick r:id="rId7"/>
              </a:rPr>
              <a:t> Health and Social Care | MOL (myonlinelearning.co.uk)</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5. </a:t>
            </a:r>
            <a:r>
              <a:rPr lang="en-US" sz="1600" dirty="0">
                <a:latin typeface="Arial" panose="020B0604020202020204" pitchFamily="34" charset="0"/>
                <a:cs typeface="Arial" panose="020B0604020202020204" pitchFamily="34" charset="0"/>
                <a:hlinkClick r:id="rId8"/>
              </a:rPr>
              <a:t>Premium Vector | Healthy and disabled people. man woman on wheelchair with friends. friendship, social adaptation and communication diverse persons. isolated group of adults characters vector illustration (freepik.com)</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6. </a:t>
            </a:r>
            <a:r>
              <a:rPr lang="en-US" sz="1600" dirty="0">
                <a:latin typeface="Arial" panose="020B0604020202020204" pitchFamily="34" charset="0"/>
                <a:cs typeface="Arial" panose="020B0604020202020204" pitchFamily="34" charset="0"/>
                <a:hlinkClick r:id="rId6"/>
              </a:rPr>
              <a:t>The Role Of Leadership Communication In Healthcare Workplace Culture (snapcomms.com)</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7. </a:t>
            </a:r>
            <a:r>
              <a:rPr lang="en-US" sz="1600" dirty="0">
                <a:latin typeface="Arial" panose="020B0604020202020204" pitchFamily="34" charset="0"/>
                <a:cs typeface="Arial" panose="020B0604020202020204" pitchFamily="34" charset="0"/>
                <a:hlinkClick r:id="rId9"/>
              </a:rPr>
              <a:t>Using Stories to Advance Population Health: What Does the Science Tell Us? – IAPHS – Interdisciplinary Association for Population Health Science</a:t>
            </a:r>
            <a:endParaRPr lang="en-US" sz="1600" dirty="0">
              <a:latin typeface="Arial" panose="020B0604020202020204" pitchFamily="34" charset="0"/>
              <a:cs typeface="Arial" panose="020B0604020202020204" pitchFamily="34" charset="0"/>
            </a:endParaRPr>
          </a:p>
          <a:p>
            <a:pPr>
              <a:lnSpc>
                <a:spcPct val="150000"/>
              </a:lnSpc>
              <a:spcAft>
                <a:spcPts val="600"/>
              </a:spcAft>
            </a:pPr>
            <a:r>
              <a:rPr lang="en-US" sz="1600" dirty="0">
                <a:latin typeface="Arial" panose="020B0604020202020204" pitchFamily="34" charset="0"/>
                <a:cs typeface="Arial" panose="020B0604020202020204" pitchFamily="34" charset="0"/>
              </a:rPr>
              <a:t>8. </a:t>
            </a:r>
            <a:r>
              <a:rPr lang="en-GB" sz="1600" dirty="0">
                <a:latin typeface="Arial" panose="020B0604020202020204" pitchFamily="34" charset="0"/>
                <a:cs typeface="Arial" panose="020B0604020202020204" pitchFamily="34" charset="0"/>
                <a:hlinkClick r:id="rId10"/>
              </a:rPr>
              <a:t>Health care assistant and nurses with elderly disabled women in wheelchair 1895941 Vector Art at </a:t>
            </a:r>
            <a:r>
              <a:rPr lang="en-GB" sz="1600" dirty="0" err="1">
                <a:latin typeface="Arial" panose="020B0604020202020204" pitchFamily="34" charset="0"/>
                <a:cs typeface="Arial" panose="020B0604020202020204" pitchFamily="34" charset="0"/>
                <a:hlinkClick r:id="rId10"/>
              </a:rPr>
              <a:t>Vecteezy</a:t>
            </a:r>
            <a:endParaRPr lang="en-US" sz="16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B978B867-51FE-E489-ED4F-2D27CA873EC2}"/>
              </a:ext>
            </a:extLst>
          </p:cNvPr>
          <p:cNvSpPr txBox="1"/>
          <p:nvPr/>
        </p:nvSpPr>
        <p:spPr>
          <a:xfrm>
            <a:off x="11607384" y="160108"/>
            <a:ext cx="389744" cy="369332"/>
          </a:xfrm>
          <a:prstGeom prst="rect">
            <a:avLst/>
          </a:prstGeom>
          <a:noFill/>
        </p:spPr>
        <p:txBody>
          <a:bodyPr wrap="square" rtlCol="0">
            <a:spAutoFit/>
          </a:bodyPr>
          <a:lstStyle/>
          <a:p>
            <a:r>
              <a:rPr lang="en-GB" b="1" dirty="0">
                <a:solidFill>
                  <a:srgbClr val="FF0000"/>
                </a:solidFill>
                <a:latin typeface="Arial" panose="020B0604020202020204" pitchFamily="34" charset="0"/>
                <a:cs typeface="Arial" panose="020B0604020202020204" pitchFamily="34" charset="0"/>
              </a:rPr>
              <a:t>8.</a:t>
            </a:r>
          </a:p>
        </p:txBody>
      </p:sp>
    </p:spTree>
    <p:extLst>
      <p:ext uri="{BB962C8B-B14F-4D97-AF65-F5344CB8AC3E}">
        <p14:creationId xmlns:p14="http://schemas.microsoft.com/office/powerpoint/2010/main" val="73227861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1137</Words>
  <Application>Microsoft Office PowerPoint</Application>
  <PresentationFormat>Widescreen</PresentationFormat>
  <Paragraphs>48</Paragraphs>
  <Slides>8</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Ellam</dc:creator>
  <cp:lastModifiedBy>Lisa Ellam</cp:lastModifiedBy>
  <cp:revision>10</cp:revision>
  <dcterms:created xsi:type="dcterms:W3CDTF">2023-03-02T13:48:00Z</dcterms:created>
  <dcterms:modified xsi:type="dcterms:W3CDTF">2023-03-09T02:40:42Z</dcterms:modified>
</cp:coreProperties>
</file>